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b" ContentType="application/vnd.ms-excel.sheet.binary.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charts/chart3.xml" ContentType="application/vnd.openxmlformats-officedocument.drawingml.chart+xml"/>
  <Override PartName="/ppt/drawings/drawing2.xml" ContentType="application/vnd.openxmlformats-officedocument.drawingml.chartshape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charts/chart4.xml" ContentType="application/vnd.openxmlformats-officedocument.drawingml.chart+xml"/>
  <Override PartName="/ppt/charts/chart5.xml" ContentType="application/vnd.openxmlformats-officedocument.drawingml.chart+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notesSlides/notesSlide4.xml" ContentType="application/vnd.openxmlformats-officedocument.presentationml.notesSlide+xml"/>
  <Override PartName="/ppt/charts/chart6.xml" ContentType="application/vnd.openxmlformats-officedocument.drawingml.chart+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charts/chart7.xml" ContentType="application/vnd.openxmlformats-officedocument.drawingml.chart+xml"/>
  <Override PartName="/ppt/charts/chart8.xml" ContentType="application/vnd.openxmlformats-officedocument.drawingml.chart+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notesSlides/notesSlide5.xml" ContentType="application/vnd.openxmlformats-officedocument.presentationml.notesSlide+xml"/>
  <Override PartName="/ppt/charts/chart9.xml" ContentType="application/vnd.openxmlformats-officedocument.drawingml.chart+xml"/>
  <Override PartName="/ppt/charts/style1.xml" ContentType="application/vnd.ms-office.chartstyle+xml"/>
  <Override PartName="/ppt/charts/colors1.xml" ContentType="application/vnd.ms-office.chartcolorstyle+xml"/>
  <Override PartName="/ppt/charts/chart10.xml" ContentType="application/vnd.openxmlformats-officedocument.drawingml.chart+xml"/>
  <Override PartName="/ppt/charts/style2.xml" ContentType="application/vnd.ms-office.chartstyle+xml"/>
  <Override PartName="/ppt/charts/colors2.xml" ContentType="application/vnd.ms-office.chartcolorstyle+xml"/>
  <Override PartName="/ppt/tags/tag233.xml" ContentType="application/vnd.openxmlformats-officedocument.presentationml.tags+xml"/>
  <Override PartName="/ppt/tags/tag234.xml" ContentType="application/vnd.openxmlformats-officedocument.presentationml.tags+xml"/>
  <Override PartName="/ppt/notesSlides/notesSlide6.xml" ContentType="application/vnd.openxmlformats-officedocument.presentationml.notesSlide+xml"/>
  <Override PartName="/ppt/tags/tag235.xml" ContentType="application/vnd.openxmlformats-officedocument.presentationml.tags+xml"/>
  <Override PartName="/ppt/notesSlides/notesSlide7.xml" ContentType="application/vnd.openxmlformats-officedocument.presentationml.notesSlide+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notesSlides/notesSlide8.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charts/style3.xml" ContentType="application/vnd.ms-office.chartstyle+xml"/>
  <Override PartName="/ppt/charts/colors3.xml" ContentType="application/vnd.ms-office.chartcolorstyle+xml"/>
  <Override PartName="/ppt/charts/chart13.xml" ContentType="application/vnd.openxmlformats-officedocument.drawingml.chart+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notesSlides/notesSlide9.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tags/tag313.xml" ContentType="application/vnd.openxmlformats-officedocument.presentationml.tags+xml"/>
  <Override PartName="/ppt/tags/tag314.xml" ContentType="application/vnd.openxmlformats-officedocument.presentationml.tags+xml"/>
  <Override PartName="/ppt/notesSlides/notesSlide10.xml" ContentType="application/vnd.openxmlformats-officedocument.presentationml.notesSlide+xml"/>
  <Override PartName="/ppt/tags/tag315.xml" ContentType="application/vnd.openxmlformats-officedocument.presentationml.tags+xml"/>
  <Override PartName="/ppt/notesSlides/notesSlide11.xml" ContentType="application/vnd.openxmlformats-officedocument.presentationml.notesSlide+xml"/>
  <Override PartName="/ppt/tags/tag316.xml" ContentType="application/vnd.openxmlformats-officedocument.presentationml.tags+xml"/>
  <Override PartName="/ppt/notesSlides/notesSlide12.xml" ContentType="application/vnd.openxmlformats-officedocument.presentationml.notesSlide+xml"/>
  <Override PartName="/ppt/tags/tag317.xml" ContentType="application/vnd.openxmlformats-officedocument.presentationml.tags+xml"/>
  <Override PartName="/ppt/notesSlides/notesSlide13.xml" ContentType="application/vnd.openxmlformats-officedocument.presentationml.notesSlide+xml"/>
  <Override PartName="/ppt/tags/tag318.xml" ContentType="application/vnd.openxmlformats-officedocument.presentationml.tags+xml"/>
  <Override PartName="/ppt/notesSlides/notesSlide14.xml" ContentType="application/vnd.openxmlformats-officedocument.presentationml.notesSlide+xml"/>
  <Override PartName="/ppt/tags/tag319.xml" ContentType="application/vnd.openxmlformats-officedocument.presentationml.tags+xml"/>
  <Override PartName="/ppt/notesSlides/notesSlide15.xml" ContentType="application/vnd.openxmlformats-officedocument.presentationml.notesSlide+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charts/chart16.xml" ContentType="application/vnd.openxmlformats-officedocument.drawingml.chart+xml"/>
  <Override PartName="/ppt/charts/chart17.xml" ContentType="application/vnd.openxmlformats-officedocument.drawingml.chart+xml"/>
  <Override PartName="/ppt/tags/tag339.xml" ContentType="application/vnd.openxmlformats-officedocument.presentationml.tags+xml"/>
  <Override PartName="/ppt/notesSlides/notesSlide16.xml" ContentType="application/vnd.openxmlformats-officedocument.presentationml.notesSlide+xml"/>
  <Override PartName="/ppt/tags/tag340.xml" ContentType="application/vnd.openxmlformats-officedocument.presentationml.tags+xml"/>
  <Override PartName="/ppt/tags/tag341.xml" ContentType="application/vnd.openxmlformats-officedocument.presentationml.tags+xml"/>
  <Override PartName="/ppt/notesSlides/notesSlide17.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charts/chart20.xml" ContentType="application/vnd.openxmlformats-officedocument.drawingml.chart+xml"/>
  <Override PartName="/ppt/charts/chart21.xml" ContentType="application/vnd.openxmlformats-officedocument.drawingml.chart+xml"/>
  <Override PartName="/ppt/tags/tag391.xml" ContentType="application/vnd.openxmlformats-officedocument.presentationml.tags+xml"/>
  <Override PartName="/ppt/notesSlides/notesSlide18.xml" ContentType="application/vnd.openxmlformats-officedocument.presentationml.notesSlide+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charts/chart22.xml" ContentType="application/vnd.openxmlformats-officedocument.drawingml.chart+xml"/>
  <Override PartName="/ppt/tags/tag418.xml" ContentType="application/vnd.openxmlformats-officedocument.presentationml.tags+xml"/>
  <Override PartName="/ppt/notesSlides/notesSlide19.xml" ContentType="application/vnd.openxmlformats-officedocument.presentationml.notesSlide+xml"/>
  <Override PartName="/ppt/tags/tag419.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420.xml" ContentType="application/vnd.openxmlformats-officedocument.presentationml.tags+xml"/>
  <Override PartName="/ppt/tags/tag421.xml" ContentType="application/vnd.openxmlformats-officedocument.presentationml.tags+xml"/>
  <Override PartName="/ppt/notesSlides/notesSlide22.xml" ContentType="application/vnd.openxmlformats-officedocument.presentationml.notesSlide+xml"/>
  <Override PartName="/ppt/tags/tag422.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charts/chart23.xml" ContentType="application/vnd.openxmlformats-officedocument.drawingml.chart+xml"/>
  <Override PartName="/ppt/charts/style4.xml" ContentType="application/vnd.ms-office.chartstyle+xml"/>
  <Override PartName="/ppt/charts/colors4.xml" ContentType="application/vnd.ms-office.chartcolorstyle+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charts/chart24.xml" ContentType="application/vnd.openxmlformats-officedocument.drawingml.chart+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charts/chart25.xml" ContentType="application/vnd.openxmlformats-officedocument.drawingml.chart+xml"/>
  <Override PartName="/ppt/charts/chart26.xml" ContentType="application/vnd.openxmlformats-officedocument.drawingml.chart+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charts/chart27.xml" ContentType="application/vnd.openxmlformats-officedocument.drawingml.chart+xml"/>
  <Override PartName="/ppt/charts/chart28.xml" ContentType="application/vnd.openxmlformats-officedocument.drawingml.chart+xml"/>
  <Override PartName="/ppt/notesSlides/notesSlide26.xml" ContentType="application/vnd.openxmlformats-officedocument.presentationml.notesSlide+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charts/chart29.xml" ContentType="application/vnd.openxmlformats-officedocument.drawingml.chart+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notesSlides/notesSlide27.xml" ContentType="application/vnd.openxmlformats-officedocument.presentationml.notesSlide+xml"/>
  <Override PartName="/ppt/tags/tag494.xml" ContentType="application/vnd.openxmlformats-officedocument.presentationml.tags+xml"/>
  <Override PartName="/ppt/tags/tag495.xml" ContentType="application/vnd.openxmlformats-officedocument.presentationml.tags+xml"/>
  <Override PartName="/ppt/notesSlides/notesSlide28.xml" ContentType="application/vnd.openxmlformats-officedocument.presentationml.notesSlide+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charts/chart30.xml" ContentType="application/vnd.openxmlformats-officedocument.drawingml.chart+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notesSlides/notesSlide29.xml" ContentType="application/vnd.openxmlformats-officedocument.presentationml.notesSlide+xml"/>
  <Override PartName="/ppt/charts/chart31.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3.xml" ContentType="application/vnd.openxmlformats-officedocument.drawingml.chartshapes+xml"/>
  <Override PartName="/ppt/tags/tag525.xml" ContentType="application/vnd.openxmlformats-officedocument.presentationml.tags+xml"/>
  <Override PartName="/ppt/tags/tag526.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527.xml" ContentType="application/vnd.openxmlformats-officedocument.presentationml.tag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bookmarkIdSeed="9">
  <p:sldMasterIdLst>
    <p:sldMasterId id="2147483660" r:id="rId4"/>
  </p:sldMasterIdLst>
  <p:notesMasterIdLst>
    <p:notesMasterId r:id="rId106"/>
  </p:notesMasterIdLst>
  <p:handoutMasterIdLst>
    <p:handoutMasterId r:id="rId107"/>
  </p:handoutMasterIdLst>
  <p:sldIdLst>
    <p:sldId id="494" r:id="rId5"/>
    <p:sldId id="2147470423" r:id="rId6"/>
    <p:sldId id="2147470424" r:id="rId7"/>
    <p:sldId id="385" r:id="rId8"/>
    <p:sldId id="2147470418" r:id="rId9"/>
    <p:sldId id="2147472386" r:id="rId10"/>
    <p:sldId id="2147472387" r:id="rId11"/>
    <p:sldId id="2147472388" r:id="rId12"/>
    <p:sldId id="2147472389" r:id="rId13"/>
    <p:sldId id="2147472390" r:id="rId14"/>
    <p:sldId id="2147472391" r:id="rId15"/>
    <p:sldId id="2147470419" r:id="rId16"/>
    <p:sldId id="2147470420" r:id="rId17"/>
    <p:sldId id="2147470421" r:id="rId18"/>
    <p:sldId id="734" r:id="rId19"/>
    <p:sldId id="391" r:id="rId20"/>
    <p:sldId id="2147472392" r:id="rId21"/>
    <p:sldId id="670" r:id="rId22"/>
    <p:sldId id="2147472393" r:id="rId23"/>
    <p:sldId id="2147472394" r:id="rId24"/>
    <p:sldId id="2147472395" r:id="rId25"/>
    <p:sldId id="2147472401" r:id="rId26"/>
    <p:sldId id="2147472402" r:id="rId27"/>
    <p:sldId id="2147472403" r:id="rId28"/>
    <p:sldId id="2147472404" r:id="rId29"/>
    <p:sldId id="2147472396" r:id="rId30"/>
    <p:sldId id="2147472397" r:id="rId31"/>
    <p:sldId id="461" r:id="rId32"/>
    <p:sldId id="2147472398" r:id="rId33"/>
    <p:sldId id="462" r:id="rId34"/>
    <p:sldId id="2147472399" r:id="rId35"/>
    <p:sldId id="2147470410" r:id="rId36"/>
    <p:sldId id="432" r:id="rId37"/>
    <p:sldId id="534" r:id="rId38"/>
    <p:sldId id="535" r:id="rId39"/>
    <p:sldId id="2147472379" r:id="rId40"/>
    <p:sldId id="418" r:id="rId41"/>
    <p:sldId id="2147470340" r:id="rId42"/>
    <p:sldId id="433" r:id="rId43"/>
    <p:sldId id="529" r:id="rId44"/>
    <p:sldId id="577" r:id="rId45"/>
    <p:sldId id="436" r:id="rId46"/>
    <p:sldId id="484" r:id="rId47"/>
    <p:sldId id="437" r:id="rId48"/>
    <p:sldId id="751" r:id="rId49"/>
    <p:sldId id="2147472384" r:id="rId50"/>
    <p:sldId id="648" r:id="rId51"/>
    <p:sldId id="486" r:id="rId52"/>
    <p:sldId id="511" r:id="rId53"/>
    <p:sldId id="653" r:id="rId54"/>
    <p:sldId id="2147470435" r:id="rId55"/>
    <p:sldId id="2147470436" r:id="rId56"/>
    <p:sldId id="2147472400" r:id="rId57"/>
    <p:sldId id="738" r:id="rId58"/>
    <p:sldId id="716" r:id="rId59"/>
    <p:sldId id="439" r:id="rId60"/>
    <p:sldId id="2147470427" r:id="rId61"/>
    <p:sldId id="2147470428" r:id="rId62"/>
    <p:sldId id="2147470429" r:id="rId63"/>
    <p:sldId id="748" r:id="rId64"/>
    <p:sldId id="2147470437" r:id="rId65"/>
    <p:sldId id="441" r:id="rId66"/>
    <p:sldId id="718" r:id="rId67"/>
    <p:sldId id="2147472380" r:id="rId68"/>
    <p:sldId id="2147470431" r:id="rId69"/>
    <p:sldId id="2147470432" r:id="rId70"/>
    <p:sldId id="443" r:id="rId71"/>
    <p:sldId id="2147470438" r:id="rId72"/>
    <p:sldId id="682" r:id="rId73"/>
    <p:sldId id="2147470433" r:id="rId74"/>
    <p:sldId id="651" r:id="rId75"/>
    <p:sldId id="2147470422" r:id="rId76"/>
    <p:sldId id="2147470317" r:id="rId77"/>
    <p:sldId id="747" r:id="rId78"/>
    <p:sldId id="2147472383" r:id="rId79"/>
    <p:sldId id="663" r:id="rId80"/>
    <p:sldId id="2147470439" r:id="rId81"/>
    <p:sldId id="474" r:id="rId82"/>
    <p:sldId id="510" r:id="rId83"/>
    <p:sldId id="2147470434" r:id="rId84"/>
    <p:sldId id="392" r:id="rId85"/>
    <p:sldId id="749" r:id="rId86"/>
    <p:sldId id="2147472382" r:id="rId87"/>
    <p:sldId id="662" r:id="rId88"/>
    <p:sldId id="447" r:id="rId89"/>
    <p:sldId id="448" r:id="rId90"/>
    <p:sldId id="393" r:id="rId91"/>
    <p:sldId id="542" r:id="rId92"/>
    <p:sldId id="476" r:id="rId93"/>
    <p:sldId id="2147470425" r:id="rId94"/>
    <p:sldId id="512" r:id="rId95"/>
    <p:sldId id="478" r:id="rId96"/>
    <p:sldId id="543" r:id="rId97"/>
    <p:sldId id="574" r:id="rId98"/>
    <p:sldId id="2147472385" r:id="rId99"/>
    <p:sldId id="544" r:id="rId100"/>
    <p:sldId id="481" r:id="rId101"/>
    <p:sldId id="546" r:id="rId102"/>
    <p:sldId id="545" r:id="rId103"/>
    <p:sldId id="567" r:id="rId104"/>
    <p:sldId id="449" r:id="rId105"/>
  </p:sldIdLst>
  <p:sldSz cx="9906000" cy="6858000" type="A4"/>
  <p:notesSz cx="6735763" cy="9866313"/>
  <p:custDataLst>
    <p:tags r:id="rId108"/>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4065" userDrawn="1">
          <p15:clr>
            <a:srgbClr val="A4A3A4"/>
          </p15:clr>
        </p15:guide>
        <p15:guide id="7" pos="3120" userDrawn="1">
          <p15:clr>
            <a:srgbClr val="A4A3A4"/>
          </p15:clr>
        </p15:guide>
        <p15:guide id="8" orient="horz" pos="3158" userDrawn="1">
          <p15:clr>
            <a:srgbClr val="A4A3A4"/>
          </p15:clr>
        </p15:guide>
        <p15:guide id="10" pos="1487" userDrawn="1">
          <p15:clr>
            <a:srgbClr val="A4A3A4"/>
          </p15:clr>
        </p15:guide>
        <p15:guide id="11" pos="6023" userDrawn="1">
          <p15:clr>
            <a:srgbClr val="A4A3A4"/>
          </p15:clr>
        </p15:guide>
        <p15:guide id="13" orient="horz" pos="1389" userDrawn="1">
          <p15:clr>
            <a:srgbClr val="A4A3A4"/>
          </p15:clr>
        </p15:guide>
        <p15:guide id="14" pos="6068" userDrawn="1">
          <p15:clr>
            <a:srgbClr val="A4A3A4"/>
          </p15:clr>
        </p15:guide>
        <p15:guide id="15" orient="horz" pos="2750" userDrawn="1">
          <p15:clr>
            <a:srgbClr val="A4A3A4"/>
          </p15:clr>
        </p15:guide>
        <p15:guide id="16" orient="horz" pos="4156" userDrawn="1">
          <p15:clr>
            <a:srgbClr val="A4A3A4"/>
          </p15:clr>
        </p15:guide>
        <p15:guide id="17" orient="horz" pos="73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AFCDE0"/>
    <a:srgbClr val="5F8AC3"/>
    <a:srgbClr val="F6CBA1"/>
    <a:srgbClr val="263C4C"/>
    <a:srgbClr val="F49292"/>
    <a:srgbClr val="BDD0DF"/>
    <a:srgbClr val="B5D1E2"/>
    <a:srgbClr val="B5EDC2"/>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BAF920-0F99-4B4E-A42C-86914862FFA0}" v="2" dt="2025-03-28T08:22:48.963"/>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39" autoAdjust="0"/>
    <p:restoredTop sz="85967" autoAdjust="0"/>
  </p:normalViewPr>
  <p:slideViewPr>
    <p:cSldViewPr>
      <p:cViewPr varScale="1">
        <p:scale>
          <a:sx n="107" d="100"/>
          <a:sy n="107" d="100"/>
        </p:scale>
        <p:origin x="1578" y="102"/>
      </p:cViewPr>
      <p:guideLst>
        <p:guide orient="horz" pos="4065"/>
        <p:guide pos="3120"/>
        <p:guide orient="horz" pos="3158"/>
        <p:guide pos="1487"/>
        <p:guide pos="6023"/>
        <p:guide orient="horz" pos="1389"/>
        <p:guide pos="6068"/>
        <p:guide orient="horz" pos="2750"/>
        <p:guide orient="horz" pos="4156"/>
        <p:guide orient="horz" pos="731"/>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3237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tableStyles" Target="tableStyles.xml"/><Relationship Id="rId16" Type="http://schemas.openxmlformats.org/officeDocument/2006/relationships/slide" Target="slides/slide12.xml"/><Relationship Id="rId107" Type="http://schemas.openxmlformats.org/officeDocument/2006/relationships/handoutMaster" Target="handoutMasters/handoutMaster1.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microsoft.com/office/2015/10/relationships/revisionInfo" Target="revisionInfo.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tags" Target="tags/tag1.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notesMaster" Target="notesMasters/notesMaster1.xml"/><Relationship Id="rId114" Type="http://schemas.microsoft.com/office/2018/10/relationships/authors" Target="author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presProps" Target="presProps.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viewProps" Target="view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2.xml"/><Relationship Id="rId1" Type="http://schemas.microsoft.com/office/2011/relationships/chartStyle" Target="style2.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Binary_Worksheet9.xlsb"/></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3.xml"/><Relationship Id="rId1" Type="http://schemas.microsoft.com/office/2011/relationships/chartStyle" Target="style3.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Binary_Worksheet11.xlsb"/></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Binary_Worksheet12.xlsb"/></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Binary_Worksheet13.xlsb"/></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Binary_Worksheet14.xlsb"/></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Binary_Worksheet15.xlsb"/></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Binary_Worksheet1.xlsb"/></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Binary_Worksheet18.xlsb"/></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Binary_Worksheet19.xlsb"/></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Binary_Worksheet20.xlsb"/></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4.xml"/><Relationship Id="rId1" Type="http://schemas.microsoft.com/office/2011/relationships/chartStyle" Target="style4.xml"/></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Binary_Worksheet22.xlsb"/></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Binary_Worksheet23.xlsb"/></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Binary_Worksheet24.xlsb"/></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Binary_Worksheet25.xlsb"/></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Binary_Worksheet26.xlsb"/></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Binary_Worksheet27.xlsb"/></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Binary_Worksheet4.xlsb"/></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Binary_Worksheet5.xlsb"/></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Binary_Worksheet6.xlsb"/></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5669025952140209E-2"/>
          <c:y val="7.1593533487297925E-2"/>
          <c:w val="0.907819346140883"/>
          <c:h val="0.85681293302540418"/>
        </c:manualLayout>
      </c:layout>
      <c:barChart>
        <c:barDir val="col"/>
        <c:grouping val="stacked"/>
        <c:varyColors val="0"/>
        <c:ser>
          <c:idx val="0"/>
          <c:order val="0"/>
          <c:spPr>
            <a:solidFill>
              <a:srgbClr val="80CCE8"/>
            </a:solidFill>
            <a:ln w="9525" algn="ctr">
              <a:solidFill>
                <a:srgbClr val="808080"/>
              </a:solidFill>
              <a:prstDash val="solid"/>
            </a:ln>
          </c:spPr>
          <c:invertIfNegative val="0"/>
          <c:dLbls>
            <c:dLbl>
              <c:idx val="0"/>
              <c:layout>
                <c:manualLayout>
                  <c:x val="0"/>
                  <c:y val="-0.50230946882217087"/>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0F54-438F-AD1B-71A9C7EDCDC6}"/>
                </c:ext>
              </c:extLst>
            </c:dLbl>
            <c:dLbl>
              <c:idx val="1"/>
              <c:layout>
                <c:manualLayout>
                  <c:x val="0"/>
                  <c:y val="-0.4745958429561201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0F54-438F-AD1B-71A9C7EDCDC6}"/>
                </c:ext>
              </c:extLst>
            </c:dLbl>
            <c:dLbl>
              <c:idx val="2"/>
              <c:layout>
                <c:manualLayout>
                  <c:x val="0"/>
                  <c:y val="-0.4618937644341801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0F54-438F-AD1B-71A9C7EDCDC6}"/>
                </c:ext>
              </c:extLst>
            </c:dLbl>
            <c:dLbl>
              <c:idx val="3"/>
              <c:layout>
                <c:manualLayout>
                  <c:x val="0"/>
                  <c:y val="-0.44688221709006931"/>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F54-438F-AD1B-71A9C7EDCDC6}"/>
                </c:ext>
              </c:extLst>
            </c:dLbl>
            <c:dLbl>
              <c:idx val="4"/>
              <c:layout>
                <c:manualLayout>
                  <c:x val="0"/>
                  <c:y val="-0.43187066974595845"/>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0F54-438F-AD1B-71A9C7EDCDC6}"/>
                </c:ext>
              </c:extLst>
            </c:dLbl>
            <c:dLbl>
              <c:idx val="5"/>
              <c:layout>
                <c:manualLayout>
                  <c:x val="0"/>
                  <c:y val="-0.41570438799076215"/>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0F54-438F-AD1B-71A9C7EDCDC6}"/>
                </c:ext>
              </c:extLst>
            </c:dLbl>
            <c:dLbl>
              <c:idx val="6"/>
              <c:layout>
                <c:manualLayout>
                  <c:x val="0"/>
                  <c:y val="-0.40531177829099307"/>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0F54-438F-AD1B-71A9C7EDCDC6}"/>
                </c:ext>
              </c:extLst>
            </c:dLbl>
            <c:dLbl>
              <c:idx val="7"/>
              <c:layout>
                <c:manualLayout>
                  <c:x val="0"/>
                  <c:y val="-0.40531177829099307"/>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0F54-438F-AD1B-71A9C7EDCDC6}"/>
                </c:ext>
              </c:extLst>
            </c:dLbl>
            <c:dLbl>
              <c:idx val="8"/>
              <c:layout>
                <c:manualLayout>
                  <c:x val="0"/>
                  <c:y val="-0.39838337182448036"/>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0F54-438F-AD1B-71A9C7EDCDC6}"/>
                </c:ext>
              </c:extLst>
            </c:dLbl>
            <c:dLbl>
              <c:idx val="9"/>
              <c:layout>
                <c:manualLayout>
                  <c:x val="0"/>
                  <c:y val="-0.3856812933025404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0F54-438F-AD1B-71A9C7EDCDC6}"/>
                </c:ext>
              </c:extLst>
            </c:dLbl>
            <c:dLbl>
              <c:idx val="10"/>
              <c:layout>
                <c:manualLayout>
                  <c:x val="0"/>
                  <c:y val="-0.367205542725173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0F54-438F-AD1B-71A9C7EDCDC6}"/>
                </c:ext>
              </c:extLst>
            </c:dLbl>
            <c:dLbl>
              <c:idx val="11"/>
              <c:layout>
                <c:manualLayout>
                  <c:x val="0"/>
                  <c:y val="-0.36836027713625868"/>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0F54-438F-AD1B-71A9C7EDCDC6}"/>
                </c:ext>
              </c:extLst>
            </c:dLbl>
            <c:dLbl>
              <c:idx val="12"/>
              <c:layout>
                <c:manualLayout>
                  <c:x val="0"/>
                  <c:y val="-0.3695150115473441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0F54-438F-AD1B-71A9C7EDCDC6}"/>
                </c:ext>
              </c:extLst>
            </c:dLbl>
            <c:dLbl>
              <c:idx val="13"/>
              <c:layout>
                <c:manualLayout>
                  <c:x val="0"/>
                  <c:y val="-0.37297921478060048"/>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0F54-438F-AD1B-71A9C7EDCDC6}"/>
                </c:ext>
              </c:extLst>
            </c:dLbl>
            <c:dLbl>
              <c:idx val="14"/>
              <c:layout>
                <c:manualLayout>
                  <c:x val="0"/>
                  <c:y val="-0.37297921478060048"/>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0F54-438F-AD1B-71A9C7EDCDC6}"/>
                </c:ext>
              </c:extLst>
            </c:dLbl>
            <c:dLbl>
              <c:idx val="15"/>
              <c:layout>
                <c:manualLayout>
                  <c:x val="0"/>
                  <c:y val="-0.37528868360277134"/>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0F54-438F-AD1B-71A9C7EDCDC6}"/>
                </c:ext>
              </c:extLst>
            </c:dLbl>
            <c:dLbl>
              <c:idx val="16"/>
              <c:layout>
                <c:manualLayout>
                  <c:x val="0"/>
                  <c:y val="-0.3764434180138568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0F54-438F-AD1B-71A9C7EDCDC6}"/>
                </c:ext>
              </c:extLst>
            </c:dLbl>
            <c:dLbl>
              <c:idx val="17"/>
              <c:layout>
                <c:manualLayout>
                  <c:x val="0"/>
                  <c:y val="-0.37759815242494227"/>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0F54-438F-AD1B-71A9C7EDCDC6}"/>
                </c:ext>
              </c:extLst>
            </c:dLbl>
            <c:dLbl>
              <c:idx val="18"/>
              <c:layout>
                <c:manualLayout>
                  <c:x val="0"/>
                  <c:y val="-0.3787528868360277"/>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0F54-438F-AD1B-71A9C7EDCDC6}"/>
                </c:ext>
              </c:extLst>
            </c:dLbl>
            <c:dLbl>
              <c:idx val="19"/>
              <c:layout>
                <c:manualLayout>
                  <c:x val="0"/>
                  <c:y val="-0.3787528868360277"/>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0F54-438F-AD1B-71A9C7EDCDC6}"/>
                </c:ext>
              </c:extLst>
            </c:dLbl>
            <c:dLbl>
              <c:idx val="20"/>
              <c:layout>
                <c:manualLayout>
                  <c:x val="0"/>
                  <c:y val="-0.3810623556581986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0F54-438F-AD1B-71A9C7EDCDC6}"/>
                </c:ext>
              </c:extLst>
            </c:dLbl>
            <c:dLbl>
              <c:idx val="21"/>
              <c:layout>
                <c:manualLayout>
                  <c:x val="0"/>
                  <c:y val="-0.3810623556581986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0F54-438F-AD1B-71A9C7EDCDC6}"/>
                </c:ext>
              </c:extLst>
            </c:dLbl>
            <c:dLbl>
              <c:idx val="22"/>
              <c:layout>
                <c:manualLayout>
                  <c:x val="0"/>
                  <c:y val="-0.38221709006928406"/>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0F54-438F-AD1B-71A9C7EDCDC6}"/>
                </c:ext>
              </c:extLst>
            </c:dLbl>
            <c:dLbl>
              <c:idx val="23"/>
              <c:layout>
                <c:manualLayout>
                  <c:x val="0"/>
                  <c:y val="-0.37759815242494227"/>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0F54-438F-AD1B-71A9C7EDCDC6}"/>
                </c:ext>
              </c:extLst>
            </c:dLbl>
            <c:dLbl>
              <c:idx val="24"/>
              <c:layout>
                <c:manualLayout>
                  <c:x val="0"/>
                  <c:y val="-0.3648960739030023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0F54-438F-AD1B-71A9C7EDCDC6}"/>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Sheet1!$A$1:$AA$1</c:f>
              <c:numCache>
                <c:formatCode>#,##0.0;"-"#,##0.0</c:formatCode>
                <c:ptCount val="27"/>
                <c:pt idx="0">
                  <c:v>63.066603000000001</c:v>
                </c:pt>
                <c:pt idx="1">
                  <c:v>63.649892000000001</c:v>
                </c:pt>
                <c:pt idx="2">
                  <c:v>64.222579999999994</c:v>
                </c:pt>
                <c:pt idx="3">
                  <c:v>64.776955999999998</c:v>
                </c:pt>
                <c:pt idx="4">
                  <c:v>65.311166</c:v>
                </c:pt>
                <c:pt idx="5">
                  <c:v>65.821359999999999</c:v>
                </c:pt>
                <c:pt idx="6">
                  <c:v>66.319524999999999</c:v>
                </c:pt>
                <c:pt idx="7">
                  <c:v>66.826753999999994</c:v>
                </c:pt>
                <c:pt idx="8">
                  <c:v>67.328239999999994</c:v>
                </c:pt>
                <c:pt idx="9">
                  <c:v>67.813654</c:v>
                </c:pt>
                <c:pt idx="10">
                  <c:v>68.270489999999995</c:v>
                </c:pt>
                <c:pt idx="11">
                  <c:v>68.712845999999999</c:v>
                </c:pt>
                <c:pt idx="12">
                  <c:v>69.157022999999995</c:v>
                </c:pt>
                <c:pt idx="13">
                  <c:v>69.578603000000001</c:v>
                </c:pt>
                <c:pt idx="14">
                  <c:v>69.960943</c:v>
                </c:pt>
                <c:pt idx="15">
                  <c:v>70.294397000000004</c:v>
                </c:pt>
                <c:pt idx="16">
                  <c:v>70.607037000000005</c:v>
                </c:pt>
                <c:pt idx="17">
                  <c:v>70.898202999999995</c:v>
                </c:pt>
                <c:pt idx="18">
                  <c:v>71.127802000000003</c:v>
                </c:pt>
                <c:pt idx="19">
                  <c:v>71.307762999999994</c:v>
                </c:pt>
                <c:pt idx="20">
                  <c:v>71.475665000000006</c:v>
                </c:pt>
                <c:pt idx="21">
                  <c:v>71.601102999999995</c:v>
                </c:pt>
                <c:pt idx="22">
                  <c:v>71.7</c:v>
                </c:pt>
                <c:pt idx="23">
                  <c:v>71.7</c:v>
                </c:pt>
                <c:pt idx="24">
                  <c:v>71.2</c:v>
                </c:pt>
                <c:pt idx="25">
                  <c:v>69.5</c:v>
                </c:pt>
                <c:pt idx="26">
                  <c:v>66.400000000000006</c:v>
                </c:pt>
              </c:numCache>
            </c:numRef>
          </c:val>
          <c:extLst>
            <c:ext xmlns:c16="http://schemas.microsoft.com/office/drawing/2014/chart" uri="{C3380CC4-5D6E-409C-BE32-E72D297353CC}">
              <c16:uniqueId val="{00000019-0F54-438F-AD1B-71A9C7EDCDC6}"/>
            </c:ext>
          </c:extLst>
        </c:ser>
        <c:dLbls>
          <c:showLegendKey val="0"/>
          <c:showVal val="0"/>
          <c:showCatName val="0"/>
          <c:showSerName val="0"/>
          <c:showPercent val="0"/>
          <c:showBubbleSize val="0"/>
        </c:dLbls>
        <c:gapWidth val="60"/>
        <c:overlap val="100"/>
        <c:axId val="1797964400"/>
        <c:axId val="1"/>
      </c:barChart>
      <c:lineChart>
        <c:grouping val="standard"/>
        <c:varyColors val="0"/>
        <c:ser>
          <c:idx val="1"/>
          <c:order val="1"/>
          <c:spPr>
            <a:ln w="9525" algn="ctr">
              <a:solidFill>
                <a:srgbClr val="1F497D"/>
              </a:solidFill>
              <a:prstDash val="solid"/>
            </a:ln>
          </c:spPr>
          <c:marker>
            <c:symbol val="circle"/>
            <c:size val="6"/>
            <c:spPr>
              <a:solidFill>
                <a:srgbClr val="1F497D"/>
              </a:solidFill>
              <a:ln w="9525" algn="ctr">
                <a:solidFill>
                  <a:srgbClr val="1F497D"/>
                </a:solidFill>
                <a:prstDash val="solid"/>
              </a:ln>
            </c:spPr>
          </c:marker>
          <c:dLbls>
            <c:dLbl>
              <c:idx val="2"/>
              <c:layout>
                <c:manualLayout>
                  <c:x val="-1.3481631277384564E-3"/>
                  <c:y val="0.23325635103926096"/>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0F54-438F-AD1B-71A9C7EDCDC6}"/>
                </c:ext>
              </c:extLst>
            </c:dLbl>
            <c:dLbl>
              <c:idx val="5"/>
              <c:layout>
                <c:manualLayout>
                  <c:x val="0"/>
                  <c:y val="0.12471131639722864"/>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0F54-438F-AD1B-71A9C7EDCDC6}"/>
                </c:ext>
              </c:extLst>
            </c:dLbl>
            <c:dLbl>
              <c:idx val="6"/>
              <c:layout>
                <c:manualLayout>
                  <c:x val="0"/>
                  <c:y val="0.12471131639722864"/>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0F54-438F-AD1B-71A9C7EDCDC6}"/>
                </c:ext>
              </c:extLst>
            </c:dLbl>
            <c:dLbl>
              <c:idx val="7"/>
              <c:layout>
                <c:manualLayout>
                  <c:x val="0"/>
                  <c:y val="0.12471131639722864"/>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0F54-438F-AD1B-71A9C7EDCDC6}"/>
                </c:ext>
              </c:extLst>
            </c:dLbl>
            <c:dLbl>
              <c:idx val="8"/>
              <c:layout>
                <c:manualLayout>
                  <c:x val="0"/>
                  <c:y val="0.12471131639722864"/>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0F54-438F-AD1B-71A9C7EDCDC6}"/>
                </c:ext>
              </c:extLst>
            </c:dLbl>
            <c:dLbl>
              <c:idx val="9"/>
              <c:layout>
                <c:manualLayout>
                  <c:x val="0"/>
                  <c:y val="0.12471131639722864"/>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0F54-438F-AD1B-71A9C7EDCDC6}"/>
                </c:ext>
              </c:extLst>
            </c:dLbl>
            <c:dLbl>
              <c:idx val="10"/>
              <c:layout>
                <c:manualLayout>
                  <c:x val="0"/>
                  <c:y val="0.12471131639722864"/>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0F54-438F-AD1B-71A9C7EDCDC6}"/>
                </c:ext>
              </c:extLst>
            </c:dLbl>
            <c:dLbl>
              <c:idx val="11"/>
              <c:layout>
                <c:manualLayout>
                  <c:x val="0"/>
                  <c:y val="0.12471131639722864"/>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0F54-438F-AD1B-71A9C7EDCDC6}"/>
                </c:ext>
              </c:extLst>
            </c:dLbl>
            <c:dLbl>
              <c:idx val="12"/>
              <c:layout>
                <c:manualLayout>
                  <c:x val="0"/>
                  <c:y val="0.12471131639722864"/>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0F54-438F-AD1B-71A9C7EDCDC6}"/>
                </c:ext>
              </c:extLst>
            </c:dLbl>
            <c:dLbl>
              <c:idx val="13"/>
              <c:layout>
                <c:manualLayout>
                  <c:x val="0"/>
                  <c:y val="0.12471131639722864"/>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0F54-438F-AD1B-71A9C7EDCDC6}"/>
                </c:ext>
              </c:extLst>
            </c:dLbl>
            <c:dLbl>
              <c:idx val="14"/>
              <c:layout>
                <c:manualLayout>
                  <c:x val="0"/>
                  <c:y val="0.12471131639722864"/>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0F54-438F-AD1B-71A9C7EDCDC6}"/>
                </c:ext>
              </c:extLst>
            </c:dLbl>
            <c:dLbl>
              <c:idx val="15"/>
              <c:layout>
                <c:manualLayout>
                  <c:x val="0"/>
                  <c:y val="0.12471131639722864"/>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0F54-438F-AD1B-71A9C7EDCDC6}"/>
                </c:ext>
              </c:extLst>
            </c:dLbl>
            <c:dLbl>
              <c:idx val="16"/>
              <c:layout>
                <c:manualLayout>
                  <c:x val="0"/>
                  <c:y val="0.12471131639722864"/>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0F54-438F-AD1B-71A9C7EDCDC6}"/>
                </c:ext>
              </c:extLst>
            </c:dLbl>
            <c:dLbl>
              <c:idx val="17"/>
              <c:layout>
                <c:manualLayout>
                  <c:x val="0"/>
                  <c:y val="0.12471131639722864"/>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0F54-438F-AD1B-71A9C7EDCDC6}"/>
                </c:ext>
              </c:extLst>
            </c:dLbl>
            <c:dLbl>
              <c:idx val="18"/>
              <c:layout>
                <c:manualLayout>
                  <c:x val="0"/>
                  <c:y val="0.12471131639722864"/>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8-0F54-438F-AD1B-71A9C7EDCDC6}"/>
                </c:ext>
              </c:extLst>
            </c:dLbl>
            <c:dLbl>
              <c:idx val="19"/>
              <c:layout>
                <c:manualLayout>
                  <c:x val="0"/>
                  <c:y val="0.12471131639722864"/>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9-0F54-438F-AD1B-71A9C7EDCDC6}"/>
                </c:ext>
              </c:extLst>
            </c:dLbl>
            <c:dLbl>
              <c:idx val="20"/>
              <c:layout>
                <c:manualLayout>
                  <c:x val="0"/>
                  <c:y val="0.12471131639722864"/>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A-0F54-438F-AD1B-71A9C7EDCDC6}"/>
                </c:ext>
              </c:extLst>
            </c:dLbl>
            <c:dLbl>
              <c:idx val="21"/>
              <c:layout>
                <c:manualLayout>
                  <c:x val="0"/>
                  <c:y val="0.12471131639722864"/>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B-0F54-438F-AD1B-71A9C7EDCDC6}"/>
                </c:ext>
              </c:extLst>
            </c:dLbl>
            <c:dLbl>
              <c:idx val="22"/>
              <c:layout>
                <c:manualLayout>
                  <c:x val="0"/>
                  <c:y val="0.12471131639722864"/>
                </c:manualLayout>
              </c:layout>
              <c:numFmt formatCode="#,##0.0;#,##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C-0F54-438F-AD1B-71A9C7EDCDC6}"/>
                </c:ext>
              </c:extLst>
            </c:dLbl>
            <c:dLbl>
              <c:idx val="23"/>
              <c:layout>
                <c:manualLayout>
                  <c:x val="-2.8311425682507781E-2"/>
                  <c:y val="0.1200923787528868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D-0F54-438F-AD1B-71A9C7EDCDC6}"/>
                </c:ext>
              </c:extLst>
            </c:dLbl>
            <c:dLbl>
              <c:idx val="24"/>
              <c:layout>
                <c:manualLayout>
                  <c:x val="-2.561509942703067E-2"/>
                  <c:y val="6.46651270207852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E-0F54-438F-AD1B-71A9C7EDCDC6}"/>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Sheet1!$A$2:$AA$2</c:f>
              <c:numCache>
                <c:formatCode>General</c:formatCode>
                <c:ptCount val="27"/>
                <c:pt idx="0">
                  <c:v>0.9</c:v>
                </c:pt>
                <c:pt idx="1">
                  <c:v>0.9</c:v>
                </c:pt>
                <c:pt idx="2" formatCode="#,##0.0;&quot;-&quot;#,##0.0">
                  <c:v>0.9</c:v>
                </c:pt>
                <c:pt idx="3">
                  <c:v>0.8</c:v>
                </c:pt>
                <c:pt idx="4">
                  <c:v>0.8</c:v>
                </c:pt>
                <c:pt idx="5" formatCode="#,##0.0;&quot;-&quot;#,##0.0">
                  <c:v>0.7</c:v>
                </c:pt>
                <c:pt idx="6" formatCode="#,##0.0;&quot;-&quot;#,##0.0">
                  <c:v>0.75684397891504496</c:v>
                </c:pt>
                <c:pt idx="7" formatCode="#,##0.0;&quot;-&quot;#,##0.0">
                  <c:v>0.76482604481862282</c:v>
                </c:pt>
                <c:pt idx="8" formatCode="#,##0.0;&quot;-&quot;#,##0.0">
                  <c:v>0.75042699215945863</c:v>
                </c:pt>
                <c:pt idx="9" formatCode="#,##0.0;&quot;-&quot;#,##0.0">
                  <c:v>0.72096641765773128</c:v>
                </c:pt>
                <c:pt idx="10" formatCode="#,##0.0;&quot;-&quot;#,##0.0">
                  <c:v>0.6</c:v>
                </c:pt>
                <c:pt idx="11" formatCode="#,##0.0;&quot;-&quot;#,##0.0">
                  <c:v>0.7</c:v>
                </c:pt>
                <c:pt idx="12" formatCode="#,##0.0;&quot;-&quot;#,##0.0">
                  <c:v>0.64642497852585024</c:v>
                </c:pt>
                <c:pt idx="13" formatCode="#,##0.0;&quot;-&quot;#,##0.0">
                  <c:v>0.60959824716573241</c:v>
                </c:pt>
                <c:pt idx="14" formatCode="#,##0.0;&quot;-&quot;#,##0.0">
                  <c:v>0.54950801469813015</c:v>
                </c:pt>
                <c:pt idx="15" formatCode="#,##0.0;&quot;-&quot;#,##0.0">
                  <c:v>0.4</c:v>
                </c:pt>
                <c:pt idx="16" formatCode="#,##0.0;&quot;-&quot;#,##0.0">
                  <c:v>0.5</c:v>
                </c:pt>
                <c:pt idx="17" formatCode="#,##0.0;&quot;-&quot;#,##0.0">
                  <c:v>0.41237532740538985</c:v>
                </c:pt>
                <c:pt idx="18" formatCode="#,##0.0;&quot;-&quot;#,##0.0">
                  <c:v>0.32384318682945334</c:v>
                </c:pt>
                <c:pt idx="19" formatCode="#,##0.0;&quot;-&quot;#,##0.0">
                  <c:v>0.2</c:v>
                </c:pt>
                <c:pt idx="20" formatCode="#,##0.0;&quot;-&quot;#,##0.0">
                  <c:v>0.23546103949441122</c:v>
                </c:pt>
                <c:pt idx="21" formatCode="#,##0.0;&quot;-&quot;#,##0.0">
                  <c:v>0.1</c:v>
                </c:pt>
                <c:pt idx="22" formatCode="#,##0.0;&quot;-&quot;#,##0.0">
                  <c:v>0.1</c:v>
                </c:pt>
                <c:pt idx="23" formatCode="#,##0.0;&quot;-&quot;#,##0.0">
                  <c:v>0</c:v>
                </c:pt>
                <c:pt idx="24">
                  <c:v>-0.6</c:v>
                </c:pt>
                <c:pt idx="25">
                  <c:v>-2.2999999999999998</c:v>
                </c:pt>
                <c:pt idx="26">
                  <c:v>-4.4000000000000004</c:v>
                </c:pt>
              </c:numCache>
            </c:numRef>
          </c:val>
          <c:smooth val="0"/>
          <c:extLst>
            <c:ext xmlns:c16="http://schemas.microsoft.com/office/drawing/2014/chart" uri="{C3380CC4-5D6E-409C-BE32-E72D297353CC}">
              <c16:uniqueId val="{0000002F-0F54-438F-AD1B-71A9C7EDCDC6}"/>
            </c:ext>
          </c:extLst>
        </c:ser>
        <c:dLbls>
          <c:showLegendKey val="0"/>
          <c:showVal val="0"/>
          <c:showCatName val="0"/>
          <c:showSerName val="0"/>
          <c:showPercent val="0"/>
          <c:showBubbleSize val="0"/>
        </c:dLbls>
        <c:marker val="1"/>
        <c:smooth val="0"/>
        <c:axId val="3"/>
        <c:axId val="2"/>
      </c:lineChart>
      <c:catAx>
        <c:axId val="1797964400"/>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1797964400"/>
        <c:crosses val="min"/>
        <c:crossBetween val="between"/>
        <c:majorUnit val="100"/>
      </c:valAx>
      <c:valAx>
        <c:axId val="2"/>
        <c:scaling>
          <c:orientation val="minMax"/>
          <c:max val="1.5"/>
          <c:min val="-1"/>
        </c:scaling>
        <c:delete val="0"/>
        <c:axPos val="r"/>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3"/>
        <c:crosses val="max"/>
        <c:crossBetween val="between"/>
        <c:majorUnit val="0.5"/>
      </c:valAx>
      <c:catAx>
        <c:axId val="3"/>
        <c:scaling>
          <c:orientation val="minMax"/>
        </c:scaling>
        <c:delete val="1"/>
        <c:axPos val="b"/>
        <c:majorTickMark val="out"/>
        <c:minorTickMark val="none"/>
        <c:tickLblPos val="nextTo"/>
        <c:crossAx val="2"/>
        <c:crosses val="min"/>
        <c:auto val="0"/>
        <c:lblAlgn val="ctr"/>
        <c:lblOffset val="100"/>
        <c:noMultiLvlLbl val="0"/>
      </c:catAx>
    </c:plotArea>
    <c:plotVisOnly val="0"/>
    <c:dispBlanksAs val="gap"/>
    <c:showDLblsOverMax val="1"/>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支出</c:v>
                </c:pt>
              </c:strCache>
            </c:strRef>
          </c:tx>
          <c:spPr>
            <a:solidFill>
              <a:srgbClr val="4485B1"/>
            </a:solidFill>
            <a:ln>
              <a:noFill/>
            </a:ln>
            <a:effectLst/>
          </c:spPr>
          <c:invertIfNegative val="0"/>
          <c:dLbls>
            <c:dLbl>
              <c:idx val="2"/>
              <c:layout>
                <c:manualLayout>
                  <c:x val="1.7772030732757568E-3"/>
                  <c:y val="3.14921735749419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CF6-4C28-83E2-440DB1FC681E}"/>
                </c:ext>
              </c:extLst>
            </c:dLbl>
            <c:dLbl>
              <c:idx val="4"/>
              <c:layout>
                <c:manualLayout>
                  <c:x val="-1.6032067501316118E-2"/>
                  <c:y val="-2.8867492297295741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CF6-4C28-83E2-440DB1FC681E}"/>
                </c:ext>
              </c:extLst>
            </c:dLbl>
            <c:spPr>
              <a:noFill/>
              <a:ln>
                <a:noFill/>
              </a:ln>
              <a:effectLst/>
            </c:spPr>
            <c:txPr>
              <a:bodyPr rot="0" spcFirstLastPara="1" vertOverflow="ellipsis" vert="horz" wrap="square" lIns="38100" tIns="19050" rIns="38100" bIns="19050" anchor="ctr" anchorCtr="1">
                <a:spAutoFit/>
              </a:bodyPr>
              <a:lstStyle/>
              <a:p>
                <a:pPr>
                  <a:defRPr lang="ja-JP" sz="800" b="1"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6月</c:v>
                </c:pt>
                <c:pt idx="1">
                  <c:v>7月</c:v>
                </c:pt>
                <c:pt idx="2">
                  <c:v>8月</c:v>
                </c:pt>
                <c:pt idx="3">
                  <c:v>9月</c:v>
                </c:pt>
                <c:pt idx="4">
                  <c:v>10月</c:v>
                </c:pt>
                <c:pt idx="5">
                  <c:v>11月</c:v>
                </c:pt>
              </c:strCache>
            </c:strRef>
          </c:cat>
          <c:val>
            <c:numRef>
              <c:f>Sheet1!$B$2:$B$7</c:f>
              <c:numCache>
                <c:formatCode>#,##0.0</c:formatCode>
                <c:ptCount val="6"/>
                <c:pt idx="0">
                  <c:v>107.57</c:v>
                </c:pt>
                <c:pt idx="1">
                  <c:v>102.17</c:v>
                </c:pt>
                <c:pt idx="2">
                  <c:v>104.54</c:v>
                </c:pt>
                <c:pt idx="3">
                  <c:v>91.9</c:v>
                </c:pt>
                <c:pt idx="4">
                  <c:v>96.09</c:v>
                </c:pt>
                <c:pt idx="5" formatCode="General">
                  <c:v>115.7</c:v>
                </c:pt>
              </c:numCache>
            </c:numRef>
          </c:val>
          <c:extLst>
            <c:ext xmlns:c16="http://schemas.microsoft.com/office/drawing/2014/chart" uri="{C3380CC4-5D6E-409C-BE32-E72D297353CC}">
              <c16:uniqueId val="{00000002-7CF6-4C28-83E2-440DB1FC681E}"/>
            </c:ext>
          </c:extLst>
        </c:ser>
        <c:dLbls>
          <c:dLblPos val="outEnd"/>
          <c:showLegendKey val="0"/>
          <c:showVal val="1"/>
          <c:showCatName val="0"/>
          <c:showSerName val="0"/>
          <c:showPercent val="0"/>
          <c:showBubbleSize val="0"/>
        </c:dLbls>
        <c:gapWidth val="219"/>
        <c:overlap val="-27"/>
        <c:axId val="1588906127"/>
        <c:axId val="280660415"/>
      </c:barChart>
      <c:catAx>
        <c:axId val="15889061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900" b="1" i="0" u="none" strike="noStrike" kern="1200" baseline="0">
                <a:solidFill>
                  <a:schemeClr val="tx1"/>
                </a:solidFill>
                <a:latin typeface="+mn-lt"/>
                <a:ea typeface="+mn-ea"/>
                <a:cs typeface="+mn-cs"/>
              </a:defRPr>
            </a:pPr>
            <a:endParaRPr lang="ja-JP"/>
          </a:p>
        </c:txPr>
        <c:crossAx val="280660415"/>
        <c:crosses val="autoZero"/>
        <c:auto val="1"/>
        <c:lblAlgn val="ctr"/>
        <c:lblOffset val="100"/>
        <c:noMultiLvlLbl val="0"/>
      </c:catAx>
      <c:valAx>
        <c:axId val="280660415"/>
        <c:scaling>
          <c:orientation val="minMax"/>
        </c:scaling>
        <c:delete val="0"/>
        <c:axPos val="l"/>
        <c:numFmt formatCode="#,##0.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lang="ja-JP" sz="900" b="1" i="0" u="none" strike="noStrike" kern="1200" baseline="0">
                <a:solidFill>
                  <a:schemeClr val="tx1"/>
                </a:solidFill>
                <a:latin typeface="+mn-lt"/>
                <a:ea typeface="+mn-ea"/>
                <a:cs typeface="+mn-cs"/>
              </a:defRPr>
            </a:pPr>
            <a:endParaRPr lang="ja-JP"/>
          </a:p>
        </c:txPr>
        <c:crossAx val="158890612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2663599073299829E-3"/>
          <c:y val="4.1800643086816719E-2"/>
          <c:w val="0.9761194029850746"/>
          <c:h val="0.91639871382636651"/>
        </c:manualLayout>
      </c:layout>
      <c:barChart>
        <c:barDir val="col"/>
        <c:grouping val="stacked"/>
        <c:varyColors val="0"/>
        <c:ser>
          <c:idx val="0"/>
          <c:order val="0"/>
          <c:spPr>
            <a:solidFill>
              <a:srgbClr val="80CCE8"/>
            </a:solidFill>
            <a:ln w="9525" algn="ctr">
              <a:solidFill>
                <a:srgbClr val="808080"/>
              </a:solidFill>
              <a:prstDash val="solid"/>
            </a:ln>
          </c:spPr>
          <c:invertIfNegative val="0"/>
          <c:dLbls>
            <c:spPr>
              <a:noFill/>
              <a:ln>
                <a:noFill/>
              </a:ln>
              <a:effectLst/>
            </c:spPr>
            <c:txPr>
              <a:bodyPr wrap="square" lIns="38100" tIns="19050" rIns="38100" bIns="19050" anchor="ctr">
                <a:spAutoFit/>
              </a:bodyPr>
              <a:lstStyle/>
              <a:p>
                <a:pPr>
                  <a:defRPr lang="ja-JP" sz="900" b="1"/>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Sheet1!$A$1:$W$1</c:f>
              <c:numCache>
                <c:formatCode>0.0</c:formatCode>
                <c:ptCount val="23"/>
                <c:pt idx="0">
                  <c:v>4.1738999226100004</c:v>
                </c:pt>
                <c:pt idx="1">
                  <c:v>4.1999291229300004</c:v>
                </c:pt>
                <c:pt idx="2">
                  <c:v>5.5600966186300003</c:v>
                </c:pt>
                <c:pt idx="3">
                  <c:v>5.8713902503500011</c:v>
                </c:pt>
                <c:pt idx="4">
                  <c:v>6.1399473983400004</c:v>
                </c:pt>
                <c:pt idx="5">
                  <c:v>6.3987120410899996</c:v>
                </c:pt>
                <c:pt idx="6">
                  <c:v>7.4414537222199986</c:v>
                </c:pt>
                <c:pt idx="7">
                  <c:v>8.4923012498899997</c:v>
                </c:pt>
                <c:pt idx="8">
                  <c:v>9.3302208468600014</c:v>
                </c:pt>
                <c:pt idx="9">
                  <c:v>9.4063774391899972</c:v>
                </c:pt>
                <c:pt idx="10">
                  <c:v>9.5557934725999978</c:v>
                </c:pt>
                <c:pt idx="11">
                  <c:v>10.5072771323</c:v>
                </c:pt>
                <c:pt idx="12">
                  <c:v>11.07481952304</c:v>
                </c:pt>
                <c:pt idx="13">
                  <c:v>11.128518644439998</c:v>
                </c:pt>
                <c:pt idx="14">
                  <c:v>11.948489413460003</c:v>
                </c:pt>
                <c:pt idx="15">
                  <c:v>12.14681001448</c:v>
                </c:pt>
                <c:pt idx="16">
                  <c:v>13.033505132030001</c:v>
                </c:pt>
                <c:pt idx="17">
                  <c:v>13.216383735610002</c:v>
                </c:pt>
                <c:pt idx="18">
                  <c:v>13.608523653699999</c:v>
                </c:pt>
                <c:pt idx="19">
                  <c:v>13.766515241299997</c:v>
                </c:pt>
                <c:pt idx="20">
                  <c:v>14.597819534110002</c:v>
                </c:pt>
                <c:pt idx="21">
                  <c:v>17.532078052920006</c:v>
                </c:pt>
                <c:pt idx="22">
                  <c:v>19.296946522239995</c:v>
                </c:pt>
              </c:numCache>
            </c:numRef>
          </c:val>
          <c:extLst>
            <c:ext xmlns:c16="http://schemas.microsoft.com/office/drawing/2014/chart" uri="{C3380CC4-5D6E-409C-BE32-E72D297353CC}">
              <c16:uniqueId val="{00000000-FE29-40B1-A06F-E7540E2F7460}"/>
            </c:ext>
          </c:extLst>
        </c:ser>
        <c:ser>
          <c:idx val="1"/>
          <c:order val="1"/>
          <c:spPr>
            <a:solidFill>
              <a:srgbClr val="C0E6F4"/>
            </a:solidFill>
            <a:ln w="9525" algn="ctr">
              <a:solidFill>
                <a:srgbClr val="808080"/>
              </a:solidFill>
              <a:prstDash val="solid"/>
            </a:ln>
          </c:spPr>
          <c:invertIfNegative val="0"/>
          <c:dLbls>
            <c:spPr>
              <a:noFill/>
              <a:ln>
                <a:noFill/>
              </a:ln>
              <a:effectLst/>
            </c:spPr>
            <c:txPr>
              <a:bodyPr wrap="square" lIns="38100" tIns="19050" rIns="38100" bIns="19050" anchor="ctr">
                <a:spAutoFit/>
              </a:bodyPr>
              <a:lstStyle/>
              <a:p>
                <a:pPr>
                  <a:defRPr lang="ja-JP" sz="900" b="1"/>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Sheet1!$A$2:$W$2</c:f>
              <c:numCache>
                <c:formatCode>0.0</c:formatCode>
                <c:ptCount val="23"/>
                <c:pt idx="0">
                  <c:v>3.3885121541899998</c:v>
                </c:pt>
                <c:pt idx="1">
                  <c:v>3.4327250691299995</c:v>
                </c:pt>
                <c:pt idx="2">
                  <c:v>3.3507834626299999</c:v>
                </c:pt>
                <c:pt idx="3">
                  <c:v>3.42042890944</c:v>
                </c:pt>
                <c:pt idx="4">
                  <c:v>3.4192143478499992</c:v>
                </c:pt>
                <c:pt idx="5">
                  <c:v>3.6390231533900006</c:v>
                </c:pt>
                <c:pt idx="6">
                  <c:v>2.8949464650399999</c:v>
                </c:pt>
                <c:pt idx="7">
                  <c:v>2.7334200637700001</c:v>
                </c:pt>
                <c:pt idx="8">
                  <c:v>3.0331447836800001</c:v>
                </c:pt>
                <c:pt idx="9">
                  <c:v>3.4471891750900006</c:v>
                </c:pt>
                <c:pt idx="10">
                  <c:v>3.3803788526000003</c:v>
                </c:pt>
                <c:pt idx="11">
                  <c:v>3.2146670799599999</c:v>
                </c:pt>
                <c:pt idx="12">
                  <c:v>3.4629520659399997</c:v>
                </c:pt>
                <c:pt idx="13">
                  <c:v>3.4777643274499996</c:v>
                </c:pt>
                <c:pt idx="14">
                  <c:v>3.7853526896800003</c:v>
                </c:pt>
                <c:pt idx="15">
                  <c:v>4.8293964193299992</c:v>
                </c:pt>
                <c:pt idx="16">
                  <c:v>4.9554967723400001</c:v>
                </c:pt>
                <c:pt idx="17">
                  <c:v>5.1142863443199991</c:v>
                </c:pt>
                <c:pt idx="18">
                  <c:v>5.5662582398299998</c:v>
                </c:pt>
                <c:pt idx="19">
                  <c:v>5.42272683753</c:v>
                </c:pt>
                <c:pt idx="20">
                  <c:v>6.1318649661900011</c:v>
                </c:pt>
                <c:pt idx="21">
                  <c:v>7.3628223503199992</c:v>
                </c:pt>
                <c:pt idx="22">
                  <c:v>8.3415783547500002</c:v>
                </c:pt>
              </c:numCache>
            </c:numRef>
          </c:val>
          <c:extLst>
            <c:ext xmlns:c16="http://schemas.microsoft.com/office/drawing/2014/chart" uri="{C3380CC4-5D6E-409C-BE32-E72D297353CC}">
              <c16:uniqueId val="{00000001-FE29-40B1-A06F-E7540E2F7460}"/>
            </c:ext>
          </c:extLst>
        </c:ser>
        <c:dLbls>
          <c:showLegendKey val="0"/>
          <c:showVal val="0"/>
          <c:showCatName val="0"/>
          <c:showSerName val="0"/>
          <c:showPercent val="0"/>
          <c:showBubbleSize val="0"/>
        </c:dLbls>
        <c:gapWidth val="60"/>
        <c:overlap val="100"/>
        <c:axId val="208475647"/>
        <c:axId val="1"/>
      </c:barChart>
      <c:catAx>
        <c:axId val="208475647"/>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At val="0"/>
        <c:auto val="0"/>
        <c:lblAlgn val="ctr"/>
        <c:lblOffset val="100"/>
        <c:noMultiLvlLbl val="0"/>
      </c:catAx>
      <c:valAx>
        <c:axId val="1"/>
        <c:scaling>
          <c:orientation val="minMax"/>
        </c:scaling>
        <c:delete val="0"/>
        <c:axPos val="l"/>
        <c:majorGridlines>
          <c:spPr>
            <a:ln>
              <a:noFill/>
            </a:ln>
          </c:spPr>
        </c:majorGridlines>
        <c:numFmt formatCode="0.0" sourceLinked="1"/>
        <c:majorTickMark val="out"/>
        <c:minorTickMark val="none"/>
        <c:tickLblPos val="nextTo"/>
        <c:spPr>
          <a:ln w="9525" algn="ctr">
            <a:solidFill>
              <a:schemeClr val="tx1"/>
            </a:solidFill>
            <a:prstDash val="solid"/>
          </a:ln>
        </c:spPr>
        <c:txPr>
          <a:bodyPr wrap="none"/>
          <a:lstStyle/>
          <a:p>
            <a:pPr>
              <a:defRPr kumimoji="1" lang="ja-JP" sz="900" b="1" kern="1200">
                <a:latin typeface="+mn-lt"/>
                <a:ea typeface="+mn-ea"/>
                <a:cs typeface="+mn-cs"/>
                <a:sym typeface="+mn-lt"/>
              </a:defRPr>
            </a:pPr>
            <a:endParaRPr lang="ja-JP"/>
          </a:p>
        </c:txPr>
        <c:crossAx val="208475647"/>
        <c:crosses val="min"/>
        <c:crossBetween val="between"/>
      </c:valAx>
    </c:plotArea>
    <c:plotVisOnly val="0"/>
    <c:dispBlanksAs val="gap"/>
    <c:showDLblsOverMax val="1"/>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18"/>
              <c:spPr>
                <a:noFill/>
                <a:ln>
                  <a:noFill/>
                </a:ln>
                <a:effectLst/>
              </c:spPr>
              <c:txPr>
                <a:bodyPr rot="0" spcFirstLastPara="1" vertOverflow="ellipsis" vert="horz" wrap="square" lIns="38100" tIns="19050" rIns="38100" bIns="19050" anchor="ctr" anchorCtr="1">
                  <a:noAutofit/>
                </a:bodyPr>
                <a:lstStyle/>
                <a:p>
                  <a:pPr>
                    <a:defRPr lang="ja-JP" sz="1000" b="1" i="0" u="none" strike="noStrike" kern="1200" baseline="0">
                      <a:solidFill>
                        <a:schemeClr val="tx1">
                          <a:lumMod val="75000"/>
                          <a:lumOff val="25000"/>
                        </a:schemeClr>
                      </a:solidFill>
                      <a:latin typeface="+mn-lt"/>
                      <a:ea typeface="+mn-ea"/>
                      <a:cs typeface="+mn-cs"/>
                    </a:defRPr>
                  </a:pPr>
                  <a:endParaRPr lang="ja-JP"/>
                </a:p>
              </c:txPr>
              <c:dLblPos val="b"/>
              <c:showLegendKey val="0"/>
              <c:showVal val="1"/>
              <c:showCatName val="0"/>
              <c:showSerName val="0"/>
              <c:showPercent val="0"/>
              <c:showBubbleSize val="0"/>
              <c:extLst>
                <c:ext xmlns:c15="http://schemas.microsoft.com/office/drawing/2012/chart" uri="{CE6537A1-D6FC-4f65-9D91-7224C49458BB}">
                  <c15:layout>
                    <c:manualLayout>
                      <c:w val="4.6910289325181313E-2"/>
                      <c:h val="0.10769993272287667"/>
                    </c:manualLayout>
                  </c15:layout>
                </c:ext>
                <c:ext xmlns:c16="http://schemas.microsoft.com/office/drawing/2014/chart" uri="{C3380CC4-5D6E-409C-BE32-E72D297353CC}">
                  <c16:uniqueId val="{00000003-0DF8-496C-AF05-BA3250FECAF9}"/>
                </c:ext>
              </c:extLst>
            </c:dLbl>
            <c:dLbl>
              <c:idx val="21"/>
              <c:layout>
                <c:manualLayout>
                  <c:x val="-3.5030131705568374E-2"/>
                  <c:y val="-5.7838852758581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DD9-433F-9EAD-D44D8AB1CA4C}"/>
                </c:ext>
              </c:extLst>
            </c:dLbl>
            <c:dLbl>
              <c:idx val="22"/>
              <c:layout>
                <c:manualLayout>
                  <c:x val="-1.9075282243894643E-2"/>
                  <c:y val="-6.581662555286911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DD9-433F-9EAD-D44D8AB1CA4C}"/>
                </c:ext>
              </c:extLst>
            </c:dLbl>
            <c:spPr>
              <a:noFill/>
              <a:ln>
                <a:noFill/>
              </a:ln>
              <a:effectLst/>
            </c:spPr>
            <c:txPr>
              <a:bodyPr rot="0" spcFirstLastPara="1" vertOverflow="ellipsis" vert="horz" wrap="square" lIns="38100" tIns="19050" rIns="38100" bIns="19050" anchor="ctr" anchorCtr="1">
                <a:spAutoFit/>
              </a:bodyPr>
              <a:lstStyle/>
              <a:p>
                <a:pPr>
                  <a:defRPr lang="ja-JP" sz="1000" b="1" i="0" u="none" strike="noStrike" kern="1200" baseline="0">
                    <a:solidFill>
                      <a:schemeClr val="tx1">
                        <a:lumMod val="75000"/>
                        <a:lumOff val="25000"/>
                      </a:schemeClr>
                    </a:solidFill>
                    <a:latin typeface="+mn-lt"/>
                    <a:ea typeface="+mn-ea"/>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Sheet1!$L$13:$AH$13</c:f>
              <c:numCache>
                <c:formatCode>0%</c:formatCode>
                <c:ptCount val="23"/>
                <c:pt idx="0">
                  <c:v>0.55188346376065545</c:v>
                </c:pt>
                <c:pt idx="1">
                  <c:v>0.55014723258494991</c:v>
                </c:pt>
                <c:pt idx="2">
                  <c:v>0.62265103456222393</c:v>
                </c:pt>
                <c:pt idx="3">
                  <c:v>0.63073961752449859</c:v>
                </c:pt>
                <c:pt idx="4">
                  <c:v>0.64115970584726001</c:v>
                </c:pt>
                <c:pt idx="5">
                  <c:v>0.63710088854983615</c:v>
                </c:pt>
                <c:pt idx="6">
                  <c:v>0.71952461166922699</c:v>
                </c:pt>
                <c:pt idx="7">
                  <c:v>0.75609988255102567</c:v>
                </c:pt>
                <c:pt idx="8">
                  <c:v>0.75368814088143887</c:v>
                </c:pt>
                <c:pt idx="9">
                  <c:v>0.7312873978411113</c:v>
                </c:pt>
                <c:pt idx="10">
                  <c:v>0.73772497503529033</c:v>
                </c:pt>
                <c:pt idx="11">
                  <c:v>0.76425838173785943</c:v>
                </c:pt>
                <c:pt idx="12">
                  <c:v>0.76079639127951049</c:v>
                </c:pt>
                <c:pt idx="13">
                  <c:v>0.7595276624874806</c:v>
                </c:pt>
                <c:pt idx="14">
                  <c:v>0.75683949608486156</c:v>
                </c:pt>
                <c:pt idx="15">
                  <c:v>0.71352476810361276</c:v>
                </c:pt>
                <c:pt idx="16">
                  <c:v>0.7238878879094055</c:v>
                </c:pt>
                <c:pt idx="17">
                  <c:v>0.72038177994139574</c:v>
                </c:pt>
                <c:pt idx="18">
                  <c:v>0.70865652613413632</c:v>
                </c:pt>
                <c:pt idx="19">
                  <c:v>0.71659121116990443</c:v>
                </c:pt>
                <c:pt idx="20">
                  <c:v>0.70364117220713163</c:v>
                </c:pt>
                <c:pt idx="21">
                  <c:v>0.7036207652822305</c:v>
                </c:pt>
                <c:pt idx="22">
                  <c:v>0.69770418028309455</c:v>
                </c:pt>
              </c:numCache>
            </c:numRef>
          </c:val>
          <c:smooth val="0"/>
          <c:extLst>
            <c:ext xmlns:c16="http://schemas.microsoft.com/office/drawing/2014/chart" uri="{C3380CC4-5D6E-409C-BE32-E72D297353CC}">
              <c16:uniqueId val="{00000006-0DF8-496C-AF05-BA3250FECAF9}"/>
            </c:ext>
          </c:extLst>
        </c:ser>
        <c:dLbls>
          <c:dLblPos val="t"/>
          <c:showLegendKey val="0"/>
          <c:showVal val="1"/>
          <c:showCatName val="0"/>
          <c:showSerName val="0"/>
          <c:showPercent val="0"/>
          <c:showBubbleSize val="0"/>
        </c:dLbls>
        <c:marker val="1"/>
        <c:smooth val="0"/>
        <c:axId val="1152805696"/>
        <c:axId val="1152797376"/>
      </c:lineChart>
      <c:catAx>
        <c:axId val="1152805696"/>
        <c:scaling>
          <c:orientation val="minMax"/>
        </c:scaling>
        <c:delete val="1"/>
        <c:axPos val="b"/>
        <c:numFmt formatCode="General" sourceLinked="1"/>
        <c:majorTickMark val="none"/>
        <c:minorTickMark val="none"/>
        <c:tickLblPos val="nextTo"/>
        <c:crossAx val="1152797376"/>
        <c:crosses val="autoZero"/>
        <c:auto val="1"/>
        <c:lblAlgn val="ctr"/>
        <c:lblOffset val="100"/>
        <c:noMultiLvlLbl val="0"/>
      </c:catAx>
      <c:valAx>
        <c:axId val="1152797376"/>
        <c:scaling>
          <c:orientation val="minMax"/>
        </c:scaling>
        <c:delete val="1"/>
        <c:axPos val="l"/>
        <c:numFmt formatCode="0%" sourceLinked="1"/>
        <c:majorTickMark val="none"/>
        <c:minorTickMark val="none"/>
        <c:tickLblPos val="nextTo"/>
        <c:crossAx val="115280569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8455565142364108E-2"/>
          <c:y val="6.5887353878852278E-2"/>
          <c:w val="0.93032786885245899"/>
          <c:h val="0.86822529224229539"/>
        </c:manualLayout>
      </c:layout>
      <c:barChart>
        <c:barDir val="col"/>
        <c:grouping val="stacked"/>
        <c:varyColors val="0"/>
        <c:ser>
          <c:idx val="0"/>
          <c:order val="0"/>
          <c:spPr>
            <a:solidFill>
              <a:srgbClr val="80CCE8"/>
            </a:solidFill>
            <a:ln w="9525" algn="ctr">
              <a:solidFill>
                <a:srgbClr val="808080"/>
              </a:solidFill>
              <a:prstDash val="solid"/>
            </a:ln>
          </c:spPr>
          <c:invertIfNegative val="0"/>
          <c:dLbls>
            <c:spPr>
              <a:noFill/>
              <a:ln>
                <a:noFill/>
              </a:ln>
              <a:effectLst/>
            </c:spPr>
            <c:txPr>
              <a:bodyPr wrap="square" lIns="38100" tIns="19050" rIns="38100" bIns="19050" anchor="ctr">
                <a:spAutoFit/>
              </a:bodyPr>
              <a:lstStyle/>
              <a:p>
                <a:pPr>
                  <a:defRPr lang="ja-JP" b="1"/>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Sheet1!$A$1:$W$1</c:f>
              <c:numCache>
                <c:formatCode>#,##0;"-"#,##0</c:formatCode>
                <c:ptCount val="23"/>
                <c:pt idx="0">
                  <c:v>34.332907110000001</c:v>
                </c:pt>
                <c:pt idx="1">
                  <c:v>31.465062670000002</c:v>
                </c:pt>
                <c:pt idx="2">
                  <c:v>43.390969499999997</c:v>
                </c:pt>
                <c:pt idx="3">
                  <c:v>48.020531659999996</c:v>
                </c:pt>
                <c:pt idx="4">
                  <c:v>53.162925670000007</c:v>
                </c:pt>
                <c:pt idx="5">
                  <c:v>57.728647329999987</c:v>
                </c:pt>
                <c:pt idx="6">
                  <c:v>74.298952949999986</c:v>
                </c:pt>
                <c:pt idx="7">
                  <c:v>94.595498249999977</c:v>
                </c:pt>
                <c:pt idx="8">
                  <c:v>112.35050108999999</c:v>
                </c:pt>
                <c:pt idx="9">
                  <c:v>109.45764335999998</c:v>
                </c:pt>
                <c:pt idx="10">
                  <c:v>124.39438599</c:v>
                </c:pt>
                <c:pt idx="11">
                  <c:v>146.54245147999998</c:v>
                </c:pt>
                <c:pt idx="12">
                  <c:v>153.45788727999999</c:v>
                </c:pt>
                <c:pt idx="13">
                  <c:v>157.83929712000003</c:v>
                </c:pt>
                <c:pt idx="14">
                  <c:v>161.76987276</c:v>
                </c:pt>
                <c:pt idx="15">
                  <c:v>156.36960576000001</c:v>
                </c:pt>
                <c:pt idx="16">
                  <c:v>166.33857866</c:v>
                </c:pt>
                <c:pt idx="17">
                  <c:v>177.99303421999997</c:v>
                </c:pt>
                <c:pt idx="18">
                  <c:v>194.67660805</c:v>
                </c:pt>
                <c:pt idx="19">
                  <c:v>206.60111442000002</c:v>
                </c:pt>
                <c:pt idx="20">
                  <c:v>214.17553685999997</c:v>
                </c:pt>
                <c:pt idx="21">
                  <c:v>255.92688931999996</c:v>
                </c:pt>
                <c:pt idx="22">
                  <c:v>269.00199373999999</c:v>
                </c:pt>
              </c:numCache>
            </c:numRef>
          </c:val>
          <c:extLst>
            <c:ext xmlns:c16="http://schemas.microsoft.com/office/drawing/2014/chart" uri="{C3380CC4-5D6E-409C-BE32-E72D297353CC}">
              <c16:uniqueId val="{00000000-AB52-4052-A362-4BEBEC7181DE}"/>
            </c:ext>
          </c:extLst>
        </c:ser>
        <c:ser>
          <c:idx val="1"/>
          <c:order val="1"/>
          <c:spPr>
            <a:solidFill>
              <a:srgbClr val="C0E6F4"/>
            </a:solidFill>
            <a:ln w="9525" algn="ctr">
              <a:solidFill>
                <a:srgbClr val="808080"/>
              </a:solidFill>
              <a:prstDash val="solid"/>
            </a:ln>
          </c:spPr>
          <c:invertIfNegative val="0"/>
          <c:dLbls>
            <c:spPr>
              <a:noFill/>
              <a:ln>
                <a:noFill/>
              </a:ln>
              <a:effectLst/>
            </c:spPr>
            <c:txPr>
              <a:bodyPr wrap="square" lIns="38100" tIns="19050" rIns="38100" bIns="19050" anchor="ctr">
                <a:spAutoFit/>
              </a:bodyPr>
              <a:lstStyle/>
              <a:p>
                <a:pPr>
                  <a:defRPr lang="ja-JP" b="1"/>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Sheet1!$A$2:$W$2</c:f>
              <c:numCache>
                <c:formatCode>#,##0;"-"#,##0</c:formatCode>
                <c:ptCount val="23"/>
                <c:pt idx="0">
                  <c:v>27.872607199999997</c:v>
                </c:pt>
                <c:pt idx="1">
                  <c:v>25.717317190000006</c:v>
                </c:pt>
                <c:pt idx="2">
                  <c:v>26.149499370000001</c:v>
                </c:pt>
                <c:pt idx="3">
                  <c:v>27.974773899999992</c:v>
                </c:pt>
                <c:pt idx="4">
                  <c:v>29.605373860000004</c:v>
                </c:pt>
                <c:pt idx="5">
                  <c:v>32.83096393000001</c:v>
                </c:pt>
                <c:pt idx="6">
                  <c:v>28.904498939999996</c:v>
                </c:pt>
                <c:pt idx="7">
                  <c:v>30.447487109999997</c:v>
                </c:pt>
                <c:pt idx="8">
                  <c:v>36.52382317</c:v>
                </c:pt>
                <c:pt idx="9">
                  <c:v>40.11333861</c:v>
                </c:pt>
                <c:pt idx="10">
                  <c:v>44.004734200000001</c:v>
                </c:pt>
                <c:pt idx="11">
                  <c:v>44.834183839999994</c:v>
                </c:pt>
                <c:pt idx="12">
                  <c:v>47.984286039999994</c:v>
                </c:pt>
                <c:pt idx="13">
                  <c:v>49.326230610000003</c:v>
                </c:pt>
                <c:pt idx="14">
                  <c:v>51.249660249999998</c:v>
                </c:pt>
                <c:pt idx="15">
                  <c:v>62.170299299999996</c:v>
                </c:pt>
                <c:pt idx="16">
                  <c:v>63.24394560999999</c:v>
                </c:pt>
                <c:pt idx="17">
                  <c:v>68.877187780000014</c:v>
                </c:pt>
                <c:pt idx="18">
                  <c:v>79.628055270000019</c:v>
                </c:pt>
                <c:pt idx="19">
                  <c:v>81.381626959999991</c:v>
                </c:pt>
                <c:pt idx="20">
                  <c:v>89.965180620000012</c:v>
                </c:pt>
                <c:pt idx="21">
                  <c:v>107.47979874000002</c:v>
                </c:pt>
                <c:pt idx="22">
                  <c:v>116.28270855000001</c:v>
                </c:pt>
              </c:numCache>
            </c:numRef>
          </c:val>
          <c:extLst>
            <c:ext xmlns:c16="http://schemas.microsoft.com/office/drawing/2014/chart" uri="{C3380CC4-5D6E-409C-BE32-E72D297353CC}">
              <c16:uniqueId val="{00000016-AB52-4052-A362-4BEBEC7181DE}"/>
            </c:ext>
          </c:extLst>
        </c:ser>
        <c:dLbls>
          <c:dLblPos val="ctr"/>
          <c:showLegendKey val="0"/>
          <c:showVal val="1"/>
          <c:showCatName val="0"/>
          <c:showSerName val="0"/>
          <c:showPercent val="0"/>
          <c:showBubbleSize val="0"/>
        </c:dLbls>
        <c:gapWidth val="60"/>
        <c:overlap val="100"/>
        <c:axId val="612779856"/>
        <c:axId val="1"/>
      </c:barChart>
      <c:catAx>
        <c:axId val="612779856"/>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40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lang="ja-JP" sz="900" b="1" kern="1200">
                <a:solidFill>
                  <a:schemeClr val="tx1"/>
                </a:solidFill>
                <a:latin typeface="+mn-lt"/>
                <a:ea typeface="+mn-ea"/>
                <a:cs typeface="+mn-cs"/>
                <a:sym typeface="+mn-lt"/>
              </a:defRPr>
            </a:pPr>
            <a:endParaRPr lang="ja-JP"/>
          </a:p>
        </c:txPr>
        <c:crossAx val="612779856"/>
        <c:crosses val="min"/>
        <c:crossBetween val="between"/>
        <c:majorUnit val="50"/>
      </c:valAx>
    </c:plotArea>
    <c:plotVisOnly val="0"/>
    <c:dispBlanksAs val="gap"/>
    <c:showDLblsOverMax val="1"/>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24622030237581E-2"/>
          <c:y val="7.903780068728522E-2"/>
          <c:w val="0.95248380129589638"/>
          <c:h val="0.84192439862542956"/>
        </c:manualLayout>
      </c:layout>
      <c:pieChart>
        <c:varyColors val="0"/>
        <c:ser>
          <c:idx val="0"/>
          <c:order val="0"/>
          <c:dPt>
            <c:idx val="0"/>
            <c:bubble3D val="0"/>
            <c:spPr>
              <a:solidFill>
                <a:schemeClr val="accent1"/>
              </a:solidFill>
              <a:ln w="28575" cmpd="sng" algn="ctr">
                <a:solidFill>
                  <a:schemeClr val="bg1"/>
                </a:solidFill>
                <a:prstDash val="solid"/>
              </a:ln>
            </c:spPr>
            <c:extLst>
              <c:ext xmlns:c16="http://schemas.microsoft.com/office/drawing/2014/chart" uri="{C3380CC4-5D6E-409C-BE32-E72D297353CC}">
                <c16:uniqueId val="{00000001-1BB3-45D8-A7C5-F289C3A1DE2C}"/>
              </c:ext>
            </c:extLst>
          </c:dPt>
          <c:dPt>
            <c:idx val="1"/>
            <c:bubble3D val="0"/>
            <c:spPr>
              <a:solidFill>
                <a:srgbClr val="6F8DB9"/>
              </a:solidFill>
              <a:ln w="28575" cmpd="sng" algn="ctr">
                <a:solidFill>
                  <a:schemeClr val="bg1"/>
                </a:solidFill>
                <a:prstDash val="solid"/>
              </a:ln>
            </c:spPr>
            <c:extLst>
              <c:ext xmlns:c16="http://schemas.microsoft.com/office/drawing/2014/chart" uri="{C3380CC4-5D6E-409C-BE32-E72D297353CC}">
                <c16:uniqueId val="{00000003-1BB3-45D8-A7C5-F289C3A1DE2C}"/>
              </c:ext>
            </c:extLst>
          </c:dPt>
          <c:dPt>
            <c:idx val="2"/>
            <c:bubble3D val="0"/>
            <c:spPr>
              <a:solidFill>
                <a:srgbClr val="9DB1CF"/>
              </a:solidFill>
              <a:ln w="28575" cmpd="sng" algn="ctr">
                <a:solidFill>
                  <a:schemeClr val="bg1"/>
                </a:solidFill>
                <a:prstDash val="solid"/>
              </a:ln>
            </c:spPr>
            <c:extLst>
              <c:ext xmlns:c16="http://schemas.microsoft.com/office/drawing/2014/chart" uri="{C3380CC4-5D6E-409C-BE32-E72D297353CC}">
                <c16:uniqueId val="{00000005-1BB3-45D8-A7C5-F289C3A1DE2C}"/>
              </c:ext>
            </c:extLst>
          </c:dPt>
          <c:dPt>
            <c:idx val="3"/>
            <c:bubble3D val="0"/>
            <c:spPr>
              <a:solidFill>
                <a:srgbClr val="C3CFE1"/>
              </a:solidFill>
              <a:ln w="28575" cmpd="sng" algn="ctr">
                <a:solidFill>
                  <a:schemeClr val="bg1"/>
                </a:solidFill>
                <a:prstDash val="solid"/>
              </a:ln>
            </c:spPr>
            <c:extLst>
              <c:ext xmlns:c16="http://schemas.microsoft.com/office/drawing/2014/chart" uri="{C3380CC4-5D6E-409C-BE32-E72D297353CC}">
                <c16:uniqueId val="{00000007-1BB3-45D8-A7C5-F289C3A1DE2C}"/>
              </c:ext>
            </c:extLst>
          </c:dPt>
          <c:dLbls>
            <c:dLbl>
              <c:idx val="0"/>
              <c:layout>
                <c:manualLayout>
                  <c:x val="0.17624190064794817"/>
                  <c:y val="-9.5456281023291335E-3"/>
                </c:manualLayout>
              </c:layout>
              <c:numFmt formatCode="#,##0.0&quot;%&quot;;&quot;-&quot;#,##0.0&quot;%&quot;" sourceLinked="0"/>
              <c:spPr>
                <a:noFill/>
                <a:ln>
                  <a:noFill/>
                </a:ln>
              </c:spPr>
              <c:txPr>
                <a:bodyPr wrap="none"/>
                <a:lstStyle/>
                <a:p>
                  <a:pPr>
                    <a:defRPr sz="1100" b="1"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1BB3-45D8-A7C5-F289C3A1DE2C}"/>
                </c:ext>
              </c:extLst>
            </c:dLbl>
            <c:dLbl>
              <c:idx val="1"/>
              <c:layout>
                <c:manualLayout>
                  <c:x val="-0.13952483801295895"/>
                  <c:y val="9.3928980526918671E-2"/>
                </c:manualLayout>
              </c:layout>
              <c:numFmt formatCode="#,##0.0&quot;%&quot;;&quot;-&quot;#,##0.0&quot;%&quot;" sourceLinked="0"/>
              <c:spPr>
                <a:noFill/>
                <a:ln>
                  <a:noFill/>
                </a:ln>
              </c:spPr>
              <c:txPr>
                <a:bodyPr wrap="none"/>
                <a:lstStyle/>
                <a:p>
                  <a:pPr>
                    <a:defRPr sz="1100" b="1"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1BB3-45D8-A7C5-F289C3A1DE2C}"/>
                </c:ext>
              </c:extLst>
            </c:dLbl>
            <c:dLbl>
              <c:idx val="2"/>
              <c:layout>
                <c:manualLayout>
                  <c:x val="-0.14514038876889848"/>
                  <c:y val="-9.9656357388316158E-2"/>
                </c:manualLayout>
              </c:layout>
              <c:numFmt formatCode="#,##0.0&quot;%&quot;;&quot;-&quot;#,##0.0&quot;%&quot;" sourceLinked="0"/>
              <c:spPr>
                <a:noFill/>
                <a:ln>
                  <a:noFill/>
                </a:ln>
              </c:spPr>
              <c:txPr>
                <a:bodyPr wrap="none"/>
                <a:lstStyle/>
                <a:p>
                  <a:pPr>
                    <a:defRPr sz="11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1BB3-45D8-A7C5-F289C3A1DE2C}"/>
                </c:ext>
              </c:extLst>
            </c:dLbl>
            <c:dLbl>
              <c:idx val="3"/>
              <c:layout>
                <c:manualLayout>
                  <c:x val="-6.1339092872570194E-2"/>
                  <c:y val="-0.16113020236731576"/>
                </c:manualLayout>
              </c:layout>
              <c:numFmt formatCode="#,##0.0&quot;%&quot;;&quot;-&quot;#,##0.0&quot;%&quot;" sourceLinked="0"/>
              <c:spPr>
                <a:noFill/>
                <a:ln>
                  <a:noFill/>
                </a:ln>
              </c:spPr>
              <c:txPr>
                <a:bodyPr wrap="none"/>
                <a:lstStyle/>
                <a:p>
                  <a:pPr>
                    <a:defRPr sz="11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1BB3-45D8-A7C5-F289C3A1DE2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Sheet1!$A$1:$A$4</c:f>
              <c:numCache>
                <c:formatCode>General</c:formatCode>
                <c:ptCount val="4"/>
                <c:pt idx="0">
                  <c:v>48</c:v>
                </c:pt>
                <c:pt idx="1">
                  <c:v>33.200000000000003</c:v>
                </c:pt>
                <c:pt idx="2">
                  <c:v>8.4</c:v>
                </c:pt>
                <c:pt idx="3">
                  <c:v>10.299999999999999</c:v>
                </c:pt>
              </c:numCache>
            </c:numRef>
          </c:val>
          <c:extLst>
            <c:ext xmlns:c16="http://schemas.microsoft.com/office/drawing/2014/chart" uri="{C3380CC4-5D6E-409C-BE32-E72D297353CC}">
              <c16:uniqueId val="{00000008-1BB3-45D8-A7C5-F289C3A1DE2C}"/>
            </c:ext>
          </c:extLst>
        </c:ser>
        <c:dLbls>
          <c:showLegendKey val="0"/>
          <c:showVal val="0"/>
          <c:showCatName val="0"/>
          <c:showSerName val="0"/>
          <c:showPercent val="0"/>
          <c:showBubbleSize val="0"/>
          <c:showLeaderLines val="0"/>
        </c:dLbls>
        <c:firstSliceAng val="0"/>
      </c:pieChart>
    </c:plotArea>
    <c:plotVisOnly val="0"/>
    <c:dispBlanksAs val="gap"/>
    <c:showDLblsOverMax val="1"/>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252057167605024E-2"/>
          <c:y val="7.903780068728522E-2"/>
          <c:w val="0.95495885664789948"/>
          <c:h val="0.84192439862542956"/>
        </c:manualLayout>
      </c:layout>
      <c:pieChart>
        <c:varyColors val="0"/>
        <c:ser>
          <c:idx val="0"/>
          <c:order val="0"/>
          <c:dPt>
            <c:idx val="0"/>
            <c:bubble3D val="0"/>
            <c:spPr>
              <a:solidFill>
                <a:schemeClr val="accent1"/>
              </a:solidFill>
              <a:ln w="28575" cmpd="sng" algn="ctr">
                <a:solidFill>
                  <a:schemeClr val="bg1"/>
                </a:solidFill>
                <a:prstDash val="solid"/>
              </a:ln>
            </c:spPr>
            <c:extLst>
              <c:ext xmlns:c16="http://schemas.microsoft.com/office/drawing/2014/chart" uri="{C3380CC4-5D6E-409C-BE32-E72D297353CC}">
                <c16:uniqueId val="{00000001-0FD5-44A6-9CA5-55E0AB196DE4}"/>
              </c:ext>
            </c:extLst>
          </c:dPt>
          <c:dPt>
            <c:idx val="1"/>
            <c:bubble3D val="0"/>
            <c:spPr>
              <a:solidFill>
                <a:srgbClr val="6F8DB9"/>
              </a:solidFill>
              <a:ln w="28575" cmpd="sng" algn="ctr">
                <a:solidFill>
                  <a:schemeClr val="bg1"/>
                </a:solidFill>
                <a:prstDash val="solid"/>
              </a:ln>
            </c:spPr>
            <c:extLst>
              <c:ext xmlns:c16="http://schemas.microsoft.com/office/drawing/2014/chart" uri="{C3380CC4-5D6E-409C-BE32-E72D297353CC}">
                <c16:uniqueId val="{00000003-0FD5-44A6-9CA5-55E0AB196DE4}"/>
              </c:ext>
            </c:extLst>
          </c:dPt>
          <c:dPt>
            <c:idx val="2"/>
            <c:bubble3D val="0"/>
            <c:spPr>
              <a:solidFill>
                <a:srgbClr val="9DB1CF"/>
              </a:solidFill>
              <a:ln w="28575" cmpd="sng" algn="ctr">
                <a:solidFill>
                  <a:schemeClr val="bg1"/>
                </a:solidFill>
                <a:prstDash val="solid"/>
              </a:ln>
            </c:spPr>
            <c:extLst>
              <c:ext xmlns:c16="http://schemas.microsoft.com/office/drawing/2014/chart" uri="{C3380CC4-5D6E-409C-BE32-E72D297353CC}">
                <c16:uniqueId val="{00000005-0FD5-44A6-9CA5-55E0AB196DE4}"/>
              </c:ext>
            </c:extLst>
          </c:dPt>
          <c:dPt>
            <c:idx val="3"/>
            <c:bubble3D val="0"/>
            <c:spPr>
              <a:solidFill>
                <a:srgbClr val="C3CFE1"/>
              </a:solidFill>
              <a:ln w="28575" cmpd="sng" algn="ctr">
                <a:solidFill>
                  <a:schemeClr val="bg1"/>
                </a:solidFill>
                <a:prstDash val="solid"/>
              </a:ln>
            </c:spPr>
            <c:extLst>
              <c:ext xmlns:c16="http://schemas.microsoft.com/office/drawing/2014/chart" uri="{C3380CC4-5D6E-409C-BE32-E72D297353CC}">
                <c16:uniqueId val="{00000007-0FD5-44A6-9CA5-55E0AB196DE4}"/>
              </c:ext>
            </c:extLst>
          </c:dPt>
          <c:dLbls>
            <c:dLbl>
              <c:idx val="0"/>
              <c:layout>
                <c:manualLayout>
                  <c:x val="0.1736682546556951"/>
                  <c:y val="2.7491408934707903E-2"/>
                </c:manualLayout>
              </c:layout>
              <c:numFmt formatCode="#,##0.0&quot;%&quot;;&quot;-&quot;#,##0.0&quot;%&quot;" sourceLinked="0"/>
              <c:spPr>
                <a:noFill/>
                <a:ln>
                  <a:noFill/>
                </a:ln>
              </c:spPr>
              <c:txPr>
                <a:bodyPr wrap="none"/>
                <a:lstStyle/>
                <a:p>
                  <a:pPr>
                    <a:defRPr sz="1100" b="1"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0FD5-44A6-9CA5-55E0AB196DE4}"/>
                </c:ext>
              </c:extLst>
            </c:dLbl>
            <c:dLbl>
              <c:idx val="1"/>
              <c:layout>
                <c:manualLayout>
                  <c:x val="-0.15591165006496319"/>
                  <c:y val="6.8728522336769765E-2"/>
                </c:manualLayout>
              </c:layout>
              <c:numFmt formatCode="#,##0.0&quot;%&quot;;&quot;-&quot;#,##0.0&quot;%&quot;" sourceLinked="0"/>
              <c:spPr>
                <a:noFill/>
                <a:ln>
                  <a:noFill/>
                </a:ln>
              </c:spPr>
              <c:txPr>
                <a:bodyPr wrap="none"/>
                <a:lstStyle/>
                <a:p>
                  <a:pPr>
                    <a:defRPr sz="1100" b="1"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FD5-44A6-9CA5-55E0AB196DE4}"/>
                </c:ext>
              </c:extLst>
            </c:dLbl>
            <c:dLbl>
              <c:idx val="2"/>
              <c:layout>
                <c:manualLayout>
                  <c:x val="-0.14378518839324383"/>
                  <c:y val="-9.736540664375716E-2"/>
                </c:manualLayout>
              </c:layout>
              <c:numFmt formatCode="#,##0.0&quot;%&quot;;&quot;-&quot;#,##0.0&quot;%&quot;" sourceLinked="0"/>
              <c:spPr>
                <a:noFill/>
                <a:ln>
                  <a:noFill/>
                </a:ln>
              </c:spPr>
              <c:txPr>
                <a:bodyPr wrap="none"/>
                <a:lstStyle/>
                <a:p>
                  <a:pPr>
                    <a:defRPr sz="11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0FD5-44A6-9CA5-55E0AB196DE4}"/>
                </c:ext>
              </c:extLst>
            </c:dLbl>
            <c:dLbl>
              <c:idx val="3"/>
              <c:layout>
                <c:manualLayout>
                  <c:x val="-5.3702901689042876E-2"/>
                  <c:y val="-0.1672394043528064"/>
                </c:manualLayout>
              </c:layout>
              <c:numFmt formatCode="#,##0.0&quot;%&quot;;&quot;-&quot;#,##0.0&quot;%&quot;" sourceLinked="0"/>
              <c:spPr>
                <a:noFill/>
                <a:ln>
                  <a:noFill/>
                </a:ln>
              </c:spPr>
              <c:txPr>
                <a:bodyPr wrap="none"/>
                <a:lstStyle/>
                <a:p>
                  <a:pPr>
                    <a:defRPr sz="11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0FD5-44A6-9CA5-55E0AB196DE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Sheet1!$A$1:$A$4</c:f>
              <c:numCache>
                <c:formatCode>General</c:formatCode>
                <c:ptCount val="4"/>
                <c:pt idx="0">
                  <c:v>55.7</c:v>
                </c:pt>
                <c:pt idx="1">
                  <c:v>24</c:v>
                </c:pt>
                <c:pt idx="2">
                  <c:v>11.600000000000001</c:v>
                </c:pt>
                <c:pt idx="3">
                  <c:v>8.7999999999999989</c:v>
                </c:pt>
              </c:numCache>
            </c:numRef>
          </c:val>
          <c:extLst>
            <c:ext xmlns:c16="http://schemas.microsoft.com/office/drawing/2014/chart" uri="{C3380CC4-5D6E-409C-BE32-E72D297353CC}">
              <c16:uniqueId val="{00000008-0FD5-44A6-9CA5-55E0AB196DE4}"/>
            </c:ext>
          </c:extLst>
        </c:ser>
        <c:dLbls>
          <c:showLegendKey val="0"/>
          <c:showVal val="0"/>
          <c:showCatName val="0"/>
          <c:showSerName val="0"/>
          <c:showPercent val="0"/>
          <c:showBubbleSize val="0"/>
          <c:showLeaderLines val="0"/>
        </c:dLbls>
        <c:firstSliceAng val="0"/>
      </c:pieChart>
    </c:plotArea>
    <c:plotVisOnly val="0"/>
    <c:dispBlanksAs val="gap"/>
    <c:showDLblsOverMax val="1"/>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6235141840146698E-2"/>
          <c:y val="3.4332898739678402E-2"/>
          <c:w val="0.88524862474382493"/>
          <c:h val="0.93872229465449808"/>
        </c:manualLayout>
      </c:layout>
      <c:barChart>
        <c:barDir val="col"/>
        <c:grouping val="stacked"/>
        <c:varyColors val="0"/>
        <c:ser>
          <c:idx val="0"/>
          <c:order val="0"/>
          <c:spPr>
            <a:solidFill>
              <a:schemeClr val="accent2"/>
            </a:solidFill>
            <a:ln w="9525" cap="flat" algn="ctr">
              <a:solidFill>
                <a:schemeClr val="tx1"/>
              </a:solidFill>
              <a:prstDash val="solid"/>
            </a:ln>
          </c:spPr>
          <c:invertIfNegative val="0"/>
          <c:dLbls>
            <c:dLbl>
              <c:idx val="0"/>
              <c:layout>
                <c:manualLayout>
                  <c:x val="6.0721069876564105E-3"/>
                  <c:y val="-0.4059104181461099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92CC-4505-9B54-8A07C3C717FF}"/>
                </c:ext>
              </c:extLst>
            </c:dLbl>
            <c:dLbl>
              <c:idx val="1"/>
              <c:layout>
                <c:manualLayout>
                  <c:x val="-5.566033772721265E-17"/>
                  <c:y val="-0.4263364540119216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92CC-4505-9B54-8A07C3C717FF}"/>
                </c:ext>
              </c:extLst>
            </c:dLbl>
            <c:dLbl>
              <c:idx val="2"/>
              <c:layout>
                <c:manualLayout>
                  <c:x val="0"/>
                  <c:y val="-0.4341591387299409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92CC-4505-9B54-8A07C3C717FF}"/>
                </c:ext>
              </c:extLst>
            </c:dLbl>
            <c:dLbl>
              <c:idx val="3"/>
              <c:layout>
                <c:manualLayout>
                  <c:x val="0"/>
                  <c:y val="-0.4241633491548215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92CC-4505-9B54-8A07C3C717FF}"/>
                </c:ext>
              </c:extLst>
            </c:dLbl>
            <c:dLbl>
              <c:idx val="4"/>
              <c:layout>
                <c:manualLayout>
                  <c:x val="-1.113206754544253E-16"/>
                  <c:y val="-0.4337244082546228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92CC-4505-9B54-8A07C3C717FF}"/>
                </c:ext>
              </c:extLst>
            </c:dLbl>
            <c:dLbl>
              <c:idx val="5"/>
              <c:layout>
                <c:manualLayout>
                  <c:x val="-1.113206754544253E-16"/>
                  <c:y val="-0.4433848421419181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2CC-4505-9B54-8A07C3C717FF}"/>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Sheet1!$A$1:$F$1</c:f>
              <c:numCache>
                <c:formatCode>#,##0;"-"#,##0</c:formatCode>
                <c:ptCount val="6"/>
                <c:pt idx="0">
                  <c:v>1305</c:v>
                </c:pt>
                <c:pt idx="1">
                  <c:v>1370</c:v>
                </c:pt>
                <c:pt idx="2">
                  <c:v>1356</c:v>
                </c:pt>
                <c:pt idx="3" formatCode="#,##0">
                  <c:v>1340</c:v>
                </c:pt>
                <c:pt idx="4" formatCode="#,##0">
                  <c:v>1385</c:v>
                </c:pt>
                <c:pt idx="5" formatCode="#,##0">
                  <c:v>1401</c:v>
                </c:pt>
              </c:numCache>
            </c:numRef>
          </c:val>
          <c:extLst>
            <c:ext xmlns:c16="http://schemas.microsoft.com/office/drawing/2014/chart" uri="{C3380CC4-5D6E-409C-BE32-E72D297353CC}">
              <c16:uniqueId val="{00000006-92CC-4505-9B54-8A07C3C717FF}"/>
            </c:ext>
          </c:extLst>
        </c:ser>
        <c:dLbls>
          <c:showLegendKey val="0"/>
          <c:showVal val="0"/>
          <c:showCatName val="0"/>
          <c:showSerName val="0"/>
          <c:showPercent val="0"/>
          <c:showBubbleSize val="0"/>
        </c:dLbls>
        <c:gapWidth val="80"/>
        <c:overlap val="100"/>
        <c:axId val="116179391"/>
        <c:axId val="1"/>
      </c:barChart>
      <c:catAx>
        <c:axId val="116179391"/>
        <c:scaling>
          <c:orientation val="minMax"/>
        </c:scaling>
        <c:delete val="0"/>
        <c:axPos val="b"/>
        <c:majorGridlines>
          <c:spPr>
            <a:ln>
              <a:noFill/>
            </a:ln>
          </c:spPr>
        </c:majorGridlines>
        <c:majorTickMark val="none"/>
        <c:minorTickMark val="none"/>
        <c:tickLblPos val="none"/>
        <c:spPr>
          <a:ln w="9525" cap="flat" algn="ctr">
            <a:solidFill>
              <a:schemeClr val="tx1"/>
            </a:solidFill>
            <a:prstDash val="solid"/>
          </a:ln>
        </c:spPr>
        <c:txPr>
          <a:bodyPr/>
          <a:lstStyle/>
          <a:p>
            <a:pPr>
              <a:defRPr lang="ja-JP"/>
            </a:pPr>
            <a:endParaRPr lang="ja-JP"/>
          </a:p>
        </c:txPr>
        <c:crossAx val="1"/>
        <c:crosses val="min"/>
        <c:auto val="0"/>
        <c:lblAlgn val="ctr"/>
        <c:lblOffset val="100"/>
        <c:noMultiLvlLbl val="0"/>
      </c:catAx>
      <c:valAx>
        <c:axId val="1"/>
        <c:scaling>
          <c:orientation val="minMax"/>
          <c:max val="1600"/>
          <c:min val="0"/>
        </c:scaling>
        <c:delete val="0"/>
        <c:axPos val="l"/>
        <c:majorGridlines>
          <c:spPr>
            <a:ln>
              <a:noFill/>
            </a:ln>
          </c:spPr>
        </c:majorGridlines>
        <c:numFmt formatCode="#,##0;&quot;-&quot;#,##0" sourceLinked="0"/>
        <c:majorTickMark val="out"/>
        <c:minorTickMark val="none"/>
        <c:tickLblPos val="nextTo"/>
        <c:spPr>
          <a:ln w="9525" cap="flat"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116179391"/>
        <c:crosses val="min"/>
        <c:crossBetween val="between"/>
        <c:majorUnit val="200"/>
      </c:valAx>
    </c:plotArea>
    <c:plotVisOnly val="0"/>
    <c:dispBlanksAs val="gap"/>
    <c:showDLblsOverMax val="1"/>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554794520547945"/>
          <c:y val="1.9570859246797304E-2"/>
          <c:w val="0.76917808219178085"/>
          <c:h val="0.96147909425158684"/>
        </c:manualLayout>
      </c:layout>
      <c:barChart>
        <c:barDir val="col"/>
        <c:grouping val="stacked"/>
        <c:varyColors val="0"/>
        <c:ser>
          <c:idx val="0"/>
          <c:order val="0"/>
          <c:spPr>
            <a:solidFill>
              <a:srgbClr val="80CCE8"/>
            </a:solidFill>
            <a:ln w="9525" cap="flat" algn="ctr">
              <a:solidFill>
                <a:srgbClr val="808080"/>
              </a:solidFill>
              <a:prstDash val="solid"/>
            </a:ln>
          </c:spPr>
          <c:invertIfNegative val="0"/>
          <c:dLbls>
            <c:dLbl>
              <c:idx val="0"/>
              <c:layout>
                <c:manualLayout>
                  <c:x val="0"/>
                  <c:y val="-0.4312608078105823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BFB6-4FB6-940B-F7BEE88F5FD1}"/>
                </c:ext>
              </c:extLst>
            </c:dLbl>
            <c:dLbl>
              <c:idx val="1"/>
              <c:layout>
                <c:manualLayout>
                  <c:x val="2.7397260273972603E-3"/>
                  <c:y val="-0.4470226291766068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BFB6-4FB6-940B-F7BEE88F5FD1}"/>
                </c:ext>
              </c:extLst>
            </c:dLbl>
            <c:dLbl>
              <c:idx val="2"/>
              <c:layout>
                <c:manualLayout>
                  <c:x val="2.7397260273972603E-3"/>
                  <c:y val="-0.462784450542631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BFB6-4FB6-940B-F7BEE88F5FD1}"/>
                </c:ext>
              </c:extLst>
            </c:dLbl>
            <c:dLbl>
              <c:idx val="3"/>
              <c:layout>
                <c:manualLayout>
                  <c:x val="0"/>
                  <c:y val="-0.4430823117338003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BFB6-4FB6-940B-F7BEE88F5FD1}"/>
                </c:ext>
              </c:extLst>
            </c:dLbl>
            <c:dLbl>
              <c:idx val="4"/>
              <c:layout>
                <c:manualLayout>
                  <c:x val="0"/>
                  <c:y val="-0.4684763572679509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BFB6-4FB6-940B-F7BEE88F5FD1}"/>
                </c:ext>
              </c:extLst>
            </c:dLbl>
            <c:dLbl>
              <c:idx val="5"/>
              <c:layout>
                <c:manualLayout>
                  <c:x val="0"/>
                  <c:y val="-0.4728546409807355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FB6-4FB6-940B-F7BEE88F5FD1}"/>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Sheet1!$A$1:$F$1</c:f>
              <c:numCache>
                <c:formatCode>#,##0;"-"#,##0</c:formatCode>
                <c:ptCount val="6"/>
                <c:pt idx="0">
                  <c:v>149641</c:v>
                </c:pt>
                <c:pt idx="1">
                  <c:v>158026</c:v>
                </c:pt>
                <c:pt idx="2">
                  <c:v>166314</c:v>
                </c:pt>
                <c:pt idx="3" formatCode="#,##0">
                  <c:v>160440</c:v>
                </c:pt>
                <c:pt idx="4" formatCode="#,##0">
                  <c:v>171341</c:v>
                </c:pt>
                <c:pt idx="5" formatCode="#,##0">
                  <c:v>171359</c:v>
                </c:pt>
              </c:numCache>
            </c:numRef>
          </c:val>
          <c:extLst>
            <c:ext xmlns:c16="http://schemas.microsoft.com/office/drawing/2014/chart" uri="{C3380CC4-5D6E-409C-BE32-E72D297353CC}">
              <c16:uniqueId val="{00000006-BFB6-4FB6-940B-F7BEE88F5FD1}"/>
            </c:ext>
          </c:extLst>
        </c:ser>
        <c:dLbls>
          <c:showLegendKey val="0"/>
          <c:showVal val="0"/>
          <c:showCatName val="0"/>
          <c:showSerName val="0"/>
          <c:showPercent val="0"/>
          <c:showBubbleSize val="0"/>
        </c:dLbls>
        <c:gapWidth val="60"/>
        <c:overlap val="100"/>
        <c:axId val="399856656"/>
        <c:axId val="1"/>
      </c:barChart>
      <c:lineChart>
        <c:grouping val="standard"/>
        <c:varyColors val="0"/>
        <c:ser>
          <c:idx val="1"/>
          <c:order val="1"/>
          <c:spPr>
            <a:ln w="9525" cap="flat" algn="ctr">
              <a:solidFill>
                <a:srgbClr val="1F497D"/>
              </a:solidFill>
              <a:prstDash val="solid"/>
            </a:ln>
          </c:spPr>
          <c:marker>
            <c:symbol val="circle"/>
            <c:size val="6"/>
            <c:spPr>
              <a:solidFill>
                <a:srgbClr val="1F497D"/>
              </a:solidFill>
              <a:ln w="9525" cap="flat" algn="ctr">
                <a:solidFill>
                  <a:srgbClr val="1F497D"/>
                </a:solidFill>
                <a:prstDash val="solid"/>
              </a:ln>
            </c:spPr>
          </c:marker>
          <c:dPt>
            <c:idx val="0"/>
            <c:bubble3D val="0"/>
            <c:extLst>
              <c:ext xmlns:c16="http://schemas.microsoft.com/office/drawing/2014/chart" uri="{C3380CC4-5D6E-409C-BE32-E72D297353CC}">
                <c16:uniqueId val="{00000007-BFB6-4FB6-940B-F7BEE88F5FD1}"/>
              </c:ext>
            </c:extLst>
          </c:dPt>
          <c:dPt>
            <c:idx val="1"/>
            <c:bubble3D val="0"/>
            <c:extLst>
              <c:ext xmlns:c16="http://schemas.microsoft.com/office/drawing/2014/chart" uri="{C3380CC4-5D6E-409C-BE32-E72D297353CC}">
                <c16:uniqueId val="{00000008-BFB6-4FB6-940B-F7BEE88F5FD1}"/>
              </c:ext>
            </c:extLst>
          </c:dPt>
          <c:dPt>
            <c:idx val="2"/>
            <c:bubble3D val="0"/>
            <c:extLst>
              <c:ext xmlns:c16="http://schemas.microsoft.com/office/drawing/2014/chart" uri="{C3380CC4-5D6E-409C-BE32-E72D297353CC}">
                <c16:uniqueId val="{00000009-BFB6-4FB6-940B-F7BEE88F5FD1}"/>
              </c:ext>
            </c:extLst>
          </c:dPt>
          <c:dPt>
            <c:idx val="3"/>
            <c:bubble3D val="0"/>
            <c:extLst>
              <c:ext xmlns:c16="http://schemas.microsoft.com/office/drawing/2014/chart" uri="{C3380CC4-5D6E-409C-BE32-E72D297353CC}">
                <c16:uniqueId val="{0000000A-BFB6-4FB6-940B-F7BEE88F5FD1}"/>
              </c:ext>
            </c:extLst>
          </c:dPt>
          <c:dPt>
            <c:idx val="4"/>
            <c:bubble3D val="0"/>
            <c:extLst>
              <c:ext xmlns:c16="http://schemas.microsoft.com/office/drawing/2014/chart" uri="{C3380CC4-5D6E-409C-BE32-E72D297353CC}">
                <c16:uniqueId val="{0000000B-BFB6-4FB6-940B-F7BEE88F5FD1}"/>
              </c:ext>
            </c:extLst>
          </c:dPt>
          <c:dLbls>
            <c:dLbl>
              <c:idx val="0"/>
              <c:layout>
                <c:manualLayout>
                  <c:x val="0"/>
                  <c:y val="-4.728546409807355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BFB6-4FB6-940B-F7BEE88F5FD1}"/>
                </c:ext>
              </c:extLst>
            </c:dLbl>
            <c:dLbl>
              <c:idx val="1"/>
              <c:layout>
                <c:manualLayout>
                  <c:x val="0"/>
                  <c:y val="-4.728546409807355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BFB6-4FB6-940B-F7BEE88F5FD1}"/>
                </c:ext>
              </c:extLst>
            </c:dLbl>
            <c:dLbl>
              <c:idx val="2"/>
              <c:layout>
                <c:manualLayout>
                  <c:x val="0"/>
                  <c:y val="-4.728546409807355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BFB6-4FB6-940B-F7BEE88F5FD1}"/>
                </c:ext>
              </c:extLst>
            </c:dLbl>
            <c:dLbl>
              <c:idx val="3"/>
              <c:layout>
                <c:manualLayout>
                  <c:x val="0"/>
                  <c:y val="-4.728546409807355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BFB6-4FB6-940B-F7BEE88F5FD1}"/>
                </c:ext>
              </c:extLst>
            </c:dLbl>
            <c:dLbl>
              <c:idx val="4"/>
              <c:layout>
                <c:manualLayout>
                  <c:x val="-5.73972602739726E-2"/>
                  <c:y val="-3.502626970227670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BFB6-4FB6-940B-F7BEE88F5FD1}"/>
                </c:ext>
              </c:extLst>
            </c:dLbl>
            <c:dLbl>
              <c:idx val="5"/>
              <c:layout>
                <c:manualLayout>
                  <c:x val="-4.3835616438356262E-2"/>
                  <c:y val="-5.95446584938704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BFB6-4FB6-940B-F7BEE88F5FD1}"/>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Sheet1!$A$2:$F$2</c:f>
              <c:numCache>
                <c:formatCode>#,##0.0;"-"#,##0.0</c:formatCode>
                <c:ptCount val="6"/>
                <c:pt idx="0">
                  <c:v>2.1553407846978163</c:v>
                </c:pt>
                <c:pt idx="1">
                  <c:v>2.2696406514807688</c:v>
                </c:pt>
                <c:pt idx="2">
                  <c:v>2.3827220630372494</c:v>
                </c:pt>
                <c:pt idx="3">
                  <c:v>2.2999999999999998</c:v>
                </c:pt>
                <c:pt idx="4">
                  <c:v>2.41</c:v>
                </c:pt>
                <c:pt idx="5">
                  <c:v>2.29</c:v>
                </c:pt>
              </c:numCache>
            </c:numRef>
          </c:val>
          <c:smooth val="0"/>
          <c:extLst>
            <c:ext xmlns:c16="http://schemas.microsoft.com/office/drawing/2014/chart" uri="{C3380CC4-5D6E-409C-BE32-E72D297353CC}">
              <c16:uniqueId val="{0000000D-BFB6-4FB6-940B-F7BEE88F5FD1}"/>
            </c:ext>
          </c:extLst>
        </c:ser>
        <c:dLbls>
          <c:showLegendKey val="0"/>
          <c:showVal val="0"/>
          <c:showCatName val="0"/>
          <c:showSerName val="0"/>
          <c:showPercent val="0"/>
          <c:showBubbleSize val="0"/>
        </c:dLbls>
        <c:marker val="1"/>
        <c:smooth val="0"/>
        <c:axId val="3"/>
        <c:axId val="2"/>
      </c:lineChart>
      <c:catAx>
        <c:axId val="399856656"/>
        <c:scaling>
          <c:orientation val="minMax"/>
        </c:scaling>
        <c:delete val="0"/>
        <c:axPos val="b"/>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180000"/>
          <c:min val="0"/>
        </c:scaling>
        <c:delete val="0"/>
        <c:axPos val="l"/>
        <c:majorGridlines>
          <c:spPr>
            <a:ln>
              <a:noFill/>
            </a:ln>
          </c:spPr>
        </c:majorGridlines>
        <c:numFmt formatCode="#,##0;&quot;-&quot;#,##0" sourceLinked="0"/>
        <c:majorTickMark val="out"/>
        <c:minorTickMark val="none"/>
        <c:tickLblPos val="nextTo"/>
        <c:spPr>
          <a:ln w="9525" cap="flat"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399856656"/>
        <c:crosses val="min"/>
        <c:crossBetween val="between"/>
        <c:majorUnit val="20000"/>
      </c:valAx>
      <c:valAx>
        <c:axId val="2"/>
        <c:scaling>
          <c:orientation val="minMax"/>
          <c:max val="3"/>
          <c:min val="0"/>
        </c:scaling>
        <c:delete val="0"/>
        <c:axPos val="r"/>
        <c:majorGridlines>
          <c:spPr>
            <a:ln>
              <a:noFill/>
            </a:ln>
          </c:spPr>
        </c:majorGridlines>
        <c:numFmt formatCode="#,##0.0;&quot;-&quot;#,##0.0" sourceLinked="0"/>
        <c:majorTickMark val="out"/>
        <c:minorTickMark val="none"/>
        <c:tickLblPos val="nextTo"/>
        <c:spPr>
          <a:ln w="9525" cap="flat"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3"/>
        <c:crosses val="max"/>
        <c:crossBetween val="between"/>
        <c:majorUnit val="0.5"/>
      </c:valAx>
      <c:catAx>
        <c:axId val="3"/>
        <c:scaling>
          <c:orientation val="minMax"/>
        </c:scaling>
        <c:delete val="1"/>
        <c:axPos val="b"/>
        <c:majorTickMark val="out"/>
        <c:minorTickMark val="none"/>
        <c:tickLblPos val="nextTo"/>
        <c:crossAx val="2"/>
        <c:crosses val="min"/>
        <c:auto val="0"/>
        <c:lblAlgn val="ctr"/>
        <c:lblOffset val="100"/>
        <c:noMultiLvlLbl val="0"/>
      </c:catAx>
    </c:plotArea>
    <c:plotVisOnly val="0"/>
    <c:dispBlanksAs val="gap"/>
    <c:showDLblsOverMax val="1"/>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444385406452432"/>
          <c:y val="7.0827669739245716E-2"/>
          <c:w val="0.51878082386981161"/>
          <c:h val="0.87122241865591743"/>
        </c:manualLayout>
      </c:layout>
      <c:pieChart>
        <c:varyColors val="1"/>
        <c:ser>
          <c:idx val="0"/>
          <c:order val="0"/>
          <c:tx>
            <c:strRef>
              <c:f>Sheet1!$B$1</c:f>
              <c:strCache>
                <c:ptCount val="1"/>
                <c:pt idx="0">
                  <c:v>売上高</c:v>
                </c:pt>
              </c:strCache>
            </c:strRef>
          </c:tx>
          <c:spPr>
            <a:solidFill>
              <a:srgbClr val="CCDAEC"/>
            </a:solidFill>
            <a:ln>
              <a:solidFill>
                <a:schemeClr val="bg1"/>
              </a:solidFill>
            </a:ln>
          </c:spPr>
          <c:dPt>
            <c:idx val="0"/>
            <c:bubble3D val="0"/>
            <c:spPr>
              <a:solidFill>
                <a:srgbClr val="77D4ED"/>
              </a:solidFill>
              <a:ln>
                <a:solidFill>
                  <a:schemeClr val="bg1"/>
                </a:solidFill>
              </a:ln>
            </c:spPr>
            <c:extLst>
              <c:ext xmlns:c16="http://schemas.microsoft.com/office/drawing/2014/chart" uri="{C3380CC4-5D6E-409C-BE32-E72D297353CC}">
                <c16:uniqueId val="{00000001-2142-4A1C-9F04-0FFB6E7B25EC}"/>
              </c:ext>
            </c:extLst>
          </c:dPt>
          <c:dPt>
            <c:idx val="1"/>
            <c:bubble3D val="0"/>
            <c:spPr>
              <a:solidFill>
                <a:srgbClr val="A2BBDC"/>
              </a:solidFill>
              <a:ln>
                <a:solidFill>
                  <a:schemeClr val="bg1"/>
                </a:solidFill>
              </a:ln>
            </c:spPr>
            <c:extLst>
              <c:ext xmlns:c16="http://schemas.microsoft.com/office/drawing/2014/chart" uri="{C3380CC4-5D6E-409C-BE32-E72D297353CC}">
                <c16:uniqueId val="{00000003-2142-4A1C-9F04-0FFB6E7B25EC}"/>
              </c:ext>
            </c:extLst>
          </c:dPt>
          <c:cat>
            <c:strRef>
              <c:f>Sheet1!$A$2:$A$4</c:f>
              <c:strCache>
                <c:ptCount val="3"/>
                <c:pt idx="0">
                  <c:v>大規模病院</c:v>
                </c:pt>
                <c:pt idx="1">
                  <c:v>中規模病院</c:v>
                </c:pt>
                <c:pt idx="2">
                  <c:v>小規模病院</c:v>
                </c:pt>
              </c:strCache>
            </c:strRef>
          </c:cat>
          <c:val>
            <c:numRef>
              <c:f>Sheet1!$B$2:$B$4</c:f>
              <c:numCache>
                <c:formatCode>General</c:formatCode>
                <c:ptCount val="3"/>
                <c:pt idx="0">
                  <c:v>22</c:v>
                </c:pt>
                <c:pt idx="1">
                  <c:v>255</c:v>
                </c:pt>
                <c:pt idx="2">
                  <c:v>101</c:v>
                </c:pt>
              </c:numCache>
            </c:numRef>
          </c:val>
          <c:extLst>
            <c:ext xmlns:c16="http://schemas.microsoft.com/office/drawing/2014/chart" uri="{C3380CC4-5D6E-409C-BE32-E72D297353CC}">
              <c16:uniqueId val="{00000004-2142-4A1C-9F04-0FFB6E7B25EC}"/>
            </c:ext>
          </c:extLst>
        </c:ser>
        <c:dLbls>
          <c:showLegendKey val="0"/>
          <c:showVal val="0"/>
          <c:showCatName val="0"/>
          <c:showSerName val="0"/>
          <c:showPercent val="0"/>
          <c:showBubbleSize val="0"/>
          <c:showLeaderLines val="1"/>
        </c:dLbls>
        <c:firstSliceAng val="0"/>
      </c:pieChart>
    </c:plotArea>
    <c:plotVisOnly val="1"/>
    <c:dispBlanksAs val="zero"/>
    <c:showDLblsOverMax val="0"/>
  </c:chart>
  <c:spPr>
    <a:noFill/>
  </c:spPr>
  <c:txPr>
    <a:bodyPr/>
    <a:lstStyle/>
    <a:p>
      <a:pPr>
        <a:defRPr sz="1800"/>
      </a:pPr>
      <a:endParaRPr lang="ja-JP"/>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444385406452432"/>
          <c:y val="7.0827669739245716E-2"/>
          <c:w val="0.51878082386981161"/>
          <c:h val="0.87122241865591743"/>
        </c:manualLayout>
      </c:layout>
      <c:pieChart>
        <c:varyColors val="1"/>
        <c:ser>
          <c:idx val="0"/>
          <c:order val="0"/>
          <c:tx>
            <c:strRef>
              <c:f>Sheet1!$B$1</c:f>
              <c:strCache>
                <c:ptCount val="1"/>
                <c:pt idx="0">
                  <c:v>売上高</c:v>
                </c:pt>
              </c:strCache>
            </c:strRef>
          </c:tx>
          <c:spPr>
            <a:solidFill>
              <a:srgbClr val="CCDAEC"/>
            </a:solidFill>
            <a:ln>
              <a:solidFill>
                <a:schemeClr val="bg1"/>
              </a:solidFill>
            </a:ln>
          </c:spPr>
          <c:dPt>
            <c:idx val="0"/>
            <c:bubble3D val="0"/>
            <c:spPr>
              <a:solidFill>
                <a:srgbClr val="77D4ED"/>
              </a:solidFill>
              <a:ln>
                <a:solidFill>
                  <a:schemeClr val="bg1"/>
                </a:solidFill>
              </a:ln>
            </c:spPr>
            <c:extLst>
              <c:ext xmlns:c16="http://schemas.microsoft.com/office/drawing/2014/chart" uri="{C3380CC4-5D6E-409C-BE32-E72D297353CC}">
                <c16:uniqueId val="{00000001-C75F-4E8A-98EF-4D6BBD915EA5}"/>
              </c:ext>
            </c:extLst>
          </c:dPt>
          <c:dPt>
            <c:idx val="1"/>
            <c:bubble3D val="0"/>
            <c:spPr>
              <a:solidFill>
                <a:srgbClr val="A2BBDC"/>
              </a:solidFill>
              <a:ln>
                <a:solidFill>
                  <a:schemeClr val="bg1"/>
                </a:solidFill>
              </a:ln>
            </c:spPr>
            <c:extLst>
              <c:ext xmlns:c16="http://schemas.microsoft.com/office/drawing/2014/chart" uri="{C3380CC4-5D6E-409C-BE32-E72D297353CC}">
                <c16:uniqueId val="{00000003-C75F-4E8A-98EF-4D6BBD915EA5}"/>
              </c:ext>
            </c:extLst>
          </c:dPt>
          <c:cat>
            <c:strRef>
              <c:f>Sheet1!$A$2:$A$3</c:f>
              <c:strCache>
                <c:ptCount val="2"/>
                <c:pt idx="0">
                  <c:v>第 1 四半期</c:v>
                </c:pt>
                <c:pt idx="1">
                  <c:v>第 2 四半期</c:v>
                </c:pt>
              </c:strCache>
            </c:strRef>
          </c:cat>
          <c:val>
            <c:numRef>
              <c:f>Sheet1!$B$2:$B$3</c:f>
              <c:numCache>
                <c:formatCode>General</c:formatCode>
                <c:ptCount val="2"/>
                <c:pt idx="0">
                  <c:v>22</c:v>
                </c:pt>
                <c:pt idx="1">
                  <c:v>78</c:v>
                </c:pt>
              </c:numCache>
            </c:numRef>
          </c:val>
          <c:extLst>
            <c:ext xmlns:c16="http://schemas.microsoft.com/office/drawing/2014/chart" uri="{C3380CC4-5D6E-409C-BE32-E72D297353CC}">
              <c16:uniqueId val="{00000004-C75F-4E8A-98EF-4D6BBD915EA5}"/>
            </c:ext>
          </c:extLst>
        </c:ser>
        <c:dLbls>
          <c:showLegendKey val="0"/>
          <c:showVal val="0"/>
          <c:showCatName val="0"/>
          <c:showSerName val="0"/>
          <c:showPercent val="0"/>
          <c:showBubbleSize val="0"/>
          <c:showLeaderLines val="1"/>
        </c:dLbls>
        <c:firstSliceAng val="0"/>
      </c:pieChart>
    </c:plotArea>
    <c:plotVisOnly val="1"/>
    <c:dispBlanksAs val="zero"/>
    <c:showDLblsOverMax val="0"/>
  </c:chart>
  <c:spPr>
    <a:noFill/>
  </c:spPr>
  <c:txPr>
    <a:bodyPr/>
    <a:lstStyle/>
    <a:p>
      <a:pPr>
        <a:defRPr sz="1800"/>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7774729984570547E-2"/>
          <c:y val="0.16000965387620966"/>
          <c:w val="0.9333104748842791"/>
          <c:h val="0.78215404063769101"/>
        </c:manualLayout>
      </c:layout>
      <c:barChart>
        <c:barDir val="col"/>
        <c:grouping val="stacked"/>
        <c:varyColors val="0"/>
        <c:ser>
          <c:idx val="0"/>
          <c:order val="0"/>
          <c:spPr>
            <a:solidFill>
              <a:srgbClr val="1F497D"/>
            </a:solidFill>
            <a:ln w="9525" algn="ctr">
              <a:solidFill>
                <a:srgbClr val="808080"/>
              </a:solidFill>
              <a:prstDash val="solid"/>
            </a:ln>
          </c:spPr>
          <c:invertIfNegative val="0"/>
          <c:dLbls>
            <c:spPr>
              <a:noFill/>
              <a:ln>
                <a:noFill/>
              </a:ln>
              <a:effectLst/>
            </c:spPr>
            <c:txPr>
              <a:bodyPr wrap="square" lIns="38100" tIns="19050" rIns="38100" bIns="19050" anchor="ctr">
                <a:spAutoFit/>
              </a:bodyPr>
              <a:lstStyle/>
              <a:p>
                <a:pPr>
                  <a:defRPr lang="ja-JP" sz="900" b="1">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Sheet1!$A$5:$AA$5</c:f>
              <c:numCache>
                <c:formatCode>0</c:formatCode>
                <c:ptCount val="27"/>
                <c:pt idx="0">
                  <c:v>24.055988079776601</c:v>
                </c:pt>
                <c:pt idx="1">
                  <c:v>23.41550084641149</c:v>
                </c:pt>
                <c:pt idx="2">
                  <c:v>22.833184216516994</c:v>
                </c:pt>
                <c:pt idx="3">
                  <c:v>22.303781918989834</c:v>
                </c:pt>
                <c:pt idx="4">
                  <c:v>21.816856707167041</c:v>
                </c:pt>
                <c:pt idx="5">
                  <c:v>21.348510574682749</c:v>
                </c:pt>
                <c:pt idx="6">
                  <c:v>20.884122737610078</c:v>
                </c:pt>
                <c:pt idx="7">
                  <c:v>20.455788560372092</c:v>
                </c:pt>
                <c:pt idx="8">
                  <c:v>20.070835061186806</c:v>
                </c:pt>
                <c:pt idx="9">
                  <c:v>19.703632988129499</c:v>
                </c:pt>
                <c:pt idx="10">
                  <c:v>19.289178237918023</c:v>
                </c:pt>
                <c:pt idx="11">
                  <c:v>18.828865711660377</c:v>
                </c:pt>
                <c:pt idx="12">
                  <c:v>18.394079080008982</c:v>
                </c:pt>
                <c:pt idx="13">
                  <c:v>18.014587041938739</c:v>
                </c:pt>
                <c:pt idx="14">
                  <c:v>17.694660719481725</c:v>
                </c:pt>
                <c:pt idx="15">
                  <c:v>17.402461678417982</c:v>
                </c:pt>
                <c:pt idx="16">
                  <c:v>17.1132609629264</c:v>
                </c:pt>
                <c:pt idx="17">
                  <c:v>16.836577649224761</c:v>
                </c:pt>
                <c:pt idx="18">
                  <c:v>16.57907761581048</c:v>
                </c:pt>
                <c:pt idx="19">
                  <c:v>16.325991042518048</c:v>
                </c:pt>
                <c:pt idx="20">
                  <c:v>16.065976441072635</c:v>
                </c:pt>
                <c:pt idx="21">
                  <c:v>15.800376706487329</c:v>
                </c:pt>
                <c:pt idx="22">
                  <c:v>15</c:v>
                </c:pt>
                <c:pt idx="23">
                  <c:v>15</c:v>
                </c:pt>
                <c:pt idx="24">
                  <c:v>13.305829315779521</c:v>
                </c:pt>
                <c:pt idx="25">
                  <c:v>12.144494742553082</c:v>
                </c:pt>
                <c:pt idx="26">
                  <c:v>11.498082581896666</c:v>
                </c:pt>
              </c:numCache>
            </c:numRef>
          </c:val>
          <c:extLst>
            <c:ext xmlns:c16="http://schemas.microsoft.com/office/drawing/2014/chart" uri="{C3380CC4-5D6E-409C-BE32-E72D297353CC}">
              <c16:uniqueId val="{00000000-08F0-4FE0-B4EB-2C91A5009D72}"/>
            </c:ext>
          </c:extLst>
        </c:ser>
        <c:ser>
          <c:idx val="1"/>
          <c:order val="1"/>
          <c:spPr>
            <a:solidFill>
              <a:srgbClr val="80CCE8"/>
            </a:solidFill>
            <a:ln w="9525" algn="ctr">
              <a:solidFill>
                <a:srgbClr val="808080"/>
              </a:solidFill>
              <a:prstDash val="solid"/>
            </a:ln>
          </c:spPr>
          <c:invertIfNegative val="0"/>
          <c:dLbls>
            <c:spPr>
              <a:noFill/>
              <a:ln>
                <a:noFill/>
              </a:ln>
              <a:effectLst/>
            </c:spPr>
            <c:txPr>
              <a:bodyPr wrap="square" lIns="38100" tIns="19050" rIns="38100" bIns="19050" anchor="ctr">
                <a:spAutoFit/>
              </a:bodyPr>
              <a:lstStyle/>
              <a:p>
                <a:pPr>
                  <a:defRPr lang="ja-JP" sz="900" b="1"/>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Sheet1!$A$6:$AA$6</c:f>
              <c:numCache>
                <c:formatCode>0</c:formatCode>
                <c:ptCount val="27"/>
                <c:pt idx="0">
                  <c:v>69.843409831349248</c:v>
                </c:pt>
                <c:pt idx="1">
                  <c:v>70.214870906615218</c:v>
                </c:pt>
                <c:pt idx="2">
                  <c:v>70.53016166588138</c:v>
                </c:pt>
                <c:pt idx="3">
                  <c:v>70.784652955906111</c:v>
                </c:pt>
                <c:pt idx="4">
                  <c:v>70.967358016544978</c:v>
                </c:pt>
                <c:pt idx="5">
                  <c:v>71.107761978786215</c:v>
                </c:pt>
                <c:pt idx="6">
                  <c:v>71.269593683006633</c:v>
                </c:pt>
                <c:pt idx="7">
                  <c:v>71.447035269736432</c:v>
                </c:pt>
                <c:pt idx="8">
                  <c:v>71.605939053211557</c:v>
                </c:pt>
                <c:pt idx="9">
                  <c:v>71.735264405601868</c:v>
                </c:pt>
                <c:pt idx="10">
                  <c:v>71.865110386639969</c:v>
                </c:pt>
                <c:pt idx="11">
                  <c:v>71.988568192911117</c:v>
                </c:pt>
                <c:pt idx="12">
                  <c:v>72.043739505675362</c:v>
                </c:pt>
                <c:pt idx="13">
                  <c:v>71.993633588762918</c:v>
                </c:pt>
                <c:pt idx="14">
                  <c:v>71.843179700994014</c:v>
                </c:pt>
                <c:pt idx="15">
                  <c:v>71.63373775010831</c:v>
                </c:pt>
                <c:pt idx="16">
                  <c:v>71.399560358268545</c:v>
                </c:pt>
                <c:pt idx="17">
                  <c:v>71.132773280586534</c:v>
                </c:pt>
                <c:pt idx="18">
                  <c:v>70.81812889424026</c:v>
                </c:pt>
                <c:pt idx="19">
                  <c:v>70.465660239545031</c:v>
                </c:pt>
                <c:pt idx="20">
                  <c:v>70.083656444469597</c:v>
                </c:pt>
                <c:pt idx="21">
                  <c:v>69.688046565427911</c:v>
                </c:pt>
                <c:pt idx="22">
                  <c:v>70.989999999999995</c:v>
                </c:pt>
                <c:pt idx="23">
                  <c:v>70.199999999999989</c:v>
                </c:pt>
                <c:pt idx="24">
                  <c:v>65.395084969309892</c:v>
                </c:pt>
                <c:pt idx="25">
                  <c:v>60.497999924558712</c:v>
                </c:pt>
                <c:pt idx="26">
                  <c:v>56.934015534424141</c:v>
                </c:pt>
              </c:numCache>
            </c:numRef>
          </c:val>
          <c:extLst>
            <c:ext xmlns:c16="http://schemas.microsoft.com/office/drawing/2014/chart" uri="{C3380CC4-5D6E-409C-BE32-E72D297353CC}">
              <c16:uniqueId val="{00000001-08F0-4FE0-B4EB-2C91A5009D72}"/>
            </c:ext>
          </c:extLst>
        </c:ser>
        <c:ser>
          <c:idx val="2"/>
          <c:order val="2"/>
          <c:spPr>
            <a:solidFill>
              <a:srgbClr val="C0E6F4"/>
            </a:solidFill>
            <a:ln w="9525" algn="ctr">
              <a:solidFill>
                <a:srgbClr val="808080"/>
              </a:solidFill>
              <a:prstDash val="solid"/>
            </a:ln>
          </c:spPr>
          <c:invertIfNegative val="0"/>
          <c:dLbls>
            <c:dLbl>
              <c:idx val="0"/>
              <c:layout>
                <c:manualLayout>
                  <c:x val="-1.3715070173102545E-3"/>
                  <c:y val="-3.4203584976770131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1FF-4A2F-A423-BABC7619D3F8}"/>
                </c:ext>
              </c:extLst>
            </c:dLbl>
            <c:dLbl>
              <c:idx val="1"/>
              <c:layout>
                <c:manualLayout>
                  <c:x val="-1.2572002425832498E-17"/>
                  <c:y val="-3.4203584976770131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1FF-4A2F-A423-BABC7619D3F8}"/>
                </c:ext>
              </c:extLst>
            </c:dLbl>
            <c:spPr>
              <a:noFill/>
              <a:ln>
                <a:noFill/>
              </a:ln>
              <a:effectLst/>
            </c:spPr>
            <c:txPr>
              <a:bodyPr wrap="square" lIns="38100" tIns="19050" rIns="38100" bIns="19050" anchor="ctr">
                <a:spAutoFit/>
              </a:bodyPr>
              <a:lstStyle/>
              <a:p>
                <a:pPr>
                  <a:defRPr lang="ja-JP" sz="900" b="1"/>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Sheet1!$A$7:$AA$7</c:f>
              <c:numCache>
                <c:formatCode>0</c:formatCode>
                <c:ptCount val="27"/>
                <c:pt idx="0">
                  <c:v>6.1006012960615603</c:v>
                </c:pt>
                <c:pt idx="1">
                  <c:v>6.3696282469733028</c:v>
                </c:pt>
                <c:pt idx="2">
                  <c:v>6.6366541176016289</c:v>
                </c:pt>
                <c:pt idx="3">
                  <c:v>6.9115651251040582</c:v>
                </c:pt>
                <c:pt idx="4">
                  <c:v>7.2157845107221021</c:v>
                </c:pt>
                <c:pt idx="5">
                  <c:v>7.5437282061628625</c:v>
                </c:pt>
                <c:pt idx="6">
                  <c:v>7.8462835793832966</c:v>
                </c:pt>
                <c:pt idx="7">
                  <c:v>8.0971754216881457</c:v>
                </c:pt>
                <c:pt idx="8">
                  <c:v>8.3232251429712107</c:v>
                </c:pt>
                <c:pt idx="9">
                  <c:v>8.561101868954001</c:v>
                </c:pt>
                <c:pt idx="10">
                  <c:v>8.8457106430611532</c:v>
                </c:pt>
                <c:pt idx="11">
                  <c:v>9.1825660954285038</c:v>
                </c:pt>
                <c:pt idx="12">
                  <c:v>9.5621814143156509</c:v>
                </c:pt>
                <c:pt idx="13">
                  <c:v>9.9917786506866193</c:v>
                </c:pt>
                <c:pt idx="14">
                  <c:v>10.462159579524249</c:v>
                </c:pt>
                <c:pt idx="15">
                  <c:v>10.963800571473712</c:v>
                </c:pt>
                <c:pt idx="16">
                  <c:v>11.48717867880506</c:v>
                </c:pt>
                <c:pt idx="17">
                  <c:v>12.030648364952212</c:v>
                </c:pt>
                <c:pt idx="18">
                  <c:v>12.60279348994926</c:v>
                </c:pt>
                <c:pt idx="19">
                  <c:v>13.208348717936925</c:v>
                </c:pt>
                <c:pt idx="20">
                  <c:v>13.85036641491898</c:v>
                </c:pt>
                <c:pt idx="21">
                  <c:v>14.51157672808476</c:v>
                </c:pt>
                <c:pt idx="22">
                  <c:v>13.5</c:v>
                </c:pt>
                <c:pt idx="23">
                  <c:v>14.799999999999999</c:v>
                </c:pt>
                <c:pt idx="24">
                  <c:v>21.299084327178491</c:v>
                </c:pt>
                <c:pt idx="25">
                  <c:v>27.357503922770682</c:v>
                </c:pt>
                <c:pt idx="26">
                  <c:v>31.567900410493017</c:v>
                </c:pt>
              </c:numCache>
            </c:numRef>
          </c:val>
          <c:extLst>
            <c:ext xmlns:c16="http://schemas.microsoft.com/office/drawing/2014/chart" uri="{C3380CC4-5D6E-409C-BE32-E72D297353CC}">
              <c16:uniqueId val="{00000002-08F0-4FE0-B4EB-2C91A5009D72}"/>
            </c:ext>
          </c:extLst>
        </c:ser>
        <c:dLbls>
          <c:dLblPos val="ctr"/>
          <c:showLegendKey val="0"/>
          <c:showVal val="1"/>
          <c:showCatName val="0"/>
          <c:showSerName val="0"/>
          <c:showPercent val="0"/>
          <c:showBubbleSize val="0"/>
        </c:dLbls>
        <c:gapWidth val="60"/>
        <c:overlap val="100"/>
        <c:axId val="50155183"/>
        <c:axId val="1"/>
      </c:barChart>
      <c:catAx>
        <c:axId val="50155183"/>
        <c:scaling>
          <c:orientation val="minMax"/>
        </c:scaling>
        <c:delete val="0"/>
        <c:axPos val="b"/>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100"/>
        </c:scaling>
        <c:delete val="0"/>
        <c:axPos val="l"/>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50155183"/>
        <c:crosses val="min"/>
        <c:crossBetween val="between"/>
      </c:valAx>
    </c:plotArea>
    <c:plotVisOnly val="0"/>
    <c:dispBlanksAs val="gap"/>
    <c:showDLblsOverMax val="1"/>
  </c:chart>
  <c:externalData r:id="rId1">
    <c:autoUpdate val="0"/>
  </c:externalData>
  <c:userShapes r:id="rId2"/>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31458403502863"/>
          <c:y val="2.703881378107283E-2"/>
          <c:w val="0.80633209834961261"/>
          <c:h val="0.94592237243785438"/>
        </c:manualLayout>
      </c:layout>
      <c:lineChart>
        <c:grouping val="standard"/>
        <c:varyColors val="0"/>
        <c:ser>
          <c:idx val="0"/>
          <c:order val="0"/>
          <c:spPr>
            <a:ln w="9525" cap="flat" algn="ctr">
              <a:solidFill>
                <a:schemeClr val="tx2"/>
              </a:solidFill>
              <a:prstDash val="solid"/>
            </a:ln>
          </c:spPr>
          <c:marker>
            <c:symbol val="circle"/>
            <c:size val="6"/>
            <c:spPr>
              <a:solidFill>
                <a:schemeClr val="tx2"/>
              </a:solidFill>
              <a:ln w="9525" cap="flat" algn="ctr">
                <a:solidFill>
                  <a:schemeClr val="tx2"/>
                </a:solidFill>
                <a:prstDash val="solid"/>
              </a:ln>
            </c:spPr>
          </c:marker>
          <c:dPt>
            <c:idx val="1"/>
            <c:marker>
              <c:symbol val="none"/>
            </c:marker>
            <c:bubble3D val="0"/>
            <c:extLst>
              <c:ext xmlns:c16="http://schemas.microsoft.com/office/drawing/2014/chart" uri="{C3380CC4-5D6E-409C-BE32-E72D297353CC}">
                <c16:uniqueId val="{00000000-C794-4F38-8ED0-A75FB2A2AEEE}"/>
              </c:ext>
            </c:extLst>
          </c:dPt>
          <c:dPt>
            <c:idx val="2"/>
            <c:marker>
              <c:symbol val="none"/>
            </c:marker>
            <c:bubble3D val="0"/>
            <c:extLst>
              <c:ext xmlns:c16="http://schemas.microsoft.com/office/drawing/2014/chart" uri="{C3380CC4-5D6E-409C-BE32-E72D297353CC}">
                <c16:uniqueId val="{00000001-C794-4F38-8ED0-A75FB2A2AEEE}"/>
              </c:ext>
            </c:extLst>
          </c:dPt>
          <c:dPt>
            <c:idx val="3"/>
            <c:marker>
              <c:symbol val="none"/>
            </c:marker>
            <c:bubble3D val="0"/>
            <c:extLst>
              <c:ext xmlns:c16="http://schemas.microsoft.com/office/drawing/2014/chart" uri="{C3380CC4-5D6E-409C-BE32-E72D297353CC}">
                <c16:uniqueId val="{00000002-C794-4F38-8ED0-A75FB2A2AEEE}"/>
              </c:ext>
            </c:extLst>
          </c:dPt>
          <c:dPt>
            <c:idx val="4"/>
            <c:marker>
              <c:symbol val="none"/>
            </c:marker>
            <c:bubble3D val="0"/>
            <c:extLst>
              <c:ext xmlns:c16="http://schemas.microsoft.com/office/drawing/2014/chart" uri="{C3380CC4-5D6E-409C-BE32-E72D297353CC}">
                <c16:uniqueId val="{00000003-C794-4F38-8ED0-A75FB2A2AEEE}"/>
              </c:ext>
            </c:extLst>
          </c:dPt>
          <c:dLbls>
            <c:dLbl>
              <c:idx val="0"/>
              <c:layout>
                <c:manualLayout>
                  <c:x val="-1.8861567551144764E-4"/>
                  <c:y val="-4.273876429959523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794-4F38-8ED0-A75FB2A2AEEE}"/>
                </c:ext>
              </c:extLst>
            </c:dLbl>
            <c:dLbl>
              <c:idx val="9"/>
              <c:layout>
                <c:manualLayout>
                  <c:x val="-3.25227314774739E-2"/>
                  <c:y val="3.087849966127657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BF07-4CF4-9622-C73CF7E8314C}"/>
                </c:ext>
              </c:extLst>
            </c:dLbl>
            <c:spPr>
              <a:noFill/>
              <a:ln>
                <a:noFill/>
              </a:ln>
              <a:effectLst/>
            </c:spPr>
            <c:txPr>
              <a:bodyPr wrap="square" lIns="38100" tIns="19050" rIns="38100" bIns="19050" anchor="ctr">
                <a:spAutoFit/>
              </a:bodyPr>
              <a:lstStyle/>
              <a:p>
                <a:pPr>
                  <a:defRPr lang="ja-JP"/>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Sheet1!$A$1:$L$1</c:f>
              <c:numCache>
                <c:formatCode>General</c:formatCode>
                <c:ptCount val="12"/>
                <c:pt idx="0" formatCode="#,##0_);[Red]\(#,##0\)">
                  <c:v>138710</c:v>
                </c:pt>
                <c:pt idx="5" formatCode="#,##0_);[Red]\(#,##0\)">
                  <c:v>162734</c:v>
                </c:pt>
                <c:pt idx="6" formatCode="#,##0_);[Red]\(#,##0\)">
                  <c:v>191218</c:v>
                </c:pt>
                <c:pt idx="7" formatCode="#,##0_);[Red]\(#,##0\)">
                  <c:v>204675</c:v>
                </c:pt>
                <c:pt idx="8" formatCode="#,##0_);[Red]\(#,##0\)">
                  <c:v>191575</c:v>
                </c:pt>
                <c:pt idx="9" formatCode="#,##0_);[Red]\(#,##0\)">
                  <c:v>219473</c:v>
                </c:pt>
              </c:numCache>
            </c:numRef>
          </c:val>
          <c:smooth val="0"/>
          <c:extLst>
            <c:ext xmlns:c16="http://schemas.microsoft.com/office/drawing/2014/chart" uri="{C3380CC4-5D6E-409C-BE32-E72D297353CC}">
              <c16:uniqueId val="{00000008-C794-4F38-8ED0-A75FB2A2AEEE}"/>
            </c:ext>
          </c:extLst>
        </c:ser>
        <c:ser>
          <c:idx val="1"/>
          <c:order val="1"/>
          <c:spPr>
            <a:ln w="9525" cap="flat" algn="ctr">
              <a:solidFill>
                <a:srgbClr val="3D6E81"/>
              </a:solidFill>
              <a:prstDash val="solid"/>
            </a:ln>
          </c:spPr>
          <c:marker>
            <c:symbol val="square"/>
            <c:size val="6"/>
            <c:spPr>
              <a:solidFill>
                <a:srgbClr val="3D6E81"/>
              </a:solidFill>
              <a:ln w="9525" cap="flat" algn="ctr">
                <a:solidFill>
                  <a:srgbClr val="3D6E81"/>
                </a:solidFill>
                <a:prstDash val="solid"/>
              </a:ln>
            </c:spPr>
          </c:marker>
          <c:dPt>
            <c:idx val="1"/>
            <c:marker>
              <c:symbol val="none"/>
            </c:marker>
            <c:bubble3D val="0"/>
            <c:extLst>
              <c:ext xmlns:c16="http://schemas.microsoft.com/office/drawing/2014/chart" uri="{C3380CC4-5D6E-409C-BE32-E72D297353CC}">
                <c16:uniqueId val="{00000009-C794-4F38-8ED0-A75FB2A2AEEE}"/>
              </c:ext>
            </c:extLst>
          </c:dPt>
          <c:dPt>
            <c:idx val="2"/>
            <c:marker>
              <c:symbol val="none"/>
            </c:marker>
            <c:bubble3D val="0"/>
            <c:extLst>
              <c:ext xmlns:c16="http://schemas.microsoft.com/office/drawing/2014/chart" uri="{C3380CC4-5D6E-409C-BE32-E72D297353CC}">
                <c16:uniqueId val="{0000000A-C794-4F38-8ED0-A75FB2A2AEEE}"/>
              </c:ext>
            </c:extLst>
          </c:dPt>
          <c:dPt>
            <c:idx val="3"/>
            <c:marker>
              <c:symbol val="none"/>
            </c:marker>
            <c:bubble3D val="0"/>
            <c:extLst>
              <c:ext xmlns:c16="http://schemas.microsoft.com/office/drawing/2014/chart" uri="{C3380CC4-5D6E-409C-BE32-E72D297353CC}">
                <c16:uniqueId val="{0000000B-C794-4F38-8ED0-A75FB2A2AEEE}"/>
              </c:ext>
            </c:extLst>
          </c:dPt>
          <c:dPt>
            <c:idx val="4"/>
            <c:marker>
              <c:symbol val="none"/>
            </c:marker>
            <c:bubble3D val="0"/>
            <c:extLst>
              <c:ext xmlns:c16="http://schemas.microsoft.com/office/drawing/2014/chart" uri="{C3380CC4-5D6E-409C-BE32-E72D297353CC}">
                <c16:uniqueId val="{0000000C-C794-4F38-8ED0-A75FB2A2AEEE}"/>
              </c:ext>
            </c:extLst>
          </c:dPt>
          <c:dLbls>
            <c:dLbl>
              <c:idx val="0"/>
              <c:layout>
                <c:manualLayout>
                  <c:x val="1.9131018516161118E-3"/>
                  <c:y val="-4.6227643017929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C794-4F38-8ED0-A75FB2A2AEEE}"/>
                </c:ext>
              </c:extLst>
            </c:dLbl>
            <c:dLbl>
              <c:idx val="5"/>
              <c:layout>
                <c:manualLayout>
                  <c:x val="-0.10047826485459832"/>
                  <c:y val="-4.62276430179295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C794-4F38-8ED0-A75FB2A2AEEE}"/>
                </c:ext>
              </c:extLst>
            </c:dLbl>
            <c:dLbl>
              <c:idx val="6"/>
              <c:layout>
                <c:manualLayout>
                  <c:x val="-7.6227678003126478E-2"/>
                  <c:y val="4.448320365876239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C794-4F38-8ED0-A75FB2A2AEEE}"/>
                </c:ext>
              </c:extLst>
            </c:dLbl>
            <c:dLbl>
              <c:idx val="9"/>
              <c:layout>
                <c:manualLayout>
                  <c:x val="-6.0060620102145253E-2"/>
                  <c:y val="-7.76275514829382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C794-4F38-8ED0-A75FB2A2AEEE}"/>
                </c:ext>
              </c:extLst>
            </c:dLbl>
            <c:dLbl>
              <c:idx val="10"/>
              <c:layout>
                <c:manualLayout>
                  <c:x val="-7.3533168352963044E-2"/>
                  <c:y val="-3.92498855812609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C794-4F38-8ED0-A75FB2A2AEEE}"/>
                </c:ext>
              </c:extLst>
            </c:dLbl>
            <c:dLbl>
              <c:idx val="11"/>
              <c:layout>
                <c:manualLayout>
                  <c:x val="-1.2394744390752273E-3"/>
                  <c:y val="-6.01831578912667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BF07-4CF4-9622-C73CF7E8314C}"/>
                </c:ext>
              </c:extLst>
            </c:dLbl>
            <c:spPr>
              <a:noFill/>
              <a:ln>
                <a:noFill/>
              </a:ln>
              <a:effectLst/>
            </c:spPr>
            <c:txPr>
              <a:bodyPr wrap="square" lIns="38100" tIns="19050" rIns="38100" bIns="19050" anchor="ctr">
                <a:spAutoFit/>
              </a:bodyPr>
              <a:lstStyle/>
              <a:p>
                <a:pPr>
                  <a:defRPr lang="ja-JP"/>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Sheet1!$A$2:$L$2</c:f>
              <c:numCache>
                <c:formatCode>General</c:formatCode>
                <c:ptCount val="12"/>
                <c:pt idx="0" formatCode="#,##0_);[Red]\(#,##0\)">
                  <c:v>26244</c:v>
                </c:pt>
                <c:pt idx="5" formatCode="#,##0_);[Red]\(#,##0\)">
                  <c:v>31959</c:v>
                </c:pt>
                <c:pt idx="6" formatCode="#,##0_);[Red]\(#,##0\)">
                  <c:v>30691</c:v>
                </c:pt>
                <c:pt idx="7" formatCode="#,##0_);[Red]\(#,##0\)">
                  <c:v>55890</c:v>
                </c:pt>
                <c:pt idx="8" formatCode="#,##0_);[Red]\(#,##0\)">
                  <c:v>36938</c:v>
                </c:pt>
                <c:pt idx="9" formatCode="#,##0_);[Red]\(#,##0\)">
                  <c:v>39155</c:v>
                </c:pt>
                <c:pt idx="10" formatCode="#,##0_);[Red]\(#,##0\)">
                  <c:v>36472</c:v>
                </c:pt>
                <c:pt idx="11" formatCode="#,##0_);[Red]\(#,##0\)">
                  <c:v>38820</c:v>
                </c:pt>
              </c:numCache>
            </c:numRef>
          </c:val>
          <c:smooth val="0"/>
          <c:extLst>
            <c:ext xmlns:c16="http://schemas.microsoft.com/office/drawing/2014/chart" uri="{C3380CC4-5D6E-409C-BE32-E72D297353CC}">
              <c16:uniqueId val="{00000014-C794-4F38-8ED0-A75FB2A2AEEE}"/>
            </c:ext>
          </c:extLst>
        </c:ser>
        <c:ser>
          <c:idx val="2"/>
          <c:order val="2"/>
          <c:spPr>
            <a:ln w="9525" cap="flat" algn="ctr">
              <a:solidFill>
                <a:srgbClr val="655939"/>
              </a:solidFill>
              <a:prstDash val="solid"/>
            </a:ln>
          </c:spPr>
          <c:marker>
            <c:symbol val="triangle"/>
            <c:size val="6"/>
            <c:spPr>
              <a:solidFill>
                <a:srgbClr val="655939"/>
              </a:solidFill>
              <a:ln w="9525" cap="flat" algn="ctr">
                <a:solidFill>
                  <a:srgbClr val="655939"/>
                </a:solidFill>
                <a:prstDash val="solid"/>
              </a:ln>
            </c:spPr>
          </c:marker>
          <c:dPt>
            <c:idx val="1"/>
            <c:marker>
              <c:symbol val="none"/>
            </c:marker>
            <c:bubble3D val="0"/>
            <c:extLst>
              <c:ext xmlns:c16="http://schemas.microsoft.com/office/drawing/2014/chart" uri="{C3380CC4-5D6E-409C-BE32-E72D297353CC}">
                <c16:uniqueId val="{00000015-C794-4F38-8ED0-A75FB2A2AEEE}"/>
              </c:ext>
            </c:extLst>
          </c:dPt>
          <c:dPt>
            <c:idx val="2"/>
            <c:marker>
              <c:symbol val="none"/>
            </c:marker>
            <c:bubble3D val="0"/>
            <c:extLst>
              <c:ext xmlns:c16="http://schemas.microsoft.com/office/drawing/2014/chart" uri="{C3380CC4-5D6E-409C-BE32-E72D297353CC}">
                <c16:uniqueId val="{00000016-C794-4F38-8ED0-A75FB2A2AEEE}"/>
              </c:ext>
            </c:extLst>
          </c:dPt>
          <c:dPt>
            <c:idx val="3"/>
            <c:marker>
              <c:symbol val="none"/>
            </c:marker>
            <c:bubble3D val="0"/>
            <c:extLst>
              <c:ext xmlns:c16="http://schemas.microsoft.com/office/drawing/2014/chart" uri="{C3380CC4-5D6E-409C-BE32-E72D297353CC}">
                <c16:uniqueId val="{00000017-C794-4F38-8ED0-A75FB2A2AEEE}"/>
              </c:ext>
            </c:extLst>
          </c:dPt>
          <c:dPt>
            <c:idx val="4"/>
            <c:marker>
              <c:symbol val="none"/>
            </c:marker>
            <c:bubble3D val="0"/>
            <c:extLst>
              <c:ext xmlns:c16="http://schemas.microsoft.com/office/drawing/2014/chart" uri="{C3380CC4-5D6E-409C-BE32-E72D297353CC}">
                <c16:uniqueId val="{00000018-C794-4F38-8ED0-A75FB2A2AEEE}"/>
              </c:ext>
            </c:extLst>
          </c:dPt>
          <c:dLbls>
            <c:dLbl>
              <c:idx val="0"/>
              <c:layout>
                <c:manualLayout>
                  <c:x val="9.403838679070747E-3"/>
                  <c:y val="-8.7221967958357619E-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BF07-4CF4-9622-C73CF7E8314C}"/>
                </c:ext>
              </c:extLst>
            </c:dLbl>
            <c:dLbl>
              <c:idx val="5"/>
              <c:layout>
                <c:manualLayout>
                  <c:x val="-0.12203434205590662"/>
                  <c:y val="1.65721739120879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BF07-4CF4-9622-C73CF7E8314C}"/>
                </c:ext>
              </c:extLst>
            </c:dLbl>
            <c:dLbl>
              <c:idx val="6"/>
              <c:layout>
                <c:manualLayout>
                  <c:x val="-9.2394735904107711E-2"/>
                  <c:y val="-5.32054004545981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C794-4F38-8ED0-A75FB2A2AEEE}"/>
                </c:ext>
              </c:extLst>
            </c:dLbl>
            <c:dLbl>
              <c:idx val="8"/>
              <c:layout>
                <c:manualLayout>
                  <c:x val="-6.8144149052635869E-2"/>
                  <c:y val="-4.273876429959523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C794-4F38-8ED0-A75FB2A2AEEE}"/>
                </c:ext>
              </c:extLst>
            </c:dLbl>
            <c:dLbl>
              <c:idx val="9"/>
              <c:layout>
                <c:manualLayout>
                  <c:x val="-6.0060620102145253E-2"/>
                  <c:y val="-6.36720366096010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C794-4F38-8ED0-A75FB2A2AEEE}"/>
                </c:ext>
              </c:extLst>
            </c:dLbl>
            <c:dLbl>
              <c:idx val="10"/>
              <c:layout>
                <c:manualLayout>
                  <c:x val="-6.8144149052635966E-2"/>
                  <c:y val="-3.22721281445923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BF07-4CF4-9622-C73CF7E8314C}"/>
                </c:ext>
              </c:extLst>
            </c:dLbl>
            <c:spPr>
              <a:noFill/>
              <a:ln>
                <a:noFill/>
              </a:ln>
              <a:effectLst/>
            </c:spPr>
            <c:txPr>
              <a:bodyPr wrap="square" lIns="38100" tIns="19050" rIns="38100" bIns="19050" anchor="ctr">
                <a:spAutoFit/>
              </a:bodyPr>
              <a:lstStyle/>
              <a:p>
                <a:pPr>
                  <a:defRPr lang="ja-JP"/>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Sheet1!$A$3:$L$3</c:f>
              <c:numCache>
                <c:formatCode>General</c:formatCode>
                <c:ptCount val="12"/>
                <c:pt idx="0" formatCode="#,##0_);[Red]\(#,##0\)">
                  <c:v>8700</c:v>
                </c:pt>
                <c:pt idx="5" formatCode="#,##0_);[Red]\(#,##0\)">
                  <c:v>12231</c:v>
                </c:pt>
                <c:pt idx="6" formatCode="#,##0_);[Red]\(#,##0\)">
                  <c:v>35767</c:v>
                </c:pt>
                <c:pt idx="7" formatCode="#,##0_);[Red]\(#,##0\)">
                  <c:v>28896</c:v>
                </c:pt>
                <c:pt idx="8" formatCode="#,##0_);[Red]\(#,##0\)">
                  <c:v>14314</c:v>
                </c:pt>
                <c:pt idx="9" formatCode="#,##0_);[Red]\(#,##0\)">
                  <c:v>15044</c:v>
                </c:pt>
                <c:pt idx="10" formatCode="#,##0_);[Red]\(#,##0\)">
                  <c:v>15310</c:v>
                </c:pt>
                <c:pt idx="11" formatCode="#,##0_);[Red]\(#,##0\)">
                  <c:v>16090</c:v>
                </c:pt>
              </c:numCache>
            </c:numRef>
          </c:val>
          <c:smooth val="0"/>
          <c:extLst>
            <c:ext xmlns:c16="http://schemas.microsoft.com/office/drawing/2014/chart" uri="{C3380CC4-5D6E-409C-BE32-E72D297353CC}">
              <c16:uniqueId val="{0000001D-C794-4F38-8ED0-A75FB2A2AEEE}"/>
            </c:ext>
          </c:extLst>
        </c:ser>
        <c:ser>
          <c:idx val="3"/>
          <c:order val="3"/>
          <c:spPr>
            <a:ln w="9525" cap="flat" algn="ctr">
              <a:solidFill>
                <a:srgbClr val="4D4D4D"/>
              </a:solidFill>
              <a:prstDash val="solid"/>
            </a:ln>
          </c:spPr>
          <c:marker>
            <c:symbol val="diamond"/>
            <c:size val="6"/>
            <c:spPr>
              <a:solidFill>
                <a:srgbClr val="4D4D4D"/>
              </a:solidFill>
              <a:ln w="9525" cap="flat" algn="ctr">
                <a:solidFill>
                  <a:srgbClr val="4D4D4D"/>
                </a:solidFill>
                <a:prstDash val="solid"/>
              </a:ln>
            </c:spPr>
          </c:marker>
          <c:dPt>
            <c:idx val="1"/>
            <c:marker>
              <c:symbol val="none"/>
            </c:marker>
            <c:bubble3D val="0"/>
            <c:extLst>
              <c:ext xmlns:c16="http://schemas.microsoft.com/office/drawing/2014/chart" uri="{C3380CC4-5D6E-409C-BE32-E72D297353CC}">
                <c16:uniqueId val="{0000001E-C794-4F38-8ED0-A75FB2A2AEEE}"/>
              </c:ext>
            </c:extLst>
          </c:dPt>
          <c:dPt>
            <c:idx val="2"/>
            <c:marker>
              <c:symbol val="none"/>
            </c:marker>
            <c:bubble3D val="0"/>
            <c:extLst>
              <c:ext xmlns:c16="http://schemas.microsoft.com/office/drawing/2014/chart" uri="{C3380CC4-5D6E-409C-BE32-E72D297353CC}">
                <c16:uniqueId val="{0000001F-C794-4F38-8ED0-A75FB2A2AEEE}"/>
              </c:ext>
            </c:extLst>
          </c:dPt>
          <c:dPt>
            <c:idx val="3"/>
            <c:marker>
              <c:symbol val="none"/>
            </c:marker>
            <c:bubble3D val="0"/>
            <c:extLst>
              <c:ext xmlns:c16="http://schemas.microsoft.com/office/drawing/2014/chart" uri="{C3380CC4-5D6E-409C-BE32-E72D297353CC}">
                <c16:uniqueId val="{00000020-C794-4F38-8ED0-A75FB2A2AEEE}"/>
              </c:ext>
            </c:extLst>
          </c:dPt>
          <c:dPt>
            <c:idx val="4"/>
            <c:marker>
              <c:symbol val="none"/>
            </c:marker>
            <c:bubble3D val="0"/>
            <c:extLst>
              <c:ext xmlns:c16="http://schemas.microsoft.com/office/drawing/2014/chart" uri="{C3380CC4-5D6E-409C-BE32-E72D297353CC}">
                <c16:uniqueId val="{00000021-C794-4F38-8ED0-A75FB2A2AEEE}"/>
              </c:ext>
            </c:extLst>
          </c:dPt>
          <c:dPt>
            <c:idx val="5"/>
            <c:marker>
              <c:symbol val="none"/>
            </c:marker>
            <c:bubble3D val="0"/>
            <c:extLst>
              <c:ext xmlns:c16="http://schemas.microsoft.com/office/drawing/2014/chart" uri="{C3380CC4-5D6E-409C-BE32-E72D297353CC}">
                <c16:uniqueId val="{00000022-C794-4F38-8ED0-A75FB2A2AEEE}"/>
              </c:ext>
            </c:extLst>
          </c:dPt>
          <c:dLbls>
            <c:dLbl>
              <c:idx val="0"/>
              <c:layout>
                <c:manualLayout>
                  <c:x val="1.9131018516161118E-3"/>
                  <c:y val="-3.92498855812609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C794-4F38-8ED0-A75FB2A2AEEE}"/>
                </c:ext>
              </c:extLst>
            </c:dLbl>
            <c:dLbl>
              <c:idx val="5"/>
              <c:layout>
                <c:manualLayout>
                  <c:x val="-0.12338159688098839"/>
                  <c:y val="-3.05276887854251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C794-4F38-8ED0-A75FB2A2AEEE}"/>
                </c:ext>
              </c:extLst>
            </c:dLbl>
            <c:dLbl>
              <c:idx val="6"/>
              <c:layout>
                <c:manualLayout>
                  <c:x val="-9.7783755204434775E-2"/>
                  <c:y val="3.05276887854251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BF07-4CF4-9622-C73CF7E8314C}"/>
                </c:ext>
              </c:extLst>
            </c:dLbl>
            <c:dLbl>
              <c:idx val="7"/>
              <c:layout>
                <c:manualLayout>
                  <c:x val="-8.1616697303453556E-2"/>
                  <c:y val="3.052768878542491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BF07-4CF4-9622-C73CF7E8314C}"/>
                </c:ext>
              </c:extLst>
            </c:dLbl>
            <c:dLbl>
              <c:idx val="8"/>
              <c:layout>
                <c:manualLayout>
                  <c:x val="-6.334792187534477E-2"/>
                  <c:y val="2.70388100670908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C794-4F38-8ED0-A75FB2A2AEEE}"/>
                </c:ext>
              </c:extLst>
            </c:dLbl>
            <c:dLbl>
              <c:idx val="9"/>
              <c:layout>
                <c:manualLayout>
                  <c:x val="-6.2755129752308791E-2"/>
                  <c:y val="3.05276887854251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C794-4F38-8ED0-A75FB2A2AEEE}"/>
                </c:ext>
              </c:extLst>
            </c:dLbl>
            <c:dLbl>
              <c:idx val="10"/>
              <c:layout>
                <c:manualLayout>
                  <c:x val="-5.7366110451981818E-2"/>
                  <c:y val="2.354993134875655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BF07-4CF4-9622-C73CF7E8314C}"/>
                </c:ext>
              </c:extLst>
            </c:dLbl>
            <c:dLbl>
              <c:idx val="11"/>
              <c:layout>
                <c:manualLayout>
                  <c:x val="-1.2394744390752273E-3"/>
                  <c:y val="3.05276887854252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BF07-4CF4-9622-C73CF7E8314C}"/>
                </c:ext>
              </c:extLst>
            </c:dLbl>
            <c:spPr>
              <a:noFill/>
              <a:ln>
                <a:noFill/>
              </a:ln>
              <a:effectLst/>
            </c:spPr>
            <c:txPr>
              <a:bodyPr wrap="square" lIns="38100" tIns="19050" rIns="38100" bIns="19050" anchor="ctr">
                <a:spAutoFit/>
              </a:bodyPr>
              <a:lstStyle/>
              <a:p>
                <a:pPr>
                  <a:defRPr lang="ja-JP"/>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Sheet1!$A$4:$L$4</c:f>
              <c:numCache>
                <c:formatCode>General</c:formatCode>
                <c:ptCount val="12"/>
                <c:pt idx="0" formatCode="#,##0_);[Red]\(#,##0\)">
                  <c:v>11847</c:v>
                </c:pt>
                <c:pt idx="6" formatCode="#,##0_);[Red]\(#,##0\)">
                  <c:v>11158</c:v>
                </c:pt>
                <c:pt idx="7" formatCode="#,##0_);[Red]\(#,##0\)">
                  <c:v>11575</c:v>
                </c:pt>
                <c:pt idx="8" formatCode="#,##0_);[Red]\(#,##0\)">
                  <c:v>7720</c:v>
                </c:pt>
                <c:pt idx="9" formatCode="#,##0_);[Red]\(#,##0\)">
                  <c:v>8043</c:v>
                </c:pt>
                <c:pt idx="10" formatCode="#,##0_);[Red]\(#,##0\)">
                  <c:v>7561</c:v>
                </c:pt>
                <c:pt idx="11" formatCode="#,##0_);[Red]\(#,##0\)">
                  <c:v>8094</c:v>
                </c:pt>
              </c:numCache>
            </c:numRef>
          </c:val>
          <c:smooth val="0"/>
          <c:extLst>
            <c:ext xmlns:c16="http://schemas.microsoft.com/office/drawing/2014/chart" uri="{C3380CC4-5D6E-409C-BE32-E72D297353CC}">
              <c16:uniqueId val="{00000026-C794-4F38-8ED0-A75FB2A2AEEE}"/>
            </c:ext>
          </c:extLst>
        </c:ser>
        <c:dLbls>
          <c:dLblPos val="t"/>
          <c:showLegendKey val="0"/>
          <c:showVal val="1"/>
          <c:showCatName val="0"/>
          <c:showSerName val="0"/>
          <c:showPercent val="0"/>
          <c:showBubbleSize val="0"/>
        </c:dLbls>
        <c:marker val="1"/>
        <c:smooth val="0"/>
        <c:axId val="511638592"/>
        <c:axId val="1"/>
      </c:lineChart>
      <c:catAx>
        <c:axId val="511638592"/>
        <c:scaling>
          <c:orientation val="minMax"/>
        </c:scaling>
        <c:delete val="0"/>
        <c:axPos val="b"/>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220000"/>
          <c:min val="0"/>
        </c:scaling>
        <c:delete val="0"/>
        <c:axPos val="l"/>
        <c:majorGridlines>
          <c:spPr>
            <a:ln>
              <a:noFill/>
            </a:ln>
          </c:spPr>
        </c:majorGridlines>
        <c:numFmt formatCode="#,##0;&quot;-&quot;#,##0" sourceLinked="0"/>
        <c:majorTickMark val="out"/>
        <c:minorTickMark val="none"/>
        <c:tickLblPos val="nextTo"/>
        <c:spPr>
          <a:ln w="9525" cap="flat"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511638592"/>
        <c:crosses val="min"/>
        <c:crossBetween val="midCat"/>
        <c:majorUnit val="20000"/>
      </c:valAx>
    </c:plotArea>
    <c:plotVisOnly val="0"/>
    <c:dispBlanksAs val="gap"/>
    <c:showDLblsOverMax val="1"/>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3918669131238452E-2"/>
          <c:y val="2.703881378107283E-2"/>
          <c:w val="0.88502772643253236"/>
          <c:h val="0.94592237243785438"/>
        </c:manualLayout>
      </c:layout>
      <c:lineChart>
        <c:grouping val="standard"/>
        <c:varyColors val="0"/>
        <c:ser>
          <c:idx val="0"/>
          <c:order val="0"/>
          <c:spPr>
            <a:ln w="9525" cap="flat" algn="ctr">
              <a:solidFill>
                <a:schemeClr val="tx2"/>
              </a:solidFill>
              <a:prstDash val="solid"/>
            </a:ln>
          </c:spPr>
          <c:marker>
            <c:symbol val="none"/>
          </c:marker>
          <c:dPt>
            <c:idx val="0"/>
            <c:marker>
              <c:symbol val="circle"/>
              <c:size val="5"/>
              <c:spPr>
                <a:solidFill>
                  <a:schemeClr val="tx2"/>
                </a:solidFill>
                <a:ln w="9525" cap="flat" algn="ctr">
                  <a:solidFill>
                    <a:schemeClr val="tx2"/>
                  </a:solidFill>
                  <a:prstDash val="solid"/>
                </a:ln>
              </c:spPr>
            </c:marker>
            <c:bubble3D val="0"/>
            <c:extLst>
              <c:ext xmlns:c16="http://schemas.microsoft.com/office/drawing/2014/chart" uri="{C3380CC4-5D6E-409C-BE32-E72D297353CC}">
                <c16:uniqueId val="{00000000-3745-44E2-B365-A74AD98FBBB2}"/>
              </c:ext>
            </c:extLst>
          </c:dPt>
          <c:dPt>
            <c:idx val="5"/>
            <c:marker>
              <c:symbol val="circle"/>
              <c:size val="5"/>
              <c:spPr>
                <a:solidFill>
                  <a:schemeClr val="tx2"/>
                </a:solidFill>
                <a:ln w="9525" cap="flat" algn="ctr">
                  <a:solidFill>
                    <a:schemeClr val="tx2"/>
                  </a:solidFill>
                  <a:prstDash val="solid"/>
                </a:ln>
              </c:spPr>
            </c:marker>
            <c:bubble3D val="0"/>
            <c:extLst>
              <c:ext xmlns:c16="http://schemas.microsoft.com/office/drawing/2014/chart" uri="{C3380CC4-5D6E-409C-BE32-E72D297353CC}">
                <c16:uniqueId val="{00000001-3745-44E2-B365-A74AD98FBBB2}"/>
              </c:ext>
            </c:extLst>
          </c:dPt>
          <c:dPt>
            <c:idx val="6"/>
            <c:marker>
              <c:symbol val="circle"/>
              <c:size val="5"/>
              <c:spPr>
                <a:solidFill>
                  <a:schemeClr val="tx2"/>
                </a:solidFill>
                <a:ln w="9525" cap="flat" algn="ctr">
                  <a:solidFill>
                    <a:schemeClr val="tx2"/>
                  </a:solidFill>
                  <a:prstDash val="solid"/>
                </a:ln>
              </c:spPr>
            </c:marker>
            <c:bubble3D val="0"/>
            <c:extLst>
              <c:ext xmlns:c16="http://schemas.microsoft.com/office/drawing/2014/chart" uri="{C3380CC4-5D6E-409C-BE32-E72D297353CC}">
                <c16:uniqueId val="{00000002-3745-44E2-B365-A74AD98FBBB2}"/>
              </c:ext>
            </c:extLst>
          </c:dPt>
          <c:dPt>
            <c:idx val="7"/>
            <c:marker>
              <c:symbol val="circle"/>
              <c:size val="5"/>
              <c:spPr>
                <a:solidFill>
                  <a:schemeClr val="tx2"/>
                </a:solidFill>
                <a:ln w="9525" cap="flat" algn="ctr">
                  <a:solidFill>
                    <a:schemeClr val="tx2"/>
                  </a:solidFill>
                  <a:prstDash val="solid"/>
                </a:ln>
              </c:spPr>
            </c:marker>
            <c:bubble3D val="0"/>
            <c:extLst>
              <c:ext xmlns:c16="http://schemas.microsoft.com/office/drawing/2014/chart" uri="{C3380CC4-5D6E-409C-BE32-E72D297353CC}">
                <c16:uniqueId val="{00000003-3745-44E2-B365-A74AD98FBBB2}"/>
              </c:ext>
            </c:extLst>
          </c:dPt>
          <c:dPt>
            <c:idx val="8"/>
            <c:marker>
              <c:symbol val="circle"/>
              <c:size val="5"/>
              <c:spPr>
                <a:solidFill>
                  <a:schemeClr val="tx2"/>
                </a:solidFill>
                <a:ln w="9525" cap="flat" algn="ctr">
                  <a:solidFill>
                    <a:schemeClr val="tx2"/>
                  </a:solidFill>
                  <a:prstDash val="solid"/>
                </a:ln>
              </c:spPr>
            </c:marker>
            <c:bubble3D val="0"/>
            <c:extLst>
              <c:ext xmlns:c16="http://schemas.microsoft.com/office/drawing/2014/chart" uri="{C3380CC4-5D6E-409C-BE32-E72D297353CC}">
                <c16:uniqueId val="{00000004-3745-44E2-B365-A74AD98FBBB2}"/>
              </c:ext>
            </c:extLst>
          </c:dPt>
          <c:dPt>
            <c:idx val="9"/>
            <c:marker>
              <c:symbol val="circle"/>
              <c:size val="5"/>
              <c:spPr>
                <a:solidFill>
                  <a:schemeClr val="tx2"/>
                </a:solidFill>
                <a:ln w="9525" cap="flat" algn="ctr">
                  <a:solidFill>
                    <a:schemeClr val="tx2"/>
                  </a:solidFill>
                  <a:prstDash val="solid"/>
                </a:ln>
              </c:spPr>
            </c:marker>
            <c:bubble3D val="0"/>
            <c:extLst>
              <c:ext xmlns:c16="http://schemas.microsoft.com/office/drawing/2014/chart" uri="{C3380CC4-5D6E-409C-BE32-E72D297353CC}">
                <c16:uniqueId val="{00000005-3745-44E2-B365-A74AD98FBBB2}"/>
              </c:ext>
            </c:extLst>
          </c:dPt>
          <c:dLbls>
            <c:dLbl>
              <c:idx val="0"/>
              <c:layout>
                <c:manualLayout>
                  <c:x val="1.4107207229865111E-2"/>
                  <c:y val="-1.657217391208801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745-44E2-B365-A74AD98FBBB2}"/>
                </c:ext>
              </c:extLst>
            </c:dLbl>
            <c:spPr>
              <a:noFill/>
              <a:ln>
                <a:noFill/>
              </a:ln>
              <a:effectLst/>
            </c:spPr>
            <c:txPr>
              <a:bodyPr wrap="square" lIns="38100" tIns="19050" rIns="38100" bIns="19050" anchor="ctr">
                <a:spAutoFit/>
              </a:bodyPr>
              <a:lstStyle/>
              <a:p>
                <a:pPr>
                  <a:defRPr lang="ja-JP"/>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Sheet1!$A$1:$L$1</c:f>
              <c:numCache>
                <c:formatCode>General</c:formatCode>
                <c:ptCount val="12"/>
                <c:pt idx="0" formatCode="#,##0.0;&quot;-&quot;#,##0.0">
                  <c:v>20.23</c:v>
                </c:pt>
                <c:pt idx="5" formatCode="#,##0.0;&quot;-&quot;#,##0.0">
                  <c:v>23.07</c:v>
                </c:pt>
                <c:pt idx="6" formatCode="#,##0.0;&quot;-&quot;#,##0.0">
                  <c:v>26.99</c:v>
                </c:pt>
                <c:pt idx="7" formatCode="#,##0.0;&quot;-&quot;#,##0.0">
                  <c:v>28.76</c:v>
                </c:pt>
                <c:pt idx="8" formatCode="#,##0.0;&quot;-&quot;#,##0.0">
                  <c:v>26.84</c:v>
                </c:pt>
                <c:pt idx="9" formatCode="#,##0.0;&quot;-&quot;#,##0.0">
                  <c:v>30.69</c:v>
                </c:pt>
              </c:numCache>
            </c:numRef>
          </c:val>
          <c:smooth val="0"/>
          <c:extLst>
            <c:ext xmlns:c16="http://schemas.microsoft.com/office/drawing/2014/chart" uri="{C3380CC4-5D6E-409C-BE32-E72D297353CC}">
              <c16:uniqueId val="{00000006-3745-44E2-B365-A74AD98FBBB2}"/>
            </c:ext>
          </c:extLst>
        </c:ser>
        <c:ser>
          <c:idx val="1"/>
          <c:order val="1"/>
          <c:spPr>
            <a:ln w="9525" cap="flat" algn="ctr">
              <a:solidFill>
                <a:schemeClr val="accent1"/>
              </a:solidFill>
              <a:prstDash val="solid"/>
            </a:ln>
          </c:spPr>
          <c:marker>
            <c:symbol val="none"/>
          </c:marker>
          <c:dPt>
            <c:idx val="0"/>
            <c:marker>
              <c:symbol val="square"/>
              <c:size val="5"/>
              <c:spPr>
                <a:solidFill>
                  <a:schemeClr val="accent1"/>
                </a:solidFill>
                <a:ln w="9525" cap="flat" algn="ctr">
                  <a:solidFill>
                    <a:schemeClr val="accent1"/>
                  </a:solidFill>
                  <a:prstDash val="solid"/>
                </a:ln>
              </c:spPr>
            </c:marker>
            <c:bubble3D val="0"/>
            <c:extLst>
              <c:ext xmlns:c16="http://schemas.microsoft.com/office/drawing/2014/chart" uri="{C3380CC4-5D6E-409C-BE32-E72D297353CC}">
                <c16:uniqueId val="{00000007-3745-44E2-B365-A74AD98FBBB2}"/>
              </c:ext>
            </c:extLst>
          </c:dPt>
          <c:dPt>
            <c:idx val="5"/>
            <c:marker>
              <c:symbol val="square"/>
              <c:size val="5"/>
              <c:spPr>
                <a:solidFill>
                  <a:schemeClr val="accent1"/>
                </a:solidFill>
                <a:ln w="9525" cap="flat" algn="ctr">
                  <a:solidFill>
                    <a:schemeClr val="accent1"/>
                  </a:solidFill>
                  <a:prstDash val="solid"/>
                </a:ln>
              </c:spPr>
            </c:marker>
            <c:bubble3D val="0"/>
            <c:extLst>
              <c:ext xmlns:c16="http://schemas.microsoft.com/office/drawing/2014/chart" uri="{C3380CC4-5D6E-409C-BE32-E72D297353CC}">
                <c16:uniqueId val="{00000008-3745-44E2-B365-A74AD98FBBB2}"/>
              </c:ext>
            </c:extLst>
          </c:dPt>
          <c:dPt>
            <c:idx val="6"/>
            <c:marker>
              <c:symbol val="square"/>
              <c:size val="5"/>
              <c:spPr>
                <a:solidFill>
                  <a:schemeClr val="accent1"/>
                </a:solidFill>
                <a:ln w="9525" cap="flat" algn="ctr">
                  <a:solidFill>
                    <a:schemeClr val="accent1"/>
                  </a:solidFill>
                  <a:prstDash val="solid"/>
                </a:ln>
              </c:spPr>
            </c:marker>
            <c:bubble3D val="0"/>
            <c:extLst>
              <c:ext xmlns:c16="http://schemas.microsoft.com/office/drawing/2014/chart" uri="{C3380CC4-5D6E-409C-BE32-E72D297353CC}">
                <c16:uniqueId val="{00000009-3745-44E2-B365-A74AD98FBBB2}"/>
              </c:ext>
            </c:extLst>
          </c:dPt>
          <c:dPt>
            <c:idx val="7"/>
            <c:marker>
              <c:symbol val="square"/>
              <c:size val="5"/>
              <c:spPr>
                <a:solidFill>
                  <a:schemeClr val="accent1"/>
                </a:solidFill>
                <a:ln w="9525" cap="flat" algn="ctr">
                  <a:solidFill>
                    <a:schemeClr val="accent1"/>
                  </a:solidFill>
                  <a:prstDash val="solid"/>
                </a:ln>
              </c:spPr>
            </c:marker>
            <c:bubble3D val="0"/>
            <c:extLst>
              <c:ext xmlns:c16="http://schemas.microsoft.com/office/drawing/2014/chart" uri="{C3380CC4-5D6E-409C-BE32-E72D297353CC}">
                <c16:uniqueId val="{0000000A-3745-44E2-B365-A74AD98FBBB2}"/>
              </c:ext>
            </c:extLst>
          </c:dPt>
          <c:dPt>
            <c:idx val="8"/>
            <c:marker>
              <c:symbol val="square"/>
              <c:size val="5"/>
              <c:spPr>
                <a:solidFill>
                  <a:schemeClr val="accent1"/>
                </a:solidFill>
                <a:ln w="9525" cap="flat" algn="ctr">
                  <a:solidFill>
                    <a:schemeClr val="accent1"/>
                  </a:solidFill>
                  <a:prstDash val="solid"/>
                </a:ln>
              </c:spPr>
            </c:marker>
            <c:bubble3D val="0"/>
            <c:extLst>
              <c:ext xmlns:c16="http://schemas.microsoft.com/office/drawing/2014/chart" uri="{C3380CC4-5D6E-409C-BE32-E72D297353CC}">
                <c16:uniqueId val="{0000000B-3745-44E2-B365-A74AD98FBBB2}"/>
              </c:ext>
            </c:extLst>
          </c:dPt>
          <c:dPt>
            <c:idx val="9"/>
            <c:marker>
              <c:symbol val="square"/>
              <c:size val="5"/>
              <c:spPr>
                <a:solidFill>
                  <a:schemeClr val="accent1"/>
                </a:solidFill>
                <a:ln w="9525" cap="flat" algn="ctr">
                  <a:solidFill>
                    <a:schemeClr val="accent1"/>
                  </a:solidFill>
                  <a:prstDash val="solid"/>
                </a:ln>
              </c:spPr>
            </c:marker>
            <c:bubble3D val="0"/>
            <c:extLst>
              <c:ext xmlns:c16="http://schemas.microsoft.com/office/drawing/2014/chart" uri="{C3380CC4-5D6E-409C-BE32-E72D297353CC}">
                <c16:uniqueId val="{0000000C-3745-44E2-B365-A74AD98FBBB2}"/>
              </c:ext>
            </c:extLst>
          </c:dPt>
          <c:dPt>
            <c:idx val="10"/>
            <c:marker>
              <c:symbol val="square"/>
              <c:size val="5"/>
              <c:spPr>
                <a:solidFill>
                  <a:schemeClr val="accent1"/>
                </a:solidFill>
                <a:ln>
                  <a:solidFill>
                    <a:schemeClr val="accent1"/>
                  </a:solidFill>
                </a:ln>
              </c:spPr>
            </c:marker>
            <c:bubble3D val="0"/>
            <c:extLst>
              <c:ext xmlns:c16="http://schemas.microsoft.com/office/drawing/2014/chart" uri="{C3380CC4-5D6E-409C-BE32-E72D297353CC}">
                <c16:uniqueId val="{0000000D-3745-44E2-B365-A74AD98FBBB2}"/>
              </c:ext>
            </c:extLst>
          </c:dPt>
          <c:dPt>
            <c:idx val="11"/>
            <c:marker>
              <c:symbol val="square"/>
              <c:size val="5"/>
              <c:spPr>
                <a:solidFill>
                  <a:schemeClr val="accent1"/>
                </a:solidFill>
                <a:ln>
                  <a:solidFill>
                    <a:schemeClr val="accent1"/>
                  </a:solidFill>
                </a:ln>
              </c:spPr>
            </c:marker>
            <c:bubble3D val="0"/>
            <c:extLst>
              <c:ext xmlns:c16="http://schemas.microsoft.com/office/drawing/2014/chart" uri="{C3380CC4-5D6E-409C-BE32-E72D297353CC}">
                <c16:uniqueId val="{0000001A-2D5D-4579-BA3A-B8D3855FCDF7}"/>
              </c:ext>
            </c:extLst>
          </c:dPt>
          <c:dLbls>
            <c:dLbl>
              <c:idx val="0"/>
              <c:layout>
                <c:manualLayout>
                  <c:x val="1.0499074563107131E-2"/>
                  <c:y val="-4.099432494042821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745-44E2-B365-A74AD98FBBB2}"/>
                </c:ext>
              </c:extLst>
            </c:dLbl>
            <c:dLbl>
              <c:idx val="6"/>
              <c:layout>
                <c:manualLayout>
                  <c:x val="-4.5693155492959318E-2"/>
                  <c:y val="3.576100686292662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745-44E2-B365-A74AD98FBBB2}"/>
                </c:ext>
              </c:extLst>
            </c:dLbl>
            <c:spPr>
              <a:noFill/>
              <a:ln>
                <a:noFill/>
              </a:ln>
              <a:effectLst/>
            </c:spPr>
            <c:txPr>
              <a:bodyPr wrap="square" lIns="38100" tIns="19050" rIns="38100" bIns="19050" anchor="ctr">
                <a:spAutoFit/>
              </a:bodyPr>
              <a:lstStyle/>
              <a:p>
                <a:pPr>
                  <a:defRPr lang="ja-JP"/>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Sheet1!$A$2:$L$2</c:f>
              <c:numCache>
                <c:formatCode>General</c:formatCode>
                <c:ptCount val="12"/>
                <c:pt idx="0" formatCode="#,##0.0;&quot;-&quot;#,##0.0">
                  <c:v>3.83</c:v>
                </c:pt>
                <c:pt idx="5" formatCode="#,##0.0;&quot;-&quot;#,##0.0">
                  <c:v>4.53</c:v>
                </c:pt>
                <c:pt idx="6" formatCode="#,##0.0;&quot;-&quot;#,##0.0">
                  <c:v>4.33</c:v>
                </c:pt>
                <c:pt idx="7" formatCode="#,##0.0;&quot;-&quot;#,##0.0">
                  <c:v>7.883</c:v>
                </c:pt>
                <c:pt idx="8" formatCode="#,##0.0;&quot;-&quot;#,##0.0">
                  <c:v>5.18</c:v>
                </c:pt>
                <c:pt idx="9" formatCode="#,##0.0;&quot;-&quot;#,##0.0">
                  <c:v>5.48</c:v>
                </c:pt>
                <c:pt idx="10" formatCode="#,##0.0;&quot;-&quot;#,##0.0">
                  <c:v>5.09</c:v>
                </c:pt>
                <c:pt idx="11" formatCode="#,##0.0;&quot;-&quot;#,##0.0">
                  <c:v>5.41</c:v>
                </c:pt>
              </c:numCache>
            </c:numRef>
          </c:val>
          <c:smooth val="0"/>
          <c:extLst>
            <c:ext xmlns:c16="http://schemas.microsoft.com/office/drawing/2014/chart" uri="{C3380CC4-5D6E-409C-BE32-E72D297353CC}">
              <c16:uniqueId val="{0000000E-3745-44E2-B365-A74AD98FBBB2}"/>
            </c:ext>
          </c:extLst>
        </c:ser>
        <c:ser>
          <c:idx val="2"/>
          <c:order val="2"/>
          <c:spPr>
            <a:ln w="9525" cap="flat" algn="ctr">
              <a:solidFill>
                <a:schemeClr val="bg2"/>
              </a:solidFill>
              <a:prstDash val="solid"/>
            </a:ln>
          </c:spPr>
          <c:marker>
            <c:symbol val="triangle"/>
            <c:size val="5"/>
            <c:spPr>
              <a:solidFill>
                <a:schemeClr val="bg2"/>
              </a:solidFill>
              <a:ln>
                <a:solidFill>
                  <a:schemeClr val="bg2"/>
                </a:solidFill>
              </a:ln>
            </c:spPr>
          </c:marker>
          <c:dPt>
            <c:idx val="0"/>
            <c:marker>
              <c:spPr>
                <a:solidFill>
                  <a:schemeClr val="bg2"/>
                </a:solidFill>
                <a:ln w="9525" cap="flat" algn="ctr">
                  <a:solidFill>
                    <a:schemeClr val="bg2"/>
                  </a:solidFill>
                  <a:prstDash val="solid"/>
                </a:ln>
              </c:spPr>
            </c:marker>
            <c:bubble3D val="0"/>
            <c:extLst>
              <c:ext xmlns:c16="http://schemas.microsoft.com/office/drawing/2014/chart" uri="{C3380CC4-5D6E-409C-BE32-E72D297353CC}">
                <c16:uniqueId val="{0000000F-3745-44E2-B365-A74AD98FBBB2}"/>
              </c:ext>
            </c:extLst>
          </c:dPt>
          <c:dPt>
            <c:idx val="5"/>
            <c:marker>
              <c:spPr>
                <a:solidFill>
                  <a:schemeClr val="bg2"/>
                </a:solidFill>
                <a:ln w="9525" cap="flat" algn="ctr">
                  <a:solidFill>
                    <a:schemeClr val="bg2"/>
                  </a:solidFill>
                  <a:prstDash val="solid"/>
                </a:ln>
              </c:spPr>
            </c:marker>
            <c:bubble3D val="0"/>
            <c:extLst>
              <c:ext xmlns:c16="http://schemas.microsoft.com/office/drawing/2014/chart" uri="{C3380CC4-5D6E-409C-BE32-E72D297353CC}">
                <c16:uniqueId val="{00000010-3745-44E2-B365-A74AD98FBBB2}"/>
              </c:ext>
            </c:extLst>
          </c:dPt>
          <c:dPt>
            <c:idx val="6"/>
            <c:marker>
              <c:spPr>
                <a:solidFill>
                  <a:schemeClr val="bg2"/>
                </a:solidFill>
                <a:ln w="9525" cap="flat" algn="ctr">
                  <a:solidFill>
                    <a:schemeClr val="bg2"/>
                  </a:solidFill>
                  <a:prstDash val="solid"/>
                </a:ln>
              </c:spPr>
            </c:marker>
            <c:bubble3D val="0"/>
            <c:extLst>
              <c:ext xmlns:c16="http://schemas.microsoft.com/office/drawing/2014/chart" uri="{C3380CC4-5D6E-409C-BE32-E72D297353CC}">
                <c16:uniqueId val="{00000011-3745-44E2-B365-A74AD98FBBB2}"/>
              </c:ext>
            </c:extLst>
          </c:dPt>
          <c:dPt>
            <c:idx val="7"/>
            <c:marker>
              <c:spPr>
                <a:solidFill>
                  <a:schemeClr val="bg2"/>
                </a:solidFill>
                <a:ln w="9525" cap="flat" algn="ctr">
                  <a:solidFill>
                    <a:schemeClr val="bg2"/>
                  </a:solidFill>
                  <a:prstDash val="solid"/>
                </a:ln>
              </c:spPr>
            </c:marker>
            <c:bubble3D val="0"/>
            <c:extLst>
              <c:ext xmlns:c16="http://schemas.microsoft.com/office/drawing/2014/chart" uri="{C3380CC4-5D6E-409C-BE32-E72D297353CC}">
                <c16:uniqueId val="{00000012-3745-44E2-B365-A74AD98FBBB2}"/>
              </c:ext>
            </c:extLst>
          </c:dPt>
          <c:dPt>
            <c:idx val="8"/>
            <c:marker>
              <c:spPr>
                <a:solidFill>
                  <a:schemeClr val="bg2"/>
                </a:solidFill>
                <a:ln w="9525" cap="flat" algn="ctr">
                  <a:solidFill>
                    <a:schemeClr val="bg2"/>
                  </a:solidFill>
                  <a:prstDash val="solid"/>
                </a:ln>
              </c:spPr>
            </c:marker>
            <c:bubble3D val="0"/>
            <c:extLst>
              <c:ext xmlns:c16="http://schemas.microsoft.com/office/drawing/2014/chart" uri="{C3380CC4-5D6E-409C-BE32-E72D297353CC}">
                <c16:uniqueId val="{00000013-3745-44E2-B365-A74AD98FBBB2}"/>
              </c:ext>
            </c:extLst>
          </c:dPt>
          <c:dPt>
            <c:idx val="9"/>
            <c:marker>
              <c:spPr>
                <a:solidFill>
                  <a:schemeClr val="bg2"/>
                </a:solidFill>
                <a:ln w="9525" cap="flat" algn="ctr">
                  <a:solidFill>
                    <a:schemeClr val="bg2"/>
                  </a:solidFill>
                  <a:prstDash val="solid"/>
                </a:ln>
              </c:spPr>
            </c:marker>
            <c:bubble3D val="0"/>
            <c:extLst>
              <c:ext xmlns:c16="http://schemas.microsoft.com/office/drawing/2014/chart" uri="{C3380CC4-5D6E-409C-BE32-E72D297353CC}">
                <c16:uniqueId val="{00000014-3745-44E2-B365-A74AD98FBBB2}"/>
              </c:ext>
            </c:extLst>
          </c:dPt>
          <c:dLbls>
            <c:dLbl>
              <c:idx val="0"/>
              <c:layout>
                <c:manualLayout>
                  <c:x val="1.0499074563107131E-2"/>
                  <c:y val="-5.49498398137653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3745-44E2-B365-A74AD98FBBB2}"/>
                </c:ext>
              </c:extLst>
            </c:dLbl>
            <c:spPr>
              <a:noFill/>
              <a:ln>
                <a:noFill/>
              </a:ln>
              <a:effectLst/>
            </c:spPr>
            <c:txPr>
              <a:bodyPr wrap="square" lIns="38100" tIns="19050" rIns="38100" bIns="19050" anchor="ctr">
                <a:spAutoFit/>
              </a:bodyPr>
              <a:lstStyle/>
              <a:p>
                <a:pPr>
                  <a:defRPr lang="ja-JP"/>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Sheet1!$A$3:$L$3</c:f>
              <c:numCache>
                <c:formatCode>General</c:formatCode>
                <c:ptCount val="12"/>
                <c:pt idx="0" formatCode="#,##0.0;&quot;-&quot;#,##0.0">
                  <c:v>1.27</c:v>
                </c:pt>
                <c:pt idx="5" formatCode="#,##0.0;&quot;-&quot;#,##0.0">
                  <c:v>1.73</c:v>
                </c:pt>
                <c:pt idx="6" formatCode="#,##0.0;&quot;-&quot;#,##0.0">
                  <c:v>5.05</c:v>
                </c:pt>
                <c:pt idx="7" formatCode="#,##0.0;&quot;-&quot;#,##0.0">
                  <c:v>4.0599999999999996</c:v>
                </c:pt>
                <c:pt idx="8" formatCode="#,##0.0;&quot;-&quot;#,##0.0">
                  <c:v>2.0099999999999998</c:v>
                </c:pt>
                <c:pt idx="9" formatCode="#,##0.0;&quot;-&quot;#,##0.0">
                  <c:v>2.1</c:v>
                </c:pt>
                <c:pt idx="10" formatCode="#,##0.0;&quot;-&quot;#,##0.0">
                  <c:v>2.14</c:v>
                </c:pt>
                <c:pt idx="11" formatCode="#,##0.0;&quot;-&quot;#,##0.0">
                  <c:v>2.2400000000000002</c:v>
                </c:pt>
              </c:numCache>
            </c:numRef>
          </c:val>
          <c:smooth val="0"/>
          <c:extLst>
            <c:ext xmlns:c16="http://schemas.microsoft.com/office/drawing/2014/chart" uri="{C3380CC4-5D6E-409C-BE32-E72D297353CC}">
              <c16:uniqueId val="{00000015-3745-44E2-B365-A74AD98FBBB2}"/>
            </c:ext>
          </c:extLst>
        </c:ser>
        <c:ser>
          <c:idx val="3"/>
          <c:order val="3"/>
          <c:spPr>
            <a:ln w="9525" cap="flat" algn="ctr">
              <a:solidFill>
                <a:schemeClr val="bg2"/>
              </a:solidFill>
              <a:prstDash val="solid"/>
            </a:ln>
          </c:spPr>
          <c:marker>
            <c:symbol val="diamond"/>
            <c:size val="5"/>
            <c:spPr>
              <a:solidFill>
                <a:schemeClr val="bg2"/>
              </a:solidFill>
              <a:ln>
                <a:solidFill>
                  <a:schemeClr val="bg2"/>
                </a:solidFill>
              </a:ln>
            </c:spPr>
          </c:marker>
          <c:dPt>
            <c:idx val="0"/>
            <c:marker>
              <c:spPr>
                <a:solidFill>
                  <a:schemeClr val="bg2"/>
                </a:solidFill>
                <a:ln w="9525" cap="flat" algn="ctr">
                  <a:solidFill>
                    <a:schemeClr val="bg2"/>
                  </a:solidFill>
                  <a:prstDash val="solid"/>
                </a:ln>
              </c:spPr>
            </c:marker>
            <c:bubble3D val="0"/>
            <c:extLst>
              <c:ext xmlns:c16="http://schemas.microsoft.com/office/drawing/2014/chart" uri="{C3380CC4-5D6E-409C-BE32-E72D297353CC}">
                <c16:uniqueId val="{00000016-3745-44E2-B365-A74AD98FBBB2}"/>
              </c:ext>
            </c:extLst>
          </c:dPt>
          <c:dPt>
            <c:idx val="6"/>
            <c:marker>
              <c:spPr>
                <a:solidFill>
                  <a:schemeClr val="bg2"/>
                </a:solidFill>
                <a:ln w="9525" cap="flat" algn="ctr">
                  <a:solidFill>
                    <a:schemeClr val="bg2"/>
                  </a:solidFill>
                  <a:prstDash val="solid"/>
                </a:ln>
              </c:spPr>
            </c:marker>
            <c:bubble3D val="0"/>
            <c:extLst>
              <c:ext xmlns:c16="http://schemas.microsoft.com/office/drawing/2014/chart" uri="{C3380CC4-5D6E-409C-BE32-E72D297353CC}">
                <c16:uniqueId val="{00000017-3745-44E2-B365-A74AD98FBBB2}"/>
              </c:ext>
            </c:extLst>
          </c:dPt>
          <c:dPt>
            <c:idx val="7"/>
            <c:marker>
              <c:spPr>
                <a:solidFill>
                  <a:schemeClr val="bg2"/>
                </a:solidFill>
                <a:ln w="9525" cap="flat" algn="ctr">
                  <a:solidFill>
                    <a:schemeClr val="bg2"/>
                  </a:solidFill>
                  <a:prstDash val="solid"/>
                </a:ln>
              </c:spPr>
            </c:marker>
            <c:bubble3D val="0"/>
            <c:extLst>
              <c:ext xmlns:c16="http://schemas.microsoft.com/office/drawing/2014/chart" uri="{C3380CC4-5D6E-409C-BE32-E72D297353CC}">
                <c16:uniqueId val="{00000018-3745-44E2-B365-A74AD98FBBB2}"/>
              </c:ext>
            </c:extLst>
          </c:dPt>
          <c:dPt>
            <c:idx val="8"/>
            <c:marker>
              <c:spPr>
                <a:solidFill>
                  <a:schemeClr val="bg2"/>
                </a:solidFill>
                <a:ln w="9525" cap="flat" algn="ctr">
                  <a:solidFill>
                    <a:schemeClr val="bg2"/>
                  </a:solidFill>
                  <a:prstDash val="solid"/>
                </a:ln>
              </c:spPr>
            </c:marker>
            <c:bubble3D val="0"/>
            <c:extLst>
              <c:ext xmlns:c16="http://schemas.microsoft.com/office/drawing/2014/chart" uri="{C3380CC4-5D6E-409C-BE32-E72D297353CC}">
                <c16:uniqueId val="{00000019-3745-44E2-B365-A74AD98FBBB2}"/>
              </c:ext>
            </c:extLst>
          </c:dPt>
          <c:dPt>
            <c:idx val="9"/>
            <c:marker>
              <c:spPr>
                <a:solidFill>
                  <a:schemeClr val="bg2"/>
                </a:solidFill>
                <a:ln w="9525" cap="flat" algn="ctr">
                  <a:solidFill>
                    <a:schemeClr val="bg2"/>
                  </a:solidFill>
                  <a:prstDash val="solid"/>
                </a:ln>
              </c:spPr>
            </c:marker>
            <c:bubble3D val="0"/>
            <c:extLst>
              <c:ext xmlns:c16="http://schemas.microsoft.com/office/drawing/2014/chart" uri="{C3380CC4-5D6E-409C-BE32-E72D297353CC}">
                <c16:uniqueId val="{0000001A-3745-44E2-B365-A74AD98FBBB2}"/>
              </c:ext>
            </c:extLst>
          </c:dPt>
          <c:dLbls>
            <c:dLbl>
              <c:idx val="0"/>
              <c:layout>
                <c:manualLayout>
                  <c:x val="1.3456560355531695E-2"/>
                  <c:y val="2.35499313487564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3745-44E2-B365-A74AD98FBBB2}"/>
                </c:ext>
              </c:extLst>
            </c:dLbl>
            <c:dLbl>
              <c:idx val="6"/>
              <c:layout>
                <c:manualLayout>
                  <c:x val="-4.5693155492959318E-2"/>
                  <c:y val="2.35499313487564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3745-44E2-B365-A74AD98FBBB2}"/>
                </c:ext>
              </c:extLst>
            </c:dLbl>
            <c:dLbl>
              <c:idx val="7"/>
              <c:layout>
                <c:manualLayout>
                  <c:x val="-4.5693155492959318E-2"/>
                  <c:y val="3.05276887854251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3745-44E2-B365-A74AD98FBBB2}"/>
                </c:ext>
              </c:extLst>
            </c:dLbl>
            <c:dLbl>
              <c:idx val="8"/>
              <c:layout>
                <c:manualLayout>
                  <c:x val="-4.5693155492959318E-2"/>
                  <c:y val="2.32026917660813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3745-44E2-B365-A74AD98FBBB2}"/>
                </c:ext>
              </c:extLst>
            </c:dLbl>
            <c:dLbl>
              <c:idx val="9"/>
              <c:layout>
                <c:manualLayout>
                  <c:x val="-4.5693155492959429E-2"/>
                  <c:y val="2.468065771132852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3745-44E2-B365-A74AD98FBBB2}"/>
                </c:ext>
              </c:extLst>
            </c:dLbl>
            <c:dLbl>
              <c:idx val="10"/>
              <c:layout>
                <c:manualLayout>
                  <c:x val="-4.0073932487352672E-2"/>
                  <c:y val="2.61003841063168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2D5D-4579-BA3A-B8D3855FCDF7}"/>
                </c:ext>
              </c:extLst>
            </c:dLbl>
            <c:dLbl>
              <c:idx val="11"/>
              <c:layout>
                <c:manualLayout>
                  <c:x val="-1.6266171858335032E-3"/>
                  <c:y val="3.165841514799713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2D5D-4579-BA3A-B8D3855FCDF7}"/>
                </c:ext>
              </c:extLst>
            </c:dLbl>
            <c:spPr>
              <a:noFill/>
              <a:ln>
                <a:noFill/>
              </a:ln>
              <a:effectLst/>
            </c:spPr>
            <c:txPr>
              <a:bodyPr wrap="square" lIns="38100" tIns="19050" rIns="38100" bIns="19050" anchor="ctr">
                <a:spAutoFit/>
              </a:bodyPr>
              <a:lstStyle/>
              <a:p>
                <a:pPr>
                  <a:defRPr lang="ja-JP"/>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Sheet1!$A$4:$L$4</c:f>
              <c:numCache>
                <c:formatCode>General</c:formatCode>
                <c:ptCount val="12"/>
                <c:pt idx="0" formatCode="#,##0.0;&quot;-&quot;#,##0.0">
                  <c:v>1.73</c:v>
                </c:pt>
                <c:pt idx="6" formatCode="#,##0.0;&quot;-&quot;#,##0.0">
                  <c:v>1.58</c:v>
                </c:pt>
                <c:pt idx="7" formatCode="#,##0.0;&quot;-&quot;#,##0.0">
                  <c:v>1.63</c:v>
                </c:pt>
                <c:pt idx="8" formatCode="#,##0.0;&quot;-&quot;#,##0.0">
                  <c:v>1.08</c:v>
                </c:pt>
                <c:pt idx="9" formatCode="#,##0.0;&quot;-&quot;#,##0.0">
                  <c:v>1.1299999999999999</c:v>
                </c:pt>
                <c:pt idx="10" formatCode="#,##0.0;&quot;-&quot;#,##0.0">
                  <c:v>1.06</c:v>
                </c:pt>
                <c:pt idx="11" formatCode="#,##0.0;&quot;-&quot;#,##0.0">
                  <c:v>1.1299999999999999</c:v>
                </c:pt>
              </c:numCache>
            </c:numRef>
          </c:val>
          <c:smooth val="0"/>
          <c:extLst>
            <c:ext xmlns:c16="http://schemas.microsoft.com/office/drawing/2014/chart" uri="{C3380CC4-5D6E-409C-BE32-E72D297353CC}">
              <c16:uniqueId val="{0000001B-3745-44E2-B365-A74AD98FBBB2}"/>
            </c:ext>
          </c:extLst>
        </c:ser>
        <c:dLbls>
          <c:showLegendKey val="0"/>
          <c:showVal val="0"/>
          <c:showCatName val="0"/>
          <c:showSerName val="0"/>
          <c:showPercent val="0"/>
          <c:showBubbleSize val="0"/>
        </c:dLbls>
        <c:smooth val="0"/>
        <c:axId val="1524043872"/>
        <c:axId val="1"/>
      </c:lineChart>
      <c:catAx>
        <c:axId val="1524043872"/>
        <c:scaling>
          <c:orientation val="minMax"/>
        </c:scaling>
        <c:delete val="0"/>
        <c:axPos val="b"/>
        <c:majorGridlines>
          <c:spPr>
            <a:ln>
              <a:noFill/>
            </a:ln>
          </c:spPr>
        </c:majorGridlines>
        <c:majorTickMark val="out"/>
        <c:minorTickMark val="none"/>
        <c:tickLblPos val="none"/>
        <c:spPr>
          <a:ln w="9525" cap="flat" algn="ctr">
            <a:solidFill>
              <a:schemeClr val="tx1"/>
            </a:solidFill>
            <a:prstDash val="solid"/>
          </a:ln>
        </c:spPr>
        <c:txPr>
          <a:bodyPr/>
          <a:lstStyle/>
          <a:p>
            <a:pPr>
              <a:defRPr lang="ja-JP"/>
            </a:pPr>
            <a:endParaRPr lang="ja-JP"/>
          </a:p>
        </c:txPr>
        <c:crossAx val="1"/>
        <c:crosses val="min"/>
        <c:auto val="0"/>
        <c:lblAlgn val="ctr"/>
        <c:lblOffset val="100"/>
        <c:noMultiLvlLbl val="0"/>
      </c:catAx>
      <c:valAx>
        <c:axId val="1"/>
        <c:scaling>
          <c:orientation val="minMax"/>
          <c:max val="32"/>
          <c:min val="0"/>
        </c:scaling>
        <c:delete val="0"/>
        <c:axPos val="l"/>
        <c:majorGridlines>
          <c:spPr>
            <a:ln>
              <a:noFill/>
            </a:ln>
          </c:spPr>
        </c:majorGridlines>
        <c:numFmt formatCode="#,##0;&quot;-&quot;#,##0" sourceLinked="0"/>
        <c:majorTickMark val="out"/>
        <c:minorTickMark val="none"/>
        <c:tickLblPos val="nextTo"/>
        <c:spPr>
          <a:ln w="9525" cap="flat"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1524043872"/>
        <c:crosses val="autoZero"/>
        <c:crossBetween val="midCat"/>
        <c:majorUnit val="2"/>
      </c:valAx>
    </c:plotArea>
    <c:plotVisOnly val="0"/>
    <c:dispBlanksAs val="gap"/>
    <c:showDLblsOverMax val="1"/>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24009324009324E-3"/>
          <c:y val="7.2608913370055081E-2"/>
          <c:w val="0.98135198135198132"/>
          <c:h val="0.90135202804206305"/>
        </c:manualLayout>
      </c:layout>
      <c:barChart>
        <c:barDir val="col"/>
        <c:grouping val="stacked"/>
        <c:varyColors val="0"/>
        <c:ser>
          <c:idx val="0"/>
          <c:order val="0"/>
          <c:spPr>
            <a:solidFill>
              <a:schemeClr val="accent1"/>
            </a:solidFill>
            <a:ln>
              <a:noFill/>
            </a:ln>
          </c:spPr>
          <c:invertIfNegative val="0"/>
          <c:dLbls>
            <c:dLbl>
              <c:idx val="0"/>
              <c:layout>
                <c:manualLayout>
                  <c:x val="0"/>
                  <c:y val="-5.3580370555833749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9844-44CF-8E5D-F213AC966A9C}"/>
                </c:ext>
              </c:extLst>
            </c:dLbl>
            <c:dLbl>
              <c:idx val="1"/>
              <c:layout>
                <c:manualLayout>
                  <c:x val="0"/>
                  <c:y val="-5.3580370555833749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9844-44CF-8E5D-F213AC966A9C}"/>
                </c:ext>
              </c:extLst>
            </c:dLbl>
            <c:dLbl>
              <c:idx val="2"/>
              <c:layout>
                <c:manualLayout>
                  <c:x val="0"/>
                  <c:y val="-5.6584877315973961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9844-44CF-8E5D-F213AC966A9C}"/>
                </c:ext>
              </c:extLst>
            </c:dLbl>
            <c:dLbl>
              <c:idx val="3"/>
              <c:layout>
                <c:manualLayout>
                  <c:x val="0"/>
                  <c:y val="-6.0090135202804207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9844-44CF-8E5D-F213AC966A9C}"/>
                </c:ext>
              </c:extLst>
            </c:dLbl>
            <c:dLbl>
              <c:idx val="4"/>
              <c:layout>
                <c:manualLayout>
                  <c:x val="0"/>
                  <c:y val="-6.7100650976464699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9844-44CF-8E5D-F213AC966A9C}"/>
                </c:ext>
              </c:extLst>
            </c:dLbl>
            <c:dLbl>
              <c:idx val="5"/>
              <c:layout>
                <c:manualLayout>
                  <c:x val="0"/>
                  <c:y val="-7.6614922383575368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9844-44CF-8E5D-F213AC966A9C}"/>
                </c:ext>
              </c:extLst>
            </c:dLbl>
            <c:dLbl>
              <c:idx val="6"/>
              <c:layout>
                <c:manualLayout>
                  <c:x val="0"/>
                  <c:y val="-8.1121682523785682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9844-44CF-8E5D-F213AC966A9C}"/>
                </c:ext>
              </c:extLst>
            </c:dLbl>
            <c:dLbl>
              <c:idx val="7"/>
              <c:layout>
                <c:manualLayout>
                  <c:x val="0"/>
                  <c:y val="-8.7631447170756133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9844-44CF-8E5D-F213AC966A9C}"/>
                </c:ext>
              </c:extLst>
            </c:dLbl>
            <c:dLbl>
              <c:idx val="8"/>
              <c:layout>
                <c:manualLayout>
                  <c:x val="0"/>
                  <c:y val="-0.10515773660490736"/>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9844-44CF-8E5D-F213AC966A9C}"/>
                </c:ext>
              </c:extLst>
            </c:dLbl>
            <c:dLbl>
              <c:idx val="9"/>
              <c:layout>
                <c:manualLayout>
                  <c:x val="0"/>
                  <c:y val="-0.12068102153229844"/>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9844-44CF-8E5D-F213AC966A9C}"/>
                </c:ext>
              </c:extLst>
            </c:dLbl>
            <c:dLbl>
              <c:idx val="10"/>
              <c:layout>
                <c:manualLayout>
                  <c:x val="0"/>
                  <c:y val="-0.13670505758637957"/>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9844-44CF-8E5D-F213AC966A9C}"/>
                </c:ext>
              </c:extLst>
            </c:dLbl>
            <c:dLbl>
              <c:idx val="11"/>
              <c:layout>
                <c:manualLayout>
                  <c:x val="0"/>
                  <c:y val="-0.15773660490736105"/>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9844-44CF-8E5D-F213AC966A9C}"/>
                </c:ext>
              </c:extLst>
            </c:dLbl>
            <c:dLbl>
              <c:idx val="12"/>
              <c:layout>
                <c:manualLayout>
                  <c:x val="0"/>
                  <c:y val="-0.20430645968953431"/>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9844-44CF-8E5D-F213AC966A9C}"/>
                </c:ext>
              </c:extLst>
            </c:dLbl>
            <c:dLbl>
              <c:idx val="13"/>
              <c:layout>
                <c:manualLayout>
                  <c:x val="0"/>
                  <c:y val="-0.18077115673510266"/>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9844-44CF-8E5D-F213AC966A9C}"/>
                </c:ext>
              </c:extLst>
            </c:dLbl>
            <c:dLbl>
              <c:idx val="14"/>
              <c:layout>
                <c:manualLayout>
                  <c:x val="0"/>
                  <c:y val="-0.20430645968953431"/>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9844-44CF-8E5D-F213AC966A9C}"/>
                </c:ext>
              </c:extLst>
            </c:dLbl>
            <c:dLbl>
              <c:idx val="15"/>
              <c:layout>
                <c:manualLayout>
                  <c:x val="0"/>
                  <c:y val="-0.21632448673009513"/>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9844-44CF-8E5D-F213AC966A9C}"/>
                </c:ext>
              </c:extLst>
            </c:dLbl>
            <c:dLbl>
              <c:idx val="16"/>
              <c:layout>
                <c:manualLayout>
                  <c:x val="0"/>
                  <c:y val="-0.23084626940410616"/>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9844-44CF-8E5D-F213AC966A9C}"/>
                </c:ext>
              </c:extLst>
            </c:dLbl>
            <c:dLbl>
              <c:idx val="17"/>
              <c:layout>
                <c:manualLayout>
                  <c:x val="0"/>
                  <c:y val="-0.23535302954431647"/>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9844-44CF-8E5D-F213AC966A9C}"/>
                </c:ext>
              </c:extLst>
            </c:dLbl>
            <c:dLbl>
              <c:idx val="18"/>
              <c:layout>
                <c:manualLayout>
                  <c:x val="0"/>
                  <c:y val="-0.25988983475212818"/>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9844-44CF-8E5D-F213AC966A9C}"/>
                </c:ext>
              </c:extLst>
            </c:dLbl>
            <c:dLbl>
              <c:idx val="19"/>
              <c:layout>
                <c:manualLayout>
                  <c:x val="0"/>
                  <c:y val="-0.29844767150726087"/>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9844-44CF-8E5D-F213AC966A9C}"/>
                </c:ext>
              </c:extLst>
            </c:dLbl>
            <c:dLbl>
              <c:idx val="20"/>
              <c:layout>
                <c:manualLayout>
                  <c:x val="0"/>
                  <c:y val="-0.4126189283925889"/>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9844-44CF-8E5D-F213AC966A9C}"/>
                </c:ext>
              </c:extLst>
            </c:dLbl>
            <c:dLbl>
              <c:idx val="21"/>
              <c:layout>
                <c:manualLayout>
                  <c:x val="0"/>
                  <c:y val="-0.4877315973960941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9844-44CF-8E5D-F213AC966A9C}"/>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Sheet1!$A$1:$V$1</c:f>
              <c:numCache>
                <c:formatCode>#,##0;"-"#,##0</c:formatCode>
                <c:ptCount val="22"/>
                <c:pt idx="0">
                  <c:v>22.370648165932199</c:v>
                </c:pt>
                <c:pt idx="1">
                  <c:v>22.005753787334999</c:v>
                </c:pt>
                <c:pt idx="2">
                  <c:v>26.054477178609499</c:v>
                </c:pt>
                <c:pt idx="3">
                  <c:v>31.179126713703202</c:v>
                </c:pt>
                <c:pt idx="4">
                  <c:v>40.3779490523454</c:v>
                </c:pt>
                <c:pt idx="5">
                  <c:v>53.508996085279499</c:v>
                </c:pt>
                <c:pt idx="6">
                  <c:v>59.591423828694602</c:v>
                </c:pt>
                <c:pt idx="7">
                  <c:v>68.104842099999999</c:v>
                </c:pt>
                <c:pt idx="8">
                  <c:v>91.978289799999999</c:v>
                </c:pt>
                <c:pt idx="9">
                  <c:v>112.46407290000001</c:v>
                </c:pt>
                <c:pt idx="10">
                  <c:v>134.29213820000001</c:v>
                </c:pt>
                <c:pt idx="11">
                  <c:v>162.32723598379999</c:v>
                </c:pt>
                <c:pt idx="12">
                  <c:v>225.334345961</c:v>
                </c:pt>
                <c:pt idx="13">
                  <c:v>193.62673211890001</c:v>
                </c:pt>
                <c:pt idx="14">
                  <c:v>225.334345961</c:v>
                </c:pt>
                <c:pt idx="15">
                  <c:v>241.7070887683</c:v>
                </c:pt>
                <c:pt idx="16">
                  <c:v>260.77313842863202</c:v>
                </c:pt>
                <c:pt idx="17">
                  <c:v>267.15075034853498</c:v>
                </c:pt>
                <c:pt idx="18">
                  <c:v>300.406348209692</c:v>
                </c:pt>
                <c:pt idx="19">
                  <c:v>351.65826115624401</c:v>
                </c:pt>
                <c:pt idx="20">
                  <c:v>505.767850211498</c:v>
                </c:pt>
                <c:pt idx="21">
                  <c:v>606.79496362597126</c:v>
                </c:pt>
              </c:numCache>
            </c:numRef>
          </c:val>
          <c:extLst>
            <c:ext xmlns:c16="http://schemas.microsoft.com/office/drawing/2014/chart" uri="{C3380CC4-5D6E-409C-BE32-E72D297353CC}">
              <c16:uniqueId val="{00000016-9844-44CF-8E5D-F213AC966A9C}"/>
            </c:ext>
          </c:extLst>
        </c:ser>
        <c:dLbls>
          <c:showLegendKey val="0"/>
          <c:showVal val="0"/>
          <c:showCatName val="0"/>
          <c:showSerName val="0"/>
          <c:showPercent val="0"/>
          <c:showBubbleSize val="0"/>
        </c:dLbls>
        <c:gapWidth val="80"/>
        <c:overlap val="100"/>
        <c:axId val="1045797071"/>
        <c:axId val="1"/>
      </c:barChart>
      <c:catAx>
        <c:axId val="1045797071"/>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txPr>
          <a:bodyPr/>
          <a:lstStyle/>
          <a:p>
            <a:pPr>
              <a:defRPr lang="ja-JP"/>
            </a:pPr>
            <a:endParaRPr lang="ja-JP"/>
          </a:p>
        </c:txPr>
        <c:crossAx val="1"/>
        <c:crosses val="min"/>
        <c:auto val="0"/>
        <c:lblAlgn val="ctr"/>
        <c:lblOffset val="100"/>
        <c:noMultiLvlLbl val="0"/>
      </c:catAx>
      <c:valAx>
        <c:axId val="1"/>
        <c:scaling>
          <c:orientation val="minMax"/>
          <c:max val="606.79496362597126"/>
          <c:min val="0"/>
        </c:scaling>
        <c:delete val="1"/>
        <c:axPos val="l"/>
        <c:numFmt formatCode="#,##0;&quot;-&quot;#,##0" sourceLinked="1"/>
        <c:majorTickMark val="out"/>
        <c:minorTickMark val="none"/>
        <c:tickLblPos val="nextTo"/>
        <c:crossAx val="1045797071"/>
        <c:crosses val="min"/>
        <c:crossBetween val="between"/>
      </c:valAx>
    </c:plotArea>
    <c:plotVisOnly val="0"/>
    <c:dispBlanksAs val="gap"/>
    <c:showDLblsOverMax val="1"/>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002060"/>
            </a:solidFill>
            <a:ln>
              <a:noFill/>
            </a:ln>
            <a:effectLst/>
          </c:spPr>
          <c:invertIfNegative val="0"/>
          <c:dLbls>
            <c:dLbl>
              <c:idx val="9"/>
              <c:layout>
                <c:manualLayout>
                  <c:x val="-5.7739279875120431E-17"/>
                  <c:y val="-3.516743993498177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A66-4383-9BEB-78E8551EACAA}"/>
                </c:ext>
              </c:extLst>
            </c:dLbl>
            <c:spPr>
              <a:noFill/>
              <a:ln>
                <a:noFill/>
              </a:ln>
              <a:effectLst/>
            </c:spPr>
            <c:txPr>
              <a:bodyPr rot="0" spcFirstLastPara="1" vertOverflow="ellipsis" vert="horz" wrap="square" lIns="38100" tIns="19050" rIns="38100" bIns="19050" anchor="ctr" anchorCtr="1">
                <a:spAutoFit/>
              </a:bodyPr>
              <a:lstStyle/>
              <a:p>
                <a:pPr>
                  <a:defRPr lang="ja-JP" sz="1000" b="1"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Sheet1!$A$2:$A$24</c:f>
              <c:numCache>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cat>
          <c:val>
            <c:numRef>
              <c:f>Sheet1!$B$2:$B$24</c:f>
              <c:numCache>
                <c:formatCode>0.0</c:formatCode>
                <c:ptCount val="23"/>
                <c:pt idx="0">
                  <c:v>76</c:v>
                </c:pt>
                <c:pt idx="1">
                  <c:v>76</c:v>
                </c:pt>
                <c:pt idx="2">
                  <c:v>89.1</c:v>
                </c:pt>
                <c:pt idx="3">
                  <c:v>92.9</c:v>
                </c:pt>
                <c:pt idx="4">
                  <c:v>95.5</c:v>
                </c:pt>
                <c:pt idx="5">
                  <c:v>100.3</c:v>
                </c:pt>
                <c:pt idx="6">
                  <c:v>103.3</c:v>
                </c:pt>
                <c:pt idx="7">
                  <c:v>112.2</c:v>
                </c:pt>
                <c:pt idx="8">
                  <c:v>123.6</c:v>
                </c:pt>
                <c:pt idx="9">
                  <c:v>128.5</c:v>
                </c:pt>
                <c:pt idx="10">
                  <c:v>129.30000000000001</c:v>
                </c:pt>
                <c:pt idx="11">
                  <c:v>137.19999999999999</c:v>
                </c:pt>
                <c:pt idx="12">
                  <c:v>145.30000000000001</c:v>
                </c:pt>
                <c:pt idx="13">
                  <c:v>146</c:v>
                </c:pt>
                <c:pt idx="14">
                  <c:v>157.30000000000001</c:v>
                </c:pt>
                <c:pt idx="15">
                  <c:v>169.7</c:v>
                </c:pt>
                <c:pt idx="16">
                  <c:v>179.8</c:v>
                </c:pt>
                <c:pt idx="17">
                  <c:v>183.3</c:v>
                </c:pt>
                <c:pt idx="18">
                  <c:v>191.7</c:v>
                </c:pt>
                <c:pt idx="19">
                  <c:v>191.8</c:v>
                </c:pt>
                <c:pt idx="20">
                  <c:v>207.2</c:v>
                </c:pt>
                <c:pt idx="21">
                  <c:v>248.9</c:v>
                </c:pt>
                <c:pt idx="22">
                  <c:v>276.3</c:v>
                </c:pt>
              </c:numCache>
            </c:numRef>
          </c:val>
          <c:extLst>
            <c:ext xmlns:c16="http://schemas.microsoft.com/office/drawing/2014/chart" uri="{C3380CC4-5D6E-409C-BE32-E72D297353CC}">
              <c16:uniqueId val="{00000000-8910-4A5D-AEC5-AFDDAC653E10}"/>
            </c:ext>
          </c:extLst>
        </c:ser>
        <c:dLbls>
          <c:showLegendKey val="0"/>
          <c:showVal val="0"/>
          <c:showCatName val="0"/>
          <c:showSerName val="0"/>
          <c:showPercent val="0"/>
          <c:showBubbleSize val="0"/>
        </c:dLbls>
        <c:gapWidth val="69"/>
        <c:overlap val="-27"/>
        <c:axId val="1617837951"/>
        <c:axId val="416826847"/>
      </c:barChart>
      <c:catAx>
        <c:axId val="16178379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900" b="0" i="0" u="none" strike="noStrike" kern="1200" baseline="0">
                <a:solidFill>
                  <a:schemeClr val="tx1"/>
                </a:solidFill>
                <a:latin typeface="+mn-lt"/>
                <a:ea typeface="+mn-ea"/>
                <a:cs typeface="+mn-cs"/>
              </a:defRPr>
            </a:pPr>
            <a:endParaRPr lang="ja-JP"/>
          </a:p>
        </c:txPr>
        <c:crossAx val="416826847"/>
        <c:crosses val="autoZero"/>
        <c:auto val="1"/>
        <c:lblAlgn val="ctr"/>
        <c:lblOffset val="100"/>
        <c:noMultiLvlLbl val="0"/>
      </c:catAx>
      <c:valAx>
        <c:axId val="416826847"/>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lang="ja-JP" sz="900" b="0" i="0" u="none" strike="noStrike" kern="1200" baseline="0">
                <a:solidFill>
                  <a:schemeClr val="tx1"/>
                </a:solidFill>
                <a:latin typeface="+mn-lt"/>
                <a:ea typeface="+mn-ea"/>
                <a:cs typeface="+mn-cs"/>
              </a:defRPr>
            </a:pPr>
            <a:endParaRPr lang="ja-JP"/>
          </a:p>
        </c:txPr>
        <c:crossAx val="1617837951"/>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425276920283279E-3"/>
          <c:y val="2.3255813953488372E-2"/>
          <c:w val="0.9811149446159434"/>
          <c:h val="0.95348837209302328"/>
        </c:manualLayout>
      </c:layout>
      <c:barChart>
        <c:barDir val="col"/>
        <c:grouping val="stacked"/>
        <c:varyColors val="0"/>
        <c:ser>
          <c:idx val="0"/>
          <c:order val="0"/>
          <c:spPr>
            <a:solidFill>
              <a:srgbClr val="1F497D"/>
            </a:solidFill>
            <a:ln w="9525" algn="ctr">
              <a:solidFill>
                <a:srgbClr val="808080"/>
              </a:solidFill>
              <a:prstDash val="solid"/>
            </a:ln>
          </c:spPr>
          <c:invertIfNegative val="0"/>
          <c:dPt>
            <c:idx val="1"/>
            <c:invertIfNegative val="0"/>
            <c:bubble3D val="0"/>
            <c:spPr>
              <a:solidFill>
                <a:srgbClr val="1F497D"/>
              </a:solidFill>
              <a:ln w="9525" algn="ctr">
                <a:solidFill>
                  <a:srgbClr val="1F497D"/>
                </a:solidFill>
                <a:prstDash val="solid"/>
              </a:ln>
            </c:spPr>
            <c:extLst>
              <c:ext xmlns:c16="http://schemas.microsoft.com/office/drawing/2014/chart" uri="{C3380CC4-5D6E-409C-BE32-E72D297353CC}">
                <c16:uniqueId val="{00000000-B5EF-4701-8CE5-905751C06A12}"/>
              </c:ext>
            </c:extLst>
          </c:dPt>
          <c:dPt>
            <c:idx val="3"/>
            <c:invertIfNegative val="0"/>
            <c:bubble3D val="0"/>
            <c:extLst>
              <c:ext xmlns:c16="http://schemas.microsoft.com/office/drawing/2014/chart" uri="{C3380CC4-5D6E-409C-BE32-E72D297353CC}">
                <c16:uniqueId val="{00000001-B5EF-4701-8CE5-905751C06A12}"/>
              </c:ext>
            </c:extLst>
          </c:dPt>
          <c:dPt>
            <c:idx val="5"/>
            <c:invertIfNegative val="0"/>
            <c:bubble3D val="0"/>
            <c:spPr>
              <a:solidFill>
                <a:schemeClr val="accent2"/>
              </a:solidFill>
              <a:ln w="9525" algn="ctr">
                <a:solidFill>
                  <a:schemeClr val="accent2"/>
                </a:solidFill>
                <a:prstDash val="solid"/>
              </a:ln>
            </c:spPr>
            <c:extLst>
              <c:ext xmlns:c16="http://schemas.microsoft.com/office/drawing/2014/chart" uri="{C3380CC4-5D6E-409C-BE32-E72D297353CC}">
                <c16:uniqueId val="{00000009-C4E0-42F3-B303-4FEDFF367903}"/>
              </c:ext>
            </c:extLst>
          </c:dPt>
          <c:dLbls>
            <c:dLbl>
              <c:idx val="0"/>
              <c:layout>
                <c:manualLayout>
                  <c:x val="1.4926809855126358E-3"/>
                  <c:y val="-0.3786246531348161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4E0-42F3-B303-4FEDFF367903}"/>
                </c:ext>
              </c:extLst>
            </c:dLbl>
            <c:dLbl>
              <c:idx val="1"/>
              <c:layout>
                <c:manualLayout>
                  <c:x val="0"/>
                  <c:y val="-0.3732537010691194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5EF-4701-8CE5-905751C06A12}"/>
                </c:ext>
              </c:extLst>
            </c:dLbl>
            <c:dLbl>
              <c:idx val="2"/>
              <c:layout>
                <c:manualLayout>
                  <c:x val="0"/>
                  <c:y val="-0.3589339794064203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4E0-42F3-B303-4FEDFF367903}"/>
                </c:ext>
              </c:extLst>
            </c:dLbl>
            <c:dLbl>
              <c:idx val="3"/>
              <c:layout>
                <c:manualLayout>
                  <c:x val="-1.0946200775647327E-16"/>
                  <c:y val="-0.418014452129083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5EF-4701-8CE5-905751C06A12}"/>
                </c:ext>
              </c:extLst>
            </c:dLbl>
            <c:dLbl>
              <c:idx val="4"/>
              <c:layout>
                <c:manualLayout>
                  <c:x val="0"/>
                  <c:y val="-0.4394982603918696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4E0-42F3-B303-4FEDFF367903}"/>
                </c:ext>
              </c:extLst>
            </c:dLbl>
            <c:dLbl>
              <c:idx val="5"/>
              <c:layout>
                <c:manualLayout>
                  <c:x val="0"/>
                  <c:y val="-0.4720665417717239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4E0-42F3-B303-4FEDFF367903}"/>
                </c:ext>
              </c:extLst>
            </c:dLbl>
            <c:spPr>
              <a:noFill/>
              <a:ln>
                <a:noFill/>
              </a:ln>
              <a:effectLst/>
            </c:spPr>
            <c:txPr>
              <a:bodyPr wrap="square" lIns="38100" tIns="19050" rIns="38100" bIns="19050" anchor="ctr">
                <a:spAutoFit/>
              </a:bodyPr>
              <a:lstStyle/>
              <a:p>
                <a:pPr>
                  <a:defRPr lang="ja-JP"/>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Lit>
              <c:formatCode>General</c:formatCode>
              <c:ptCount val="6"/>
              <c:pt idx="0">
                <c:v>2019</c:v>
              </c:pt>
              <c:pt idx="1">
                <c:v>2020</c:v>
              </c:pt>
              <c:pt idx="2">
                <c:v>2021</c:v>
              </c:pt>
              <c:pt idx="3">
                <c:v>2022</c:v>
              </c:pt>
              <c:pt idx="4">
                <c:v>2023</c:v>
              </c:pt>
              <c:pt idx="5">
                <c:v>2024</c:v>
              </c:pt>
            </c:numLit>
          </c:cat>
          <c:val>
            <c:numRef>
              <c:f>Sheet1!$A$2:$F$2</c:f>
              <c:numCache>
                <c:formatCode>General</c:formatCode>
                <c:ptCount val="6"/>
                <c:pt idx="0">
                  <c:v>64</c:v>
                </c:pt>
                <c:pt idx="1">
                  <c:v>63</c:v>
                </c:pt>
                <c:pt idx="2">
                  <c:v>61</c:v>
                </c:pt>
                <c:pt idx="3">
                  <c:v>72</c:v>
                </c:pt>
                <c:pt idx="4">
                  <c:v>76</c:v>
                </c:pt>
                <c:pt idx="5">
                  <c:v>81</c:v>
                </c:pt>
              </c:numCache>
            </c:numRef>
          </c:val>
          <c:extLst>
            <c:ext xmlns:c16="http://schemas.microsoft.com/office/drawing/2014/chart" uri="{C3380CC4-5D6E-409C-BE32-E72D297353CC}">
              <c16:uniqueId val="{00000002-B5EF-4701-8CE5-905751C06A12}"/>
            </c:ext>
          </c:extLst>
        </c:ser>
        <c:dLbls>
          <c:dLblPos val="inEnd"/>
          <c:showLegendKey val="0"/>
          <c:showVal val="1"/>
          <c:showCatName val="0"/>
          <c:showSerName val="0"/>
          <c:showPercent val="0"/>
          <c:showBubbleSize val="0"/>
        </c:dLbls>
        <c:gapWidth val="60"/>
        <c:overlap val="100"/>
        <c:axId val="1432642223"/>
        <c:axId val="1"/>
      </c:barChart>
      <c:catAx>
        <c:axId val="1432642223"/>
        <c:scaling>
          <c:orientation val="minMax"/>
        </c:scaling>
        <c:delete val="0"/>
        <c:axPos val="b"/>
        <c:majorGridlines>
          <c:spPr>
            <a:ln>
              <a:noFill/>
            </a:ln>
          </c:spPr>
        </c:majorGridlines>
        <c:numFmt formatCode="General" sourceLinked="1"/>
        <c:majorTickMark val="out"/>
        <c:minorTickMark val="none"/>
        <c:tickLblPos val="nextTo"/>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85"/>
          <c:min val="0"/>
        </c:scaling>
        <c:delete val="0"/>
        <c:axPos val="l"/>
        <c:majorGridlines>
          <c:spPr>
            <a:ln>
              <a:noFill/>
            </a:ln>
          </c:spPr>
        </c:majorGridlines>
        <c:numFmt formatCode="General" sourceLinked="1"/>
        <c:majorTickMark val="out"/>
        <c:minorTickMark val="none"/>
        <c:tickLblPos val="nextTo"/>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432642223"/>
        <c:crosses val="min"/>
        <c:crossBetween val="between"/>
        <c:majorUnit val="10"/>
      </c:valAx>
    </c:plotArea>
    <c:plotVisOnly val="0"/>
    <c:dispBlanksAs val="gap"/>
    <c:showDLblsOverMax val="1"/>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303684879288437E-2"/>
          <c:y val="3.303684879288437E-2"/>
          <c:w val="0.93392630241423125"/>
          <c:h val="0.93392630241423125"/>
        </c:manualLayout>
      </c:layout>
      <c:pieChart>
        <c:varyColors val="0"/>
        <c:ser>
          <c:idx val="0"/>
          <c:order val="0"/>
          <c:dPt>
            <c:idx val="0"/>
            <c:bubble3D val="0"/>
            <c:spPr>
              <a:solidFill>
                <a:srgbClr val="1F497D"/>
              </a:solidFill>
              <a:ln w="9525" algn="ctr">
                <a:solidFill>
                  <a:srgbClr val="808080"/>
                </a:solidFill>
                <a:prstDash val="solid"/>
              </a:ln>
            </c:spPr>
            <c:extLst>
              <c:ext xmlns:c16="http://schemas.microsoft.com/office/drawing/2014/chart" uri="{C3380CC4-5D6E-409C-BE32-E72D297353CC}">
                <c16:uniqueId val="{00000001-3EE3-448A-ACCA-0EB9FF731ED4}"/>
              </c:ext>
            </c:extLst>
          </c:dPt>
          <c:dPt>
            <c:idx val="1"/>
            <c:bubble3D val="0"/>
            <c:spPr>
              <a:solidFill>
                <a:srgbClr val="80CCE8"/>
              </a:solidFill>
              <a:ln w="9525" algn="ctr">
                <a:solidFill>
                  <a:srgbClr val="808080"/>
                </a:solidFill>
                <a:prstDash val="solid"/>
              </a:ln>
            </c:spPr>
            <c:extLst>
              <c:ext xmlns:c16="http://schemas.microsoft.com/office/drawing/2014/chart" uri="{C3380CC4-5D6E-409C-BE32-E72D297353CC}">
                <c16:uniqueId val="{00000003-3EE3-448A-ACCA-0EB9FF731ED4}"/>
              </c:ext>
            </c:extLst>
          </c:dPt>
          <c:dPt>
            <c:idx val="2"/>
            <c:bubble3D val="0"/>
            <c:spPr>
              <a:solidFill>
                <a:srgbClr val="C0E6F4"/>
              </a:solidFill>
              <a:ln w="9525" algn="ctr">
                <a:solidFill>
                  <a:srgbClr val="808080"/>
                </a:solidFill>
                <a:prstDash val="solid"/>
              </a:ln>
            </c:spPr>
            <c:extLst>
              <c:ext xmlns:c16="http://schemas.microsoft.com/office/drawing/2014/chart" uri="{C3380CC4-5D6E-409C-BE32-E72D297353CC}">
                <c16:uniqueId val="{00000005-3EE3-448A-ACCA-0EB9FF731ED4}"/>
              </c:ext>
            </c:extLst>
          </c:dPt>
          <c:dPt>
            <c:idx val="3"/>
            <c:bubble3D val="0"/>
            <c:spPr>
              <a:solidFill>
                <a:srgbClr val="D2E0E6"/>
              </a:solidFill>
              <a:ln w="9525" algn="ctr">
                <a:solidFill>
                  <a:srgbClr val="808080"/>
                </a:solidFill>
                <a:prstDash val="solid"/>
              </a:ln>
            </c:spPr>
            <c:extLst>
              <c:ext xmlns:c16="http://schemas.microsoft.com/office/drawing/2014/chart" uri="{C3380CC4-5D6E-409C-BE32-E72D297353CC}">
                <c16:uniqueId val="{00000007-3EE3-448A-ACCA-0EB9FF731ED4}"/>
              </c:ext>
            </c:extLst>
          </c:dPt>
          <c:dPt>
            <c:idx val="4"/>
            <c:bubble3D val="0"/>
            <c:spPr>
              <a:solidFill>
                <a:srgbClr val="ECE5F4"/>
              </a:solidFill>
              <a:ln w="9525" algn="ctr">
                <a:solidFill>
                  <a:srgbClr val="808080"/>
                </a:solidFill>
                <a:prstDash val="solid"/>
              </a:ln>
            </c:spPr>
            <c:extLst>
              <c:ext xmlns:c16="http://schemas.microsoft.com/office/drawing/2014/chart" uri="{C3380CC4-5D6E-409C-BE32-E72D297353CC}">
                <c16:uniqueId val="{00000009-3EE3-448A-ACCA-0EB9FF731ED4}"/>
              </c:ext>
            </c:extLst>
          </c:dPt>
          <c:dPt>
            <c:idx val="5"/>
            <c:bubble3D val="0"/>
            <c:spPr>
              <a:solidFill>
                <a:srgbClr val="F3F3F3"/>
              </a:solidFill>
              <a:ln w="9525" algn="ctr">
                <a:solidFill>
                  <a:srgbClr val="808080"/>
                </a:solidFill>
                <a:prstDash val="solid"/>
              </a:ln>
            </c:spPr>
            <c:extLst>
              <c:ext xmlns:c16="http://schemas.microsoft.com/office/drawing/2014/chart" uri="{C3380CC4-5D6E-409C-BE32-E72D297353CC}">
                <c16:uniqueId val="{0000000B-3EE3-448A-ACCA-0EB9FF731ED4}"/>
              </c:ext>
            </c:extLst>
          </c:dPt>
          <c:dLbls>
            <c:dLbl>
              <c:idx val="0"/>
              <c:layout>
                <c:manualLayout>
                  <c:x val="-0.12086444086484106"/>
                  <c:y val="0.11640416612472361"/>
                </c:manualLayout>
              </c:layout>
              <c:spPr>
                <a:noFill/>
                <a:ln>
                  <a:noFill/>
                </a:ln>
                <a:effectLst/>
              </c:spPr>
              <c:txPr>
                <a:bodyPr wrap="square" lIns="38100" tIns="19050" rIns="38100" bIns="19050" anchor="ctr">
                  <a:spAutoFit/>
                </a:bodyPr>
                <a:lstStyle/>
                <a:p>
                  <a:pPr>
                    <a:defRPr lang="ja-JP">
                      <a:solidFill>
                        <a:schemeClr val="bg1"/>
                      </a:solidFill>
                    </a:defRPr>
                  </a:pPr>
                  <a:endParaRPr lang="ja-JP"/>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EE3-448A-ACCA-0EB9FF731ED4}"/>
                </c:ext>
              </c:extLst>
            </c:dLbl>
            <c:spPr>
              <a:noFill/>
              <a:ln>
                <a:noFill/>
              </a:ln>
              <a:effectLst/>
            </c:spPr>
            <c:txPr>
              <a:bodyPr wrap="square" lIns="38100" tIns="19050" rIns="38100" bIns="19050" anchor="ctr">
                <a:spAutoFit/>
              </a:bodyPr>
              <a:lstStyle/>
              <a:p>
                <a:pPr>
                  <a:defRPr lang="ja-JP"/>
                </a:pPr>
                <a:endParaRPr lang="ja-JP"/>
              </a:p>
            </c:txPr>
            <c:dLblPos val="bestFit"/>
            <c:showLegendKey val="0"/>
            <c:showVal val="1"/>
            <c:showCatName val="0"/>
            <c:showSerName val="0"/>
            <c:showPercent val="0"/>
            <c:showBubbleSize val="0"/>
            <c:showLeaderLines val="1"/>
            <c:extLst>
              <c:ext xmlns:c15="http://schemas.microsoft.com/office/drawing/2012/chart" uri="{CE6537A1-D6FC-4f65-9D91-7224C49458BB}"/>
            </c:extLst>
          </c:dLbls>
          <c:val>
            <c:numRef>
              <c:f>Sheet1!$A$1:$A$6</c:f>
              <c:numCache>
                <c:formatCode>#,##0"%";"-"#,##0"%"</c:formatCode>
                <c:ptCount val="6"/>
                <c:pt idx="0">
                  <c:v>19</c:v>
                </c:pt>
                <c:pt idx="1">
                  <c:v>17</c:v>
                </c:pt>
                <c:pt idx="2">
                  <c:v>10</c:v>
                </c:pt>
                <c:pt idx="3">
                  <c:v>9</c:v>
                </c:pt>
                <c:pt idx="4">
                  <c:v>5</c:v>
                </c:pt>
                <c:pt idx="5">
                  <c:v>40</c:v>
                </c:pt>
              </c:numCache>
            </c:numRef>
          </c:val>
          <c:extLst>
            <c:ext xmlns:c16="http://schemas.microsoft.com/office/drawing/2014/chart" uri="{C3380CC4-5D6E-409C-BE32-E72D297353CC}">
              <c16:uniqueId val="{0000000C-3EE3-448A-ACCA-0EB9FF731ED4}"/>
            </c:ext>
          </c:extLst>
        </c:ser>
        <c:dLbls>
          <c:dLblPos val="bestFit"/>
          <c:showLegendKey val="0"/>
          <c:showVal val="1"/>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4031300593631947E-2"/>
          <c:y val="2.5316455696202531E-2"/>
          <c:w val="0.97193739881273611"/>
          <c:h val="0.94936708860759489"/>
        </c:manualLayout>
      </c:layout>
      <c:barChart>
        <c:barDir val="col"/>
        <c:grouping val="clustered"/>
        <c:varyColors val="0"/>
        <c:ser>
          <c:idx val="0"/>
          <c:order val="0"/>
          <c:spPr>
            <a:solidFill>
              <a:srgbClr val="80CCE8"/>
            </a:solidFill>
            <a:ln w="9525" algn="ctr">
              <a:solidFill>
                <a:srgbClr val="808080"/>
              </a:solidFill>
              <a:prstDash val="solid"/>
            </a:ln>
          </c:spPr>
          <c:invertIfNegative val="0"/>
          <c:val>
            <c:numRef>
              <c:f>Sheet1!$A$1:$F$1</c:f>
              <c:numCache>
                <c:formatCode>General</c:formatCode>
                <c:ptCount val="6"/>
                <c:pt idx="0">
                  <c:v>630182541</c:v>
                </c:pt>
                <c:pt idx="1">
                  <c:v>684762894</c:v>
                </c:pt>
                <c:pt idx="2">
                  <c:v>654406817</c:v>
                </c:pt>
                <c:pt idx="3">
                  <c:v>751392035</c:v>
                </c:pt>
                <c:pt idx="4">
                  <c:v>859203566</c:v>
                </c:pt>
                <c:pt idx="5">
                  <c:v>975329502.79999995</c:v>
                </c:pt>
              </c:numCache>
            </c:numRef>
          </c:val>
          <c:extLst>
            <c:ext xmlns:c16="http://schemas.microsoft.com/office/drawing/2014/chart" uri="{C3380CC4-5D6E-409C-BE32-E72D297353CC}">
              <c16:uniqueId val="{00000000-09CC-4CBB-A4B1-E1B4E77E7242}"/>
            </c:ext>
          </c:extLst>
        </c:ser>
        <c:ser>
          <c:idx val="1"/>
          <c:order val="1"/>
          <c:spPr>
            <a:solidFill>
              <a:srgbClr val="C0E6F4"/>
            </a:solidFill>
            <a:ln w="9525" algn="ctr">
              <a:solidFill>
                <a:srgbClr val="808080"/>
              </a:solidFill>
              <a:prstDash val="solid"/>
            </a:ln>
          </c:spPr>
          <c:invertIfNegative val="0"/>
          <c:val>
            <c:numRef>
              <c:f>Sheet1!$A$2:$F$2</c:f>
              <c:numCache>
                <c:formatCode>General</c:formatCode>
                <c:ptCount val="6"/>
                <c:pt idx="0">
                  <c:v>973229749</c:v>
                </c:pt>
                <c:pt idx="1">
                  <c:v>1064396809</c:v>
                </c:pt>
                <c:pt idx="2">
                  <c:v>1102415489</c:v>
                </c:pt>
                <c:pt idx="3">
                  <c:v>1178331280</c:v>
                </c:pt>
                <c:pt idx="4">
                  <c:v>1324556879</c:v>
                </c:pt>
                <c:pt idx="5">
                  <c:v>1318690444</c:v>
                </c:pt>
              </c:numCache>
            </c:numRef>
          </c:val>
          <c:extLst>
            <c:ext xmlns:c16="http://schemas.microsoft.com/office/drawing/2014/chart" uri="{C3380CC4-5D6E-409C-BE32-E72D297353CC}">
              <c16:uniqueId val="{00000001-09CC-4CBB-A4B1-E1B4E77E7242}"/>
            </c:ext>
          </c:extLst>
        </c:ser>
        <c:dLbls>
          <c:showLegendKey val="0"/>
          <c:showVal val="0"/>
          <c:showCatName val="0"/>
          <c:showSerName val="0"/>
          <c:showPercent val="0"/>
          <c:showBubbleSize val="0"/>
        </c:dLbls>
        <c:gapWidth val="60"/>
        <c:axId val="542519871"/>
        <c:axId val="1"/>
      </c:barChart>
      <c:catAx>
        <c:axId val="542519871"/>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in val="0"/>
        </c:scaling>
        <c:delete val="0"/>
        <c:axPos val="l"/>
        <c:majorGridlines>
          <c:spPr>
            <a:ln>
              <a:noFill/>
            </a:ln>
          </c:spPr>
        </c:majorGridlines>
        <c:numFmt formatCode="General" sourceLinked="1"/>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542519871"/>
        <c:crosses val="min"/>
        <c:crossBetween val="between"/>
        <c:majorUnit val="100000000"/>
      </c:valAx>
    </c:plotArea>
    <c:plotVisOnly val="0"/>
    <c:dispBlanksAs val="gap"/>
    <c:showDLblsOverMax val="1"/>
  </c:chart>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286978508217446E-2"/>
          <c:y val="3.303684879288437E-2"/>
          <c:w val="0.92920353982300885"/>
          <c:h val="0.93392630241423125"/>
        </c:manualLayout>
      </c:layout>
      <c:pieChart>
        <c:varyColors val="0"/>
        <c:ser>
          <c:idx val="0"/>
          <c:order val="0"/>
          <c:dPt>
            <c:idx val="0"/>
            <c:bubble3D val="0"/>
            <c:spPr>
              <a:solidFill>
                <a:srgbClr val="1F497D"/>
              </a:solidFill>
              <a:ln w="9525" algn="ctr">
                <a:solidFill>
                  <a:srgbClr val="808080"/>
                </a:solidFill>
                <a:prstDash val="solid"/>
              </a:ln>
            </c:spPr>
            <c:extLst>
              <c:ext xmlns:c16="http://schemas.microsoft.com/office/drawing/2014/chart" uri="{C3380CC4-5D6E-409C-BE32-E72D297353CC}">
                <c16:uniqueId val="{00000001-42AF-4031-9972-71121F0DA0D0}"/>
              </c:ext>
            </c:extLst>
          </c:dPt>
          <c:dPt>
            <c:idx val="1"/>
            <c:bubble3D val="0"/>
            <c:spPr>
              <a:solidFill>
                <a:srgbClr val="80CCE8"/>
              </a:solidFill>
              <a:ln w="9525" algn="ctr">
                <a:solidFill>
                  <a:srgbClr val="808080"/>
                </a:solidFill>
                <a:prstDash val="solid"/>
              </a:ln>
            </c:spPr>
            <c:extLst>
              <c:ext xmlns:c16="http://schemas.microsoft.com/office/drawing/2014/chart" uri="{C3380CC4-5D6E-409C-BE32-E72D297353CC}">
                <c16:uniqueId val="{00000003-42AF-4031-9972-71121F0DA0D0}"/>
              </c:ext>
            </c:extLst>
          </c:dPt>
          <c:dPt>
            <c:idx val="2"/>
            <c:bubble3D val="0"/>
            <c:spPr>
              <a:solidFill>
                <a:srgbClr val="C0E6F4"/>
              </a:solidFill>
              <a:ln w="9525" algn="ctr">
                <a:solidFill>
                  <a:srgbClr val="808080"/>
                </a:solidFill>
                <a:prstDash val="solid"/>
              </a:ln>
            </c:spPr>
            <c:extLst>
              <c:ext xmlns:c16="http://schemas.microsoft.com/office/drawing/2014/chart" uri="{C3380CC4-5D6E-409C-BE32-E72D297353CC}">
                <c16:uniqueId val="{00000005-42AF-4031-9972-71121F0DA0D0}"/>
              </c:ext>
            </c:extLst>
          </c:dPt>
          <c:dPt>
            <c:idx val="3"/>
            <c:bubble3D val="0"/>
            <c:spPr>
              <a:solidFill>
                <a:srgbClr val="D2E0E6"/>
              </a:solidFill>
              <a:ln w="9525" algn="ctr">
                <a:solidFill>
                  <a:srgbClr val="808080"/>
                </a:solidFill>
                <a:prstDash val="solid"/>
              </a:ln>
            </c:spPr>
            <c:extLst>
              <c:ext xmlns:c16="http://schemas.microsoft.com/office/drawing/2014/chart" uri="{C3380CC4-5D6E-409C-BE32-E72D297353CC}">
                <c16:uniqueId val="{00000007-42AF-4031-9972-71121F0DA0D0}"/>
              </c:ext>
            </c:extLst>
          </c:dPt>
          <c:dPt>
            <c:idx val="4"/>
            <c:bubble3D val="0"/>
            <c:spPr>
              <a:solidFill>
                <a:srgbClr val="ECE5F4"/>
              </a:solidFill>
              <a:ln w="9525" algn="ctr">
                <a:solidFill>
                  <a:srgbClr val="808080"/>
                </a:solidFill>
                <a:prstDash val="solid"/>
              </a:ln>
            </c:spPr>
            <c:extLst>
              <c:ext xmlns:c16="http://schemas.microsoft.com/office/drawing/2014/chart" uri="{C3380CC4-5D6E-409C-BE32-E72D297353CC}">
                <c16:uniqueId val="{00000009-42AF-4031-9972-71121F0DA0D0}"/>
              </c:ext>
            </c:extLst>
          </c:dPt>
          <c:dPt>
            <c:idx val="5"/>
            <c:bubble3D val="0"/>
            <c:spPr>
              <a:solidFill>
                <a:srgbClr val="F3F3F3"/>
              </a:solidFill>
              <a:ln w="9525" algn="ctr">
                <a:solidFill>
                  <a:srgbClr val="808080"/>
                </a:solidFill>
                <a:prstDash val="solid"/>
              </a:ln>
            </c:spPr>
            <c:extLst>
              <c:ext xmlns:c16="http://schemas.microsoft.com/office/drawing/2014/chart" uri="{C3380CC4-5D6E-409C-BE32-E72D297353CC}">
                <c16:uniqueId val="{0000000B-42AF-4031-9972-71121F0DA0D0}"/>
              </c:ext>
            </c:extLst>
          </c:dPt>
          <c:dPt>
            <c:idx val="6"/>
            <c:bubble3D val="0"/>
            <c:spPr>
              <a:solidFill>
                <a:schemeClr val="accent2"/>
              </a:solidFill>
              <a:ln w="9525" algn="ctr">
                <a:solidFill>
                  <a:srgbClr val="808080"/>
                </a:solidFill>
                <a:prstDash val="solid"/>
              </a:ln>
            </c:spPr>
            <c:extLst>
              <c:ext xmlns:c16="http://schemas.microsoft.com/office/drawing/2014/chart" uri="{C3380CC4-5D6E-409C-BE32-E72D297353CC}">
                <c16:uniqueId val="{0000000D-42AF-4031-9972-71121F0DA0D0}"/>
              </c:ext>
            </c:extLst>
          </c:dPt>
          <c:dPt>
            <c:idx val="7"/>
            <c:bubble3D val="0"/>
            <c:spPr>
              <a:solidFill>
                <a:schemeClr val="folHlink"/>
              </a:solidFill>
              <a:ln w="9525" algn="ctr">
                <a:solidFill>
                  <a:srgbClr val="808080"/>
                </a:solidFill>
                <a:prstDash val="solid"/>
              </a:ln>
            </c:spPr>
            <c:extLst>
              <c:ext xmlns:c16="http://schemas.microsoft.com/office/drawing/2014/chart" uri="{C3380CC4-5D6E-409C-BE32-E72D297353CC}">
                <c16:uniqueId val="{0000000F-42AF-4031-9972-71121F0DA0D0}"/>
              </c:ext>
            </c:extLst>
          </c:dPt>
          <c:dPt>
            <c:idx val="8"/>
            <c:bubble3D val="0"/>
            <c:spPr>
              <a:solidFill>
                <a:schemeClr val="tx2"/>
              </a:solidFill>
              <a:ln w="9525" algn="ctr">
                <a:solidFill>
                  <a:srgbClr val="808080"/>
                </a:solidFill>
                <a:prstDash val="solid"/>
              </a:ln>
            </c:spPr>
            <c:extLst>
              <c:ext xmlns:c16="http://schemas.microsoft.com/office/drawing/2014/chart" uri="{C3380CC4-5D6E-409C-BE32-E72D297353CC}">
                <c16:uniqueId val="{00000011-42AF-4031-9972-71121F0DA0D0}"/>
              </c:ext>
            </c:extLst>
          </c:dPt>
          <c:dLbls>
            <c:dLbl>
              <c:idx val="5"/>
              <c:layout>
                <c:manualLayout>
                  <c:x val="0.10893556447037041"/>
                  <c:y val="-7.8780177890724265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2AF-4031-9972-71121F0DA0D0}"/>
                </c:ext>
              </c:extLst>
            </c:dLbl>
            <c:dLbl>
              <c:idx val="6"/>
              <c:layout>
                <c:manualLayout>
                  <c:x val="0.12054849338522951"/>
                  <c:y val="-9.2324685589650818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2AF-4031-9972-71121F0DA0D0}"/>
                </c:ext>
              </c:extLst>
            </c:dLbl>
            <c:dLbl>
              <c:idx val="7"/>
              <c:layout>
                <c:manualLayout>
                  <c:x val="7.8280657395701642E-2"/>
                  <c:y val="-6.7196670301853945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42AF-4031-9972-71121F0DA0D0}"/>
                </c:ext>
              </c:extLst>
            </c:dLbl>
            <c:spPr>
              <a:noFill/>
              <a:ln>
                <a:noFill/>
              </a:ln>
              <a:effectLst/>
            </c:spPr>
            <c:txPr>
              <a:bodyPr wrap="square" lIns="38100" tIns="19050" rIns="38100" bIns="19050" anchor="ctr">
                <a:spAutoFit/>
              </a:bodyPr>
              <a:lstStyle/>
              <a:p>
                <a:pPr>
                  <a:defRPr lang="ja-JP"/>
                </a:pPr>
                <a:endParaRPr lang="ja-JP"/>
              </a:p>
            </c:txPr>
            <c:dLblPos val="bestFit"/>
            <c:showLegendKey val="0"/>
            <c:showVal val="1"/>
            <c:showCatName val="0"/>
            <c:showSerName val="0"/>
            <c:showPercent val="0"/>
            <c:showBubbleSize val="0"/>
            <c:showLeaderLines val="1"/>
            <c:extLst>
              <c:ext xmlns:c15="http://schemas.microsoft.com/office/drawing/2012/chart" uri="{CE6537A1-D6FC-4f65-9D91-7224C49458BB}"/>
            </c:extLst>
          </c:dLbls>
          <c:val>
            <c:numRef>
              <c:f>Sheet1!$A$1:$A$9</c:f>
              <c:numCache>
                <c:formatCode>#,##0.0"%";"-"#,##0.0"%"</c:formatCode>
                <c:ptCount val="9"/>
                <c:pt idx="0">
                  <c:v>18.899999999999999</c:v>
                </c:pt>
                <c:pt idx="1">
                  <c:v>12.5</c:v>
                </c:pt>
                <c:pt idx="2">
                  <c:v>10.199999999999999</c:v>
                </c:pt>
                <c:pt idx="3">
                  <c:v>6.4</c:v>
                </c:pt>
                <c:pt idx="4">
                  <c:v>6.07</c:v>
                </c:pt>
                <c:pt idx="5">
                  <c:v>5.08</c:v>
                </c:pt>
                <c:pt idx="6">
                  <c:v>4.88</c:v>
                </c:pt>
                <c:pt idx="7">
                  <c:v>4.26</c:v>
                </c:pt>
                <c:pt idx="8">
                  <c:v>31.7</c:v>
                </c:pt>
              </c:numCache>
            </c:numRef>
          </c:val>
          <c:extLst>
            <c:ext xmlns:c16="http://schemas.microsoft.com/office/drawing/2014/chart" uri="{C3380CC4-5D6E-409C-BE32-E72D297353CC}">
              <c16:uniqueId val="{00000012-42AF-4031-9972-71121F0DA0D0}"/>
            </c:ext>
          </c:extLst>
        </c:ser>
        <c:dLbls>
          <c:dLblPos val="bestFit"/>
          <c:showLegendKey val="0"/>
          <c:showVal val="1"/>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4916810097532989E-2"/>
          <c:y val="2.4880382775119617E-2"/>
          <c:w val="0.97016637980493403"/>
          <c:h val="0.95023923444976077"/>
        </c:manualLayout>
      </c:layout>
      <c:barChart>
        <c:barDir val="col"/>
        <c:grouping val="clustered"/>
        <c:varyColors val="0"/>
        <c:ser>
          <c:idx val="0"/>
          <c:order val="0"/>
          <c:spPr>
            <a:solidFill>
              <a:srgbClr val="80CCE8"/>
            </a:solidFill>
            <a:ln w="9525" algn="ctr">
              <a:solidFill>
                <a:srgbClr val="808080"/>
              </a:solidFill>
              <a:prstDash val="solid"/>
            </a:ln>
          </c:spPr>
          <c:invertIfNegative val="0"/>
          <c:dLbls>
            <c:spPr>
              <a:noFill/>
              <a:ln>
                <a:noFill/>
              </a:ln>
              <a:effectLst/>
            </c:spPr>
            <c:txPr>
              <a:bodyPr wrap="square" lIns="38100" tIns="19050" rIns="38100" bIns="19050" anchor="ctr">
                <a:spAutoFit/>
              </a:bodyPr>
              <a:lstStyle/>
              <a:p>
                <a:pPr>
                  <a:defRPr lang="ja-JP"/>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Lit>
              <c:formatCode>General</c:formatCode>
              <c:ptCount val="7"/>
              <c:pt idx="0">
                <c:v>2017</c:v>
              </c:pt>
              <c:pt idx="1">
                <c:v>2018</c:v>
              </c:pt>
              <c:pt idx="2">
                <c:v>2019</c:v>
              </c:pt>
              <c:pt idx="3">
                <c:v>2020</c:v>
              </c:pt>
              <c:pt idx="4">
                <c:v>2021</c:v>
              </c:pt>
              <c:pt idx="5">
                <c:v>2022</c:v>
              </c:pt>
              <c:pt idx="6">
                <c:v>2023</c:v>
              </c:pt>
            </c:numLit>
          </c:cat>
          <c:val>
            <c:numRef>
              <c:f>Sheet1!$A$4:$G$4</c:f>
              <c:numCache>
                <c:formatCode>0.0</c:formatCode>
                <c:ptCount val="7"/>
                <c:pt idx="0">
                  <c:v>5.1200970699999999</c:v>
                </c:pt>
                <c:pt idx="1">
                  <c:v>5.5792225899999996</c:v>
                </c:pt>
                <c:pt idx="2">
                  <c:v>5.9882414400000004</c:v>
                </c:pt>
                <c:pt idx="3">
                  <c:v>5.7617526100000003</c:v>
                </c:pt>
                <c:pt idx="4">
                  <c:v>6.20101733</c:v>
                </c:pt>
                <c:pt idx="5">
                  <c:v>6.196105169</c:v>
                </c:pt>
                <c:pt idx="6">
                  <c:v>6.16</c:v>
                </c:pt>
              </c:numCache>
            </c:numRef>
          </c:val>
          <c:extLst>
            <c:ext xmlns:c16="http://schemas.microsoft.com/office/drawing/2014/chart" uri="{C3380CC4-5D6E-409C-BE32-E72D297353CC}">
              <c16:uniqueId val="{00000000-3D5E-4872-B15A-720AAC6DFC26}"/>
            </c:ext>
          </c:extLst>
        </c:ser>
        <c:ser>
          <c:idx val="1"/>
          <c:order val="1"/>
          <c:spPr>
            <a:solidFill>
              <a:srgbClr val="C0E6F4"/>
            </a:solidFill>
            <a:ln w="9525" algn="ctr">
              <a:solidFill>
                <a:srgbClr val="808080"/>
              </a:solidFill>
              <a:prstDash val="solid"/>
            </a:ln>
          </c:spPr>
          <c:invertIfNegative val="0"/>
          <c:dLbls>
            <c:spPr>
              <a:noFill/>
              <a:ln>
                <a:noFill/>
              </a:ln>
              <a:effectLst/>
            </c:spPr>
            <c:txPr>
              <a:bodyPr wrap="square" lIns="38100" tIns="19050" rIns="38100" bIns="19050" anchor="ctr">
                <a:spAutoFit/>
              </a:bodyPr>
              <a:lstStyle/>
              <a:p>
                <a:pPr>
                  <a:defRPr lang="ja-JP"/>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Lit>
              <c:formatCode>General</c:formatCode>
              <c:ptCount val="7"/>
              <c:pt idx="0">
                <c:v>2017</c:v>
              </c:pt>
              <c:pt idx="1">
                <c:v>2018</c:v>
              </c:pt>
              <c:pt idx="2">
                <c:v>2019</c:v>
              </c:pt>
              <c:pt idx="3">
                <c:v>2020</c:v>
              </c:pt>
              <c:pt idx="4">
                <c:v>2021</c:v>
              </c:pt>
              <c:pt idx="5">
                <c:v>2022</c:v>
              </c:pt>
              <c:pt idx="6">
                <c:v>2023</c:v>
              </c:pt>
            </c:numLit>
          </c:cat>
          <c:val>
            <c:numRef>
              <c:f>Sheet1!$A$5:$G$5</c:f>
              <c:numCache>
                <c:formatCode>0.0</c:formatCode>
                <c:ptCount val="7"/>
                <c:pt idx="0">
                  <c:v>22.582632369999999</c:v>
                </c:pt>
                <c:pt idx="1">
                  <c:v>25.555642779999999</c:v>
                </c:pt>
                <c:pt idx="2">
                  <c:v>22.519471830000001</c:v>
                </c:pt>
                <c:pt idx="3">
                  <c:v>24.751726049999998</c:v>
                </c:pt>
                <c:pt idx="4">
                  <c:v>37.77673403</c:v>
                </c:pt>
                <c:pt idx="5">
                  <c:v>35.103791469999997</c:v>
                </c:pt>
                <c:pt idx="6">
                  <c:v>31.3</c:v>
                </c:pt>
              </c:numCache>
            </c:numRef>
          </c:val>
          <c:extLst>
            <c:ext xmlns:c16="http://schemas.microsoft.com/office/drawing/2014/chart" uri="{C3380CC4-5D6E-409C-BE32-E72D297353CC}">
              <c16:uniqueId val="{00000001-3D5E-4872-B15A-720AAC6DFC26}"/>
            </c:ext>
          </c:extLst>
        </c:ser>
        <c:dLbls>
          <c:showLegendKey val="0"/>
          <c:showVal val="0"/>
          <c:showCatName val="0"/>
          <c:showSerName val="0"/>
          <c:showPercent val="0"/>
          <c:showBubbleSize val="0"/>
        </c:dLbls>
        <c:gapWidth val="60"/>
        <c:axId val="900087152"/>
        <c:axId val="1"/>
      </c:barChart>
      <c:catAx>
        <c:axId val="900087152"/>
        <c:scaling>
          <c:orientation val="minMax"/>
        </c:scaling>
        <c:delete val="0"/>
        <c:axPos val="b"/>
        <c:majorGridlines>
          <c:spPr>
            <a:ln>
              <a:noFill/>
            </a:ln>
          </c:spPr>
        </c:majorGridlines>
        <c:numFmt formatCode="General" sourceLinked="1"/>
        <c:majorTickMark val="out"/>
        <c:minorTickMark val="none"/>
        <c:tickLblPos val="nextTo"/>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40"/>
          <c:min val="0"/>
        </c:scaling>
        <c:delete val="0"/>
        <c:axPos val="l"/>
        <c:majorGridlines>
          <c:spPr>
            <a:ln>
              <a:noFill/>
            </a:ln>
          </c:spPr>
        </c:majorGridlines>
        <c:numFmt formatCode="0.0" sourceLinked="1"/>
        <c:majorTickMark val="out"/>
        <c:minorTickMark val="none"/>
        <c:tickLblPos val="nextTo"/>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900087152"/>
        <c:crosses val="min"/>
        <c:crossBetween val="between"/>
        <c:majorUnit val="5"/>
      </c:valAx>
    </c:plotArea>
    <c:plotVisOnly val="0"/>
    <c:dispBlanksAs val="gap"/>
    <c:showDLblsOverMax val="1"/>
  </c:chart>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2295509595677287E-2"/>
          <c:y val="5.5694098088113049E-2"/>
          <c:w val="0.9379541643376188"/>
          <c:h val="0.91853699085619289"/>
        </c:manualLayout>
      </c:layout>
      <c:lineChart>
        <c:grouping val="standard"/>
        <c:varyColors val="0"/>
        <c:ser>
          <c:idx val="0"/>
          <c:order val="0"/>
          <c:spPr>
            <a:ln w="9525" algn="ctr">
              <a:solidFill>
                <a:schemeClr val="tx2"/>
              </a:solidFill>
              <a:prstDash val="solid"/>
            </a:ln>
          </c:spPr>
          <c:marker>
            <c:symbol val="circle"/>
            <c:size val="6"/>
            <c:spPr>
              <a:solidFill>
                <a:schemeClr val="tx2"/>
              </a:solidFill>
              <a:ln w="9525" algn="ctr">
                <a:solidFill>
                  <a:schemeClr val="tx2"/>
                </a:solidFill>
                <a:prstDash val="solid"/>
              </a:ln>
            </c:spPr>
          </c:marker>
          <c:dLbls>
            <c:dLbl>
              <c:idx val="0"/>
              <c:layout>
                <c:manualLayout>
                  <c:x val="2.0122973728339856E-2"/>
                  <c:y val="-4.48877805486284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8F35-47D3-86B8-C17C5F705A17}"/>
                </c:ext>
              </c:extLst>
            </c:dLbl>
            <c:dLbl>
              <c:idx val="1"/>
              <c:layout>
                <c:manualLayout>
                  <c:x val="0"/>
                  <c:y val="-4.48877805486284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8F35-47D3-86B8-C17C5F705A17}"/>
                </c:ext>
              </c:extLst>
            </c:dLbl>
            <c:dLbl>
              <c:idx val="2"/>
              <c:layout>
                <c:manualLayout>
                  <c:x val="0"/>
                  <c:y val="-4.48877805486284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8F35-47D3-86B8-C17C5F705A17}"/>
                </c:ext>
              </c:extLst>
            </c:dLbl>
            <c:dLbl>
              <c:idx val="3"/>
              <c:layout>
                <c:manualLayout>
                  <c:x val="0"/>
                  <c:y val="-4.48877805486284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8F35-47D3-86B8-C17C5F705A17}"/>
                </c:ext>
              </c:extLst>
            </c:dLbl>
            <c:dLbl>
              <c:idx val="4"/>
              <c:layout>
                <c:manualLayout>
                  <c:x val="0"/>
                  <c:y val="-4.48877805486284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8F35-47D3-86B8-C17C5F705A17}"/>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14.72773331</c:v>
                </c:pt>
                <c:pt idx="1">
                  <c:v>21.879245569999998</c:v>
                </c:pt>
                <c:pt idx="2">
                  <c:v>27.289051160000003</c:v>
                </c:pt>
                <c:pt idx="3">
                  <c:v>23.049957990000003</c:v>
                </c:pt>
                <c:pt idx="4">
                  <c:v>34.434431089999997</c:v>
                </c:pt>
              </c:numCache>
            </c:numRef>
          </c:val>
          <c:smooth val="0"/>
          <c:extLst>
            <c:ext xmlns:c16="http://schemas.microsoft.com/office/drawing/2014/chart" uri="{C3380CC4-5D6E-409C-BE32-E72D297353CC}">
              <c16:uniqueId val="{00000005-8F35-47D3-86B8-C17C5F705A17}"/>
            </c:ext>
          </c:extLst>
        </c:ser>
        <c:dLbls>
          <c:showLegendKey val="0"/>
          <c:showVal val="0"/>
          <c:showCatName val="0"/>
          <c:showSerName val="0"/>
          <c:showPercent val="0"/>
          <c:showBubbleSize val="0"/>
        </c:dLbls>
        <c:marker val="1"/>
        <c:smooth val="0"/>
        <c:axId val="1237442320"/>
        <c:axId val="1"/>
      </c:lineChart>
      <c:catAx>
        <c:axId val="1237442320"/>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35"/>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1237442320"/>
        <c:crosses val="min"/>
        <c:crossBetween val="midCat"/>
        <c:majorUnit val="5"/>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646131805157594"/>
          <c:y val="2.668962548428756E-2"/>
          <c:w val="0.84491404011461313"/>
          <c:h val="0.9466207490314249"/>
        </c:manualLayout>
      </c:layout>
      <c:barChart>
        <c:barDir val="col"/>
        <c:grouping val="stacked"/>
        <c:varyColors val="0"/>
        <c:ser>
          <c:idx val="0"/>
          <c:order val="0"/>
          <c:spPr>
            <a:solidFill>
              <a:srgbClr val="1F497D"/>
            </a:solidFill>
            <a:ln w="9525">
              <a:solidFill>
                <a:srgbClr val="808080"/>
              </a:solidFill>
              <a:prstDash val="solid"/>
            </a:ln>
          </c:spPr>
          <c:invertIfNegative val="0"/>
          <c:dLbls>
            <c:dLbl>
              <c:idx val="0"/>
              <c:layout>
                <c:manualLayout>
                  <c:x val="0"/>
                  <c:y val="0"/>
                </c:manualLayout>
              </c:layout>
              <c:numFmt formatCode="#,##0;&quot;-&quot;#,##0" sourceLinked="0"/>
              <c:spPr>
                <a:noFill/>
                <a:ln>
                  <a:noFill/>
                </a:ln>
              </c:spPr>
              <c:txPr>
                <a:bodyPr wrap="none"/>
                <a:lstStyle/>
                <a:p>
                  <a:pPr>
                    <a:defRPr lang="ja-JP" sz="10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6E21-40F0-9B65-5E63E3B0276E}"/>
                </c:ext>
              </c:extLst>
            </c:dLbl>
            <c:dLbl>
              <c:idx val="1"/>
              <c:layout>
                <c:manualLayout>
                  <c:x val="0"/>
                  <c:y val="0"/>
                </c:manualLayout>
              </c:layout>
              <c:numFmt formatCode="#,##0;&quot;-&quot;#,##0" sourceLinked="0"/>
              <c:spPr>
                <a:noFill/>
                <a:ln>
                  <a:noFill/>
                </a:ln>
              </c:spPr>
              <c:txPr>
                <a:bodyPr wrap="none"/>
                <a:lstStyle/>
                <a:p>
                  <a:pPr>
                    <a:defRPr lang="ja-JP" sz="10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E21-40F0-9B65-5E63E3B0276E}"/>
                </c:ext>
              </c:extLst>
            </c:dLbl>
            <c:dLbl>
              <c:idx val="2"/>
              <c:layout>
                <c:manualLayout>
                  <c:x val="0"/>
                  <c:y val="0"/>
                </c:manualLayout>
              </c:layout>
              <c:numFmt formatCode="#,##0;&quot;-&quot;#,##0" sourceLinked="0"/>
              <c:spPr>
                <a:noFill/>
                <a:ln>
                  <a:noFill/>
                </a:ln>
              </c:spPr>
              <c:txPr>
                <a:bodyPr wrap="none"/>
                <a:lstStyle/>
                <a:p>
                  <a:pPr>
                    <a:defRPr lang="ja-JP" sz="10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6E21-40F0-9B65-5E63E3B0276E}"/>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Sheet1!$A$1:$C$1</c:f>
              <c:numCache>
                <c:formatCode>General</c:formatCode>
                <c:ptCount val="3"/>
                <c:pt idx="0">
                  <c:v>5648</c:v>
                </c:pt>
                <c:pt idx="1">
                  <c:v>5522</c:v>
                </c:pt>
                <c:pt idx="2">
                  <c:v>5383</c:v>
                </c:pt>
              </c:numCache>
            </c:numRef>
          </c:val>
          <c:extLst>
            <c:ext xmlns:c16="http://schemas.microsoft.com/office/drawing/2014/chart" uri="{C3380CC4-5D6E-409C-BE32-E72D297353CC}">
              <c16:uniqueId val="{00000003-6E21-40F0-9B65-5E63E3B0276E}"/>
            </c:ext>
          </c:extLst>
        </c:ser>
        <c:ser>
          <c:idx val="1"/>
          <c:order val="1"/>
          <c:spPr>
            <a:solidFill>
              <a:srgbClr val="79A2B3"/>
            </a:solidFill>
            <a:ln w="9525">
              <a:solidFill>
                <a:srgbClr val="808080"/>
              </a:solidFill>
              <a:prstDash val="solid"/>
            </a:ln>
          </c:spPr>
          <c:invertIfNegative val="0"/>
          <c:dPt>
            <c:idx val="2"/>
            <c:invertIfNegative val="0"/>
            <c:bubble3D val="0"/>
            <c:spPr>
              <a:solidFill>
                <a:srgbClr val="E2E2E2"/>
              </a:solidFill>
              <a:ln w="9525">
                <a:solidFill>
                  <a:srgbClr val="808080"/>
                </a:solidFill>
                <a:prstDash val="solid"/>
              </a:ln>
            </c:spPr>
            <c:extLst>
              <c:ext xmlns:c16="http://schemas.microsoft.com/office/drawing/2014/chart" uri="{C3380CC4-5D6E-409C-BE32-E72D297353CC}">
                <c16:uniqueId val="{00000005-6E21-40F0-9B65-5E63E3B0276E}"/>
              </c:ext>
            </c:extLst>
          </c:dPt>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057-4AC1-9490-DE903D0E1214}"/>
                </c:ext>
              </c:extLst>
            </c:dLbl>
            <c:dLbl>
              <c:idx val="1"/>
              <c:layout>
                <c:manualLayout>
                  <c:x val="0"/>
                  <c:y val="0"/>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6E21-40F0-9B65-5E63E3B0276E}"/>
                </c:ext>
              </c:extLst>
            </c:dLbl>
            <c:dLbl>
              <c:idx val="2"/>
              <c:layout>
                <c:manualLayout>
                  <c:x val="0"/>
                  <c:y val="0"/>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6E21-40F0-9B65-5E63E3B0276E}"/>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Sheet1!$A$2:$C$2</c:f>
              <c:numCache>
                <c:formatCode>General</c:formatCode>
                <c:ptCount val="3"/>
                <c:pt idx="0">
                  <c:v>2623</c:v>
                </c:pt>
                <c:pt idx="1">
                  <c:v>2636</c:v>
                </c:pt>
                <c:pt idx="2">
                  <c:v>1632</c:v>
                </c:pt>
              </c:numCache>
            </c:numRef>
          </c:val>
          <c:extLst>
            <c:ext xmlns:c16="http://schemas.microsoft.com/office/drawing/2014/chart" uri="{C3380CC4-5D6E-409C-BE32-E72D297353CC}">
              <c16:uniqueId val="{00000006-6E21-40F0-9B65-5E63E3B0276E}"/>
            </c:ext>
          </c:extLst>
        </c:ser>
        <c:ser>
          <c:idx val="2"/>
          <c:order val="2"/>
          <c:spPr>
            <a:solidFill>
              <a:srgbClr val="ACC6D0"/>
            </a:solidFill>
            <a:ln w="9525">
              <a:solidFill>
                <a:srgbClr val="808080"/>
              </a:solidFill>
              <a:prstDash val="solid"/>
            </a:ln>
          </c:spPr>
          <c:invertIfNegative val="0"/>
          <c:dPt>
            <c:idx val="2"/>
            <c:invertIfNegative val="0"/>
            <c:bubble3D val="0"/>
            <c:spPr>
              <a:solidFill>
                <a:srgbClr val="B5EDC2"/>
              </a:solidFill>
              <a:ln w="9525">
                <a:solidFill>
                  <a:srgbClr val="808080"/>
                </a:solidFill>
                <a:prstDash val="solid"/>
              </a:ln>
            </c:spPr>
            <c:extLst>
              <c:ext xmlns:c16="http://schemas.microsoft.com/office/drawing/2014/chart" uri="{C3380CC4-5D6E-409C-BE32-E72D297353CC}">
                <c16:uniqueId val="{00000008-6E21-40F0-9B65-5E63E3B0276E}"/>
              </c:ext>
            </c:extLst>
          </c:dPt>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057-4AC1-9490-DE903D0E1214}"/>
                </c:ext>
              </c:extLst>
            </c:dLbl>
            <c:dLbl>
              <c:idx val="1"/>
              <c:layout>
                <c:manualLayout>
                  <c:x val="1.7909437538072785E-3"/>
                  <c:y val="-6.3136010544568511E-17"/>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6E21-40F0-9B65-5E63E3B0276E}"/>
                </c:ext>
              </c:extLst>
            </c:dLbl>
            <c:dLbl>
              <c:idx val="2"/>
              <c:layout>
                <c:manualLayout>
                  <c:x val="-1.0743857590867045E-3"/>
                  <c:y val="6.8876443524163566E-3"/>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6E21-40F0-9B65-5E63E3B0276E}"/>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Sheet1!$A$3:$C$3</c:f>
              <c:numCache>
                <c:formatCode>General</c:formatCode>
                <c:ptCount val="3"/>
                <c:pt idx="0">
                  <c:v>1847</c:v>
                </c:pt>
                <c:pt idx="1">
                  <c:v>1864</c:v>
                </c:pt>
                <c:pt idx="2">
                  <c:v>1583</c:v>
                </c:pt>
              </c:numCache>
            </c:numRef>
          </c:val>
          <c:extLst>
            <c:ext xmlns:c16="http://schemas.microsoft.com/office/drawing/2014/chart" uri="{C3380CC4-5D6E-409C-BE32-E72D297353CC}">
              <c16:uniqueId val="{00000009-6E21-40F0-9B65-5E63E3B0276E}"/>
            </c:ext>
          </c:extLst>
        </c:ser>
        <c:ser>
          <c:idx val="3"/>
          <c:order val="3"/>
          <c:spPr>
            <a:solidFill>
              <a:srgbClr val="D2E0E6"/>
            </a:solidFill>
            <a:ln w="9525">
              <a:solidFill>
                <a:srgbClr val="808080"/>
              </a:solidFill>
              <a:prstDash val="solid"/>
            </a:ln>
          </c:spPr>
          <c:invertIfNegative val="0"/>
          <c:dPt>
            <c:idx val="2"/>
            <c:invertIfNegative val="0"/>
            <c:bubble3D val="0"/>
            <c:spPr>
              <a:solidFill>
                <a:schemeClr val="accent4">
                  <a:lumMod val="20000"/>
                  <a:lumOff val="80000"/>
                </a:schemeClr>
              </a:solidFill>
              <a:ln w="9525">
                <a:solidFill>
                  <a:srgbClr val="808080"/>
                </a:solidFill>
                <a:prstDash val="solid"/>
              </a:ln>
            </c:spPr>
            <c:extLst>
              <c:ext xmlns:c16="http://schemas.microsoft.com/office/drawing/2014/chart" uri="{C3380CC4-5D6E-409C-BE32-E72D297353CC}">
                <c16:uniqueId val="{00000000-44EE-47A4-9282-03F1690ECB0C}"/>
              </c:ext>
            </c:extLst>
          </c:dPt>
          <c:dLbls>
            <c:spPr>
              <a:noFill/>
              <a:ln>
                <a:noFill/>
              </a:ln>
              <a:effectLst/>
            </c:spPr>
            <c:txPr>
              <a:bodyPr wrap="square" lIns="38100" tIns="19050" rIns="38100" bIns="19050" anchor="ctr">
                <a:spAutoFit/>
              </a:bodyPr>
              <a:lstStyle/>
              <a:p>
                <a:pPr>
                  <a:defRPr lang="ja-JP"/>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Sheet1!$A$4:$C$4</c:f>
              <c:numCache>
                <c:formatCode>General</c:formatCode>
                <c:ptCount val="3"/>
                <c:pt idx="0">
                  <c:v>1792</c:v>
                </c:pt>
                <c:pt idx="1">
                  <c:v>1795</c:v>
                </c:pt>
                <c:pt idx="2">
                  <c:v>1540</c:v>
                </c:pt>
              </c:numCache>
            </c:numRef>
          </c:val>
          <c:extLst>
            <c:ext xmlns:c16="http://schemas.microsoft.com/office/drawing/2014/chart" uri="{C3380CC4-5D6E-409C-BE32-E72D297353CC}">
              <c16:uniqueId val="{0000000A-6E21-40F0-9B65-5E63E3B0276E}"/>
            </c:ext>
          </c:extLst>
        </c:ser>
        <c:ser>
          <c:idx val="4"/>
          <c:order val="4"/>
          <c:spPr>
            <a:solidFill>
              <a:srgbClr val="E2E2E2"/>
            </a:solidFill>
            <a:ln w="9525">
              <a:solidFill>
                <a:srgbClr val="808080"/>
              </a:solidFill>
              <a:prstDash val="solid"/>
            </a:ln>
          </c:spPr>
          <c:invertIfNegative val="0"/>
          <c:dPt>
            <c:idx val="2"/>
            <c:invertIfNegative val="0"/>
            <c:bubble3D val="0"/>
            <c:spPr>
              <a:solidFill>
                <a:schemeClr val="tx2">
                  <a:lumMod val="90000"/>
                </a:schemeClr>
              </a:solidFill>
              <a:ln w="9525">
                <a:solidFill>
                  <a:srgbClr val="808080"/>
                </a:solidFill>
                <a:prstDash val="solid"/>
              </a:ln>
            </c:spPr>
            <c:extLst>
              <c:ext xmlns:c16="http://schemas.microsoft.com/office/drawing/2014/chart" uri="{C3380CC4-5D6E-409C-BE32-E72D297353CC}">
                <c16:uniqueId val="{00000001-44EE-47A4-9282-03F1690ECB0C}"/>
              </c:ext>
            </c:extLst>
          </c:dPt>
          <c:dLbls>
            <c:spPr>
              <a:noFill/>
              <a:ln>
                <a:noFill/>
              </a:ln>
              <a:effectLst/>
            </c:spPr>
            <c:txPr>
              <a:bodyPr wrap="square" lIns="38100" tIns="19050" rIns="38100" bIns="19050" anchor="ctr">
                <a:spAutoFit/>
              </a:bodyPr>
              <a:lstStyle/>
              <a:p>
                <a:pPr>
                  <a:defRPr lang="ja-JP"/>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Sheet1!$A$5:$C$5</c:f>
              <c:numCache>
                <c:formatCode>General</c:formatCode>
                <c:ptCount val="3"/>
                <c:pt idx="0">
                  <c:v>1638</c:v>
                </c:pt>
                <c:pt idx="1">
                  <c:v>1629</c:v>
                </c:pt>
                <c:pt idx="2">
                  <c:v>1422</c:v>
                </c:pt>
              </c:numCache>
            </c:numRef>
          </c:val>
          <c:extLst>
            <c:ext xmlns:c16="http://schemas.microsoft.com/office/drawing/2014/chart" uri="{C3380CC4-5D6E-409C-BE32-E72D297353CC}">
              <c16:uniqueId val="{0000000B-6E21-40F0-9B65-5E63E3B0276E}"/>
            </c:ext>
          </c:extLst>
        </c:ser>
        <c:dLbls>
          <c:showLegendKey val="0"/>
          <c:showVal val="0"/>
          <c:showCatName val="0"/>
          <c:showSerName val="0"/>
          <c:showPercent val="0"/>
          <c:showBubbleSize val="0"/>
        </c:dLbls>
        <c:gapWidth val="60"/>
        <c:overlap val="100"/>
        <c:axId val="922138736"/>
        <c:axId val="922086600"/>
      </c:barChart>
      <c:catAx>
        <c:axId val="922138736"/>
        <c:scaling>
          <c:orientation val="minMax"/>
        </c:scaling>
        <c:delete val="0"/>
        <c:axPos val="b"/>
        <c:majorGridlines>
          <c:spPr>
            <a:ln>
              <a:noFill/>
            </a:ln>
          </c:spPr>
        </c:majorGridlines>
        <c:majorTickMark val="out"/>
        <c:minorTickMark val="none"/>
        <c:tickLblPos val="none"/>
        <c:spPr>
          <a:ln w="9525">
            <a:solidFill>
              <a:schemeClr val="tx1"/>
            </a:solidFill>
            <a:prstDash val="solid"/>
          </a:ln>
        </c:spPr>
        <c:txPr>
          <a:bodyPr wrap="none"/>
          <a:lstStyle/>
          <a:p>
            <a:pPr>
              <a:defRPr lang="ja-JP" sz="1000">
                <a:solidFill>
                  <a:schemeClr val="tx1"/>
                </a:solidFill>
                <a:latin typeface="+mn-lt"/>
                <a:ea typeface="+mn-ea"/>
                <a:cs typeface="+mn-cs"/>
                <a:sym typeface="+mn-lt"/>
              </a:defRPr>
            </a:pPr>
            <a:endParaRPr lang="ja-JP"/>
          </a:p>
        </c:txPr>
        <c:crossAx val="922086600"/>
        <c:crosses val="min"/>
        <c:auto val="0"/>
        <c:lblAlgn val="ctr"/>
        <c:lblOffset val="100"/>
        <c:noMultiLvlLbl val="0"/>
      </c:catAx>
      <c:valAx>
        <c:axId val="922086600"/>
        <c:scaling>
          <c:orientation val="minMax"/>
          <c:max val="20000"/>
          <c:min val="0"/>
        </c:scaling>
        <c:delete val="0"/>
        <c:axPos val="l"/>
        <c:majorGridlines>
          <c:spPr>
            <a:ln>
              <a:noFill/>
            </a:ln>
          </c:spPr>
        </c:majorGridlines>
        <c:numFmt formatCode="#,##0;&quot;-&quot;#,##0" sourceLinked="0"/>
        <c:majorTickMark val="out"/>
        <c:minorTickMark val="none"/>
        <c:tickLblPos val="nextTo"/>
        <c:spPr>
          <a:ln w="9525">
            <a:solidFill>
              <a:schemeClr val="tx1"/>
            </a:solidFill>
            <a:prstDash val="solid"/>
          </a:ln>
        </c:spPr>
        <c:txPr>
          <a:bodyPr wrap="none"/>
          <a:lstStyle/>
          <a:p>
            <a:pPr>
              <a:defRPr lang="ja-JP" sz="1000">
                <a:solidFill>
                  <a:schemeClr val="tx1"/>
                </a:solidFill>
                <a:latin typeface="+mn-lt"/>
                <a:ea typeface="+mn-ea"/>
                <a:cs typeface="+mn-cs"/>
                <a:sym typeface="+mn-lt"/>
              </a:defRPr>
            </a:pPr>
            <a:endParaRPr lang="ja-JP"/>
          </a:p>
        </c:txPr>
        <c:crossAx val="922138736"/>
        <c:crosses val="min"/>
        <c:crossBetween val="between"/>
        <c:majorUnit val="2000"/>
      </c:valAx>
    </c:plotArea>
    <c:plotVisOnly val="0"/>
    <c:dispBlanksAs val="gap"/>
    <c:showDLblsOverMax val="1"/>
  </c:chart>
  <c:externalData r:id="rId1">
    <c:autoUpdate val="0"/>
  </c:externalData>
  <c:userShapes r:id="rId2"/>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514734774066803E-2"/>
          <c:y val="6.4516129032258063E-2"/>
          <c:w val="0.90962671905697445"/>
          <c:h val="0.88337468982630274"/>
        </c:manualLayout>
      </c:layout>
      <c:barChart>
        <c:barDir val="col"/>
        <c:grouping val="stacked"/>
        <c:varyColors val="0"/>
        <c:ser>
          <c:idx val="0"/>
          <c:order val="0"/>
          <c:tx>
            <c:strRef>
              <c:f>Sheet1!$A$2</c:f>
              <c:strCache>
                <c:ptCount val="1"/>
              </c:strCache>
            </c:strRef>
          </c:tx>
          <c:spPr>
            <a:solidFill>
              <a:schemeClr val="accent1"/>
            </a:solidFill>
            <a:ln w="12699">
              <a:solidFill>
                <a:srgbClr val="808080"/>
              </a:solidFill>
              <a:prstDash val="solid"/>
            </a:ln>
          </c:spPr>
          <c:invertIfNegative val="0"/>
          <c:dLbls>
            <c:spPr>
              <a:noFill/>
              <a:ln>
                <a:noFill/>
              </a:ln>
              <a:effectLst/>
            </c:spPr>
            <c:txPr>
              <a:bodyPr wrap="square" lIns="38100" tIns="19050" rIns="38100" bIns="19050" anchor="ctr">
                <a:spAutoFit/>
              </a:bodyPr>
              <a:lstStyle/>
              <a:p>
                <a:pPr>
                  <a:defRPr lang="ja-JP"/>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Sheet1!$B$1:$J$1</c:f>
              <c:numCache>
                <c:formatCode>General</c:formatCode>
                <c:ptCount val="9"/>
              </c:numCache>
            </c:numRef>
          </c:cat>
          <c:val>
            <c:numRef>
              <c:f>Sheet1!$B$2:$J$2</c:f>
              <c:numCache>
                <c:formatCode>General</c:formatCode>
                <c:ptCount val="9"/>
                <c:pt idx="0">
                  <c:v>178</c:v>
                </c:pt>
                <c:pt idx="1">
                  <c:v>192</c:v>
                </c:pt>
                <c:pt idx="2">
                  <c:v>203</c:v>
                </c:pt>
                <c:pt idx="3">
                  <c:v>250</c:v>
                </c:pt>
                <c:pt idx="4">
                  <c:v>235</c:v>
                </c:pt>
                <c:pt idx="5">
                  <c:v>281</c:v>
                </c:pt>
                <c:pt idx="6">
                  <c:v>320</c:v>
                </c:pt>
                <c:pt idx="7">
                  <c:v>330</c:v>
                </c:pt>
                <c:pt idx="8">
                  <c:v>342</c:v>
                </c:pt>
              </c:numCache>
            </c:numRef>
          </c:val>
          <c:extLst>
            <c:ext xmlns:c16="http://schemas.microsoft.com/office/drawing/2014/chart" uri="{C3380CC4-5D6E-409C-BE32-E72D297353CC}">
              <c16:uniqueId val="{00000000-6CE0-48A6-B174-E247E5D2B794}"/>
            </c:ext>
          </c:extLst>
        </c:ser>
        <c:dLbls>
          <c:showLegendKey val="0"/>
          <c:showVal val="0"/>
          <c:showCatName val="0"/>
          <c:showSerName val="0"/>
          <c:showPercent val="0"/>
          <c:showBubbleSize val="0"/>
        </c:dLbls>
        <c:gapWidth val="60"/>
        <c:overlap val="100"/>
        <c:axId val="263566031"/>
        <c:axId val="1"/>
      </c:barChart>
      <c:catAx>
        <c:axId val="263566031"/>
        <c:scaling>
          <c:orientation val="minMax"/>
        </c:scaling>
        <c:delete val="0"/>
        <c:axPos val="b"/>
        <c:numFmt formatCode="General" sourceLinked="1"/>
        <c:majorTickMark val="out"/>
        <c:minorTickMark val="none"/>
        <c:tickLblPos val="none"/>
        <c:spPr>
          <a:ln w="12699">
            <a:solidFill>
              <a:srgbClr val="808080"/>
            </a:solidFill>
            <a:prstDash val="solid"/>
          </a:ln>
        </c:spPr>
        <c:txPr>
          <a:bodyPr/>
          <a:lstStyle/>
          <a:p>
            <a:pPr>
              <a:defRPr lang="ja-JP"/>
            </a:pPr>
            <a:endParaRPr lang="ja-JP"/>
          </a:p>
        </c:txPr>
        <c:crossAx val="1"/>
        <c:crossesAt val="0"/>
        <c:auto val="1"/>
        <c:lblAlgn val="ctr"/>
        <c:lblOffset val="100"/>
        <c:tickLblSkip val="1"/>
        <c:tickMarkSkip val="1"/>
        <c:noMultiLvlLbl val="0"/>
      </c:catAx>
      <c:valAx>
        <c:axId val="1"/>
        <c:scaling>
          <c:orientation val="minMax"/>
          <c:max val="350"/>
          <c:min val="0"/>
        </c:scaling>
        <c:delete val="0"/>
        <c:axPos val="l"/>
        <c:numFmt formatCode="#,##0_);\(#,##0\)" sourceLinked="0"/>
        <c:majorTickMark val="out"/>
        <c:minorTickMark val="none"/>
        <c:tickLblPos val="nextTo"/>
        <c:spPr>
          <a:ln w="12699">
            <a:solidFill>
              <a:srgbClr val="808080"/>
            </a:solidFill>
            <a:prstDash val="solid"/>
          </a:ln>
        </c:spPr>
        <c:txPr>
          <a:bodyPr rot="0" vert="horz"/>
          <a:lstStyle/>
          <a:p>
            <a:pPr>
              <a:defRPr lang="ja-JP" sz="1000" b="0" i="0" u="none" strike="noStrike" baseline="0">
                <a:solidFill>
                  <a:schemeClr val="tx1"/>
                </a:solidFill>
                <a:latin typeface="Arial"/>
                <a:ea typeface="Arial"/>
                <a:cs typeface="Arial"/>
              </a:defRPr>
            </a:pPr>
            <a:endParaRPr lang="ja-JP"/>
          </a:p>
        </c:txPr>
        <c:crossAx val="263566031"/>
        <c:crosses val="autoZero"/>
        <c:crossBetween val="between"/>
        <c:majorUnit val="50"/>
      </c:valAx>
      <c:spPr>
        <a:noFill/>
        <a:ln w="25399">
          <a:noFill/>
        </a:ln>
      </c:spPr>
    </c:plotArea>
    <c:plotVisOnly val="1"/>
    <c:dispBlanksAs val="gap"/>
    <c:showDLblsOverMax val="0"/>
  </c:chart>
  <c:spPr>
    <a:noFill/>
    <a:ln>
      <a:noFill/>
    </a:ln>
  </c:spPr>
  <c:txPr>
    <a:bodyPr/>
    <a:lstStyle/>
    <a:p>
      <a:pPr>
        <a:defRPr sz="1200" b="0" i="0" u="none" strike="noStrike" baseline="0">
          <a:solidFill>
            <a:schemeClr val="tx1"/>
          </a:solidFill>
          <a:latin typeface="Calibri"/>
          <a:ea typeface="Calibri"/>
          <a:cs typeface="Calibri"/>
        </a:defRPr>
      </a:pPr>
      <a:endParaRPr lang="ja-JP"/>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606955488190915E-3"/>
          <c:y val="2.5412939054659738E-2"/>
          <c:w val="0.91649274419244409"/>
          <c:h val="0.86520597846467018"/>
        </c:manualLayout>
      </c:layout>
      <c:barChart>
        <c:barDir val="col"/>
        <c:grouping val="stacked"/>
        <c:varyColors val="0"/>
        <c:ser>
          <c:idx val="0"/>
          <c:order val="0"/>
          <c:tx>
            <c:strRef>
              <c:f>Sheet1!$A$2</c:f>
              <c:strCache>
                <c:ptCount val="1"/>
                <c:pt idx="0">
                  <c:v>病院サービス</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5-EC36-4181-84D1-E3069941050D}"/>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6-EC36-4181-84D1-E3069941050D}"/>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7-EC36-4181-84D1-E3069941050D}"/>
              </c:ext>
            </c:extLst>
          </c:dPt>
          <c:dLbls>
            <c:dLbl>
              <c:idx val="0"/>
              <c:layout>
                <c:manualLayout>
                  <c:x val="-1.3997562881020531E-3"/>
                  <c:y val="3.4017249691969786E-2"/>
                </c:manualLayout>
              </c:layout>
              <c:dLblPos val="ctr"/>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EC36-4181-84D1-E3069941050D}"/>
                </c:ext>
              </c:extLst>
            </c:dLbl>
            <c:dLbl>
              <c:idx val="1"/>
              <c:layout>
                <c:manualLayout>
                  <c:x val="-4.1992688643060824E-3"/>
                  <c:y val="7.086927019160362E-2"/>
                </c:manualLayout>
              </c:layout>
              <c:dLblPos val="ctr"/>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6-EC36-4181-84D1-E3069941050D}"/>
                </c:ext>
              </c:extLst>
            </c:dLbl>
            <c:dLbl>
              <c:idx val="2"/>
              <c:layout>
                <c:manualLayout>
                  <c:x val="-1.0264760866688076E-16"/>
                  <c:y val="5.953018696094723E-2"/>
                </c:manualLayout>
              </c:layout>
              <c:dLblPos val="ctr"/>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EC36-4181-84D1-E3069941050D}"/>
                </c:ext>
              </c:extLst>
            </c:dLbl>
            <c:numFmt formatCode="#,##0.0" sourceLinked="0"/>
            <c:spPr>
              <a:noFill/>
              <a:ln>
                <a:noFill/>
              </a:ln>
              <a:effectLst/>
            </c:spPr>
            <c:txPr>
              <a:bodyPr rot="0" spcFirstLastPara="1" vertOverflow="ellipsis" vert="horz" wrap="square" anchor="ctr" anchorCtr="1"/>
              <a:lstStyle/>
              <a:p>
                <a:pPr>
                  <a:defRPr lang="ja-JP" sz="1000" b="1" i="0" u="none" strike="noStrike" kern="1200" baseline="0">
                    <a:solidFill>
                      <a:schemeClr val="bg1"/>
                    </a:solidFill>
                    <a:latin typeface="+mn-lt"/>
                    <a:ea typeface="+mn-ea"/>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Sheet1!$B$1:$D$1</c:f>
              <c:numCache>
                <c:formatCode>General</c:formatCode>
                <c:ptCount val="3"/>
                <c:pt idx="0">
                  <c:v>2016</c:v>
                </c:pt>
                <c:pt idx="1">
                  <c:v>2023</c:v>
                </c:pt>
                <c:pt idx="2">
                  <c:v>2025</c:v>
                </c:pt>
              </c:numCache>
            </c:numRef>
          </c:cat>
          <c:val>
            <c:numRef>
              <c:f>Sheet1!$B$2:$D$2</c:f>
              <c:numCache>
                <c:formatCode>General</c:formatCode>
                <c:ptCount val="3"/>
                <c:pt idx="0">
                  <c:v>119.38290000000001</c:v>
                </c:pt>
                <c:pt idx="1">
                  <c:v>132.91900000000001</c:v>
                </c:pt>
                <c:pt idx="2">
                  <c:v>133.44739999999999</c:v>
                </c:pt>
              </c:numCache>
            </c:numRef>
          </c:val>
          <c:extLst>
            <c:ext xmlns:c16="http://schemas.microsoft.com/office/drawing/2014/chart" uri="{C3380CC4-5D6E-409C-BE32-E72D297353CC}">
              <c16:uniqueId val="{00000000-EC36-4181-84D1-E3069941050D}"/>
            </c:ext>
          </c:extLst>
        </c:ser>
        <c:ser>
          <c:idx val="1"/>
          <c:order val="1"/>
          <c:tx>
            <c:strRef>
              <c:f>Sheet1!$A$3</c:f>
              <c:strCache>
                <c:ptCount val="1"/>
                <c:pt idx="0">
                  <c:v>公衆衛生</c:v>
                </c:pt>
              </c:strCache>
            </c:strRef>
          </c:tx>
          <c:spPr>
            <a:solidFill>
              <a:schemeClr val="accent3"/>
            </a:solidFill>
            <a:ln>
              <a:noFill/>
            </a:ln>
            <a:effectLst/>
          </c:spPr>
          <c:invertIfNegative val="0"/>
          <c:dLbls>
            <c:dLbl>
              <c:idx val="0"/>
              <c:layout>
                <c:manualLayout>
                  <c:x val="0.13157709108159057"/>
                  <c:y val="6.8034499383939462E-2"/>
                </c:manualLayout>
              </c:layout>
              <c:tx>
                <c:rich>
                  <a:bodyPr/>
                  <a:lstStyle/>
                  <a:p>
                    <a:fld id="{53FF42DE-AA77-4689-B2CA-83DD6CB0E39C}" type="SERIESNAME">
                      <a:rPr lang="ja-JP" altLang="en-US">
                        <a:solidFill>
                          <a:schemeClr val="tx1"/>
                        </a:solidFill>
                      </a:rPr>
                      <a:pPr/>
                      <a:t>[系列名]</a:t>
                    </a:fld>
                    <a:r>
                      <a:rPr lang="en-US" altLang="ja-JP" baseline="0" dirty="0">
                        <a:solidFill>
                          <a:schemeClr val="tx1"/>
                        </a:solidFill>
                      </a:rPr>
                      <a:t>, </a:t>
                    </a:r>
                    <a:fld id="{48B3E251-5853-4404-ABE4-662706E66A53}" type="VALUE">
                      <a:rPr lang="en-US" altLang="ja-JP" baseline="0">
                        <a:solidFill>
                          <a:schemeClr val="tx1"/>
                        </a:solidFill>
                      </a:rPr>
                      <a:pPr/>
                      <a:t>[値]</a:t>
                    </a:fld>
                    <a:endParaRPr lang="en-US" altLang="ja-JP" baseline="0" dirty="0">
                      <a:solidFill>
                        <a:schemeClr val="tx1"/>
                      </a:solidFill>
                    </a:endParaRPr>
                  </a:p>
                </c:rich>
              </c:tx>
              <c:dLblPos val="ctr"/>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0-EC36-4181-84D1-E3069941050D}"/>
                </c:ext>
              </c:extLst>
            </c:dLbl>
            <c:dLbl>
              <c:idx val="1"/>
              <c:layout>
                <c:manualLayout>
                  <c:x val="0.13437660365779452"/>
                  <c:y val="9.638220746058096E-2"/>
                </c:manualLayout>
              </c:layout>
              <c:tx>
                <c:rich>
                  <a:bodyPr/>
                  <a:lstStyle/>
                  <a:p>
                    <a:fld id="{651F7957-091E-4CE5-8D86-BE1A1ADD164F}" type="SERIESNAME">
                      <a:rPr lang="ja-JP" altLang="en-US">
                        <a:solidFill>
                          <a:schemeClr val="tx1"/>
                        </a:solidFill>
                      </a:rPr>
                      <a:pPr/>
                      <a:t>[系列名]</a:t>
                    </a:fld>
                    <a:r>
                      <a:rPr lang="en-US" altLang="ja-JP" baseline="0" dirty="0">
                        <a:solidFill>
                          <a:schemeClr val="tx1"/>
                        </a:solidFill>
                      </a:rPr>
                      <a:t>, </a:t>
                    </a:r>
                    <a:fld id="{35337BBF-44FA-423C-8F41-D335BEB4A0A7}" type="VALUE">
                      <a:rPr lang="en-US" altLang="ja-JP" baseline="0">
                        <a:solidFill>
                          <a:schemeClr val="tx1"/>
                        </a:solidFill>
                      </a:rPr>
                      <a:pPr/>
                      <a:t>[値]</a:t>
                    </a:fld>
                    <a:endParaRPr lang="en-US" altLang="ja-JP" baseline="0" dirty="0">
                      <a:solidFill>
                        <a:schemeClr val="tx1"/>
                      </a:solidFill>
                    </a:endParaRPr>
                  </a:p>
                </c:rich>
              </c:tx>
              <c:dLblPos val="ctr"/>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EC36-4181-84D1-E3069941050D}"/>
                </c:ext>
              </c:extLst>
            </c:dLbl>
            <c:dLbl>
              <c:idx val="2"/>
              <c:layout>
                <c:manualLayout>
                  <c:x val="0.13346841532598661"/>
                  <c:y val="3.4017249691969682E-2"/>
                </c:manualLayout>
              </c:layout>
              <c:tx>
                <c:rich>
                  <a:bodyPr/>
                  <a:lstStyle/>
                  <a:p>
                    <a:fld id="{5675ACCD-4729-439A-8A79-153868BB3503}" type="SERIESNAME">
                      <a:rPr lang="ja-JP" altLang="en-US">
                        <a:solidFill>
                          <a:schemeClr val="tx1"/>
                        </a:solidFill>
                      </a:rPr>
                      <a:pPr/>
                      <a:t>[系列名]</a:t>
                    </a:fld>
                    <a:r>
                      <a:rPr lang="en-US" altLang="ja-JP" baseline="0" dirty="0">
                        <a:solidFill>
                          <a:schemeClr val="tx1"/>
                        </a:solidFill>
                      </a:rPr>
                      <a:t>, </a:t>
                    </a:r>
                    <a:fld id="{BD53C69A-AD09-47FA-A5C6-3EC740B299AC}" type="VALUE">
                      <a:rPr lang="en-US" altLang="ja-JP" baseline="0">
                        <a:solidFill>
                          <a:schemeClr val="tx1"/>
                        </a:solidFill>
                      </a:rPr>
                      <a:pPr/>
                      <a:t>[値]</a:t>
                    </a:fld>
                    <a:endParaRPr lang="en-US" altLang="ja-JP" baseline="0" dirty="0">
                      <a:solidFill>
                        <a:schemeClr val="tx1"/>
                      </a:solidFill>
                    </a:endParaRPr>
                  </a:p>
                </c:rich>
              </c:tx>
              <c:dLblPos val="ctr"/>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EC36-4181-84D1-E3069941050D}"/>
                </c:ext>
              </c:extLst>
            </c:dLbl>
            <c:numFmt formatCode="#,##0.0" sourceLinked="0"/>
            <c:spPr>
              <a:noFill/>
              <a:ln>
                <a:noFill/>
              </a:ln>
              <a:effectLst/>
            </c:spPr>
            <c:txPr>
              <a:bodyPr rot="0" spcFirstLastPara="1" vertOverflow="ellipsis" vert="horz" wrap="square" anchor="ctr" anchorCtr="1"/>
              <a:lstStyle/>
              <a:p>
                <a:pPr>
                  <a:defRPr lang="ja-JP" sz="1000" b="0" i="0" u="none" strike="noStrike" kern="1200" baseline="0">
                    <a:solidFill>
                      <a:schemeClr val="tx1"/>
                    </a:solidFill>
                    <a:latin typeface="+mn-lt"/>
                    <a:ea typeface="+mn-ea"/>
                    <a:cs typeface="+mn-cs"/>
                  </a:defRPr>
                </a:pPr>
                <a:endParaRPr lang="ja-JP"/>
              </a:p>
            </c:txPr>
            <c:dLblPos val="ct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50000"/>
                          <a:lumOff val="50000"/>
                        </a:schemeClr>
                      </a:solidFill>
                      <a:round/>
                    </a:ln>
                    <a:effectLst/>
                  </c:spPr>
                </c15:leaderLines>
              </c:ext>
            </c:extLst>
          </c:dLbls>
          <c:cat>
            <c:numRef>
              <c:f>Sheet1!$B$1:$D$1</c:f>
              <c:numCache>
                <c:formatCode>General</c:formatCode>
                <c:ptCount val="3"/>
                <c:pt idx="0">
                  <c:v>2016</c:v>
                </c:pt>
                <c:pt idx="1">
                  <c:v>2023</c:v>
                </c:pt>
                <c:pt idx="2">
                  <c:v>2025</c:v>
                </c:pt>
              </c:numCache>
            </c:numRef>
          </c:cat>
          <c:val>
            <c:numRef>
              <c:f>Sheet1!$B$3:$D$3</c:f>
              <c:numCache>
                <c:formatCode>General</c:formatCode>
                <c:ptCount val="3"/>
                <c:pt idx="0">
                  <c:v>4.0776000000000003</c:v>
                </c:pt>
                <c:pt idx="1">
                  <c:v>3.746</c:v>
                </c:pt>
                <c:pt idx="2">
                  <c:v>4.3281000000000001</c:v>
                </c:pt>
              </c:numCache>
            </c:numRef>
          </c:val>
          <c:extLst>
            <c:ext xmlns:c16="http://schemas.microsoft.com/office/drawing/2014/chart" uri="{C3380CC4-5D6E-409C-BE32-E72D297353CC}">
              <c16:uniqueId val="{00000001-EC36-4181-84D1-E3069941050D}"/>
            </c:ext>
          </c:extLst>
        </c:ser>
        <c:ser>
          <c:idx val="2"/>
          <c:order val="2"/>
          <c:tx>
            <c:strRef>
              <c:f>Sheet1!$A$4</c:f>
              <c:strCache>
                <c:ptCount val="1"/>
                <c:pt idx="0">
                  <c:v>医療研究開発</c:v>
                </c:pt>
              </c:strCache>
            </c:strRef>
          </c:tx>
          <c:spPr>
            <a:solidFill>
              <a:schemeClr val="accent5"/>
            </a:solidFill>
            <a:ln>
              <a:noFill/>
            </a:ln>
            <a:effectLst/>
          </c:spPr>
          <c:invertIfNegative val="0"/>
          <c:dLbls>
            <c:dLbl>
              <c:idx val="0"/>
              <c:layout>
                <c:manualLayout>
                  <c:x val="0.14557465396261085"/>
                  <c:y val="-2.834770807664149E-3"/>
                </c:manualLayout>
              </c:layout>
              <c:tx>
                <c:rich>
                  <a:bodyPr/>
                  <a:lstStyle/>
                  <a:p>
                    <a:fld id="{95857B44-AED3-4201-ADB5-5BA3DCED6888}" type="SERIESNAME">
                      <a:rPr lang="zh-TW" altLang="en-US">
                        <a:solidFill>
                          <a:schemeClr val="tx1"/>
                        </a:solidFill>
                      </a:rPr>
                      <a:pPr/>
                      <a:t>[系列名]</a:t>
                    </a:fld>
                    <a:r>
                      <a:rPr lang="en-US" altLang="zh-TW" baseline="0" dirty="0">
                        <a:solidFill>
                          <a:schemeClr val="tx1"/>
                        </a:solidFill>
                      </a:rPr>
                      <a:t>, </a:t>
                    </a:r>
                    <a:fld id="{86575478-82F8-443B-9964-BDD2E4B47489}" type="VALUE">
                      <a:rPr lang="en-US" altLang="zh-TW" baseline="0">
                        <a:solidFill>
                          <a:schemeClr val="tx1"/>
                        </a:solidFill>
                      </a:rPr>
                      <a:pPr/>
                      <a:t>[値]</a:t>
                    </a:fld>
                    <a:endParaRPr lang="en-US" altLang="zh-TW" baseline="0" dirty="0">
                      <a:solidFill>
                        <a:schemeClr val="tx1"/>
                      </a:solidFill>
                    </a:endParaRPr>
                  </a:p>
                </c:rich>
              </c:tx>
              <c:dLblPos val="ctr"/>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EC36-4181-84D1-E3069941050D}"/>
                </c:ext>
              </c:extLst>
            </c:dLbl>
            <c:dLbl>
              <c:idx val="1"/>
              <c:layout>
                <c:manualLayout>
                  <c:x val="0.14977392282691684"/>
                  <c:y val="3.4017249691969786E-2"/>
                </c:manualLayout>
              </c:layout>
              <c:tx>
                <c:rich>
                  <a:bodyPr/>
                  <a:lstStyle/>
                  <a:p>
                    <a:fld id="{5DE389BB-7F65-4BF4-9021-CE9EA53AEBBA}" type="SERIESNAME">
                      <a:rPr lang="zh-TW" altLang="en-US">
                        <a:solidFill>
                          <a:schemeClr val="tx1"/>
                        </a:solidFill>
                      </a:rPr>
                      <a:pPr/>
                      <a:t>[系列名]</a:t>
                    </a:fld>
                    <a:r>
                      <a:rPr lang="en-US" altLang="zh-TW" baseline="0" dirty="0">
                        <a:solidFill>
                          <a:schemeClr val="tx1"/>
                        </a:solidFill>
                      </a:rPr>
                      <a:t>, </a:t>
                    </a:r>
                    <a:fld id="{20B5EFA4-05F0-4089-A42F-9AB031538A20}" type="VALUE">
                      <a:rPr lang="en-US" altLang="zh-TW" baseline="0">
                        <a:solidFill>
                          <a:schemeClr val="tx1"/>
                        </a:solidFill>
                      </a:rPr>
                      <a:pPr/>
                      <a:t>[値]</a:t>
                    </a:fld>
                    <a:endParaRPr lang="en-US" altLang="zh-TW" baseline="0" dirty="0">
                      <a:solidFill>
                        <a:schemeClr val="tx1"/>
                      </a:solidFill>
                    </a:endParaRPr>
                  </a:p>
                </c:rich>
              </c:tx>
              <c:dLblPos val="ctr"/>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EC36-4181-84D1-E3069941050D}"/>
                </c:ext>
              </c:extLst>
            </c:dLbl>
            <c:dLbl>
              <c:idx val="2"/>
              <c:layout>
                <c:manualLayout>
                  <c:x val="0.1458539439180479"/>
                  <c:y val="-2.5512937268977444E-2"/>
                </c:manualLayout>
              </c:layout>
              <c:tx>
                <c:rich>
                  <a:bodyPr/>
                  <a:lstStyle/>
                  <a:p>
                    <a:fld id="{3BDCCF3E-73DB-4828-A83A-CA7E520C5AC4}" type="SERIESNAME">
                      <a:rPr lang="zh-TW" altLang="en-US">
                        <a:solidFill>
                          <a:schemeClr val="tx1"/>
                        </a:solidFill>
                      </a:rPr>
                      <a:pPr/>
                      <a:t>[系列名]</a:t>
                    </a:fld>
                    <a:r>
                      <a:rPr lang="en-US" altLang="zh-TW" baseline="0" dirty="0">
                        <a:solidFill>
                          <a:schemeClr val="tx1"/>
                        </a:solidFill>
                      </a:rPr>
                      <a:t>, </a:t>
                    </a:r>
                    <a:fld id="{BD58BDDE-A26C-46DB-B13D-91452923D822}" type="VALUE">
                      <a:rPr lang="en-US" altLang="zh-TW" baseline="0">
                        <a:solidFill>
                          <a:schemeClr val="tx1"/>
                        </a:solidFill>
                      </a:rPr>
                      <a:pPr/>
                      <a:t>[値]</a:t>
                    </a:fld>
                    <a:endParaRPr lang="en-US" altLang="zh-TW" baseline="0" dirty="0">
                      <a:solidFill>
                        <a:schemeClr val="tx1"/>
                      </a:solidFill>
                    </a:endParaRPr>
                  </a:p>
                </c:rich>
              </c:tx>
              <c:dLblPos val="ctr"/>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EC36-4181-84D1-E3069941050D}"/>
                </c:ext>
              </c:extLst>
            </c:dLbl>
            <c:numFmt formatCode="#,##0.0" sourceLinked="0"/>
            <c:spPr>
              <a:solidFill>
                <a:schemeClr val="bg1"/>
              </a:solidFill>
              <a:ln>
                <a:solidFill>
                  <a:schemeClr val="bg1"/>
                </a:solidFill>
              </a:ln>
              <a:effectLst/>
            </c:spPr>
            <c:txPr>
              <a:bodyPr rot="0" spcFirstLastPara="1" vertOverflow="ellipsis" vert="horz" wrap="square" anchor="ctr" anchorCtr="1"/>
              <a:lstStyle/>
              <a:p>
                <a:pPr>
                  <a:defRPr lang="ja-JP" sz="1000" b="0" i="0" u="none" strike="noStrike" kern="1200" baseline="0">
                    <a:solidFill>
                      <a:schemeClr val="tx1"/>
                    </a:solidFill>
                    <a:latin typeface="+mn-lt"/>
                    <a:ea typeface="+mn-ea"/>
                    <a:cs typeface="+mn-cs"/>
                  </a:defRPr>
                </a:pPr>
                <a:endParaRPr lang="ja-JP"/>
              </a:p>
            </c:txPr>
            <c:dLblPos val="ct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50000"/>
                          <a:lumOff val="50000"/>
                        </a:schemeClr>
                      </a:solidFill>
                      <a:round/>
                    </a:ln>
                    <a:effectLst/>
                  </c:spPr>
                </c15:leaderLines>
              </c:ext>
            </c:extLst>
          </c:dLbls>
          <c:cat>
            <c:numRef>
              <c:f>Sheet1!$B$1:$D$1</c:f>
              <c:numCache>
                <c:formatCode>General</c:formatCode>
                <c:ptCount val="3"/>
                <c:pt idx="0">
                  <c:v>2016</c:v>
                </c:pt>
                <c:pt idx="1">
                  <c:v>2023</c:v>
                </c:pt>
                <c:pt idx="2">
                  <c:v>2025</c:v>
                </c:pt>
              </c:numCache>
            </c:numRef>
          </c:cat>
          <c:val>
            <c:numRef>
              <c:f>Sheet1!$B$4:$D$4</c:f>
              <c:numCache>
                <c:formatCode>General</c:formatCode>
                <c:ptCount val="3"/>
                <c:pt idx="0">
                  <c:v>2.7730000000000001</c:v>
                </c:pt>
                <c:pt idx="1">
                  <c:v>3.4980000000000002</c:v>
                </c:pt>
                <c:pt idx="2">
                  <c:v>3.5026000000000002</c:v>
                </c:pt>
              </c:numCache>
            </c:numRef>
          </c:val>
          <c:extLst>
            <c:ext xmlns:c16="http://schemas.microsoft.com/office/drawing/2014/chart" uri="{C3380CC4-5D6E-409C-BE32-E72D297353CC}">
              <c16:uniqueId val="{00000002-EC36-4181-84D1-E3069941050D}"/>
            </c:ext>
          </c:extLst>
        </c:ser>
        <c:ser>
          <c:idx val="3"/>
          <c:order val="3"/>
          <c:tx>
            <c:strRef>
              <c:f>Sheet1!$A$5</c:f>
              <c:strCache>
                <c:ptCount val="1"/>
                <c:pt idx="0">
                  <c:v>外来ケア</c:v>
                </c:pt>
              </c:strCache>
            </c:strRef>
          </c:tx>
          <c:spPr>
            <a:solidFill>
              <a:schemeClr val="accent1">
                <a:lumMod val="60000"/>
              </a:schemeClr>
            </a:solidFill>
            <a:ln>
              <a:noFill/>
            </a:ln>
            <a:effectLst/>
          </c:spPr>
          <c:invertIfNegative val="0"/>
          <c:dLbls>
            <c:dLbl>
              <c:idx val="0"/>
              <c:layout>
                <c:manualLayout>
                  <c:x val="0.13157709108159057"/>
                  <c:y val="-7.0869270191603717E-2"/>
                </c:manualLayout>
              </c:layout>
              <c:numFmt formatCode="#,##0.0" sourceLinked="0"/>
              <c:spPr>
                <a:solidFill>
                  <a:schemeClr val="bg1"/>
                </a:solidFill>
                <a:ln>
                  <a:noFill/>
                </a:ln>
                <a:effectLst/>
              </c:spPr>
              <c:txPr>
                <a:bodyPr rot="0" spcFirstLastPara="1" vertOverflow="ellipsis" vert="horz" wrap="square" anchor="ctr" anchorCtr="1"/>
                <a:lstStyle/>
                <a:p>
                  <a:pPr>
                    <a:defRPr lang="ja-JP" sz="1000" b="0" i="0" u="none" strike="noStrike" kern="1200" baseline="0">
                      <a:solidFill>
                        <a:schemeClr val="tx1"/>
                      </a:solidFill>
                      <a:latin typeface="+mn-lt"/>
                      <a:ea typeface="+mn-ea"/>
                      <a:cs typeface="+mn-cs"/>
                    </a:defRPr>
                  </a:pPr>
                  <a:endParaRPr lang="ja-JP"/>
                </a:p>
              </c:txPr>
              <c:dLblPos val="ctr"/>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F-EC36-4181-84D1-E3069941050D}"/>
                </c:ext>
              </c:extLst>
            </c:dLbl>
            <c:dLbl>
              <c:idx val="1"/>
              <c:layout>
                <c:manualLayout>
                  <c:x val="0.13297684736969251"/>
                  <c:y val="-2.5512937268977444E-2"/>
                </c:manualLayout>
              </c:layout>
              <c:numFmt formatCode="#,##0.0" sourceLinked="0"/>
              <c:spPr>
                <a:solidFill>
                  <a:schemeClr val="bg1"/>
                </a:solidFill>
                <a:ln>
                  <a:noFill/>
                </a:ln>
                <a:effectLst/>
              </c:spPr>
              <c:txPr>
                <a:bodyPr rot="0" spcFirstLastPara="1" vertOverflow="ellipsis" vert="horz" wrap="square" anchor="ctr" anchorCtr="1"/>
                <a:lstStyle/>
                <a:p>
                  <a:pPr>
                    <a:defRPr lang="ja-JP" sz="1000" b="0" i="0" u="none" strike="noStrike" kern="1200" baseline="0">
                      <a:solidFill>
                        <a:schemeClr val="tx1"/>
                      </a:solidFill>
                      <a:latin typeface="+mn-lt"/>
                      <a:ea typeface="+mn-ea"/>
                      <a:cs typeface="+mn-cs"/>
                    </a:defRPr>
                  </a:pPr>
                  <a:endParaRPr lang="ja-JP"/>
                </a:p>
              </c:txPr>
              <c:dLblPos val="ctr"/>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A-EC36-4181-84D1-E3069941050D}"/>
                </c:ext>
              </c:extLst>
            </c:dLbl>
            <c:dLbl>
              <c:idx val="2"/>
              <c:layout>
                <c:manualLayout>
                  <c:x val="0.13247458836143428"/>
                  <c:y val="-8.2208353422260322E-2"/>
                </c:manualLayout>
              </c:layout>
              <c:numFmt formatCode="#,##0.0" sourceLinked="0"/>
              <c:spPr>
                <a:solidFill>
                  <a:schemeClr val="bg1"/>
                </a:solidFill>
                <a:ln>
                  <a:noFill/>
                </a:ln>
                <a:effectLst/>
              </c:spPr>
              <c:txPr>
                <a:bodyPr rot="0" spcFirstLastPara="1" vertOverflow="ellipsis" vert="horz" wrap="square" anchor="ctr" anchorCtr="1"/>
                <a:lstStyle/>
                <a:p>
                  <a:pPr>
                    <a:defRPr lang="ja-JP" sz="1000" b="0" i="0" u="none" strike="noStrike" kern="1200" baseline="0">
                      <a:solidFill>
                        <a:schemeClr val="tx1"/>
                      </a:solidFill>
                      <a:latin typeface="+mn-lt"/>
                      <a:ea typeface="+mn-ea"/>
                      <a:cs typeface="+mn-cs"/>
                    </a:defRPr>
                  </a:pPr>
                  <a:endParaRPr lang="ja-JP"/>
                </a:p>
              </c:txPr>
              <c:dLblPos val="ctr"/>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C-EC36-4181-84D1-E3069941050D}"/>
                </c:ext>
              </c:extLst>
            </c:dLbl>
            <c:numFmt formatCode="#,##0.0" sourceLinked="0"/>
            <c:spPr>
              <a:solidFill>
                <a:schemeClr val="bg1"/>
              </a:solidFill>
              <a:ln>
                <a:noFill/>
              </a:ln>
              <a:effectLst/>
            </c:spPr>
            <c:txPr>
              <a:bodyPr rot="0" spcFirstLastPara="1" vertOverflow="ellipsis" vert="horz" wrap="square" anchor="ctr" anchorCtr="1"/>
              <a:lstStyle/>
              <a:p>
                <a:pPr>
                  <a:defRPr lang="ja-JP" sz="900" b="0" i="0" u="none" strike="noStrike" kern="1200" baseline="0">
                    <a:solidFill>
                      <a:schemeClr val="tx1"/>
                    </a:solidFill>
                    <a:latin typeface="+mn-lt"/>
                    <a:ea typeface="+mn-ea"/>
                    <a:cs typeface="+mn-cs"/>
                  </a:defRPr>
                </a:pPr>
                <a:endParaRPr lang="ja-JP"/>
              </a:p>
            </c:txPr>
            <c:dLblPos val="ct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50000"/>
                          <a:lumOff val="50000"/>
                        </a:schemeClr>
                      </a:solidFill>
                      <a:round/>
                    </a:ln>
                    <a:effectLst/>
                  </c:spPr>
                </c15:leaderLines>
              </c:ext>
            </c:extLst>
          </c:dLbls>
          <c:cat>
            <c:numRef>
              <c:f>Sheet1!$B$1:$D$1</c:f>
              <c:numCache>
                <c:formatCode>General</c:formatCode>
                <c:ptCount val="3"/>
                <c:pt idx="0">
                  <c:v>2016</c:v>
                </c:pt>
                <c:pt idx="1">
                  <c:v>2023</c:v>
                </c:pt>
                <c:pt idx="2">
                  <c:v>2025</c:v>
                </c:pt>
              </c:numCache>
            </c:numRef>
          </c:cat>
          <c:val>
            <c:numRef>
              <c:f>Sheet1!$B$5:$D$5</c:f>
              <c:numCache>
                <c:formatCode>General</c:formatCode>
                <c:ptCount val="3"/>
                <c:pt idx="0">
                  <c:v>1.1565000000000001</c:v>
                </c:pt>
                <c:pt idx="1">
                  <c:v>0.96399999999999997</c:v>
                </c:pt>
                <c:pt idx="2">
                  <c:v>0.66249999999999998</c:v>
                </c:pt>
              </c:numCache>
            </c:numRef>
          </c:val>
          <c:extLst>
            <c:ext xmlns:c16="http://schemas.microsoft.com/office/drawing/2014/chart" uri="{C3380CC4-5D6E-409C-BE32-E72D297353CC}">
              <c16:uniqueId val="{00000003-EC36-4181-84D1-E3069941050D}"/>
            </c:ext>
          </c:extLst>
        </c:ser>
        <c:ser>
          <c:idx val="4"/>
          <c:order val="4"/>
          <c:tx>
            <c:strRef>
              <c:f>Sheet1!$A$6</c:f>
              <c:strCache>
                <c:ptCount val="1"/>
                <c:pt idx="0">
                  <c:v>その他</c:v>
                </c:pt>
              </c:strCache>
            </c:strRef>
          </c:tx>
          <c:spPr>
            <a:solidFill>
              <a:schemeClr val="accent3">
                <a:lumMod val="60000"/>
              </a:schemeClr>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lang="ja-JP" sz="1000" b="1" i="0" u="none" strike="noStrike" kern="1200" baseline="0">
                    <a:solidFill>
                      <a:schemeClr val="bg1"/>
                    </a:solidFill>
                    <a:latin typeface="+mn-lt"/>
                    <a:ea typeface="+mn-ea"/>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Sheet1!$B$1:$D$1</c:f>
              <c:numCache>
                <c:formatCode>General</c:formatCode>
                <c:ptCount val="3"/>
                <c:pt idx="0">
                  <c:v>2016</c:v>
                </c:pt>
                <c:pt idx="1">
                  <c:v>2023</c:v>
                </c:pt>
                <c:pt idx="2">
                  <c:v>2025</c:v>
                </c:pt>
              </c:numCache>
            </c:numRef>
          </c:cat>
          <c:val>
            <c:numRef>
              <c:f>Sheet1!$B$6:$D$6</c:f>
              <c:numCache>
                <c:formatCode>General</c:formatCode>
                <c:ptCount val="3"/>
                <c:pt idx="0">
                  <c:v>146.84049999999999</c:v>
                </c:pt>
                <c:pt idx="1">
                  <c:v>173.81200000000001</c:v>
                </c:pt>
                <c:pt idx="2">
                  <c:v>212.49350000000001</c:v>
                </c:pt>
              </c:numCache>
            </c:numRef>
          </c:val>
          <c:extLst>
            <c:ext xmlns:c16="http://schemas.microsoft.com/office/drawing/2014/chart" uri="{C3380CC4-5D6E-409C-BE32-E72D297353CC}">
              <c16:uniqueId val="{00000004-EC36-4181-84D1-E3069941050D}"/>
            </c:ext>
          </c:extLst>
        </c:ser>
        <c:dLbls>
          <c:dLblPos val="ctr"/>
          <c:showLegendKey val="0"/>
          <c:showVal val="1"/>
          <c:showCatName val="0"/>
          <c:showSerName val="0"/>
          <c:showPercent val="0"/>
          <c:showBubbleSize val="0"/>
        </c:dLbls>
        <c:gapWidth val="150"/>
        <c:overlap val="100"/>
        <c:axId val="640729423"/>
        <c:axId val="638899087"/>
      </c:barChart>
      <c:catAx>
        <c:axId val="6407294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900" b="0" i="0" u="none" strike="noStrike" kern="1200" baseline="0">
                <a:solidFill>
                  <a:schemeClr val="tx1"/>
                </a:solidFill>
                <a:latin typeface="+mn-lt"/>
                <a:ea typeface="+mn-ea"/>
                <a:cs typeface="+mn-cs"/>
              </a:defRPr>
            </a:pPr>
            <a:endParaRPr lang="ja-JP"/>
          </a:p>
        </c:txPr>
        <c:crossAx val="638899087"/>
        <c:crosses val="autoZero"/>
        <c:auto val="1"/>
        <c:lblAlgn val="ctr"/>
        <c:lblOffset val="100"/>
        <c:noMultiLvlLbl val="0"/>
      </c:catAx>
      <c:valAx>
        <c:axId val="638899087"/>
        <c:scaling>
          <c:orientation val="minMax"/>
        </c:scaling>
        <c:delete val="1"/>
        <c:axPos val="l"/>
        <c:numFmt formatCode="General" sourceLinked="1"/>
        <c:majorTickMark val="none"/>
        <c:minorTickMark val="none"/>
        <c:tickLblPos val="nextTo"/>
        <c:crossAx val="640729423"/>
        <c:crosses val="autoZero"/>
        <c:crossBetween val="between"/>
        <c:majorUnit val="5"/>
      </c:valAx>
      <c:spPr>
        <a:noFill/>
        <a:ln>
          <a:noFill/>
        </a:ln>
        <a:effectLst/>
      </c:spPr>
    </c:plotArea>
    <c:legend>
      <c:legendPos val="r"/>
      <c:layout>
        <c:manualLayout>
          <c:xMode val="edge"/>
          <c:yMode val="edge"/>
          <c:x val="0.88655669652225588"/>
          <c:y val="7.2307190943018865E-2"/>
          <c:w val="9.6646228020519767E-2"/>
          <c:h val="0.22606627560222139"/>
        </c:manualLayout>
      </c:layout>
      <c:overlay val="0"/>
      <c:spPr>
        <a:noFill/>
        <a:ln>
          <a:solidFill>
            <a:schemeClr val="bg2"/>
          </a:solidFill>
        </a:ln>
        <a:effectLst/>
      </c:spPr>
      <c:txPr>
        <a:bodyPr rot="0" spcFirstLastPara="1" vertOverflow="ellipsis" vert="horz" wrap="square" anchor="ctr" anchorCtr="1"/>
        <a:lstStyle/>
        <a:p>
          <a:pPr>
            <a:defRPr lang="ja-JP" sz="900" b="0" i="0" u="none" strike="noStrike" kern="1200" baseline="0">
              <a:solidFill>
                <a:schemeClr val="tx1"/>
              </a:solidFill>
              <a:latin typeface="+mn-lt"/>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ja-JP"/>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4232539523714228E-2"/>
          <c:y val="0.12040990606319385"/>
          <c:w val="0.89053432059235538"/>
          <c:h val="0.82664389410760031"/>
        </c:manualLayout>
      </c:layout>
      <c:barChart>
        <c:barDir val="col"/>
        <c:grouping val="stacked"/>
        <c:varyColors val="0"/>
        <c:ser>
          <c:idx val="0"/>
          <c:order val="0"/>
          <c:spPr>
            <a:solidFill>
              <a:srgbClr val="80CCE8"/>
            </a:solidFill>
            <a:ln w="9525" algn="ctr">
              <a:solidFill>
                <a:srgbClr val="808080"/>
              </a:solidFill>
              <a:prstDash val="solid"/>
            </a:ln>
          </c:spPr>
          <c:invertIfNegative val="0"/>
          <c:dLbls>
            <c:spPr>
              <a:noFill/>
              <a:ln>
                <a:noFill/>
              </a:ln>
              <a:effectLst/>
            </c:spPr>
            <c:txPr>
              <a:bodyPr wrap="square" lIns="38100" tIns="19050" rIns="38100" bIns="19050" anchor="ctr">
                <a:spAutoFit/>
              </a:bodyPr>
              <a:lstStyle/>
              <a:p>
                <a:pPr>
                  <a:defRPr lang="ja-JP"/>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Sheet1!$A$1:$X$1</c:f>
              <c:numCache>
                <c:formatCode>0</c:formatCode>
                <c:ptCount val="24"/>
                <c:pt idx="0">
                  <c:v>126.392</c:v>
                </c:pt>
                <c:pt idx="1">
                  <c:v>120.29600000000001</c:v>
                </c:pt>
                <c:pt idx="2">
                  <c:v>134.30099999999999</c:v>
                </c:pt>
                <c:pt idx="3">
                  <c:v>152.28100000000001</c:v>
                </c:pt>
                <c:pt idx="4">
                  <c:v>172.89599999999999</c:v>
                </c:pt>
                <c:pt idx="5">
                  <c:v>189.26400000000001</c:v>
                </c:pt>
                <c:pt idx="6">
                  <c:v>221.73099999999999</c:v>
                </c:pt>
                <c:pt idx="7">
                  <c:v>262.94</c:v>
                </c:pt>
                <c:pt idx="8">
                  <c:v>291.29899999999998</c:v>
                </c:pt>
                <c:pt idx="9">
                  <c:v>281.71600000000001</c:v>
                </c:pt>
                <c:pt idx="10">
                  <c:v>341.166</c:v>
                </c:pt>
                <c:pt idx="11">
                  <c:v>370.87700000000001</c:v>
                </c:pt>
                <c:pt idx="12">
                  <c:v>397.57900000000001</c:v>
                </c:pt>
                <c:pt idx="13">
                  <c:v>420.32900000000001</c:v>
                </c:pt>
                <c:pt idx="14">
                  <c:v>407.35</c:v>
                </c:pt>
                <c:pt idx="15">
                  <c:v>401.18299999999999</c:v>
                </c:pt>
                <c:pt idx="16">
                  <c:v>413.47899999999998</c:v>
                </c:pt>
                <c:pt idx="17">
                  <c:v>456.33600000000001</c:v>
                </c:pt>
                <c:pt idx="18">
                  <c:v>506.553</c:v>
                </c:pt>
                <c:pt idx="19">
                  <c:v>543.87900000000002</c:v>
                </c:pt>
                <c:pt idx="20">
                  <c:v>500.50099999999998</c:v>
                </c:pt>
                <c:pt idx="21">
                  <c:v>506.27</c:v>
                </c:pt>
                <c:pt idx="22">
                  <c:v>495.62200000000001</c:v>
                </c:pt>
                <c:pt idx="23">
                  <c:v>514.83600000000001</c:v>
                </c:pt>
              </c:numCache>
            </c:numRef>
          </c:val>
          <c:extLst>
            <c:ext xmlns:c16="http://schemas.microsoft.com/office/drawing/2014/chart" uri="{C3380CC4-5D6E-409C-BE32-E72D297353CC}">
              <c16:uniqueId val="{00000017-FE8E-4E58-A556-2EE95276ECC4}"/>
            </c:ext>
          </c:extLst>
        </c:ser>
        <c:dLbls>
          <c:showLegendKey val="0"/>
          <c:showVal val="0"/>
          <c:showCatName val="0"/>
          <c:showSerName val="0"/>
          <c:showPercent val="0"/>
          <c:showBubbleSize val="0"/>
        </c:dLbls>
        <c:gapWidth val="60"/>
        <c:overlap val="100"/>
        <c:axId val="2115199583"/>
        <c:axId val="1"/>
      </c:barChart>
      <c:lineChart>
        <c:grouping val="standard"/>
        <c:varyColors val="0"/>
        <c:ser>
          <c:idx val="1"/>
          <c:order val="1"/>
          <c:spPr>
            <a:ln w="9525" algn="ctr">
              <a:solidFill>
                <a:srgbClr val="1F497D"/>
              </a:solidFill>
              <a:prstDash val="solid"/>
            </a:ln>
          </c:spPr>
          <c:marker>
            <c:symbol val="circle"/>
            <c:size val="6"/>
            <c:spPr>
              <a:solidFill>
                <a:srgbClr val="1F497D"/>
              </a:solidFill>
              <a:ln w="9525" algn="ctr">
                <a:solidFill>
                  <a:srgbClr val="1F497D"/>
                </a:solidFill>
                <a:prstDash val="solid"/>
              </a:ln>
            </c:spPr>
          </c:marker>
          <c:dLbls>
            <c:dLbl>
              <c:idx val="2"/>
              <c:layout>
                <c:manualLayout>
                  <c:x val="-2.5535322802205593E-2"/>
                  <c:y val="7.62095083522761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527-4FEB-B450-9C79B04274B5}"/>
                </c:ext>
              </c:extLst>
            </c:dLbl>
            <c:dLbl>
              <c:idx val="3"/>
              <c:layout>
                <c:manualLayout>
                  <c:x val="-2.5535322802205593E-2"/>
                  <c:y val="7.62095083522761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527-4FEB-B450-9C79B04274B5}"/>
                </c:ext>
              </c:extLst>
            </c:dLbl>
            <c:dLbl>
              <c:idx val="4"/>
              <c:layout>
                <c:manualLayout>
                  <c:x val="-2.5535322802205593E-2"/>
                  <c:y val="8.26954239567251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527-4FEB-B450-9C79B04274B5}"/>
                </c:ext>
              </c:extLst>
            </c:dLbl>
            <c:dLbl>
              <c:idx val="10"/>
              <c:layout>
                <c:manualLayout>
                  <c:x val="-2.5535322802205593E-2"/>
                  <c:y val="6.972359274782709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527-4FEB-B450-9C79B04274B5}"/>
                </c:ext>
              </c:extLst>
            </c:dLbl>
            <c:dLbl>
              <c:idx val="12"/>
              <c:layout>
                <c:manualLayout>
                  <c:x val="-2.5535322802205652E-2"/>
                  <c:y val="9.56672551656231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527-4FEB-B450-9C79B04274B5}"/>
                </c:ext>
              </c:extLst>
            </c:dLbl>
            <c:dLbl>
              <c:idx val="20"/>
              <c:layout>
                <c:manualLayout>
                  <c:x val="-2.6600024682527725E-2"/>
                  <c:y val="4.61144445125828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FE8E-4E58-A556-2EE95276ECC4}"/>
                </c:ext>
              </c:extLst>
            </c:dLbl>
            <c:spPr>
              <a:noFill/>
              <a:ln>
                <a:noFill/>
              </a:ln>
              <a:effectLst/>
            </c:spPr>
            <c:txPr>
              <a:bodyPr wrap="square" lIns="38100" tIns="19050" rIns="38100" bIns="19050" anchor="ctr">
                <a:spAutoFit/>
              </a:bodyPr>
              <a:lstStyle/>
              <a:p>
                <a:pPr>
                  <a:defRPr lang="ja-JP"/>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Sheet1!$A$2:$X$2</c:f>
              <c:numCache>
                <c:formatCode>0.0</c:formatCode>
                <c:ptCount val="24"/>
                <c:pt idx="0">
                  <c:v>4.4550000000000001</c:v>
                </c:pt>
                <c:pt idx="1">
                  <c:v>3.444</c:v>
                </c:pt>
                <c:pt idx="2">
                  <c:v>6.149</c:v>
                </c:pt>
                <c:pt idx="3">
                  <c:v>7.1890000000000001</c:v>
                </c:pt>
                <c:pt idx="4">
                  <c:v>6.2889999999999997</c:v>
                </c:pt>
                <c:pt idx="5">
                  <c:v>4.1879999999999997</c:v>
                </c:pt>
                <c:pt idx="6">
                  <c:v>4.968</c:v>
                </c:pt>
                <c:pt idx="7">
                  <c:v>5.4349999999999996</c:v>
                </c:pt>
                <c:pt idx="8">
                  <c:v>1.726</c:v>
                </c:pt>
                <c:pt idx="9">
                  <c:v>-0.69099999999999995</c:v>
                </c:pt>
                <c:pt idx="10">
                  <c:v>7.5129999999999999</c:v>
                </c:pt>
                <c:pt idx="11">
                  <c:v>0.84</c:v>
                </c:pt>
                <c:pt idx="12">
                  <c:v>7.2430000000000003</c:v>
                </c:pt>
                <c:pt idx="13">
                  <c:v>2.6869999999999998</c:v>
                </c:pt>
                <c:pt idx="14">
                  <c:v>0.98399999999999999</c:v>
                </c:pt>
                <c:pt idx="15">
                  <c:v>3.1339999999999999</c:v>
                </c:pt>
                <c:pt idx="16">
                  <c:v>3.4350000000000001</c:v>
                </c:pt>
                <c:pt idx="17">
                  <c:v>4.1779999999999999</c:v>
                </c:pt>
                <c:pt idx="18">
                  <c:v>4.2229999999999999</c:v>
                </c:pt>
                <c:pt idx="19">
                  <c:v>2.1150000000000002</c:v>
                </c:pt>
                <c:pt idx="20">
                  <c:v>-6.05</c:v>
                </c:pt>
                <c:pt idx="21">
                  <c:v>1.552</c:v>
                </c:pt>
                <c:pt idx="22">
                  <c:v>2.512</c:v>
                </c:pt>
                <c:pt idx="23">
                  <c:v>1.873</c:v>
                </c:pt>
              </c:numCache>
            </c:numRef>
          </c:val>
          <c:smooth val="0"/>
          <c:extLst>
            <c:ext xmlns:c16="http://schemas.microsoft.com/office/drawing/2014/chart" uri="{C3380CC4-5D6E-409C-BE32-E72D297353CC}">
              <c16:uniqueId val="{0000002B-FE8E-4E58-A556-2EE95276ECC4}"/>
            </c:ext>
          </c:extLst>
        </c:ser>
        <c:dLbls>
          <c:showLegendKey val="0"/>
          <c:showVal val="0"/>
          <c:showCatName val="0"/>
          <c:showSerName val="0"/>
          <c:showPercent val="0"/>
          <c:showBubbleSize val="0"/>
        </c:dLbls>
        <c:marker val="1"/>
        <c:smooth val="0"/>
        <c:axId val="3"/>
        <c:axId val="2"/>
      </c:lineChart>
      <c:catAx>
        <c:axId val="2115199583"/>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544.02700000000004"/>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2115199583"/>
        <c:crosses val="min"/>
        <c:crossBetween val="between"/>
        <c:majorUnit val="100"/>
      </c:valAx>
      <c:valAx>
        <c:axId val="2"/>
        <c:scaling>
          <c:orientation val="minMax"/>
          <c:max val="8"/>
          <c:min val="-8"/>
        </c:scaling>
        <c:delete val="0"/>
        <c:axPos val="r"/>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3"/>
        <c:crosses val="max"/>
        <c:crossBetween val="between"/>
        <c:majorUnit val="2"/>
      </c:valAx>
      <c:catAx>
        <c:axId val="3"/>
        <c:scaling>
          <c:orientation val="minMax"/>
        </c:scaling>
        <c:delete val="1"/>
        <c:axPos val="b"/>
        <c:majorTickMark val="out"/>
        <c:minorTickMark val="none"/>
        <c:tickLblPos val="nextTo"/>
        <c:crossAx val="2"/>
        <c:crosses val="min"/>
        <c:auto val="0"/>
        <c:lblAlgn val="ctr"/>
        <c:lblOffset val="100"/>
        <c:noMultiLvlLbl val="0"/>
      </c:cat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9000883489072462E-2"/>
          <c:y val="9.9236400589422666E-2"/>
          <c:w val="0.92035217035217032"/>
          <c:h val="0.8481764206955047"/>
        </c:manualLayout>
      </c:layout>
      <c:barChart>
        <c:barDir val="col"/>
        <c:grouping val="stacked"/>
        <c:varyColors val="0"/>
        <c:ser>
          <c:idx val="0"/>
          <c:order val="0"/>
          <c:spPr>
            <a:solidFill>
              <a:srgbClr val="80CCE8"/>
            </a:solidFill>
            <a:ln w="9525" algn="ctr">
              <a:solidFill>
                <a:srgbClr val="808080"/>
              </a:solidFill>
              <a:prstDash val="solid"/>
            </a:ln>
          </c:spPr>
          <c:invertIfNegative val="0"/>
          <c:dLbls>
            <c:dLbl>
              <c:idx val="0"/>
              <c:layout>
                <c:manualLayout>
                  <c:x val="0"/>
                  <c:y val="-0.15521605930985402"/>
                </c:manualLayout>
              </c:layout>
              <c:numFmt formatCode="#,##0;&quot;-&quot;#,##0" sourceLinked="0"/>
              <c:spPr>
                <a:noFill/>
                <a:ln>
                  <a:noFill/>
                </a:ln>
              </c:spPr>
              <c:txPr>
                <a:bodyPr wrap="none"/>
                <a:lstStyle/>
                <a:p>
                  <a:pPr>
                    <a:defRPr kumimoji="1" lang="ja-JP" sz="8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3371-4D77-BAA6-ACDD7EC5B1A5}"/>
                </c:ext>
              </c:extLst>
            </c:dLbl>
            <c:dLbl>
              <c:idx val="1"/>
              <c:layout>
                <c:manualLayout>
                  <c:x val="0"/>
                  <c:y val="-0.15436810856658184"/>
                </c:manualLayout>
              </c:layout>
              <c:numFmt formatCode="#,##0;&quot;-&quot;#,##0" sourceLinked="0"/>
              <c:spPr>
                <a:noFill/>
                <a:ln>
                  <a:noFill/>
                </a:ln>
              </c:spPr>
              <c:txPr>
                <a:bodyPr wrap="none"/>
                <a:lstStyle/>
                <a:p>
                  <a:pPr>
                    <a:defRPr kumimoji="1" lang="ja-JP" sz="8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3371-4D77-BAA6-ACDD7EC5B1A5}"/>
                </c:ext>
              </c:extLst>
            </c:dLbl>
            <c:dLbl>
              <c:idx val="2"/>
              <c:layout>
                <c:manualLayout>
                  <c:x val="1.0238155120044583E-3"/>
                  <c:y val="-0.15182335272073696"/>
                </c:manualLayout>
              </c:layout>
              <c:numFmt formatCode="#,##0;&quot;-&quot;#,##0" sourceLinked="0"/>
              <c:spPr>
                <a:noFill/>
                <a:ln>
                  <a:noFill/>
                </a:ln>
              </c:spPr>
              <c:txPr>
                <a:bodyPr wrap="none"/>
                <a:lstStyle/>
                <a:p>
                  <a:pPr>
                    <a:defRPr kumimoji="1" lang="ja-JP" sz="8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3371-4D77-BAA6-ACDD7EC5B1A5}"/>
                </c:ext>
              </c:extLst>
            </c:dLbl>
            <c:dLbl>
              <c:idx val="3"/>
              <c:layout>
                <c:manualLayout>
                  <c:x val="-1.2285012285012285E-3"/>
                  <c:y val="-0.16539417907720519"/>
                </c:manualLayout>
              </c:layout>
              <c:numFmt formatCode="#,##0;&quot;-&quot;#,##0" sourceLinked="0"/>
              <c:spPr>
                <a:noFill/>
                <a:ln>
                  <a:noFill/>
                </a:ln>
              </c:spPr>
              <c:txPr>
                <a:bodyPr wrap="none"/>
                <a:lstStyle/>
                <a:p>
                  <a:pPr>
                    <a:defRPr kumimoji="1" lang="ja-JP" sz="800" b="1"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3371-4D77-BAA6-ACDD7EC5B1A5}"/>
                </c:ext>
              </c:extLst>
            </c:dLbl>
            <c:dLbl>
              <c:idx val="4"/>
              <c:layout>
                <c:manualLayout>
                  <c:x val="1.8428163310053073E-3"/>
                  <c:y val="-0.18829521569599639"/>
                </c:manualLayout>
              </c:layout>
              <c:numFmt formatCode="#,##0;&quot;-&quot;#,##0" sourceLinked="0"/>
              <c:spPr>
                <a:noFill/>
                <a:ln>
                  <a:noFill/>
                </a:ln>
              </c:spPr>
              <c:txPr>
                <a:bodyPr wrap="none"/>
                <a:lstStyle/>
                <a:p>
                  <a:pPr>
                    <a:defRPr kumimoji="1" lang="ja-JP" sz="8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3371-4D77-BAA6-ACDD7EC5B1A5}"/>
                </c:ext>
              </c:extLst>
            </c:dLbl>
            <c:dLbl>
              <c:idx val="5"/>
              <c:layout>
                <c:manualLayout>
                  <c:x val="4.095004095004395E-4"/>
                  <c:y val="-0.20271395155749281"/>
                </c:manualLayout>
              </c:layout>
              <c:numFmt formatCode="#,##0;&quot;-&quot;#,##0" sourceLinked="0"/>
              <c:spPr>
                <a:noFill/>
                <a:ln>
                  <a:noFill/>
                </a:ln>
              </c:spPr>
              <c:txPr>
                <a:bodyPr wrap="none"/>
                <a:lstStyle/>
                <a:p>
                  <a:pPr>
                    <a:defRPr kumimoji="1" lang="ja-JP" sz="8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3371-4D77-BAA6-ACDD7EC5B1A5}"/>
                </c:ext>
              </c:extLst>
            </c:dLbl>
            <c:dLbl>
              <c:idx val="6"/>
              <c:layout>
                <c:manualLayout>
                  <c:x val="0"/>
                  <c:y val="-0.23240033927056827"/>
                </c:manualLayout>
              </c:layout>
              <c:numFmt formatCode="#,##0;&quot;-&quot;#,##0" sourceLinked="0"/>
              <c:spPr>
                <a:noFill/>
                <a:ln>
                  <a:noFill/>
                </a:ln>
              </c:spPr>
              <c:txPr>
                <a:bodyPr wrap="none"/>
                <a:lstStyle/>
                <a:p>
                  <a:pPr>
                    <a:defRPr kumimoji="1" lang="ja-JP" sz="8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3371-4D77-BAA6-ACDD7EC5B1A5}"/>
                </c:ext>
              </c:extLst>
            </c:dLbl>
            <c:dLbl>
              <c:idx val="7"/>
              <c:layout>
                <c:manualLayout>
                  <c:x val="1.2285012285012285E-3"/>
                  <c:y val="-0.25106028759466187"/>
                </c:manualLayout>
              </c:layout>
              <c:numFmt formatCode="#,##0;&quot;-&quot;#,##0" sourceLinked="0"/>
              <c:spPr>
                <a:noFill/>
                <a:ln>
                  <a:noFill/>
                </a:ln>
              </c:spPr>
              <c:txPr>
                <a:bodyPr wrap="none"/>
                <a:lstStyle/>
                <a:p>
                  <a:pPr>
                    <a:defRPr kumimoji="1" lang="ja-JP" sz="8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3371-4D77-BAA6-ACDD7EC5B1A5}"/>
                </c:ext>
              </c:extLst>
            </c:dLbl>
            <c:dLbl>
              <c:idx val="8"/>
              <c:layout>
                <c:manualLayout>
                  <c:x val="4.0950040950040953E-4"/>
                  <c:y val="-0.28413890969630201"/>
                </c:manualLayout>
              </c:layout>
              <c:numFmt formatCode="#,##0;&quot;-&quot;#,##0" sourceLinked="0"/>
              <c:spPr>
                <a:noFill/>
                <a:ln>
                  <a:noFill/>
                </a:ln>
              </c:spPr>
              <c:txPr>
                <a:bodyPr wrap="none"/>
                <a:lstStyle/>
                <a:p>
                  <a:pPr>
                    <a:defRPr kumimoji="1" lang="ja-JP" sz="8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3371-4D77-BAA6-ACDD7EC5B1A5}"/>
                </c:ext>
              </c:extLst>
            </c:dLbl>
            <c:dLbl>
              <c:idx val="9"/>
              <c:layout>
                <c:manualLayout>
                  <c:x val="0"/>
                  <c:y val="-0.27735368956743001"/>
                </c:manualLayout>
              </c:layout>
              <c:numFmt formatCode="#,##0;&quot;-&quot;#,##0" sourceLinked="0"/>
              <c:spPr>
                <a:noFill/>
                <a:ln>
                  <a:noFill/>
                </a:ln>
              </c:spPr>
              <c:txPr>
                <a:bodyPr wrap="none"/>
                <a:lstStyle/>
                <a:p>
                  <a:pPr>
                    <a:defRPr kumimoji="1" lang="ja-JP" sz="8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3371-4D77-BAA6-ACDD7EC5B1A5}"/>
                </c:ext>
              </c:extLst>
            </c:dLbl>
            <c:dLbl>
              <c:idx val="10"/>
              <c:layout>
                <c:manualLayout>
                  <c:x val="0"/>
                  <c:y val="-0.32315521628498728"/>
                </c:manualLayout>
              </c:layout>
              <c:numFmt formatCode="#,##0;&quot;-&quot;#,##0" sourceLinked="0"/>
              <c:spPr>
                <a:noFill/>
                <a:ln>
                  <a:noFill/>
                </a:ln>
              </c:spPr>
              <c:txPr>
                <a:bodyPr wrap="none"/>
                <a:lstStyle/>
                <a:p>
                  <a:pPr>
                    <a:defRPr kumimoji="1" lang="ja-JP" sz="8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3371-4D77-BAA6-ACDD7EC5B1A5}"/>
                </c:ext>
              </c:extLst>
            </c:dLbl>
            <c:dLbl>
              <c:idx val="11"/>
              <c:layout>
                <c:manualLayout>
                  <c:x val="4.2997542997542998E-3"/>
                  <c:y val="-0.34520780322307038"/>
                </c:manualLayout>
              </c:layout>
              <c:numFmt formatCode="#,##0;&quot;-&quot;#,##0" sourceLinked="0"/>
              <c:spPr>
                <a:noFill/>
                <a:ln>
                  <a:noFill/>
                </a:ln>
              </c:spPr>
              <c:txPr>
                <a:bodyPr wrap="none"/>
                <a:lstStyle/>
                <a:p>
                  <a:pPr>
                    <a:defRPr kumimoji="1" lang="ja-JP" sz="8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3371-4D77-BAA6-ACDD7EC5B1A5}"/>
                </c:ext>
              </c:extLst>
            </c:dLbl>
            <c:dLbl>
              <c:idx val="12"/>
              <c:layout>
                <c:manualLayout>
                  <c:x val="6.9615069615069618E-3"/>
                  <c:y val="-0.36471586089906699"/>
                </c:manualLayout>
              </c:layout>
              <c:numFmt formatCode="#,##0;&quot;-&quot;#,##0" sourceLinked="0"/>
              <c:spPr>
                <a:noFill/>
                <a:ln>
                  <a:noFill/>
                </a:ln>
              </c:spPr>
              <c:txPr>
                <a:bodyPr wrap="none"/>
                <a:lstStyle/>
                <a:p>
                  <a:pPr>
                    <a:defRPr kumimoji="1" lang="ja-JP" sz="8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3371-4D77-BAA6-ACDD7EC5B1A5}"/>
                </c:ext>
              </c:extLst>
            </c:dLbl>
            <c:dLbl>
              <c:idx val="13"/>
              <c:layout>
                <c:manualLayout>
                  <c:x val="2.6618171500060062E-3"/>
                  <c:y val="-0.39609822713716475"/>
                </c:manualLayout>
              </c:layout>
              <c:numFmt formatCode="#,##0;&quot;-&quot;#,##0" sourceLinked="0"/>
              <c:spPr>
                <a:noFill/>
                <a:ln>
                  <a:noFill/>
                </a:ln>
              </c:spPr>
              <c:txPr>
                <a:bodyPr wrap="none"/>
                <a:lstStyle/>
                <a:p>
                  <a:pPr>
                    <a:defRPr kumimoji="1" lang="ja-JP" sz="8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3371-4D77-BAA6-ACDD7EC5B1A5}"/>
                </c:ext>
              </c:extLst>
            </c:dLbl>
            <c:dLbl>
              <c:idx val="14"/>
              <c:layout>
                <c:manualLayout>
                  <c:x val="-1.0236865354976792E-3"/>
                  <c:y val="-0.35623419185729049"/>
                </c:manualLayout>
              </c:layout>
              <c:numFmt formatCode="#,##0;&quot;-&quot;#,##0" sourceLinked="0"/>
              <c:spPr>
                <a:noFill/>
                <a:ln>
                  <a:noFill/>
                </a:ln>
              </c:spPr>
              <c:txPr>
                <a:bodyPr wrap="none"/>
                <a:lstStyle/>
                <a:p>
                  <a:pPr>
                    <a:defRPr kumimoji="1" lang="ja-JP" sz="8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3371-4D77-BAA6-ACDD7EC5B1A5}"/>
                </c:ext>
              </c:extLst>
            </c:dLbl>
            <c:dLbl>
              <c:idx val="15"/>
              <c:layout>
                <c:manualLayout>
                  <c:x val="0"/>
                  <c:y val="-0.36386768447837148"/>
                </c:manualLayout>
              </c:layout>
              <c:numFmt formatCode="#,##0;&quot;-&quot;#,##0" sourceLinked="0"/>
              <c:spPr>
                <a:noFill/>
                <a:ln>
                  <a:noFill/>
                </a:ln>
              </c:spPr>
              <c:txPr>
                <a:bodyPr wrap="none"/>
                <a:lstStyle/>
                <a:p>
                  <a:pPr>
                    <a:defRPr kumimoji="1" lang="ja-JP" sz="8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3371-4D77-BAA6-ACDD7EC5B1A5}"/>
                </c:ext>
              </c:extLst>
            </c:dLbl>
            <c:dLbl>
              <c:idx val="16"/>
              <c:layout>
                <c:manualLayout>
                  <c:x val="4.5045045045045045E-3"/>
                  <c:y val="-0.37150127226463103"/>
                </c:manualLayout>
              </c:layout>
              <c:numFmt formatCode="#,##0;&quot;-&quot;#,##0" sourceLinked="0"/>
              <c:spPr>
                <a:noFill/>
                <a:ln>
                  <a:noFill/>
                </a:ln>
              </c:spPr>
              <c:txPr>
                <a:bodyPr wrap="none"/>
                <a:lstStyle/>
                <a:p>
                  <a:pPr>
                    <a:defRPr kumimoji="1" lang="ja-JP" sz="8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3371-4D77-BAA6-ACDD7EC5B1A5}"/>
                </c:ext>
              </c:extLst>
            </c:dLbl>
            <c:dLbl>
              <c:idx val="17"/>
              <c:layout>
                <c:manualLayout>
                  <c:x val="0"/>
                  <c:y val="-0.42154368108566581"/>
                </c:manualLayout>
              </c:layout>
              <c:numFmt formatCode="#,##0;&quot;-&quot;#,##0" sourceLinked="0"/>
              <c:spPr>
                <a:noFill/>
                <a:ln>
                  <a:noFill/>
                </a:ln>
              </c:spPr>
              <c:txPr>
                <a:bodyPr wrap="none"/>
                <a:lstStyle/>
                <a:p>
                  <a:pPr>
                    <a:defRPr kumimoji="1" lang="ja-JP" sz="8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3371-4D77-BAA6-ACDD7EC5B1A5}"/>
                </c:ext>
              </c:extLst>
            </c:dLbl>
            <c:dLbl>
              <c:idx val="18"/>
              <c:layout>
                <c:manualLayout>
                  <c:x val="4.2997542997542998E-3"/>
                  <c:y val="-0.44105173876166243"/>
                </c:manualLayout>
              </c:layout>
              <c:numFmt formatCode="#,##0;&quot;-&quot;#,##0" sourceLinked="0"/>
              <c:spPr>
                <a:noFill/>
                <a:ln>
                  <a:noFill/>
                </a:ln>
              </c:spPr>
              <c:txPr>
                <a:bodyPr wrap="none"/>
                <a:lstStyle/>
                <a:p>
                  <a:pPr>
                    <a:defRPr kumimoji="1" lang="ja-JP" sz="8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3371-4D77-BAA6-ACDD7EC5B1A5}"/>
                </c:ext>
              </c:extLst>
            </c:dLbl>
            <c:dLbl>
              <c:idx val="19"/>
              <c:layout>
                <c:manualLayout>
                  <c:x val="8.8042588042588042E-3"/>
                  <c:y val="-0.48091603053435117"/>
                </c:manualLayout>
              </c:layout>
              <c:numFmt formatCode="#,##0;&quot;-&quot;#,##0" sourceLinked="0"/>
              <c:spPr>
                <a:noFill/>
                <a:ln>
                  <a:noFill/>
                </a:ln>
              </c:spPr>
              <c:txPr>
                <a:bodyPr wrap="none"/>
                <a:lstStyle/>
                <a:p>
                  <a:pPr>
                    <a:defRPr kumimoji="1" lang="ja-JP" sz="8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3371-4D77-BAA6-ACDD7EC5B1A5}"/>
                </c:ext>
              </c:extLst>
            </c:dLbl>
            <c:dLbl>
              <c:idx val="20"/>
              <c:layout>
                <c:manualLayout>
                  <c:x val="0"/>
                  <c:y val="-0.43341815097540287"/>
                </c:manualLayout>
              </c:layout>
              <c:numFmt formatCode="#,##0;&quot;-&quot;#,##0" sourceLinked="0"/>
              <c:spPr>
                <a:noFill/>
                <a:ln>
                  <a:noFill/>
                </a:ln>
              </c:spPr>
              <c:txPr>
                <a:bodyPr wrap="none"/>
                <a:lstStyle/>
                <a:p>
                  <a:pPr>
                    <a:defRPr kumimoji="1" lang="ja-JP" sz="8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3371-4D77-BAA6-ACDD7EC5B1A5}"/>
                </c:ext>
              </c:extLst>
            </c:dLbl>
            <c:dLbl>
              <c:idx val="21"/>
              <c:layout>
                <c:manualLayout>
                  <c:x val="2.6618171500060062E-3"/>
                  <c:y val="-0.43765914999609973"/>
                </c:manualLayout>
              </c:layout>
              <c:numFmt formatCode="#,##0;&quot;-&quot;#,##0" sourceLinked="0"/>
              <c:spPr>
                <a:noFill/>
                <a:ln>
                  <a:noFill/>
                </a:ln>
              </c:spPr>
              <c:txPr>
                <a:bodyPr wrap="none"/>
                <a:lstStyle/>
                <a:p>
                  <a:pPr>
                    <a:defRPr kumimoji="1" lang="ja-JP" sz="8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3371-4D77-BAA6-ACDD7EC5B1A5}"/>
                </c:ext>
              </c:extLst>
            </c:dLbl>
            <c:dLbl>
              <c:idx val="22"/>
              <c:layout>
                <c:manualLayout>
                  <c:x val="1.638001638001518E-3"/>
                  <c:y val="-0.42069561705051445"/>
                </c:manualLayout>
              </c:layout>
              <c:numFmt formatCode="#,##0" sourceLinked="0"/>
              <c:spPr>
                <a:noFill/>
                <a:ln>
                  <a:noFill/>
                </a:ln>
                <a:effectLst/>
              </c:spPr>
              <c:txPr>
                <a:bodyPr wrap="square" lIns="38100" tIns="19050" rIns="38100" bIns="19050" anchor="ctr">
                  <a:spAutoFit/>
                </a:bodyPr>
                <a:lstStyle/>
                <a:p>
                  <a:pPr>
                    <a:defRPr lang="ja-JP" sz="800" b="1"/>
                  </a:pPr>
                  <a:endParaRPr lang="ja-JP"/>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3371-4D77-BAA6-ACDD7EC5B1A5}"/>
                </c:ext>
              </c:extLst>
            </c:dLbl>
            <c:spPr>
              <a:noFill/>
              <a:ln>
                <a:noFill/>
              </a:ln>
              <a:effectLst/>
            </c:spPr>
            <c:txPr>
              <a:bodyPr wrap="square" lIns="38100" tIns="19050" rIns="38100" bIns="19050" anchor="ctr">
                <a:spAutoFit/>
              </a:bodyPr>
              <a:lstStyle/>
              <a:p>
                <a:pPr>
                  <a:defRPr lang="ja-JP" sz="800" b="1"/>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Sheet1!$A$1:$X$1</c:f>
              <c:numCache>
                <c:formatCode>#,##0;"-"#,##0</c:formatCode>
                <c:ptCount val="24"/>
                <c:pt idx="0">
                  <c:v>2007.7349999999999</c:v>
                </c:pt>
                <c:pt idx="1">
                  <c:v>1893.2639999999999</c:v>
                </c:pt>
                <c:pt idx="2">
                  <c:v>2096.1889999999999</c:v>
                </c:pt>
                <c:pt idx="3">
                  <c:v>2359.116</c:v>
                </c:pt>
                <c:pt idx="4">
                  <c:v>2660.1260000000002</c:v>
                </c:pt>
                <c:pt idx="5">
                  <c:v>2893.221</c:v>
                </c:pt>
                <c:pt idx="6">
                  <c:v>3369.1350000000002</c:v>
                </c:pt>
                <c:pt idx="7">
                  <c:v>3972.98</c:v>
                </c:pt>
                <c:pt idx="8">
                  <c:v>4378.3999999999996</c:v>
                </c:pt>
                <c:pt idx="9">
                  <c:v>4213.0969999999998</c:v>
                </c:pt>
                <c:pt idx="10">
                  <c:v>5077.2569999999996</c:v>
                </c:pt>
                <c:pt idx="11">
                  <c:v>5492.9809999999998</c:v>
                </c:pt>
                <c:pt idx="12">
                  <c:v>5860.884</c:v>
                </c:pt>
                <c:pt idx="13">
                  <c:v>6168.1959999999999</c:v>
                </c:pt>
                <c:pt idx="14">
                  <c:v>5952.0330000000004</c:v>
                </c:pt>
                <c:pt idx="15">
                  <c:v>5838.3990000000003</c:v>
                </c:pt>
                <c:pt idx="16">
                  <c:v>5994.9489999999996</c:v>
                </c:pt>
                <c:pt idx="17">
                  <c:v>6593.5169999999998</c:v>
                </c:pt>
                <c:pt idx="18">
                  <c:v>7296.0370000000003</c:v>
                </c:pt>
                <c:pt idx="19">
                  <c:v>7811.4769999999999</c:v>
                </c:pt>
                <c:pt idx="20">
                  <c:v>7170.5029999999997</c:v>
                </c:pt>
                <c:pt idx="21">
                  <c:v>7237.5039999999999</c:v>
                </c:pt>
                <c:pt idx="22" formatCode="#,##0">
                  <c:v>7072.4179999999997</c:v>
                </c:pt>
                <c:pt idx="23" formatCode="#,##0">
                  <c:v>7335.6369999999997</c:v>
                </c:pt>
              </c:numCache>
            </c:numRef>
          </c:val>
          <c:extLst>
            <c:ext xmlns:c16="http://schemas.microsoft.com/office/drawing/2014/chart" uri="{C3380CC4-5D6E-409C-BE32-E72D297353CC}">
              <c16:uniqueId val="{00000017-3371-4D77-BAA6-ACDD7EC5B1A5}"/>
            </c:ext>
          </c:extLst>
        </c:ser>
        <c:dLbls>
          <c:showLegendKey val="0"/>
          <c:showVal val="0"/>
          <c:showCatName val="0"/>
          <c:showSerName val="0"/>
          <c:showPercent val="0"/>
          <c:showBubbleSize val="0"/>
        </c:dLbls>
        <c:gapWidth val="60"/>
        <c:overlap val="100"/>
        <c:axId val="165511087"/>
        <c:axId val="1"/>
      </c:barChart>
      <c:catAx>
        <c:axId val="165511087"/>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800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165511087"/>
        <c:crosses val="min"/>
        <c:crossBetween val="between"/>
        <c:majorUnit val="1000"/>
      </c:valAx>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000641642605062E-2"/>
          <c:y val="2.6260059296908091E-2"/>
          <c:w val="0.87905036894449795"/>
          <c:h val="0.94747988140618378"/>
        </c:manualLayout>
      </c:layout>
      <c:lineChart>
        <c:grouping val="standard"/>
        <c:varyColors val="0"/>
        <c:ser>
          <c:idx val="0"/>
          <c:order val="0"/>
          <c:spPr>
            <a:ln w="9525" algn="ctr">
              <a:solidFill>
                <a:srgbClr val="3399CC"/>
              </a:solidFill>
              <a:prstDash val="solid"/>
            </a:ln>
          </c:spPr>
          <c:marker>
            <c:symbol val="circle"/>
            <c:size val="6"/>
            <c:spPr>
              <a:solidFill>
                <a:srgbClr val="3399CC"/>
              </a:solidFill>
              <a:ln w="9525" algn="ctr">
                <a:solidFill>
                  <a:srgbClr val="3399CC"/>
                </a:solidFill>
                <a:prstDash val="solid"/>
              </a:ln>
            </c:spPr>
          </c:marker>
          <c:dLbls>
            <c:dLbl>
              <c:idx val="0"/>
              <c:layout>
                <c:manualLayout>
                  <c:x val="-1.6843167204164393E-2"/>
                  <c:y val="3.0165246920563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A03-443C-A073-528623D1308D}"/>
                </c:ext>
              </c:extLst>
            </c:dLbl>
            <c:dLbl>
              <c:idx val="2"/>
              <c:layout>
                <c:manualLayout>
                  <c:x val="-3.4632650623703028E-2"/>
                  <c:y val="3.69420355125066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A03-443C-A073-528623D1308D}"/>
                </c:ext>
              </c:extLst>
            </c:dLbl>
            <c:dLbl>
              <c:idx val="3"/>
              <c:layout>
                <c:manualLayout>
                  <c:x val="-3.7375728491636818E-2"/>
                  <c:y val="4.03304298084782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A03-443C-A073-528623D1308D}"/>
                </c:ext>
              </c:extLst>
            </c:dLbl>
            <c:dLbl>
              <c:idx val="4"/>
              <c:layout>
                <c:manualLayout>
                  <c:x val="-1.9545389269183609E-2"/>
                  <c:y val="4.37188241044499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A03-443C-A073-528623D1308D}"/>
                </c:ext>
              </c:extLst>
            </c:dLbl>
            <c:dLbl>
              <c:idx val="6"/>
              <c:layout>
                <c:manualLayout>
                  <c:x val="-3.0503594636935295E-2"/>
                  <c:y val="-7.148658195858795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A03-443C-A073-528623D1308D}"/>
                </c:ext>
              </c:extLst>
            </c:dLbl>
            <c:dLbl>
              <c:idx val="7"/>
              <c:layout>
                <c:manualLayout>
                  <c:x val="-1.9409737365098493E-2"/>
                  <c:y val="-4.09910332948425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A03-443C-A073-528623D1308D}"/>
                </c:ext>
              </c:extLst>
            </c:dLbl>
            <c:dLbl>
              <c:idx val="8"/>
              <c:layout>
                <c:manualLayout>
                  <c:x val="-3.0657160847570007E-2"/>
                  <c:y val="-8.50401591424748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A03-443C-A073-528623D1308D}"/>
                </c:ext>
              </c:extLst>
            </c:dLbl>
            <c:dLbl>
              <c:idx val="9"/>
              <c:layout>
                <c:manualLayout>
                  <c:x val="-3.7375728491636818E-2"/>
                  <c:y val="6.06607955843085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A03-443C-A073-528623D1308D}"/>
                </c:ext>
              </c:extLst>
            </c:dLbl>
            <c:dLbl>
              <c:idx val="11"/>
              <c:layout>
                <c:manualLayout>
                  <c:x val="-6.5768865604281766E-3"/>
                  <c:y val="9.8348811447329949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A03-443C-A073-528623D1308D}"/>
                </c:ext>
              </c:extLst>
            </c:dLbl>
            <c:dLbl>
              <c:idx val="13"/>
              <c:layout>
                <c:manualLayout>
                  <c:x val="-2.7234411952618172E-2"/>
                  <c:y val="-8.216856167731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A03-443C-A073-528623D1308D}"/>
                </c:ext>
              </c:extLst>
            </c:dLbl>
            <c:dLbl>
              <c:idx val="15"/>
              <c:layout>
                <c:manualLayout>
                  <c:x val="-2.2970802940359782E-2"/>
                  <c:y val="-9.23337445652289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A03-443C-A073-528623D1308D}"/>
                </c:ext>
              </c:extLst>
            </c:dLbl>
            <c:dLbl>
              <c:idx val="16"/>
              <c:layout>
                <c:manualLayout>
                  <c:x val="-3.7375728491636818E-2"/>
                  <c:y val="3.355364121653493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A03-443C-A073-528623D1308D}"/>
                </c:ext>
              </c:extLst>
            </c:dLbl>
            <c:dLbl>
              <c:idx val="17"/>
              <c:layout>
                <c:manualLayout>
                  <c:x val="-3.9942298652570873E-2"/>
                  <c:y val="-8.50401591424747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BA03-443C-A073-528623D1308D}"/>
                </c:ext>
              </c:extLst>
            </c:dLbl>
            <c:dLbl>
              <c:idx val="20"/>
              <c:layout>
                <c:manualLayout>
                  <c:x val="-1.9050238129293375E-2"/>
                  <c:y val="4.37188241044500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A03-443C-A073-528623D1308D}"/>
                </c:ext>
              </c:extLst>
            </c:dLbl>
            <c:dLbl>
              <c:idx val="21"/>
              <c:layout>
                <c:manualLayout>
                  <c:x val="-4.221626129531654E-2"/>
                  <c:y val="-5.4544610478729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BA03-443C-A073-528623D1308D}"/>
                </c:ext>
              </c:extLst>
            </c:dLbl>
            <c:dLbl>
              <c:idx val="22"/>
              <c:layout>
                <c:manualLayout>
                  <c:x val="-5.7908289779109251E-2"/>
                  <c:y val="-8.84285534384465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BA03-443C-A073-528623D1308D}"/>
                </c:ext>
              </c:extLst>
            </c:dLbl>
            <c:dLbl>
              <c:idx val="23"/>
              <c:layout>
                <c:manualLayout>
                  <c:x val="-2.7109447847900606E-2"/>
                  <c:y val="-6.13213990706729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BA03-443C-A073-528623D1308D}"/>
                </c:ext>
              </c:extLst>
            </c:dLbl>
            <c:dLbl>
              <c:idx val="24"/>
              <c:layout>
                <c:manualLayout>
                  <c:x val="-5.5341719618175383E-2"/>
                  <c:y val="5.388400699236517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BA03-443C-A073-528623D1308D}"/>
                </c:ext>
              </c:extLst>
            </c:dLbl>
            <c:dLbl>
              <c:idx val="25"/>
              <c:layout>
                <c:manualLayout>
                  <c:x val="-4.9726791637750654E-3"/>
                  <c:y val="2.3388458328619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BA03-443C-A073-528623D1308D}"/>
                </c:ext>
              </c:extLst>
            </c:dLbl>
            <c:numFmt formatCode="0.0" sourceLinked="0"/>
            <c:spPr>
              <a:noFill/>
              <a:ln>
                <a:noFill/>
              </a:ln>
              <a:effectLst/>
            </c:spPr>
            <c:txPr>
              <a:bodyPr wrap="square" lIns="38100" tIns="19050" rIns="38100" bIns="19050" anchor="ctr">
                <a:spAutoFit/>
              </a:bodyPr>
              <a:lstStyle/>
              <a:p>
                <a:pPr>
                  <a:defRPr lang="ja-JP" sz="800" b="1"/>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Sheet1!$A$1:$S$1</c:f>
              <c:numCache>
                <c:formatCode>#,##0.0;"-"#,##0.0</c:formatCode>
                <c:ptCount val="19"/>
                <c:pt idx="0">
                  <c:v>49.7</c:v>
                </c:pt>
                <c:pt idx="1">
                  <c:v>48.9</c:v>
                </c:pt>
                <c:pt idx="2" formatCode="General">
                  <c:v>49.3</c:v>
                </c:pt>
                <c:pt idx="3" formatCode="General">
                  <c:v>48.4</c:v>
                </c:pt>
                <c:pt idx="4" formatCode="General">
                  <c:v>46.7</c:v>
                </c:pt>
                <c:pt idx="5">
                  <c:v>47.2</c:v>
                </c:pt>
                <c:pt idx="6" formatCode="General">
                  <c:v>46.5</c:v>
                </c:pt>
                <c:pt idx="7">
                  <c:v>46.5</c:v>
                </c:pt>
                <c:pt idx="8" formatCode="General">
                  <c:v>45.1</c:v>
                </c:pt>
                <c:pt idx="9">
                  <c:v>46.3</c:v>
                </c:pt>
                <c:pt idx="10">
                  <c:v>45.1</c:v>
                </c:pt>
                <c:pt idx="11" formatCode="General">
                  <c:v>44.5</c:v>
                </c:pt>
                <c:pt idx="12">
                  <c:v>43.7</c:v>
                </c:pt>
                <c:pt idx="13">
                  <c:v>44.5</c:v>
                </c:pt>
                <c:pt idx="14">
                  <c:v>43.9</c:v>
                </c:pt>
                <c:pt idx="15" formatCode="General">
                  <c:v>44</c:v>
                </c:pt>
                <c:pt idx="16">
                  <c:v>42.8</c:v>
                </c:pt>
                <c:pt idx="17">
                  <c:v>42.7</c:v>
                </c:pt>
                <c:pt idx="18">
                  <c:v>42.7</c:v>
                </c:pt>
              </c:numCache>
            </c:numRef>
          </c:val>
          <c:smooth val="0"/>
          <c:extLst>
            <c:ext xmlns:c16="http://schemas.microsoft.com/office/drawing/2014/chart" uri="{C3380CC4-5D6E-409C-BE32-E72D297353CC}">
              <c16:uniqueId val="{00000013-BA03-443C-A073-528623D1308D}"/>
            </c:ext>
          </c:extLst>
        </c:ser>
        <c:ser>
          <c:idx val="1"/>
          <c:order val="1"/>
          <c:dLbls>
            <c:spPr>
              <a:noFill/>
              <a:ln>
                <a:noFill/>
              </a:ln>
              <a:effectLst/>
            </c:spPr>
            <c:txPr>
              <a:bodyPr wrap="square" lIns="38100" tIns="19050" rIns="38100" bIns="19050" anchor="ctr">
                <a:spAutoFit/>
              </a:bodyPr>
              <a:lstStyle/>
              <a:p>
                <a:pPr>
                  <a:defRPr lang="ja-JP" sz="800" b="1"/>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Sheet1!$A$2:$S$2</c:f>
              <c:numCache>
                <c:formatCode>General</c:formatCode>
                <c:ptCount val="19"/>
                <c:pt idx="0">
                  <c:v>9.6</c:v>
                </c:pt>
                <c:pt idx="1">
                  <c:v>9.9</c:v>
                </c:pt>
                <c:pt idx="2">
                  <c:v>9.6999999999999993</c:v>
                </c:pt>
                <c:pt idx="3">
                  <c:v>9.9</c:v>
                </c:pt>
                <c:pt idx="4">
                  <c:v>10.3</c:v>
                </c:pt>
                <c:pt idx="5">
                  <c:v>10.1</c:v>
                </c:pt>
                <c:pt idx="6">
                  <c:v>10.3</c:v>
                </c:pt>
                <c:pt idx="7">
                  <c:v>10.4</c:v>
                </c:pt>
                <c:pt idx="8">
                  <c:v>11</c:v>
                </c:pt>
                <c:pt idx="9">
                  <c:v>10.4</c:v>
                </c:pt>
                <c:pt idx="10">
                  <c:v>10.8</c:v>
                </c:pt>
                <c:pt idx="11">
                  <c:v>11</c:v>
                </c:pt>
                <c:pt idx="12">
                  <c:v>11.3</c:v>
                </c:pt>
                <c:pt idx="13">
                  <c:v>11.1</c:v>
                </c:pt>
                <c:pt idx="14">
                  <c:v>11.1</c:v>
                </c:pt>
                <c:pt idx="15">
                  <c:v>11.1</c:v>
                </c:pt>
                <c:pt idx="16">
                  <c:v>11.5</c:v>
                </c:pt>
                <c:pt idx="17">
                  <c:v>11.5</c:v>
                </c:pt>
                <c:pt idx="18">
                  <c:v>11.5</c:v>
                </c:pt>
              </c:numCache>
            </c:numRef>
          </c:val>
          <c:smooth val="0"/>
          <c:extLst>
            <c:ext xmlns:c16="http://schemas.microsoft.com/office/drawing/2014/chart" uri="{C3380CC4-5D6E-409C-BE32-E72D297353CC}">
              <c16:uniqueId val="{00000014-BA03-443C-A073-528623D1308D}"/>
            </c:ext>
          </c:extLst>
        </c:ser>
        <c:ser>
          <c:idx val="2"/>
          <c:order val="2"/>
          <c:dLbls>
            <c:spPr>
              <a:noFill/>
              <a:ln>
                <a:noFill/>
              </a:ln>
              <a:effectLst/>
            </c:spPr>
            <c:txPr>
              <a:bodyPr wrap="square" lIns="38100" tIns="19050" rIns="38100" bIns="19050" anchor="ctr">
                <a:spAutoFit/>
              </a:bodyPr>
              <a:lstStyle/>
              <a:p>
                <a:pPr>
                  <a:defRPr lang="ja-JP" sz="800" b="1"/>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Sheet1!$A$3:$S$3</c:f>
              <c:numCache>
                <c:formatCode>General</c:formatCode>
                <c:ptCount val="19"/>
                <c:pt idx="0">
                  <c:v>13.6</c:v>
                </c:pt>
                <c:pt idx="1">
                  <c:v>14</c:v>
                </c:pt>
                <c:pt idx="2">
                  <c:v>14</c:v>
                </c:pt>
                <c:pt idx="3">
                  <c:v>14.3</c:v>
                </c:pt>
                <c:pt idx="4">
                  <c:v>14.7</c:v>
                </c:pt>
                <c:pt idx="5">
                  <c:v>14.6</c:v>
                </c:pt>
                <c:pt idx="6">
                  <c:v>14.8</c:v>
                </c:pt>
                <c:pt idx="7">
                  <c:v>14.8</c:v>
                </c:pt>
                <c:pt idx="8">
                  <c:v>15.1</c:v>
                </c:pt>
                <c:pt idx="9">
                  <c:v>14.8</c:v>
                </c:pt>
                <c:pt idx="10">
                  <c:v>15.1</c:v>
                </c:pt>
                <c:pt idx="11">
                  <c:v>15.3</c:v>
                </c:pt>
                <c:pt idx="12">
                  <c:v>15.5</c:v>
                </c:pt>
                <c:pt idx="13">
                  <c:v>15.3</c:v>
                </c:pt>
                <c:pt idx="14">
                  <c:v>15.5</c:v>
                </c:pt>
                <c:pt idx="15">
                  <c:v>15.5</c:v>
                </c:pt>
                <c:pt idx="16">
                  <c:v>15.7</c:v>
                </c:pt>
                <c:pt idx="17">
                  <c:v>15.8</c:v>
                </c:pt>
                <c:pt idx="18">
                  <c:v>15.7</c:v>
                </c:pt>
              </c:numCache>
            </c:numRef>
          </c:val>
          <c:smooth val="0"/>
          <c:extLst>
            <c:ext xmlns:c16="http://schemas.microsoft.com/office/drawing/2014/chart" uri="{C3380CC4-5D6E-409C-BE32-E72D297353CC}">
              <c16:uniqueId val="{00000015-BA03-443C-A073-528623D1308D}"/>
            </c:ext>
          </c:extLst>
        </c:ser>
        <c:ser>
          <c:idx val="3"/>
          <c:order val="3"/>
          <c:spPr>
            <a:ln>
              <a:solidFill>
                <a:srgbClr val="00B0F0"/>
              </a:solidFill>
            </a:ln>
          </c:spPr>
          <c:marker>
            <c:spPr>
              <a:ln>
                <a:solidFill>
                  <a:srgbClr val="00B0F0"/>
                </a:solidFill>
              </a:ln>
            </c:spPr>
          </c:marker>
          <c:dLbls>
            <c:spPr>
              <a:noFill/>
              <a:ln>
                <a:noFill/>
              </a:ln>
              <a:effectLst/>
            </c:spPr>
            <c:txPr>
              <a:bodyPr wrap="square" lIns="38100" tIns="19050" rIns="38100" bIns="19050" anchor="ctr">
                <a:spAutoFit/>
              </a:bodyPr>
              <a:lstStyle/>
              <a:p>
                <a:pPr>
                  <a:defRPr lang="ja-JP" sz="800" b="1"/>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Sheet1!$A$4:$S$4</c:f>
              <c:numCache>
                <c:formatCode>General</c:formatCode>
                <c:ptCount val="19"/>
                <c:pt idx="0">
                  <c:v>6.2</c:v>
                </c:pt>
                <c:pt idx="1">
                  <c:v>6.3</c:v>
                </c:pt>
                <c:pt idx="2">
                  <c:v>6.1</c:v>
                </c:pt>
                <c:pt idx="3">
                  <c:v>6</c:v>
                </c:pt>
                <c:pt idx="4">
                  <c:v>6.5</c:v>
                </c:pt>
                <c:pt idx="5">
                  <c:v>6.4</c:v>
                </c:pt>
                <c:pt idx="6">
                  <c:v>6.5</c:v>
                </c:pt>
                <c:pt idx="7">
                  <c:v>6.6</c:v>
                </c:pt>
                <c:pt idx="8">
                  <c:v>7.2</c:v>
                </c:pt>
                <c:pt idx="9">
                  <c:v>6.7</c:v>
                </c:pt>
                <c:pt idx="10">
                  <c:v>6.9</c:v>
                </c:pt>
                <c:pt idx="11">
                  <c:v>7.1</c:v>
                </c:pt>
                <c:pt idx="12">
                  <c:v>7.5</c:v>
                </c:pt>
                <c:pt idx="13">
                  <c:v>7.3</c:v>
                </c:pt>
                <c:pt idx="14">
                  <c:v>7.3</c:v>
                </c:pt>
                <c:pt idx="15">
                  <c:v>7.2</c:v>
                </c:pt>
                <c:pt idx="16">
                  <c:v>7.7</c:v>
                </c:pt>
                <c:pt idx="17">
                  <c:v>7.5</c:v>
                </c:pt>
                <c:pt idx="18">
                  <c:v>7.6</c:v>
                </c:pt>
              </c:numCache>
            </c:numRef>
          </c:val>
          <c:smooth val="0"/>
          <c:extLst>
            <c:ext xmlns:c16="http://schemas.microsoft.com/office/drawing/2014/chart" uri="{C3380CC4-5D6E-409C-BE32-E72D297353CC}">
              <c16:uniqueId val="{00000016-BA03-443C-A073-528623D1308D}"/>
            </c:ext>
          </c:extLst>
        </c:ser>
        <c:ser>
          <c:idx val="4"/>
          <c:order val="4"/>
          <c:spPr>
            <a:ln>
              <a:solidFill>
                <a:schemeClr val="bg2"/>
              </a:solidFill>
            </a:ln>
          </c:spPr>
          <c:marker>
            <c:spPr>
              <a:noFill/>
            </c:spPr>
          </c:marker>
          <c:dLbls>
            <c:spPr>
              <a:noFill/>
              <a:ln>
                <a:noFill/>
              </a:ln>
              <a:effectLst/>
            </c:spPr>
            <c:txPr>
              <a:bodyPr wrap="square" lIns="38100" tIns="19050" rIns="38100" bIns="19050" anchor="ctr">
                <a:spAutoFit/>
              </a:bodyPr>
              <a:lstStyle/>
              <a:p>
                <a:pPr>
                  <a:defRPr lang="ja-JP" sz="800" b="1"/>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Sheet1!$A$5:$S$5</c:f>
              <c:numCache>
                <c:formatCode>General</c:formatCode>
                <c:ptCount val="19"/>
                <c:pt idx="0">
                  <c:v>20.9</c:v>
                </c:pt>
                <c:pt idx="1">
                  <c:v>20.9</c:v>
                </c:pt>
                <c:pt idx="2">
                  <c:v>20.9</c:v>
                </c:pt>
                <c:pt idx="3">
                  <c:v>21.4</c:v>
                </c:pt>
                <c:pt idx="4">
                  <c:v>21.7</c:v>
                </c:pt>
                <c:pt idx="5">
                  <c:v>21.7</c:v>
                </c:pt>
                <c:pt idx="6">
                  <c:v>21.8</c:v>
                </c:pt>
                <c:pt idx="7">
                  <c:v>21.7</c:v>
                </c:pt>
                <c:pt idx="8">
                  <c:v>21.4</c:v>
                </c:pt>
                <c:pt idx="9">
                  <c:v>21.8</c:v>
                </c:pt>
                <c:pt idx="10">
                  <c:v>22.1</c:v>
                </c:pt>
                <c:pt idx="11">
                  <c:v>22.1</c:v>
                </c:pt>
                <c:pt idx="12">
                  <c:v>21.9</c:v>
                </c:pt>
                <c:pt idx="13">
                  <c:v>21.8</c:v>
                </c:pt>
                <c:pt idx="14">
                  <c:v>22.1</c:v>
                </c:pt>
                <c:pt idx="15">
                  <c:v>22.2</c:v>
                </c:pt>
                <c:pt idx="16">
                  <c:v>22.3</c:v>
                </c:pt>
                <c:pt idx="17">
                  <c:v>22.4</c:v>
                </c:pt>
                <c:pt idx="18">
                  <c:v>22.5</c:v>
                </c:pt>
              </c:numCache>
            </c:numRef>
          </c:val>
          <c:smooth val="0"/>
          <c:extLst>
            <c:ext xmlns:c16="http://schemas.microsoft.com/office/drawing/2014/chart" uri="{C3380CC4-5D6E-409C-BE32-E72D297353CC}">
              <c16:uniqueId val="{00000000-873B-495E-85E7-C65C33560B88}"/>
            </c:ext>
          </c:extLst>
        </c:ser>
        <c:dLbls>
          <c:dLblPos val="t"/>
          <c:showLegendKey val="0"/>
          <c:showVal val="1"/>
          <c:showCatName val="0"/>
          <c:showSerName val="0"/>
          <c:showPercent val="0"/>
          <c:showBubbleSize val="0"/>
        </c:dLbls>
        <c:marker val="1"/>
        <c:smooth val="0"/>
        <c:axId val="998859296"/>
        <c:axId val="1"/>
      </c:lineChart>
      <c:catAx>
        <c:axId val="998859296"/>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800" kern="1200">
                <a:latin typeface="+mn-lt"/>
                <a:ea typeface="+mn-ea"/>
                <a:cs typeface="+mn-cs"/>
                <a:sym typeface="+mn-lt"/>
              </a:defRPr>
            </a:pPr>
            <a:endParaRPr lang="ja-JP"/>
          </a:p>
        </c:txPr>
        <c:crossAx val="1"/>
        <c:crossesAt val="0"/>
        <c:auto val="0"/>
        <c:lblAlgn val="ctr"/>
        <c:lblOffset val="100"/>
        <c:noMultiLvlLbl val="0"/>
      </c:catAx>
      <c:valAx>
        <c:axId val="1"/>
        <c:scaling>
          <c:orientation val="minMax"/>
          <c:max val="60"/>
          <c:min val="0"/>
        </c:scaling>
        <c:delete val="0"/>
        <c:axPos val="l"/>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998859296"/>
        <c:crosses val="min"/>
        <c:crossBetween val="between"/>
        <c:majorUnit val="5"/>
      </c:valAx>
    </c:plotArea>
    <c:plotVisOnly val="0"/>
    <c:dispBlanksAs val="gap"/>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4008097165991905E-2"/>
          <c:y val="2.6260059296908091E-2"/>
          <c:w val="0.89844804318488525"/>
          <c:h val="0.94747988140618378"/>
        </c:manualLayout>
      </c:layout>
      <c:lineChart>
        <c:grouping val="standard"/>
        <c:varyColors val="0"/>
        <c:ser>
          <c:idx val="0"/>
          <c:order val="0"/>
          <c:spPr>
            <a:ln w="9525" algn="ctr">
              <a:solidFill>
                <a:srgbClr val="3399CC"/>
              </a:solidFill>
              <a:prstDash val="solid"/>
            </a:ln>
          </c:spPr>
          <c:marker>
            <c:symbol val="circle"/>
            <c:size val="6"/>
            <c:spPr>
              <a:solidFill>
                <a:srgbClr val="3399CC"/>
              </a:solidFill>
              <a:ln w="9525" algn="ctr">
                <a:solidFill>
                  <a:srgbClr val="3399CC"/>
                </a:solidFill>
                <a:prstDash val="solid"/>
              </a:ln>
            </c:spPr>
          </c:marker>
          <c:dLbls>
            <c:dLbl>
              <c:idx val="0"/>
              <c:layout>
                <c:manualLayout>
                  <c:x val="-2.1457489878542523E-2"/>
                  <c:y val="2.96484500897523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7B2-4C43-955D-1A223398BF4B}"/>
                </c:ext>
              </c:extLst>
            </c:dLbl>
            <c:dLbl>
              <c:idx val="4"/>
              <c:layout>
                <c:manualLayout>
                  <c:x val="-9.1039136302294224E-2"/>
                  <c:y val="-4.2354928699646329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7B2-4C43-955D-1A223398BF4B}"/>
                </c:ext>
              </c:extLst>
            </c:dLbl>
            <c:dLbl>
              <c:idx val="5"/>
              <c:layout>
                <c:manualLayout>
                  <c:x val="-3.7651821862348181E-2"/>
                  <c:y val="2.96484500897523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6F2-4CD6-B816-55A2F9437631}"/>
                </c:ext>
              </c:extLst>
            </c:dLbl>
            <c:dLbl>
              <c:idx val="10"/>
              <c:layout>
                <c:manualLayout>
                  <c:x val="-4.3049932523616732E-2"/>
                  <c:y val="2.96484500897523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7B2-4C43-955D-1A223398BF4B}"/>
                </c:ext>
              </c:extLst>
            </c:dLbl>
            <c:dLbl>
              <c:idx val="14"/>
              <c:layout>
                <c:manualLayout>
                  <c:x val="-5.0553306342780123E-2"/>
                  <c:y val="2.96484500897524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7B2-4C43-955D-1A223398BF4B}"/>
                </c:ext>
              </c:extLst>
            </c:dLbl>
            <c:dLbl>
              <c:idx val="15"/>
              <c:layout>
                <c:manualLayout>
                  <c:x val="-1.6059379217273954E-2"/>
                  <c:y val="1.609487290586560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7B2-4C43-955D-1A223398BF4B}"/>
                </c:ext>
              </c:extLst>
            </c:dLbl>
            <c:dLbl>
              <c:idx val="21"/>
              <c:layout>
                <c:manualLayout>
                  <c:x val="-2.6855600539811068E-2"/>
                  <c:y val="3.64252386816958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6F2-4CD6-B816-55A2F9437631}"/>
                </c:ext>
              </c:extLst>
            </c:dLbl>
            <c:spPr>
              <a:noFill/>
              <a:ln>
                <a:noFill/>
              </a:ln>
              <a:effectLst/>
            </c:spPr>
            <c:txPr>
              <a:bodyPr wrap="square" lIns="38100" tIns="19050" rIns="38100" bIns="19050" anchor="ctr">
                <a:spAutoFit/>
              </a:bodyPr>
              <a:lstStyle/>
              <a:p>
                <a:pPr>
                  <a:defRPr lang="ja-JP"/>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Sheet1!$A$1:$Y$1</c:f>
              <c:numCache>
                <c:formatCode>#,##0.00;"-"#,##0.00</c:formatCode>
                <c:ptCount val="25"/>
                <c:pt idx="0">
                  <c:v>2.6934999999999998</c:v>
                </c:pt>
                <c:pt idx="1">
                  <c:v>2.7355</c:v>
                </c:pt>
                <c:pt idx="2">
                  <c:v>2.9180000000000001</c:v>
                </c:pt>
                <c:pt idx="3">
                  <c:v>2.7942</c:v>
                </c:pt>
                <c:pt idx="4">
                  <c:v>2.6903999999999999</c:v>
                </c:pt>
                <c:pt idx="5">
                  <c:v>2.7399</c:v>
                </c:pt>
                <c:pt idx="6">
                  <c:v>3.0727000000000002</c:v>
                </c:pt>
                <c:pt idx="7">
                  <c:v>3.4117000000000002</c:v>
                </c:pt>
                <c:pt idx="8">
                  <c:v>3.1084999999999998</c:v>
                </c:pt>
                <c:pt idx="9">
                  <c:v>2.7290999999999999</c:v>
                </c:pt>
                <c:pt idx="10">
                  <c:v>2.6934999999999998</c:v>
                </c:pt>
                <c:pt idx="11">
                  <c:v>2.7355</c:v>
                </c:pt>
                <c:pt idx="12">
                  <c:v>2.9180000000000001</c:v>
                </c:pt>
                <c:pt idx="13">
                  <c:v>2.7942</c:v>
                </c:pt>
                <c:pt idx="14">
                  <c:v>2.6903999999999999</c:v>
                </c:pt>
                <c:pt idx="15">
                  <c:v>2.7399</c:v>
                </c:pt>
                <c:pt idx="16">
                  <c:v>3.0727000000000002</c:v>
                </c:pt>
                <c:pt idx="17">
                  <c:v>3.4117000000000002</c:v>
                </c:pt>
                <c:pt idx="18">
                  <c:v>3.1084999999999998</c:v>
                </c:pt>
                <c:pt idx="19">
                  <c:v>2.7290999999999999</c:v>
                </c:pt>
                <c:pt idx="20">
                  <c:v>3.4131999999999998</c:v>
                </c:pt>
                <c:pt idx="21">
                  <c:v>3.4344999999999999</c:v>
                </c:pt>
                <c:pt idx="22">
                  <c:v>3.7452000000000001</c:v>
                </c:pt>
                <c:pt idx="23">
                  <c:v>4.0350000000000001</c:v>
                </c:pt>
                <c:pt idx="24">
                  <c:v>4.2910000000000004</c:v>
                </c:pt>
              </c:numCache>
            </c:numRef>
          </c:val>
          <c:smooth val="0"/>
          <c:extLst>
            <c:ext xmlns:c16="http://schemas.microsoft.com/office/drawing/2014/chart" uri="{C3380CC4-5D6E-409C-BE32-E72D297353CC}">
              <c16:uniqueId val="{0000000F-47B2-4C43-955D-1A223398BF4B}"/>
            </c:ext>
          </c:extLst>
        </c:ser>
        <c:dLbls>
          <c:showLegendKey val="0"/>
          <c:showVal val="0"/>
          <c:showCatName val="0"/>
          <c:showSerName val="0"/>
          <c:showPercent val="0"/>
          <c:showBubbleSize val="0"/>
        </c:dLbls>
        <c:marker val="1"/>
        <c:smooth val="0"/>
        <c:axId val="1164585471"/>
        <c:axId val="1"/>
      </c:lineChart>
      <c:catAx>
        <c:axId val="1164585471"/>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8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4.5"/>
          <c:min val="2"/>
        </c:scaling>
        <c:delete val="0"/>
        <c:axPos val="l"/>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1164585471"/>
        <c:crosses val="min"/>
        <c:crossBetween val="midCat"/>
        <c:majorUnit val="0.5"/>
      </c:valAx>
    </c:plotArea>
    <c:plotVisOnly val="0"/>
    <c:dispBlanksAs val="gap"/>
    <c:showDLblsOverMax val="1"/>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032258064516132E-2"/>
          <c:y val="2.6260059296908091E-2"/>
          <c:w val="0.88387096774193552"/>
          <c:h val="0.94747988140618378"/>
        </c:manualLayout>
      </c:layout>
      <c:lineChart>
        <c:grouping val="standard"/>
        <c:varyColors val="0"/>
        <c:ser>
          <c:idx val="0"/>
          <c:order val="0"/>
          <c:spPr>
            <a:ln w="9525" algn="ctr">
              <a:solidFill>
                <a:srgbClr val="3399CC"/>
              </a:solidFill>
              <a:prstDash val="solid"/>
            </a:ln>
          </c:spPr>
          <c:marker>
            <c:symbol val="circle"/>
            <c:size val="6"/>
            <c:spPr>
              <a:solidFill>
                <a:srgbClr val="3399CC"/>
              </a:solidFill>
              <a:ln w="9525" algn="ctr">
                <a:solidFill>
                  <a:srgbClr val="3399CC"/>
                </a:solidFill>
                <a:prstDash val="solid"/>
              </a:ln>
            </c:spPr>
          </c:marker>
          <c:dLbls>
            <c:dLbl>
              <c:idx val="0"/>
              <c:layout>
                <c:manualLayout>
                  <c:x val="-1.0193548387096775E-2"/>
                  <c:y val="-5.50614073095402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442-41DC-82FA-C7C6310A625C}"/>
                </c:ext>
              </c:extLst>
            </c:dLbl>
            <c:dLbl>
              <c:idx val="1"/>
              <c:layout>
                <c:manualLayout>
                  <c:x val="-7.6129032258064515E-3"/>
                  <c:y val="1.609487290586560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442-41DC-82FA-C7C6310A625C}"/>
                </c:ext>
              </c:extLst>
            </c:dLbl>
            <c:dLbl>
              <c:idx val="2"/>
              <c:layout>
                <c:manualLayout>
                  <c:x val="-4.3741935483870995E-2"/>
                  <c:y val="2.96484500897524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442-41DC-82FA-C7C6310A625C}"/>
                </c:ext>
              </c:extLst>
            </c:dLbl>
            <c:dLbl>
              <c:idx val="5"/>
              <c:layout>
                <c:manualLayout>
                  <c:x val="-8.2451612903225835E-2"/>
                  <c:y val="-3.47310415337100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442-41DC-82FA-C7C6310A625C}"/>
                </c:ext>
              </c:extLst>
            </c:dLbl>
            <c:dLbl>
              <c:idx val="23"/>
              <c:layout>
                <c:manualLayout>
                  <c:x val="-4.8903225806451803E-2"/>
                  <c:y val="3.303684438572413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442-41DC-82FA-C7C6310A625C}"/>
                </c:ext>
              </c:extLst>
            </c:dLbl>
            <c:numFmt formatCode="0.0" sourceLinked="0"/>
            <c:spPr>
              <a:noFill/>
              <a:ln>
                <a:noFill/>
              </a:ln>
              <a:effectLst/>
            </c:spPr>
            <c:txPr>
              <a:bodyPr wrap="square" lIns="38100" tIns="19050" rIns="38100" bIns="19050" anchor="ctr">
                <a:spAutoFit/>
              </a:bodyPr>
              <a:lstStyle/>
              <a:p>
                <a:pPr>
                  <a:defRPr lang="ja-JP"/>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Sheet1!$A$1:$Z$1</c:f>
              <c:numCache>
                <c:formatCode>#,##0.0;"-"#,##0.0</c:formatCode>
                <c:ptCount val="26"/>
                <c:pt idx="0">
                  <c:v>1.7</c:v>
                </c:pt>
                <c:pt idx="1">
                  <c:v>1.61</c:v>
                </c:pt>
                <c:pt idx="2" formatCode="General">
                  <c:v>0.66</c:v>
                </c:pt>
                <c:pt idx="3" formatCode="General">
                  <c:v>1.8129999999999999</c:v>
                </c:pt>
                <c:pt idx="4" formatCode="General">
                  <c:v>2.8119999999999998</c:v>
                </c:pt>
                <c:pt idx="5">
                  <c:v>4.4669999999999996</c:v>
                </c:pt>
                <c:pt idx="6">
                  <c:v>4.7119999999999997</c:v>
                </c:pt>
                <c:pt idx="7" formatCode="General">
                  <c:v>2.1669999999999998</c:v>
                </c:pt>
                <c:pt idx="8">
                  <c:v>5.4850000000000003</c:v>
                </c:pt>
                <c:pt idx="9" formatCode="General">
                  <c:v>-0.87</c:v>
                </c:pt>
                <c:pt idx="10">
                  <c:v>3.2989999999999999</c:v>
                </c:pt>
                <c:pt idx="11">
                  <c:v>3.8109999999999999</c:v>
                </c:pt>
                <c:pt idx="12" formatCode="General">
                  <c:v>3.012</c:v>
                </c:pt>
                <c:pt idx="13" formatCode="General">
                  <c:v>2.1850000000000001</c:v>
                </c:pt>
                <c:pt idx="14">
                  <c:v>1.8939999999999999</c:v>
                </c:pt>
                <c:pt idx="15" formatCode="General">
                  <c:v>-0.89900000000000002</c:v>
                </c:pt>
                <c:pt idx="16">
                  <c:v>0.188</c:v>
                </c:pt>
                <c:pt idx="17">
                  <c:v>0.66500000000000004</c:v>
                </c:pt>
                <c:pt idx="18">
                  <c:v>1.0649999999999999</c:v>
                </c:pt>
                <c:pt idx="19">
                  <c:v>0.70599999999999996</c:v>
                </c:pt>
                <c:pt idx="20" formatCode="General">
                  <c:v>-0.84699999999999998</c:v>
                </c:pt>
                <c:pt idx="21" formatCode="General">
                  <c:v>1.2310000000000001</c:v>
                </c:pt>
                <c:pt idx="22">
                  <c:v>6.077</c:v>
                </c:pt>
                <c:pt idx="23" formatCode="General">
                  <c:v>1.228</c:v>
                </c:pt>
                <c:pt idx="24" formatCode="General">
                  <c:v>0.54</c:v>
                </c:pt>
                <c:pt idx="25">
                  <c:v>1.22</c:v>
                </c:pt>
              </c:numCache>
            </c:numRef>
          </c:val>
          <c:smooth val="0"/>
          <c:extLst>
            <c:ext xmlns:c16="http://schemas.microsoft.com/office/drawing/2014/chart" uri="{C3380CC4-5D6E-409C-BE32-E72D297353CC}">
              <c16:uniqueId val="{00000005-4442-41DC-82FA-C7C6310A625C}"/>
            </c:ext>
          </c:extLst>
        </c:ser>
        <c:dLbls>
          <c:dLblPos val="t"/>
          <c:showLegendKey val="0"/>
          <c:showVal val="1"/>
          <c:showCatName val="0"/>
          <c:showSerName val="0"/>
          <c:showPercent val="0"/>
          <c:showBubbleSize val="0"/>
        </c:dLbls>
        <c:marker val="1"/>
        <c:smooth val="0"/>
        <c:axId val="285926863"/>
        <c:axId val="1"/>
      </c:lineChart>
      <c:catAx>
        <c:axId val="285926863"/>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800" kern="1200">
                <a:latin typeface="+mn-lt"/>
                <a:ea typeface="+mn-ea"/>
                <a:cs typeface="+mn-cs"/>
                <a:sym typeface="+mn-lt"/>
              </a:defRPr>
            </a:pPr>
            <a:endParaRPr lang="ja-JP"/>
          </a:p>
        </c:txPr>
        <c:crossAx val="1"/>
        <c:crossesAt val="0"/>
        <c:auto val="0"/>
        <c:lblAlgn val="ctr"/>
        <c:lblOffset val="100"/>
        <c:noMultiLvlLbl val="0"/>
      </c:catAx>
      <c:valAx>
        <c:axId val="1"/>
        <c:scaling>
          <c:orientation val="minMax"/>
          <c:max val="7"/>
          <c:min val="-2"/>
        </c:scaling>
        <c:delete val="0"/>
        <c:axPos val="l"/>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285926863"/>
        <c:crosses val="min"/>
        <c:crossBetween val="midCat"/>
        <c:majorUnit val="1"/>
      </c:valAx>
    </c:plotArea>
    <c:plotVisOnly val="0"/>
    <c:dispBlanksAs val="gap"/>
    <c:showDLblsOverMax val="1"/>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列1</c:v>
                </c:pt>
              </c:strCache>
            </c:strRef>
          </c:tx>
          <c:spPr>
            <a:solidFill>
              <a:schemeClr val="accent1"/>
            </a:solidFill>
            <a:ln>
              <a:noFill/>
            </a:ln>
            <a:effectLst/>
          </c:spPr>
          <c:invertIfNegative val="0"/>
          <c:dLbls>
            <c:dLbl>
              <c:idx val="2"/>
              <c:layout>
                <c:manualLayout>
                  <c:x val="-2.227088172817366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DF4-4878-B518-A0EFCFCC3B5F}"/>
                </c:ext>
              </c:extLst>
            </c:dLbl>
            <c:dLbl>
              <c:idx val="11"/>
              <c:layout>
                <c:manualLayout>
                  <c:x val="0"/>
                  <c:y val="-1.574608678747097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693-43F0-84B0-D8E6406D9BE8}"/>
                </c:ext>
              </c:extLst>
            </c:dLbl>
            <c:spPr>
              <a:noFill/>
              <a:ln>
                <a:noFill/>
              </a:ln>
              <a:effectLst/>
            </c:spPr>
            <c:txPr>
              <a:bodyPr rot="0" spcFirstLastPara="1" vertOverflow="ellipsis" vert="horz" wrap="square" lIns="38100" tIns="19050" rIns="38100" bIns="19050" anchor="ctr" anchorCtr="1">
                <a:spAutoFit/>
              </a:bodyPr>
              <a:lstStyle/>
              <a:p>
                <a:pPr>
                  <a:defRPr lang="ja-JP" sz="800" b="1"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12"/>
                <c:pt idx="0">
                  <c:v>2012</c:v>
                </c:pt>
                <c:pt idx="1">
                  <c:v>2013</c:v>
                </c:pt>
                <c:pt idx="2">
                  <c:v>2014</c:v>
                </c:pt>
                <c:pt idx="3">
                  <c:v>2015</c:v>
                </c:pt>
                <c:pt idx="4">
                  <c:v>2016</c:v>
                </c:pt>
                <c:pt idx="5">
                  <c:v>2017</c:v>
                </c:pt>
                <c:pt idx="6">
                  <c:v>2018</c:v>
                </c:pt>
                <c:pt idx="7">
                  <c:v>2019</c:v>
                </c:pt>
                <c:pt idx="8">
                  <c:v>2020</c:v>
                </c:pt>
                <c:pt idx="9">
                  <c:v>2021</c:v>
                </c:pt>
                <c:pt idx="10">
                  <c:v>2022</c:v>
                </c:pt>
                <c:pt idx="11">
                  <c:v>2023</c:v>
                </c:pt>
              </c:numCache>
            </c:numRef>
          </c:cat>
          <c:val>
            <c:numRef>
              <c:f>Sheet1!$B$2:$B$13</c:f>
              <c:numCache>
                <c:formatCode>#,##0.0</c:formatCode>
                <c:ptCount val="12"/>
                <c:pt idx="0">
                  <c:v>18</c:v>
                </c:pt>
                <c:pt idx="1">
                  <c:v>8.5</c:v>
                </c:pt>
                <c:pt idx="2">
                  <c:v>5.7</c:v>
                </c:pt>
                <c:pt idx="3">
                  <c:v>2.7</c:v>
                </c:pt>
                <c:pt idx="4">
                  <c:v>1.9</c:v>
                </c:pt>
                <c:pt idx="5" formatCode="General">
                  <c:v>2</c:v>
                </c:pt>
                <c:pt idx="6" formatCode="General">
                  <c:v>2.2000000000000002</c:v>
                </c:pt>
                <c:pt idx="7" formatCode="General">
                  <c:v>2</c:v>
                </c:pt>
                <c:pt idx="8" formatCode="General">
                  <c:v>-10.199999999999999</c:v>
                </c:pt>
                <c:pt idx="9" formatCode="General">
                  <c:v>8.5</c:v>
                </c:pt>
                <c:pt idx="10" formatCode="General">
                  <c:v>2.5</c:v>
                </c:pt>
                <c:pt idx="11" formatCode="General">
                  <c:v>-0.7</c:v>
                </c:pt>
              </c:numCache>
            </c:numRef>
          </c:val>
          <c:extLst>
            <c:ext xmlns:c16="http://schemas.microsoft.com/office/drawing/2014/chart" uri="{C3380CC4-5D6E-409C-BE32-E72D297353CC}">
              <c16:uniqueId val="{00000000-2DF4-4878-B518-A0EFCFCC3B5F}"/>
            </c:ext>
          </c:extLst>
        </c:ser>
        <c:dLbls>
          <c:dLblPos val="outEnd"/>
          <c:showLegendKey val="0"/>
          <c:showVal val="1"/>
          <c:showCatName val="0"/>
          <c:showSerName val="0"/>
          <c:showPercent val="0"/>
          <c:showBubbleSize val="0"/>
        </c:dLbls>
        <c:gapWidth val="219"/>
        <c:overlap val="-27"/>
        <c:axId val="1588906127"/>
        <c:axId val="280660415"/>
      </c:barChart>
      <c:catAx>
        <c:axId val="15889061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900" b="1" i="0" u="none" strike="noStrike" kern="1200" baseline="0">
                <a:solidFill>
                  <a:schemeClr val="tx1"/>
                </a:solidFill>
                <a:latin typeface="+mn-lt"/>
                <a:ea typeface="+mn-ea"/>
                <a:cs typeface="+mn-cs"/>
              </a:defRPr>
            </a:pPr>
            <a:endParaRPr lang="ja-JP"/>
          </a:p>
        </c:txPr>
        <c:crossAx val="280660415"/>
        <c:crosses val="autoZero"/>
        <c:auto val="1"/>
        <c:lblAlgn val="ctr"/>
        <c:lblOffset val="100"/>
        <c:noMultiLvlLbl val="0"/>
      </c:catAx>
      <c:valAx>
        <c:axId val="280660415"/>
        <c:scaling>
          <c:orientation val="minMax"/>
        </c:scaling>
        <c:delete val="0"/>
        <c:axPos val="l"/>
        <c:numFmt formatCode="#,##0.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lang="ja-JP" sz="900" b="1" i="0" u="none" strike="noStrike" kern="1200" baseline="0">
                <a:solidFill>
                  <a:schemeClr val="tx1"/>
                </a:solidFill>
                <a:latin typeface="+mn-lt"/>
                <a:ea typeface="+mn-ea"/>
                <a:cs typeface="+mn-cs"/>
              </a:defRPr>
            </a:pPr>
            <a:endParaRPr lang="ja-JP"/>
          </a:p>
        </c:txPr>
        <c:crossAx val="158890612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0.01474</cdr:x>
      <cdr:y>0</cdr:y>
    </cdr:from>
    <cdr:to>
      <cdr:x>0.04217</cdr:x>
      <cdr:y>0.08955</cdr:y>
    </cdr:to>
    <cdr:sp macro="" textlink="">
      <cdr:nvSpPr>
        <cdr:cNvPr id="2" name="Text Placeholder 12">
          <a:extLst xmlns:a="http://schemas.openxmlformats.org/drawingml/2006/main">
            <a:ext uri="{FF2B5EF4-FFF2-40B4-BE49-F238E27FC236}">
              <a16:creationId xmlns:a16="http://schemas.microsoft.com/office/drawing/2014/main" id="{534F5FB3-C791-83E6-22B2-1C7FC8489820}"/>
            </a:ext>
          </a:extLst>
        </cdr:cNvPr>
        <cdr:cNvSpPr>
          <a:spLocks xmlns:a="http://schemas.openxmlformats.org/drawingml/2006/main" noGrp="1"/>
        </cdr:cNvSpPr>
      </cdr:nvSpPr>
      <cdr:spPr bwMode="auto">
        <a:xfrm xmlns:a="http://schemas.openxmlformats.org/drawingml/2006/main">
          <a:off x="136525" y="-27384"/>
          <a:ext cx="254000" cy="152400"/>
        </a:xfrm>
        <a:prstGeom xmlns:a="http://schemas.openxmlformats.org/drawingml/2006/main" prst="rect">
          <a:avLst/>
        </a:prstGeom>
        <a:noFill xmlns:a="http://schemas.openxmlformats.org/drawingml/2006/main"/>
        <a:extLst xmlns:a="http://schemas.openxmlformats.org/drawingml/2006/main">
          <a:ext uri="{909E8E84-426E-40DD-AFC4-6F175D3DCCD1}">
            <a14:hiddenFill xmlns:a14="http://schemas.microsoft.com/office/drawing/2010/main">
              <a:solidFill>
                <a:scrgbClr r="0" g="0" b="0"/>
              </a:solidFill>
            </a14:hiddenFill>
          </a:ext>
        </a:extLst>
      </cdr:spPr>
      <cdr:txBody>
        <a:bodyPr xmlns:a="http://schemas.openxmlformats.org/drawingml/2006/main" vert="horz" wrap="none" lIns="0" tIns="0" rIns="0" bIns="0" numCol="1" spcCol="0" rtlCol="0" anchor="b" anchorCtr="0">
          <a:no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pPr marL="0" marR="0" lvl="0" indent="0" algn="r" defTabSz="914400" rtl="0" eaLnBrk="1" fontAlgn="auto" latinLnBrk="0" hangingPunct="1">
            <a:lnSpc>
              <a:spcPct val="100000"/>
            </a:lnSpc>
            <a:spcBef>
              <a:spcPct val="0"/>
            </a:spcBef>
            <a:spcAft>
              <a:spcPct val="0"/>
            </a:spcAft>
            <a:buClrTx/>
            <a:buSzTx/>
            <a:buFontTx/>
            <a:buNone/>
            <a:tabLst/>
            <a:defRPr/>
          </a:pPr>
          <a:r>
            <a:rPr kumimoji="0" lang="ja-JP" altLang="en-US" sz="800" b="0" i="0" u="none" strike="noStrike" kern="1200" cap="none" spc="0" normalizeH="0" baseline="0" noProof="1">
              <a:ln>
                <a:noFill/>
              </a:ln>
              <a:solidFill>
                <a:srgbClr val="000000"/>
              </a:solidFill>
              <a:effectLst/>
              <a:uLnTx/>
              <a:uFillTx/>
              <a:latin typeface="+mj-lt"/>
              <a:ea typeface="ＭＳ Ｐゴシック"/>
              <a:cs typeface="+mn-cs"/>
              <a:sym typeface="+mn-lt"/>
            </a:rPr>
            <a:t>（%）</a:t>
          </a:r>
        </a:p>
      </cdr:txBody>
    </cdr:sp>
  </cdr:relSizeAnchor>
</c:userShapes>
</file>

<file path=ppt/drawings/drawing2.xml><?xml version="1.0" encoding="utf-8"?>
<c:userShapes xmlns:c="http://schemas.openxmlformats.org/drawingml/2006/chart">
  <cdr:relSizeAnchor xmlns:cdr="http://schemas.openxmlformats.org/drawingml/2006/chartDrawing">
    <cdr:from>
      <cdr:x>0.28136</cdr:x>
      <cdr:y>0.25443</cdr:y>
    </cdr:from>
    <cdr:to>
      <cdr:x>0.88247</cdr:x>
      <cdr:y>0.35206</cdr:y>
    </cdr:to>
    <cdr:cxnSp macro="">
      <cdr:nvCxnSpPr>
        <cdr:cNvPr id="3" name="Straight Arrow Connector 2">
          <a:extLst xmlns:a="http://schemas.openxmlformats.org/drawingml/2006/main">
            <a:ext uri="{FF2B5EF4-FFF2-40B4-BE49-F238E27FC236}">
              <a16:creationId xmlns:a16="http://schemas.microsoft.com/office/drawing/2014/main" id="{D07EC9D1-59B3-DFD2-F85E-284793D5118D}"/>
            </a:ext>
          </a:extLst>
        </cdr:cNvPr>
        <cdr:cNvCxnSpPr/>
      </cdr:nvCxnSpPr>
      <cdr:spPr>
        <a:xfrm xmlns:a="http://schemas.openxmlformats.org/drawingml/2006/main">
          <a:off x="1247079" y="938283"/>
          <a:ext cx="2664296" cy="360040"/>
        </a:xfrm>
        <a:prstGeom xmlns:a="http://schemas.openxmlformats.org/drawingml/2006/main" prst="straightConnector1">
          <a:avLst/>
        </a:prstGeom>
        <a:ln xmlns:a="http://schemas.openxmlformats.org/drawingml/2006/main" w="9525">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0.57704</cdr:x>
      <cdr:y>0.2452</cdr:y>
    </cdr:from>
    <cdr:to>
      <cdr:x>0.73094</cdr:x>
      <cdr:y>0.31614</cdr:y>
    </cdr:to>
    <cdr:sp macro="" textlink="">
      <cdr:nvSpPr>
        <cdr:cNvPr id="4" name="TextBox 3">
          <a:extLst xmlns:a="http://schemas.openxmlformats.org/drawingml/2006/main">
            <a:ext uri="{FF2B5EF4-FFF2-40B4-BE49-F238E27FC236}">
              <a16:creationId xmlns:a16="http://schemas.microsoft.com/office/drawing/2014/main" id="{1A6442A6-7BCA-371F-9048-FE6C57360F63}"/>
            </a:ext>
          </a:extLst>
        </cdr:cNvPr>
        <cdr:cNvSpPr txBox="1"/>
      </cdr:nvSpPr>
      <cdr:spPr>
        <a:xfrm xmlns:a="http://schemas.openxmlformats.org/drawingml/2006/main">
          <a:off x="2557594" y="904245"/>
          <a:ext cx="682154" cy="26161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kumimoji="1" lang="en-US" b="1" dirty="0">
              <a:solidFill>
                <a:schemeClr val="accent5"/>
              </a:solidFill>
              <a:latin typeface="Arial" panose="020B0604020202020204" pitchFamily="34" charset="0"/>
              <a:ea typeface="ＭＳ Ｐゴシック" panose="020B0600070205080204" pitchFamily="50" charset="-128"/>
              <a:cs typeface="Arial" panose="020B0604020202020204" pitchFamily="34" charset="0"/>
            </a:rPr>
            <a:t>-16%</a:t>
          </a:r>
        </a:p>
      </cdr:txBody>
    </cdr:sp>
  </cdr:relSizeAnchor>
</c:userShapes>
</file>

<file path=ppt/drawings/drawing3.xml><?xml version="1.0" encoding="utf-8"?>
<c:userShapes xmlns:c="http://schemas.openxmlformats.org/drawingml/2006/chart">
  <cdr:relSizeAnchor xmlns:cdr="http://schemas.openxmlformats.org/drawingml/2006/chartDrawing">
    <cdr:from>
      <cdr:x>0.12076</cdr:x>
      <cdr:y>0.1899</cdr:y>
    </cdr:from>
    <cdr:to>
      <cdr:x>0.20807</cdr:x>
      <cdr:y>0.24829</cdr:y>
    </cdr:to>
    <cdr:sp macro="" textlink="">
      <cdr:nvSpPr>
        <cdr:cNvPr id="2" name="TextBox 1">
          <a:extLst xmlns:a="http://schemas.openxmlformats.org/drawingml/2006/main">
            <a:ext uri="{FF2B5EF4-FFF2-40B4-BE49-F238E27FC236}">
              <a16:creationId xmlns:a16="http://schemas.microsoft.com/office/drawing/2014/main" id="{D6222521-1D08-6E9F-C578-B4C97A25A1F8}"/>
            </a:ext>
          </a:extLst>
        </cdr:cNvPr>
        <cdr:cNvSpPr txBox="1"/>
      </cdr:nvSpPr>
      <cdr:spPr>
        <a:xfrm xmlns:a="http://schemas.openxmlformats.org/drawingml/2006/main">
          <a:off x="1095691" y="850764"/>
          <a:ext cx="792088" cy="26161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lgn="ctr"/>
          <a:r>
            <a:rPr kumimoji="1" lang="en-US" sz="1100" b="1" dirty="0">
              <a:latin typeface="Arial" panose="020B0604020202020204" pitchFamily="34" charset="0"/>
              <a:ea typeface="ＭＳ Ｐゴシック" panose="020B0600070205080204" pitchFamily="50" charset="-128"/>
              <a:cs typeface="Arial" panose="020B0604020202020204" pitchFamily="34" charset="0"/>
            </a:rPr>
            <a:t>2,742</a:t>
          </a:r>
        </a:p>
      </cdr:txBody>
    </cdr:sp>
  </cdr:relSizeAnchor>
  <cdr:relSizeAnchor xmlns:cdr="http://schemas.openxmlformats.org/drawingml/2006/chartDrawing">
    <cdr:from>
      <cdr:x>0.72685</cdr:x>
      <cdr:y>0.01537</cdr:y>
    </cdr:from>
    <cdr:to>
      <cdr:x>0.80622</cdr:x>
      <cdr:y>0.07377</cdr:y>
    </cdr:to>
    <cdr:sp macro="" textlink="">
      <cdr:nvSpPr>
        <cdr:cNvPr id="3" name="TextBox 1">
          <a:extLst xmlns:a="http://schemas.openxmlformats.org/drawingml/2006/main">
            <a:ext uri="{FF2B5EF4-FFF2-40B4-BE49-F238E27FC236}">
              <a16:creationId xmlns:a16="http://schemas.microsoft.com/office/drawing/2014/main" id="{7CC09BAE-CAE2-DF86-AFE7-CE9FCB166976}"/>
            </a:ext>
          </a:extLst>
        </cdr:cNvPr>
        <cdr:cNvSpPr txBox="1"/>
      </cdr:nvSpPr>
      <cdr:spPr>
        <a:xfrm xmlns:a="http://schemas.openxmlformats.org/drawingml/2006/main">
          <a:off x="6594717" y="68868"/>
          <a:ext cx="720125" cy="2616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kumimoji="1" lang="en-US" b="1" dirty="0">
              <a:latin typeface="Arial" panose="020B0604020202020204" pitchFamily="34" charset="0"/>
              <a:ea typeface="ＭＳ Ｐゴシック" panose="020B0600070205080204" pitchFamily="50" charset="-128"/>
              <a:cs typeface="Arial" panose="020B0604020202020204" pitchFamily="34" charset="0"/>
            </a:rPr>
            <a:t>3,544</a:t>
          </a:r>
          <a:endParaRPr kumimoji="1" lang="en-US" sz="900" b="1" dirty="0">
            <a:latin typeface="Arial" panose="020B0604020202020204" pitchFamily="34" charset="0"/>
            <a:ea typeface="ＭＳ Ｐゴシック" panose="020B0600070205080204" pitchFamily="50" charset="-128"/>
            <a:cs typeface="Arial" panose="020B0604020202020204" pitchFamily="34" charset="0"/>
          </a:endParaRPr>
        </a:p>
      </cdr:txBody>
    </cdr:sp>
  </cdr:relSizeAnchor>
  <cdr:relSizeAnchor xmlns:cdr="http://schemas.openxmlformats.org/drawingml/2006/chartDrawing">
    <cdr:from>
      <cdr:x>0.42252</cdr:x>
      <cdr:y>0.10612</cdr:y>
    </cdr:from>
    <cdr:to>
      <cdr:x>0.50188</cdr:x>
      <cdr:y>0.16451</cdr:y>
    </cdr:to>
    <cdr:sp macro="" textlink="">
      <cdr:nvSpPr>
        <cdr:cNvPr id="4" name="TextBox 1">
          <a:extLst xmlns:a="http://schemas.openxmlformats.org/drawingml/2006/main">
            <a:ext uri="{FF2B5EF4-FFF2-40B4-BE49-F238E27FC236}">
              <a16:creationId xmlns:a16="http://schemas.microsoft.com/office/drawing/2014/main" id="{7CC09BAE-CAE2-DF86-AFE7-CE9FCB166976}"/>
            </a:ext>
          </a:extLst>
        </cdr:cNvPr>
        <cdr:cNvSpPr txBox="1"/>
      </cdr:nvSpPr>
      <cdr:spPr>
        <a:xfrm xmlns:a="http://schemas.openxmlformats.org/drawingml/2006/main">
          <a:off x="3833486" y="475404"/>
          <a:ext cx="720034" cy="2616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kumimoji="1" lang="en-US" sz="1100" b="1" dirty="0">
              <a:latin typeface="Arial" panose="020B0604020202020204" pitchFamily="34" charset="0"/>
              <a:ea typeface="ＭＳ Ｐゴシック" panose="020B0600070205080204" pitchFamily="50" charset="-128"/>
              <a:cs typeface="Arial" panose="020B0604020202020204" pitchFamily="34" charset="0"/>
            </a:rPr>
            <a:t>3,149</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6" y="2"/>
            <a:ext cx="2919413" cy="495300"/>
          </a:xfrm>
          <a:prstGeom prst="rect">
            <a:avLst/>
          </a:prstGeom>
        </p:spPr>
        <p:txBody>
          <a:bodyPr vert="horz" lIns="91384" tIns="45691" rIns="91384" bIns="45691" rtlCol="0"/>
          <a:lstStyle>
            <a:lvl1pPr algn="l">
              <a:defRPr sz="1200"/>
            </a:lvl1pPr>
          </a:lstStyle>
          <a:p>
            <a:endParaRPr kumimoji="1" lang="ja-JP" altLang="en-US" dirty="0">
              <a:latin typeface="Arial" panose="020B0604020202020204" pitchFamily="34" charset="0"/>
            </a:endParaRPr>
          </a:p>
        </p:txBody>
      </p:sp>
      <p:sp>
        <p:nvSpPr>
          <p:cNvPr id="3" name="日付プレースホルダー 2"/>
          <p:cNvSpPr>
            <a:spLocks noGrp="1"/>
          </p:cNvSpPr>
          <p:nvPr>
            <p:ph type="dt" sz="quarter" idx="1"/>
          </p:nvPr>
        </p:nvSpPr>
        <p:spPr>
          <a:xfrm>
            <a:off x="3814763" y="2"/>
            <a:ext cx="2919412" cy="495300"/>
          </a:xfrm>
          <a:prstGeom prst="rect">
            <a:avLst/>
          </a:prstGeom>
        </p:spPr>
        <p:txBody>
          <a:bodyPr vert="horz" lIns="91384" tIns="45691" rIns="91384" bIns="45691" rtlCol="0"/>
          <a:lstStyle>
            <a:lvl1pPr algn="r">
              <a:defRPr sz="1200"/>
            </a:lvl1pPr>
          </a:lstStyle>
          <a:p>
            <a:fld id="{AD5813BB-2A59-4094-A80D-63C58A298EE5}" type="datetimeFigureOut">
              <a:rPr kumimoji="1" lang="ja-JP" altLang="en-US" smtClean="0">
                <a:latin typeface="Arial" panose="020B0604020202020204" pitchFamily="34" charset="0"/>
              </a:rPr>
              <a:pPr/>
              <a:t>2025/12/15</a:t>
            </a:fld>
            <a:endParaRPr kumimoji="1" lang="ja-JP" altLang="en-US" dirty="0">
              <a:latin typeface="Arial" panose="020B0604020202020204" pitchFamily="34" charset="0"/>
            </a:endParaRPr>
          </a:p>
        </p:txBody>
      </p:sp>
      <p:sp>
        <p:nvSpPr>
          <p:cNvPr id="4" name="フッター プレースホルダー 3"/>
          <p:cNvSpPr>
            <a:spLocks noGrp="1"/>
          </p:cNvSpPr>
          <p:nvPr>
            <p:ph type="ftr" sz="quarter" idx="2"/>
          </p:nvPr>
        </p:nvSpPr>
        <p:spPr>
          <a:xfrm>
            <a:off x="6" y="9371018"/>
            <a:ext cx="2919413" cy="495300"/>
          </a:xfrm>
          <a:prstGeom prst="rect">
            <a:avLst/>
          </a:prstGeom>
        </p:spPr>
        <p:txBody>
          <a:bodyPr vert="horz" lIns="91384" tIns="45691" rIns="91384" bIns="45691" rtlCol="0" anchor="b"/>
          <a:lstStyle>
            <a:lvl1pPr algn="l">
              <a:defRPr sz="1200"/>
            </a:lvl1pPr>
          </a:lstStyle>
          <a:p>
            <a:endParaRPr kumimoji="1" lang="ja-JP" altLang="en-US" dirty="0">
              <a:latin typeface="Arial" panose="020B0604020202020204" pitchFamily="34" charset="0"/>
            </a:endParaRPr>
          </a:p>
        </p:txBody>
      </p:sp>
      <p:sp>
        <p:nvSpPr>
          <p:cNvPr id="5" name="スライド番号プレースホルダー 4"/>
          <p:cNvSpPr>
            <a:spLocks noGrp="1"/>
          </p:cNvSpPr>
          <p:nvPr>
            <p:ph type="sldNum" sz="quarter" idx="3"/>
          </p:nvPr>
        </p:nvSpPr>
        <p:spPr>
          <a:xfrm>
            <a:off x="3814763" y="9371018"/>
            <a:ext cx="2919412" cy="495300"/>
          </a:xfrm>
          <a:prstGeom prst="rect">
            <a:avLst/>
          </a:prstGeom>
        </p:spPr>
        <p:txBody>
          <a:bodyPr vert="horz" lIns="91384" tIns="45691" rIns="91384" bIns="45691" rtlCol="0" anchor="b"/>
          <a:lstStyle>
            <a:lvl1pPr algn="r">
              <a:defRPr sz="1200"/>
            </a:lvl1pPr>
          </a:lstStyle>
          <a:p>
            <a:fld id="{A6BB9159-7815-4378-BBEB-37E2EF11ACE4}" type="slidenum">
              <a:rPr kumimoji="1" lang="ja-JP" altLang="en-US" smtClean="0">
                <a:latin typeface="Arial" panose="020B0604020202020204" pitchFamily="34" charset="0"/>
              </a:rPr>
              <a:pPr/>
              <a:t>‹#›</a:t>
            </a:fld>
            <a:endParaRPr kumimoji="1" lang="ja-JP" altLang="en-US" dirty="0">
              <a:latin typeface="Arial" panose="020B0604020202020204" pitchFamily="34" charset="0"/>
            </a:endParaRPr>
          </a:p>
        </p:txBody>
      </p:sp>
    </p:spTree>
    <p:extLst>
      <p:ext uri="{BB962C8B-B14F-4D97-AF65-F5344CB8AC3E}">
        <p14:creationId xmlns:p14="http://schemas.microsoft.com/office/powerpoint/2010/main" val="2730307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6" y="5"/>
            <a:ext cx="2919565" cy="493869"/>
          </a:xfrm>
          <a:prstGeom prst="rect">
            <a:avLst/>
          </a:prstGeom>
        </p:spPr>
        <p:txBody>
          <a:bodyPr vert="horz" lIns="90706" tIns="45353" rIns="90706" bIns="45353" rtlCol="0"/>
          <a:lstStyle>
            <a:lvl1pPr algn="l">
              <a:defRPr sz="1200">
                <a:latin typeface="Arial" panose="020B0604020202020204" pitchFamily="34" charset="0"/>
              </a:defRPr>
            </a:lvl1pPr>
          </a:lstStyle>
          <a:p>
            <a:endParaRPr lang="ja-JP" altLang="en-US" dirty="0"/>
          </a:p>
        </p:txBody>
      </p:sp>
      <p:sp>
        <p:nvSpPr>
          <p:cNvPr id="3" name="日付プレースホルダ 2"/>
          <p:cNvSpPr>
            <a:spLocks noGrp="1"/>
          </p:cNvSpPr>
          <p:nvPr>
            <p:ph type="dt" idx="1"/>
          </p:nvPr>
        </p:nvSpPr>
        <p:spPr>
          <a:xfrm>
            <a:off x="3814629" y="5"/>
            <a:ext cx="2919565" cy="493869"/>
          </a:xfrm>
          <a:prstGeom prst="rect">
            <a:avLst/>
          </a:prstGeom>
        </p:spPr>
        <p:txBody>
          <a:bodyPr vert="horz" lIns="90706" tIns="45353" rIns="90706" bIns="45353" rtlCol="0"/>
          <a:lstStyle>
            <a:lvl1pPr algn="r">
              <a:defRPr sz="1200">
                <a:latin typeface="Arial" panose="020B0604020202020204" pitchFamily="34" charset="0"/>
              </a:defRPr>
            </a:lvl1pPr>
          </a:lstStyle>
          <a:p>
            <a:fld id="{6F0D6084-7E8B-4A36-97F0-DEDFB028508E}" type="datetimeFigureOut">
              <a:rPr lang="ja-JP" altLang="en-US" smtClean="0"/>
              <a:pPr/>
              <a:t>2025/12/15</a:t>
            </a:fld>
            <a:endParaRPr lang="ja-JP" altLang="en-US" dirty="0"/>
          </a:p>
        </p:txBody>
      </p:sp>
      <p:sp>
        <p:nvSpPr>
          <p:cNvPr id="4" name="スライド イメージ プレースホルダ 3"/>
          <p:cNvSpPr>
            <a:spLocks noGrp="1" noRot="1" noChangeAspect="1"/>
          </p:cNvSpPr>
          <p:nvPr>
            <p:ph type="sldImg" idx="2"/>
          </p:nvPr>
        </p:nvSpPr>
        <p:spPr>
          <a:xfrm>
            <a:off x="696913" y="741363"/>
            <a:ext cx="5341937" cy="3698875"/>
          </a:xfrm>
          <a:prstGeom prst="rect">
            <a:avLst/>
          </a:prstGeom>
          <a:noFill/>
          <a:ln w="12700">
            <a:solidFill>
              <a:prstClr val="black"/>
            </a:solidFill>
          </a:ln>
        </p:spPr>
        <p:txBody>
          <a:bodyPr vert="horz" lIns="90706" tIns="45353" rIns="90706" bIns="45353" rtlCol="0" anchor="ctr"/>
          <a:lstStyle/>
          <a:p>
            <a:endParaRPr lang="ja-JP" altLang="en-US" dirty="0"/>
          </a:p>
        </p:txBody>
      </p:sp>
      <p:sp>
        <p:nvSpPr>
          <p:cNvPr id="5" name="ノート プレースホルダ 4"/>
          <p:cNvSpPr>
            <a:spLocks noGrp="1"/>
          </p:cNvSpPr>
          <p:nvPr>
            <p:ph type="body" sz="quarter" idx="3"/>
          </p:nvPr>
        </p:nvSpPr>
        <p:spPr>
          <a:xfrm>
            <a:off x="673266" y="4686226"/>
            <a:ext cx="5389239" cy="4440077"/>
          </a:xfrm>
          <a:prstGeom prst="rect">
            <a:avLst/>
          </a:prstGeom>
        </p:spPr>
        <p:txBody>
          <a:bodyPr vert="horz" lIns="90706" tIns="45353" rIns="90706" bIns="45353" rtlCol="0">
            <a:norm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 5"/>
          <p:cNvSpPr>
            <a:spLocks noGrp="1"/>
          </p:cNvSpPr>
          <p:nvPr>
            <p:ph type="ftr" sz="quarter" idx="4"/>
          </p:nvPr>
        </p:nvSpPr>
        <p:spPr>
          <a:xfrm>
            <a:off x="6" y="9370870"/>
            <a:ext cx="2919565" cy="493868"/>
          </a:xfrm>
          <a:prstGeom prst="rect">
            <a:avLst/>
          </a:prstGeom>
        </p:spPr>
        <p:txBody>
          <a:bodyPr vert="horz" lIns="90706" tIns="45353" rIns="90706" bIns="45353" rtlCol="0" anchor="b"/>
          <a:lstStyle>
            <a:lvl1pPr algn="l">
              <a:defRPr sz="1200">
                <a:latin typeface="Arial" panose="020B0604020202020204" pitchFamily="34" charset="0"/>
              </a:defRPr>
            </a:lvl1pPr>
          </a:lstStyle>
          <a:p>
            <a:endParaRPr lang="ja-JP" altLang="en-US" dirty="0"/>
          </a:p>
        </p:txBody>
      </p:sp>
      <p:sp>
        <p:nvSpPr>
          <p:cNvPr id="7" name="スライド番号プレースホルダ 6"/>
          <p:cNvSpPr>
            <a:spLocks noGrp="1"/>
          </p:cNvSpPr>
          <p:nvPr>
            <p:ph type="sldNum" sz="quarter" idx="5"/>
          </p:nvPr>
        </p:nvSpPr>
        <p:spPr>
          <a:xfrm>
            <a:off x="3814629" y="9370870"/>
            <a:ext cx="2919565" cy="493868"/>
          </a:xfrm>
          <a:prstGeom prst="rect">
            <a:avLst/>
          </a:prstGeom>
        </p:spPr>
        <p:txBody>
          <a:bodyPr vert="horz" lIns="90706" tIns="45353" rIns="90706" bIns="45353" rtlCol="0" anchor="b"/>
          <a:lstStyle>
            <a:lvl1pPr algn="r">
              <a:defRPr sz="1200">
                <a:latin typeface="Arial" panose="020B0604020202020204" pitchFamily="34" charset="0"/>
              </a:defRPr>
            </a:lvl1pPr>
          </a:lstStyle>
          <a:p>
            <a:fld id="{27D7EE6A-0797-491E-97CB-8F6F4017E7EC}" type="slidenum">
              <a:rPr lang="ja-JP" altLang="en-US" smtClean="0"/>
              <a:pPr/>
              <a:t>‹#›</a:t>
            </a:fld>
            <a:endParaRPr lang="ja-JP" altLang="en-US" dirty="0"/>
          </a:p>
        </p:txBody>
      </p:sp>
    </p:spTree>
    <p:extLst>
      <p:ext uri="{BB962C8B-B14F-4D97-AF65-F5344CB8AC3E}">
        <p14:creationId xmlns:p14="http://schemas.microsoft.com/office/powerpoint/2010/main" val="21984156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Arial" panose="020B0604020202020204" pitchFamily="34" charset="0"/>
        <a:ea typeface="+mn-ea"/>
        <a:cs typeface="+mn-cs"/>
      </a:defRPr>
    </a:lvl1pPr>
    <a:lvl2pPr marL="457200" algn="l" defTabSz="914400" rtl="0" eaLnBrk="1" latinLnBrk="0" hangingPunct="1">
      <a:defRPr kumimoji="1" sz="1200" kern="1200">
        <a:solidFill>
          <a:schemeClr val="tx1"/>
        </a:solidFill>
        <a:latin typeface="Arial" panose="020B0604020202020204" pitchFamily="34" charset="0"/>
        <a:ea typeface="+mn-ea"/>
        <a:cs typeface="+mn-cs"/>
      </a:defRPr>
    </a:lvl2pPr>
    <a:lvl3pPr marL="914400" algn="l" defTabSz="914400" rtl="0" eaLnBrk="1" latinLnBrk="0" hangingPunct="1">
      <a:defRPr kumimoji="1" sz="1200" kern="1200">
        <a:solidFill>
          <a:schemeClr val="tx1"/>
        </a:solidFill>
        <a:latin typeface="Arial" panose="020B0604020202020204" pitchFamily="34" charset="0"/>
        <a:ea typeface="+mn-ea"/>
        <a:cs typeface="+mn-cs"/>
      </a:defRPr>
    </a:lvl3pPr>
    <a:lvl4pPr marL="1371600" algn="l" defTabSz="914400" rtl="0" eaLnBrk="1" latinLnBrk="0" hangingPunct="1">
      <a:defRPr kumimoji="1" sz="1200" kern="1200">
        <a:solidFill>
          <a:schemeClr val="tx1"/>
        </a:solidFill>
        <a:latin typeface="Arial" panose="020B0604020202020204" pitchFamily="34" charset="0"/>
        <a:ea typeface="+mn-ea"/>
        <a:cs typeface="+mn-cs"/>
      </a:defRPr>
    </a:lvl4pPr>
    <a:lvl5pPr marL="1828800" algn="l" defTabSz="914400" rtl="0" eaLnBrk="1" latinLnBrk="0" hangingPunct="1">
      <a:defRPr kumimoji="1" sz="1200" kern="1200">
        <a:solidFill>
          <a:schemeClr val="tx1"/>
        </a:solidFill>
        <a:latin typeface="Arial" panose="020B0604020202020204" pitchFamily="34"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a:t>
            </a:fld>
            <a:endParaRPr kumimoji="1" lang="ja-JP" altLang="en-US"/>
          </a:p>
        </p:txBody>
      </p:sp>
    </p:spTree>
    <p:extLst>
      <p:ext uri="{BB962C8B-B14F-4D97-AF65-F5344CB8AC3E}">
        <p14:creationId xmlns:p14="http://schemas.microsoft.com/office/powerpoint/2010/main" val="3711802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19</a:t>
            </a:fld>
            <a:endParaRPr lang="ja-JP" altLang="en-US" dirty="0"/>
          </a:p>
        </p:txBody>
      </p:sp>
    </p:spTree>
    <p:extLst>
      <p:ext uri="{BB962C8B-B14F-4D97-AF65-F5344CB8AC3E}">
        <p14:creationId xmlns:p14="http://schemas.microsoft.com/office/powerpoint/2010/main" val="14484883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20</a:t>
            </a:fld>
            <a:endParaRPr lang="ja-JP" altLang="en-US" dirty="0"/>
          </a:p>
        </p:txBody>
      </p:sp>
    </p:spTree>
    <p:extLst>
      <p:ext uri="{BB962C8B-B14F-4D97-AF65-F5344CB8AC3E}">
        <p14:creationId xmlns:p14="http://schemas.microsoft.com/office/powerpoint/2010/main" val="7290819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CDDD8F-82FF-963E-CD3D-24D4BAC342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D473CE-8B1E-F984-00ED-191C1F0DF9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31DDAE-0035-88B2-711A-BDA9272B209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3B200EA-128C-2B70-4B6F-0C09866A010A}"/>
              </a:ext>
            </a:extLst>
          </p:cNvPr>
          <p:cNvSpPr>
            <a:spLocks noGrp="1"/>
          </p:cNvSpPr>
          <p:nvPr>
            <p:ph type="sldNum" sz="quarter" idx="5"/>
          </p:nvPr>
        </p:nvSpPr>
        <p:spPr/>
        <p:txBody>
          <a:bodyPr/>
          <a:lstStyle/>
          <a:p>
            <a:fld id="{27D7EE6A-0797-491E-97CB-8F6F4017E7EC}" type="slidenum">
              <a:rPr lang="ja-JP" altLang="en-US" smtClean="0"/>
              <a:pPr/>
              <a:t>21</a:t>
            </a:fld>
            <a:endParaRPr lang="ja-JP" altLang="en-US" dirty="0"/>
          </a:p>
        </p:txBody>
      </p:sp>
    </p:spTree>
    <p:extLst>
      <p:ext uri="{BB962C8B-B14F-4D97-AF65-F5344CB8AC3E}">
        <p14:creationId xmlns:p14="http://schemas.microsoft.com/office/powerpoint/2010/main" val="9261767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4A67AC-E9D2-7ED3-F8EE-A2E9E899F7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14C0A6-290E-482E-9B07-1778FBFC22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DBDA63-DA00-D603-4893-8511ED67D44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5662A57-5E2B-596E-4E64-DD49B84496A4}"/>
              </a:ext>
            </a:extLst>
          </p:cNvPr>
          <p:cNvSpPr>
            <a:spLocks noGrp="1"/>
          </p:cNvSpPr>
          <p:nvPr>
            <p:ph type="sldNum" sz="quarter" idx="5"/>
          </p:nvPr>
        </p:nvSpPr>
        <p:spPr/>
        <p:txBody>
          <a:bodyPr/>
          <a:lstStyle/>
          <a:p>
            <a:fld id="{27D7EE6A-0797-491E-97CB-8F6F4017E7EC}" type="slidenum">
              <a:rPr lang="ja-JP" altLang="en-US" smtClean="0"/>
              <a:pPr/>
              <a:t>22</a:t>
            </a:fld>
            <a:endParaRPr lang="ja-JP" altLang="en-US" dirty="0"/>
          </a:p>
        </p:txBody>
      </p:sp>
    </p:spTree>
    <p:extLst>
      <p:ext uri="{BB962C8B-B14F-4D97-AF65-F5344CB8AC3E}">
        <p14:creationId xmlns:p14="http://schemas.microsoft.com/office/powerpoint/2010/main" val="42711255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22D8E3-685B-0CBA-BCCA-5900DC6DC1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A2D4EF-5999-1D2D-AF2D-92B73EDC18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A2EC1A-EF93-F8B4-F1E2-63BECDECC1A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540AFA2-04B6-FF70-D93D-27E526088734}"/>
              </a:ext>
            </a:extLst>
          </p:cNvPr>
          <p:cNvSpPr>
            <a:spLocks noGrp="1"/>
          </p:cNvSpPr>
          <p:nvPr>
            <p:ph type="sldNum" sz="quarter" idx="5"/>
          </p:nvPr>
        </p:nvSpPr>
        <p:spPr/>
        <p:txBody>
          <a:bodyPr/>
          <a:lstStyle/>
          <a:p>
            <a:fld id="{27D7EE6A-0797-491E-97CB-8F6F4017E7EC}" type="slidenum">
              <a:rPr lang="ja-JP" altLang="en-US" smtClean="0"/>
              <a:pPr/>
              <a:t>23</a:t>
            </a:fld>
            <a:endParaRPr lang="ja-JP" altLang="en-US" dirty="0"/>
          </a:p>
        </p:txBody>
      </p:sp>
    </p:spTree>
    <p:extLst>
      <p:ext uri="{BB962C8B-B14F-4D97-AF65-F5344CB8AC3E}">
        <p14:creationId xmlns:p14="http://schemas.microsoft.com/office/powerpoint/2010/main" val="15149173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85B258-4D39-832A-6CC0-51183FDEA2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C02342-0CEF-B6C3-BE0A-13DEA76026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A561B8-8FA8-C572-D0B5-ABECE7328A3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08939A1-35AB-EBD8-9F2F-1789CBF19A33}"/>
              </a:ext>
            </a:extLst>
          </p:cNvPr>
          <p:cNvSpPr>
            <a:spLocks noGrp="1"/>
          </p:cNvSpPr>
          <p:nvPr>
            <p:ph type="sldNum" sz="quarter" idx="5"/>
          </p:nvPr>
        </p:nvSpPr>
        <p:spPr/>
        <p:txBody>
          <a:bodyPr/>
          <a:lstStyle/>
          <a:p>
            <a:fld id="{27D7EE6A-0797-491E-97CB-8F6F4017E7EC}" type="slidenum">
              <a:rPr lang="ja-JP" altLang="en-US" smtClean="0"/>
              <a:pPr/>
              <a:t>24</a:t>
            </a:fld>
            <a:endParaRPr lang="ja-JP" altLang="en-US" dirty="0"/>
          </a:p>
        </p:txBody>
      </p:sp>
    </p:spTree>
    <p:extLst>
      <p:ext uri="{BB962C8B-B14F-4D97-AF65-F5344CB8AC3E}">
        <p14:creationId xmlns:p14="http://schemas.microsoft.com/office/powerpoint/2010/main" val="1014331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1"/>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26</a:t>
            </a:fld>
            <a:endParaRPr lang="ja-JP" altLang="en-US" dirty="0"/>
          </a:p>
        </p:txBody>
      </p:sp>
    </p:spTree>
    <p:extLst>
      <p:ext uri="{BB962C8B-B14F-4D97-AF65-F5344CB8AC3E}">
        <p14:creationId xmlns:p14="http://schemas.microsoft.com/office/powerpoint/2010/main" val="27628986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1"/>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28</a:t>
            </a:fld>
            <a:endParaRPr lang="ja-JP" altLang="en-US" dirty="0"/>
          </a:p>
        </p:txBody>
      </p:sp>
    </p:spTree>
    <p:extLst>
      <p:ext uri="{BB962C8B-B14F-4D97-AF65-F5344CB8AC3E}">
        <p14:creationId xmlns:p14="http://schemas.microsoft.com/office/powerpoint/2010/main" val="9119566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1"/>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35</a:t>
            </a:fld>
            <a:endParaRPr lang="ja-JP" altLang="en-US" dirty="0"/>
          </a:p>
        </p:txBody>
      </p:sp>
    </p:spTree>
    <p:extLst>
      <p:ext uri="{BB962C8B-B14F-4D97-AF65-F5344CB8AC3E}">
        <p14:creationId xmlns:p14="http://schemas.microsoft.com/office/powerpoint/2010/main" val="42680078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1"/>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39</a:t>
            </a:fld>
            <a:endParaRPr lang="ja-JP" altLang="en-US" dirty="0"/>
          </a:p>
        </p:txBody>
      </p:sp>
    </p:spTree>
    <p:extLst>
      <p:ext uri="{BB962C8B-B14F-4D97-AF65-F5344CB8AC3E}">
        <p14:creationId xmlns:p14="http://schemas.microsoft.com/office/powerpoint/2010/main" val="3661410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2</a:t>
            </a:fld>
            <a:endParaRPr kumimoji="1" lang="ja-JP" altLang="en-US"/>
          </a:p>
        </p:txBody>
      </p:sp>
    </p:spTree>
    <p:extLst>
      <p:ext uri="{BB962C8B-B14F-4D97-AF65-F5344CB8AC3E}">
        <p14:creationId xmlns:p14="http://schemas.microsoft.com/office/powerpoint/2010/main" val="29701197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40</a:t>
            </a:fld>
            <a:endParaRPr lang="ja-JP" altLang="en-US" dirty="0"/>
          </a:p>
        </p:txBody>
      </p:sp>
    </p:spTree>
    <p:extLst>
      <p:ext uri="{BB962C8B-B14F-4D97-AF65-F5344CB8AC3E}">
        <p14:creationId xmlns:p14="http://schemas.microsoft.com/office/powerpoint/2010/main" val="13085167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43</a:t>
            </a:fld>
            <a:endParaRPr lang="ja-JP" altLang="en-US" dirty="0"/>
          </a:p>
        </p:txBody>
      </p:sp>
    </p:spTree>
    <p:extLst>
      <p:ext uri="{BB962C8B-B14F-4D97-AF65-F5344CB8AC3E}">
        <p14:creationId xmlns:p14="http://schemas.microsoft.com/office/powerpoint/2010/main" val="7799442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45</a:t>
            </a:fld>
            <a:endParaRPr lang="ja-JP" altLang="en-US" dirty="0"/>
          </a:p>
        </p:txBody>
      </p:sp>
    </p:spTree>
    <p:extLst>
      <p:ext uri="{BB962C8B-B14F-4D97-AF65-F5344CB8AC3E}">
        <p14:creationId xmlns:p14="http://schemas.microsoft.com/office/powerpoint/2010/main" val="34582994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ja-JP" altLang="en-US" dirty="0"/>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49</a:t>
            </a:fld>
            <a:endParaRPr lang="ja-JP" altLang="en-US" dirty="0"/>
          </a:p>
        </p:txBody>
      </p:sp>
    </p:spTree>
    <p:extLst>
      <p:ext uri="{BB962C8B-B14F-4D97-AF65-F5344CB8AC3E}">
        <p14:creationId xmlns:p14="http://schemas.microsoft.com/office/powerpoint/2010/main" val="42298194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ja-JP" altLang="en-US" dirty="0"/>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50</a:t>
            </a:fld>
            <a:endParaRPr lang="ja-JP" altLang="en-US" dirty="0"/>
          </a:p>
        </p:txBody>
      </p:sp>
    </p:spTree>
    <p:extLst>
      <p:ext uri="{BB962C8B-B14F-4D97-AF65-F5344CB8AC3E}">
        <p14:creationId xmlns:p14="http://schemas.microsoft.com/office/powerpoint/2010/main" val="42215393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ja-JP" altLang="en-US" dirty="0"/>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51</a:t>
            </a:fld>
            <a:endParaRPr lang="ja-JP" altLang="en-US" dirty="0"/>
          </a:p>
        </p:txBody>
      </p:sp>
    </p:spTree>
    <p:extLst>
      <p:ext uri="{BB962C8B-B14F-4D97-AF65-F5344CB8AC3E}">
        <p14:creationId xmlns:p14="http://schemas.microsoft.com/office/powerpoint/2010/main" val="12725889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endParaRPr lang="en-US" noProof="1"/>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63</a:t>
            </a:fld>
            <a:endParaRPr lang="ja-JP" altLang="en-US" dirty="0"/>
          </a:p>
        </p:txBody>
      </p:sp>
    </p:spTree>
    <p:extLst>
      <p:ext uri="{BB962C8B-B14F-4D97-AF65-F5344CB8AC3E}">
        <p14:creationId xmlns:p14="http://schemas.microsoft.com/office/powerpoint/2010/main" val="35719428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74</a:t>
            </a:fld>
            <a:endParaRPr lang="ja-JP" altLang="en-US" dirty="0"/>
          </a:p>
        </p:txBody>
      </p:sp>
    </p:spTree>
    <p:extLst>
      <p:ext uri="{BB962C8B-B14F-4D97-AF65-F5344CB8AC3E}">
        <p14:creationId xmlns:p14="http://schemas.microsoft.com/office/powerpoint/2010/main" val="33307135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77</a:t>
            </a:fld>
            <a:endParaRPr lang="ja-JP" altLang="en-US" dirty="0"/>
          </a:p>
        </p:txBody>
      </p:sp>
    </p:spTree>
    <p:extLst>
      <p:ext uri="{BB962C8B-B14F-4D97-AF65-F5344CB8AC3E}">
        <p14:creationId xmlns:p14="http://schemas.microsoft.com/office/powerpoint/2010/main" val="40089809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1"/>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82</a:t>
            </a:fld>
            <a:endParaRPr lang="ja-JP" altLang="en-US" dirty="0"/>
          </a:p>
        </p:txBody>
      </p:sp>
    </p:spTree>
    <p:extLst>
      <p:ext uri="{BB962C8B-B14F-4D97-AF65-F5344CB8AC3E}">
        <p14:creationId xmlns:p14="http://schemas.microsoft.com/office/powerpoint/2010/main" val="3552538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4</a:t>
            </a:fld>
            <a:endParaRPr lang="ja-JP" altLang="en-US" dirty="0"/>
          </a:p>
        </p:txBody>
      </p:sp>
    </p:spTree>
    <p:extLst>
      <p:ext uri="{BB962C8B-B14F-4D97-AF65-F5344CB8AC3E}">
        <p14:creationId xmlns:p14="http://schemas.microsoft.com/office/powerpoint/2010/main" val="15924655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83</a:t>
            </a:fld>
            <a:endParaRPr lang="ja-JP" altLang="en-US" dirty="0"/>
          </a:p>
        </p:txBody>
      </p:sp>
    </p:spTree>
    <p:extLst>
      <p:ext uri="{BB962C8B-B14F-4D97-AF65-F5344CB8AC3E}">
        <p14:creationId xmlns:p14="http://schemas.microsoft.com/office/powerpoint/2010/main" val="27219529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85</a:t>
            </a:fld>
            <a:endParaRPr lang="ja-JP" altLang="en-US" dirty="0"/>
          </a:p>
        </p:txBody>
      </p:sp>
    </p:spTree>
    <p:extLst>
      <p:ext uri="{BB962C8B-B14F-4D97-AF65-F5344CB8AC3E}">
        <p14:creationId xmlns:p14="http://schemas.microsoft.com/office/powerpoint/2010/main" val="21428024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92</a:t>
            </a:fld>
            <a:endParaRPr kumimoji="1" lang="ja-JP" altLang="en-US"/>
          </a:p>
        </p:txBody>
      </p:sp>
    </p:spTree>
    <p:extLst>
      <p:ext uri="{BB962C8B-B14F-4D97-AF65-F5344CB8AC3E}">
        <p14:creationId xmlns:p14="http://schemas.microsoft.com/office/powerpoint/2010/main" val="1566894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kumimoji="1" lang="ja-JP" altLang="en-US" smtClean="0"/>
              <a:pPr/>
              <a:t>8</a:t>
            </a:fld>
            <a:endParaRPr kumimoji="1" lang="ja-JP" altLang="en-US"/>
          </a:p>
        </p:txBody>
      </p:sp>
    </p:spTree>
    <p:extLst>
      <p:ext uri="{BB962C8B-B14F-4D97-AF65-F5344CB8AC3E}">
        <p14:creationId xmlns:p14="http://schemas.microsoft.com/office/powerpoint/2010/main" val="517215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kumimoji="1" lang="ja-JP" altLang="en-US" smtClean="0"/>
              <a:pPr/>
              <a:t>10</a:t>
            </a:fld>
            <a:endParaRPr kumimoji="1" lang="ja-JP" altLang="en-US"/>
          </a:p>
        </p:txBody>
      </p:sp>
    </p:spTree>
    <p:extLst>
      <p:ext uri="{BB962C8B-B14F-4D97-AF65-F5344CB8AC3E}">
        <p14:creationId xmlns:p14="http://schemas.microsoft.com/office/powerpoint/2010/main" val="3781579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12</a:t>
            </a:fld>
            <a:endParaRPr lang="ja-JP" altLang="en-US" dirty="0"/>
          </a:p>
        </p:txBody>
      </p:sp>
    </p:spTree>
    <p:extLst>
      <p:ext uri="{BB962C8B-B14F-4D97-AF65-F5344CB8AC3E}">
        <p14:creationId xmlns:p14="http://schemas.microsoft.com/office/powerpoint/2010/main" val="2709436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13</a:t>
            </a:fld>
            <a:endParaRPr lang="ja-JP" altLang="en-US" dirty="0"/>
          </a:p>
        </p:txBody>
      </p:sp>
    </p:spTree>
    <p:extLst>
      <p:ext uri="{BB962C8B-B14F-4D97-AF65-F5344CB8AC3E}">
        <p14:creationId xmlns:p14="http://schemas.microsoft.com/office/powerpoint/2010/main" val="3105049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17</a:t>
            </a:fld>
            <a:endParaRPr kumimoji="1" lang="ja-JP" altLang="en-US"/>
          </a:p>
        </p:txBody>
      </p:sp>
    </p:spTree>
    <p:extLst>
      <p:ext uri="{BB962C8B-B14F-4D97-AF65-F5344CB8AC3E}">
        <p14:creationId xmlns:p14="http://schemas.microsoft.com/office/powerpoint/2010/main" val="2152747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18</a:t>
            </a:fld>
            <a:endParaRPr lang="ja-JP" altLang="en-US" dirty="0"/>
          </a:p>
        </p:txBody>
      </p:sp>
    </p:spTree>
    <p:extLst>
      <p:ext uri="{BB962C8B-B14F-4D97-AF65-F5344CB8AC3E}">
        <p14:creationId xmlns:p14="http://schemas.microsoft.com/office/powerpoint/2010/main" val="262137842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image" Target="../media/image2.png"/><Relationship Id="rId16" Type="http://schemas.openxmlformats.org/officeDocument/2006/relationships/image" Target="../media/image16.jpeg"/><Relationship Id="rId1" Type="http://schemas.openxmlformats.org/officeDocument/2006/relationships/slideMaster" Target="../slideMasters/slideMaster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8.emf"/></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1_タイトル スライド">
    <p:spTree>
      <p:nvGrpSpPr>
        <p:cNvPr id="1" name=""/>
        <p:cNvGrpSpPr/>
        <p:nvPr/>
      </p:nvGrpSpPr>
      <p:grpSpPr>
        <a:xfrm>
          <a:off x="0" y="0"/>
          <a:ext cx="0" cy="0"/>
          <a:chOff x="0" y="0"/>
          <a:chExt cx="0" cy="0"/>
        </a:xfrm>
      </p:grpSpPr>
      <p:sp>
        <p:nvSpPr>
          <p:cNvPr id="24" name="正方形/長方形 23"/>
          <p:cNvSpPr/>
          <p:nvPr userDrawn="1"/>
        </p:nvSpPr>
        <p:spPr>
          <a:xfrm>
            <a:off x="0" y="1700808"/>
            <a:ext cx="9906000" cy="1800200"/>
          </a:xfrm>
          <a:prstGeom prst="rect">
            <a:avLst/>
          </a:prstGeom>
          <a:gradFill flip="none" rotWithShape="1">
            <a:gsLst>
              <a:gs pos="0">
                <a:schemeClr val="bg1"/>
              </a:gs>
              <a:gs pos="95000">
                <a:srgbClr val="A2BBDC"/>
              </a:gs>
              <a:gs pos="85000">
                <a:srgbClr val="3D6AA7"/>
              </a:gs>
              <a:gs pos="15000">
                <a:srgbClr val="3D6AA7"/>
              </a:gs>
              <a:gs pos="5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25" name="正方形/長方形 24"/>
          <p:cNvSpPr/>
          <p:nvPr userDrawn="1"/>
        </p:nvSpPr>
        <p:spPr>
          <a:xfrm>
            <a:off x="0" y="1592800"/>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182" name="Rectangle 10"/>
          <p:cNvSpPr>
            <a:spLocks noGrp="1" noChangeArrowheads="1"/>
          </p:cNvSpPr>
          <p:nvPr>
            <p:ph type="subTitle" sz="quarter" idx="1"/>
          </p:nvPr>
        </p:nvSpPr>
        <p:spPr bwMode="gray">
          <a:xfrm>
            <a:off x="1100609" y="908720"/>
            <a:ext cx="7704782" cy="648072"/>
          </a:xfrm>
          <a:prstGeom prst="rect">
            <a:avLst/>
          </a:prstGeom>
        </p:spPr>
        <p:txBody>
          <a:bodyPr lIns="0" tIns="43193" rIns="0" bIns="79200" anchor="ctr" anchorCtr="1">
            <a:normAutofit/>
          </a:bodyPr>
          <a:lstStyle>
            <a:lvl1pPr marL="0" marR="0" indent="0" algn="ctr" defTabSz="863600" rtl="0" eaLnBrk="1" fontAlgn="base" latinLnBrk="0" hangingPunct="1">
              <a:lnSpc>
                <a:spcPct val="100000"/>
              </a:lnSpc>
              <a:spcBef>
                <a:spcPct val="25000"/>
              </a:spcBef>
              <a:spcAft>
                <a:spcPct val="0"/>
              </a:spcAft>
              <a:buClr>
                <a:schemeClr val="bg1">
                  <a:lumMod val="75000"/>
                </a:schemeClr>
              </a:buClr>
              <a:buSzTx/>
              <a:buFont typeface="Wingdings" pitchFamily="2" charset="2"/>
              <a:buNone/>
              <a:tabLst/>
              <a:defRPr kumimoji="1" lang="ja-JP" altLang="en-US" sz="1800" b="0" kern="1200" baseline="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defRPr>
            </a:lvl1pPr>
          </a:lstStyle>
          <a:p>
            <a:pPr marL="0" marR="0" lvl="0" indent="0" algn="l" defTabSz="914400" rtl="0" eaLnBrk="1" fontAlgn="auto" latinLnBrk="0" hangingPunct="1">
              <a:lnSpc>
                <a:spcPct val="100000"/>
              </a:lnSpc>
              <a:spcBef>
                <a:spcPct val="25000"/>
              </a:spcBef>
              <a:spcAft>
                <a:spcPts val="0"/>
              </a:spcAft>
              <a:buClrTx/>
              <a:buSzTx/>
              <a:buFont typeface="Wingdings" pitchFamily="2" charset="2"/>
              <a:buNone/>
              <a:tabLst/>
              <a:defRPr/>
            </a:pPr>
            <a:r>
              <a:rPr lang="ja-JP" altLang="en-US" dirty="0"/>
              <a:t>マスタ サブタイトルの書式設定</a:t>
            </a:r>
          </a:p>
        </p:txBody>
      </p:sp>
      <p:sp>
        <p:nvSpPr>
          <p:cNvPr id="68" name="テキスト プレースホルダ 64"/>
          <p:cNvSpPr>
            <a:spLocks noGrp="1"/>
          </p:cNvSpPr>
          <p:nvPr>
            <p:ph type="body" sz="quarter" idx="11"/>
          </p:nvPr>
        </p:nvSpPr>
        <p:spPr>
          <a:xfrm>
            <a:off x="3440833" y="5445224"/>
            <a:ext cx="3024336" cy="288032"/>
          </a:xfrm>
        </p:spPr>
        <p:txBody>
          <a:bodyPr lIns="0" rIns="0" anchor="ctr" anchorCtr="0"/>
          <a:lstStyle>
            <a:lvl1pPr marL="0" indent="0" algn="ctr">
              <a:spcBef>
                <a:spcPts val="0"/>
              </a:spcBef>
              <a:buNone/>
              <a:defRPr sz="1600">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sp>
        <p:nvSpPr>
          <p:cNvPr id="69" name="テキスト プレースホルダ 64"/>
          <p:cNvSpPr>
            <a:spLocks noGrp="1"/>
          </p:cNvSpPr>
          <p:nvPr>
            <p:ph type="body" sz="quarter" idx="12"/>
          </p:nvPr>
        </p:nvSpPr>
        <p:spPr>
          <a:xfrm>
            <a:off x="3440833" y="5805264"/>
            <a:ext cx="3024336" cy="360040"/>
          </a:xfrm>
        </p:spPr>
        <p:txBody>
          <a:bodyPr lIns="0" rIns="0" anchor="ctr" anchorCtr="0"/>
          <a:lstStyle>
            <a:lvl1pPr marL="0" indent="0" algn="ctr">
              <a:buNone/>
              <a:defRPr sz="2000" b="1">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pic>
        <p:nvPicPr>
          <p:cNvPr id="83" name="Nomura Research Institute India Pacific Pvt. Ltd." hidden="1"/>
          <p:cNvPicPr>
            <a:picLocks noChangeAspect="1"/>
          </p:cNvPicPr>
          <p:nvPr userDrawn="1"/>
        </p:nvPicPr>
        <p:blipFill>
          <a:blip r:embed="rId2" cstate="print"/>
          <a:srcRect/>
          <a:stretch>
            <a:fillRect/>
          </a:stretch>
        </p:blipFill>
        <p:spPr bwMode="auto">
          <a:xfrm>
            <a:off x="7604325" y="150019"/>
            <a:ext cx="2016000" cy="284945"/>
          </a:xfrm>
          <a:prstGeom prst="rect">
            <a:avLst/>
          </a:prstGeom>
          <a:noFill/>
          <a:ln w="9525">
            <a:noFill/>
            <a:miter lim="800000"/>
            <a:headEnd/>
            <a:tailEnd/>
          </a:ln>
        </p:spPr>
      </p:pic>
      <p:pic>
        <p:nvPicPr>
          <p:cNvPr id="81" name="Nomura Research Institute Hong Kong Limited." descr="C:\Documents and Settings\s-suzuki\デスクトップ\hk_logo00.jpg" hidden="1"/>
          <p:cNvPicPr>
            <a:picLocks noChangeAspect="1" noChangeArrowheads="1"/>
          </p:cNvPicPr>
          <p:nvPr userDrawn="1"/>
        </p:nvPicPr>
        <p:blipFill>
          <a:blip r:embed="rId3" cstate="print"/>
          <a:srcRect/>
          <a:stretch>
            <a:fillRect/>
          </a:stretch>
        </p:blipFill>
        <p:spPr bwMode="auto">
          <a:xfrm>
            <a:off x="7620334" y="154781"/>
            <a:ext cx="1754880" cy="288000"/>
          </a:xfrm>
          <a:prstGeom prst="rect">
            <a:avLst/>
          </a:prstGeom>
          <a:noFill/>
        </p:spPr>
      </p:pic>
      <p:pic>
        <p:nvPicPr>
          <p:cNvPr id="84" name="Nomura Research Institute Asia Pacific Pte. Ltd." hidden="1"/>
          <p:cNvPicPr/>
          <p:nvPr userDrawn="1"/>
        </p:nvPicPr>
        <p:blipFill>
          <a:blip r:embed="rId4" cstate="print"/>
          <a:srcRect/>
          <a:stretch>
            <a:fillRect/>
          </a:stretch>
        </p:blipFill>
        <p:spPr bwMode="auto">
          <a:xfrm>
            <a:off x="7570383" y="142876"/>
            <a:ext cx="2037904" cy="287080"/>
          </a:xfrm>
          <a:prstGeom prst="rect">
            <a:avLst/>
          </a:prstGeom>
          <a:noFill/>
          <a:ln w="9525">
            <a:noFill/>
            <a:miter lim="800000"/>
            <a:headEnd/>
            <a:tailEnd/>
          </a:ln>
        </p:spPr>
      </p:pic>
      <p:pic>
        <p:nvPicPr>
          <p:cNvPr id="79" name="野村総研（大連）" descr="C:\Documents and Settings\s-suzuki\デスクトップ\dl_logo03.jpg" hidden="1"/>
          <p:cNvPicPr>
            <a:picLocks noChangeAspect="1" noChangeArrowheads="1"/>
          </p:cNvPicPr>
          <p:nvPr userDrawn="1"/>
        </p:nvPicPr>
        <p:blipFill>
          <a:blip r:embed="rId5" cstate="print"/>
          <a:srcRect/>
          <a:stretch>
            <a:fillRect/>
          </a:stretch>
        </p:blipFill>
        <p:spPr bwMode="auto">
          <a:xfrm>
            <a:off x="7607382" y="150019"/>
            <a:ext cx="1849719" cy="162000"/>
          </a:xfrm>
          <a:prstGeom prst="rect">
            <a:avLst/>
          </a:prstGeom>
          <a:noFill/>
        </p:spPr>
      </p:pic>
      <p:pic>
        <p:nvPicPr>
          <p:cNvPr id="82" name="野村総研（上海）" descr="C:\Documents and Settings\s-suzuki\デスクトップ\sh_logo02.jpg" hidden="1"/>
          <p:cNvPicPr>
            <a:picLocks noChangeAspect="1" noChangeArrowheads="1"/>
          </p:cNvPicPr>
          <p:nvPr userDrawn="1"/>
        </p:nvPicPr>
        <p:blipFill>
          <a:blip r:embed="rId6" cstate="print"/>
          <a:srcRect/>
          <a:stretch>
            <a:fillRect/>
          </a:stretch>
        </p:blipFill>
        <p:spPr bwMode="auto">
          <a:xfrm>
            <a:off x="7593311" y="140495"/>
            <a:ext cx="1837500" cy="176400"/>
          </a:xfrm>
          <a:prstGeom prst="rect">
            <a:avLst/>
          </a:prstGeom>
          <a:noFill/>
        </p:spPr>
      </p:pic>
      <p:pic>
        <p:nvPicPr>
          <p:cNvPr id="67" name="野村総研（北京）" descr="nri_北京.jpg" hidden="1"/>
          <p:cNvPicPr>
            <a:picLocks noChangeAspect="1"/>
          </p:cNvPicPr>
          <p:nvPr userDrawn="1"/>
        </p:nvPicPr>
        <p:blipFill>
          <a:blip r:embed="rId7" cstate="print"/>
          <a:srcRect r="2216"/>
          <a:stretch>
            <a:fillRect/>
          </a:stretch>
        </p:blipFill>
        <p:spPr>
          <a:xfrm>
            <a:off x="7571029" y="116685"/>
            <a:ext cx="2150106" cy="224281"/>
          </a:xfrm>
          <a:prstGeom prst="rect">
            <a:avLst/>
          </a:prstGeom>
        </p:spPr>
      </p:pic>
      <p:pic>
        <p:nvPicPr>
          <p:cNvPr id="80" name="Nomura Research Institute Europe Limited" descr="C:\Documents and Settings\s-suzuki\デスクトップ\e_logo00.jpg" hidden="1"/>
          <p:cNvPicPr>
            <a:picLocks noChangeAspect="1" noChangeArrowheads="1"/>
          </p:cNvPicPr>
          <p:nvPr userDrawn="1"/>
        </p:nvPicPr>
        <p:blipFill>
          <a:blip r:embed="rId8" cstate="print"/>
          <a:srcRect/>
          <a:stretch>
            <a:fillRect/>
          </a:stretch>
        </p:blipFill>
        <p:spPr bwMode="auto">
          <a:xfrm>
            <a:off x="7619137" y="152400"/>
            <a:ext cx="1852444" cy="288000"/>
          </a:xfrm>
          <a:prstGeom prst="rect">
            <a:avLst/>
          </a:prstGeom>
          <a:noFill/>
        </p:spPr>
      </p:pic>
      <p:pic>
        <p:nvPicPr>
          <p:cNvPr id="72" name="Nomura Research Institute America, Inc." descr="nri_america.jpg" hidden="1"/>
          <p:cNvPicPr>
            <a:picLocks noChangeAspect="1"/>
          </p:cNvPicPr>
          <p:nvPr userDrawn="1"/>
        </p:nvPicPr>
        <p:blipFill>
          <a:blip r:embed="rId9" cstate="print"/>
          <a:stretch>
            <a:fillRect/>
          </a:stretch>
        </p:blipFill>
        <p:spPr>
          <a:xfrm>
            <a:off x="7616846" y="152400"/>
            <a:ext cx="1800050" cy="291184"/>
          </a:xfrm>
          <a:prstGeom prst="rect">
            <a:avLst/>
          </a:prstGeom>
        </p:spPr>
      </p:pic>
      <p:pic>
        <p:nvPicPr>
          <p:cNvPr id="85" name="NRIシステムテクノ" hidden="1"/>
          <p:cNvPicPr>
            <a:picLocks noChangeAspect="1"/>
          </p:cNvPicPr>
          <p:nvPr userDrawn="1"/>
        </p:nvPicPr>
        <p:blipFill>
          <a:blip r:embed="rId10" cstate="print"/>
          <a:srcRect/>
          <a:stretch>
            <a:fillRect/>
          </a:stretch>
        </p:blipFill>
        <p:spPr bwMode="auto">
          <a:xfrm>
            <a:off x="7600976" y="147638"/>
            <a:ext cx="1208119" cy="162000"/>
          </a:xfrm>
          <a:prstGeom prst="rect">
            <a:avLst/>
          </a:prstGeom>
          <a:noFill/>
          <a:ln w="9525">
            <a:noFill/>
            <a:miter lim="800000"/>
            <a:headEnd/>
            <a:tailEnd/>
          </a:ln>
        </p:spPr>
      </p:pic>
      <p:pic>
        <p:nvPicPr>
          <p:cNvPr id="76" name="NRIプロセスイノベーション" descr="C:\Documents and Settings\s-suzuki\デスクトップ\pro_J_01.jpg" hidden="1"/>
          <p:cNvPicPr>
            <a:picLocks noChangeAspect="1" noChangeArrowheads="1"/>
          </p:cNvPicPr>
          <p:nvPr userDrawn="1"/>
        </p:nvPicPr>
        <p:blipFill>
          <a:blip r:embed="rId11" cstate="print"/>
          <a:srcRect/>
          <a:stretch>
            <a:fillRect/>
          </a:stretch>
        </p:blipFill>
        <p:spPr bwMode="auto">
          <a:xfrm>
            <a:off x="7608781" y="142876"/>
            <a:ext cx="1667558" cy="165600"/>
          </a:xfrm>
          <a:prstGeom prst="rect">
            <a:avLst/>
          </a:prstGeom>
          <a:noFill/>
        </p:spPr>
      </p:pic>
      <p:pic>
        <p:nvPicPr>
          <p:cNvPr id="75" name="NRI社会情報システム" descr="C:\Documents and Settings\s-suzuki\デスクトップ\sjs_logo00.jpg" hidden="1"/>
          <p:cNvPicPr>
            <a:picLocks noChangeAspect="1" noChangeArrowheads="1"/>
          </p:cNvPicPr>
          <p:nvPr userDrawn="1"/>
        </p:nvPicPr>
        <p:blipFill>
          <a:blip r:embed="rId12" cstate="print"/>
          <a:srcRect/>
          <a:stretch>
            <a:fillRect/>
          </a:stretch>
        </p:blipFill>
        <p:spPr bwMode="auto">
          <a:xfrm>
            <a:off x="7554763" y="121447"/>
            <a:ext cx="1434720" cy="219600"/>
          </a:xfrm>
          <a:prstGeom prst="rect">
            <a:avLst/>
          </a:prstGeom>
          <a:noFill/>
        </p:spPr>
      </p:pic>
      <p:pic>
        <p:nvPicPr>
          <p:cNvPr id="73" name="NRIサイバーパテント" descr="C:\Documents and Settings\s-suzuki\デスクトップ\cp_logo00.jpg" hidden="1"/>
          <p:cNvPicPr>
            <a:picLocks noChangeAspect="1" noChangeArrowheads="1"/>
          </p:cNvPicPr>
          <p:nvPr userDrawn="1"/>
        </p:nvPicPr>
        <p:blipFill>
          <a:blip r:embed="rId13" cstate="print"/>
          <a:srcRect/>
          <a:stretch>
            <a:fillRect/>
          </a:stretch>
        </p:blipFill>
        <p:spPr bwMode="auto">
          <a:xfrm>
            <a:off x="7595712" y="133352"/>
            <a:ext cx="1394924" cy="201600"/>
          </a:xfrm>
          <a:prstGeom prst="rect">
            <a:avLst/>
          </a:prstGeom>
          <a:noFill/>
        </p:spPr>
      </p:pic>
      <p:pic>
        <p:nvPicPr>
          <p:cNvPr id="74" name="NRIデータiテック" descr="C:\Documents and Settings\s-suzuki\デスクトップ\itech_logo00.jpg" hidden="1"/>
          <p:cNvPicPr>
            <a:picLocks noChangeAspect="1" noChangeArrowheads="1"/>
          </p:cNvPicPr>
          <p:nvPr userDrawn="1"/>
        </p:nvPicPr>
        <p:blipFill>
          <a:blip r:embed="rId14" cstate="print"/>
          <a:srcRect/>
          <a:stretch>
            <a:fillRect/>
          </a:stretch>
        </p:blipFill>
        <p:spPr bwMode="auto">
          <a:xfrm>
            <a:off x="7567319" y="66539"/>
            <a:ext cx="1270710" cy="273600"/>
          </a:xfrm>
          <a:prstGeom prst="rect">
            <a:avLst/>
          </a:prstGeom>
          <a:noFill/>
        </p:spPr>
      </p:pic>
      <p:pic>
        <p:nvPicPr>
          <p:cNvPr id="77" name="NRIワークプレイスサービス" descr="C:\Documents and Settings\s-suzuki\デスクトップ\wp_logo00.jpg" hidden="1"/>
          <p:cNvPicPr>
            <a:picLocks noChangeAspect="1" noChangeArrowheads="1"/>
          </p:cNvPicPr>
          <p:nvPr userDrawn="1"/>
        </p:nvPicPr>
        <p:blipFill>
          <a:blip r:embed="rId15" cstate="print"/>
          <a:srcRect/>
          <a:stretch>
            <a:fillRect/>
          </a:stretch>
        </p:blipFill>
        <p:spPr bwMode="auto">
          <a:xfrm>
            <a:off x="7592475" y="140495"/>
            <a:ext cx="1774023" cy="180000"/>
          </a:xfrm>
          <a:prstGeom prst="rect">
            <a:avLst/>
          </a:prstGeom>
          <a:noFill/>
        </p:spPr>
      </p:pic>
      <p:pic>
        <p:nvPicPr>
          <p:cNvPr id="71" name="NRIセキュアテクノロジーズ" descr="セキュアテクノロジーズ.jpg" hidden="1"/>
          <p:cNvPicPr>
            <a:picLocks noChangeAspect="1"/>
          </p:cNvPicPr>
          <p:nvPr userDrawn="1"/>
        </p:nvPicPr>
        <p:blipFill>
          <a:blip r:embed="rId16" cstate="print"/>
          <a:srcRect l="1205" t="18079" b="16391"/>
          <a:stretch>
            <a:fillRect/>
          </a:stretch>
        </p:blipFill>
        <p:spPr>
          <a:xfrm>
            <a:off x="7591975" y="140495"/>
            <a:ext cx="1830458" cy="182096"/>
          </a:xfrm>
          <a:prstGeom prst="rect">
            <a:avLst/>
          </a:prstGeom>
        </p:spPr>
      </p:pic>
      <p:pic>
        <p:nvPicPr>
          <p:cNvPr id="78" name="NRIネットコム" descr="C:\Users\kinoshita\Dropbox\進行中仕事\NRI_ppt_temp2011\nrippt2011_0509_logo\グループ社名ロゴ\ネットコム.jpg" hidden="1"/>
          <p:cNvPicPr>
            <a:picLocks noChangeAspect="1" noChangeArrowheads="1"/>
          </p:cNvPicPr>
          <p:nvPr userDrawn="1"/>
        </p:nvPicPr>
        <p:blipFill>
          <a:blip r:embed="rId17" cstate="print"/>
          <a:srcRect/>
          <a:stretch>
            <a:fillRect/>
          </a:stretch>
        </p:blipFill>
        <p:spPr bwMode="auto">
          <a:xfrm>
            <a:off x="7621289" y="157162"/>
            <a:ext cx="976025" cy="146507"/>
          </a:xfrm>
          <a:prstGeom prst="rect">
            <a:avLst/>
          </a:prstGeom>
          <a:noFill/>
        </p:spPr>
      </p:pic>
      <p:sp>
        <p:nvSpPr>
          <p:cNvPr id="789" name="Oval 6"/>
          <p:cNvSpPr>
            <a:spLocks noChangeArrowheads="1"/>
          </p:cNvSpPr>
          <p:nvPr/>
        </p:nvSpPr>
        <p:spPr bwMode="auto">
          <a:xfrm>
            <a:off x="7045623" y="4619681"/>
            <a:ext cx="84138"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0" name="Oval 7"/>
          <p:cNvSpPr>
            <a:spLocks noChangeArrowheads="1"/>
          </p:cNvSpPr>
          <p:nvPr/>
        </p:nvSpPr>
        <p:spPr bwMode="auto">
          <a:xfrm>
            <a:off x="7140873" y="461968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1" name="Oval 8"/>
          <p:cNvSpPr>
            <a:spLocks noChangeArrowheads="1"/>
          </p:cNvSpPr>
          <p:nvPr/>
        </p:nvSpPr>
        <p:spPr bwMode="auto">
          <a:xfrm>
            <a:off x="7045623" y="4711756"/>
            <a:ext cx="84138"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2" name="Oval 9"/>
          <p:cNvSpPr>
            <a:spLocks noChangeArrowheads="1"/>
          </p:cNvSpPr>
          <p:nvPr/>
        </p:nvSpPr>
        <p:spPr bwMode="auto">
          <a:xfrm>
            <a:off x="7140873" y="471175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3" name="Oval 10"/>
          <p:cNvSpPr>
            <a:spLocks noChangeArrowheads="1"/>
          </p:cNvSpPr>
          <p:nvPr/>
        </p:nvSpPr>
        <p:spPr bwMode="auto">
          <a:xfrm>
            <a:off x="6953548" y="4805418"/>
            <a:ext cx="82550" cy="841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4" name="Oval 11"/>
          <p:cNvSpPr>
            <a:spLocks noChangeArrowheads="1"/>
          </p:cNvSpPr>
          <p:nvPr/>
        </p:nvSpPr>
        <p:spPr bwMode="auto">
          <a:xfrm>
            <a:off x="7045623" y="4805418"/>
            <a:ext cx="84138" cy="841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5" name="Oval 12"/>
          <p:cNvSpPr>
            <a:spLocks noChangeArrowheads="1"/>
          </p:cNvSpPr>
          <p:nvPr/>
        </p:nvSpPr>
        <p:spPr bwMode="auto">
          <a:xfrm>
            <a:off x="6859885" y="489908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6" name="Oval 13"/>
          <p:cNvSpPr>
            <a:spLocks noChangeArrowheads="1"/>
          </p:cNvSpPr>
          <p:nvPr/>
        </p:nvSpPr>
        <p:spPr bwMode="auto">
          <a:xfrm>
            <a:off x="6953548" y="489908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7" name="Oval 14"/>
          <p:cNvSpPr>
            <a:spLocks noChangeArrowheads="1"/>
          </p:cNvSpPr>
          <p:nvPr/>
        </p:nvSpPr>
        <p:spPr bwMode="auto">
          <a:xfrm>
            <a:off x="7045623" y="4899081"/>
            <a:ext cx="84138"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8" name="Oval 15"/>
          <p:cNvSpPr>
            <a:spLocks noChangeArrowheads="1"/>
          </p:cNvSpPr>
          <p:nvPr/>
        </p:nvSpPr>
        <p:spPr bwMode="auto">
          <a:xfrm>
            <a:off x="6859885" y="499274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9" name="Oval 16"/>
          <p:cNvSpPr>
            <a:spLocks noChangeArrowheads="1"/>
          </p:cNvSpPr>
          <p:nvPr/>
        </p:nvSpPr>
        <p:spPr bwMode="auto">
          <a:xfrm>
            <a:off x="6953548" y="499274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0" name="Oval 17"/>
          <p:cNvSpPr>
            <a:spLocks noChangeArrowheads="1"/>
          </p:cNvSpPr>
          <p:nvPr/>
        </p:nvSpPr>
        <p:spPr bwMode="auto">
          <a:xfrm>
            <a:off x="7045623" y="4992743"/>
            <a:ext cx="84138"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1" name="Oval 18"/>
          <p:cNvSpPr>
            <a:spLocks noChangeArrowheads="1"/>
          </p:cNvSpPr>
          <p:nvPr/>
        </p:nvSpPr>
        <p:spPr bwMode="auto">
          <a:xfrm>
            <a:off x="6859885" y="5084818"/>
            <a:ext cx="82550"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2" name="Oval 19"/>
          <p:cNvSpPr>
            <a:spLocks noChangeArrowheads="1"/>
          </p:cNvSpPr>
          <p:nvPr/>
        </p:nvSpPr>
        <p:spPr bwMode="auto">
          <a:xfrm>
            <a:off x="6953548" y="5084818"/>
            <a:ext cx="82550"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3" name="Oval 20"/>
          <p:cNvSpPr>
            <a:spLocks noChangeArrowheads="1"/>
          </p:cNvSpPr>
          <p:nvPr/>
        </p:nvSpPr>
        <p:spPr bwMode="auto">
          <a:xfrm>
            <a:off x="7045623" y="5084818"/>
            <a:ext cx="84138"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4" name="Oval 21"/>
          <p:cNvSpPr>
            <a:spLocks noChangeArrowheads="1"/>
          </p:cNvSpPr>
          <p:nvPr/>
        </p:nvSpPr>
        <p:spPr bwMode="auto">
          <a:xfrm>
            <a:off x="6766223" y="5180068"/>
            <a:ext cx="84138"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5" name="Oval 22"/>
          <p:cNvSpPr>
            <a:spLocks noChangeArrowheads="1"/>
          </p:cNvSpPr>
          <p:nvPr/>
        </p:nvSpPr>
        <p:spPr bwMode="auto">
          <a:xfrm>
            <a:off x="6859885" y="51800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6" name="Oval 23"/>
          <p:cNvSpPr>
            <a:spLocks noChangeArrowheads="1"/>
          </p:cNvSpPr>
          <p:nvPr/>
        </p:nvSpPr>
        <p:spPr bwMode="auto">
          <a:xfrm>
            <a:off x="6953548" y="51800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7" name="Oval 24"/>
          <p:cNvSpPr>
            <a:spLocks noChangeArrowheads="1"/>
          </p:cNvSpPr>
          <p:nvPr/>
        </p:nvSpPr>
        <p:spPr bwMode="auto">
          <a:xfrm>
            <a:off x="7045623" y="5180068"/>
            <a:ext cx="84138"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8" name="Oval 25"/>
          <p:cNvSpPr>
            <a:spLocks noChangeArrowheads="1"/>
          </p:cNvSpPr>
          <p:nvPr/>
        </p:nvSpPr>
        <p:spPr bwMode="auto">
          <a:xfrm>
            <a:off x="6766223" y="5272143"/>
            <a:ext cx="84138"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9" name="Oval 26"/>
          <p:cNvSpPr>
            <a:spLocks noChangeArrowheads="1"/>
          </p:cNvSpPr>
          <p:nvPr/>
        </p:nvSpPr>
        <p:spPr bwMode="auto">
          <a:xfrm>
            <a:off x="6859885" y="527214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0" name="Oval 27"/>
          <p:cNvSpPr>
            <a:spLocks noChangeArrowheads="1"/>
          </p:cNvSpPr>
          <p:nvPr/>
        </p:nvSpPr>
        <p:spPr bwMode="auto">
          <a:xfrm>
            <a:off x="6953548" y="527214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1" name="Oval 28"/>
          <p:cNvSpPr>
            <a:spLocks noChangeArrowheads="1"/>
          </p:cNvSpPr>
          <p:nvPr/>
        </p:nvSpPr>
        <p:spPr bwMode="auto">
          <a:xfrm>
            <a:off x="7045623" y="5272143"/>
            <a:ext cx="84138"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2" name="Oval 29"/>
          <p:cNvSpPr>
            <a:spLocks noChangeArrowheads="1"/>
          </p:cNvSpPr>
          <p:nvPr/>
        </p:nvSpPr>
        <p:spPr bwMode="auto">
          <a:xfrm>
            <a:off x="6766223" y="5364218"/>
            <a:ext cx="84138"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3" name="Oval 30"/>
          <p:cNvSpPr>
            <a:spLocks noChangeArrowheads="1"/>
          </p:cNvSpPr>
          <p:nvPr/>
        </p:nvSpPr>
        <p:spPr bwMode="auto">
          <a:xfrm>
            <a:off x="6859885" y="5364218"/>
            <a:ext cx="82550"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4" name="Oval 31"/>
          <p:cNvSpPr>
            <a:spLocks noChangeArrowheads="1"/>
          </p:cNvSpPr>
          <p:nvPr/>
        </p:nvSpPr>
        <p:spPr bwMode="auto">
          <a:xfrm>
            <a:off x="6953548" y="5364218"/>
            <a:ext cx="82550"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5" name="Oval 32"/>
          <p:cNvSpPr>
            <a:spLocks noChangeArrowheads="1"/>
          </p:cNvSpPr>
          <p:nvPr/>
        </p:nvSpPr>
        <p:spPr bwMode="auto">
          <a:xfrm>
            <a:off x="7045623" y="5364218"/>
            <a:ext cx="84138"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6" name="Oval 33"/>
          <p:cNvSpPr>
            <a:spLocks noChangeArrowheads="1"/>
          </p:cNvSpPr>
          <p:nvPr/>
        </p:nvSpPr>
        <p:spPr bwMode="auto">
          <a:xfrm>
            <a:off x="7140873" y="5364218"/>
            <a:ext cx="82550"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7" name="Oval 34"/>
          <p:cNvSpPr>
            <a:spLocks noChangeArrowheads="1"/>
          </p:cNvSpPr>
          <p:nvPr/>
        </p:nvSpPr>
        <p:spPr bwMode="auto">
          <a:xfrm>
            <a:off x="6766223" y="5459468"/>
            <a:ext cx="84138"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8" name="Oval 35"/>
          <p:cNvSpPr>
            <a:spLocks noChangeArrowheads="1"/>
          </p:cNvSpPr>
          <p:nvPr/>
        </p:nvSpPr>
        <p:spPr bwMode="auto">
          <a:xfrm>
            <a:off x="6859885" y="54594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9" name="Oval 36"/>
          <p:cNvSpPr>
            <a:spLocks noChangeArrowheads="1"/>
          </p:cNvSpPr>
          <p:nvPr/>
        </p:nvSpPr>
        <p:spPr bwMode="auto">
          <a:xfrm>
            <a:off x="6953548" y="54594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0" name="Oval 37"/>
          <p:cNvSpPr>
            <a:spLocks noChangeArrowheads="1"/>
          </p:cNvSpPr>
          <p:nvPr/>
        </p:nvSpPr>
        <p:spPr bwMode="auto">
          <a:xfrm>
            <a:off x="7045623" y="5459468"/>
            <a:ext cx="84138"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1" name="Oval 38"/>
          <p:cNvSpPr>
            <a:spLocks noChangeArrowheads="1"/>
          </p:cNvSpPr>
          <p:nvPr/>
        </p:nvSpPr>
        <p:spPr bwMode="auto">
          <a:xfrm>
            <a:off x="7140873" y="54594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2" name="Oval 39"/>
          <p:cNvSpPr>
            <a:spLocks noChangeArrowheads="1"/>
          </p:cNvSpPr>
          <p:nvPr/>
        </p:nvSpPr>
        <p:spPr bwMode="auto">
          <a:xfrm>
            <a:off x="7325023" y="5459468"/>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3" name="Oval 40"/>
          <p:cNvSpPr>
            <a:spLocks noChangeArrowheads="1"/>
          </p:cNvSpPr>
          <p:nvPr/>
        </p:nvSpPr>
        <p:spPr bwMode="auto">
          <a:xfrm>
            <a:off x="6766223" y="5553131"/>
            <a:ext cx="84138"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4" name="Oval 41"/>
          <p:cNvSpPr>
            <a:spLocks noChangeArrowheads="1"/>
          </p:cNvSpPr>
          <p:nvPr/>
        </p:nvSpPr>
        <p:spPr bwMode="auto">
          <a:xfrm>
            <a:off x="6766223" y="5645206"/>
            <a:ext cx="84138" cy="841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5" name="Oval 42"/>
          <p:cNvSpPr>
            <a:spLocks noChangeArrowheads="1"/>
          </p:cNvSpPr>
          <p:nvPr/>
        </p:nvSpPr>
        <p:spPr bwMode="auto">
          <a:xfrm>
            <a:off x="6859885" y="555313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6" name="Oval 43"/>
          <p:cNvSpPr>
            <a:spLocks noChangeArrowheads="1"/>
          </p:cNvSpPr>
          <p:nvPr/>
        </p:nvSpPr>
        <p:spPr bwMode="auto">
          <a:xfrm>
            <a:off x="6953548" y="555313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7" name="Oval 44"/>
          <p:cNvSpPr>
            <a:spLocks noChangeArrowheads="1"/>
          </p:cNvSpPr>
          <p:nvPr/>
        </p:nvSpPr>
        <p:spPr bwMode="auto">
          <a:xfrm>
            <a:off x="7045623" y="5553131"/>
            <a:ext cx="84138"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8" name="Oval 45"/>
          <p:cNvSpPr>
            <a:spLocks noChangeArrowheads="1"/>
          </p:cNvSpPr>
          <p:nvPr/>
        </p:nvSpPr>
        <p:spPr bwMode="auto">
          <a:xfrm>
            <a:off x="7140873" y="555313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9" name="Oval 46"/>
          <p:cNvSpPr>
            <a:spLocks noChangeArrowheads="1"/>
          </p:cNvSpPr>
          <p:nvPr/>
        </p:nvSpPr>
        <p:spPr bwMode="auto">
          <a:xfrm>
            <a:off x="7232948" y="555313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0" name="Oval 47"/>
          <p:cNvSpPr>
            <a:spLocks noChangeArrowheads="1"/>
          </p:cNvSpPr>
          <p:nvPr/>
        </p:nvSpPr>
        <p:spPr bwMode="auto">
          <a:xfrm>
            <a:off x="7325023" y="5553131"/>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1" name="Oval 48"/>
          <p:cNvSpPr>
            <a:spLocks noChangeArrowheads="1"/>
          </p:cNvSpPr>
          <p:nvPr/>
        </p:nvSpPr>
        <p:spPr bwMode="auto">
          <a:xfrm>
            <a:off x="7420273" y="555313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2" name="Oval 49"/>
          <p:cNvSpPr>
            <a:spLocks noChangeArrowheads="1"/>
          </p:cNvSpPr>
          <p:nvPr/>
        </p:nvSpPr>
        <p:spPr bwMode="auto">
          <a:xfrm>
            <a:off x="6859885" y="5645206"/>
            <a:ext cx="82550" cy="841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3" name="Oval 50"/>
          <p:cNvSpPr>
            <a:spLocks noChangeArrowheads="1"/>
          </p:cNvSpPr>
          <p:nvPr/>
        </p:nvSpPr>
        <p:spPr bwMode="auto">
          <a:xfrm>
            <a:off x="6953548" y="5645206"/>
            <a:ext cx="82550" cy="841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4" name="Oval 51"/>
          <p:cNvSpPr>
            <a:spLocks noChangeArrowheads="1"/>
          </p:cNvSpPr>
          <p:nvPr/>
        </p:nvSpPr>
        <p:spPr bwMode="auto">
          <a:xfrm>
            <a:off x="7045623" y="5645206"/>
            <a:ext cx="84138" cy="841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5" name="Oval 52"/>
          <p:cNvSpPr>
            <a:spLocks noChangeArrowheads="1"/>
          </p:cNvSpPr>
          <p:nvPr/>
        </p:nvSpPr>
        <p:spPr bwMode="auto">
          <a:xfrm>
            <a:off x="7140873" y="5645206"/>
            <a:ext cx="82550" cy="841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6" name="Oval 53"/>
          <p:cNvSpPr>
            <a:spLocks noChangeArrowheads="1"/>
          </p:cNvSpPr>
          <p:nvPr/>
        </p:nvSpPr>
        <p:spPr bwMode="auto">
          <a:xfrm>
            <a:off x="7232948" y="5645206"/>
            <a:ext cx="82550" cy="841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7" name="Oval 54"/>
          <p:cNvSpPr>
            <a:spLocks noChangeArrowheads="1"/>
          </p:cNvSpPr>
          <p:nvPr/>
        </p:nvSpPr>
        <p:spPr bwMode="auto">
          <a:xfrm>
            <a:off x="7325023" y="5645206"/>
            <a:ext cx="85725" cy="841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8" name="Oval 55"/>
          <p:cNvSpPr>
            <a:spLocks noChangeArrowheads="1"/>
          </p:cNvSpPr>
          <p:nvPr/>
        </p:nvSpPr>
        <p:spPr bwMode="auto">
          <a:xfrm>
            <a:off x="7420273" y="5645206"/>
            <a:ext cx="82550" cy="841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9" name="Oval 56"/>
          <p:cNvSpPr>
            <a:spLocks noChangeArrowheads="1"/>
          </p:cNvSpPr>
          <p:nvPr/>
        </p:nvSpPr>
        <p:spPr bwMode="auto">
          <a:xfrm>
            <a:off x="6953548" y="574045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0" name="Oval 57"/>
          <p:cNvSpPr>
            <a:spLocks noChangeArrowheads="1"/>
          </p:cNvSpPr>
          <p:nvPr/>
        </p:nvSpPr>
        <p:spPr bwMode="auto">
          <a:xfrm>
            <a:off x="7045623" y="5740456"/>
            <a:ext cx="84138"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1" name="Oval 58"/>
          <p:cNvSpPr>
            <a:spLocks noChangeArrowheads="1"/>
          </p:cNvSpPr>
          <p:nvPr/>
        </p:nvSpPr>
        <p:spPr bwMode="auto">
          <a:xfrm>
            <a:off x="7140873" y="574045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2" name="Oval 59"/>
          <p:cNvSpPr>
            <a:spLocks noChangeArrowheads="1"/>
          </p:cNvSpPr>
          <p:nvPr/>
        </p:nvSpPr>
        <p:spPr bwMode="auto">
          <a:xfrm>
            <a:off x="7232948" y="574045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3" name="Oval 60"/>
          <p:cNvSpPr>
            <a:spLocks noChangeArrowheads="1"/>
          </p:cNvSpPr>
          <p:nvPr/>
        </p:nvSpPr>
        <p:spPr bwMode="auto">
          <a:xfrm>
            <a:off x="7325023" y="5740456"/>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4" name="Oval 61"/>
          <p:cNvSpPr>
            <a:spLocks noChangeArrowheads="1"/>
          </p:cNvSpPr>
          <p:nvPr/>
        </p:nvSpPr>
        <p:spPr bwMode="auto">
          <a:xfrm>
            <a:off x="7420273" y="574045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5" name="Oval 62"/>
          <p:cNvSpPr>
            <a:spLocks noChangeArrowheads="1"/>
          </p:cNvSpPr>
          <p:nvPr/>
        </p:nvSpPr>
        <p:spPr bwMode="auto">
          <a:xfrm>
            <a:off x="7045623" y="5832531"/>
            <a:ext cx="84138"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6" name="Oval 63"/>
          <p:cNvSpPr>
            <a:spLocks noChangeArrowheads="1"/>
          </p:cNvSpPr>
          <p:nvPr/>
        </p:nvSpPr>
        <p:spPr bwMode="auto">
          <a:xfrm>
            <a:off x="7140873" y="583253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7" name="Oval 64"/>
          <p:cNvSpPr>
            <a:spLocks noChangeArrowheads="1"/>
          </p:cNvSpPr>
          <p:nvPr/>
        </p:nvSpPr>
        <p:spPr bwMode="auto">
          <a:xfrm>
            <a:off x="7232948" y="583253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8" name="Oval 65"/>
          <p:cNvSpPr>
            <a:spLocks noChangeArrowheads="1"/>
          </p:cNvSpPr>
          <p:nvPr/>
        </p:nvSpPr>
        <p:spPr bwMode="auto">
          <a:xfrm>
            <a:off x="7325023" y="5832531"/>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9" name="Oval 66"/>
          <p:cNvSpPr>
            <a:spLocks noChangeArrowheads="1"/>
          </p:cNvSpPr>
          <p:nvPr/>
        </p:nvSpPr>
        <p:spPr bwMode="auto">
          <a:xfrm>
            <a:off x="7420273" y="583253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0" name="Oval 67"/>
          <p:cNvSpPr>
            <a:spLocks noChangeArrowheads="1"/>
          </p:cNvSpPr>
          <p:nvPr/>
        </p:nvSpPr>
        <p:spPr bwMode="auto">
          <a:xfrm>
            <a:off x="7232948" y="5924606"/>
            <a:ext cx="82550"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1" name="Oval 68"/>
          <p:cNvSpPr>
            <a:spLocks noChangeArrowheads="1"/>
          </p:cNvSpPr>
          <p:nvPr/>
        </p:nvSpPr>
        <p:spPr bwMode="auto">
          <a:xfrm>
            <a:off x="7325023" y="5924606"/>
            <a:ext cx="85725"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2" name="Oval 69"/>
          <p:cNvSpPr>
            <a:spLocks noChangeArrowheads="1"/>
          </p:cNvSpPr>
          <p:nvPr/>
        </p:nvSpPr>
        <p:spPr bwMode="auto">
          <a:xfrm>
            <a:off x="7420273" y="5924606"/>
            <a:ext cx="82550"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3" name="Oval 70"/>
          <p:cNvSpPr>
            <a:spLocks noChangeArrowheads="1"/>
          </p:cNvSpPr>
          <p:nvPr/>
        </p:nvSpPr>
        <p:spPr bwMode="auto">
          <a:xfrm>
            <a:off x="7512348" y="5924606"/>
            <a:ext cx="82550"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4" name="Oval 71"/>
          <p:cNvSpPr>
            <a:spLocks noChangeArrowheads="1"/>
          </p:cNvSpPr>
          <p:nvPr/>
        </p:nvSpPr>
        <p:spPr bwMode="auto">
          <a:xfrm>
            <a:off x="7325023" y="6019856"/>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5" name="Oval 72"/>
          <p:cNvSpPr>
            <a:spLocks noChangeArrowheads="1"/>
          </p:cNvSpPr>
          <p:nvPr/>
        </p:nvSpPr>
        <p:spPr bwMode="auto">
          <a:xfrm>
            <a:off x="7420273" y="601985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6" name="Oval 73"/>
          <p:cNvSpPr>
            <a:spLocks noChangeArrowheads="1"/>
          </p:cNvSpPr>
          <p:nvPr/>
        </p:nvSpPr>
        <p:spPr bwMode="auto">
          <a:xfrm>
            <a:off x="7512348" y="601985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7" name="Oval 74"/>
          <p:cNvSpPr>
            <a:spLocks noChangeArrowheads="1"/>
          </p:cNvSpPr>
          <p:nvPr/>
        </p:nvSpPr>
        <p:spPr bwMode="auto">
          <a:xfrm>
            <a:off x="7606010" y="6019856"/>
            <a:ext cx="84138"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8" name="Oval 75"/>
          <p:cNvSpPr>
            <a:spLocks noChangeArrowheads="1"/>
          </p:cNvSpPr>
          <p:nvPr/>
        </p:nvSpPr>
        <p:spPr bwMode="auto">
          <a:xfrm>
            <a:off x="7325023" y="6111931"/>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9" name="Oval 76"/>
          <p:cNvSpPr>
            <a:spLocks noChangeArrowheads="1"/>
          </p:cNvSpPr>
          <p:nvPr/>
        </p:nvSpPr>
        <p:spPr bwMode="auto">
          <a:xfrm>
            <a:off x="7420273" y="611193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60" name="Oval 77"/>
          <p:cNvSpPr>
            <a:spLocks noChangeArrowheads="1"/>
          </p:cNvSpPr>
          <p:nvPr/>
        </p:nvSpPr>
        <p:spPr bwMode="auto">
          <a:xfrm>
            <a:off x="7512348" y="611193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61" name="Oval 78"/>
          <p:cNvSpPr>
            <a:spLocks noChangeArrowheads="1"/>
          </p:cNvSpPr>
          <p:nvPr/>
        </p:nvSpPr>
        <p:spPr bwMode="auto">
          <a:xfrm>
            <a:off x="7606010" y="6111931"/>
            <a:ext cx="84138"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62" name="Oval 79"/>
          <p:cNvSpPr>
            <a:spLocks noChangeArrowheads="1"/>
          </p:cNvSpPr>
          <p:nvPr/>
        </p:nvSpPr>
        <p:spPr bwMode="auto">
          <a:xfrm>
            <a:off x="7325023" y="6205593"/>
            <a:ext cx="85725" cy="841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63" name="Oval 80"/>
          <p:cNvSpPr>
            <a:spLocks noChangeArrowheads="1"/>
          </p:cNvSpPr>
          <p:nvPr/>
        </p:nvSpPr>
        <p:spPr bwMode="auto">
          <a:xfrm>
            <a:off x="7420273" y="6205593"/>
            <a:ext cx="82550" cy="841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64" name="Oval 81"/>
          <p:cNvSpPr>
            <a:spLocks noChangeArrowheads="1"/>
          </p:cNvSpPr>
          <p:nvPr/>
        </p:nvSpPr>
        <p:spPr bwMode="auto">
          <a:xfrm>
            <a:off x="7512348" y="6205593"/>
            <a:ext cx="82550" cy="841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65" name="Oval 82"/>
          <p:cNvSpPr>
            <a:spLocks noChangeArrowheads="1"/>
          </p:cNvSpPr>
          <p:nvPr/>
        </p:nvSpPr>
        <p:spPr bwMode="auto">
          <a:xfrm>
            <a:off x="7606010" y="6205593"/>
            <a:ext cx="84138" cy="841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66" name="Oval 83"/>
          <p:cNvSpPr>
            <a:spLocks noChangeArrowheads="1"/>
          </p:cNvSpPr>
          <p:nvPr/>
        </p:nvSpPr>
        <p:spPr bwMode="auto">
          <a:xfrm>
            <a:off x="7699673" y="6205593"/>
            <a:ext cx="82550" cy="841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67" name="Oval 84"/>
          <p:cNvSpPr>
            <a:spLocks noChangeArrowheads="1"/>
          </p:cNvSpPr>
          <p:nvPr/>
        </p:nvSpPr>
        <p:spPr bwMode="auto">
          <a:xfrm>
            <a:off x="7793335" y="6205593"/>
            <a:ext cx="82550" cy="841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68" name="Oval 85"/>
          <p:cNvSpPr>
            <a:spLocks noChangeArrowheads="1"/>
          </p:cNvSpPr>
          <p:nvPr/>
        </p:nvSpPr>
        <p:spPr bwMode="auto">
          <a:xfrm>
            <a:off x="7885410" y="6205593"/>
            <a:ext cx="84138" cy="841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69" name="Oval 86"/>
          <p:cNvSpPr>
            <a:spLocks noChangeArrowheads="1"/>
          </p:cNvSpPr>
          <p:nvPr/>
        </p:nvSpPr>
        <p:spPr bwMode="auto">
          <a:xfrm>
            <a:off x="7980660" y="6205593"/>
            <a:ext cx="82550" cy="841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0" name="Oval 87"/>
          <p:cNvSpPr>
            <a:spLocks noChangeArrowheads="1"/>
          </p:cNvSpPr>
          <p:nvPr/>
        </p:nvSpPr>
        <p:spPr bwMode="auto">
          <a:xfrm>
            <a:off x="7420273" y="629925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1" name="Oval 88"/>
          <p:cNvSpPr>
            <a:spLocks noChangeArrowheads="1"/>
          </p:cNvSpPr>
          <p:nvPr/>
        </p:nvSpPr>
        <p:spPr bwMode="auto">
          <a:xfrm>
            <a:off x="7512348" y="629925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2" name="Oval 89"/>
          <p:cNvSpPr>
            <a:spLocks noChangeArrowheads="1"/>
          </p:cNvSpPr>
          <p:nvPr/>
        </p:nvSpPr>
        <p:spPr bwMode="auto">
          <a:xfrm>
            <a:off x="7606010" y="6299256"/>
            <a:ext cx="84138"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3" name="Oval 90"/>
          <p:cNvSpPr>
            <a:spLocks noChangeArrowheads="1"/>
          </p:cNvSpPr>
          <p:nvPr/>
        </p:nvSpPr>
        <p:spPr bwMode="auto">
          <a:xfrm>
            <a:off x="7699673" y="629925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4" name="Oval 91"/>
          <p:cNvSpPr>
            <a:spLocks noChangeArrowheads="1"/>
          </p:cNvSpPr>
          <p:nvPr/>
        </p:nvSpPr>
        <p:spPr bwMode="auto">
          <a:xfrm>
            <a:off x="7793335" y="629925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5" name="Oval 92"/>
          <p:cNvSpPr>
            <a:spLocks noChangeArrowheads="1"/>
          </p:cNvSpPr>
          <p:nvPr/>
        </p:nvSpPr>
        <p:spPr bwMode="auto">
          <a:xfrm>
            <a:off x="7885410" y="6299256"/>
            <a:ext cx="84138"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6" name="Oval 93"/>
          <p:cNvSpPr>
            <a:spLocks noChangeArrowheads="1"/>
          </p:cNvSpPr>
          <p:nvPr/>
        </p:nvSpPr>
        <p:spPr bwMode="auto">
          <a:xfrm>
            <a:off x="7980660" y="629925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7" name="Oval 94"/>
          <p:cNvSpPr>
            <a:spLocks noChangeArrowheads="1"/>
          </p:cNvSpPr>
          <p:nvPr/>
        </p:nvSpPr>
        <p:spPr bwMode="auto">
          <a:xfrm>
            <a:off x="8072735" y="629925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8" name="Oval 95"/>
          <p:cNvSpPr>
            <a:spLocks noChangeArrowheads="1"/>
          </p:cNvSpPr>
          <p:nvPr/>
        </p:nvSpPr>
        <p:spPr bwMode="auto">
          <a:xfrm>
            <a:off x="7699673" y="639291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9" name="Oval 96"/>
          <p:cNvSpPr>
            <a:spLocks noChangeArrowheads="1"/>
          </p:cNvSpPr>
          <p:nvPr/>
        </p:nvSpPr>
        <p:spPr bwMode="auto">
          <a:xfrm>
            <a:off x="7793335" y="639291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80" name="Oval 97"/>
          <p:cNvSpPr>
            <a:spLocks noChangeArrowheads="1"/>
          </p:cNvSpPr>
          <p:nvPr/>
        </p:nvSpPr>
        <p:spPr bwMode="auto">
          <a:xfrm>
            <a:off x="7885410" y="6392918"/>
            <a:ext cx="84138"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81" name="Oval 98"/>
          <p:cNvSpPr>
            <a:spLocks noChangeArrowheads="1"/>
          </p:cNvSpPr>
          <p:nvPr/>
        </p:nvSpPr>
        <p:spPr bwMode="auto">
          <a:xfrm>
            <a:off x="7980660" y="639291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82" name="Oval 99"/>
          <p:cNvSpPr>
            <a:spLocks noChangeArrowheads="1"/>
          </p:cNvSpPr>
          <p:nvPr/>
        </p:nvSpPr>
        <p:spPr bwMode="auto">
          <a:xfrm>
            <a:off x="8072735" y="639291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83" name="Oval 100"/>
          <p:cNvSpPr>
            <a:spLocks noChangeArrowheads="1"/>
          </p:cNvSpPr>
          <p:nvPr/>
        </p:nvSpPr>
        <p:spPr bwMode="auto">
          <a:xfrm>
            <a:off x="7793335" y="6484993"/>
            <a:ext cx="82550"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84" name="Oval 101"/>
          <p:cNvSpPr>
            <a:spLocks noChangeArrowheads="1"/>
          </p:cNvSpPr>
          <p:nvPr/>
        </p:nvSpPr>
        <p:spPr bwMode="auto">
          <a:xfrm>
            <a:off x="7980660" y="6484993"/>
            <a:ext cx="82550"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85" name="Oval 102"/>
          <p:cNvSpPr>
            <a:spLocks noChangeArrowheads="1"/>
          </p:cNvSpPr>
          <p:nvPr/>
        </p:nvSpPr>
        <p:spPr bwMode="auto">
          <a:xfrm>
            <a:off x="6485235" y="2284468"/>
            <a:ext cx="85725"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86" name="Oval 103"/>
          <p:cNvSpPr>
            <a:spLocks noChangeArrowheads="1"/>
          </p:cNvSpPr>
          <p:nvPr/>
        </p:nvSpPr>
        <p:spPr bwMode="auto">
          <a:xfrm>
            <a:off x="6580485" y="2284468"/>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87" name="Oval 104"/>
          <p:cNvSpPr>
            <a:spLocks noChangeArrowheads="1"/>
          </p:cNvSpPr>
          <p:nvPr/>
        </p:nvSpPr>
        <p:spPr bwMode="auto">
          <a:xfrm>
            <a:off x="6672560" y="2284468"/>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88" name="Oval 105"/>
          <p:cNvSpPr>
            <a:spLocks noChangeArrowheads="1"/>
          </p:cNvSpPr>
          <p:nvPr/>
        </p:nvSpPr>
        <p:spPr bwMode="auto">
          <a:xfrm>
            <a:off x="6766223" y="2284468"/>
            <a:ext cx="84138"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89" name="Oval 106"/>
          <p:cNvSpPr>
            <a:spLocks noChangeArrowheads="1"/>
          </p:cNvSpPr>
          <p:nvPr/>
        </p:nvSpPr>
        <p:spPr bwMode="auto">
          <a:xfrm>
            <a:off x="6859885" y="2284468"/>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90" name="Oval 107"/>
          <p:cNvSpPr>
            <a:spLocks noChangeArrowheads="1"/>
          </p:cNvSpPr>
          <p:nvPr/>
        </p:nvSpPr>
        <p:spPr bwMode="auto">
          <a:xfrm>
            <a:off x="6953548" y="2284468"/>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91" name="Oval 108"/>
          <p:cNvSpPr>
            <a:spLocks noChangeArrowheads="1"/>
          </p:cNvSpPr>
          <p:nvPr/>
        </p:nvSpPr>
        <p:spPr bwMode="auto">
          <a:xfrm>
            <a:off x="7045623" y="2284468"/>
            <a:ext cx="84138"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92" name="Oval 109"/>
          <p:cNvSpPr>
            <a:spLocks noChangeArrowheads="1"/>
          </p:cNvSpPr>
          <p:nvPr/>
        </p:nvSpPr>
        <p:spPr bwMode="auto">
          <a:xfrm>
            <a:off x="7140873" y="2284468"/>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93" name="Oval 110"/>
          <p:cNvSpPr>
            <a:spLocks noChangeArrowheads="1"/>
          </p:cNvSpPr>
          <p:nvPr/>
        </p:nvSpPr>
        <p:spPr bwMode="auto">
          <a:xfrm>
            <a:off x="7232948" y="2284468"/>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94" name="Oval 111"/>
          <p:cNvSpPr>
            <a:spLocks noChangeArrowheads="1"/>
          </p:cNvSpPr>
          <p:nvPr/>
        </p:nvSpPr>
        <p:spPr bwMode="auto">
          <a:xfrm>
            <a:off x="7325023" y="2284468"/>
            <a:ext cx="85725"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95" name="Oval 112"/>
          <p:cNvSpPr>
            <a:spLocks noChangeArrowheads="1"/>
          </p:cNvSpPr>
          <p:nvPr/>
        </p:nvSpPr>
        <p:spPr bwMode="auto">
          <a:xfrm>
            <a:off x="6485235" y="2376543"/>
            <a:ext cx="85725"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96" name="Oval 113"/>
          <p:cNvSpPr>
            <a:spLocks noChangeArrowheads="1"/>
          </p:cNvSpPr>
          <p:nvPr/>
        </p:nvSpPr>
        <p:spPr bwMode="auto">
          <a:xfrm>
            <a:off x="6580485" y="2376543"/>
            <a:ext cx="82550"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97" name="Oval 114"/>
          <p:cNvSpPr>
            <a:spLocks noChangeArrowheads="1"/>
          </p:cNvSpPr>
          <p:nvPr/>
        </p:nvSpPr>
        <p:spPr bwMode="auto">
          <a:xfrm>
            <a:off x="6672560" y="2376543"/>
            <a:ext cx="82550"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98" name="Oval 115"/>
          <p:cNvSpPr>
            <a:spLocks noChangeArrowheads="1"/>
          </p:cNvSpPr>
          <p:nvPr/>
        </p:nvSpPr>
        <p:spPr bwMode="auto">
          <a:xfrm>
            <a:off x="6766223" y="2376543"/>
            <a:ext cx="84138"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99" name="Oval 116"/>
          <p:cNvSpPr>
            <a:spLocks noChangeArrowheads="1"/>
          </p:cNvSpPr>
          <p:nvPr/>
        </p:nvSpPr>
        <p:spPr bwMode="auto">
          <a:xfrm>
            <a:off x="6859885" y="2376543"/>
            <a:ext cx="82550"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0" name="Oval 117"/>
          <p:cNvSpPr>
            <a:spLocks noChangeArrowheads="1"/>
          </p:cNvSpPr>
          <p:nvPr/>
        </p:nvSpPr>
        <p:spPr bwMode="auto">
          <a:xfrm>
            <a:off x="6953548" y="2376543"/>
            <a:ext cx="82550"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1" name="Oval 118"/>
          <p:cNvSpPr>
            <a:spLocks noChangeArrowheads="1"/>
          </p:cNvSpPr>
          <p:nvPr/>
        </p:nvSpPr>
        <p:spPr bwMode="auto">
          <a:xfrm>
            <a:off x="7045623" y="2376543"/>
            <a:ext cx="84138"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2" name="Oval 119"/>
          <p:cNvSpPr>
            <a:spLocks noChangeArrowheads="1"/>
          </p:cNvSpPr>
          <p:nvPr/>
        </p:nvSpPr>
        <p:spPr bwMode="auto">
          <a:xfrm>
            <a:off x="7140873" y="2376543"/>
            <a:ext cx="82550"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3" name="Oval 120"/>
          <p:cNvSpPr>
            <a:spLocks noChangeArrowheads="1"/>
          </p:cNvSpPr>
          <p:nvPr/>
        </p:nvSpPr>
        <p:spPr bwMode="auto">
          <a:xfrm>
            <a:off x="7232948" y="2376543"/>
            <a:ext cx="82550"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4" name="Oval 121"/>
          <p:cNvSpPr>
            <a:spLocks noChangeArrowheads="1"/>
          </p:cNvSpPr>
          <p:nvPr/>
        </p:nvSpPr>
        <p:spPr bwMode="auto">
          <a:xfrm>
            <a:off x="7325023" y="2376543"/>
            <a:ext cx="85725"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5" name="Oval 122"/>
          <p:cNvSpPr>
            <a:spLocks noChangeArrowheads="1"/>
          </p:cNvSpPr>
          <p:nvPr/>
        </p:nvSpPr>
        <p:spPr bwMode="auto">
          <a:xfrm>
            <a:off x="7980660" y="2376543"/>
            <a:ext cx="82550"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6" name="Oval 123"/>
          <p:cNvSpPr>
            <a:spLocks noChangeArrowheads="1"/>
          </p:cNvSpPr>
          <p:nvPr/>
        </p:nvSpPr>
        <p:spPr bwMode="auto">
          <a:xfrm>
            <a:off x="8072735" y="2376543"/>
            <a:ext cx="82550"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7" name="Oval 124"/>
          <p:cNvSpPr>
            <a:spLocks noChangeArrowheads="1"/>
          </p:cNvSpPr>
          <p:nvPr/>
        </p:nvSpPr>
        <p:spPr bwMode="auto">
          <a:xfrm>
            <a:off x="8164810" y="2376543"/>
            <a:ext cx="85725"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8" name="Oval 125"/>
          <p:cNvSpPr>
            <a:spLocks noChangeArrowheads="1"/>
          </p:cNvSpPr>
          <p:nvPr/>
        </p:nvSpPr>
        <p:spPr bwMode="auto">
          <a:xfrm>
            <a:off x="8260060" y="2376543"/>
            <a:ext cx="82550"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9" name="Oval 126"/>
          <p:cNvSpPr>
            <a:spLocks noChangeArrowheads="1"/>
          </p:cNvSpPr>
          <p:nvPr/>
        </p:nvSpPr>
        <p:spPr bwMode="auto">
          <a:xfrm>
            <a:off x="8352135" y="2376543"/>
            <a:ext cx="82550"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10" name="Oval 127"/>
          <p:cNvSpPr>
            <a:spLocks noChangeArrowheads="1"/>
          </p:cNvSpPr>
          <p:nvPr/>
        </p:nvSpPr>
        <p:spPr bwMode="auto">
          <a:xfrm>
            <a:off x="6393160" y="2471793"/>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11" name="Oval 128"/>
          <p:cNvSpPr>
            <a:spLocks noChangeArrowheads="1"/>
          </p:cNvSpPr>
          <p:nvPr/>
        </p:nvSpPr>
        <p:spPr bwMode="auto">
          <a:xfrm>
            <a:off x="6485235" y="2471793"/>
            <a:ext cx="85725"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12" name="Oval 129"/>
          <p:cNvSpPr>
            <a:spLocks noChangeArrowheads="1"/>
          </p:cNvSpPr>
          <p:nvPr/>
        </p:nvSpPr>
        <p:spPr bwMode="auto">
          <a:xfrm>
            <a:off x="6580485" y="2471793"/>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13" name="Oval 130"/>
          <p:cNvSpPr>
            <a:spLocks noChangeArrowheads="1"/>
          </p:cNvSpPr>
          <p:nvPr/>
        </p:nvSpPr>
        <p:spPr bwMode="auto">
          <a:xfrm>
            <a:off x="6672560" y="2471793"/>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14" name="Oval 131"/>
          <p:cNvSpPr>
            <a:spLocks noChangeArrowheads="1"/>
          </p:cNvSpPr>
          <p:nvPr/>
        </p:nvSpPr>
        <p:spPr bwMode="auto">
          <a:xfrm>
            <a:off x="6766223" y="2471793"/>
            <a:ext cx="84138"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15" name="Oval 132"/>
          <p:cNvSpPr>
            <a:spLocks noChangeArrowheads="1"/>
          </p:cNvSpPr>
          <p:nvPr/>
        </p:nvSpPr>
        <p:spPr bwMode="auto">
          <a:xfrm>
            <a:off x="6859885" y="2471793"/>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16" name="Oval 133"/>
          <p:cNvSpPr>
            <a:spLocks noChangeArrowheads="1"/>
          </p:cNvSpPr>
          <p:nvPr/>
        </p:nvSpPr>
        <p:spPr bwMode="auto">
          <a:xfrm>
            <a:off x="6953548" y="2471793"/>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17" name="Oval 134"/>
          <p:cNvSpPr>
            <a:spLocks noChangeArrowheads="1"/>
          </p:cNvSpPr>
          <p:nvPr/>
        </p:nvSpPr>
        <p:spPr bwMode="auto">
          <a:xfrm>
            <a:off x="7045623" y="2471793"/>
            <a:ext cx="84138"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18" name="Oval 135"/>
          <p:cNvSpPr>
            <a:spLocks noChangeArrowheads="1"/>
          </p:cNvSpPr>
          <p:nvPr/>
        </p:nvSpPr>
        <p:spPr bwMode="auto">
          <a:xfrm>
            <a:off x="7140873" y="2471793"/>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19" name="Oval 136"/>
          <p:cNvSpPr>
            <a:spLocks noChangeArrowheads="1"/>
          </p:cNvSpPr>
          <p:nvPr/>
        </p:nvSpPr>
        <p:spPr bwMode="auto">
          <a:xfrm>
            <a:off x="7232948" y="2471793"/>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20" name="Oval 137"/>
          <p:cNvSpPr>
            <a:spLocks noChangeArrowheads="1"/>
          </p:cNvSpPr>
          <p:nvPr/>
        </p:nvSpPr>
        <p:spPr bwMode="auto">
          <a:xfrm>
            <a:off x="7325023" y="2471793"/>
            <a:ext cx="85725"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21" name="Oval 138"/>
          <p:cNvSpPr>
            <a:spLocks noChangeArrowheads="1"/>
          </p:cNvSpPr>
          <p:nvPr/>
        </p:nvSpPr>
        <p:spPr bwMode="auto">
          <a:xfrm>
            <a:off x="7699673" y="2471793"/>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22" name="Oval 139"/>
          <p:cNvSpPr>
            <a:spLocks noChangeArrowheads="1"/>
          </p:cNvSpPr>
          <p:nvPr/>
        </p:nvSpPr>
        <p:spPr bwMode="auto">
          <a:xfrm>
            <a:off x="7793335" y="2471793"/>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23" name="Oval 140"/>
          <p:cNvSpPr>
            <a:spLocks noChangeArrowheads="1"/>
          </p:cNvSpPr>
          <p:nvPr/>
        </p:nvSpPr>
        <p:spPr bwMode="auto">
          <a:xfrm>
            <a:off x="7885410" y="2471793"/>
            <a:ext cx="84138"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24" name="Oval 141"/>
          <p:cNvSpPr>
            <a:spLocks noChangeArrowheads="1"/>
          </p:cNvSpPr>
          <p:nvPr/>
        </p:nvSpPr>
        <p:spPr bwMode="auto">
          <a:xfrm>
            <a:off x="7980660" y="2471793"/>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25" name="Oval 142"/>
          <p:cNvSpPr>
            <a:spLocks noChangeArrowheads="1"/>
          </p:cNvSpPr>
          <p:nvPr/>
        </p:nvSpPr>
        <p:spPr bwMode="auto">
          <a:xfrm>
            <a:off x="8072735" y="2471793"/>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26" name="Oval 143"/>
          <p:cNvSpPr>
            <a:spLocks noChangeArrowheads="1"/>
          </p:cNvSpPr>
          <p:nvPr/>
        </p:nvSpPr>
        <p:spPr bwMode="auto">
          <a:xfrm>
            <a:off x="8164810" y="2471793"/>
            <a:ext cx="85725"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27" name="Oval 144"/>
          <p:cNvSpPr>
            <a:spLocks noChangeArrowheads="1"/>
          </p:cNvSpPr>
          <p:nvPr/>
        </p:nvSpPr>
        <p:spPr bwMode="auto">
          <a:xfrm>
            <a:off x="8260060" y="2471793"/>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28" name="Oval 145"/>
          <p:cNvSpPr>
            <a:spLocks noChangeArrowheads="1"/>
          </p:cNvSpPr>
          <p:nvPr/>
        </p:nvSpPr>
        <p:spPr bwMode="auto">
          <a:xfrm>
            <a:off x="8352135" y="2471793"/>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29" name="Oval 146"/>
          <p:cNvSpPr>
            <a:spLocks noChangeArrowheads="1"/>
          </p:cNvSpPr>
          <p:nvPr/>
        </p:nvSpPr>
        <p:spPr bwMode="auto">
          <a:xfrm>
            <a:off x="6485235" y="2563868"/>
            <a:ext cx="85725"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0" name="Oval 147"/>
          <p:cNvSpPr>
            <a:spLocks noChangeArrowheads="1"/>
          </p:cNvSpPr>
          <p:nvPr/>
        </p:nvSpPr>
        <p:spPr bwMode="auto">
          <a:xfrm>
            <a:off x="6580485" y="2563868"/>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1" name="Oval 148"/>
          <p:cNvSpPr>
            <a:spLocks noChangeArrowheads="1"/>
          </p:cNvSpPr>
          <p:nvPr/>
        </p:nvSpPr>
        <p:spPr bwMode="auto">
          <a:xfrm>
            <a:off x="6672560" y="2563868"/>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2" name="Oval 149"/>
          <p:cNvSpPr>
            <a:spLocks noChangeArrowheads="1"/>
          </p:cNvSpPr>
          <p:nvPr/>
        </p:nvSpPr>
        <p:spPr bwMode="auto">
          <a:xfrm>
            <a:off x="6766223" y="2563868"/>
            <a:ext cx="84138"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3" name="Oval 150"/>
          <p:cNvSpPr>
            <a:spLocks noChangeArrowheads="1"/>
          </p:cNvSpPr>
          <p:nvPr/>
        </p:nvSpPr>
        <p:spPr bwMode="auto">
          <a:xfrm>
            <a:off x="6859885" y="2563868"/>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4" name="Oval 151"/>
          <p:cNvSpPr>
            <a:spLocks noChangeArrowheads="1"/>
          </p:cNvSpPr>
          <p:nvPr/>
        </p:nvSpPr>
        <p:spPr bwMode="auto">
          <a:xfrm>
            <a:off x="6953548" y="2563868"/>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5" name="Oval 152"/>
          <p:cNvSpPr>
            <a:spLocks noChangeArrowheads="1"/>
          </p:cNvSpPr>
          <p:nvPr/>
        </p:nvSpPr>
        <p:spPr bwMode="auto">
          <a:xfrm>
            <a:off x="7045623" y="2563868"/>
            <a:ext cx="84138"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6" name="Oval 153"/>
          <p:cNvSpPr>
            <a:spLocks noChangeArrowheads="1"/>
          </p:cNvSpPr>
          <p:nvPr/>
        </p:nvSpPr>
        <p:spPr bwMode="auto">
          <a:xfrm>
            <a:off x="7140873" y="2563868"/>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7" name="Oval 154"/>
          <p:cNvSpPr>
            <a:spLocks noChangeArrowheads="1"/>
          </p:cNvSpPr>
          <p:nvPr/>
        </p:nvSpPr>
        <p:spPr bwMode="auto">
          <a:xfrm>
            <a:off x="7232948" y="2563868"/>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8" name="Oval 155"/>
          <p:cNvSpPr>
            <a:spLocks noChangeArrowheads="1"/>
          </p:cNvSpPr>
          <p:nvPr/>
        </p:nvSpPr>
        <p:spPr bwMode="auto">
          <a:xfrm>
            <a:off x="7325023" y="2563868"/>
            <a:ext cx="85725"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9" name="Oval 156"/>
          <p:cNvSpPr>
            <a:spLocks noChangeArrowheads="1"/>
          </p:cNvSpPr>
          <p:nvPr/>
        </p:nvSpPr>
        <p:spPr bwMode="auto">
          <a:xfrm>
            <a:off x="7606010" y="2563868"/>
            <a:ext cx="84138"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40" name="Oval 157"/>
          <p:cNvSpPr>
            <a:spLocks noChangeArrowheads="1"/>
          </p:cNvSpPr>
          <p:nvPr/>
        </p:nvSpPr>
        <p:spPr bwMode="auto">
          <a:xfrm>
            <a:off x="7699673" y="2563868"/>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41" name="Oval 158"/>
          <p:cNvSpPr>
            <a:spLocks noChangeArrowheads="1"/>
          </p:cNvSpPr>
          <p:nvPr/>
        </p:nvSpPr>
        <p:spPr bwMode="auto">
          <a:xfrm>
            <a:off x="7793335" y="2563868"/>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42" name="Oval 159"/>
          <p:cNvSpPr>
            <a:spLocks noChangeArrowheads="1"/>
          </p:cNvSpPr>
          <p:nvPr/>
        </p:nvSpPr>
        <p:spPr bwMode="auto">
          <a:xfrm>
            <a:off x="7885410" y="2563868"/>
            <a:ext cx="84138"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43" name="Oval 160"/>
          <p:cNvSpPr>
            <a:spLocks noChangeArrowheads="1"/>
          </p:cNvSpPr>
          <p:nvPr/>
        </p:nvSpPr>
        <p:spPr bwMode="auto">
          <a:xfrm>
            <a:off x="7980660" y="2563868"/>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44" name="Oval 161"/>
          <p:cNvSpPr>
            <a:spLocks noChangeArrowheads="1"/>
          </p:cNvSpPr>
          <p:nvPr/>
        </p:nvSpPr>
        <p:spPr bwMode="auto">
          <a:xfrm>
            <a:off x="8072735" y="2563868"/>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45" name="Oval 162"/>
          <p:cNvSpPr>
            <a:spLocks noChangeArrowheads="1"/>
          </p:cNvSpPr>
          <p:nvPr/>
        </p:nvSpPr>
        <p:spPr bwMode="auto">
          <a:xfrm>
            <a:off x="8164810" y="2563868"/>
            <a:ext cx="85725"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46" name="Oval 163"/>
          <p:cNvSpPr>
            <a:spLocks noChangeArrowheads="1"/>
          </p:cNvSpPr>
          <p:nvPr/>
        </p:nvSpPr>
        <p:spPr bwMode="auto">
          <a:xfrm>
            <a:off x="8260060" y="2563868"/>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47" name="Oval 164"/>
          <p:cNvSpPr>
            <a:spLocks noChangeArrowheads="1"/>
          </p:cNvSpPr>
          <p:nvPr/>
        </p:nvSpPr>
        <p:spPr bwMode="auto">
          <a:xfrm>
            <a:off x="8352135" y="2563868"/>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48" name="Oval 165"/>
          <p:cNvSpPr>
            <a:spLocks noChangeArrowheads="1"/>
          </p:cNvSpPr>
          <p:nvPr/>
        </p:nvSpPr>
        <p:spPr bwMode="auto">
          <a:xfrm>
            <a:off x="8445798" y="2563868"/>
            <a:ext cx="84138"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49" name="Oval 166"/>
          <p:cNvSpPr>
            <a:spLocks noChangeArrowheads="1"/>
          </p:cNvSpPr>
          <p:nvPr/>
        </p:nvSpPr>
        <p:spPr bwMode="auto">
          <a:xfrm>
            <a:off x="6485235" y="2657531"/>
            <a:ext cx="85725"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50" name="Oval 167"/>
          <p:cNvSpPr>
            <a:spLocks noChangeArrowheads="1"/>
          </p:cNvSpPr>
          <p:nvPr/>
        </p:nvSpPr>
        <p:spPr bwMode="auto">
          <a:xfrm>
            <a:off x="6580485" y="2657531"/>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51" name="Oval 168"/>
          <p:cNvSpPr>
            <a:spLocks noChangeArrowheads="1"/>
          </p:cNvSpPr>
          <p:nvPr/>
        </p:nvSpPr>
        <p:spPr bwMode="auto">
          <a:xfrm>
            <a:off x="6672560" y="2657531"/>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52" name="Oval 169"/>
          <p:cNvSpPr>
            <a:spLocks noChangeArrowheads="1"/>
          </p:cNvSpPr>
          <p:nvPr/>
        </p:nvSpPr>
        <p:spPr bwMode="auto">
          <a:xfrm>
            <a:off x="6766223" y="2657531"/>
            <a:ext cx="84138"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53" name="Oval 170"/>
          <p:cNvSpPr>
            <a:spLocks noChangeArrowheads="1"/>
          </p:cNvSpPr>
          <p:nvPr/>
        </p:nvSpPr>
        <p:spPr bwMode="auto">
          <a:xfrm>
            <a:off x="6859885" y="2657531"/>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54" name="Oval 171"/>
          <p:cNvSpPr>
            <a:spLocks noChangeArrowheads="1"/>
          </p:cNvSpPr>
          <p:nvPr/>
        </p:nvSpPr>
        <p:spPr bwMode="auto">
          <a:xfrm>
            <a:off x="6953548" y="2657531"/>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55" name="Oval 172"/>
          <p:cNvSpPr>
            <a:spLocks noChangeArrowheads="1"/>
          </p:cNvSpPr>
          <p:nvPr/>
        </p:nvSpPr>
        <p:spPr bwMode="auto">
          <a:xfrm>
            <a:off x="7045623" y="2657531"/>
            <a:ext cx="84138"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56" name="Oval 173"/>
          <p:cNvSpPr>
            <a:spLocks noChangeArrowheads="1"/>
          </p:cNvSpPr>
          <p:nvPr/>
        </p:nvSpPr>
        <p:spPr bwMode="auto">
          <a:xfrm>
            <a:off x="7140873" y="2657531"/>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57" name="Oval 174"/>
          <p:cNvSpPr>
            <a:spLocks noChangeArrowheads="1"/>
          </p:cNvSpPr>
          <p:nvPr/>
        </p:nvSpPr>
        <p:spPr bwMode="auto">
          <a:xfrm>
            <a:off x="7232948" y="2657531"/>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58" name="Oval 175"/>
          <p:cNvSpPr>
            <a:spLocks noChangeArrowheads="1"/>
          </p:cNvSpPr>
          <p:nvPr/>
        </p:nvSpPr>
        <p:spPr bwMode="auto">
          <a:xfrm>
            <a:off x="7512348" y="2657531"/>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59" name="Oval 176"/>
          <p:cNvSpPr>
            <a:spLocks noChangeArrowheads="1"/>
          </p:cNvSpPr>
          <p:nvPr/>
        </p:nvSpPr>
        <p:spPr bwMode="auto">
          <a:xfrm>
            <a:off x="7606010" y="2657531"/>
            <a:ext cx="84138"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60" name="Oval 177"/>
          <p:cNvSpPr>
            <a:spLocks noChangeArrowheads="1"/>
          </p:cNvSpPr>
          <p:nvPr/>
        </p:nvSpPr>
        <p:spPr bwMode="auto">
          <a:xfrm>
            <a:off x="7699673" y="2657531"/>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61" name="Oval 178"/>
          <p:cNvSpPr>
            <a:spLocks noChangeArrowheads="1"/>
          </p:cNvSpPr>
          <p:nvPr/>
        </p:nvSpPr>
        <p:spPr bwMode="auto">
          <a:xfrm>
            <a:off x="7793335" y="2657531"/>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62" name="Oval 179"/>
          <p:cNvSpPr>
            <a:spLocks noChangeArrowheads="1"/>
          </p:cNvSpPr>
          <p:nvPr/>
        </p:nvSpPr>
        <p:spPr bwMode="auto">
          <a:xfrm>
            <a:off x="7885410" y="2657531"/>
            <a:ext cx="84138"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63" name="Oval 180"/>
          <p:cNvSpPr>
            <a:spLocks noChangeArrowheads="1"/>
          </p:cNvSpPr>
          <p:nvPr/>
        </p:nvSpPr>
        <p:spPr bwMode="auto">
          <a:xfrm>
            <a:off x="7980660" y="2657531"/>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64" name="Oval 181"/>
          <p:cNvSpPr>
            <a:spLocks noChangeArrowheads="1"/>
          </p:cNvSpPr>
          <p:nvPr/>
        </p:nvSpPr>
        <p:spPr bwMode="auto">
          <a:xfrm>
            <a:off x="8072735" y="2657531"/>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65" name="Oval 182"/>
          <p:cNvSpPr>
            <a:spLocks noChangeArrowheads="1"/>
          </p:cNvSpPr>
          <p:nvPr/>
        </p:nvSpPr>
        <p:spPr bwMode="auto">
          <a:xfrm>
            <a:off x="8164810" y="2657531"/>
            <a:ext cx="85725"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66" name="Oval 183"/>
          <p:cNvSpPr>
            <a:spLocks noChangeArrowheads="1"/>
          </p:cNvSpPr>
          <p:nvPr/>
        </p:nvSpPr>
        <p:spPr bwMode="auto">
          <a:xfrm>
            <a:off x="8260060" y="2657531"/>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67" name="Oval 184"/>
          <p:cNvSpPr>
            <a:spLocks noChangeArrowheads="1"/>
          </p:cNvSpPr>
          <p:nvPr/>
        </p:nvSpPr>
        <p:spPr bwMode="auto">
          <a:xfrm>
            <a:off x="8352135" y="2657531"/>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68" name="Oval 185"/>
          <p:cNvSpPr>
            <a:spLocks noChangeArrowheads="1"/>
          </p:cNvSpPr>
          <p:nvPr/>
        </p:nvSpPr>
        <p:spPr bwMode="auto">
          <a:xfrm>
            <a:off x="8445798" y="2657531"/>
            <a:ext cx="84138"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69" name="Oval 186"/>
          <p:cNvSpPr>
            <a:spLocks noChangeArrowheads="1"/>
          </p:cNvSpPr>
          <p:nvPr/>
        </p:nvSpPr>
        <p:spPr bwMode="auto">
          <a:xfrm>
            <a:off x="8539460" y="2657531"/>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70" name="Oval 187"/>
          <p:cNvSpPr>
            <a:spLocks noChangeArrowheads="1"/>
          </p:cNvSpPr>
          <p:nvPr/>
        </p:nvSpPr>
        <p:spPr bwMode="auto">
          <a:xfrm>
            <a:off x="6580485" y="2751193"/>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71" name="Oval 188"/>
          <p:cNvSpPr>
            <a:spLocks noChangeArrowheads="1"/>
          </p:cNvSpPr>
          <p:nvPr/>
        </p:nvSpPr>
        <p:spPr bwMode="auto">
          <a:xfrm>
            <a:off x="6672560" y="2751193"/>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72" name="Oval 189"/>
          <p:cNvSpPr>
            <a:spLocks noChangeArrowheads="1"/>
          </p:cNvSpPr>
          <p:nvPr/>
        </p:nvSpPr>
        <p:spPr bwMode="auto">
          <a:xfrm>
            <a:off x="6766223" y="2751193"/>
            <a:ext cx="84138"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73" name="Oval 190"/>
          <p:cNvSpPr>
            <a:spLocks noChangeArrowheads="1"/>
          </p:cNvSpPr>
          <p:nvPr/>
        </p:nvSpPr>
        <p:spPr bwMode="auto">
          <a:xfrm>
            <a:off x="6859885" y="2751193"/>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74" name="Oval 191"/>
          <p:cNvSpPr>
            <a:spLocks noChangeArrowheads="1"/>
          </p:cNvSpPr>
          <p:nvPr/>
        </p:nvSpPr>
        <p:spPr bwMode="auto">
          <a:xfrm>
            <a:off x="6953548" y="2751193"/>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75" name="Oval 192"/>
          <p:cNvSpPr>
            <a:spLocks noChangeArrowheads="1"/>
          </p:cNvSpPr>
          <p:nvPr/>
        </p:nvSpPr>
        <p:spPr bwMode="auto">
          <a:xfrm>
            <a:off x="7045623" y="2751193"/>
            <a:ext cx="84138"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76" name="Oval 193"/>
          <p:cNvSpPr>
            <a:spLocks noChangeArrowheads="1"/>
          </p:cNvSpPr>
          <p:nvPr/>
        </p:nvSpPr>
        <p:spPr bwMode="auto">
          <a:xfrm>
            <a:off x="7140873" y="2751193"/>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77" name="Oval 194"/>
          <p:cNvSpPr>
            <a:spLocks noChangeArrowheads="1"/>
          </p:cNvSpPr>
          <p:nvPr/>
        </p:nvSpPr>
        <p:spPr bwMode="auto">
          <a:xfrm>
            <a:off x="7232948" y="2751193"/>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78" name="Oval 195"/>
          <p:cNvSpPr>
            <a:spLocks noChangeArrowheads="1"/>
          </p:cNvSpPr>
          <p:nvPr/>
        </p:nvSpPr>
        <p:spPr bwMode="auto">
          <a:xfrm>
            <a:off x="7325023" y="2751193"/>
            <a:ext cx="85725"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79" name="Oval 196"/>
          <p:cNvSpPr>
            <a:spLocks noChangeArrowheads="1"/>
          </p:cNvSpPr>
          <p:nvPr/>
        </p:nvSpPr>
        <p:spPr bwMode="auto">
          <a:xfrm>
            <a:off x="7420273" y="2751193"/>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80" name="Oval 197"/>
          <p:cNvSpPr>
            <a:spLocks noChangeArrowheads="1"/>
          </p:cNvSpPr>
          <p:nvPr/>
        </p:nvSpPr>
        <p:spPr bwMode="auto">
          <a:xfrm>
            <a:off x="7512348" y="2751193"/>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81" name="Oval 198"/>
          <p:cNvSpPr>
            <a:spLocks noChangeArrowheads="1"/>
          </p:cNvSpPr>
          <p:nvPr/>
        </p:nvSpPr>
        <p:spPr bwMode="auto">
          <a:xfrm>
            <a:off x="7606010" y="2751193"/>
            <a:ext cx="84138"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82" name="Oval 199"/>
          <p:cNvSpPr>
            <a:spLocks noChangeArrowheads="1"/>
          </p:cNvSpPr>
          <p:nvPr/>
        </p:nvSpPr>
        <p:spPr bwMode="auto">
          <a:xfrm>
            <a:off x="7699673" y="2751193"/>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83" name="Oval 200"/>
          <p:cNvSpPr>
            <a:spLocks noChangeArrowheads="1"/>
          </p:cNvSpPr>
          <p:nvPr/>
        </p:nvSpPr>
        <p:spPr bwMode="auto">
          <a:xfrm>
            <a:off x="7793335" y="2751193"/>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84" name="Oval 201"/>
          <p:cNvSpPr>
            <a:spLocks noChangeArrowheads="1"/>
          </p:cNvSpPr>
          <p:nvPr/>
        </p:nvSpPr>
        <p:spPr bwMode="auto">
          <a:xfrm>
            <a:off x="7885410" y="2751193"/>
            <a:ext cx="84138"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85" name="Oval 202"/>
          <p:cNvSpPr>
            <a:spLocks noChangeArrowheads="1"/>
          </p:cNvSpPr>
          <p:nvPr/>
        </p:nvSpPr>
        <p:spPr bwMode="auto">
          <a:xfrm>
            <a:off x="7980660" y="2751193"/>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86" name="Oval 203"/>
          <p:cNvSpPr>
            <a:spLocks noChangeArrowheads="1"/>
          </p:cNvSpPr>
          <p:nvPr/>
        </p:nvSpPr>
        <p:spPr bwMode="auto">
          <a:xfrm>
            <a:off x="8072735" y="2751193"/>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87" name="Oval 204"/>
          <p:cNvSpPr>
            <a:spLocks noChangeArrowheads="1"/>
          </p:cNvSpPr>
          <p:nvPr/>
        </p:nvSpPr>
        <p:spPr bwMode="auto">
          <a:xfrm>
            <a:off x="8164810" y="2751193"/>
            <a:ext cx="85725"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88" name="Oval 205"/>
          <p:cNvSpPr>
            <a:spLocks noChangeArrowheads="1"/>
          </p:cNvSpPr>
          <p:nvPr/>
        </p:nvSpPr>
        <p:spPr bwMode="auto">
          <a:xfrm>
            <a:off x="8260060" y="2751193"/>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9" name="Oval 207"/>
          <p:cNvSpPr>
            <a:spLocks noChangeArrowheads="1"/>
          </p:cNvSpPr>
          <p:nvPr/>
        </p:nvSpPr>
        <p:spPr bwMode="auto">
          <a:xfrm>
            <a:off x="8352135" y="2751193"/>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0" name="Oval 208"/>
          <p:cNvSpPr>
            <a:spLocks noChangeArrowheads="1"/>
          </p:cNvSpPr>
          <p:nvPr/>
        </p:nvSpPr>
        <p:spPr bwMode="auto">
          <a:xfrm>
            <a:off x="8445797" y="2751193"/>
            <a:ext cx="84137"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1" name="Oval 209"/>
          <p:cNvSpPr>
            <a:spLocks noChangeArrowheads="1"/>
          </p:cNvSpPr>
          <p:nvPr/>
        </p:nvSpPr>
        <p:spPr bwMode="auto">
          <a:xfrm>
            <a:off x="8539460" y="2751193"/>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2" name="Oval 210"/>
          <p:cNvSpPr>
            <a:spLocks noChangeArrowheads="1"/>
          </p:cNvSpPr>
          <p:nvPr/>
        </p:nvSpPr>
        <p:spPr bwMode="auto">
          <a:xfrm>
            <a:off x="6580485" y="2844856"/>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3" name="Oval 211"/>
          <p:cNvSpPr>
            <a:spLocks noChangeArrowheads="1"/>
          </p:cNvSpPr>
          <p:nvPr/>
        </p:nvSpPr>
        <p:spPr bwMode="auto">
          <a:xfrm>
            <a:off x="6672560" y="2844856"/>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4" name="Oval 212"/>
          <p:cNvSpPr>
            <a:spLocks noChangeArrowheads="1"/>
          </p:cNvSpPr>
          <p:nvPr/>
        </p:nvSpPr>
        <p:spPr bwMode="auto">
          <a:xfrm>
            <a:off x="6766222" y="2844856"/>
            <a:ext cx="84137"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5" name="Oval 213"/>
          <p:cNvSpPr>
            <a:spLocks noChangeArrowheads="1"/>
          </p:cNvSpPr>
          <p:nvPr/>
        </p:nvSpPr>
        <p:spPr bwMode="auto">
          <a:xfrm>
            <a:off x="6859885" y="2844856"/>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6" name="Oval 214"/>
          <p:cNvSpPr>
            <a:spLocks noChangeArrowheads="1"/>
          </p:cNvSpPr>
          <p:nvPr/>
        </p:nvSpPr>
        <p:spPr bwMode="auto">
          <a:xfrm>
            <a:off x="6953547" y="2844856"/>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7" name="Oval 215"/>
          <p:cNvSpPr>
            <a:spLocks noChangeArrowheads="1"/>
          </p:cNvSpPr>
          <p:nvPr/>
        </p:nvSpPr>
        <p:spPr bwMode="auto">
          <a:xfrm>
            <a:off x="7045622" y="2844856"/>
            <a:ext cx="84137"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8" name="Oval 216"/>
          <p:cNvSpPr>
            <a:spLocks noChangeArrowheads="1"/>
          </p:cNvSpPr>
          <p:nvPr/>
        </p:nvSpPr>
        <p:spPr bwMode="auto">
          <a:xfrm>
            <a:off x="7140872" y="2844856"/>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9" name="Oval 217"/>
          <p:cNvSpPr>
            <a:spLocks noChangeArrowheads="1"/>
          </p:cNvSpPr>
          <p:nvPr/>
        </p:nvSpPr>
        <p:spPr bwMode="auto">
          <a:xfrm>
            <a:off x="7232947" y="2844856"/>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0" name="Oval 218"/>
          <p:cNvSpPr>
            <a:spLocks noChangeArrowheads="1"/>
          </p:cNvSpPr>
          <p:nvPr/>
        </p:nvSpPr>
        <p:spPr bwMode="auto">
          <a:xfrm>
            <a:off x="7325022" y="2844856"/>
            <a:ext cx="85725"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1" name="Oval 219"/>
          <p:cNvSpPr>
            <a:spLocks noChangeArrowheads="1"/>
          </p:cNvSpPr>
          <p:nvPr/>
        </p:nvSpPr>
        <p:spPr bwMode="auto">
          <a:xfrm>
            <a:off x="7420272" y="2844856"/>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2" name="Oval 220"/>
          <p:cNvSpPr>
            <a:spLocks noChangeArrowheads="1"/>
          </p:cNvSpPr>
          <p:nvPr/>
        </p:nvSpPr>
        <p:spPr bwMode="auto">
          <a:xfrm>
            <a:off x="7512347" y="2844856"/>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3" name="Oval 221"/>
          <p:cNvSpPr>
            <a:spLocks noChangeArrowheads="1"/>
          </p:cNvSpPr>
          <p:nvPr/>
        </p:nvSpPr>
        <p:spPr bwMode="auto">
          <a:xfrm>
            <a:off x="7606010" y="2844856"/>
            <a:ext cx="84137"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4" name="Oval 222"/>
          <p:cNvSpPr>
            <a:spLocks noChangeArrowheads="1"/>
          </p:cNvSpPr>
          <p:nvPr/>
        </p:nvSpPr>
        <p:spPr bwMode="auto">
          <a:xfrm>
            <a:off x="7699672" y="2844856"/>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5" name="Oval 223"/>
          <p:cNvSpPr>
            <a:spLocks noChangeArrowheads="1"/>
          </p:cNvSpPr>
          <p:nvPr/>
        </p:nvSpPr>
        <p:spPr bwMode="auto">
          <a:xfrm>
            <a:off x="7793335" y="2844856"/>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6" name="Oval 224"/>
          <p:cNvSpPr>
            <a:spLocks noChangeArrowheads="1"/>
          </p:cNvSpPr>
          <p:nvPr/>
        </p:nvSpPr>
        <p:spPr bwMode="auto">
          <a:xfrm>
            <a:off x="7885410" y="2844856"/>
            <a:ext cx="84137"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7" name="Oval 225"/>
          <p:cNvSpPr>
            <a:spLocks noChangeArrowheads="1"/>
          </p:cNvSpPr>
          <p:nvPr/>
        </p:nvSpPr>
        <p:spPr bwMode="auto">
          <a:xfrm>
            <a:off x="7980660" y="2844856"/>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8" name="Oval 226"/>
          <p:cNvSpPr>
            <a:spLocks noChangeArrowheads="1"/>
          </p:cNvSpPr>
          <p:nvPr/>
        </p:nvSpPr>
        <p:spPr bwMode="auto">
          <a:xfrm>
            <a:off x="8072735" y="2844856"/>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9" name="Oval 227"/>
          <p:cNvSpPr>
            <a:spLocks noChangeArrowheads="1"/>
          </p:cNvSpPr>
          <p:nvPr/>
        </p:nvSpPr>
        <p:spPr bwMode="auto">
          <a:xfrm>
            <a:off x="8164810" y="2844856"/>
            <a:ext cx="85725"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0" name="Oval 228"/>
          <p:cNvSpPr>
            <a:spLocks noChangeArrowheads="1"/>
          </p:cNvSpPr>
          <p:nvPr/>
        </p:nvSpPr>
        <p:spPr bwMode="auto">
          <a:xfrm>
            <a:off x="8260060" y="2844856"/>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1" name="Oval 229"/>
          <p:cNvSpPr>
            <a:spLocks noChangeArrowheads="1"/>
          </p:cNvSpPr>
          <p:nvPr/>
        </p:nvSpPr>
        <p:spPr bwMode="auto">
          <a:xfrm>
            <a:off x="8352135" y="2844856"/>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2" name="Oval 230"/>
          <p:cNvSpPr>
            <a:spLocks noChangeArrowheads="1"/>
          </p:cNvSpPr>
          <p:nvPr/>
        </p:nvSpPr>
        <p:spPr bwMode="auto">
          <a:xfrm>
            <a:off x="8445797" y="2844856"/>
            <a:ext cx="84137"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3" name="Oval 231"/>
          <p:cNvSpPr>
            <a:spLocks noChangeArrowheads="1"/>
          </p:cNvSpPr>
          <p:nvPr/>
        </p:nvSpPr>
        <p:spPr bwMode="auto">
          <a:xfrm>
            <a:off x="8539460" y="2844856"/>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4" name="Oval 232"/>
          <p:cNvSpPr>
            <a:spLocks noChangeArrowheads="1"/>
          </p:cNvSpPr>
          <p:nvPr/>
        </p:nvSpPr>
        <p:spPr bwMode="auto">
          <a:xfrm>
            <a:off x="8633122" y="2844856"/>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5" name="Oval 233"/>
          <p:cNvSpPr>
            <a:spLocks noChangeArrowheads="1"/>
          </p:cNvSpPr>
          <p:nvPr/>
        </p:nvSpPr>
        <p:spPr bwMode="auto">
          <a:xfrm>
            <a:off x="6580485" y="2940106"/>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6" name="Oval 234"/>
          <p:cNvSpPr>
            <a:spLocks noChangeArrowheads="1"/>
          </p:cNvSpPr>
          <p:nvPr/>
        </p:nvSpPr>
        <p:spPr bwMode="auto">
          <a:xfrm>
            <a:off x="6672560" y="2940106"/>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7" name="Oval 235"/>
          <p:cNvSpPr>
            <a:spLocks noChangeArrowheads="1"/>
          </p:cNvSpPr>
          <p:nvPr/>
        </p:nvSpPr>
        <p:spPr bwMode="auto">
          <a:xfrm>
            <a:off x="6766222" y="2940106"/>
            <a:ext cx="84137"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8" name="Oval 236"/>
          <p:cNvSpPr>
            <a:spLocks noChangeArrowheads="1"/>
          </p:cNvSpPr>
          <p:nvPr/>
        </p:nvSpPr>
        <p:spPr bwMode="auto">
          <a:xfrm>
            <a:off x="6859885" y="2940106"/>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9" name="Oval 237"/>
          <p:cNvSpPr>
            <a:spLocks noChangeArrowheads="1"/>
          </p:cNvSpPr>
          <p:nvPr/>
        </p:nvSpPr>
        <p:spPr bwMode="auto">
          <a:xfrm>
            <a:off x="6953547" y="2940106"/>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0" name="Oval 238"/>
          <p:cNvSpPr>
            <a:spLocks noChangeArrowheads="1"/>
          </p:cNvSpPr>
          <p:nvPr/>
        </p:nvSpPr>
        <p:spPr bwMode="auto">
          <a:xfrm>
            <a:off x="7045622" y="2940106"/>
            <a:ext cx="84137"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1" name="Oval 239"/>
          <p:cNvSpPr>
            <a:spLocks noChangeArrowheads="1"/>
          </p:cNvSpPr>
          <p:nvPr/>
        </p:nvSpPr>
        <p:spPr bwMode="auto">
          <a:xfrm>
            <a:off x="7140872" y="2940106"/>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2" name="Oval 240"/>
          <p:cNvSpPr>
            <a:spLocks noChangeArrowheads="1"/>
          </p:cNvSpPr>
          <p:nvPr/>
        </p:nvSpPr>
        <p:spPr bwMode="auto">
          <a:xfrm>
            <a:off x="7232947" y="2940106"/>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3" name="Oval 241"/>
          <p:cNvSpPr>
            <a:spLocks noChangeArrowheads="1"/>
          </p:cNvSpPr>
          <p:nvPr/>
        </p:nvSpPr>
        <p:spPr bwMode="auto">
          <a:xfrm>
            <a:off x="7325022" y="2940106"/>
            <a:ext cx="85725"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4" name="Oval 242"/>
          <p:cNvSpPr>
            <a:spLocks noChangeArrowheads="1"/>
          </p:cNvSpPr>
          <p:nvPr/>
        </p:nvSpPr>
        <p:spPr bwMode="auto">
          <a:xfrm>
            <a:off x="7420272" y="2940106"/>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5" name="Oval 243"/>
          <p:cNvSpPr>
            <a:spLocks noChangeArrowheads="1"/>
          </p:cNvSpPr>
          <p:nvPr/>
        </p:nvSpPr>
        <p:spPr bwMode="auto">
          <a:xfrm>
            <a:off x="7512347" y="2940106"/>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6" name="Oval 244"/>
          <p:cNvSpPr>
            <a:spLocks noChangeArrowheads="1"/>
          </p:cNvSpPr>
          <p:nvPr/>
        </p:nvSpPr>
        <p:spPr bwMode="auto">
          <a:xfrm>
            <a:off x="7606010" y="2940106"/>
            <a:ext cx="84137"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7" name="Oval 245"/>
          <p:cNvSpPr>
            <a:spLocks noChangeArrowheads="1"/>
          </p:cNvSpPr>
          <p:nvPr/>
        </p:nvSpPr>
        <p:spPr bwMode="auto">
          <a:xfrm>
            <a:off x="7699672" y="2940106"/>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8" name="Oval 246"/>
          <p:cNvSpPr>
            <a:spLocks noChangeArrowheads="1"/>
          </p:cNvSpPr>
          <p:nvPr/>
        </p:nvSpPr>
        <p:spPr bwMode="auto">
          <a:xfrm>
            <a:off x="7793335" y="2940106"/>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9" name="Oval 247"/>
          <p:cNvSpPr>
            <a:spLocks noChangeArrowheads="1"/>
          </p:cNvSpPr>
          <p:nvPr/>
        </p:nvSpPr>
        <p:spPr bwMode="auto">
          <a:xfrm>
            <a:off x="7885410" y="2940106"/>
            <a:ext cx="84137"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0" name="Oval 248"/>
          <p:cNvSpPr>
            <a:spLocks noChangeArrowheads="1"/>
          </p:cNvSpPr>
          <p:nvPr/>
        </p:nvSpPr>
        <p:spPr bwMode="auto">
          <a:xfrm>
            <a:off x="7980660" y="2940106"/>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1" name="Oval 249"/>
          <p:cNvSpPr>
            <a:spLocks noChangeArrowheads="1"/>
          </p:cNvSpPr>
          <p:nvPr/>
        </p:nvSpPr>
        <p:spPr bwMode="auto">
          <a:xfrm>
            <a:off x="8072735" y="2940106"/>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2" name="Oval 250"/>
          <p:cNvSpPr>
            <a:spLocks noChangeArrowheads="1"/>
          </p:cNvSpPr>
          <p:nvPr/>
        </p:nvSpPr>
        <p:spPr bwMode="auto">
          <a:xfrm>
            <a:off x="8164810" y="2940106"/>
            <a:ext cx="85725"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3" name="Oval 251"/>
          <p:cNvSpPr>
            <a:spLocks noChangeArrowheads="1"/>
          </p:cNvSpPr>
          <p:nvPr/>
        </p:nvSpPr>
        <p:spPr bwMode="auto">
          <a:xfrm>
            <a:off x="8260060" y="2940106"/>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4" name="Oval 252"/>
          <p:cNvSpPr>
            <a:spLocks noChangeArrowheads="1"/>
          </p:cNvSpPr>
          <p:nvPr/>
        </p:nvSpPr>
        <p:spPr bwMode="auto">
          <a:xfrm>
            <a:off x="8352135" y="2940106"/>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5" name="Oval 253"/>
          <p:cNvSpPr>
            <a:spLocks noChangeArrowheads="1"/>
          </p:cNvSpPr>
          <p:nvPr/>
        </p:nvSpPr>
        <p:spPr bwMode="auto">
          <a:xfrm>
            <a:off x="8445797" y="2940106"/>
            <a:ext cx="84137"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6" name="Oval 254"/>
          <p:cNvSpPr>
            <a:spLocks noChangeArrowheads="1"/>
          </p:cNvSpPr>
          <p:nvPr/>
        </p:nvSpPr>
        <p:spPr bwMode="auto">
          <a:xfrm>
            <a:off x="8539460" y="2940106"/>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7" name="Oval 255"/>
          <p:cNvSpPr>
            <a:spLocks noChangeArrowheads="1"/>
          </p:cNvSpPr>
          <p:nvPr/>
        </p:nvSpPr>
        <p:spPr bwMode="auto">
          <a:xfrm>
            <a:off x="8633122" y="2940106"/>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8" name="Oval 256"/>
          <p:cNvSpPr>
            <a:spLocks noChangeArrowheads="1"/>
          </p:cNvSpPr>
          <p:nvPr/>
        </p:nvSpPr>
        <p:spPr bwMode="auto">
          <a:xfrm>
            <a:off x="8725197" y="2940106"/>
            <a:ext cx="84137"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9" name="Oval 257"/>
          <p:cNvSpPr>
            <a:spLocks noChangeArrowheads="1"/>
          </p:cNvSpPr>
          <p:nvPr/>
        </p:nvSpPr>
        <p:spPr bwMode="auto">
          <a:xfrm>
            <a:off x="6766222" y="3032181"/>
            <a:ext cx="84137"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0" name="Oval 258"/>
          <p:cNvSpPr>
            <a:spLocks noChangeArrowheads="1"/>
          </p:cNvSpPr>
          <p:nvPr/>
        </p:nvSpPr>
        <p:spPr bwMode="auto">
          <a:xfrm>
            <a:off x="6859885" y="3032181"/>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1" name="Oval 259"/>
          <p:cNvSpPr>
            <a:spLocks noChangeArrowheads="1"/>
          </p:cNvSpPr>
          <p:nvPr/>
        </p:nvSpPr>
        <p:spPr bwMode="auto">
          <a:xfrm>
            <a:off x="6953547" y="3032181"/>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2" name="Oval 260"/>
          <p:cNvSpPr>
            <a:spLocks noChangeArrowheads="1"/>
          </p:cNvSpPr>
          <p:nvPr/>
        </p:nvSpPr>
        <p:spPr bwMode="auto">
          <a:xfrm>
            <a:off x="7045622" y="3032181"/>
            <a:ext cx="84137"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3" name="Oval 261"/>
          <p:cNvSpPr>
            <a:spLocks noChangeArrowheads="1"/>
          </p:cNvSpPr>
          <p:nvPr/>
        </p:nvSpPr>
        <p:spPr bwMode="auto">
          <a:xfrm>
            <a:off x="7140872" y="3032181"/>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4" name="Oval 262"/>
          <p:cNvSpPr>
            <a:spLocks noChangeArrowheads="1"/>
          </p:cNvSpPr>
          <p:nvPr/>
        </p:nvSpPr>
        <p:spPr bwMode="auto">
          <a:xfrm>
            <a:off x="7232947" y="3032181"/>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5" name="Oval 263"/>
          <p:cNvSpPr>
            <a:spLocks noChangeArrowheads="1"/>
          </p:cNvSpPr>
          <p:nvPr/>
        </p:nvSpPr>
        <p:spPr bwMode="auto">
          <a:xfrm>
            <a:off x="7325022" y="3032181"/>
            <a:ext cx="85725"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6" name="Oval 264"/>
          <p:cNvSpPr>
            <a:spLocks noChangeArrowheads="1"/>
          </p:cNvSpPr>
          <p:nvPr/>
        </p:nvSpPr>
        <p:spPr bwMode="auto">
          <a:xfrm>
            <a:off x="7420272" y="3032181"/>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7" name="Oval 265"/>
          <p:cNvSpPr>
            <a:spLocks noChangeArrowheads="1"/>
          </p:cNvSpPr>
          <p:nvPr/>
        </p:nvSpPr>
        <p:spPr bwMode="auto">
          <a:xfrm>
            <a:off x="7512347" y="3032181"/>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8" name="Oval 266"/>
          <p:cNvSpPr>
            <a:spLocks noChangeArrowheads="1"/>
          </p:cNvSpPr>
          <p:nvPr/>
        </p:nvSpPr>
        <p:spPr bwMode="auto">
          <a:xfrm>
            <a:off x="7606010" y="3032181"/>
            <a:ext cx="84137"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9" name="Oval 267"/>
          <p:cNvSpPr>
            <a:spLocks noChangeArrowheads="1"/>
          </p:cNvSpPr>
          <p:nvPr/>
        </p:nvSpPr>
        <p:spPr bwMode="auto">
          <a:xfrm>
            <a:off x="7699672" y="3032181"/>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0" name="Oval 268"/>
          <p:cNvSpPr>
            <a:spLocks noChangeArrowheads="1"/>
          </p:cNvSpPr>
          <p:nvPr/>
        </p:nvSpPr>
        <p:spPr bwMode="auto">
          <a:xfrm>
            <a:off x="7793335" y="3032181"/>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1" name="Oval 269"/>
          <p:cNvSpPr>
            <a:spLocks noChangeArrowheads="1"/>
          </p:cNvSpPr>
          <p:nvPr/>
        </p:nvSpPr>
        <p:spPr bwMode="auto">
          <a:xfrm>
            <a:off x="7885410" y="3032181"/>
            <a:ext cx="84137"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2" name="Oval 270"/>
          <p:cNvSpPr>
            <a:spLocks noChangeArrowheads="1"/>
          </p:cNvSpPr>
          <p:nvPr/>
        </p:nvSpPr>
        <p:spPr bwMode="auto">
          <a:xfrm>
            <a:off x="7980660" y="3032181"/>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3" name="Oval 271"/>
          <p:cNvSpPr>
            <a:spLocks noChangeArrowheads="1"/>
          </p:cNvSpPr>
          <p:nvPr/>
        </p:nvSpPr>
        <p:spPr bwMode="auto">
          <a:xfrm>
            <a:off x="8072735" y="3032181"/>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4" name="Oval 272"/>
          <p:cNvSpPr>
            <a:spLocks noChangeArrowheads="1"/>
          </p:cNvSpPr>
          <p:nvPr/>
        </p:nvSpPr>
        <p:spPr bwMode="auto">
          <a:xfrm>
            <a:off x="8164810" y="3032181"/>
            <a:ext cx="85725"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5" name="Oval 273"/>
          <p:cNvSpPr>
            <a:spLocks noChangeArrowheads="1"/>
          </p:cNvSpPr>
          <p:nvPr/>
        </p:nvSpPr>
        <p:spPr bwMode="auto">
          <a:xfrm>
            <a:off x="8260060" y="3032181"/>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6" name="Oval 274"/>
          <p:cNvSpPr>
            <a:spLocks noChangeArrowheads="1"/>
          </p:cNvSpPr>
          <p:nvPr/>
        </p:nvSpPr>
        <p:spPr bwMode="auto">
          <a:xfrm>
            <a:off x="8352135" y="3032181"/>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7" name="Oval 275"/>
          <p:cNvSpPr>
            <a:spLocks noChangeArrowheads="1"/>
          </p:cNvSpPr>
          <p:nvPr/>
        </p:nvSpPr>
        <p:spPr bwMode="auto">
          <a:xfrm>
            <a:off x="8445797" y="3032181"/>
            <a:ext cx="84137"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8" name="Oval 276"/>
          <p:cNvSpPr>
            <a:spLocks noChangeArrowheads="1"/>
          </p:cNvSpPr>
          <p:nvPr/>
        </p:nvSpPr>
        <p:spPr bwMode="auto">
          <a:xfrm>
            <a:off x="8539460" y="3032181"/>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9" name="Oval 277"/>
          <p:cNvSpPr>
            <a:spLocks noChangeArrowheads="1"/>
          </p:cNvSpPr>
          <p:nvPr/>
        </p:nvSpPr>
        <p:spPr bwMode="auto">
          <a:xfrm>
            <a:off x="8633122" y="3032181"/>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0" name="Oval 278"/>
          <p:cNvSpPr>
            <a:spLocks noChangeArrowheads="1"/>
          </p:cNvSpPr>
          <p:nvPr/>
        </p:nvSpPr>
        <p:spPr bwMode="auto">
          <a:xfrm>
            <a:off x="8725197" y="3032181"/>
            <a:ext cx="84137"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1" name="Oval 279"/>
          <p:cNvSpPr>
            <a:spLocks noChangeArrowheads="1"/>
          </p:cNvSpPr>
          <p:nvPr/>
        </p:nvSpPr>
        <p:spPr bwMode="auto">
          <a:xfrm>
            <a:off x="8820447" y="3032181"/>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2" name="Oval 280"/>
          <p:cNvSpPr>
            <a:spLocks noChangeArrowheads="1"/>
          </p:cNvSpPr>
          <p:nvPr/>
        </p:nvSpPr>
        <p:spPr bwMode="auto">
          <a:xfrm>
            <a:off x="6672560" y="3124256"/>
            <a:ext cx="82550"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3" name="Oval 281"/>
          <p:cNvSpPr>
            <a:spLocks noChangeArrowheads="1"/>
          </p:cNvSpPr>
          <p:nvPr/>
        </p:nvSpPr>
        <p:spPr bwMode="auto">
          <a:xfrm>
            <a:off x="6766222" y="3124256"/>
            <a:ext cx="84137"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4" name="Oval 282"/>
          <p:cNvSpPr>
            <a:spLocks noChangeArrowheads="1"/>
          </p:cNvSpPr>
          <p:nvPr/>
        </p:nvSpPr>
        <p:spPr bwMode="auto">
          <a:xfrm>
            <a:off x="6859885" y="3124256"/>
            <a:ext cx="82550"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5" name="Oval 283"/>
          <p:cNvSpPr>
            <a:spLocks noChangeArrowheads="1"/>
          </p:cNvSpPr>
          <p:nvPr/>
        </p:nvSpPr>
        <p:spPr bwMode="auto">
          <a:xfrm>
            <a:off x="6953547" y="3124256"/>
            <a:ext cx="82550"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6" name="Oval 284"/>
          <p:cNvSpPr>
            <a:spLocks noChangeArrowheads="1"/>
          </p:cNvSpPr>
          <p:nvPr/>
        </p:nvSpPr>
        <p:spPr bwMode="auto">
          <a:xfrm>
            <a:off x="7045622" y="3124256"/>
            <a:ext cx="84137"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7" name="Oval 285"/>
          <p:cNvSpPr>
            <a:spLocks noChangeArrowheads="1"/>
          </p:cNvSpPr>
          <p:nvPr/>
        </p:nvSpPr>
        <p:spPr bwMode="auto">
          <a:xfrm>
            <a:off x="7140872" y="3124256"/>
            <a:ext cx="82550"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8" name="Oval 286"/>
          <p:cNvSpPr>
            <a:spLocks noChangeArrowheads="1"/>
          </p:cNvSpPr>
          <p:nvPr/>
        </p:nvSpPr>
        <p:spPr bwMode="auto">
          <a:xfrm>
            <a:off x="7232947" y="3124256"/>
            <a:ext cx="82550"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9" name="Oval 287"/>
          <p:cNvSpPr>
            <a:spLocks noChangeArrowheads="1"/>
          </p:cNvSpPr>
          <p:nvPr/>
        </p:nvSpPr>
        <p:spPr bwMode="auto">
          <a:xfrm>
            <a:off x="7325022" y="3124256"/>
            <a:ext cx="85725"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0" name="Oval 288"/>
          <p:cNvSpPr>
            <a:spLocks noChangeArrowheads="1"/>
          </p:cNvSpPr>
          <p:nvPr/>
        </p:nvSpPr>
        <p:spPr bwMode="auto">
          <a:xfrm>
            <a:off x="7420272" y="3124256"/>
            <a:ext cx="82550"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1" name="Oval 289"/>
          <p:cNvSpPr>
            <a:spLocks noChangeArrowheads="1"/>
          </p:cNvSpPr>
          <p:nvPr/>
        </p:nvSpPr>
        <p:spPr bwMode="auto">
          <a:xfrm>
            <a:off x="7512347" y="3124256"/>
            <a:ext cx="82550"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2" name="Oval 290"/>
          <p:cNvSpPr>
            <a:spLocks noChangeArrowheads="1"/>
          </p:cNvSpPr>
          <p:nvPr/>
        </p:nvSpPr>
        <p:spPr bwMode="auto">
          <a:xfrm>
            <a:off x="7606010" y="3124256"/>
            <a:ext cx="84137"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3" name="Oval 291"/>
          <p:cNvSpPr>
            <a:spLocks noChangeArrowheads="1"/>
          </p:cNvSpPr>
          <p:nvPr/>
        </p:nvSpPr>
        <p:spPr bwMode="auto">
          <a:xfrm>
            <a:off x="7699672" y="3124256"/>
            <a:ext cx="82550"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4" name="Oval 292"/>
          <p:cNvSpPr>
            <a:spLocks noChangeArrowheads="1"/>
          </p:cNvSpPr>
          <p:nvPr/>
        </p:nvSpPr>
        <p:spPr bwMode="auto">
          <a:xfrm>
            <a:off x="7793335" y="3124256"/>
            <a:ext cx="82550"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5" name="Oval 293"/>
          <p:cNvSpPr>
            <a:spLocks noChangeArrowheads="1"/>
          </p:cNvSpPr>
          <p:nvPr/>
        </p:nvSpPr>
        <p:spPr bwMode="auto">
          <a:xfrm>
            <a:off x="7885410" y="3124256"/>
            <a:ext cx="84137"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6" name="Oval 294"/>
          <p:cNvSpPr>
            <a:spLocks noChangeArrowheads="1"/>
          </p:cNvSpPr>
          <p:nvPr/>
        </p:nvSpPr>
        <p:spPr bwMode="auto">
          <a:xfrm>
            <a:off x="7980660" y="3124256"/>
            <a:ext cx="82550"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7" name="Oval 295"/>
          <p:cNvSpPr>
            <a:spLocks noChangeArrowheads="1"/>
          </p:cNvSpPr>
          <p:nvPr/>
        </p:nvSpPr>
        <p:spPr bwMode="auto">
          <a:xfrm>
            <a:off x="8072735" y="3124256"/>
            <a:ext cx="82550"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8" name="Oval 296"/>
          <p:cNvSpPr>
            <a:spLocks noChangeArrowheads="1"/>
          </p:cNvSpPr>
          <p:nvPr/>
        </p:nvSpPr>
        <p:spPr bwMode="auto">
          <a:xfrm>
            <a:off x="8164810" y="3124256"/>
            <a:ext cx="85725"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9" name="Oval 297"/>
          <p:cNvSpPr>
            <a:spLocks noChangeArrowheads="1"/>
          </p:cNvSpPr>
          <p:nvPr/>
        </p:nvSpPr>
        <p:spPr bwMode="auto">
          <a:xfrm>
            <a:off x="8260060" y="3124256"/>
            <a:ext cx="82550"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0" name="Oval 298"/>
          <p:cNvSpPr>
            <a:spLocks noChangeArrowheads="1"/>
          </p:cNvSpPr>
          <p:nvPr/>
        </p:nvSpPr>
        <p:spPr bwMode="auto">
          <a:xfrm>
            <a:off x="8352135" y="3124256"/>
            <a:ext cx="82550"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1" name="Oval 299"/>
          <p:cNvSpPr>
            <a:spLocks noChangeArrowheads="1"/>
          </p:cNvSpPr>
          <p:nvPr/>
        </p:nvSpPr>
        <p:spPr bwMode="auto">
          <a:xfrm>
            <a:off x="8445797" y="3124256"/>
            <a:ext cx="84137"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2" name="Oval 300"/>
          <p:cNvSpPr>
            <a:spLocks noChangeArrowheads="1"/>
          </p:cNvSpPr>
          <p:nvPr/>
        </p:nvSpPr>
        <p:spPr bwMode="auto">
          <a:xfrm>
            <a:off x="8539460" y="3124256"/>
            <a:ext cx="82550"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3" name="Oval 301"/>
          <p:cNvSpPr>
            <a:spLocks noChangeArrowheads="1"/>
          </p:cNvSpPr>
          <p:nvPr/>
        </p:nvSpPr>
        <p:spPr bwMode="auto">
          <a:xfrm>
            <a:off x="8633122" y="3124256"/>
            <a:ext cx="82550"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4" name="Oval 302"/>
          <p:cNvSpPr>
            <a:spLocks noChangeArrowheads="1"/>
          </p:cNvSpPr>
          <p:nvPr/>
        </p:nvSpPr>
        <p:spPr bwMode="auto">
          <a:xfrm>
            <a:off x="8725197" y="3124256"/>
            <a:ext cx="84137"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5" name="Oval 303"/>
          <p:cNvSpPr>
            <a:spLocks noChangeArrowheads="1"/>
          </p:cNvSpPr>
          <p:nvPr/>
        </p:nvSpPr>
        <p:spPr bwMode="auto">
          <a:xfrm>
            <a:off x="8820447" y="3124256"/>
            <a:ext cx="82550"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6" name="Oval 304"/>
          <p:cNvSpPr>
            <a:spLocks noChangeArrowheads="1"/>
          </p:cNvSpPr>
          <p:nvPr/>
        </p:nvSpPr>
        <p:spPr bwMode="auto">
          <a:xfrm>
            <a:off x="8912522" y="3124256"/>
            <a:ext cx="82550"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7" name="Oval 305"/>
          <p:cNvSpPr>
            <a:spLocks noChangeArrowheads="1"/>
          </p:cNvSpPr>
          <p:nvPr/>
        </p:nvSpPr>
        <p:spPr bwMode="auto">
          <a:xfrm>
            <a:off x="6766222" y="3219506"/>
            <a:ext cx="84137"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8" name="Oval 306"/>
          <p:cNvSpPr>
            <a:spLocks noChangeArrowheads="1"/>
          </p:cNvSpPr>
          <p:nvPr/>
        </p:nvSpPr>
        <p:spPr bwMode="auto">
          <a:xfrm>
            <a:off x="6859885" y="3219506"/>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9" name="Oval 307"/>
          <p:cNvSpPr>
            <a:spLocks noChangeArrowheads="1"/>
          </p:cNvSpPr>
          <p:nvPr/>
        </p:nvSpPr>
        <p:spPr bwMode="auto">
          <a:xfrm>
            <a:off x="6953547" y="3219506"/>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90" name="Oval 308"/>
          <p:cNvSpPr>
            <a:spLocks noChangeArrowheads="1"/>
          </p:cNvSpPr>
          <p:nvPr/>
        </p:nvSpPr>
        <p:spPr bwMode="auto">
          <a:xfrm>
            <a:off x="7045622" y="3219506"/>
            <a:ext cx="84137"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91" name="Oval 309"/>
          <p:cNvSpPr>
            <a:spLocks noChangeArrowheads="1"/>
          </p:cNvSpPr>
          <p:nvPr/>
        </p:nvSpPr>
        <p:spPr bwMode="auto">
          <a:xfrm>
            <a:off x="7140872" y="3219506"/>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92" name="Oval 310"/>
          <p:cNvSpPr>
            <a:spLocks noChangeArrowheads="1"/>
          </p:cNvSpPr>
          <p:nvPr/>
        </p:nvSpPr>
        <p:spPr bwMode="auto">
          <a:xfrm>
            <a:off x="7232947" y="3219506"/>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93" name="Oval 311"/>
          <p:cNvSpPr>
            <a:spLocks noChangeArrowheads="1"/>
          </p:cNvSpPr>
          <p:nvPr/>
        </p:nvSpPr>
        <p:spPr bwMode="auto">
          <a:xfrm>
            <a:off x="7325022" y="3219506"/>
            <a:ext cx="85725"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94" name="Oval 312"/>
          <p:cNvSpPr>
            <a:spLocks noChangeArrowheads="1"/>
          </p:cNvSpPr>
          <p:nvPr/>
        </p:nvSpPr>
        <p:spPr bwMode="auto">
          <a:xfrm>
            <a:off x="7420272" y="3219506"/>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95" name="Oval 313"/>
          <p:cNvSpPr>
            <a:spLocks noChangeArrowheads="1"/>
          </p:cNvSpPr>
          <p:nvPr/>
        </p:nvSpPr>
        <p:spPr bwMode="auto">
          <a:xfrm>
            <a:off x="7512347" y="3219506"/>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96" name="Oval 314"/>
          <p:cNvSpPr>
            <a:spLocks noChangeArrowheads="1"/>
          </p:cNvSpPr>
          <p:nvPr/>
        </p:nvSpPr>
        <p:spPr bwMode="auto">
          <a:xfrm>
            <a:off x="7606010" y="3219506"/>
            <a:ext cx="84137"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97" name="Oval 315"/>
          <p:cNvSpPr>
            <a:spLocks noChangeArrowheads="1"/>
          </p:cNvSpPr>
          <p:nvPr/>
        </p:nvSpPr>
        <p:spPr bwMode="auto">
          <a:xfrm>
            <a:off x="7699672" y="3219506"/>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98" name="Oval 316"/>
          <p:cNvSpPr>
            <a:spLocks noChangeArrowheads="1"/>
          </p:cNvSpPr>
          <p:nvPr/>
        </p:nvSpPr>
        <p:spPr bwMode="auto">
          <a:xfrm>
            <a:off x="7793335" y="3219506"/>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99" name="Oval 317"/>
          <p:cNvSpPr>
            <a:spLocks noChangeArrowheads="1"/>
          </p:cNvSpPr>
          <p:nvPr/>
        </p:nvSpPr>
        <p:spPr bwMode="auto">
          <a:xfrm>
            <a:off x="7885410" y="3219506"/>
            <a:ext cx="84137"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0" name="Oval 318"/>
          <p:cNvSpPr>
            <a:spLocks noChangeArrowheads="1"/>
          </p:cNvSpPr>
          <p:nvPr/>
        </p:nvSpPr>
        <p:spPr bwMode="auto">
          <a:xfrm>
            <a:off x="7980660" y="3219506"/>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1" name="Oval 319"/>
          <p:cNvSpPr>
            <a:spLocks noChangeArrowheads="1"/>
          </p:cNvSpPr>
          <p:nvPr/>
        </p:nvSpPr>
        <p:spPr bwMode="auto">
          <a:xfrm>
            <a:off x="8072735" y="3219506"/>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2" name="Oval 320"/>
          <p:cNvSpPr>
            <a:spLocks noChangeArrowheads="1"/>
          </p:cNvSpPr>
          <p:nvPr/>
        </p:nvSpPr>
        <p:spPr bwMode="auto">
          <a:xfrm>
            <a:off x="8164810" y="3219506"/>
            <a:ext cx="85725"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3" name="Oval 321"/>
          <p:cNvSpPr>
            <a:spLocks noChangeArrowheads="1"/>
          </p:cNvSpPr>
          <p:nvPr/>
        </p:nvSpPr>
        <p:spPr bwMode="auto">
          <a:xfrm>
            <a:off x="8260060" y="3219506"/>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4" name="Oval 322"/>
          <p:cNvSpPr>
            <a:spLocks noChangeArrowheads="1"/>
          </p:cNvSpPr>
          <p:nvPr/>
        </p:nvSpPr>
        <p:spPr bwMode="auto">
          <a:xfrm>
            <a:off x="8352135" y="3219506"/>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5" name="Oval 323"/>
          <p:cNvSpPr>
            <a:spLocks noChangeArrowheads="1"/>
          </p:cNvSpPr>
          <p:nvPr/>
        </p:nvSpPr>
        <p:spPr bwMode="auto">
          <a:xfrm>
            <a:off x="8445797" y="3219506"/>
            <a:ext cx="84137"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6" name="Oval 324"/>
          <p:cNvSpPr>
            <a:spLocks noChangeArrowheads="1"/>
          </p:cNvSpPr>
          <p:nvPr/>
        </p:nvSpPr>
        <p:spPr bwMode="auto">
          <a:xfrm>
            <a:off x="8539460" y="3219506"/>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7" name="Oval 325"/>
          <p:cNvSpPr>
            <a:spLocks noChangeArrowheads="1"/>
          </p:cNvSpPr>
          <p:nvPr/>
        </p:nvSpPr>
        <p:spPr bwMode="auto">
          <a:xfrm>
            <a:off x="8633122" y="3219506"/>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8" name="Oval 326"/>
          <p:cNvSpPr>
            <a:spLocks noChangeArrowheads="1"/>
          </p:cNvSpPr>
          <p:nvPr/>
        </p:nvSpPr>
        <p:spPr bwMode="auto">
          <a:xfrm>
            <a:off x="8725197" y="3219506"/>
            <a:ext cx="84137"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9" name="Oval 327"/>
          <p:cNvSpPr>
            <a:spLocks noChangeArrowheads="1"/>
          </p:cNvSpPr>
          <p:nvPr/>
        </p:nvSpPr>
        <p:spPr bwMode="auto">
          <a:xfrm>
            <a:off x="8820447" y="3219506"/>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0" name="Oval 328"/>
          <p:cNvSpPr>
            <a:spLocks noChangeArrowheads="1"/>
          </p:cNvSpPr>
          <p:nvPr/>
        </p:nvSpPr>
        <p:spPr bwMode="auto">
          <a:xfrm>
            <a:off x="8912522" y="3219506"/>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1" name="Oval 329"/>
          <p:cNvSpPr>
            <a:spLocks noChangeArrowheads="1"/>
          </p:cNvSpPr>
          <p:nvPr/>
        </p:nvSpPr>
        <p:spPr bwMode="auto">
          <a:xfrm>
            <a:off x="6766222" y="3311581"/>
            <a:ext cx="84137"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2" name="Oval 330"/>
          <p:cNvSpPr>
            <a:spLocks noChangeArrowheads="1"/>
          </p:cNvSpPr>
          <p:nvPr/>
        </p:nvSpPr>
        <p:spPr bwMode="auto">
          <a:xfrm>
            <a:off x="6859885" y="3311581"/>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3" name="Oval 331"/>
          <p:cNvSpPr>
            <a:spLocks noChangeArrowheads="1"/>
          </p:cNvSpPr>
          <p:nvPr/>
        </p:nvSpPr>
        <p:spPr bwMode="auto">
          <a:xfrm>
            <a:off x="6953547" y="3311581"/>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4" name="Oval 332"/>
          <p:cNvSpPr>
            <a:spLocks noChangeArrowheads="1"/>
          </p:cNvSpPr>
          <p:nvPr/>
        </p:nvSpPr>
        <p:spPr bwMode="auto">
          <a:xfrm>
            <a:off x="7045622" y="3311581"/>
            <a:ext cx="84137"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5" name="Oval 333"/>
          <p:cNvSpPr>
            <a:spLocks noChangeArrowheads="1"/>
          </p:cNvSpPr>
          <p:nvPr/>
        </p:nvSpPr>
        <p:spPr bwMode="auto">
          <a:xfrm>
            <a:off x="7140872" y="3311581"/>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6" name="Oval 334"/>
          <p:cNvSpPr>
            <a:spLocks noChangeArrowheads="1"/>
          </p:cNvSpPr>
          <p:nvPr/>
        </p:nvSpPr>
        <p:spPr bwMode="auto">
          <a:xfrm>
            <a:off x="7232947" y="3311581"/>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7" name="Oval 335"/>
          <p:cNvSpPr>
            <a:spLocks noChangeArrowheads="1"/>
          </p:cNvSpPr>
          <p:nvPr/>
        </p:nvSpPr>
        <p:spPr bwMode="auto">
          <a:xfrm>
            <a:off x="7325022" y="3311581"/>
            <a:ext cx="85725"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8" name="Oval 336"/>
          <p:cNvSpPr>
            <a:spLocks noChangeArrowheads="1"/>
          </p:cNvSpPr>
          <p:nvPr/>
        </p:nvSpPr>
        <p:spPr bwMode="auto">
          <a:xfrm>
            <a:off x="7420272" y="3311581"/>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9" name="Oval 337"/>
          <p:cNvSpPr>
            <a:spLocks noChangeArrowheads="1"/>
          </p:cNvSpPr>
          <p:nvPr/>
        </p:nvSpPr>
        <p:spPr bwMode="auto">
          <a:xfrm>
            <a:off x="7512347" y="3311581"/>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0" name="Oval 338"/>
          <p:cNvSpPr>
            <a:spLocks noChangeArrowheads="1"/>
          </p:cNvSpPr>
          <p:nvPr/>
        </p:nvSpPr>
        <p:spPr bwMode="auto">
          <a:xfrm>
            <a:off x="7606010" y="3311581"/>
            <a:ext cx="84137"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1" name="Oval 339"/>
          <p:cNvSpPr>
            <a:spLocks noChangeArrowheads="1"/>
          </p:cNvSpPr>
          <p:nvPr/>
        </p:nvSpPr>
        <p:spPr bwMode="auto">
          <a:xfrm>
            <a:off x="7699672" y="3311581"/>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2" name="Oval 340"/>
          <p:cNvSpPr>
            <a:spLocks noChangeArrowheads="1"/>
          </p:cNvSpPr>
          <p:nvPr/>
        </p:nvSpPr>
        <p:spPr bwMode="auto">
          <a:xfrm>
            <a:off x="7793335" y="3311581"/>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3" name="Oval 341"/>
          <p:cNvSpPr>
            <a:spLocks noChangeArrowheads="1"/>
          </p:cNvSpPr>
          <p:nvPr/>
        </p:nvSpPr>
        <p:spPr bwMode="auto">
          <a:xfrm>
            <a:off x="7885410" y="3311581"/>
            <a:ext cx="84137"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4" name="Oval 342"/>
          <p:cNvSpPr>
            <a:spLocks noChangeArrowheads="1"/>
          </p:cNvSpPr>
          <p:nvPr/>
        </p:nvSpPr>
        <p:spPr bwMode="auto">
          <a:xfrm>
            <a:off x="7980660" y="3311581"/>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5" name="Oval 343"/>
          <p:cNvSpPr>
            <a:spLocks noChangeArrowheads="1"/>
          </p:cNvSpPr>
          <p:nvPr/>
        </p:nvSpPr>
        <p:spPr bwMode="auto">
          <a:xfrm>
            <a:off x="8072735" y="3311581"/>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6" name="Oval 344"/>
          <p:cNvSpPr>
            <a:spLocks noChangeArrowheads="1"/>
          </p:cNvSpPr>
          <p:nvPr/>
        </p:nvSpPr>
        <p:spPr bwMode="auto">
          <a:xfrm>
            <a:off x="8164810" y="3311581"/>
            <a:ext cx="85725"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7" name="Oval 345"/>
          <p:cNvSpPr>
            <a:spLocks noChangeArrowheads="1"/>
          </p:cNvSpPr>
          <p:nvPr/>
        </p:nvSpPr>
        <p:spPr bwMode="auto">
          <a:xfrm>
            <a:off x="8260060" y="3311581"/>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8" name="Oval 346"/>
          <p:cNvSpPr>
            <a:spLocks noChangeArrowheads="1"/>
          </p:cNvSpPr>
          <p:nvPr/>
        </p:nvSpPr>
        <p:spPr bwMode="auto">
          <a:xfrm>
            <a:off x="8352135" y="3311581"/>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9" name="Oval 347"/>
          <p:cNvSpPr>
            <a:spLocks noChangeArrowheads="1"/>
          </p:cNvSpPr>
          <p:nvPr/>
        </p:nvSpPr>
        <p:spPr bwMode="auto">
          <a:xfrm>
            <a:off x="8445797" y="3311581"/>
            <a:ext cx="84137"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0" name="Oval 348"/>
          <p:cNvSpPr>
            <a:spLocks noChangeArrowheads="1"/>
          </p:cNvSpPr>
          <p:nvPr/>
        </p:nvSpPr>
        <p:spPr bwMode="auto">
          <a:xfrm>
            <a:off x="8539460" y="3311581"/>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1" name="Oval 349"/>
          <p:cNvSpPr>
            <a:spLocks noChangeArrowheads="1"/>
          </p:cNvSpPr>
          <p:nvPr/>
        </p:nvSpPr>
        <p:spPr bwMode="auto">
          <a:xfrm>
            <a:off x="8633122" y="3311581"/>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2" name="Oval 350"/>
          <p:cNvSpPr>
            <a:spLocks noChangeArrowheads="1"/>
          </p:cNvSpPr>
          <p:nvPr/>
        </p:nvSpPr>
        <p:spPr bwMode="auto">
          <a:xfrm>
            <a:off x="8725197" y="3311581"/>
            <a:ext cx="84137"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3" name="Oval 351"/>
          <p:cNvSpPr>
            <a:spLocks noChangeArrowheads="1"/>
          </p:cNvSpPr>
          <p:nvPr/>
        </p:nvSpPr>
        <p:spPr bwMode="auto">
          <a:xfrm>
            <a:off x="8820447" y="3311581"/>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4" name="Oval 352"/>
          <p:cNvSpPr>
            <a:spLocks noChangeArrowheads="1"/>
          </p:cNvSpPr>
          <p:nvPr/>
        </p:nvSpPr>
        <p:spPr bwMode="auto">
          <a:xfrm>
            <a:off x="8912522" y="3311581"/>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5" name="Oval 353"/>
          <p:cNvSpPr>
            <a:spLocks noChangeArrowheads="1"/>
          </p:cNvSpPr>
          <p:nvPr/>
        </p:nvSpPr>
        <p:spPr bwMode="auto">
          <a:xfrm>
            <a:off x="6766222" y="3405243"/>
            <a:ext cx="84137"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6" name="Oval 354"/>
          <p:cNvSpPr>
            <a:spLocks noChangeArrowheads="1"/>
          </p:cNvSpPr>
          <p:nvPr/>
        </p:nvSpPr>
        <p:spPr bwMode="auto">
          <a:xfrm>
            <a:off x="6672560" y="3219506"/>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7" name="Oval 355"/>
          <p:cNvSpPr>
            <a:spLocks noChangeArrowheads="1"/>
          </p:cNvSpPr>
          <p:nvPr/>
        </p:nvSpPr>
        <p:spPr bwMode="auto">
          <a:xfrm>
            <a:off x="6672560" y="3311581"/>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8" name="Oval 356"/>
          <p:cNvSpPr>
            <a:spLocks noChangeArrowheads="1"/>
          </p:cNvSpPr>
          <p:nvPr/>
        </p:nvSpPr>
        <p:spPr bwMode="auto">
          <a:xfrm>
            <a:off x="6672560" y="3405243"/>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9" name="Oval 357"/>
          <p:cNvSpPr>
            <a:spLocks noChangeArrowheads="1"/>
          </p:cNvSpPr>
          <p:nvPr/>
        </p:nvSpPr>
        <p:spPr bwMode="auto">
          <a:xfrm>
            <a:off x="6859885" y="3405243"/>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0" name="Oval 358"/>
          <p:cNvSpPr>
            <a:spLocks noChangeArrowheads="1"/>
          </p:cNvSpPr>
          <p:nvPr/>
        </p:nvSpPr>
        <p:spPr bwMode="auto">
          <a:xfrm>
            <a:off x="6953547" y="3405243"/>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1" name="Oval 359"/>
          <p:cNvSpPr>
            <a:spLocks noChangeArrowheads="1"/>
          </p:cNvSpPr>
          <p:nvPr/>
        </p:nvSpPr>
        <p:spPr bwMode="auto">
          <a:xfrm>
            <a:off x="7045622" y="3405243"/>
            <a:ext cx="84137"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2" name="Oval 360"/>
          <p:cNvSpPr>
            <a:spLocks noChangeArrowheads="1"/>
          </p:cNvSpPr>
          <p:nvPr/>
        </p:nvSpPr>
        <p:spPr bwMode="auto">
          <a:xfrm>
            <a:off x="7140872" y="3405243"/>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3" name="Oval 361"/>
          <p:cNvSpPr>
            <a:spLocks noChangeArrowheads="1"/>
          </p:cNvSpPr>
          <p:nvPr/>
        </p:nvSpPr>
        <p:spPr bwMode="auto">
          <a:xfrm>
            <a:off x="7232947" y="3405243"/>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4" name="Oval 362"/>
          <p:cNvSpPr>
            <a:spLocks noChangeArrowheads="1"/>
          </p:cNvSpPr>
          <p:nvPr/>
        </p:nvSpPr>
        <p:spPr bwMode="auto">
          <a:xfrm>
            <a:off x="7325022" y="3405243"/>
            <a:ext cx="85725"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5" name="Oval 363"/>
          <p:cNvSpPr>
            <a:spLocks noChangeArrowheads="1"/>
          </p:cNvSpPr>
          <p:nvPr/>
        </p:nvSpPr>
        <p:spPr bwMode="auto">
          <a:xfrm>
            <a:off x="7420272" y="3405243"/>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6" name="Oval 364"/>
          <p:cNvSpPr>
            <a:spLocks noChangeArrowheads="1"/>
          </p:cNvSpPr>
          <p:nvPr/>
        </p:nvSpPr>
        <p:spPr bwMode="auto">
          <a:xfrm>
            <a:off x="7512347" y="3405243"/>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7" name="Oval 365"/>
          <p:cNvSpPr>
            <a:spLocks noChangeArrowheads="1"/>
          </p:cNvSpPr>
          <p:nvPr/>
        </p:nvSpPr>
        <p:spPr bwMode="auto">
          <a:xfrm>
            <a:off x="7606010" y="3405243"/>
            <a:ext cx="84137"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8" name="Oval 366"/>
          <p:cNvSpPr>
            <a:spLocks noChangeArrowheads="1"/>
          </p:cNvSpPr>
          <p:nvPr/>
        </p:nvSpPr>
        <p:spPr bwMode="auto">
          <a:xfrm>
            <a:off x="7699672" y="3405243"/>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9" name="Oval 367"/>
          <p:cNvSpPr>
            <a:spLocks noChangeArrowheads="1"/>
          </p:cNvSpPr>
          <p:nvPr/>
        </p:nvSpPr>
        <p:spPr bwMode="auto">
          <a:xfrm>
            <a:off x="7793335" y="3405243"/>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0" name="Oval 368"/>
          <p:cNvSpPr>
            <a:spLocks noChangeArrowheads="1"/>
          </p:cNvSpPr>
          <p:nvPr/>
        </p:nvSpPr>
        <p:spPr bwMode="auto">
          <a:xfrm>
            <a:off x="7885410" y="3405243"/>
            <a:ext cx="84137"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1" name="Oval 369"/>
          <p:cNvSpPr>
            <a:spLocks noChangeArrowheads="1"/>
          </p:cNvSpPr>
          <p:nvPr/>
        </p:nvSpPr>
        <p:spPr bwMode="auto">
          <a:xfrm>
            <a:off x="7980660" y="3405243"/>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2" name="Oval 370"/>
          <p:cNvSpPr>
            <a:spLocks noChangeArrowheads="1"/>
          </p:cNvSpPr>
          <p:nvPr/>
        </p:nvSpPr>
        <p:spPr bwMode="auto">
          <a:xfrm>
            <a:off x="8072735" y="3405243"/>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3" name="Oval 371"/>
          <p:cNvSpPr>
            <a:spLocks noChangeArrowheads="1"/>
          </p:cNvSpPr>
          <p:nvPr/>
        </p:nvSpPr>
        <p:spPr bwMode="auto">
          <a:xfrm>
            <a:off x="8164810" y="3405243"/>
            <a:ext cx="85725"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4" name="Oval 372"/>
          <p:cNvSpPr>
            <a:spLocks noChangeArrowheads="1"/>
          </p:cNvSpPr>
          <p:nvPr/>
        </p:nvSpPr>
        <p:spPr bwMode="auto">
          <a:xfrm>
            <a:off x="8260060" y="3405243"/>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5" name="Oval 373"/>
          <p:cNvSpPr>
            <a:spLocks noChangeArrowheads="1"/>
          </p:cNvSpPr>
          <p:nvPr/>
        </p:nvSpPr>
        <p:spPr bwMode="auto">
          <a:xfrm>
            <a:off x="8352135" y="3405243"/>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6" name="Oval 374"/>
          <p:cNvSpPr>
            <a:spLocks noChangeArrowheads="1"/>
          </p:cNvSpPr>
          <p:nvPr/>
        </p:nvSpPr>
        <p:spPr bwMode="auto">
          <a:xfrm>
            <a:off x="8445797" y="3405243"/>
            <a:ext cx="84137"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7" name="Oval 375"/>
          <p:cNvSpPr>
            <a:spLocks noChangeArrowheads="1"/>
          </p:cNvSpPr>
          <p:nvPr/>
        </p:nvSpPr>
        <p:spPr bwMode="auto">
          <a:xfrm>
            <a:off x="8539460" y="3405243"/>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8" name="Oval 376"/>
          <p:cNvSpPr>
            <a:spLocks noChangeArrowheads="1"/>
          </p:cNvSpPr>
          <p:nvPr/>
        </p:nvSpPr>
        <p:spPr bwMode="auto">
          <a:xfrm>
            <a:off x="8633122" y="3405243"/>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9" name="Oval 377"/>
          <p:cNvSpPr>
            <a:spLocks noChangeArrowheads="1"/>
          </p:cNvSpPr>
          <p:nvPr/>
        </p:nvSpPr>
        <p:spPr bwMode="auto">
          <a:xfrm>
            <a:off x="8725197" y="3405243"/>
            <a:ext cx="84137"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0" name="Oval 378"/>
          <p:cNvSpPr>
            <a:spLocks noChangeArrowheads="1"/>
          </p:cNvSpPr>
          <p:nvPr/>
        </p:nvSpPr>
        <p:spPr bwMode="auto">
          <a:xfrm>
            <a:off x="8820447" y="3405243"/>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1" name="Oval 379"/>
          <p:cNvSpPr>
            <a:spLocks noChangeArrowheads="1"/>
          </p:cNvSpPr>
          <p:nvPr/>
        </p:nvSpPr>
        <p:spPr bwMode="auto">
          <a:xfrm>
            <a:off x="8912522" y="3405243"/>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2" name="Oval 380"/>
          <p:cNvSpPr>
            <a:spLocks noChangeArrowheads="1"/>
          </p:cNvSpPr>
          <p:nvPr/>
        </p:nvSpPr>
        <p:spPr bwMode="auto">
          <a:xfrm>
            <a:off x="6580485" y="349890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3" name="Oval 381"/>
          <p:cNvSpPr>
            <a:spLocks noChangeArrowheads="1"/>
          </p:cNvSpPr>
          <p:nvPr/>
        </p:nvSpPr>
        <p:spPr bwMode="auto">
          <a:xfrm>
            <a:off x="6672560" y="349890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4" name="Oval 382"/>
          <p:cNvSpPr>
            <a:spLocks noChangeArrowheads="1"/>
          </p:cNvSpPr>
          <p:nvPr/>
        </p:nvSpPr>
        <p:spPr bwMode="auto">
          <a:xfrm>
            <a:off x="6766222" y="3498906"/>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5" name="Oval 383"/>
          <p:cNvSpPr>
            <a:spLocks noChangeArrowheads="1"/>
          </p:cNvSpPr>
          <p:nvPr/>
        </p:nvSpPr>
        <p:spPr bwMode="auto">
          <a:xfrm>
            <a:off x="6859885" y="349890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6" name="Oval 384"/>
          <p:cNvSpPr>
            <a:spLocks noChangeArrowheads="1"/>
          </p:cNvSpPr>
          <p:nvPr/>
        </p:nvSpPr>
        <p:spPr bwMode="auto">
          <a:xfrm>
            <a:off x="6953547" y="349890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7" name="Oval 385"/>
          <p:cNvSpPr>
            <a:spLocks noChangeArrowheads="1"/>
          </p:cNvSpPr>
          <p:nvPr/>
        </p:nvSpPr>
        <p:spPr bwMode="auto">
          <a:xfrm>
            <a:off x="7045622" y="3498906"/>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8" name="Oval 386"/>
          <p:cNvSpPr>
            <a:spLocks noChangeArrowheads="1"/>
          </p:cNvSpPr>
          <p:nvPr/>
        </p:nvSpPr>
        <p:spPr bwMode="auto">
          <a:xfrm>
            <a:off x="7140872" y="349890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9" name="Oval 387"/>
          <p:cNvSpPr>
            <a:spLocks noChangeArrowheads="1"/>
          </p:cNvSpPr>
          <p:nvPr/>
        </p:nvSpPr>
        <p:spPr bwMode="auto">
          <a:xfrm>
            <a:off x="7232947" y="349890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0" name="Oval 388"/>
          <p:cNvSpPr>
            <a:spLocks noChangeArrowheads="1"/>
          </p:cNvSpPr>
          <p:nvPr/>
        </p:nvSpPr>
        <p:spPr bwMode="auto">
          <a:xfrm>
            <a:off x="7325022" y="3498906"/>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1" name="Oval 389"/>
          <p:cNvSpPr>
            <a:spLocks noChangeArrowheads="1"/>
          </p:cNvSpPr>
          <p:nvPr/>
        </p:nvSpPr>
        <p:spPr bwMode="auto">
          <a:xfrm>
            <a:off x="7420272" y="349890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2" name="Oval 390"/>
          <p:cNvSpPr>
            <a:spLocks noChangeArrowheads="1"/>
          </p:cNvSpPr>
          <p:nvPr/>
        </p:nvSpPr>
        <p:spPr bwMode="auto">
          <a:xfrm>
            <a:off x="7512347" y="349890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3" name="Oval 391"/>
          <p:cNvSpPr>
            <a:spLocks noChangeArrowheads="1"/>
          </p:cNvSpPr>
          <p:nvPr/>
        </p:nvSpPr>
        <p:spPr bwMode="auto">
          <a:xfrm>
            <a:off x="7606010" y="3498906"/>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4" name="Oval 392"/>
          <p:cNvSpPr>
            <a:spLocks noChangeArrowheads="1"/>
          </p:cNvSpPr>
          <p:nvPr/>
        </p:nvSpPr>
        <p:spPr bwMode="auto">
          <a:xfrm>
            <a:off x="7699672" y="349890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5" name="Oval 393"/>
          <p:cNvSpPr>
            <a:spLocks noChangeArrowheads="1"/>
          </p:cNvSpPr>
          <p:nvPr/>
        </p:nvSpPr>
        <p:spPr bwMode="auto">
          <a:xfrm>
            <a:off x="7793335" y="349890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6" name="Oval 394"/>
          <p:cNvSpPr>
            <a:spLocks noChangeArrowheads="1"/>
          </p:cNvSpPr>
          <p:nvPr/>
        </p:nvSpPr>
        <p:spPr bwMode="auto">
          <a:xfrm>
            <a:off x="7885410" y="3498906"/>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7" name="Oval 395"/>
          <p:cNvSpPr>
            <a:spLocks noChangeArrowheads="1"/>
          </p:cNvSpPr>
          <p:nvPr/>
        </p:nvSpPr>
        <p:spPr bwMode="auto">
          <a:xfrm>
            <a:off x="7980660" y="349890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8" name="Oval 396"/>
          <p:cNvSpPr>
            <a:spLocks noChangeArrowheads="1"/>
          </p:cNvSpPr>
          <p:nvPr/>
        </p:nvSpPr>
        <p:spPr bwMode="auto">
          <a:xfrm>
            <a:off x="8072735" y="349890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9" name="Oval 397"/>
          <p:cNvSpPr>
            <a:spLocks noChangeArrowheads="1"/>
          </p:cNvSpPr>
          <p:nvPr/>
        </p:nvSpPr>
        <p:spPr bwMode="auto">
          <a:xfrm>
            <a:off x="8164810" y="3498906"/>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80" name="Oval 398"/>
          <p:cNvSpPr>
            <a:spLocks noChangeArrowheads="1"/>
          </p:cNvSpPr>
          <p:nvPr/>
        </p:nvSpPr>
        <p:spPr bwMode="auto">
          <a:xfrm>
            <a:off x="8260060" y="349890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81" name="Oval 399"/>
          <p:cNvSpPr>
            <a:spLocks noChangeArrowheads="1"/>
          </p:cNvSpPr>
          <p:nvPr/>
        </p:nvSpPr>
        <p:spPr bwMode="auto">
          <a:xfrm>
            <a:off x="8352135" y="349890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82" name="Oval 400"/>
          <p:cNvSpPr>
            <a:spLocks noChangeArrowheads="1"/>
          </p:cNvSpPr>
          <p:nvPr/>
        </p:nvSpPr>
        <p:spPr bwMode="auto">
          <a:xfrm>
            <a:off x="8445797" y="3498906"/>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83" name="Oval 401"/>
          <p:cNvSpPr>
            <a:spLocks noChangeArrowheads="1"/>
          </p:cNvSpPr>
          <p:nvPr/>
        </p:nvSpPr>
        <p:spPr bwMode="auto">
          <a:xfrm>
            <a:off x="8539460" y="349890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84" name="Oval 402"/>
          <p:cNvSpPr>
            <a:spLocks noChangeArrowheads="1"/>
          </p:cNvSpPr>
          <p:nvPr/>
        </p:nvSpPr>
        <p:spPr bwMode="auto">
          <a:xfrm>
            <a:off x="8633122" y="349890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85" name="Oval 403"/>
          <p:cNvSpPr>
            <a:spLocks noChangeArrowheads="1"/>
          </p:cNvSpPr>
          <p:nvPr/>
        </p:nvSpPr>
        <p:spPr bwMode="auto">
          <a:xfrm>
            <a:off x="8725197" y="3498906"/>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86" name="Oval 404"/>
          <p:cNvSpPr>
            <a:spLocks noChangeArrowheads="1"/>
          </p:cNvSpPr>
          <p:nvPr/>
        </p:nvSpPr>
        <p:spPr bwMode="auto">
          <a:xfrm>
            <a:off x="8725197" y="3592568"/>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87" name="Oval 405"/>
          <p:cNvSpPr>
            <a:spLocks noChangeArrowheads="1"/>
          </p:cNvSpPr>
          <p:nvPr/>
        </p:nvSpPr>
        <p:spPr bwMode="auto">
          <a:xfrm>
            <a:off x="8820447" y="349890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88" name="Oval 406"/>
          <p:cNvSpPr>
            <a:spLocks noChangeArrowheads="1"/>
          </p:cNvSpPr>
          <p:nvPr/>
        </p:nvSpPr>
        <p:spPr bwMode="auto">
          <a:xfrm>
            <a:off x="8912522" y="349890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0" name="Oval 408"/>
          <p:cNvSpPr>
            <a:spLocks noChangeArrowheads="1"/>
          </p:cNvSpPr>
          <p:nvPr/>
        </p:nvSpPr>
        <p:spPr bwMode="auto">
          <a:xfrm>
            <a:off x="6580485" y="35925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1" name="Oval 409"/>
          <p:cNvSpPr>
            <a:spLocks noChangeArrowheads="1"/>
          </p:cNvSpPr>
          <p:nvPr/>
        </p:nvSpPr>
        <p:spPr bwMode="auto">
          <a:xfrm>
            <a:off x="6672560" y="35925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2" name="Oval 410"/>
          <p:cNvSpPr>
            <a:spLocks noChangeArrowheads="1"/>
          </p:cNvSpPr>
          <p:nvPr/>
        </p:nvSpPr>
        <p:spPr bwMode="auto">
          <a:xfrm>
            <a:off x="6766222" y="3592568"/>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3" name="Oval 411"/>
          <p:cNvSpPr>
            <a:spLocks noChangeArrowheads="1"/>
          </p:cNvSpPr>
          <p:nvPr/>
        </p:nvSpPr>
        <p:spPr bwMode="auto">
          <a:xfrm>
            <a:off x="6859885" y="35925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4" name="Oval 412"/>
          <p:cNvSpPr>
            <a:spLocks noChangeArrowheads="1"/>
          </p:cNvSpPr>
          <p:nvPr/>
        </p:nvSpPr>
        <p:spPr bwMode="auto">
          <a:xfrm>
            <a:off x="6953547" y="35925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5" name="Oval 413"/>
          <p:cNvSpPr>
            <a:spLocks noChangeArrowheads="1"/>
          </p:cNvSpPr>
          <p:nvPr/>
        </p:nvSpPr>
        <p:spPr bwMode="auto">
          <a:xfrm>
            <a:off x="7045622" y="3592568"/>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6" name="Oval 414"/>
          <p:cNvSpPr>
            <a:spLocks noChangeArrowheads="1"/>
          </p:cNvSpPr>
          <p:nvPr/>
        </p:nvSpPr>
        <p:spPr bwMode="auto">
          <a:xfrm>
            <a:off x="7140872" y="35925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7" name="Oval 415"/>
          <p:cNvSpPr>
            <a:spLocks noChangeArrowheads="1"/>
          </p:cNvSpPr>
          <p:nvPr/>
        </p:nvSpPr>
        <p:spPr bwMode="auto">
          <a:xfrm>
            <a:off x="7232947" y="35925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8" name="Oval 416"/>
          <p:cNvSpPr>
            <a:spLocks noChangeArrowheads="1"/>
          </p:cNvSpPr>
          <p:nvPr/>
        </p:nvSpPr>
        <p:spPr bwMode="auto">
          <a:xfrm>
            <a:off x="7325022" y="3592568"/>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9" name="Oval 417"/>
          <p:cNvSpPr>
            <a:spLocks noChangeArrowheads="1"/>
          </p:cNvSpPr>
          <p:nvPr/>
        </p:nvSpPr>
        <p:spPr bwMode="auto">
          <a:xfrm>
            <a:off x="7420272" y="35925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0" name="Oval 418"/>
          <p:cNvSpPr>
            <a:spLocks noChangeArrowheads="1"/>
          </p:cNvSpPr>
          <p:nvPr/>
        </p:nvSpPr>
        <p:spPr bwMode="auto">
          <a:xfrm>
            <a:off x="7512347" y="35925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1" name="Oval 419"/>
          <p:cNvSpPr>
            <a:spLocks noChangeArrowheads="1"/>
          </p:cNvSpPr>
          <p:nvPr/>
        </p:nvSpPr>
        <p:spPr bwMode="auto">
          <a:xfrm>
            <a:off x="7606010" y="3592568"/>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2" name="Oval 420"/>
          <p:cNvSpPr>
            <a:spLocks noChangeArrowheads="1"/>
          </p:cNvSpPr>
          <p:nvPr/>
        </p:nvSpPr>
        <p:spPr bwMode="auto">
          <a:xfrm>
            <a:off x="7699672" y="35925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3" name="Oval 421"/>
          <p:cNvSpPr>
            <a:spLocks noChangeArrowheads="1"/>
          </p:cNvSpPr>
          <p:nvPr/>
        </p:nvSpPr>
        <p:spPr bwMode="auto">
          <a:xfrm>
            <a:off x="7793335" y="35925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4" name="Oval 422"/>
          <p:cNvSpPr>
            <a:spLocks noChangeArrowheads="1"/>
          </p:cNvSpPr>
          <p:nvPr/>
        </p:nvSpPr>
        <p:spPr bwMode="auto">
          <a:xfrm>
            <a:off x="7885410" y="3592568"/>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5" name="Oval 423"/>
          <p:cNvSpPr>
            <a:spLocks noChangeArrowheads="1"/>
          </p:cNvSpPr>
          <p:nvPr/>
        </p:nvSpPr>
        <p:spPr bwMode="auto">
          <a:xfrm>
            <a:off x="7980660" y="35925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6" name="Oval 424"/>
          <p:cNvSpPr>
            <a:spLocks noChangeArrowheads="1"/>
          </p:cNvSpPr>
          <p:nvPr/>
        </p:nvSpPr>
        <p:spPr bwMode="auto">
          <a:xfrm>
            <a:off x="8072735" y="35925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7" name="Oval 425"/>
          <p:cNvSpPr>
            <a:spLocks noChangeArrowheads="1"/>
          </p:cNvSpPr>
          <p:nvPr/>
        </p:nvSpPr>
        <p:spPr bwMode="auto">
          <a:xfrm>
            <a:off x="8164810" y="3592568"/>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8" name="Oval 426"/>
          <p:cNvSpPr>
            <a:spLocks noChangeArrowheads="1"/>
          </p:cNvSpPr>
          <p:nvPr/>
        </p:nvSpPr>
        <p:spPr bwMode="auto">
          <a:xfrm>
            <a:off x="8260060" y="35925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9" name="Oval 427"/>
          <p:cNvSpPr>
            <a:spLocks noChangeArrowheads="1"/>
          </p:cNvSpPr>
          <p:nvPr/>
        </p:nvSpPr>
        <p:spPr bwMode="auto">
          <a:xfrm>
            <a:off x="8352135" y="35925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0" name="Oval 428"/>
          <p:cNvSpPr>
            <a:spLocks noChangeArrowheads="1"/>
          </p:cNvSpPr>
          <p:nvPr/>
        </p:nvSpPr>
        <p:spPr bwMode="auto">
          <a:xfrm>
            <a:off x="8352135" y="3684643"/>
            <a:ext cx="82550"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1" name="Oval 429"/>
          <p:cNvSpPr>
            <a:spLocks noChangeArrowheads="1"/>
          </p:cNvSpPr>
          <p:nvPr/>
        </p:nvSpPr>
        <p:spPr bwMode="auto">
          <a:xfrm>
            <a:off x="8445797" y="3592568"/>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2" name="Oval 430"/>
          <p:cNvSpPr>
            <a:spLocks noChangeArrowheads="1"/>
          </p:cNvSpPr>
          <p:nvPr/>
        </p:nvSpPr>
        <p:spPr bwMode="auto">
          <a:xfrm>
            <a:off x="8539460" y="35925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3" name="Oval 431"/>
          <p:cNvSpPr>
            <a:spLocks noChangeArrowheads="1"/>
          </p:cNvSpPr>
          <p:nvPr/>
        </p:nvSpPr>
        <p:spPr bwMode="auto">
          <a:xfrm>
            <a:off x="8633122" y="35925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4" name="Oval 432"/>
          <p:cNvSpPr>
            <a:spLocks noChangeArrowheads="1"/>
          </p:cNvSpPr>
          <p:nvPr/>
        </p:nvSpPr>
        <p:spPr bwMode="auto">
          <a:xfrm>
            <a:off x="6672560" y="3684643"/>
            <a:ext cx="82550"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5" name="Oval 433"/>
          <p:cNvSpPr>
            <a:spLocks noChangeArrowheads="1"/>
          </p:cNvSpPr>
          <p:nvPr/>
        </p:nvSpPr>
        <p:spPr bwMode="auto">
          <a:xfrm>
            <a:off x="6766222" y="3684643"/>
            <a:ext cx="84137"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6" name="Oval 434"/>
          <p:cNvSpPr>
            <a:spLocks noChangeArrowheads="1"/>
          </p:cNvSpPr>
          <p:nvPr/>
        </p:nvSpPr>
        <p:spPr bwMode="auto">
          <a:xfrm>
            <a:off x="6859885" y="3684643"/>
            <a:ext cx="82550"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7" name="Oval 435"/>
          <p:cNvSpPr>
            <a:spLocks noChangeArrowheads="1"/>
          </p:cNvSpPr>
          <p:nvPr/>
        </p:nvSpPr>
        <p:spPr bwMode="auto">
          <a:xfrm>
            <a:off x="6953547" y="3684643"/>
            <a:ext cx="82550"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8" name="Oval 436"/>
          <p:cNvSpPr>
            <a:spLocks noChangeArrowheads="1"/>
          </p:cNvSpPr>
          <p:nvPr/>
        </p:nvSpPr>
        <p:spPr bwMode="auto">
          <a:xfrm>
            <a:off x="7045622" y="3684643"/>
            <a:ext cx="84137"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9" name="Oval 437"/>
          <p:cNvSpPr>
            <a:spLocks noChangeArrowheads="1"/>
          </p:cNvSpPr>
          <p:nvPr/>
        </p:nvSpPr>
        <p:spPr bwMode="auto">
          <a:xfrm>
            <a:off x="7140872" y="3684643"/>
            <a:ext cx="82550"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0" name="Oval 438"/>
          <p:cNvSpPr>
            <a:spLocks noChangeArrowheads="1"/>
          </p:cNvSpPr>
          <p:nvPr/>
        </p:nvSpPr>
        <p:spPr bwMode="auto">
          <a:xfrm>
            <a:off x="7232947" y="3684643"/>
            <a:ext cx="82550"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1" name="Oval 439"/>
          <p:cNvSpPr>
            <a:spLocks noChangeArrowheads="1"/>
          </p:cNvSpPr>
          <p:nvPr/>
        </p:nvSpPr>
        <p:spPr bwMode="auto">
          <a:xfrm>
            <a:off x="7325022" y="3684643"/>
            <a:ext cx="85725"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2" name="Oval 440"/>
          <p:cNvSpPr>
            <a:spLocks noChangeArrowheads="1"/>
          </p:cNvSpPr>
          <p:nvPr/>
        </p:nvSpPr>
        <p:spPr bwMode="auto">
          <a:xfrm>
            <a:off x="7420272" y="3684643"/>
            <a:ext cx="82550"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3" name="Oval 441"/>
          <p:cNvSpPr>
            <a:spLocks noChangeArrowheads="1"/>
          </p:cNvSpPr>
          <p:nvPr/>
        </p:nvSpPr>
        <p:spPr bwMode="auto">
          <a:xfrm>
            <a:off x="7512347" y="3684643"/>
            <a:ext cx="82550"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4" name="Oval 442"/>
          <p:cNvSpPr>
            <a:spLocks noChangeArrowheads="1"/>
          </p:cNvSpPr>
          <p:nvPr/>
        </p:nvSpPr>
        <p:spPr bwMode="auto">
          <a:xfrm>
            <a:off x="7606010" y="3684643"/>
            <a:ext cx="84137"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5" name="Oval 443"/>
          <p:cNvSpPr>
            <a:spLocks noChangeArrowheads="1"/>
          </p:cNvSpPr>
          <p:nvPr/>
        </p:nvSpPr>
        <p:spPr bwMode="auto">
          <a:xfrm>
            <a:off x="7699672" y="3684643"/>
            <a:ext cx="82550"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6" name="Oval 444"/>
          <p:cNvSpPr>
            <a:spLocks noChangeArrowheads="1"/>
          </p:cNvSpPr>
          <p:nvPr/>
        </p:nvSpPr>
        <p:spPr bwMode="auto">
          <a:xfrm>
            <a:off x="7793335" y="3684643"/>
            <a:ext cx="82550"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7" name="Oval 445"/>
          <p:cNvSpPr>
            <a:spLocks noChangeArrowheads="1"/>
          </p:cNvSpPr>
          <p:nvPr/>
        </p:nvSpPr>
        <p:spPr bwMode="auto">
          <a:xfrm>
            <a:off x="7885410" y="3684643"/>
            <a:ext cx="84137"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8" name="Oval 446"/>
          <p:cNvSpPr>
            <a:spLocks noChangeArrowheads="1"/>
          </p:cNvSpPr>
          <p:nvPr/>
        </p:nvSpPr>
        <p:spPr bwMode="auto">
          <a:xfrm>
            <a:off x="7980660" y="3684643"/>
            <a:ext cx="82550"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9" name="Oval 447"/>
          <p:cNvSpPr>
            <a:spLocks noChangeArrowheads="1"/>
          </p:cNvSpPr>
          <p:nvPr/>
        </p:nvSpPr>
        <p:spPr bwMode="auto">
          <a:xfrm>
            <a:off x="8072735" y="3684643"/>
            <a:ext cx="82550"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0" name="Oval 448"/>
          <p:cNvSpPr>
            <a:spLocks noChangeArrowheads="1"/>
          </p:cNvSpPr>
          <p:nvPr/>
        </p:nvSpPr>
        <p:spPr bwMode="auto">
          <a:xfrm>
            <a:off x="8164810" y="3684643"/>
            <a:ext cx="85725"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1" name="Oval 449"/>
          <p:cNvSpPr>
            <a:spLocks noChangeArrowheads="1"/>
          </p:cNvSpPr>
          <p:nvPr/>
        </p:nvSpPr>
        <p:spPr bwMode="auto">
          <a:xfrm>
            <a:off x="8260060" y="3684643"/>
            <a:ext cx="82550"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2" name="Oval 450"/>
          <p:cNvSpPr>
            <a:spLocks noChangeArrowheads="1"/>
          </p:cNvSpPr>
          <p:nvPr/>
        </p:nvSpPr>
        <p:spPr bwMode="auto">
          <a:xfrm>
            <a:off x="6672560" y="37798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3" name="Oval 451"/>
          <p:cNvSpPr>
            <a:spLocks noChangeArrowheads="1"/>
          </p:cNvSpPr>
          <p:nvPr/>
        </p:nvSpPr>
        <p:spPr bwMode="auto">
          <a:xfrm>
            <a:off x="6766222" y="3779893"/>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4" name="Oval 452"/>
          <p:cNvSpPr>
            <a:spLocks noChangeArrowheads="1"/>
          </p:cNvSpPr>
          <p:nvPr/>
        </p:nvSpPr>
        <p:spPr bwMode="auto">
          <a:xfrm>
            <a:off x="6859885" y="37798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5" name="Oval 453"/>
          <p:cNvSpPr>
            <a:spLocks noChangeArrowheads="1"/>
          </p:cNvSpPr>
          <p:nvPr/>
        </p:nvSpPr>
        <p:spPr bwMode="auto">
          <a:xfrm>
            <a:off x="6953547" y="37798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6" name="Oval 454"/>
          <p:cNvSpPr>
            <a:spLocks noChangeArrowheads="1"/>
          </p:cNvSpPr>
          <p:nvPr/>
        </p:nvSpPr>
        <p:spPr bwMode="auto">
          <a:xfrm>
            <a:off x="7045622" y="3779893"/>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7" name="Oval 455"/>
          <p:cNvSpPr>
            <a:spLocks noChangeArrowheads="1"/>
          </p:cNvSpPr>
          <p:nvPr/>
        </p:nvSpPr>
        <p:spPr bwMode="auto">
          <a:xfrm>
            <a:off x="7140872" y="37798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8" name="Oval 456"/>
          <p:cNvSpPr>
            <a:spLocks noChangeArrowheads="1"/>
          </p:cNvSpPr>
          <p:nvPr/>
        </p:nvSpPr>
        <p:spPr bwMode="auto">
          <a:xfrm>
            <a:off x="7232947" y="37798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9" name="Oval 457"/>
          <p:cNvSpPr>
            <a:spLocks noChangeArrowheads="1"/>
          </p:cNvSpPr>
          <p:nvPr/>
        </p:nvSpPr>
        <p:spPr bwMode="auto">
          <a:xfrm>
            <a:off x="7325022" y="3779893"/>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0" name="Oval 458"/>
          <p:cNvSpPr>
            <a:spLocks noChangeArrowheads="1"/>
          </p:cNvSpPr>
          <p:nvPr/>
        </p:nvSpPr>
        <p:spPr bwMode="auto">
          <a:xfrm>
            <a:off x="7420272" y="37798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1" name="Oval 459"/>
          <p:cNvSpPr>
            <a:spLocks noChangeArrowheads="1"/>
          </p:cNvSpPr>
          <p:nvPr/>
        </p:nvSpPr>
        <p:spPr bwMode="auto">
          <a:xfrm>
            <a:off x="7512347" y="37798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2" name="Oval 460"/>
          <p:cNvSpPr>
            <a:spLocks noChangeArrowheads="1"/>
          </p:cNvSpPr>
          <p:nvPr/>
        </p:nvSpPr>
        <p:spPr bwMode="auto">
          <a:xfrm>
            <a:off x="7606010" y="3779893"/>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3" name="Oval 461"/>
          <p:cNvSpPr>
            <a:spLocks noChangeArrowheads="1"/>
          </p:cNvSpPr>
          <p:nvPr/>
        </p:nvSpPr>
        <p:spPr bwMode="auto">
          <a:xfrm>
            <a:off x="7699672" y="37798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4" name="Oval 462"/>
          <p:cNvSpPr>
            <a:spLocks noChangeArrowheads="1"/>
          </p:cNvSpPr>
          <p:nvPr/>
        </p:nvSpPr>
        <p:spPr bwMode="auto">
          <a:xfrm>
            <a:off x="7793335" y="37798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5" name="Oval 463"/>
          <p:cNvSpPr>
            <a:spLocks noChangeArrowheads="1"/>
          </p:cNvSpPr>
          <p:nvPr/>
        </p:nvSpPr>
        <p:spPr bwMode="auto">
          <a:xfrm>
            <a:off x="7885410" y="3779893"/>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6" name="Oval 464"/>
          <p:cNvSpPr>
            <a:spLocks noChangeArrowheads="1"/>
          </p:cNvSpPr>
          <p:nvPr/>
        </p:nvSpPr>
        <p:spPr bwMode="auto">
          <a:xfrm>
            <a:off x="7980660" y="37798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7" name="Oval 465"/>
          <p:cNvSpPr>
            <a:spLocks noChangeArrowheads="1"/>
          </p:cNvSpPr>
          <p:nvPr/>
        </p:nvSpPr>
        <p:spPr bwMode="auto">
          <a:xfrm>
            <a:off x="8072735" y="37798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8" name="Oval 466"/>
          <p:cNvSpPr>
            <a:spLocks noChangeArrowheads="1"/>
          </p:cNvSpPr>
          <p:nvPr/>
        </p:nvSpPr>
        <p:spPr bwMode="auto">
          <a:xfrm>
            <a:off x="8164810" y="3779893"/>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9" name="Oval 467"/>
          <p:cNvSpPr>
            <a:spLocks noChangeArrowheads="1"/>
          </p:cNvSpPr>
          <p:nvPr/>
        </p:nvSpPr>
        <p:spPr bwMode="auto">
          <a:xfrm>
            <a:off x="8260060" y="37798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0" name="Oval 468"/>
          <p:cNvSpPr>
            <a:spLocks noChangeArrowheads="1"/>
          </p:cNvSpPr>
          <p:nvPr/>
        </p:nvSpPr>
        <p:spPr bwMode="auto">
          <a:xfrm>
            <a:off x="6766222" y="3871968"/>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1" name="Oval 469"/>
          <p:cNvSpPr>
            <a:spLocks noChangeArrowheads="1"/>
          </p:cNvSpPr>
          <p:nvPr/>
        </p:nvSpPr>
        <p:spPr bwMode="auto">
          <a:xfrm>
            <a:off x="6859885" y="38719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2" name="Oval 470"/>
          <p:cNvSpPr>
            <a:spLocks noChangeArrowheads="1"/>
          </p:cNvSpPr>
          <p:nvPr/>
        </p:nvSpPr>
        <p:spPr bwMode="auto">
          <a:xfrm>
            <a:off x="6953547" y="38719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3" name="Oval 471"/>
          <p:cNvSpPr>
            <a:spLocks noChangeArrowheads="1"/>
          </p:cNvSpPr>
          <p:nvPr/>
        </p:nvSpPr>
        <p:spPr bwMode="auto">
          <a:xfrm>
            <a:off x="7045622" y="3871968"/>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4" name="Oval 472"/>
          <p:cNvSpPr>
            <a:spLocks noChangeArrowheads="1"/>
          </p:cNvSpPr>
          <p:nvPr/>
        </p:nvSpPr>
        <p:spPr bwMode="auto">
          <a:xfrm>
            <a:off x="7140872" y="38719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5" name="Oval 473"/>
          <p:cNvSpPr>
            <a:spLocks noChangeArrowheads="1"/>
          </p:cNvSpPr>
          <p:nvPr/>
        </p:nvSpPr>
        <p:spPr bwMode="auto">
          <a:xfrm>
            <a:off x="7232947" y="38719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6" name="Oval 474"/>
          <p:cNvSpPr>
            <a:spLocks noChangeArrowheads="1"/>
          </p:cNvSpPr>
          <p:nvPr/>
        </p:nvSpPr>
        <p:spPr bwMode="auto">
          <a:xfrm>
            <a:off x="7325022" y="3871968"/>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7" name="Oval 475"/>
          <p:cNvSpPr>
            <a:spLocks noChangeArrowheads="1"/>
          </p:cNvSpPr>
          <p:nvPr/>
        </p:nvSpPr>
        <p:spPr bwMode="auto">
          <a:xfrm>
            <a:off x="7420272" y="38719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8" name="Oval 476"/>
          <p:cNvSpPr>
            <a:spLocks noChangeArrowheads="1"/>
          </p:cNvSpPr>
          <p:nvPr/>
        </p:nvSpPr>
        <p:spPr bwMode="auto">
          <a:xfrm>
            <a:off x="7512347" y="38719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9" name="Oval 477"/>
          <p:cNvSpPr>
            <a:spLocks noChangeArrowheads="1"/>
          </p:cNvSpPr>
          <p:nvPr/>
        </p:nvSpPr>
        <p:spPr bwMode="auto">
          <a:xfrm>
            <a:off x="7606010" y="3871968"/>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0" name="Oval 478"/>
          <p:cNvSpPr>
            <a:spLocks noChangeArrowheads="1"/>
          </p:cNvSpPr>
          <p:nvPr/>
        </p:nvSpPr>
        <p:spPr bwMode="auto">
          <a:xfrm>
            <a:off x="7699672" y="38719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1" name="Oval 479"/>
          <p:cNvSpPr>
            <a:spLocks noChangeArrowheads="1"/>
          </p:cNvSpPr>
          <p:nvPr/>
        </p:nvSpPr>
        <p:spPr bwMode="auto">
          <a:xfrm>
            <a:off x="7793335" y="38719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2" name="Oval 480"/>
          <p:cNvSpPr>
            <a:spLocks noChangeArrowheads="1"/>
          </p:cNvSpPr>
          <p:nvPr/>
        </p:nvSpPr>
        <p:spPr bwMode="auto">
          <a:xfrm>
            <a:off x="7885410" y="3871968"/>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3" name="Oval 481"/>
          <p:cNvSpPr>
            <a:spLocks noChangeArrowheads="1"/>
          </p:cNvSpPr>
          <p:nvPr/>
        </p:nvSpPr>
        <p:spPr bwMode="auto">
          <a:xfrm>
            <a:off x="7980660" y="38719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4" name="Oval 482"/>
          <p:cNvSpPr>
            <a:spLocks noChangeArrowheads="1"/>
          </p:cNvSpPr>
          <p:nvPr/>
        </p:nvSpPr>
        <p:spPr bwMode="auto">
          <a:xfrm>
            <a:off x="8072735" y="38719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5" name="Oval 483"/>
          <p:cNvSpPr>
            <a:spLocks noChangeArrowheads="1"/>
          </p:cNvSpPr>
          <p:nvPr/>
        </p:nvSpPr>
        <p:spPr bwMode="auto">
          <a:xfrm>
            <a:off x="8164810" y="3871968"/>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6" name="Oval 484"/>
          <p:cNvSpPr>
            <a:spLocks noChangeArrowheads="1"/>
          </p:cNvSpPr>
          <p:nvPr/>
        </p:nvSpPr>
        <p:spPr bwMode="auto">
          <a:xfrm>
            <a:off x="6953547" y="3964043"/>
            <a:ext cx="82550"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7" name="Oval 485"/>
          <p:cNvSpPr>
            <a:spLocks noChangeArrowheads="1"/>
          </p:cNvSpPr>
          <p:nvPr/>
        </p:nvSpPr>
        <p:spPr bwMode="auto">
          <a:xfrm>
            <a:off x="7045622" y="3964043"/>
            <a:ext cx="84137"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8" name="Oval 486"/>
          <p:cNvSpPr>
            <a:spLocks noChangeArrowheads="1"/>
          </p:cNvSpPr>
          <p:nvPr/>
        </p:nvSpPr>
        <p:spPr bwMode="auto">
          <a:xfrm>
            <a:off x="7140872" y="3964043"/>
            <a:ext cx="82550"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9" name="Oval 487"/>
          <p:cNvSpPr>
            <a:spLocks noChangeArrowheads="1"/>
          </p:cNvSpPr>
          <p:nvPr/>
        </p:nvSpPr>
        <p:spPr bwMode="auto">
          <a:xfrm>
            <a:off x="7232947" y="3964043"/>
            <a:ext cx="82550"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0" name="Oval 488"/>
          <p:cNvSpPr>
            <a:spLocks noChangeArrowheads="1"/>
          </p:cNvSpPr>
          <p:nvPr/>
        </p:nvSpPr>
        <p:spPr bwMode="auto">
          <a:xfrm>
            <a:off x="7325022" y="3964043"/>
            <a:ext cx="85725"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1" name="Oval 489"/>
          <p:cNvSpPr>
            <a:spLocks noChangeArrowheads="1"/>
          </p:cNvSpPr>
          <p:nvPr/>
        </p:nvSpPr>
        <p:spPr bwMode="auto">
          <a:xfrm>
            <a:off x="7420272" y="3964043"/>
            <a:ext cx="82550"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2" name="Oval 490"/>
          <p:cNvSpPr>
            <a:spLocks noChangeArrowheads="1"/>
          </p:cNvSpPr>
          <p:nvPr/>
        </p:nvSpPr>
        <p:spPr bwMode="auto">
          <a:xfrm>
            <a:off x="7512347" y="3964043"/>
            <a:ext cx="82550"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3" name="Oval 491"/>
          <p:cNvSpPr>
            <a:spLocks noChangeArrowheads="1"/>
          </p:cNvSpPr>
          <p:nvPr/>
        </p:nvSpPr>
        <p:spPr bwMode="auto">
          <a:xfrm>
            <a:off x="7606010" y="3964043"/>
            <a:ext cx="84137"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4" name="Oval 492"/>
          <p:cNvSpPr>
            <a:spLocks noChangeArrowheads="1"/>
          </p:cNvSpPr>
          <p:nvPr/>
        </p:nvSpPr>
        <p:spPr bwMode="auto">
          <a:xfrm>
            <a:off x="7699672" y="3964043"/>
            <a:ext cx="82550"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5" name="Oval 493"/>
          <p:cNvSpPr>
            <a:spLocks noChangeArrowheads="1"/>
          </p:cNvSpPr>
          <p:nvPr/>
        </p:nvSpPr>
        <p:spPr bwMode="auto">
          <a:xfrm>
            <a:off x="7793335" y="3964043"/>
            <a:ext cx="82550"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6" name="Oval 494"/>
          <p:cNvSpPr>
            <a:spLocks noChangeArrowheads="1"/>
          </p:cNvSpPr>
          <p:nvPr/>
        </p:nvSpPr>
        <p:spPr bwMode="auto">
          <a:xfrm>
            <a:off x="7885410" y="3964043"/>
            <a:ext cx="84137"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7" name="Oval 495"/>
          <p:cNvSpPr>
            <a:spLocks noChangeArrowheads="1"/>
          </p:cNvSpPr>
          <p:nvPr/>
        </p:nvSpPr>
        <p:spPr bwMode="auto">
          <a:xfrm>
            <a:off x="7980660" y="3964043"/>
            <a:ext cx="82550"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8" name="Oval 496"/>
          <p:cNvSpPr>
            <a:spLocks noChangeArrowheads="1"/>
          </p:cNvSpPr>
          <p:nvPr/>
        </p:nvSpPr>
        <p:spPr bwMode="auto">
          <a:xfrm>
            <a:off x="8072735" y="3964043"/>
            <a:ext cx="82550"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9" name="Oval 497"/>
          <p:cNvSpPr>
            <a:spLocks noChangeArrowheads="1"/>
          </p:cNvSpPr>
          <p:nvPr/>
        </p:nvSpPr>
        <p:spPr bwMode="auto">
          <a:xfrm>
            <a:off x="6953547" y="40592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0" name="Oval 498"/>
          <p:cNvSpPr>
            <a:spLocks noChangeArrowheads="1"/>
          </p:cNvSpPr>
          <p:nvPr/>
        </p:nvSpPr>
        <p:spPr bwMode="auto">
          <a:xfrm>
            <a:off x="7045622" y="4059293"/>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1" name="Oval 499"/>
          <p:cNvSpPr>
            <a:spLocks noChangeArrowheads="1"/>
          </p:cNvSpPr>
          <p:nvPr/>
        </p:nvSpPr>
        <p:spPr bwMode="auto">
          <a:xfrm>
            <a:off x="7140872" y="40592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2" name="Oval 500"/>
          <p:cNvSpPr>
            <a:spLocks noChangeArrowheads="1"/>
          </p:cNvSpPr>
          <p:nvPr/>
        </p:nvSpPr>
        <p:spPr bwMode="auto">
          <a:xfrm>
            <a:off x="7232947" y="40592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3" name="Oval 501"/>
          <p:cNvSpPr>
            <a:spLocks noChangeArrowheads="1"/>
          </p:cNvSpPr>
          <p:nvPr/>
        </p:nvSpPr>
        <p:spPr bwMode="auto">
          <a:xfrm>
            <a:off x="7325022" y="4059293"/>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4" name="Oval 502"/>
          <p:cNvSpPr>
            <a:spLocks noChangeArrowheads="1"/>
          </p:cNvSpPr>
          <p:nvPr/>
        </p:nvSpPr>
        <p:spPr bwMode="auto">
          <a:xfrm>
            <a:off x="7420272" y="40592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5" name="Oval 503"/>
          <p:cNvSpPr>
            <a:spLocks noChangeArrowheads="1"/>
          </p:cNvSpPr>
          <p:nvPr/>
        </p:nvSpPr>
        <p:spPr bwMode="auto">
          <a:xfrm>
            <a:off x="7512347" y="40592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6" name="Oval 504"/>
          <p:cNvSpPr>
            <a:spLocks noChangeArrowheads="1"/>
          </p:cNvSpPr>
          <p:nvPr/>
        </p:nvSpPr>
        <p:spPr bwMode="auto">
          <a:xfrm>
            <a:off x="7606010" y="4059293"/>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7" name="Oval 505"/>
          <p:cNvSpPr>
            <a:spLocks noChangeArrowheads="1"/>
          </p:cNvSpPr>
          <p:nvPr/>
        </p:nvSpPr>
        <p:spPr bwMode="auto">
          <a:xfrm>
            <a:off x="7699672" y="40592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8" name="Oval 506"/>
          <p:cNvSpPr>
            <a:spLocks noChangeArrowheads="1"/>
          </p:cNvSpPr>
          <p:nvPr/>
        </p:nvSpPr>
        <p:spPr bwMode="auto">
          <a:xfrm>
            <a:off x="7793335" y="40592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9" name="Oval 507"/>
          <p:cNvSpPr>
            <a:spLocks noChangeArrowheads="1"/>
          </p:cNvSpPr>
          <p:nvPr/>
        </p:nvSpPr>
        <p:spPr bwMode="auto">
          <a:xfrm>
            <a:off x="7885410" y="4059293"/>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0" name="Oval 508"/>
          <p:cNvSpPr>
            <a:spLocks noChangeArrowheads="1"/>
          </p:cNvSpPr>
          <p:nvPr/>
        </p:nvSpPr>
        <p:spPr bwMode="auto">
          <a:xfrm>
            <a:off x="7980660" y="40592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1" name="Oval 509"/>
          <p:cNvSpPr>
            <a:spLocks noChangeArrowheads="1"/>
          </p:cNvSpPr>
          <p:nvPr/>
        </p:nvSpPr>
        <p:spPr bwMode="auto">
          <a:xfrm>
            <a:off x="8072735" y="40592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2" name="Oval 510"/>
          <p:cNvSpPr>
            <a:spLocks noChangeArrowheads="1"/>
          </p:cNvSpPr>
          <p:nvPr/>
        </p:nvSpPr>
        <p:spPr bwMode="auto">
          <a:xfrm>
            <a:off x="7045622" y="4151368"/>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3" name="Oval 511"/>
          <p:cNvSpPr>
            <a:spLocks noChangeArrowheads="1"/>
          </p:cNvSpPr>
          <p:nvPr/>
        </p:nvSpPr>
        <p:spPr bwMode="auto">
          <a:xfrm>
            <a:off x="7140872" y="41513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4" name="Oval 512"/>
          <p:cNvSpPr>
            <a:spLocks noChangeArrowheads="1"/>
          </p:cNvSpPr>
          <p:nvPr/>
        </p:nvSpPr>
        <p:spPr bwMode="auto">
          <a:xfrm>
            <a:off x="7232947" y="41513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5" name="Oval 513"/>
          <p:cNvSpPr>
            <a:spLocks noChangeArrowheads="1"/>
          </p:cNvSpPr>
          <p:nvPr/>
        </p:nvSpPr>
        <p:spPr bwMode="auto">
          <a:xfrm>
            <a:off x="7325022" y="4151368"/>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6" name="Oval 514"/>
          <p:cNvSpPr>
            <a:spLocks noChangeArrowheads="1"/>
          </p:cNvSpPr>
          <p:nvPr/>
        </p:nvSpPr>
        <p:spPr bwMode="auto">
          <a:xfrm>
            <a:off x="7606010" y="4151368"/>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7" name="Oval 515"/>
          <p:cNvSpPr>
            <a:spLocks noChangeArrowheads="1"/>
          </p:cNvSpPr>
          <p:nvPr/>
        </p:nvSpPr>
        <p:spPr bwMode="auto">
          <a:xfrm>
            <a:off x="7699672" y="41513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8" name="Oval 516"/>
          <p:cNvSpPr>
            <a:spLocks noChangeArrowheads="1"/>
          </p:cNvSpPr>
          <p:nvPr/>
        </p:nvSpPr>
        <p:spPr bwMode="auto">
          <a:xfrm>
            <a:off x="7793335" y="41513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9" name="Oval 517"/>
          <p:cNvSpPr>
            <a:spLocks noChangeArrowheads="1"/>
          </p:cNvSpPr>
          <p:nvPr/>
        </p:nvSpPr>
        <p:spPr bwMode="auto">
          <a:xfrm>
            <a:off x="7885410" y="4151368"/>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0" name="Oval 518"/>
          <p:cNvSpPr>
            <a:spLocks noChangeArrowheads="1"/>
          </p:cNvSpPr>
          <p:nvPr/>
        </p:nvSpPr>
        <p:spPr bwMode="auto">
          <a:xfrm>
            <a:off x="7980660" y="41513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1" name="Oval 519"/>
          <p:cNvSpPr>
            <a:spLocks noChangeArrowheads="1"/>
          </p:cNvSpPr>
          <p:nvPr/>
        </p:nvSpPr>
        <p:spPr bwMode="auto">
          <a:xfrm>
            <a:off x="8072735" y="41513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2" name="Oval 520"/>
          <p:cNvSpPr>
            <a:spLocks noChangeArrowheads="1"/>
          </p:cNvSpPr>
          <p:nvPr/>
        </p:nvSpPr>
        <p:spPr bwMode="auto">
          <a:xfrm>
            <a:off x="7045622" y="4245031"/>
            <a:ext cx="84137" cy="841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3" name="Oval 521"/>
          <p:cNvSpPr>
            <a:spLocks noChangeArrowheads="1"/>
          </p:cNvSpPr>
          <p:nvPr/>
        </p:nvSpPr>
        <p:spPr bwMode="auto">
          <a:xfrm>
            <a:off x="7140872" y="4245031"/>
            <a:ext cx="82550" cy="841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4" name="Oval 522"/>
          <p:cNvSpPr>
            <a:spLocks noChangeArrowheads="1"/>
          </p:cNvSpPr>
          <p:nvPr/>
        </p:nvSpPr>
        <p:spPr bwMode="auto">
          <a:xfrm>
            <a:off x="7232947" y="4245031"/>
            <a:ext cx="82550" cy="841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5" name="Oval 523"/>
          <p:cNvSpPr>
            <a:spLocks noChangeArrowheads="1"/>
          </p:cNvSpPr>
          <p:nvPr/>
        </p:nvSpPr>
        <p:spPr bwMode="auto">
          <a:xfrm>
            <a:off x="7325022" y="4245031"/>
            <a:ext cx="85725" cy="841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6" name="Oval 524"/>
          <p:cNvSpPr>
            <a:spLocks noChangeArrowheads="1"/>
          </p:cNvSpPr>
          <p:nvPr/>
        </p:nvSpPr>
        <p:spPr bwMode="auto">
          <a:xfrm>
            <a:off x="7606010" y="4245031"/>
            <a:ext cx="84137" cy="841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7" name="Oval 525"/>
          <p:cNvSpPr>
            <a:spLocks noChangeArrowheads="1"/>
          </p:cNvSpPr>
          <p:nvPr/>
        </p:nvSpPr>
        <p:spPr bwMode="auto">
          <a:xfrm>
            <a:off x="7699672" y="4245031"/>
            <a:ext cx="82550" cy="841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8" name="Oval 526"/>
          <p:cNvSpPr>
            <a:spLocks noChangeArrowheads="1"/>
          </p:cNvSpPr>
          <p:nvPr/>
        </p:nvSpPr>
        <p:spPr bwMode="auto">
          <a:xfrm>
            <a:off x="7793335" y="4245031"/>
            <a:ext cx="82550" cy="841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9" name="Oval 527"/>
          <p:cNvSpPr>
            <a:spLocks noChangeArrowheads="1"/>
          </p:cNvSpPr>
          <p:nvPr/>
        </p:nvSpPr>
        <p:spPr bwMode="auto">
          <a:xfrm>
            <a:off x="7885410" y="4245031"/>
            <a:ext cx="84137" cy="841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0" name="Oval 528"/>
          <p:cNvSpPr>
            <a:spLocks noChangeArrowheads="1"/>
          </p:cNvSpPr>
          <p:nvPr/>
        </p:nvSpPr>
        <p:spPr bwMode="auto">
          <a:xfrm>
            <a:off x="7980660" y="4245031"/>
            <a:ext cx="82550" cy="841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1" name="Oval 529"/>
          <p:cNvSpPr>
            <a:spLocks noChangeArrowheads="1"/>
          </p:cNvSpPr>
          <p:nvPr/>
        </p:nvSpPr>
        <p:spPr bwMode="auto">
          <a:xfrm>
            <a:off x="8072735" y="4245031"/>
            <a:ext cx="82550" cy="841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2" name="Oval 530"/>
          <p:cNvSpPr>
            <a:spLocks noChangeArrowheads="1"/>
          </p:cNvSpPr>
          <p:nvPr/>
        </p:nvSpPr>
        <p:spPr bwMode="auto">
          <a:xfrm>
            <a:off x="8164810" y="4245031"/>
            <a:ext cx="85725" cy="841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3" name="Oval 531"/>
          <p:cNvSpPr>
            <a:spLocks noChangeArrowheads="1"/>
          </p:cNvSpPr>
          <p:nvPr/>
        </p:nvSpPr>
        <p:spPr bwMode="auto">
          <a:xfrm>
            <a:off x="7140872" y="434028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4" name="Oval 532"/>
          <p:cNvSpPr>
            <a:spLocks noChangeArrowheads="1"/>
          </p:cNvSpPr>
          <p:nvPr/>
        </p:nvSpPr>
        <p:spPr bwMode="auto">
          <a:xfrm>
            <a:off x="7232947" y="434028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5" name="Oval 533"/>
          <p:cNvSpPr>
            <a:spLocks noChangeArrowheads="1"/>
          </p:cNvSpPr>
          <p:nvPr/>
        </p:nvSpPr>
        <p:spPr bwMode="auto">
          <a:xfrm>
            <a:off x="7980660" y="434028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6" name="Oval 534"/>
          <p:cNvSpPr>
            <a:spLocks noChangeArrowheads="1"/>
          </p:cNvSpPr>
          <p:nvPr/>
        </p:nvSpPr>
        <p:spPr bwMode="auto">
          <a:xfrm>
            <a:off x="8072735" y="434028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7" name="Oval 535"/>
          <p:cNvSpPr>
            <a:spLocks noChangeArrowheads="1"/>
          </p:cNvSpPr>
          <p:nvPr/>
        </p:nvSpPr>
        <p:spPr bwMode="auto">
          <a:xfrm>
            <a:off x="8164810" y="4340281"/>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8" name="Oval 536"/>
          <p:cNvSpPr>
            <a:spLocks noChangeArrowheads="1"/>
          </p:cNvSpPr>
          <p:nvPr/>
        </p:nvSpPr>
        <p:spPr bwMode="auto">
          <a:xfrm>
            <a:off x="7140872" y="443235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9" name="Oval 537"/>
          <p:cNvSpPr>
            <a:spLocks noChangeArrowheads="1"/>
          </p:cNvSpPr>
          <p:nvPr/>
        </p:nvSpPr>
        <p:spPr bwMode="auto">
          <a:xfrm>
            <a:off x="7232947" y="443235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0" name="Oval 538"/>
          <p:cNvSpPr>
            <a:spLocks noChangeArrowheads="1"/>
          </p:cNvSpPr>
          <p:nvPr/>
        </p:nvSpPr>
        <p:spPr bwMode="auto">
          <a:xfrm>
            <a:off x="8072735" y="443235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1" name="Oval 539"/>
          <p:cNvSpPr>
            <a:spLocks noChangeArrowheads="1"/>
          </p:cNvSpPr>
          <p:nvPr/>
        </p:nvSpPr>
        <p:spPr bwMode="auto">
          <a:xfrm>
            <a:off x="8164810" y="4432356"/>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2" name="Oval 540"/>
          <p:cNvSpPr>
            <a:spLocks noChangeArrowheads="1"/>
          </p:cNvSpPr>
          <p:nvPr/>
        </p:nvSpPr>
        <p:spPr bwMode="auto">
          <a:xfrm>
            <a:off x="7140872" y="4524431"/>
            <a:ext cx="82550"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3" name="Oval 541"/>
          <p:cNvSpPr>
            <a:spLocks noChangeArrowheads="1"/>
          </p:cNvSpPr>
          <p:nvPr/>
        </p:nvSpPr>
        <p:spPr bwMode="auto">
          <a:xfrm>
            <a:off x="7140872" y="1816156"/>
            <a:ext cx="82550"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4" name="Oval 542"/>
          <p:cNvSpPr>
            <a:spLocks noChangeArrowheads="1"/>
          </p:cNvSpPr>
          <p:nvPr/>
        </p:nvSpPr>
        <p:spPr bwMode="auto">
          <a:xfrm>
            <a:off x="6953547" y="1911406"/>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5" name="Oval 543"/>
          <p:cNvSpPr>
            <a:spLocks noChangeArrowheads="1"/>
          </p:cNvSpPr>
          <p:nvPr/>
        </p:nvSpPr>
        <p:spPr bwMode="auto">
          <a:xfrm>
            <a:off x="7045622" y="1911406"/>
            <a:ext cx="84137"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6" name="Oval 544"/>
          <p:cNvSpPr>
            <a:spLocks noChangeArrowheads="1"/>
          </p:cNvSpPr>
          <p:nvPr/>
        </p:nvSpPr>
        <p:spPr bwMode="auto">
          <a:xfrm>
            <a:off x="7140872" y="1911406"/>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7" name="Oval 545"/>
          <p:cNvSpPr>
            <a:spLocks noChangeArrowheads="1"/>
          </p:cNvSpPr>
          <p:nvPr/>
        </p:nvSpPr>
        <p:spPr bwMode="auto">
          <a:xfrm>
            <a:off x="6766222" y="2005068"/>
            <a:ext cx="84137" cy="809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8" name="Oval 546"/>
          <p:cNvSpPr>
            <a:spLocks noChangeArrowheads="1"/>
          </p:cNvSpPr>
          <p:nvPr/>
        </p:nvSpPr>
        <p:spPr bwMode="auto">
          <a:xfrm>
            <a:off x="6859885" y="2005068"/>
            <a:ext cx="82550" cy="809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9" name="Oval 547"/>
          <p:cNvSpPr>
            <a:spLocks noChangeArrowheads="1"/>
          </p:cNvSpPr>
          <p:nvPr/>
        </p:nvSpPr>
        <p:spPr bwMode="auto">
          <a:xfrm>
            <a:off x="6953547" y="2005068"/>
            <a:ext cx="82550" cy="809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0" name="Oval 548"/>
          <p:cNvSpPr>
            <a:spLocks noChangeArrowheads="1"/>
          </p:cNvSpPr>
          <p:nvPr/>
        </p:nvSpPr>
        <p:spPr bwMode="auto">
          <a:xfrm>
            <a:off x="7045622" y="2005068"/>
            <a:ext cx="84137" cy="809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1" name="Oval 549"/>
          <p:cNvSpPr>
            <a:spLocks noChangeArrowheads="1"/>
          </p:cNvSpPr>
          <p:nvPr/>
        </p:nvSpPr>
        <p:spPr bwMode="auto">
          <a:xfrm>
            <a:off x="6580485" y="2097143"/>
            <a:ext cx="82550" cy="841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2" name="Oval 550"/>
          <p:cNvSpPr>
            <a:spLocks noChangeArrowheads="1"/>
          </p:cNvSpPr>
          <p:nvPr/>
        </p:nvSpPr>
        <p:spPr bwMode="auto">
          <a:xfrm>
            <a:off x="6672560" y="2097143"/>
            <a:ext cx="82550" cy="841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3" name="Oval 551"/>
          <p:cNvSpPr>
            <a:spLocks noChangeArrowheads="1"/>
          </p:cNvSpPr>
          <p:nvPr/>
        </p:nvSpPr>
        <p:spPr bwMode="auto">
          <a:xfrm>
            <a:off x="6766222" y="2097143"/>
            <a:ext cx="84137" cy="841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4" name="Oval 552"/>
          <p:cNvSpPr>
            <a:spLocks noChangeArrowheads="1"/>
          </p:cNvSpPr>
          <p:nvPr/>
        </p:nvSpPr>
        <p:spPr bwMode="auto">
          <a:xfrm>
            <a:off x="6859885" y="2097143"/>
            <a:ext cx="82550" cy="841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5" name="Oval 553"/>
          <p:cNvSpPr>
            <a:spLocks noChangeArrowheads="1"/>
          </p:cNvSpPr>
          <p:nvPr/>
        </p:nvSpPr>
        <p:spPr bwMode="auto">
          <a:xfrm>
            <a:off x="6953547" y="2097143"/>
            <a:ext cx="82550" cy="841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6" name="Oval 554"/>
          <p:cNvSpPr>
            <a:spLocks noChangeArrowheads="1"/>
          </p:cNvSpPr>
          <p:nvPr/>
        </p:nvSpPr>
        <p:spPr bwMode="auto">
          <a:xfrm>
            <a:off x="7045622" y="2097143"/>
            <a:ext cx="84137" cy="841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7" name="Oval 555"/>
          <p:cNvSpPr>
            <a:spLocks noChangeArrowheads="1"/>
          </p:cNvSpPr>
          <p:nvPr/>
        </p:nvSpPr>
        <p:spPr bwMode="auto">
          <a:xfrm>
            <a:off x="7140872" y="2097143"/>
            <a:ext cx="82550" cy="841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8" name="Oval 556"/>
          <p:cNvSpPr>
            <a:spLocks noChangeArrowheads="1"/>
          </p:cNvSpPr>
          <p:nvPr/>
        </p:nvSpPr>
        <p:spPr bwMode="auto">
          <a:xfrm>
            <a:off x="7232947" y="2097143"/>
            <a:ext cx="82550" cy="841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9" name="Oval 557"/>
          <p:cNvSpPr>
            <a:spLocks noChangeArrowheads="1"/>
          </p:cNvSpPr>
          <p:nvPr/>
        </p:nvSpPr>
        <p:spPr bwMode="auto">
          <a:xfrm>
            <a:off x="7325022" y="2097143"/>
            <a:ext cx="85725" cy="841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0" name="Oval 558"/>
          <p:cNvSpPr>
            <a:spLocks noChangeArrowheads="1"/>
          </p:cNvSpPr>
          <p:nvPr/>
        </p:nvSpPr>
        <p:spPr bwMode="auto">
          <a:xfrm>
            <a:off x="6580485" y="2192393"/>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1" name="Oval 559"/>
          <p:cNvSpPr>
            <a:spLocks noChangeArrowheads="1"/>
          </p:cNvSpPr>
          <p:nvPr/>
        </p:nvSpPr>
        <p:spPr bwMode="auto">
          <a:xfrm>
            <a:off x="6672560" y="2192393"/>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2" name="Oval 560"/>
          <p:cNvSpPr>
            <a:spLocks noChangeArrowheads="1"/>
          </p:cNvSpPr>
          <p:nvPr/>
        </p:nvSpPr>
        <p:spPr bwMode="auto">
          <a:xfrm>
            <a:off x="6766222" y="2192393"/>
            <a:ext cx="84137"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3" name="Oval 561"/>
          <p:cNvSpPr>
            <a:spLocks noChangeArrowheads="1"/>
          </p:cNvSpPr>
          <p:nvPr/>
        </p:nvSpPr>
        <p:spPr bwMode="auto">
          <a:xfrm>
            <a:off x="6859885" y="2192393"/>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4" name="Oval 562"/>
          <p:cNvSpPr>
            <a:spLocks noChangeArrowheads="1"/>
          </p:cNvSpPr>
          <p:nvPr/>
        </p:nvSpPr>
        <p:spPr bwMode="auto">
          <a:xfrm>
            <a:off x="6953547" y="2192393"/>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5" name="Oval 563"/>
          <p:cNvSpPr>
            <a:spLocks noChangeArrowheads="1"/>
          </p:cNvSpPr>
          <p:nvPr/>
        </p:nvSpPr>
        <p:spPr bwMode="auto">
          <a:xfrm>
            <a:off x="7045622" y="2192393"/>
            <a:ext cx="84137"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6" name="Oval 564"/>
          <p:cNvSpPr>
            <a:spLocks noChangeArrowheads="1"/>
          </p:cNvSpPr>
          <p:nvPr/>
        </p:nvSpPr>
        <p:spPr bwMode="auto">
          <a:xfrm>
            <a:off x="7140872" y="2192393"/>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7" name="Oval 565"/>
          <p:cNvSpPr>
            <a:spLocks noChangeArrowheads="1"/>
          </p:cNvSpPr>
          <p:nvPr/>
        </p:nvSpPr>
        <p:spPr bwMode="auto">
          <a:xfrm>
            <a:off x="7232947" y="2192393"/>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8" name="Oval 566"/>
          <p:cNvSpPr>
            <a:spLocks noChangeArrowheads="1"/>
          </p:cNvSpPr>
          <p:nvPr/>
        </p:nvSpPr>
        <p:spPr bwMode="auto">
          <a:xfrm>
            <a:off x="7325022" y="2192393"/>
            <a:ext cx="85725"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 name="正方形/長方形 25"/>
          <p:cNvSpPr/>
          <p:nvPr/>
        </p:nvSpPr>
        <p:spPr>
          <a:xfrm>
            <a:off x="0" y="3573016"/>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Tree>
    <p:extLst>
      <p:ext uri="{BB962C8B-B14F-4D97-AF65-F5344CB8AC3E}">
        <p14:creationId xmlns:p14="http://schemas.microsoft.com/office/powerpoint/2010/main" val="3947720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中扉">
    <p:spTree>
      <p:nvGrpSpPr>
        <p:cNvPr id="1" name=""/>
        <p:cNvGrpSpPr/>
        <p:nvPr/>
      </p:nvGrpSpPr>
      <p:grpSpPr>
        <a:xfrm>
          <a:off x="0" y="0"/>
          <a:ext cx="0" cy="0"/>
          <a:chOff x="0" y="0"/>
          <a:chExt cx="0" cy="0"/>
        </a:xfrm>
      </p:grpSpPr>
      <p:sp>
        <p:nvSpPr>
          <p:cNvPr id="3" name="タイトル プレースホルダ 16"/>
          <p:cNvSpPr>
            <a:spLocks noGrp="1"/>
          </p:cNvSpPr>
          <p:nvPr>
            <p:ph type="title"/>
          </p:nvPr>
        </p:nvSpPr>
        <p:spPr>
          <a:xfrm>
            <a:off x="200472" y="2823295"/>
            <a:ext cx="9505502" cy="461665"/>
          </a:xfrm>
          <a:prstGeom prst="rect">
            <a:avLst/>
          </a:prstGeom>
        </p:spPr>
        <p:txBody>
          <a:bodyPr vert="horz" wrap="square" lIns="91440" tIns="45720" rIns="91440" bIns="45720" rtlCol="0" anchor="b" anchorCtr="0">
            <a:spAutoFit/>
          </a:bodyPr>
          <a:lstStyle>
            <a:lvl1pPr>
              <a:defRPr sz="2400"/>
            </a:lvl1pPr>
          </a:lstStyle>
          <a:p>
            <a:r>
              <a:rPr kumimoji="1" lang="ja-JP" altLang="en-US" dirty="0"/>
              <a:t>マスタ タイトルの書式設定</a:t>
            </a:r>
          </a:p>
        </p:txBody>
      </p:sp>
      <p:sp>
        <p:nvSpPr>
          <p:cNvPr id="4" name="Line 26"/>
          <p:cNvSpPr>
            <a:spLocks noChangeShapeType="1"/>
          </p:cNvSpPr>
          <p:nvPr userDrawn="1"/>
        </p:nvSpPr>
        <p:spPr bwMode="auto">
          <a:xfrm>
            <a:off x="200471" y="3356990"/>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6" name="テキスト ボックス 5"/>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Tree>
    <p:extLst>
      <p:ext uri="{BB962C8B-B14F-4D97-AF65-F5344CB8AC3E}">
        <p14:creationId xmlns:p14="http://schemas.microsoft.com/office/powerpoint/2010/main" val="1741213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タイトルのみ">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31062155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3" imgW="360" imgH="360" progId="TCLayout.ActiveDocument.1">
                  <p:embed/>
                </p:oleObj>
              </mc:Choice>
              <mc:Fallback>
                <p:oleObj name="think-cellスライド" r:id="rId3" imgW="360" imgH="360" progId="TCLayout.ActiveDocument.1">
                  <p:embed/>
                  <p:pic>
                    <p:nvPicPr>
                      <p:cNvPr id="2" name="Object 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 name="Design_Grid_2014" hidden="1"/>
          <p:cNvGrpSpPr/>
          <p:nvPr userDrawn="1"/>
        </p:nvGrpSpPr>
        <p:grpSpPr>
          <a:xfrm>
            <a:off x="195709" y="1124744"/>
            <a:ext cx="9509820" cy="5328592"/>
            <a:chOff x="195709" y="1196752"/>
            <a:chExt cx="9509820" cy="5328592"/>
          </a:xfrm>
        </p:grpSpPr>
        <p:grpSp>
          <p:nvGrpSpPr>
            <p:cNvPr id="8" name="グループ化 7" hidden="1"/>
            <p:cNvGrpSpPr/>
            <p:nvPr userDrawn="1"/>
          </p:nvGrpSpPr>
          <p:grpSpPr>
            <a:xfrm>
              <a:off x="344488" y="1196752"/>
              <a:ext cx="9217024" cy="5328592"/>
              <a:chOff x="344488" y="1268760"/>
              <a:chExt cx="9217024" cy="5472608"/>
            </a:xfrm>
          </p:grpSpPr>
          <p:sp>
            <p:nvSpPr>
              <p:cNvPr id="52" name="Line 99" hidden="1"/>
              <p:cNvSpPr>
                <a:spLocks noChangeShapeType="1"/>
              </p:cNvSpPr>
              <p:nvPr userDrawn="1"/>
            </p:nvSpPr>
            <p:spPr bwMode="auto">
              <a:xfrm>
                <a:off x="480793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3" name="Line 99" hidden="1"/>
              <p:cNvSpPr>
                <a:spLocks noChangeShapeType="1"/>
              </p:cNvSpPr>
              <p:nvPr userDrawn="1"/>
            </p:nvSpPr>
            <p:spPr bwMode="auto">
              <a:xfrm>
                <a:off x="32224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4" name="Line 99" hidden="1"/>
              <p:cNvSpPr>
                <a:spLocks noChangeShapeType="1"/>
              </p:cNvSpPr>
              <p:nvPr userDrawn="1"/>
            </p:nvSpPr>
            <p:spPr bwMode="auto">
              <a:xfrm>
                <a:off x="30784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5" name="Line 99" hidden="1"/>
              <p:cNvSpPr>
                <a:spLocks noChangeShapeType="1"/>
              </p:cNvSpPr>
              <p:nvPr userDrawn="1"/>
            </p:nvSpPr>
            <p:spPr bwMode="auto">
              <a:xfrm>
                <a:off x="29343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6" name="Line 99" hidden="1"/>
              <p:cNvSpPr>
                <a:spLocks noChangeShapeType="1"/>
              </p:cNvSpPr>
              <p:nvPr userDrawn="1"/>
            </p:nvSpPr>
            <p:spPr bwMode="auto">
              <a:xfrm>
                <a:off x="27903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7" name="Line 99" hidden="1"/>
              <p:cNvSpPr>
                <a:spLocks noChangeShapeType="1"/>
              </p:cNvSpPr>
              <p:nvPr userDrawn="1"/>
            </p:nvSpPr>
            <p:spPr bwMode="auto">
              <a:xfrm>
                <a:off x="26463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8" name="Line 99" hidden="1"/>
              <p:cNvSpPr>
                <a:spLocks noChangeShapeType="1"/>
              </p:cNvSpPr>
              <p:nvPr userDrawn="1"/>
            </p:nvSpPr>
            <p:spPr bwMode="auto">
              <a:xfrm>
                <a:off x="25023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9" name="Line 99" hidden="1"/>
              <p:cNvSpPr>
                <a:spLocks noChangeShapeType="1"/>
              </p:cNvSpPr>
              <p:nvPr userDrawn="1"/>
            </p:nvSpPr>
            <p:spPr bwMode="auto">
              <a:xfrm>
                <a:off x="23583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0" name="Line 99" hidden="1"/>
              <p:cNvSpPr>
                <a:spLocks noChangeShapeType="1"/>
              </p:cNvSpPr>
              <p:nvPr userDrawn="1"/>
            </p:nvSpPr>
            <p:spPr bwMode="auto">
              <a:xfrm>
                <a:off x="22143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1" name="Line 99" hidden="1"/>
              <p:cNvSpPr>
                <a:spLocks noChangeShapeType="1"/>
              </p:cNvSpPr>
              <p:nvPr userDrawn="1"/>
            </p:nvSpPr>
            <p:spPr bwMode="auto">
              <a:xfrm>
                <a:off x="20702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2" name="Line 99" hidden="1"/>
              <p:cNvSpPr>
                <a:spLocks noChangeShapeType="1"/>
              </p:cNvSpPr>
              <p:nvPr userDrawn="1"/>
            </p:nvSpPr>
            <p:spPr bwMode="auto">
              <a:xfrm>
                <a:off x="19262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3" name="Line 99" hidden="1"/>
              <p:cNvSpPr>
                <a:spLocks noChangeShapeType="1"/>
              </p:cNvSpPr>
              <p:nvPr userDrawn="1"/>
            </p:nvSpPr>
            <p:spPr bwMode="auto">
              <a:xfrm>
                <a:off x="17822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4" name="Line 99" hidden="1"/>
              <p:cNvSpPr>
                <a:spLocks noChangeShapeType="1"/>
              </p:cNvSpPr>
              <p:nvPr userDrawn="1"/>
            </p:nvSpPr>
            <p:spPr bwMode="auto">
              <a:xfrm>
                <a:off x="16382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5" name="Line 99" hidden="1"/>
              <p:cNvSpPr>
                <a:spLocks noChangeShapeType="1"/>
              </p:cNvSpPr>
              <p:nvPr userDrawn="1"/>
            </p:nvSpPr>
            <p:spPr bwMode="auto">
              <a:xfrm>
                <a:off x="14942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6" name="Line 99" hidden="1"/>
              <p:cNvSpPr>
                <a:spLocks noChangeShapeType="1"/>
              </p:cNvSpPr>
              <p:nvPr userDrawn="1"/>
            </p:nvSpPr>
            <p:spPr bwMode="auto">
              <a:xfrm>
                <a:off x="13502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7" name="Line 99" hidden="1"/>
              <p:cNvSpPr>
                <a:spLocks noChangeShapeType="1"/>
              </p:cNvSpPr>
              <p:nvPr userDrawn="1"/>
            </p:nvSpPr>
            <p:spPr bwMode="auto">
              <a:xfrm>
                <a:off x="12062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8" name="Line 99" hidden="1"/>
              <p:cNvSpPr>
                <a:spLocks noChangeShapeType="1"/>
              </p:cNvSpPr>
              <p:nvPr userDrawn="1"/>
            </p:nvSpPr>
            <p:spPr bwMode="auto">
              <a:xfrm>
                <a:off x="10621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9" name="Line 99" hidden="1"/>
              <p:cNvSpPr>
                <a:spLocks noChangeShapeType="1"/>
              </p:cNvSpPr>
              <p:nvPr userDrawn="1"/>
            </p:nvSpPr>
            <p:spPr bwMode="auto">
              <a:xfrm>
                <a:off x="9181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0" name="Line 99" hidden="1"/>
              <p:cNvSpPr>
                <a:spLocks noChangeShapeType="1"/>
              </p:cNvSpPr>
              <p:nvPr userDrawn="1"/>
            </p:nvSpPr>
            <p:spPr bwMode="auto">
              <a:xfrm>
                <a:off x="7741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1" name="Line 99" hidden="1"/>
              <p:cNvSpPr>
                <a:spLocks noChangeShapeType="1"/>
              </p:cNvSpPr>
              <p:nvPr userDrawn="1"/>
            </p:nvSpPr>
            <p:spPr bwMode="auto">
              <a:xfrm>
                <a:off x="6301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2" name="Line 99" hidden="1"/>
              <p:cNvSpPr>
                <a:spLocks noChangeShapeType="1"/>
              </p:cNvSpPr>
              <p:nvPr userDrawn="1"/>
            </p:nvSpPr>
            <p:spPr bwMode="auto">
              <a:xfrm>
                <a:off x="36544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3" name="Line 99" hidden="1"/>
              <p:cNvSpPr>
                <a:spLocks noChangeShapeType="1"/>
              </p:cNvSpPr>
              <p:nvPr userDrawn="1"/>
            </p:nvSpPr>
            <p:spPr bwMode="auto">
              <a:xfrm>
                <a:off x="35104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4" name="Line 99" hidden="1"/>
              <p:cNvSpPr>
                <a:spLocks noChangeShapeType="1"/>
              </p:cNvSpPr>
              <p:nvPr userDrawn="1"/>
            </p:nvSpPr>
            <p:spPr bwMode="auto">
              <a:xfrm>
                <a:off x="33664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5" name="Line 99" hidden="1"/>
              <p:cNvSpPr>
                <a:spLocks noChangeShapeType="1"/>
              </p:cNvSpPr>
              <p:nvPr userDrawn="1"/>
            </p:nvSpPr>
            <p:spPr bwMode="auto">
              <a:xfrm>
                <a:off x="40865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6" name="Line 99" hidden="1"/>
              <p:cNvSpPr>
                <a:spLocks noChangeShapeType="1"/>
              </p:cNvSpPr>
              <p:nvPr userDrawn="1"/>
            </p:nvSpPr>
            <p:spPr bwMode="auto">
              <a:xfrm>
                <a:off x="39425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7" name="Line 99" hidden="1"/>
              <p:cNvSpPr>
                <a:spLocks noChangeShapeType="1"/>
              </p:cNvSpPr>
              <p:nvPr userDrawn="1"/>
            </p:nvSpPr>
            <p:spPr bwMode="auto">
              <a:xfrm>
                <a:off x="37984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8" name="Line 99" hidden="1"/>
              <p:cNvSpPr>
                <a:spLocks noChangeShapeType="1"/>
              </p:cNvSpPr>
              <p:nvPr userDrawn="1"/>
            </p:nvSpPr>
            <p:spPr bwMode="auto">
              <a:xfrm>
                <a:off x="451990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9" name="Line 99" hidden="1"/>
              <p:cNvSpPr>
                <a:spLocks noChangeShapeType="1"/>
              </p:cNvSpPr>
              <p:nvPr userDrawn="1"/>
            </p:nvSpPr>
            <p:spPr bwMode="auto">
              <a:xfrm>
                <a:off x="437588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0" name="Line 99" hidden="1"/>
              <p:cNvSpPr>
                <a:spLocks noChangeShapeType="1"/>
              </p:cNvSpPr>
              <p:nvPr userDrawn="1"/>
            </p:nvSpPr>
            <p:spPr bwMode="auto">
              <a:xfrm>
                <a:off x="42305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1" name="Line 99" hidden="1"/>
              <p:cNvSpPr>
                <a:spLocks noChangeShapeType="1"/>
              </p:cNvSpPr>
              <p:nvPr userDrawn="1"/>
            </p:nvSpPr>
            <p:spPr bwMode="auto">
              <a:xfrm>
                <a:off x="466392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2" name="Line 99" hidden="1"/>
              <p:cNvSpPr>
                <a:spLocks noChangeShapeType="1"/>
              </p:cNvSpPr>
              <p:nvPr userDrawn="1"/>
            </p:nvSpPr>
            <p:spPr bwMode="auto">
              <a:xfrm>
                <a:off x="92710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3" name="Line 99" hidden="1"/>
              <p:cNvSpPr>
                <a:spLocks noChangeShapeType="1"/>
              </p:cNvSpPr>
              <p:nvPr userDrawn="1"/>
            </p:nvSpPr>
            <p:spPr bwMode="auto">
              <a:xfrm>
                <a:off x="76869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4" name="Line 99" hidden="1"/>
              <p:cNvSpPr>
                <a:spLocks noChangeShapeType="1"/>
              </p:cNvSpPr>
              <p:nvPr userDrawn="1"/>
            </p:nvSpPr>
            <p:spPr bwMode="auto">
              <a:xfrm>
                <a:off x="75429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5" name="Line 99" hidden="1"/>
              <p:cNvSpPr>
                <a:spLocks noChangeShapeType="1"/>
              </p:cNvSpPr>
              <p:nvPr userDrawn="1"/>
            </p:nvSpPr>
            <p:spPr bwMode="auto">
              <a:xfrm>
                <a:off x="73988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6" name="Line 99" hidden="1"/>
              <p:cNvSpPr>
                <a:spLocks noChangeShapeType="1"/>
              </p:cNvSpPr>
              <p:nvPr userDrawn="1"/>
            </p:nvSpPr>
            <p:spPr bwMode="auto">
              <a:xfrm>
                <a:off x="72548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7" name="Line 99" hidden="1"/>
              <p:cNvSpPr>
                <a:spLocks noChangeShapeType="1"/>
              </p:cNvSpPr>
              <p:nvPr userDrawn="1"/>
            </p:nvSpPr>
            <p:spPr bwMode="auto">
              <a:xfrm>
                <a:off x="71108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8" name="Line 99" hidden="1"/>
              <p:cNvSpPr>
                <a:spLocks noChangeShapeType="1"/>
              </p:cNvSpPr>
              <p:nvPr userDrawn="1"/>
            </p:nvSpPr>
            <p:spPr bwMode="auto">
              <a:xfrm>
                <a:off x="69668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9" name="Line 99" hidden="1"/>
              <p:cNvSpPr>
                <a:spLocks noChangeShapeType="1"/>
              </p:cNvSpPr>
              <p:nvPr userDrawn="1"/>
            </p:nvSpPr>
            <p:spPr bwMode="auto">
              <a:xfrm>
                <a:off x="68228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0" name="Line 99" hidden="1"/>
              <p:cNvSpPr>
                <a:spLocks noChangeShapeType="1"/>
              </p:cNvSpPr>
              <p:nvPr userDrawn="1"/>
            </p:nvSpPr>
            <p:spPr bwMode="auto">
              <a:xfrm>
                <a:off x="66788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1" name="Line 99" hidden="1"/>
              <p:cNvSpPr>
                <a:spLocks noChangeShapeType="1"/>
              </p:cNvSpPr>
              <p:nvPr userDrawn="1"/>
            </p:nvSpPr>
            <p:spPr bwMode="auto">
              <a:xfrm>
                <a:off x="65347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2" name="Line 99" hidden="1"/>
              <p:cNvSpPr>
                <a:spLocks noChangeShapeType="1"/>
              </p:cNvSpPr>
              <p:nvPr userDrawn="1"/>
            </p:nvSpPr>
            <p:spPr bwMode="auto">
              <a:xfrm>
                <a:off x="63907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3" name="Line 99" hidden="1"/>
              <p:cNvSpPr>
                <a:spLocks noChangeShapeType="1"/>
              </p:cNvSpPr>
              <p:nvPr userDrawn="1"/>
            </p:nvSpPr>
            <p:spPr bwMode="auto">
              <a:xfrm>
                <a:off x="62467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4" name="Line 99" hidden="1"/>
              <p:cNvSpPr>
                <a:spLocks noChangeShapeType="1"/>
              </p:cNvSpPr>
              <p:nvPr userDrawn="1"/>
            </p:nvSpPr>
            <p:spPr bwMode="auto">
              <a:xfrm>
                <a:off x="61027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5" name="Line 99" hidden="1"/>
              <p:cNvSpPr>
                <a:spLocks noChangeShapeType="1"/>
              </p:cNvSpPr>
              <p:nvPr userDrawn="1"/>
            </p:nvSpPr>
            <p:spPr bwMode="auto">
              <a:xfrm>
                <a:off x="59587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6" name="Line 99" hidden="1"/>
              <p:cNvSpPr>
                <a:spLocks noChangeShapeType="1"/>
              </p:cNvSpPr>
              <p:nvPr userDrawn="1"/>
            </p:nvSpPr>
            <p:spPr bwMode="auto">
              <a:xfrm>
                <a:off x="58147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7" name="Line 99" hidden="1"/>
              <p:cNvSpPr>
                <a:spLocks noChangeShapeType="1"/>
              </p:cNvSpPr>
              <p:nvPr userDrawn="1"/>
            </p:nvSpPr>
            <p:spPr bwMode="auto">
              <a:xfrm>
                <a:off x="56706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8" name="Line 99" hidden="1"/>
              <p:cNvSpPr>
                <a:spLocks noChangeShapeType="1"/>
              </p:cNvSpPr>
              <p:nvPr userDrawn="1"/>
            </p:nvSpPr>
            <p:spPr bwMode="auto">
              <a:xfrm>
                <a:off x="55266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9" name="Line 99" hidden="1"/>
              <p:cNvSpPr>
                <a:spLocks noChangeShapeType="1"/>
              </p:cNvSpPr>
              <p:nvPr userDrawn="1"/>
            </p:nvSpPr>
            <p:spPr bwMode="auto">
              <a:xfrm>
                <a:off x="53826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0" name="Line 99" hidden="1"/>
              <p:cNvSpPr>
                <a:spLocks noChangeShapeType="1"/>
              </p:cNvSpPr>
              <p:nvPr userDrawn="1"/>
            </p:nvSpPr>
            <p:spPr bwMode="auto">
              <a:xfrm>
                <a:off x="52386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1" name="Line 99" hidden="1"/>
              <p:cNvSpPr>
                <a:spLocks noChangeShapeType="1"/>
              </p:cNvSpPr>
              <p:nvPr userDrawn="1"/>
            </p:nvSpPr>
            <p:spPr bwMode="auto">
              <a:xfrm>
                <a:off x="50946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2" name="Line 99" hidden="1"/>
              <p:cNvSpPr>
                <a:spLocks noChangeShapeType="1"/>
              </p:cNvSpPr>
              <p:nvPr userDrawn="1"/>
            </p:nvSpPr>
            <p:spPr bwMode="auto">
              <a:xfrm>
                <a:off x="81189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3" name="Line 99" hidden="1"/>
              <p:cNvSpPr>
                <a:spLocks noChangeShapeType="1"/>
              </p:cNvSpPr>
              <p:nvPr userDrawn="1"/>
            </p:nvSpPr>
            <p:spPr bwMode="auto">
              <a:xfrm>
                <a:off x="79749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4" name="Line 99" hidden="1"/>
              <p:cNvSpPr>
                <a:spLocks noChangeShapeType="1"/>
              </p:cNvSpPr>
              <p:nvPr userDrawn="1"/>
            </p:nvSpPr>
            <p:spPr bwMode="auto">
              <a:xfrm>
                <a:off x="78309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5" name="Line 99" hidden="1"/>
              <p:cNvSpPr>
                <a:spLocks noChangeShapeType="1"/>
              </p:cNvSpPr>
              <p:nvPr userDrawn="1"/>
            </p:nvSpPr>
            <p:spPr bwMode="auto">
              <a:xfrm>
                <a:off x="85510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6" name="Line 99" hidden="1"/>
              <p:cNvSpPr>
                <a:spLocks noChangeShapeType="1"/>
              </p:cNvSpPr>
              <p:nvPr userDrawn="1"/>
            </p:nvSpPr>
            <p:spPr bwMode="auto">
              <a:xfrm>
                <a:off x="84070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7" name="Line 99" hidden="1"/>
              <p:cNvSpPr>
                <a:spLocks noChangeShapeType="1"/>
              </p:cNvSpPr>
              <p:nvPr userDrawn="1"/>
            </p:nvSpPr>
            <p:spPr bwMode="auto">
              <a:xfrm>
                <a:off x="82629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8" name="Line 99" hidden="1"/>
              <p:cNvSpPr>
                <a:spLocks noChangeShapeType="1"/>
              </p:cNvSpPr>
              <p:nvPr userDrawn="1"/>
            </p:nvSpPr>
            <p:spPr bwMode="auto">
              <a:xfrm>
                <a:off x="89830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9" name="Line 99" hidden="1"/>
              <p:cNvSpPr>
                <a:spLocks noChangeShapeType="1"/>
              </p:cNvSpPr>
              <p:nvPr userDrawn="1"/>
            </p:nvSpPr>
            <p:spPr bwMode="auto">
              <a:xfrm>
                <a:off x="88390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0" name="Line 99" hidden="1"/>
              <p:cNvSpPr>
                <a:spLocks noChangeShapeType="1"/>
              </p:cNvSpPr>
              <p:nvPr userDrawn="1"/>
            </p:nvSpPr>
            <p:spPr bwMode="auto">
              <a:xfrm>
                <a:off x="86950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1" name="Line 99" hidden="1"/>
              <p:cNvSpPr>
                <a:spLocks noChangeShapeType="1"/>
              </p:cNvSpPr>
              <p:nvPr userDrawn="1"/>
            </p:nvSpPr>
            <p:spPr bwMode="auto">
              <a:xfrm>
                <a:off x="91270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2" name="Line 99" hidden="1"/>
              <p:cNvSpPr>
                <a:spLocks noChangeShapeType="1"/>
              </p:cNvSpPr>
              <p:nvPr userDrawn="1"/>
            </p:nvSpPr>
            <p:spPr bwMode="auto">
              <a:xfrm>
                <a:off x="4950619" y="1268760"/>
                <a:ext cx="0" cy="5472608"/>
              </a:xfrm>
              <a:prstGeom prst="line">
                <a:avLst/>
              </a:prstGeom>
              <a:noFill/>
              <a:ln w="9525">
                <a:solidFill>
                  <a:srgbClr val="C0C0C0"/>
                </a:solidFill>
                <a:round/>
                <a:headEnd/>
                <a:tailEnd/>
              </a:ln>
              <a:effectLst/>
            </p:spPr>
            <p:txBody>
              <a:bodyPr/>
              <a:lstStyle/>
              <a:p>
                <a:endParaRPr lang="ja-JP" altLang="en-US" dirty="0"/>
              </a:p>
            </p:txBody>
          </p:sp>
          <p:sp>
            <p:nvSpPr>
              <p:cNvPr id="113" name="Line 99" hidden="1"/>
              <p:cNvSpPr>
                <a:spLocks noChangeShapeType="1"/>
              </p:cNvSpPr>
              <p:nvPr userDrawn="1"/>
            </p:nvSpPr>
            <p:spPr bwMode="auto">
              <a:xfrm>
                <a:off x="9417496"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4" name="Line 99" hidden="1"/>
              <p:cNvSpPr>
                <a:spLocks noChangeShapeType="1"/>
              </p:cNvSpPr>
              <p:nvPr userDrawn="1"/>
            </p:nvSpPr>
            <p:spPr bwMode="auto">
              <a:xfrm>
                <a:off x="9561512"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5" name="Line 99" hidden="1"/>
              <p:cNvSpPr>
                <a:spLocks noChangeShapeType="1"/>
              </p:cNvSpPr>
              <p:nvPr userDrawn="1"/>
            </p:nvSpPr>
            <p:spPr bwMode="auto">
              <a:xfrm>
                <a:off x="488504"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6" name="Line 99" hidden="1"/>
              <p:cNvSpPr>
                <a:spLocks noChangeShapeType="1"/>
              </p:cNvSpPr>
              <p:nvPr userDrawn="1"/>
            </p:nvSpPr>
            <p:spPr bwMode="auto">
              <a:xfrm>
                <a:off x="344488" y="1268760"/>
                <a:ext cx="0" cy="5472608"/>
              </a:xfrm>
              <a:prstGeom prst="line">
                <a:avLst/>
              </a:prstGeom>
              <a:noFill/>
              <a:ln w="9525">
                <a:solidFill>
                  <a:srgbClr val="EAEAEA"/>
                </a:solidFill>
                <a:round/>
                <a:headEnd/>
                <a:tailEnd/>
              </a:ln>
              <a:effectLst/>
            </p:spPr>
            <p:txBody>
              <a:bodyPr/>
              <a:lstStyle/>
              <a:p>
                <a:endParaRPr lang="ja-JP" altLang="en-US" dirty="0"/>
              </a:p>
            </p:txBody>
          </p:sp>
        </p:grpSp>
        <p:grpSp>
          <p:nvGrpSpPr>
            <p:cNvPr id="10" name="グループ化 9" hidden="1"/>
            <p:cNvGrpSpPr/>
            <p:nvPr userDrawn="1"/>
          </p:nvGrpSpPr>
          <p:grpSpPr>
            <a:xfrm>
              <a:off x="195709" y="1340768"/>
              <a:ext cx="9509820" cy="5040560"/>
              <a:chOff x="486121" y="1412776"/>
              <a:chExt cx="8928995" cy="5040560"/>
            </a:xfrm>
          </p:grpSpPr>
          <p:sp>
            <p:nvSpPr>
              <p:cNvPr id="14" name="Line 99" hidden="1"/>
              <p:cNvSpPr>
                <a:spLocks noChangeShapeType="1"/>
              </p:cNvSpPr>
              <p:nvPr userDrawn="1"/>
            </p:nvSpPr>
            <p:spPr bwMode="auto">
              <a:xfrm rot="5400000" flipH="1">
                <a:off x="4950619" y="-31541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5" name="Line 99" hidden="1"/>
              <p:cNvSpPr>
                <a:spLocks noChangeShapeType="1"/>
              </p:cNvSpPr>
              <p:nvPr userDrawn="1"/>
            </p:nvSpPr>
            <p:spPr bwMode="auto">
              <a:xfrm rot="5400000" flipH="1">
                <a:off x="4950619" y="-17140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6" name="Line 99" hidden="1"/>
              <p:cNvSpPr>
                <a:spLocks noChangeShapeType="1"/>
              </p:cNvSpPr>
              <p:nvPr userDrawn="1"/>
            </p:nvSpPr>
            <p:spPr bwMode="auto">
              <a:xfrm rot="5400000" flipH="1">
                <a:off x="4950619" y="-2738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7" name="Line 99" hidden="1"/>
              <p:cNvSpPr>
                <a:spLocks noChangeShapeType="1"/>
              </p:cNvSpPr>
              <p:nvPr userDrawn="1"/>
            </p:nvSpPr>
            <p:spPr bwMode="auto">
              <a:xfrm rot="5400000" flipH="1">
                <a:off x="4950619" y="11663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8" name="Line 99" hidden="1"/>
              <p:cNvSpPr>
                <a:spLocks noChangeShapeType="1"/>
              </p:cNvSpPr>
              <p:nvPr userDrawn="1"/>
            </p:nvSpPr>
            <p:spPr bwMode="auto">
              <a:xfrm rot="5400000" flipH="1">
                <a:off x="4950619" y="2606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9" name="Line 99" hidden="1"/>
              <p:cNvSpPr>
                <a:spLocks noChangeShapeType="1"/>
              </p:cNvSpPr>
              <p:nvPr userDrawn="1"/>
            </p:nvSpPr>
            <p:spPr bwMode="auto">
              <a:xfrm rot="5400000" flipH="1">
                <a:off x="4950619" y="4046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0" name="Line 99" hidden="1"/>
              <p:cNvSpPr>
                <a:spLocks noChangeShapeType="1"/>
              </p:cNvSpPr>
              <p:nvPr userDrawn="1"/>
            </p:nvSpPr>
            <p:spPr bwMode="auto">
              <a:xfrm rot="5400000" flipH="1">
                <a:off x="4950619" y="54868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2" name="Line 99" hidden="1"/>
              <p:cNvSpPr>
                <a:spLocks noChangeShapeType="1"/>
              </p:cNvSpPr>
              <p:nvPr userDrawn="1"/>
            </p:nvSpPr>
            <p:spPr bwMode="auto">
              <a:xfrm rot="5400000" flipH="1">
                <a:off x="4950619" y="69269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3" name="Line 99" hidden="1"/>
              <p:cNvSpPr>
                <a:spLocks noChangeShapeType="1"/>
              </p:cNvSpPr>
              <p:nvPr userDrawn="1"/>
            </p:nvSpPr>
            <p:spPr bwMode="auto">
              <a:xfrm rot="5400000" flipH="1">
                <a:off x="4950619" y="83671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4" name="Line 99" hidden="1"/>
              <p:cNvSpPr>
                <a:spLocks noChangeShapeType="1"/>
              </p:cNvSpPr>
              <p:nvPr userDrawn="1"/>
            </p:nvSpPr>
            <p:spPr bwMode="auto">
              <a:xfrm rot="5400000" flipH="1">
                <a:off x="4950619" y="98072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5" name="Line 99" hidden="1"/>
              <p:cNvSpPr>
                <a:spLocks noChangeShapeType="1"/>
              </p:cNvSpPr>
              <p:nvPr userDrawn="1"/>
            </p:nvSpPr>
            <p:spPr bwMode="auto">
              <a:xfrm rot="5400000" flipH="1">
                <a:off x="4950619" y="112474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6" name="Line 99" hidden="1"/>
              <p:cNvSpPr>
                <a:spLocks noChangeShapeType="1"/>
              </p:cNvSpPr>
              <p:nvPr userDrawn="1"/>
            </p:nvSpPr>
            <p:spPr bwMode="auto">
              <a:xfrm rot="5400000" flipH="1">
                <a:off x="4950619" y="126876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7" name="Line 99" hidden="1"/>
              <p:cNvSpPr>
                <a:spLocks noChangeShapeType="1"/>
              </p:cNvSpPr>
              <p:nvPr userDrawn="1"/>
            </p:nvSpPr>
            <p:spPr bwMode="auto">
              <a:xfrm rot="5400000" flipH="1">
                <a:off x="4950619" y="141277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8" name="Line 99" hidden="1"/>
              <p:cNvSpPr>
                <a:spLocks noChangeShapeType="1"/>
              </p:cNvSpPr>
              <p:nvPr userDrawn="1"/>
            </p:nvSpPr>
            <p:spPr bwMode="auto">
              <a:xfrm rot="5400000" flipH="1">
                <a:off x="4950619" y="155679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9" name="Line 99" hidden="1"/>
              <p:cNvSpPr>
                <a:spLocks noChangeShapeType="1"/>
              </p:cNvSpPr>
              <p:nvPr userDrawn="1"/>
            </p:nvSpPr>
            <p:spPr bwMode="auto">
              <a:xfrm rot="5400000" flipH="1">
                <a:off x="4950619" y="170080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0" name="Line 99" hidden="1"/>
              <p:cNvSpPr>
                <a:spLocks noChangeShapeType="1"/>
              </p:cNvSpPr>
              <p:nvPr userDrawn="1"/>
            </p:nvSpPr>
            <p:spPr bwMode="auto">
              <a:xfrm rot="5400000" flipH="1">
                <a:off x="4950619" y="184482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1" name="Line 99" hidden="1"/>
              <p:cNvSpPr>
                <a:spLocks noChangeShapeType="1"/>
              </p:cNvSpPr>
              <p:nvPr userDrawn="1"/>
            </p:nvSpPr>
            <p:spPr bwMode="auto">
              <a:xfrm rot="5400000" flipH="1">
                <a:off x="4950619" y="198884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2" name="Line 99" hidden="1"/>
              <p:cNvSpPr>
                <a:spLocks noChangeShapeType="1"/>
              </p:cNvSpPr>
              <p:nvPr userDrawn="1"/>
            </p:nvSpPr>
            <p:spPr bwMode="auto">
              <a:xfrm rot="5400000" flipH="1">
                <a:off x="4950619" y="-6034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3" name="Line 99" hidden="1"/>
              <p:cNvSpPr>
                <a:spLocks noChangeShapeType="1"/>
              </p:cNvSpPr>
              <p:nvPr userDrawn="1"/>
            </p:nvSpPr>
            <p:spPr bwMode="auto">
              <a:xfrm rot="5400000" flipH="1">
                <a:off x="4950619" y="-7474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4" name="Line 99" hidden="1"/>
              <p:cNvSpPr>
                <a:spLocks noChangeShapeType="1"/>
              </p:cNvSpPr>
              <p:nvPr userDrawn="1"/>
            </p:nvSpPr>
            <p:spPr bwMode="auto">
              <a:xfrm rot="5400000" flipH="1">
                <a:off x="4950619" y="-89147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5" name="Line 99" hidden="1"/>
              <p:cNvSpPr>
                <a:spLocks noChangeShapeType="1"/>
              </p:cNvSpPr>
              <p:nvPr userDrawn="1"/>
            </p:nvSpPr>
            <p:spPr bwMode="auto">
              <a:xfrm rot="5400000" flipH="1">
                <a:off x="4950619" y="-103549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6" name="Line 99" hidden="1"/>
              <p:cNvSpPr>
                <a:spLocks noChangeShapeType="1"/>
              </p:cNvSpPr>
              <p:nvPr userDrawn="1"/>
            </p:nvSpPr>
            <p:spPr bwMode="auto">
              <a:xfrm rot="5400000" flipH="1">
                <a:off x="4950619" y="-117951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7" name="Line 99" hidden="1"/>
              <p:cNvSpPr>
                <a:spLocks noChangeShapeType="1"/>
              </p:cNvSpPr>
              <p:nvPr userDrawn="1"/>
            </p:nvSpPr>
            <p:spPr bwMode="auto">
              <a:xfrm rot="5400000" flipH="1">
                <a:off x="4950619" y="-1323527"/>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8" name="Line 99" hidden="1"/>
              <p:cNvSpPr>
                <a:spLocks noChangeShapeType="1"/>
              </p:cNvSpPr>
              <p:nvPr userDrawn="1"/>
            </p:nvSpPr>
            <p:spPr bwMode="auto">
              <a:xfrm rot="5400000" flipH="1">
                <a:off x="4950619" y="-1467543"/>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9" name="Line 99" hidden="1"/>
              <p:cNvSpPr>
                <a:spLocks noChangeShapeType="1"/>
              </p:cNvSpPr>
              <p:nvPr userDrawn="1"/>
            </p:nvSpPr>
            <p:spPr bwMode="auto">
              <a:xfrm rot="5400000" flipH="1">
                <a:off x="4950619" y="-161155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0" name="Line 99" hidden="1"/>
              <p:cNvSpPr>
                <a:spLocks noChangeShapeType="1"/>
              </p:cNvSpPr>
              <p:nvPr userDrawn="1"/>
            </p:nvSpPr>
            <p:spPr bwMode="auto">
              <a:xfrm rot="5400000" flipH="1">
                <a:off x="4950619" y="-175557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1" name="Line 99" hidden="1"/>
              <p:cNvSpPr>
                <a:spLocks noChangeShapeType="1"/>
              </p:cNvSpPr>
              <p:nvPr userDrawn="1"/>
            </p:nvSpPr>
            <p:spPr bwMode="auto">
              <a:xfrm rot="5400000" flipH="1">
                <a:off x="4950619" y="-189959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2" name="Line 99" hidden="1"/>
              <p:cNvSpPr>
                <a:spLocks noChangeShapeType="1"/>
              </p:cNvSpPr>
              <p:nvPr userDrawn="1"/>
            </p:nvSpPr>
            <p:spPr bwMode="auto">
              <a:xfrm rot="5400000" flipH="1">
                <a:off x="4950620" y="-2043608"/>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3" name="Line 99" hidden="1"/>
              <p:cNvSpPr>
                <a:spLocks noChangeShapeType="1"/>
              </p:cNvSpPr>
              <p:nvPr userDrawn="1"/>
            </p:nvSpPr>
            <p:spPr bwMode="auto">
              <a:xfrm rot="5400000" flipH="1">
                <a:off x="4950620" y="-2187624"/>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4" name="Line 99" hidden="1"/>
              <p:cNvSpPr>
                <a:spLocks noChangeShapeType="1"/>
              </p:cNvSpPr>
              <p:nvPr userDrawn="1"/>
            </p:nvSpPr>
            <p:spPr bwMode="auto">
              <a:xfrm rot="5400000" flipH="1">
                <a:off x="4950620" y="-233164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5" name="Line 99" hidden="1"/>
              <p:cNvSpPr>
                <a:spLocks noChangeShapeType="1"/>
              </p:cNvSpPr>
              <p:nvPr userDrawn="1"/>
            </p:nvSpPr>
            <p:spPr bwMode="auto">
              <a:xfrm rot="5400000" flipH="1">
                <a:off x="4950620" y="-2475657"/>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6" name="Line 99" hidden="1"/>
              <p:cNvSpPr>
                <a:spLocks noChangeShapeType="1"/>
              </p:cNvSpPr>
              <p:nvPr userDrawn="1"/>
            </p:nvSpPr>
            <p:spPr bwMode="auto">
              <a:xfrm rot="5400000" flipH="1">
                <a:off x="4950620" y="-2619673"/>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7" name="Line 99" hidden="1"/>
              <p:cNvSpPr>
                <a:spLocks noChangeShapeType="1"/>
              </p:cNvSpPr>
              <p:nvPr userDrawn="1"/>
            </p:nvSpPr>
            <p:spPr bwMode="auto">
              <a:xfrm rot="5400000" flipH="1">
                <a:off x="4950620" y="-2763689"/>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8" name="Line 99" hidden="1"/>
              <p:cNvSpPr>
                <a:spLocks noChangeShapeType="1"/>
              </p:cNvSpPr>
              <p:nvPr userDrawn="1"/>
            </p:nvSpPr>
            <p:spPr bwMode="auto">
              <a:xfrm rot="5400000" flipH="1">
                <a:off x="4950619" y="-459431"/>
                <a:ext cx="0" cy="8928991"/>
              </a:xfrm>
              <a:prstGeom prst="line">
                <a:avLst/>
              </a:prstGeom>
              <a:noFill/>
              <a:ln w="9525">
                <a:solidFill>
                  <a:srgbClr val="EAEAEA"/>
                </a:solidFill>
                <a:round/>
                <a:headEnd/>
                <a:tailEnd/>
              </a:ln>
              <a:effectLst/>
            </p:spPr>
            <p:txBody>
              <a:bodyPr/>
              <a:lstStyle/>
              <a:p>
                <a:pPr lvl="0" defTabSz="987461"/>
                <a:endParaRPr lang="ja-JP" altLang="en-US" sz="1900" dirty="0"/>
              </a:p>
            </p:txBody>
          </p:sp>
          <p:sp>
            <p:nvSpPr>
              <p:cNvPr id="49" name="Line 99" hidden="1"/>
              <p:cNvSpPr>
                <a:spLocks noChangeShapeType="1"/>
              </p:cNvSpPr>
              <p:nvPr userDrawn="1"/>
            </p:nvSpPr>
            <p:spPr bwMode="auto">
              <a:xfrm rot="5400000" flipH="1">
                <a:off x="4950619" y="-387424"/>
                <a:ext cx="0" cy="8928991"/>
              </a:xfrm>
              <a:prstGeom prst="line">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0" name="Line 99" hidden="1"/>
              <p:cNvSpPr>
                <a:spLocks noChangeShapeType="1"/>
              </p:cNvSpPr>
              <p:nvPr userDrawn="1"/>
            </p:nvSpPr>
            <p:spPr bwMode="auto">
              <a:xfrm rot="5400000" flipH="1">
                <a:off x="4950620" y="-305172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1" name="Line 99" hidden="1"/>
              <p:cNvSpPr>
                <a:spLocks noChangeShapeType="1"/>
              </p:cNvSpPr>
              <p:nvPr userDrawn="1"/>
            </p:nvSpPr>
            <p:spPr bwMode="auto">
              <a:xfrm rot="5400000" flipH="1">
                <a:off x="4950618" y="-2914562"/>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13" name="正方形/長方形 12" hidden="1"/>
            <p:cNvSpPr/>
            <p:nvPr userDrawn="1"/>
          </p:nvSpPr>
          <p:spPr>
            <a:xfrm>
              <a:off x="200472" y="1196752"/>
              <a:ext cx="9505056" cy="5328592"/>
            </a:xfrm>
            <a:prstGeom prst="rect">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4" name="Line 26"/>
          <p:cNvSpPr>
            <a:spLocks noChangeShapeType="1"/>
          </p:cNvSpPr>
          <p:nvPr userDrawn="1"/>
        </p:nvSpPr>
        <p:spPr bwMode="auto">
          <a:xfrm>
            <a:off x="200471" y="98072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9" name="テキスト ボックス 8"/>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
        <p:nvSpPr>
          <p:cNvPr id="11" name="タイトル 7"/>
          <p:cNvSpPr>
            <a:spLocks noGrp="1"/>
          </p:cNvSpPr>
          <p:nvPr>
            <p:ph type="title"/>
          </p:nvPr>
        </p:nvSpPr>
        <p:spPr>
          <a:xfrm>
            <a:off x="200471" y="188550"/>
            <a:ext cx="9505055" cy="360050"/>
          </a:xfrm>
        </p:spPr>
        <p:txBody>
          <a:bodyPr>
            <a:normAutofit/>
          </a:bodyPr>
          <a:lstStyle>
            <a:lvl1pPr fontAlgn="base">
              <a:defRPr sz="1400" baseline="0">
                <a:latin typeface="Arial Black" panose="020B0A04020102020204" pitchFamily="34" charset="0"/>
              </a:defRPr>
            </a:lvl1pPr>
          </a:lstStyle>
          <a:p>
            <a:r>
              <a:rPr kumimoji="1" lang="ja-JP" altLang="en-US" dirty="0"/>
              <a:t>マスタ タイトルの書式設定</a:t>
            </a:r>
          </a:p>
        </p:txBody>
      </p:sp>
      <p:sp>
        <p:nvSpPr>
          <p:cNvPr id="12" name="テキスト プレースホルダー 12"/>
          <p:cNvSpPr>
            <a:spLocks noGrp="1"/>
          </p:cNvSpPr>
          <p:nvPr>
            <p:ph type="body" sz="quarter" idx="15"/>
          </p:nvPr>
        </p:nvSpPr>
        <p:spPr>
          <a:xfrm>
            <a:off x="200025" y="549275"/>
            <a:ext cx="9505950" cy="359445"/>
          </a:xfrm>
        </p:spPr>
        <p:txBody>
          <a:bodyPr anchor="b" anchorCtr="0"/>
          <a:lstStyle>
            <a:lvl1pPr marL="0" indent="0">
              <a:spcBef>
                <a:spcPts val="0"/>
              </a:spcBef>
              <a:buNone/>
              <a:defRPr sz="2000" baseline="0">
                <a:latin typeface="Arial Black" panose="020B0A04020102020204" pitchFamily="34" charset="0"/>
                <a:ea typeface="HGP創英角ｺﾞｼｯｸUB" panose="020B0900000000000000" pitchFamily="50" charset="-128"/>
              </a:defRPr>
            </a:lvl1pPr>
            <a:lvl2pPr marL="377825" indent="0">
              <a:spcBef>
                <a:spcPts val="0"/>
              </a:spcBef>
              <a:buNone/>
              <a:defRPr sz="2000">
                <a:latin typeface="HGP創英角ｺﾞｼｯｸUB" panose="020B0900000000000000" pitchFamily="50" charset="-128"/>
                <a:ea typeface="HGP創英角ｺﾞｼｯｸUB" panose="020B0900000000000000" pitchFamily="50" charset="-128"/>
              </a:defRPr>
            </a:lvl2pPr>
            <a:lvl3pPr marL="755650" indent="0">
              <a:spcBef>
                <a:spcPts val="0"/>
              </a:spcBef>
              <a:buNone/>
              <a:defRPr sz="2000">
                <a:latin typeface="HGP創英角ｺﾞｼｯｸUB" panose="020B0900000000000000" pitchFamily="50" charset="-128"/>
                <a:ea typeface="HGP創英角ｺﾞｼｯｸUB" panose="020B0900000000000000" pitchFamily="50" charset="-128"/>
              </a:defRPr>
            </a:lvl3pPr>
            <a:lvl4pPr marL="1143000" indent="0">
              <a:spcBef>
                <a:spcPts val="0"/>
              </a:spcBef>
              <a:buNone/>
              <a:defRPr sz="2000">
                <a:latin typeface="HGP創英角ｺﾞｼｯｸUB" panose="020B0900000000000000" pitchFamily="50" charset="-128"/>
                <a:ea typeface="HGP創英角ｺﾞｼｯｸUB" panose="020B0900000000000000" pitchFamily="50" charset="-128"/>
              </a:defRPr>
            </a:lvl4pPr>
            <a:lvl5pPr marL="1525587" indent="0">
              <a:spcBef>
                <a:spcPts val="0"/>
              </a:spcBef>
              <a:buNone/>
              <a:defRPr sz="2000">
                <a:latin typeface="HGP創英角ｺﾞｼｯｸUB" panose="020B0900000000000000" pitchFamily="50" charset="-128"/>
                <a:ea typeface="HGP創英角ｺﾞｼｯｸUB" panose="020B0900000000000000" pitchFamily="50" charset="-128"/>
              </a:defRPr>
            </a:lvl5pPr>
          </a:lstStyle>
          <a:p>
            <a:pPr lvl="0"/>
            <a:r>
              <a:rPr kumimoji="1" lang="ja-JP" altLang="en-US" dirty="0"/>
              <a:t>マスター テキストの書式設定</a:t>
            </a:r>
          </a:p>
        </p:txBody>
      </p:sp>
    </p:spTree>
    <p:extLst>
      <p:ext uri="{BB962C8B-B14F-4D97-AF65-F5344CB8AC3E}">
        <p14:creationId xmlns:p14="http://schemas.microsoft.com/office/powerpoint/2010/main" val="126279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NRIロゴ">
    <p:spTree>
      <p:nvGrpSpPr>
        <p:cNvPr id="1" name=""/>
        <p:cNvGrpSpPr/>
        <p:nvPr/>
      </p:nvGrpSpPr>
      <p:grpSpPr>
        <a:xfrm>
          <a:off x="0" y="0"/>
          <a:ext cx="0" cy="0"/>
          <a:chOff x="0" y="0"/>
          <a:chExt cx="0" cy="0"/>
        </a:xfrm>
      </p:grpSpPr>
      <p:grpSp>
        <p:nvGrpSpPr>
          <p:cNvPr id="32" name="グループ化 31"/>
          <p:cNvGrpSpPr>
            <a:grpSpLocks noChangeAspect="1"/>
          </p:cNvGrpSpPr>
          <p:nvPr userDrawn="1"/>
        </p:nvGrpSpPr>
        <p:grpSpPr>
          <a:xfrm>
            <a:off x="2216696" y="1917120"/>
            <a:ext cx="5409096" cy="2592000"/>
            <a:chOff x="539552" y="3284984"/>
            <a:chExt cx="6537211" cy="3132584"/>
          </a:xfrm>
        </p:grpSpPr>
        <p:pic>
          <p:nvPicPr>
            <p:cNvPr id="33" name="Picture 300"/>
            <p:cNvPicPr>
              <a:picLocks noChangeAspect="1" noChangeArrowheads="1"/>
            </p:cNvPicPr>
            <p:nvPr/>
          </p:nvPicPr>
          <p:blipFill>
            <a:blip r:embed="rId2" cstate="print"/>
            <a:srcRect/>
            <a:stretch>
              <a:fillRect/>
            </a:stretch>
          </p:blipFill>
          <p:spPr bwMode="auto">
            <a:xfrm>
              <a:off x="2298908" y="3959694"/>
              <a:ext cx="4753741" cy="1839131"/>
            </a:xfrm>
            <a:prstGeom prst="rect">
              <a:avLst/>
            </a:prstGeom>
            <a:noFill/>
            <a:ln w="9525">
              <a:noFill/>
              <a:miter lim="800000"/>
              <a:headEnd/>
              <a:tailEnd/>
            </a:ln>
          </p:spPr>
        </p:pic>
        <p:sp>
          <p:nvSpPr>
            <p:cNvPr id="34" name="Freeform 290"/>
            <p:cNvSpPr>
              <a:spLocks noChangeAspect="1"/>
            </p:cNvSpPr>
            <p:nvPr userDrawn="1"/>
          </p:nvSpPr>
          <p:spPr bwMode="auto">
            <a:xfrm>
              <a:off x="3112261" y="3291008"/>
              <a:ext cx="397655" cy="1481953"/>
            </a:xfrm>
            <a:custGeom>
              <a:avLst/>
              <a:gdLst/>
              <a:ahLst/>
              <a:cxnLst>
                <a:cxn ang="0">
                  <a:pos x="132" y="0"/>
                </a:cxn>
                <a:cxn ang="0">
                  <a:pos x="0" y="0"/>
                </a:cxn>
                <a:cxn ang="0">
                  <a:pos x="0" y="0"/>
                </a:cxn>
                <a:cxn ang="0">
                  <a:pos x="5" y="121"/>
                </a:cxn>
                <a:cxn ang="0">
                  <a:pos x="7" y="183"/>
                </a:cxn>
                <a:cxn ang="0">
                  <a:pos x="8" y="246"/>
                </a:cxn>
                <a:cxn ang="0">
                  <a:pos x="8" y="246"/>
                </a:cxn>
                <a:cxn ang="0">
                  <a:pos x="7" y="310"/>
                </a:cxn>
                <a:cxn ang="0">
                  <a:pos x="5" y="372"/>
                </a:cxn>
                <a:cxn ang="0">
                  <a:pos x="0" y="492"/>
                </a:cxn>
                <a:cxn ang="0">
                  <a:pos x="132" y="492"/>
                </a:cxn>
                <a:cxn ang="0">
                  <a:pos x="132" y="492"/>
                </a:cxn>
                <a:cxn ang="0">
                  <a:pos x="127" y="372"/>
                </a:cxn>
                <a:cxn ang="0">
                  <a:pos x="124" y="310"/>
                </a:cxn>
                <a:cxn ang="0">
                  <a:pos x="124" y="246"/>
                </a:cxn>
                <a:cxn ang="0">
                  <a:pos x="124" y="246"/>
                </a:cxn>
                <a:cxn ang="0">
                  <a:pos x="124" y="183"/>
                </a:cxn>
                <a:cxn ang="0">
                  <a:pos x="127" y="121"/>
                </a:cxn>
                <a:cxn ang="0">
                  <a:pos x="132" y="0"/>
                </a:cxn>
                <a:cxn ang="0">
                  <a:pos x="132" y="0"/>
                </a:cxn>
              </a:cxnLst>
              <a:rect l="0" t="0" r="r" b="b"/>
              <a:pathLst>
                <a:path w="132" h="492">
                  <a:moveTo>
                    <a:pt x="132" y="0"/>
                  </a:moveTo>
                  <a:lnTo>
                    <a:pt x="0" y="0"/>
                  </a:lnTo>
                  <a:lnTo>
                    <a:pt x="0" y="0"/>
                  </a:lnTo>
                  <a:lnTo>
                    <a:pt x="5" y="121"/>
                  </a:lnTo>
                  <a:lnTo>
                    <a:pt x="7" y="183"/>
                  </a:lnTo>
                  <a:lnTo>
                    <a:pt x="8" y="246"/>
                  </a:lnTo>
                  <a:lnTo>
                    <a:pt x="8" y="246"/>
                  </a:lnTo>
                  <a:lnTo>
                    <a:pt x="7" y="310"/>
                  </a:lnTo>
                  <a:lnTo>
                    <a:pt x="5" y="372"/>
                  </a:lnTo>
                  <a:lnTo>
                    <a:pt x="0" y="492"/>
                  </a:lnTo>
                  <a:lnTo>
                    <a:pt x="132" y="492"/>
                  </a:lnTo>
                  <a:lnTo>
                    <a:pt x="132" y="492"/>
                  </a:lnTo>
                  <a:lnTo>
                    <a:pt x="127" y="372"/>
                  </a:lnTo>
                  <a:lnTo>
                    <a:pt x="124" y="310"/>
                  </a:lnTo>
                  <a:lnTo>
                    <a:pt x="124" y="246"/>
                  </a:lnTo>
                  <a:lnTo>
                    <a:pt x="124" y="246"/>
                  </a:lnTo>
                  <a:lnTo>
                    <a:pt x="124" y="183"/>
                  </a:lnTo>
                  <a:lnTo>
                    <a:pt x="127" y="121"/>
                  </a:lnTo>
                  <a:lnTo>
                    <a:pt x="132" y="0"/>
                  </a:lnTo>
                  <a:lnTo>
                    <a:pt x="132" y="0"/>
                  </a:lnTo>
                  <a:close/>
                </a:path>
              </a:pathLst>
            </a:custGeom>
            <a:solidFill>
              <a:srgbClr val="005BAC"/>
            </a:solidFill>
            <a:ln w="9525">
              <a:noFill/>
              <a:round/>
              <a:headEnd/>
              <a:tailEnd/>
            </a:ln>
          </p:spPr>
          <p:txBody>
            <a:bodyPr/>
            <a:lstStyle/>
            <a:p>
              <a:pPr>
                <a:defRPr/>
              </a:pPr>
              <a:endParaRPr lang="ja-JP" altLang="en-US" dirty="0">
                <a:solidFill>
                  <a:prstClr val="black"/>
                </a:solidFill>
              </a:endParaRPr>
            </a:p>
          </p:txBody>
        </p:sp>
        <p:sp>
          <p:nvSpPr>
            <p:cNvPr id="35" name="Freeform 291"/>
            <p:cNvSpPr>
              <a:spLocks noChangeAspect="1"/>
            </p:cNvSpPr>
            <p:nvPr userDrawn="1"/>
          </p:nvSpPr>
          <p:spPr bwMode="auto">
            <a:xfrm>
              <a:off x="539552" y="3284984"/>
              <a:ext cx="2536558" cy="1494002"/>
            </a:xfrm>
            <a:custGeom>
              <a:avLst/>
              <a:gdLst/>
              <a:ahLst/>
              <a:cxnLst>
                <a:cxn ang="0">
                  <a:pos x="670" y="265"/>
                </a:cxn>
                <a:cxn ang="0">
                  <a:pos x="719" y="240"/>
                </a:cxn>
                <a:cxn ang="0">
                  <a:pos x="757" y="208"/>
                </a:cxn>
                <a:cxn ang="0">
                  <a:pos x="780" y="168"/>
                </a:cxn>
                <a:cxn ang="0">
                  <a:pos x="786" y="148"/>
                </a:cxn>
                <a:cxn ang="0">
                  <a:pos x="788" y="127"/>
                </a:cxn>
                <a:cxn ang="0">
                  <a:pos x="788" y="115"/>
                </a:cxn>
                <a:cxn ang="0">
                  <a:pos x="784" y="92"/>
                </a:cxn>
                <a:cxn ang="0">
                  <a:pos x="776" y="72"/>
                </a:cxn>
                <a:cxn ang="0">
                  <a:pos x="765" y="54"/>
                </a:cxn>
                <a:cxn ang="0">
                  <a:pos x="757" y="46"/>
                </a:cxn>
                <a:cxn ang="0">
                  <a:pos x="724" y="22"/>
                </a:cxn>
                <a:cxn ang="0">
                  <a:pos x="683" y="8"/>
                </a:cxn>
                <a:cxn ang="0">
                  <a:pos x="637" y="2"/>
                </a:cxn>
                <a:cxn ang="0">
                  <a:pos x="586" y="0"/>
                </a:cxn>
                <a:cxn ang="0">
                  <a:pos x="529" y="2"/>
                </a:cxn>
                <a:cxn ang="0">
                  <a:pos x="413" y="5"/>
                </a:cxn>
                <a:cxn ang="0">
                  <a:pos x="364" y="5"/>
                </a:cxn>
                <a:cxn ang="0">
                  <a:pos x="372" y="167"/>
                </a:cxn>
                <a:cxn ang="0">
                  <a:pos x="373" y="313"/>
                </a:cxn>
                <a:cxn ang="0">
                  <a:pos x="311" y="242"/>
                </a:cxn>
                <a:cxn ang="0">
                  <a:pos x="187" y="86"/>
                </a:cxn>
                <a:cxn ang="0">
                  <a:pos x="0" y="5"/>
                </a:cxn>
                <a:cxn ang="0">
                  <a:pos x="7" y="126"/>
                </a:cxn>
                <a:cxn ang="0">
                  <a:pos x="10" y="251"/>
                </a:cxn>
                <a:cxn ang="0">
                  <a:pos x="8" y="315"/>
                </a:cxn>
                <a:cxn ang="0">
                  <a:pos x="0" y="497"/>
                </a:cxn>
                <a:cxn ang="0">
                  <a:pos x="107" y="497"/>
                </a:cxn>
                <a:cxn ang="0">
                  <a:pos x="97" y="319"/>
                </a:cxn>
                <a:cxn ang="0">
                  <a:pos x="95" y="165"/>
                </a:cxn>
                <a:cxn ang="0">
                  <a:pos x="162" y="242"/>
                </a:cxn>
                <a:cxn ang="0">
                  <a:pos x="299" y="410"/>
                </a:cxn>
                <a:cxn ang="0">
                  <a:pos x="362" y="497"/>
                </a:cxn>
                <a:cxn ang="0">
                  <a:pos x="473" y="497"/>
                </a:cxn>
                <a:cxn ang="0">
                  <a:pos x="467" y="315"/>
                </a:cxn>
                <a:cxn ang="0">
                  <a:pos x="465" y="251"/>
                </a:cxn>
                <a:cxn ang="0">
                  <a:pos x="468" y="68"/>
                </a:cxn>
                <a:cxn ang="0">
                  <a:pos x="502" y="67"/>
                </a:cxn>
                <a:cxn ang="0">
                  <a:pos x="543" y="67"/>
                </a:cxn>
                <a:cxn ang="0">
                  <a:pos x="591" y="72"/>
                </a:cxn>
                <a:cxn ang="0">
                  <a:pos x="618" y="84"/>
                </a:cxn>
                <a:cxn ang="0">
                  <a:pos x="630" y="94"/>
                </a:cxn>
                <a:cxn ang="0">
                  <a:pos x="643" y="113"/>
                </a:cxn>
                <a:cxn ang="0">
                  <a:pos x="649" y="145"/>
                </a:cxn>
                <a:cxn ang="0">
                  <a:pos x="648" y="154"/>
                </a:cxn>
                <a:cxn ang="0">
                  <a:pos x="643" y="175"/>
                </a:cxn>
                <a:cxn ang="0">
                  <a:pos x="634" y="192"/>
                </a:cxn>
                <a:cxn ang="0">
                  <a:pos x="618" y="208"/>
                </a:cxn>
                <a:cxn ang="0">
                  <a:pos x="589" y="227"/>
                </a:cxn>
                <a:cxn ang="0">
                  <a:pos x="542" y="245"/>
                </a:cxn>
                <a:cxn ang="0">
                  <a:pos x="515" y="253"/>
                </a:cxn>
                <a:cxn ang="0">
                  <a:pos x="603" y="370"/>
                </a:cxn>
                <a:cxn ang="0">
                  <a:pos x="689" y="497"/>
                </a:cxn>
                <a:cxn ang="0">
                  <a:pos x="843" y="497"/>
                </a:cxn>
                <a:cxn ang="0">
                  <a:pos x="707" y="318"/>
                </a:cxn>
                <a:cxn ang="0">
                  <a:pos x="670" y="265"/>
                </a:cxn>
              </a:cxnLst>
              <a:rect l="0" t="0" r="r" b="b"/>
              <a:pathLst>
                <a:path w="843" h="497">
                  <a:moveTo>
                    <a:pt x="670" y="265"/>
                  </a:moveTo>
                  <a:lnTo>
                    <a:pt x="670" y="265"/>
                  </a:lnTo>
                  <a:lnTo>
                    <a:pt x="697" y="254"/>
                  </a:lnTo>
                  <a:lnTo>
                    <a:pt x="719" y="240"/>
                  </a:lnTo>
                  <a:lnTo>
                    <a:pt x="740" y="226"/>
                  </a:lnTo>
                  <a:lnTo>
                    <a:pt x="757" y="208"/>
                  </a:lnTo>
                  <a:lnTo>
                    <a:pt x="770" y="189"/>
                  </a:lnTo>
                  <a:lnTo>
                    <a:pt x="780" y="168"/>
                  </a:lnTo>
                  <a:lnTo>
                    <a:pt x="784" y="159"/>
                  </a:lnTo>
                  <a:lnTo>
                    <a:pt x="786" y="148"/>
                  </a:lnTo>
                  <a:lnTo>
                    <a:pt x="788" y="138"/>
                  </a:lnTo>
                  <a:lnTo>
                    <a:pt x="788" y="127"/>
                  </a:lnTo>
                  <a:lnTo>
                    <a:pt x="788" y="127"/>
                  </a:lnTo>
                  <a:lnTo>
                    <a:pt x="788" y="115"/>
                  </a:lnTo>
                  <a:lnTo>
                    <a:pt x="786" y="103"/>
                  </a:lnTo>
                  <a:lnTo>
                    <a:pt x="784" y="92"/>
                  </a:lnTo>
                  <a:lnTo>
                    <a:pt x="781" y="81"/>
                  </a:lnTo>
                  <a:lnTo>
                    <a:pt x="776" y="72"/>
                  </a:lnTo>
                  <a:lnTo>
                    <a:pt x="770" y="62"/>
                  </a:lnTo>
                  <a:lnTo>
                    <a:pt x="765" y="54"/>
                  </a:lnTo>
                  <a:lnTo>
                    <a:pt x="757" y="46"/>
                  </a:lnTo>
                  <a:lnTo>
                    <a:pt x="757" y="46"/>
                  </a:lnTo>
                  <a:lnTo>
                    <a:pt x="742" y="32"/>
                  </a:lnTo>
                  <a:lnTo>
                    <a:pt x="724" y="22"/>
                  </a:lnTo>
                  <a:lnTo>
                    <a:pt x="705" y="14"/>
                  </a:lnTo>
                  <a:lnTo>
                    <a:pt x="683" y="8"/>
                  </a:lnTo>
                  <a:lnTo>
                    <a:pt x="661" y="5"/>
                  </a:lnTo>
                  <a:lnTo>
                    <a:pt x="637" y="2"/>
                  </a:lnTo>
                  <a:lnTo>
                    <a:pt x="611" y="2"/>
                  </a:lnTo>
                  <a:lnTo>
                    <a:pt x="586" y="0"/>
                  </a:lnTo>
                  <a:lnTo>
                    <a:pt x="586" y="0"/>
                  </a:lnTo>
                  <a:lnTo>
                    <a:pt x="529" y="2"/>
                  </a:lnTo>
                  <a:lnTo>
                    <a:pt x="470" y="3"/>
                  </a:lnTo>
                  <a:lnTo>
                    <a:pt x="413" y="5"/>
                  </a:lnTo>
                  <a:lnTo>
                    <a:pt x="364" y="5"/>
                  </a:lnTo>
                  <a:lnTo>
                    <a:pt x="364" y="5"/>
                  </a:lnTo>
                  <a:lnTo>
                    <a:pt x="368" y="86"/>
                  </a:lnTo>
                  <a:lnTo>
                    <a:pt x="372" y="167"/>
                  </a:lnTo>
                  <a:lnTo>
                    <a:pt x="373" y="243"/>
                  </a:lnTo>
                  <a:lnTo>
                    <a:pt x="373" y="313"/>
                  </a:lnTo>
                  <a:lnTo>
                    <a:pt x="373" y="313"/>
                  </a:lnTo>
                  <a:lnTo>
                    <a:pt x="311" y="242"/>
                  </a:lnTo>
                  <a:lnTo>
                    <a:pt x="249" y="165"/>
                  </a:lnTo>
                  <a:lnTo>
                    <a:pt x="187" y="86"/>
                  </a:lnTo>
                  <a:lnTo>
                    <a:pt x="129" y="5"/>
                  </a:lnTo>
                  <a:lnTo>
                    <a:pt x="0" y="5"/>
                  </a:lnTo>
                  <a:lnTo>
                    <a:pt x="0" y="5"/>
                  </a:lnTo>
                  <a:lnTo>
                    <a:pt x="7" y="126"/>
                  </a:lnTo>
                  <a:lnTo>
                    <a:pt x="8" y="188"/>
                  </a:lnTo>
                  <a:lnTo>
                    <a:pt x="10" y="251"/>
                  </a:lnTo>
                  <a:lnTo>
                    <a:pt x="10" y="251"/>
                  </a:lnTo>
                  <a:lnTo>
                    <a:pt x="8" y="315"/>
                  </a:lnTo>
                  <a:lnTo>
                    <a:pt x="7" y="377"/>
                  </a:lnTo>
                  <a:lnTo>
                    <a:pt x="0" y="497"/>
                  </a:lnTo>
                  <a:lnTo>
                    <a:pt x="107" y="497"/>
                  </a:lnTo>
                  <a:lnTo>
                    <a:pt x="107" y="497"/>
                  </a:lnTo>
                  <a:lnTo>
                    <a:pt x="100" y="408"/>
                  </a:lnTo>
                  <a:lnTo>
                    <a:pt x="97" y="319"/>
                  </a:lnTo>
                  <a:lnTo>
                    <a:pt x="95" y="238"/>
                  </a:lnTo>
                  <a:lnTo>
                    <a:pt x="95" y="165"/>
                  </a:lnTo>
                  <a:lnTo>
                    <a:pt x="95" y="165"/>
                  </a:lnTo>
                  <a:lnTo>
                    <a:pt x="162" y="242"/>
                  </a:lnTo>
                  <a:lnTo>
                    <a:pt x="230" y="324"/>
                  </a:lnTo>
                  <a:lnTo>
                    <a:pt x="299" y="410"/>
                  </a:lnTo>
                  <a:lnTo>
                    <a:pt x="330" y="454"/>
                  </a:lnTo>
                  <a:lnTo>
                    <a:pt x="362" y="497"/>
                  </a:lnTo>
                  <a:lnTo>
                    <a:pt x="473" y="497"/>
                  </a:lnTo>
                  <a:lnTo>
                    <a:pt x="473" y="497"/>
                  </a:lnTo>
                  <a:lnTo>
                    <a:pt x="468" y="377"/>
                  </a:lnTo>
                  <a:lnTo>
                    <a:pt x="467" y="315"/>
                  </a:lnTo>
                  <a:lnTo>
                    <a:pt x="465" y="251"/>
                  </a:lnTo>
                  <a:lnTo>
                    <a:pt x="465" y="251"/>
                  </a:lnTo>
                  <a:lnTo>
                    <a:pt x="465" y="159"/>
                  </a:lnTo>
                  <a:lnTo>
                    <a:pt x="468" y="68"/>
                  </a:lnTo>
                  <a:lnTo>
                    <a:pt x="468" y="68"/>
                  </a:lnTo>
                  <a:lnTo>
                    <a:pt x="502" y="67"/>
                  </a:lnTo>
                  <a:lnTo>
                    <a:pt x="543" y="67"/>
                  </a:lnTo>
                  <a:lnTo>
                    <a:pt x="543" y="67"/>
                  </a:lnTo>
                  <a:lnTo>
                    <a:pt x="568" y="68"/>
                  </a:lnTo>
                  <a:lnTo>
                    <a:pt x="591" y="72"/>
                  </a:lnTo>
                  <a:lnTo>
                    <a:pt x="610" y="80"/>
                  </a:lnTo>
                  <a:lnTo>
                    <a:pt x="618" y="84"/>
                  </a:lnTo>
                  <a:lnTo>
                    <a:pt x="624" y="89"/>
                  </a:lnTo>
                  <a:lnTo>
                    <a:pt x="630" y="94"/>
                  </a:lnTo>
                  <a:lnTo>
                    <a:pt x="635" y="100"/>
                  </a:lnTo>
                  <a:lnTo>
                    <a:pt x="643" y="113"/>
                  </a:lnTo>
                  <a:lnTo>
                    <a:pt x="648" y="127"/>
                  </a:lnTo>
                  <a:lnTo>
                    <a:pt x="649" y="145"/>
                  </a:lnTo>
                  <a:lnTo>
                    <a:pt x="649" y="145"/>
                  </a:lnTo>
                  <a:lnTo>
                    <a:pt x="648" y="154"/>
                  </a:lnTo>
                  <a:lnTo>
                    <a:pt x="646" y="165"/>
                  </a:lnTo>
                  <a:lnTo>
                    <a:pt x="643" y="175"/>
                  </a:lnTo>
                  <a:lnTo>
                    <a:pt x="638" y="184"/>
                  </a:lnTo>
                  <a:lnTo>
                    <a:pt x="634" y="192"/>
                  </a:lnTo>
                  <a:lnTo>
                    <a:pt x="626" y="200"/>
                  </a:lnTo>
                  <a:lnTo>
                    <a:pt x="618" y="208"/>
                  </a:lnTo>
                  <a:lnTo>
                    <a:pt x="610" y="215"/>
                  </a:lnTo>
                  <a:lnTo>
                    <a:pt x="589" y="227"/>
                  </a:lnTo>
                  <a:lnTo>
                    <a:pt x="567" y="237"/>
                  </a:lnTo>
                  <a:lnTo>
                    <a:pt x="542" y="245"/>
                  </a:lnTo>
                  <a:lnTo>
                    <a:pt x="515" y="253"/>
                  </a:lnTo>
                  <a:lnTo>
                    <a:pt x="515" y="253"/>
                  </a:lnTo>
                  <a:lnTo>
                    <a:pt x="557" y="308"/>
                  </a:lnTo>
                  <a:lnTo>
                    <a:pt x="603" y="370"/>
                  </a:lnTo>
                  <a:lnTo>
                    <a:pt x="648" y="435"/>
                  </a:lnTo>
                  <a:lnTo>
                    <a:pt x="689" y="497"/>
                  </a:lnTo>
                  <a:lnTo>
                    <a:pt x="843" y="497"/>
                  </a:lnTo>
                  <a:lnTo>
                    <a:pt x="843" y="497"/>
                  </a:lnTo>
                  <a:lnTo>
                    <a:pt x="748" y="375"/>
                  </a:lnTo>
                  <a:lnTo>
                    <a:pt x="707" y="318"/>
                  </a:lnTo>
                  <a:lnTo>
                    <a:pt x="670" y="265"/>
                  </a:lnTo>
                  <a:lnTo>
                    <a:pt x="670" y="265"/>
                  </a:lnTo>
                  <a:close/>
                </a:path>
              </a:pathLst>
            </a:custGeom>
            <a:solidFill>
              <a:srgbClr val="005BAC"/>
            </a:solidFill>
            <a:ln w="9525">
              <a:noFill/>
              <a:round/>
              <a:headEnd/>
              <a:tailEnd/>
            </a:ln>
          </p:spPr>
          <p:txBody>
            <a:bodyPr/>
            <a:lstStyle/>
            <a:p>
              <a:pPr>
                <a:defRPr/>
              </a:pPr>
              <a:endParaRPr lang="ja-JP" altLang="en-US" dirty="0">
                <a:solidFill>
                  <a:prstClr val="black"/>
                </a:solidFill>
              </a:endParaRPr>
            </a:p>
          </p:txBody>
        </p:sp>
        <p:sp>
          <p:nvSpPr>
            <p:cNvPr id="36" name="Freeform 292"/>
            <p:cNvSpPr>
              <a:spLocks noChangeAspect="1"/>
            </p:cNvSpPr>
            <p:nvPr userDrawn="1"/>
          </p:nvSpPr>
          <p:spPr bwMode="auto">
            <a:xfrm>
              <a:off x="3967822" y="4507897"/>
              <a:ext cx="518157" cy="692783"/>
            </a:xfrm>
            <a:custGeom>
              <a:avLst/>
              <a:gdLst/>
              <a:ahLst/>
              <a:cxnLst>
                <a:cxn ang="0">
                  <a:pos x="103" y="114"/>
                </a:cxn>
                <a:cxn ang="0">
                  <a:pos x="171" y="114"/>
                </a:cxn>
                <a:cxn ang="0">
                  <a:pos x="171" y="97"/>
                </a:cxn>
                <a:cxn ang="0">
                  <a:pos x="97" y="97"/>
                </a:cxn>
                <a:cxn ang="0">
                  <a:pos x="97" y="54"/>
                </a:cxn>
                <a:cxn ang="0">
                  <a:pos x="159" y="54"/>
                </a:cxn>
                <a:cxn ang="0">
                  <a:pos x="159" y="36"/>
                </a:cxn>
                <a:cxn ang="0">
                  <a:pos x="97" y="36"/>
                </a:cxn>
                <a:cxn ang="0">
                  <a:pos x="97" y="0"/>
                </a:cxn>
                <a:cxn ang="0">
                  <a:pos x="76" y="0"/>
                </a:cxn>
                <a:cxn ang="0">
                  <a:pos x="76" y="36"/>
                </a:cxn>
                <a:cxn ang="0">
                  <a:pos x="14" y="36"/>
                </a:cxn>
                <a:cxn ang="0">
                  <a:pos x="14" y="54"/>
                </a:cxn>
                <a:cxn ang="0">
                  <a:pos x="76" y="54"/>
                </a:cxn>
                <a:cxn ang="0">
                  <a:pos x="76" y="97"/>
                </a:cxn>
                <a:cxn ang="0">
                  <a:pos x="3" y="97"/>
                </a:cxn>
                <a:cxn ang="0">
                  <a:pos x="3" y="114"/>
                </a:cxn>
                <a:cxn ang="0">
                  <a:pos x="70" y="114"/>
                </a:cxn>
                <a:cxn ang="0">
                  <a:pos x="70" y="114"/>
                </a:cxn>
                <a:cxn ang="0">
                  <a:pos x="54" y="135"/>
                </a:cxn>
                <a:cxn ang="0">
                  <a:pos x="38" y="155"/>
                </a:cxn>
                <a:cxn ang="0">
                  <a:pos x="19" y="174"/>
                </a:cxn>
                <a:cxn ang="0">
                  <a:pos x="0" y="192"/>
                </a:cxn>
                <a:cxn ang="0">
                  <a:pos x="11" y="208"/>
                </a:cxn>
                <a:cxn ang="0">
                  <a:pos x="11" y="208"/>
                </a:cxn>
                <a:cxn ang="0">
                  <a:pos x="29" y="192"/>
                </a:cxn>
                <a:cxn ang="0">
                  <a:pos x="46" y="173"/>
                </a:cxn>
                <a:cxn ang="0">
                  <a:pos x="62" y="154"/>
                </a:cxn>
                <a:cxn ang="0">
                  <a:pos x="76" y="133"/>
                </a:cxn>
                <a:cxn ang="0">
                  <a:pos x="76" y="228"/>
                </a:cxn>
                <a:cxn ang="0">
                  <a:pos x="97" y="228"/>
                </a:cxn>
                <a:cxn ang="0">
                  <a:pos x="97" y="133"/>
                </a:cxn>
                <a:cxn ang="0">
                  <a:pos x="97" y="133"/>
                </a:cxn>
                <a:cxn ang="0">
                  <a:pos x="111" y="154"/>
                </a:cxn>
                <a:cxn ang="0">
                  <a:pos x="127" y="173"/>
                </a:cxn>
                <a:cxn ang="0">
                  <a:pos x="144" y="192"/>
                </a:cxn>
                <a:cxn ang="0">
                  <a:pos x="162" y="208"/>
                </a:cxn>
                <a:cxn ang="0">
                  <a:pos x="173" y="192"/>
                </a:cxn>
                <a:cxn ang="0">
                  <a:pos x="173" y="192"/>
                </a:cxn>
                <a:cxn ang="0">
                  <a:pos x="154" y="174"/>
                </a:cxn>
                <a:cxn ang="0">
                  <a:pos x="136" y="155"/>
                </a:cxn>
                <a:cxn ang="0">
                  <a:pos x="119" y="135"/>
                </a:cxn>
                <a:cxn ang="0">
                  <a:pos x="103" y="114"/>
                </a:cxn>
                <a:cxn ang="0">
                  <a:pos x="103" y="114"/>
                </a:cxn>
              </a:cxnLst>
              <a:rect l="0" t="0" r="r" b="b"/>
              <a:pathLst>
                <a:path w="173" h="228">
                  <a:moveTo>
                    <a:pt x="103" y="114"/>
                  </a:moveTo>
                  <a:lnTo>
                    <a:pt x="171" y="114"/>
                  </a:lnTo>
                  <a:lnTo>
                    <a:pt x="171" y="97"/>
                  </a:lnTo>
                  <a:lnTo>
                    <a:pt x="97" y="97"/>
                  </a:lnTo>
                  <a:lnTo>
                    <a:pt x="97" y="54"/>
                  </a:lnTo>
                  <a:lnTo>
                    <a:pt x="159" y="54"/>
                  </a:lnTo>
                  <a:lnTo>
                    <a:pt x="159" y="36"/>
                  </a:lnTo>
                  <a:lnTo>
                    <a:pt x="97" y="36"/>
                  </a:lnTo>
                  <a:lnTo>
                    <a:pt x="97" y="0"/>
                  </a:lnTo>
                  <a:lnTo>
                    <a:pt x="76" y="0"/>
                  </a:lnTo>
                  <a:lnTo>
                    <a:pt x="76" y="36"/>
                  </a:lnTo>
                  <a:lnTo>
                    <a:pt x="14" y="36"/>
                  </a:lnTo>
                  <a:lnTo>
                    <a:pt x="14" y="54"/>
                  </a:lnTo>
                  <a:lnTo>
                    <a:pt x="76" y="54"/>
                  </a:lnTo>
                  <a:lnTo>
                    <a:pt x="76" y="97"/>
                  </a:lnTo>
                  <a:lnTo>
                    <a:pt x="3" y="97"/>
                  </a:lnTo>
                  <a:lnTo>
                    <a:pt x="3" y="114"/>
                  </a:lnTo>
                  <a:lnTo>
                    <a:pt x="70" y="114"/>
                  </a:lnTo>
                  <a:lnTo>
                    <a:pt x="70" y="114"/>
                  </a:lnTo>
                  <a:lnTo>
                    <a:pt x="54" y="135"/>
                  </a:lnTo>
                  <a:lnTo>
                    <a:pt x="38" y="155"/>
                  </a:lnTo>
                  <a:lnTo>
                    <a:pt x="19" y="174"/>
                  </a:lnTo>
                  <a:lnTo>
                    <a:pt x="0" y="192"/>
                  </a:lnTo>
                  <a:lnTo>
                    <a:pt x="11" y="208"/>
                  </a:lnTo>
                  <a:lnTo>
                    <a:pt x="11" y="208"/>
                  </a:lnTo>
                  <a:lnTo>
                    <a:pt x="29" y="192"/>
                  </a:lnTo>
                  <a:lnTo>
                    <a:pt x="46" y="173"/>
                  </a:lnTo>
                  <a:lnTo>
                    <a:pt x="62" y="154"/>
                  </a:lnTo>
                  <a:lnTo>
                    <a:pt x="76" y="133"/>
                  </a:lnTo>
                  <a:lnTo>
                    <a:pt x="76" y="228"/>
                  </a:lnTo>
                  <a:lnTo>
                    <a:pt x="97" y="228"/>
                  </a:lnTo>
                  <a:lnTo>
                    <a:pt x="97" y="133"/>
                  </a:lnTo>
                  <a:lnTo>
                    <a:pt x="97" y="133"/>
                  </a:lnTo>
                  <a:lnTo>
                    <a:pt x="111" y="154"/>
                  </a:lnTo>
                  <a:lnTo>
                    <a:pt x="127" y="173"/>
                  </a:lnTo>
                  <a:lnTo>
                    <a:pt x="144" y="192"/>
                  </a:lnTo>
                  <a:lnTo>
                    <a:pt x="162" y="208"/>
                  </a:lnTo>
                  <a:lnTo>
                    <a:pt x="173" y="192"/>
                  </a:lnTo>
                  <a:lnTo>
                    <a:pt x="173" y="192"/>
                  </a:lnTo>
                  <a:lnTo>
                    <a:pt x="154" y="174"/>
                  </a:lnTo>
                  <a:lnTo>
                    <a:pt x="136" y="155"/>
                  </a:lnTo>
                  <a:lnTo>
                    <a:pt x="119" y="135"/>
                  </a:lnTo>
                  <a:lnTo>
                    <a:pt x="103" y="114"/>
                  </a:lnTo>
                  <a:lnTo>
                    <a:pt x="103" y="114"/>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37" name="Freeform 293"/>
            <p:cNvSpPr>
              <a:spLocks noChangeAspect="1"/>
            </p:cNvSpPr>
            <p:nvPr userDrawn="1"/>
          </p:nvSpPr>
          <p:spPr bwMode="auto">
            <a:xfrm>
              <a:off x="4630581" y="4507897"/>
              <a:ext cx="536232" cy="692783"/>
            </a:xfrm>
            <a:custGeom>
              <a:avLst/>
              <a:gdLst/>
              <a:ahLst/>
              <a:cxnLst>
                <a:cxn ang="0">
                  <a:pos x="108" y="125"/>
                </a:cxn>
                <a:cxn ang="0">
                  <a:pos x="172" y="125"/>
                </a:cxn>
                <a:cxn ang="0">
                  <a:pos x="172" y="108"/>
                </a:cxn>
                <a:cxn ang="0">
                  <a:pos x="143" y="108"/>
                </a:cxn>
                <a:cxn ang="0">
                  <a:pos x="143" y="63"/>
                </a:cxn>
                <a:cxn ang="0">
                  <a:pos x="124" y="63"/>
                </a:cxn>
                <a:cxn ang="0">
                  <a:pos x="124" y="108"/>
                </a:cxn>
                <a:cxn ang="0">
                  <a:pos x="97" y="108"/>
                </a:cxn>
                <a:cxn ang="0">
                  <a:pos x="97" y="46"/>
                </a:cxn>
                <a:cxn ang="0">
                  <a:pos x="164" y="46"/>
                </a:cxn>
                <a:cxn ang="0">
                  <a:pos x="164" y="30"/>
                </a:cxn>
                <a:cxn ang="0">
                  <a:pos x="97" y="30"/>
                </a:cxn>
                <a:cxn ang="0">
                  <a:pos x="97" y="0"/>
                </a:cxn>
                <a:cxn ang="0">
                  <a:pos x="78" y="0"/>
                </a:cxn>
                <a:cxn ang="0">
                  <a:pos x="78" y="30"/>
                </a:cxn>
                <a:cxn ang="0">
                  <a:pos x="12" y="30"/>
                </a:cxn>
                <a:cxn ang="0">
                  <a:pos x="12" y="46"/>
                </a:cxn>
                <a:cxn ang="0">
                  <a:pos x="78" y="46"/>
                </a:cxn>
                <a:cxn ang="0">
                  <a:pos x="78" y="108"/>
                </a:cxn>
                <a:cxn ang="0">
                  <a:pos x="50" y="108"/>
                </a:cxn>
                <a:cxn ang="0">
                  <a:pos x="50" y="63"/>
                </a:cxn>
                <a:cxn ang="0">
                  <a:pos x="32" y="63"/>
                </a:cxn>
                <a:cxn ang="0">
                  <a:pos x="32" y="108"/>
                </a:cxn>
                <a:cxn ang="0">
                  <a:pos x="4" y="108"/>
                </a:cxn>
                <a:cxn ang="0">
                  <a:pos x="4" y="125"/>
                </a:cxn>
                <a:cxn ang="0">
                  <a:pos x="67" y="125"/>
                </a:cxn>
                <a:cxn ang="0">
                  <a:pos x="67" y="125"/>
                </a:cxn>
                <a:cxn ang="0">
                  <a:pos x="51" y="144"/>
                </a:cxn>
                <a:cxn ang="0">
                  <a:pos x="35" y="162"/>
                </a:cxn>
                <a:cxn ang="0">
                  <a:pos x="18" y="179"/>
                </a:cxn>
                <a:cxn ang="0">
                  <a:pos x="0" y="195"/>
                </a:cxn>
                <a:cxn ang="0">
                  <a:pos x="12" y="211"/>
                </a:cxn>
                <a:cxn ang="0">
                  <a:pos x="12" y="211"/>
                </a:cxn>
                <a:cxn ang="0">
                  <a:pos x="29" y="195"/>
                </a:cxn>
                <a:cxn ang="0">
                  <a:pos x="46" y="176"/>
                </a:cxn>
                <a:cxn ang="0">
                  <a:pos x="64" y="157"/>
                </a:cxn>
                <a:cxn ang="0">
                  <a:pos x="78" y="138"/>
                </a:cxn>
                <a:cxn ang="0">
                  <a:pos x="78" y="228"/>
                </a:cxn>
                <a:cxn ang="0">
                  <a:pos x="97" y="228"/>
                </a:cxn>
                <a:cxn ang="0">
                  <a:pos x="97" y="138"/>
                </a:cxn>
                <a:cxn ang="0">
                  <a:pos x="97" y="138"/>
                </a:cxn>
                <a:cxn ang="0">
                  <a:pos x="112" y="157"/>
                </a:cxn>
                <a:cxn ang="0">
                  <a:pos x="129" y="176"/>
                </a:cxn>
                <a:cxn ang="0">
                  <a:pos x="147" y="195"/>
                </a:cxn>
                <a:cxn ang="0">
                  <a:pos x="164" y="211"/>
                </a:cxn>
                <a:cxn ang="0">
                  <a:pos x="175" y="195"/>
                </a:cxn>
                <a:cxn ang="0">
                  <a:pos x="175" y="195"/>
                </a:cxn>
                <a:cxn ang="0">
                  <a:pos x="158" y="179"/>
                </a:cxn>
                <a:cxn ang="0">
                  <a:pos x="140" y="162"/>
                </a:cxn>
                <a:cxn ang="0">
                  <a:pos x="124" y="144"/>
                </a:cxn>
                <a:cxn ang="0">
                  <a:pos x="108" y="125"/>
                </a:cxn>
                <a:cxn ang="0">
                  <a:pos x="108" y="125"/>
                </a:cxn>
              </a:cxnLst>
              <a:rect l="0" t="0" r="r" b="b"/>
              <a:pathLst>
                <a:path w="175" h="228">
                  <a:moveTo>
                    <a:pt x="108" y="125"/>
                  </a:moveTo>
                  <a:lnTo>
                    <a:pt x="172" y="125"/>
                  </a:lnTo>
                  <a:lnTo>
                    <a:pt x="172" y="108"/>
                  </a:lnTo>
                  <a:lnTo>
                    <a:pt x="143" y="108"/>
                  </a:lnTo>
                  <a:lnTo>
                    <a:pt x="143" y="63"/>
                  </a:lnTo>
                  <a:lnTo>
                    <a:pt x="124" y="63"/>
                  </a:lnTo>
                  <a:lnTo>
                    <a:pt x="124" y="108"/>
                  </a:lnTo>
                  <a:lnTo>
                    <a:pt x="97" y="108"/>
                  </a:lnTo>
                  <a:lnTo>
                    <a:pt x="97" y="46"/>
                  </a:lnTo>
                  <a:lnTo>
                    <a:pt x="164" y="46"/>
                  </a:lnTo>
                  <a:lnTo>
                    <a:pt x="164" y="30"/>
                  </a:lnTo>
                  <a:lnTo>
                    <a:pt x="97" y="30"/>
                  </a:lnTo>
                  <a:lnTo>
                    <a:pt x="97" y="0"/>
                  </a:lnTo>
                  <a:lnTo>
                    <a:pt x="78" y="0"/>
                  </a:lnTo>
                  <a:lnTo>
                    <a:pt x="78" y="30"/>
                  </a:lnTo>
                  <a:lnTo>
                    <a:pt x="12" y="30"/>
                  </a:lnTo>
                  <a:lnTo>
                    <a:pt x="12" y="46"/>
                  </a:lnTo>
                  <a:lnTo>
                    <a:pt x="78" y="46"/>
                  </a:lnTo>
                  <a:lnTo>
                    <a:pt x="78" y="108"/>
                  </a:lnTo>
                  <a:lnTo>
                    <a:pt x="50" y="108"/>
                  </a:lnTo>
                  <a:lnTo>
                    <a:pt x="50" y="63"/>
                  </a:lnTo>
                  <a:lnTo>
                    <a:pt x="32" y="63"/>
                  </a:lnTo>
                  <a:lnTo>
                    <a:pt x="32" y="108"/>
                  </a:lnTo>
                  <a:lnTo>
                    <a:pt x="4" y="108"/>
                  </a:lnTo>
                  <a:lnTo>
                    <a:pt x="4" y="125"/>
                  </a:lnTo>
                  <a:lnTo>
                    <a:pt x="67" y="125"/>
                  </a:lnTo>
                  <a:lnTo>
                    <a:pt x="67" y="125"/>
                  </a:lnTo>
                  <a:lnTo>
                    <a:pt x="51" y="144"/>
                  </a:lnTo>
                  <a:lnTo>
                    <a:pt x="35" y="162"/>
                  </a:lnTo>
                  <a:lnTo>
                    <a:pt x="18" y="179"/>
                  </a:lnTo>
                  <a:lnTo>
                    <a:pt x="0" y="195"/>
                  </a:lnTo>
                  <a:lnTo>
                    <a:pt x="12" y="211"/>
                  </a:lnTo>
                  <a:lnTo>
                    <a:pt x="12" y="211"/>
                  </a:lnTo>
                  <a:lnTo>
                    <a:pt x="29" y="195"/>
                  </a:lnTo>
                  <a:lnTo>
                    <a:pt x="46" y="176"/>
                  </a:lnTo>
                  <a:lnTo>
                    <a:pt x="64" y="157"/>
                  </a:lnTo>
                  <a:lnTo>
                    <a:pt x="78" y="138"/>
                  </a:lnTo>
                  <a:lnTo>
                    <a:pt x="78" y="228"/>
                  </a:lnTo>
                  <a:lnTo>
                    <a:pt x="97" y="228"/>
                  </a:lnTo>
                  <a:lnTo>
                    <a:pt x="97" y="138"/>
                  </a:lnTo>
                  <a:lnTo>
                    <a:pt x="97" y="138"/>
                  </a:lnTo>
                  <a:lnTo>
                    <a:pt x="112" y="157"/>
                  </a:lnTo>
                  <a:lnTo>
                    <a:pt x="129" y="176"/>
                  </a:lnTo>
                  <a:lnTo>
                    <a:pt x="147" y="195"/>
                  </a:lnTo>
                  <a:lnTo>
                    <a:pt x="164" y="211"/>
                  </a:lnTo>
                  <a:lnTo>
                    <a:pt x="175" y="195"/>
                  </a:lnTo>
                  <a:lnTo>
                    <a:pt x="175" y="195"/>
                  </a:lnTo>
                  <a:lnTo>
                    <a:pt x="158" y="179"/>
                  </a:lnTo>
                  <a:lnTo>
                    <a:pt x="140" y="162"/>
                  </a:lnTo>
                  <a:lnTo>
                    <a:pt x="124" y="144"/>
                  </a:lnTo>
                  <a:lnTo>
                    <a:pt x="108" y="125"/>
                  </a:lnTo>
                  <a:lnTo>
                    <a:pt x="108" y="125"/>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38" name="Rectangle 294"/>
            <p:cNvSpPr>
              <a:spLocks noChangeAspect="1" noChangeArrowheads="1"/>
            </p:cNvSpPr>
            <p:nvPr userDrawn="1"/>
          </p:nvSpPr>
          <p:spPr bwMode="auto">
            <a:xfrm>
              <a:off x="5636769" y="4580187"/>
              <a:ext cx="66276" cy="409646"/>
            </a:xfrm>
            <a:prstGeom prst="rect">
              <a:avLst/>
            </a:prstGeom>
            <a:solidFill>
              <a:srgbClr val="FFFFFF"/>
            </a:solidFill>
            <a:ln w="9525">
              <a:noFill/>
              <a:miter lim="800000"/>
              <a:headEnd/>
              <a:tailEnd/>
            </a:ln>
          </p:spPr>
          <p:txBody>
            <a:bodyPr/>
            <a:lstStyle/>
            <a:p>
              <a:pPr>
                <a:defRPr/>
              </a:pPr>
              <a:endParaRPr lang="ja-JP" altLang="en-US" dirty="0">
                <a:solidFill>
                  <a:prstClr val="black"/>
                </a:solidFill>
              </a:endParaRPr>
            </a:p>
          </p:txBody>
        </p:sp>
        <p:sp>
          <p:nvSpPr>
            <p:cNvPr id="39" name="Freeform 295"/>
            <p:cNvSpPr>
              <a:spLocks noChangeAspect="1"/>
            </p:cNvSpPr>
            <p:nvPr userDrawn="1"/>
          </p:nvSpPr>
          <p:spPr bwMode="auto">
            <a:xfrm>
              <a:off x="5293340" y="4531993"/>
              <a:ext cx="313304" cy="198799"/>
            </a:xfrm>
            <a:custGeom>
              <a:avLst/>
              <a:gdLst/>
              <a:ahLst/>
              <a:cxnLst>
                <a:cxn ang="0">
                  <a:pos x="70" y="8"/>
                </a:cxn>
                <a:cxn ang="0">
                  <a:pos x="70" y="8"/>
                </a:cxn>
                <a:cxn ang="0">
                  <a:pos x="65" y="2"/>
                </a:cxn>
                <a:cxn ang="0">
                  <a:pos x="62" y="0"/>
                </a:cxn>
                <a:cxn ang="0">
                  <a:pos x="57" y="0"/>
                </a:cxn>
                <a:cxn ang="0">
                  <a:pos x="57" y="0"/>
                </a:cxn>
                <a:cxn ang="0">
                  <a:pos x="54" y="0"/>
                </a:cxn>
                <a:cxn ang="0">
                  <a:pos x="49" y="3"/>
                </a:cxn>
                <a:cxn ang="0">
                  <a:pos x="44" y="8"/>
                </a:cxn>
                <a:cxn ang="0">
                  <a:pos x="44" y="8"/>
                </a:cxn>
                <a:cxn ang="0">
                  <a:pos x="24" y="30"/>
                </a:cxn>
                <a:cxn ang="0">
                  <a:pos x="0" y="51"/>
                </a:cxn>
                <a:cxn ang="0">
                  <a:pos x="9" y="67"/>
                </a:cxn>
                <a:cxn ang="0">
                  <a:pos x="9" y="67"/>
                </a:cxn>
                <a:cxn ang="0">
                  <a:pos x="35" y="43"/>
                </a:cxn>
                <a:cxn ang="0">
                  <a:pos x="57" y="17"/>
                </a:cxn>
                <a:cxn ang="0">
                  <a:pos x="57" y="17"/>
                </a:cxn>
                <a:cxn ang="0">
                  <a:pos x="74" y="35"/>
                </a:cxn>
                <a:cxn ang="0">
                  <a:pos x="97" y="56"/>
                </a:cxn>
                <a:cxn ang="0">
                  <a:pos x="106" y="41"/>
                </a:cxn>
                <a:cxn ang="0">
                  <a:pos x="106" y="41"/>
                </a:cxn>
                <a:cxn ang="0">
                  <a:pos x="89" y="25"/>
                </a:cxn>
                <a:cxn ang="0">
                  <a:pos x="70" y="8"/>
                </a:cxn>
                <a:cxn ang="0">
                  <a:pos x="70" y="8"/>
                </a:cxn>
              </a:cxnLst>
              <a:rect l="0" t="0" r="r" b="b"/>
              <a:pathLst>
                <a:path w="106" h="67">
                  <a:moveTo>
                    <a:pt x="70" y="8"/>
                  </a:moveTo>
                  <a:lnTo>
                    <a:pt x="70" y="8"/>
                  </a:lnTo>
                  <a:lnTo>
                    <a:pt x="65" y="2"/>
                  </a:lnTo>
                  <a:lnTo>
                    <a:pt x="62" y="0"/>
                  </a:lnTo>
                  <a:lnTo>
                    <a:pt x="57" y="0"/>
                  </a:lnTo>
                  <a:lnTo>
                    <a:pt x="57" y="0"/>
                  </a:lnTo>
                  <a:lnTo>
                    <a:pt x="54" y="0"/>
                  </a:lnTo>
                  <a:lnTo>
                    <a:pt x="49" y="3"/>
                  </a:lnTo>
                  <a:lnTo>
                    <a:pt x="44" y="8"/>
                  </a:lnTo>
                  <a:lnTo>
                    <a:pt x="44" y="8"/>
                  </a:lnTo>
                  <a:lnTo>
                    <a:pt x="24" y="30"/>
                  </a:lnTo>
                  <a:lnTo>
                    <a:pt x="0" y="51"/>
                  </a:lnTo>
                  <a:lnTo>
                    <a:pt x="9" y="67"/>
                  </a:lnTo>
                  <a:lnTo>
                    <a:pt x="9" y="67"/>
                  </a:lnTo>
                  <a:lnTo>
                    <a:pt x="35" y="43"/>
                  </a:lnTo>
                  <a:lnTo>
                    <a:pt x="57" y="17"/>
                  </a:lnTo>
                  <a:lnTo>
                    <a:pt x="57" y="17"/>
                  </a:lnTo>
                  <a:lnTo>
                    <a:pt x="74" y="35"/>
                  </a:lnTo>
                  <a:lnTo>
                    <a:pt x="97" y="56"/>
                  </a:lnTo>
                  <a:lnTo>
                    <a:pt x="106" y="41"/>
                  </a:lnTo>
                  <a:lnTo>
                    <a:pt x="106" y="41"/>
                  </a:lnTo>
                  <a:lnTo>
                    <a:pt x="89" y="25"/>
                  </a:lnTo>
                  <a:lnTo>
                    <a:pt x="70" y="8"/>
                  </a:lnTo>
                  <a:lnTo>
                    <a:pt x="70" y="8"/>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0" name="Freeform 296"/>
            <p:cNvSpPr>
              <a:spLocks noChangeAspect="1"/>
            </p:cNvSpPr>
            <p:nvPr userDrawn="1"/>
          </p:nvSpPr>
          <p:spPr bwMode="auto">
            <a:xfrm>
              <a:off x="5684970" y="4538018"/>
              <a:ext cx="132552" cy="632541"/>
            </a:xfrm>
            <a:custGeom>
              <a:avLst/>
              <a:gdLst/>
              <a:ahLst/>
              <a:cxnLst>
                <a:cxn ang="0">
                  <a:pos x="23" y="0"/>
                </a:cxn>
                <a:cxn ang="0">
                  <a:pos x="23" y="189"/>
                </a:cxn>
                <a:cxn ang="0">
                  <a:pos x="23" y="189"/>
                </a:cxn>
                <a:cxn ang="0">
                  <a:pos x="21" y="194"/>
                </a:cxn>
                <a:cxn ang="0">
                  <a:pos x="19" y="196"/>
                </a:cxn>
                <a:cxn ang="0">
                  <a:pos x="16" y="196"/>
                </a:cxn>
                <a:cxn ang="0">
                  <a:pos x="0" y="196"/>
                </a:cxn>
                <a:cxn ang="0">
                  <a:pos x="0" y="213"/>
                </a:cxn>
                <a:cxn ang="0">
                  <a:pos x="23" y="213"/>
                </a:cxn>
                <a:cxn ang="0">
                  <a:pos x="23" y="213"/>
                </a:cxn>
                <a:cxn ang="0">
                  <a:pos x="30" y="213"/>
                </a:cxn>
                <a:cxn ang="0">
                  <a:pos x="37" y="208"/>
                </a:cxn>
                <a:cxn ang="0">
                  <a:pos x="40" y="202"/>
                </a:cxn>
                <a:cxn ang="0">
                  <a:pos x="42" y="194"/>
                </a:cxn>
                <a:cxn ang="0">
                  <a:pos x="42" y="0"/>
                </a:cxn>
                <a:cxn ang="0">
                  <a:pos x="23" y="0"/>
                </a:cxn>
              </a:cxnLst>
              <a:rect l="0" t="0" r="r" b="b"/>
              <a:pathLst>
                <a:path w="42" h="213">
                  <a:moveTo>
                    <a:pt x="23" y="0"/>
                  </a:moveTo>
                  <a:lnTo>
                    <a:pt x="23" y="189"/>
                  </a:lnTo>
                  <a:lnTo>
                    <a:pt x="23" y="189"/>
                  </a:lnTo>
                  <a:lnTo>
                    <a:pt x="21" y="194"/>
                  </a:lnTo>
                  <a:lnTo>
                    <a:pt x="19" y="196"/>
                  </a:lnTo>
                  <a:lnTo>
                    <a:pt x="16" y="196"/>
                  </a:lnTo>
                  <a:lnTo>
                    <a:pt x="0" y="196"/>
                  </a:lnTo>
                  <a:lnTo>
                    <a:pt x="0" y="213"/>
                  </a:lnTo>
                  <a:lnTo>
                    <a:pt x="23" y="213"/>
                  </a:lnTo>
                  <a:lnTo>
                    <a:pt x="23" y="213"/>
                  </a:lnTo>
                  <a:lnTo>
                    <a:pt x="30" y="213"/>
                  </a:lnTo>
                  <a:lnTo>
                    <a:pt x="37" y="208"/>
                  </a:lnTo>
                  <a:lnTo>
                    <a:pt x="40" y="202"/>
                  </a:lnTo>
                  <a:lnTo>
                    <a:pt x="42" y="194"/>
                  </a:lnTo>
                  <a:lnTo>
                    <a:pt x="42" y="0"/>
                  </a:lnTo>
                  <a:lnTo>
                    <a:pt x="23" y="0"/>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1" name="Freeform 297"/>
            <p:cNvSpPr>
              <a:spLocks noChangeAspect="1" noEditPoints="1"/>
            </p:cNvSpPr>
            <p:nvPr userDrawn="1"/>
          </p:nvSpPr>
          <p:spPr bwMode="auto">
            <a:xfrm>
              <a:off x="5293340" y="4646453"/>
              <a:ext cx="313304" cy="518081"/>
            </a:xfrm>
            <a:custGeom>
              <a:avLst/>
              <a:gdLst/>
              <a:ahLst/>
              <a:cxnLst>
                <a:cxn ang="0">
                  <a:pos x="40" y="114"/>
                </a:cxn>
                <a:cxn ang="0">
                  <a:pos x="35" y="116"/>
                </a:cxn>
                <a:cxn ang="0">
                  <a:pos x="30" y="117"/>
                </a:cxn>
                <a:cxn ang="0">
                  <a:pos x="84" y="100"/>
                </a:cxn>
                <a:cxn ang="0">
                  <a:pos x="89" y="100"/>
                </a:cxn>
                <a:cxn ang="0">
                  <a:pos x="96" y="92"/>
                </a:cxn>
                <a:cxn ang="0">
                  <a:pos x="97" y="38"/>
                </a:cxn>
                <a:cxn ang="0">
                  <a:pos x="96" y="31"/>
                </a:cxn>
                <a:cxn ang="0">
                  <a:pos x="89" y="25"/>
                </a:cxn>
                <a:cxn ang="0">
                  <a:pos x="65" y="24"/>
                </a:cxn>
                <a:cxn ang="0">
                  <a:pos x="48" y="0"/>
                </a:cxn>
                <a:cxn ang="0">
                  <a:pos x="27" y="24"/>
                </a:cxn>
                <a:cxn ang="0">
                  <a:pos x="23" y="25"/>
                </a:cxn>
                <a:cxn ang="0">
                  <a:pos x="16" y="31"/>
                </a:cxn>
                <a:cxn ang="0">
                  <a:pos x="15" y="79"/>
                </a:cxn>
                <a:cxn ang="0">
                  <a:pos x="15" y="105"/>
                </a:cxn>
                <a:cxn ang="0">
                  <a:pos x="7" y="143"/>
                </a:cxn>
                <a:cxn ang="0">
                  <a:pos x="15" y="170"/>
                </a:cxn>
                <a:cxn ang="0">
                  <a:pos x="21" y="154"/>
                </a:cxn>
                <a:cxn ang="0">
                  <a:pos x="27" y="160"/>
                </a:cxn>
                <a:cxn ang="0">
                  <a:pos x="27" y="166"/>
                </a:cxn>
                <a:cxn ang="0">
                  <a:pos x="34" y="173"/>
                </a:cxn>
                <a:cxn ang="0">
                  <a:pos x="88" y="173"/>
                </a:cxn>
                <a:cxn ang="0">
                  <a:pos x="94" y="173"/>
                </a:cxn>
                <a:cxn ang="0">
                  <a:pos x="100" y="166"/>
                </a:cxn>
                <a:cxn ang="0">
                  <a:pos x="102" y="128"/>
                </a:cxn>
                <a:cxn ang="0">
                  <a:pos x="100" y="122"/>
                </a:cxn>
                <a:cxn ang="0">
                  <a:pos x="94" y="116"/>
                </a:cxn>
                <a:cxn ang="0">
                  <a:pos x="88" y="114"/>
                </a:cxn>
                <a:cxn ang="0">
                  <a:pos x="32" y="85"/>
                </a:cxn>
                <a:cxn ang="0">
                  <a:pos x="78" y="68"/>
                </a:cxn>
                <a:cxn ang="0">
                  <a:pos x="78" y="81"/>
                </a:cxn>
                <a:cxn ang="0">
                  <a:pos x="75" y="85"/>
                </a:cxn>
                <a:cxn ang="0">
                  <a:pos x="37" y="38"/>
                </a:cxn>
                <a:cxn ang="0">
                  <a:pos x="75" y="38"/>
                </a:cxn>
                <a:cxn ang="0">
                  <a:pos x="78" y="43"/>
                </a:cxn>
                <a:cxn ang="0">
                  <a:pos x="32" y="54"/>
                </a:cxn>
                <a:cxn ang="0">
                  <a:pos x="32" y="43"/>
                </a:cxn>
                <a:cxn ang="0">
                  <a:pos x="37" y="38"/>
                </a:cxn>
                <a:cxn ang="0">
                  <a:pos x="83" y="154"/>
                </a:cxn>
                <a:cxn ang="0">
                  <a:pos x="83" y="157"/>
                </a:cxn>
                <a:cxn ang="0">
                  <a:pos x="48" y="157"/>
                </a:cxn>
                <a:cxn ang="0">
                  <a:pos x="45" y="157"/>
                </a:cxn>
                <a:cxn ang="0">
                  <a:pos x="45" y="133"/>
                </a:cxn>
                <a:cxn ang="0">
                  <a:pos x="45" y="130"/>
                </a:cxn>
                <a:cxn ang="0">
                  <a:pos x="80" y="128"/>
                </a:cxn>
                <a:cxn ang="0">
                  <a:pos x="83" y="130"/>
                </a:cxn>
                <a:cxn ang="0">
                  <a:pos x="83" y="154"/>
                </a:cxn>
              </a:cxnLst>
              <a:rect l="0" t="0" r="r" b="b"/>
              <a:pathLst>
                <a:path w="102" h="173">
                  <a:moveTo>
                    <a:pt x="88" y="114"/>
                  </a:moveTo>
                  <a:lnTo>
                    <a:pt x="40" y="114"/>
                  </a:lnTo>
                  <a:lnTo>
                    <a:pt x="40" y="114"/>
                  </a:lnTo>
                  <a:lnTo>
                    <a:pt x="35" y="116"/>
                  </a:lnTo>
                  <a:lnTo>
                    <a:pt x="30" y="117"/>
                  </a:lnTo>
                  <a:lnTo>
                    <a:pt x="30" y="117"/>
                  </a:lnTo>
                  <a:lnTo>
                    <a:pt x="32" y="100"/>
                  </a:lnTo>
                  <a:lnTo>
                    <a:pt x="84" y="100"/>
                  </a:lnTo>
                  <a:lnTo>
                    <a:pt x="84" y="100"/>
                  </a:lnTo>
                  <a:lnTo>
                    <a:pt x="89" y="100"/>
                  </a:lnTo>
                  <a:lnTo>
                    <a:pt x="94" y="97"/>
                  </a:lnTo>
                  <a:lnTo>
                    <a:pt x="96" y="92"/>
                  </a:lnTo>
                  <a:lnTo>
                    <a:pt x="97" y="87"/>
                  </a:lnTo>
                  <a:lnTo>
                    <a:pt x="97" y="38"/>
                  </a:lnTo>
                  <a:lnTo>
                    <a:pt x="97" y="38"/>
                  </a:lnTo>
                  <a:lnTo>
                    <a:pt x="96" y="31"/>
                  </a:lnTo>
                  <a:lnTo>
                    <a:pt x="94" y="27"/>
                  </a:lnTo>
                  <a:lnTo>
                    <a:pt x="89" y="25"/>
                  </a:lnTo>
                  <a:lnTo>
                    <a:pt x="84" y="24"/>
                  </a:lnTo>
                  <a:lnTo>
                    <a:pt x="65" y="24"/>
                  </a:lnTo>
                  <a:lnTo>
                    <a:pt x="65" y="0"/>
                  </a:lnTo>
                  <a:lnTo>
                    <a:pt x="48" y="0"/>
                  </a:lnTo>
                  <a:lnTo>
                    <a:pt x="48" y="24"/>
                  </a:lnTo>
                  <a:lnTo>
                    <a:pt x="27" y="24"/>
                  </a:lnTo>
                  <a:lnTo>
                    <a:pt x="27" y="24"/>
                  </a:lnTo>
                  <a:lnTo>
                    <a:pt x="23" y="25"/>
                  </a:lnTo>
                  <a:lnTo>
                    <a:pt x="18" y="27"/>
                  </a:lnTo>
                  <a:lnTo>
                    <a:pt x="16" y="31"/>
                  </a:lnTo>
                  <a:lnTo>
                    <a:pt x="15" y="38"/>
                  </a:lnTo>
                  <a:lnTo>
                    <a:pt x="15" y="79"/>
                  </a:lnTo>
                  <a:lnTo>
                    <a:pt x="15" y="79"/>
                  </a:lnTo>
                  <a:lnTo>
                    <a:pt x="15" y="105"/>
                  </a:lnTo>
                  <a:lnTo>
                    <a:pt x="11" y="125"/>
                  </a:lnTo>
                  <a:lnTo>
                    <a:pt x="7" y="143"/>
                  </a:lnTo>
                  <a:lnTo>
                    <a:pt x="0" y="160"/>
                  </a:lnTo>
                  <a:lnTo>
                    <a:pt x="15" y="170"/>
                  </a:lnTo>
                  <a:lnTo>
                    <a:pt x="15" y="170"/>
                  </a:lnTo>
                  <a:lnTo>
                    <a:pt x="21" y="154"/>
                  </a:lnTo>
                  <a:lnTo>
                    <a:pt x="27" y="138"/>
                  </a:lnTo>
                  <a:lnTo>
                    <a:pt x="27" y="160"/>
                  </a:lnTo>
                  <a:lnTo>
                    <a:pt x="27" y="160"/>
                  </a:lnTo>
                  <a:lnTo>
                    <a:pt x="27" y="166"/>
                  </a:lnTo>
                  <a:lnTo>
                    <a:pt x="30" y="170"/>
                  </a:lnTo>
                  <a:lnTo>
                    <a:pt x="34" y="173"/>
                  </a:lnTo>
                  <a:lnTo>
                    <a:pt x="40" y="173"/>
                  </a:lnTo>
                  <a:lnTo>
                    <a:pt x="88" y="173"/>
                  </a:lnTo>
                  <a:lnTo>
                    <a:pt x="88" y="173"/>
                  </a:lnTo>
                  <a:lnTo>
                    <a:pt x="94" y="173"/>
                  </a:lnTo>
                  <a:lnTo>
                    <a:pt x="97" y="170"/>
                  </a:lnTo>
                  <a:lnTo>
                    <a:pt x="100" y="166"/>
                  </a:lnTo>
                  <a:lnTo>
                    <a:pt x="102" y="160"/>
                  </a:lnTo>
                  <a:lnTo>
                    <a:pt x="102" y="128"/>
                  </a:lnTo>
                  <a:lnTo>
                    <a:pt x="102" y="128"/>
                  </a:lnTo>
                  <a:lnTo>
                    <a:pt x="100" y="122"/>
                  </a:lnTo>
                  <a:lnTo>
                    <a:pt x="97" y="117"/>
                  </a:lnTo>
                  <a:lnTo>
                    <a:pt x="94" y="116"/>
                  </a:lnTo>
                  <a:lnTo>
                    <a:pt x="88" y="114"/>
                  </a:lnTo>
                  <a:lnTo>
                    <a:pt x="88" y="114"/>
                  </a:lnTo>
                  <a:close/>
                  <a:moveTo>
                    <a:pt x="75" y="85"/>
                  </a:moveTo>
                  <a:lnTo>
                    <a:pt x="32" y="85"/>
                  </a:lnTo>
                  <a:lnTo>
                    <a:pt x="32" y="68"/>
                  </a:lnTo>
                  <a:lnTo>
                    <a:pt x="78" y="68"/>
                  </a:lnTo>
                  <a:lnTo>
                    <a:pt x="78" y="81"/>
                  </a:lnTo>
                  <a:lnTo>
                    <a:pt x="78" y="81"/>
                  </a:lnTo>
                  <a:lnTo>
                    <a:pt x="78" y="84"/>
                  </a:lnTo>
                  <a:lnTo>
                    <a:pt x="75" y="85"/>
                  </a:lnTo>
                  <a:lnTo>
                    <a:pt x="75" y="85"/>
                  </a:lnTo>
                  <a:close/>
                  <a:moveTo>
                    <a:pt x="37" y="38"/>
                  </a:moveTo>
                  <a:lnTo>
                    <a:pt x="75" y="38"/>
                  </a:lnTo>
                  <a:lnTo>
                    <a:pt x="75" y="38"/>
                  </a:lnTo>
                  <a:lnTo>
                    <a:pt x="78" y="39"/>
                  </a:lnTo>
                  <a:lnTo>
                    <a:pt x="78" y="43"/>
                  </a:lnTo>
                  <a:lnTo>
                    <a:pt x="78" y="54"/>
                  </a:lnTo>
                  <a:lnTo>
                    <a:pt x="32" y="54"/>
                  </a:lnTo>
                  <a:lnTo>
                    <a:pt x="32" y="43"/>
                  </a:lnTo>
                  <a:lnTo>
                    <a:pt x="32" y="43"/>
                  </a:lnTo>
                  <a:lnTo>
                    <a:pt x="34" y="39"/>
                  </a:lnTo>
                  <a:lnTo>
                    <a:pt x="37" y="38"/>
                  </a:lnTo>
                  <a:lnTo>
                    <a:pt x="37" y="38"/>
                  </a:lnTo>
                  <a:close/>
                  <a:moveTo>
                    <a:pt x="83" y="154"/>
                  </a:moveTo>
                  <a:lnTo>
                    <a:pt x="83" y="154"/>
                  </a:lnTo>
                  <a:lnTo>
                    <a:pt x="83" y="157"/>
                  </a:lnTo>
                  <a:lnTo>
                    <a:pt x="80" y="157"/>
                  </a:lnTo>
                  <a:lnTo>
                    <a:pt x="48" y="157"/>
                  </a:lnTo>
                  <a:lnTo>
                    <a:pt x="48" y="157"/>
                  </a:lnTo>
                  <a:lnTo>
                    <a:pt x="45" y="157"/>
                  </a:lnTo>
                  <a:lnTo>
                    <a:pt x="45" y="154"/>
                  </a:lnTo>
                  <a:lnTo>
                    <a:pt x="45" y="133"/>
                  </a:lnTo>
                  <a:lnTo>
                    <a:pt x="45" y="133"/>
                  </a:lnTo>
                  <a:lnTo>
                    <a:pt x="45" y="130"/>
                  </a:lnTo>
                  <a:lnTo>
                    <a:pt x="48" y="128"/>
                  </a:lnTo>
                  <a:lnTo>
                    <a:pt x="80" y="128"/>
                  </a:lnTo>
                  <a:lnTo>
                    <a:pt x="80" y="128"/>
                  </a:lnTo>
                  <a:lnTo>
                    <a:pt x="83" y="130"/>
                  </a:lnTo>
                  <a:lnTo>
                    <a:pt x="83" y="133"/>
                  </a:lnTo>
                  <a:lnTo>
                    <a:pt x="83" y="154"/>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2" name="Freeform 298"/>
            <p:cNvSpPr>
              <a:spLocks noChangeAspect="1" noEditPoints="1"/>
            </p:cNvSpPr>
            <p:nvPr userDrawn="1"/>
          </p:nvSpPr>
          <p:spPr bwMode="auto">
            <a:xfrm>
              <a:off x="5956098" y="4538018"/>
              <a:ext cx="530207" cy="644589"/>
            </a:xfrm>
            <a:custGeom>
              <a:avLst/>
              <a:gdLst/>
              <a:ahLst/>
              <a:cxnLst>
                <a:cxn ang="0">
                  <a:pos x="155" y="184"/>
                </a:cxn>
                <a:cxn ang="0">
                  <a:pos x="152" y="192"/>
                </a:cxn>
                <a:cxn ang="0">
                  <a:pos x="146" y="196"/>
                </a:cxn>
                <a:cxn ang="0">
                  <a:pos x="136" y="196"/>
                </a:cxn>
                <a:cxn ang="0">
                  <a:pos x="127" y="196"/>
                </a:cxn>
                <a:cxn ang="0">
                  <a:pos x="122" y="196"/>
                </a:cxn>
                <a:cxn ang="0">
                  <a:pos x="119" y="189"/>
                </a:cxn>
                <a:cxn ang="0">
                  <a:pos x="117" y="142"/>
                </a:cxn>
                <a:cxn ang="0">
                  <a:pos x="166" y="126"/>
                </a:cxn>
                <a:cxn ang="0">
                  <a:pos x="117" y="86"/>
                </a:cxn>
                <a:cxn ang="0">
                  <a:pos x="139" y="75"/>
                </a:cxn>
                <a:cxn ang="0">
                  <a:pos x="166" y="95"/>
                </a:cxn>
                <a:cxn ang="0">
                  <a:pos x="176" y="78"/>
                </a:cxn>
                <a:cxn ang="0">
                  <a:pos x="144" y="56"/>
                </a:cxn>
                <a:cxn ang="0">
                  <a:pos x="165" y="34"/>
                </a:cxn>
                <a:cxn ang="0">
                  <a:pos x="152" y="22"/>
                </a:cxn>
                <a:cxn ang="0">
                  <a:pos x="132" y="45"/>
                </a:cxn>
                <a:cxn ang="0">
                  <a:pos x="119" y="34"/>
                </a:cxn>
                <a:cxn ang="0">
                  <a:pos x="127" y="0"/>
                </a:cxn>
                <a:cxn ang="0">
                  <a:pos x="108" y="22"/>
                </a:cxn>
                <a:cxn ang="0">
                  <a:pos x="98" y="11"/>
                </a:cxn>
                <a:cxn ang="0">
                  <a:pos x="95" y="7"/>
                </a:cxn>
                <a:cxn ang="0">
                  <a:pos x="85" y="3"/>
                </a:cxn>
                <a:cxn ang="0">
                  <a:pos x="32" y="2"/>
                </a:cxn>
                <a:cxn ang="0">
                  <a:pos x="70" y="18"/>
                </a:cxn>
                <a:cxn ang="0">
                  <a:pos x="57" y="32"/>
                </a:cxn>
                <a:cxn ang="0">
                  <a:pos x="43" y="46"/>
                </a:cxn>
                <a:cxn ang="0">
                  <a:pos x="11" y="34"/>
                </a:cxn>
                <a:cxn ang="0">
                  <a:pos x="30" y="57"/>
                </a:cxn>
                <a:cxn ang="0">
                  <a:pos x="14" y="68"/>
                </a:cxn>
                <a:cxn ang="0">
                  <a:pos x="8" y="95"/>
                </a:cxn>
                <a:cxn ang="0">
                  <a:pos x="35" y="75"/>
                </a:cxn>
                <a:cxn ang="0">
                  <a:pos x="54" y="86"/>
                </a:cxn>
                <a:cxn ang="0">
                  <a:pos x="54" y="95"/>
                </a:cxn>
                <a:cxn ang="0">
                  <a:pos x="8" y="126"/>
                </a:cxn>
                <a:cxn ang="0">
                  <a:pos x="49" y="142"/>
                </a:cxn>
                <a:cxn ang="0">
                  <a:pos x="43" y="159"/>
                </a:cxn>
                <a:cxn ang="0">
                  <a:pos x="35" y="175"/>
                </a:cxn>
                <a:cxn ang="0">
                  <a:pos x="6" y="199"/>
                </a:cxn>
                <a:cxn ang="0">
                  <a:pos x="16" y="215"/>
                </a:cxn>
                <a:cxn ang="0">
                  <a:pos x="35" y="200"/>
                </a:cxn>
                <a:cxn ang="0">
                  <a:pos x="51" y="184"/>
                </a:cxn>
                <a:cxn ang="0">
                  <a:pos x="62" y="164"/>
                </a:cxn>
                <a:cxn ang="0">
                  <a:pos x="68" y="142"/>
                </a:cxn>
                <a:cxn ang="0">
                  <a:pos x="100" y="191"/>
                </a:cxn>
                <a:cxn ang="0">
                  <a:pos x="100" y="200"/>
                </a:cxn>
                <a:cxn ang="0">
                  <a:pos x="108" y="210"/>
                </a:cxn>
                <a:cxn ang="0">
                  <a:pos x="122" y="213"/>
                </a:cxn>
                <a:cxn ang="0">
                  <a:pos x="136" y="213"/>
                </a:cxn>
                <a:cxn ang="0">
                  <a:pos x="149" y="213"/>
                </a:cxn>
                <a:cxn ang="0">
                  <a:pos x="160" y="211"/>
                </a:cxn>
                <a:cxn ang="0">
                  <a:pos x="166" y="207"/>
                </a:cxn>
                <a:cxn ang="0">
                  <a:pos x="171" y="191"/>
                </a:cxn>
                <a:cxn ang="0">
                  <a:pos x="155" y="165"/>
                </a:cxn>
                <a:cxn ang="0">
                  <a:pos x="87" y="24"/>
                </a:cxn>
                <a:cxn ang="0">
                  <a:pos x="97" y="35"/>
                </a:cxn>
                <a:cxn ang="0">
                  <a:pos x="133" y="70"/>
                </a:cxn>
                <a:cxn ang="0">
                  <a:pos x="41" y="70"/>
                </a:cxn>
                <a:cxn ang="0">
                  <a:pos x="87" y="24"/>
                </a:cxn>
                <a:cxn ang="0">
                  <a:pos x="71" y="126"/>
                </a:cxn>
                <a:cxn ang="0">
                  <a:pos x="73" y="97"/>
                </a:cxn>
                <a:cxn ang="0">
                  <a:pos x="100" y="86"/>
                </a:cxn>
                <a:cxn ang="0">
                  <a:pos x="71" y="126"/>
                </a:cxn>
              </a:cxnLst>
              <a:rect l="0" t="0" r="r" b="b"/>
              <a:pathLst>
                <a:path w="176" h="215">
                  <a:moveTo>
                    <a:pt x="155" y="184"/>
                  </a:moveTo>
                  <a:lnTo>
                    <a:pt x="155" y="184"/>
                  </a:lnTo>
                  <a:lnTo>
                    <a:pt x="154" y="189"/>
                  </a:lnTo>
                  <a:lnTo>
                    <a:pt x="152" y="192"/>
                  </a:lnTo>
                  <a:lnTo>
                    <a:pt x="151" y="196"/>
                  </a:lnTo>
                  <a:lnTo>
                    <a:pt x="146" y="196"/>
                  </a:lnTo>
                  <a:lnTo>
                    <a:pt x="146" y="196"/>
                  </a:lnTo>
                  <a:lnTo>
                    <a:pt x="136" y="196"/>
                  </a:lnTo>
                  <a:lnTo>
                    <a:pt x="136" y="196"/>
                  </a:lnTo>
                  <a:lnTo>
                    <a:pt x="127" y="196"/>
                  </a:lnTo>
                  <a:lnTo>
                    <a:pt x="127" y="196"/>
                  </a:lnTo>
                  <a:lnTo>
                    <a:pt x="122" y="196"/>
                  </a:lnTo>
                  <a:lnTo>
                    <a:pt x="120" y="192"/>
                  </a:lnTo>
                  <a:lnTo>
                    <a:pt x="119" y="189"/>
                  </a:lnTo>
                  <a:lnTo>
                    <a:pt x="117" y="184"/>
                  </a:lnTo>
                  <a:lnTo>
                    <a:pt x="117" y="142"/>
                  </a:lnTo>
                  <a:lnTo>
                    <a:pt x="166" y="142"/>
                  </a:lnTo>
                  <a:lnTo>
                    <a:pt x="166" y="126"/>
                  </a:lnTo>
                  <a:lnTo>
                    <a:pt x="117" y="126"/>
                  </a:lnTo>
                  <a:lnTo>
                    <a:pt x="117" y="86"/>
                  </a:lnTo>
                  <a:lnTo>
                    <a:pt x="139" y="86"/>
                  </a:lnTo>
                  <a:lnTo>
                    <a:pt x="139" y="75"/>
                  </a:lnTo>
                  <a:lnTo>
                    <a:pt x="139" y="75"/>
                  </a:lnTo>
                  <a:lnTo>
                    <a:pt x="166" y="95"/>
                  </a:lnTo>
                  <a:lnTo>
                    <a:pt x="176" y="78"/>
                  </a:lnTo>
                  <a:lnTo>
                    <a:pt x="176" y="78"/>
                  </a:lnTo>
                  <a:lnTo>
                    <a:pt x="159" y="68"/>
                  </a:lnTo>
                  <a:lnTo>
                    <a:pt x="144" y="56"/>
                  </a:lnTo>
                  <a:lnTo>
                    <a:pt x="144" y="56"/>
                  </a:lnTo>
                  <a:lnTo>
                    <a:pt x="165" y="34"/>
                  </a:lnTo>
                  <a:lnTo>
                    <a:pt x="152" y="22"/>
                  </a:lnTo>
                  <a:lnTo>
                    <a:pt x="152" y="22"/>
                  </a:lnTo>
                  <a:lnTo>
                    <a:pt x="132" y="45"/>
                  </a:lnTo>
                  <a:lnTo>
                    <a:pt x="132" y="45"/>
                  </a:lnTo>
                  <a:lnTo>
                    <a:pt x="119" y="34"/>
                  </a:lnTo>
                  <a:lnTo>
                    <a:pt x="119" y="34"/>
                  </a:lnTo>
                  <a:lnTo>
                    <a:pt x="139" y="11"/>
                  </a:lnTo>
                  <a:lnTo>
                    <a:pt x="127" y="0"/>
                  </a:lnTo>
                  <a:lnTo>
                    <a:pt x="127" y="0"/>
                  </a:lnTo>
                  <a:lnTo>
                    <a:pt x="108" y="22"/>
                  </a:lnTo>
                  <a:lnTo>
                    <a:pt x="108" y="22"/>
                  </a:lnTo>
                  <a:lnTo>
                    <a:pt x="98" y="11"/>
                  </a:lnTo>
                  <a:lnTo>
                    <a:pt x="98" y="11"/>
                  </a:lnTo>
                  <a:lnTo>
                    <a:pt x="95" y="7"/>
                  </a:lnTo>
                  <a:lnTo>
                    <a:pt x="90" y="3"/>
                  </a:lnTo>
                  <a:lnTo>
                    <a:pt x="85" y="3"/>
                  </a:lnTo>
                  <a:lnTo>
                    <a:pt x="79" y="2"/>
                  </a:lnTo>
                  <a:lnTo>
                    <a:pt x="32" y="2"/>
                  </a:lnTo>
                  <a:lnTo>
                    <a:pt x="32" y="18"/>
                  </a:lnTo>
                  <a:lnTo>
                    <a:pt x="70" y="18"/>
                  </a:lnTo>
                  <a:lnTo>
                    <a:pt x="70" y="18"/>
                  </a:lnTo>
                  <a:lnTo>
                    <a:pt x="57" y="32"/>
                  </a:lnTo>
                  <a:lnTo>
                    <a:pt x="43" y="46"/>
                  </a:lnTo>
                  <a:lnTo>
                    <a:pt x="43" y="46"/>
                  </a:lnTo>
                  <a:lnTo>
                    <a:pt x="24" y="22"/>
                  </a:lnTo>
                  <a:lnTo>
                    <a:pt x="11" y="34"/>
                  </a:lnTo>
                  <a:lnTo>
                    <a:pt x="11" y="34"/>
                  </a:lnTo>
                  <a:lnTo>
                    <a:pt x="30" y="57"/>
                  </a:lnTo>
                  <a:lnTo>
                    <a:pt x="30" y="57"/>
                  </a:lnTo>
                  <a:lnTo>
                    <a:pt x="14" y="68"/>
                  </a:lnTo>
                  <a:lnTo>
                    <a:pt x="0" y="78"/>
                  </a:lnTo>
                  <a:lnTo>
                    <a:pt x="8" y="95"/>
                  </a:lnTo>
                  <a:lnTo>
                    <a:pt x="8" y="95"/>
                  </a:lnTo>
                  <a:lnTo>
                    <a:pt x="35" y="75"/>
                  </a:lnTo>
                  <a:lnTo>
                    <a:pt x="35" y="86"/>
                  </a:lnTo>
                  <a:lnTo>
                    <a:pt x="54" y="86"/>
                  </a:lnTo>
                  <a:lnTo>
                    <a:pt x="54" y="95"/>
                  </a:lnTo>
                  <a:lnTo>
                    <a:pt x="54" y="95"/>
                  </a:lnTo>
                  <a:lnTo>
                    <a:pt x="52" y="126"/>
                  </a:lnTo>
                  <a:lnTo>
                    <a:pt x="8" y="126"/>
                  </a:lnTo>
                  <a:lnTo>
                    <a:pt x="8" y="142"/>
                  </a:lnTo>
                  <a:lnTo>
                    <a:pt x="49" y="142"/>
                  </a:lnTo>
                  <a:lnTo>
                    <a:pt x="49" y="142"/>
                  </a:lnTo>
                  <a:lnTo>
                    <a:pt x="43" y="159"/>
                  </a:lnTo>
                  <a:lnTo>
                    <a:pt x="39" y="167"/>
                  </a:lnTo>
                  <a:lnTo>
                    <a:pt x="35" y="175"/>
                  </a:lnTo>
                  <a:lnTo>
                    <a:pt x="22" y="188"/>
                  </a:lnTo>
                  <a:lnTo>
                    <a:pt x="6" y="199"/>
                  </a:lnTo>
                  <a:lnTo>
                    <a:pt x="16" y="215"/>
                  </a:lnTo>
                  <a:lnTo>
                    <a:pt x="16" y="215"/>
                  </a:lnTo>
                  <a:lnTo>
                    <a:pt x="25" y="208"/>
                  </a:lnTo>
                  <a:lnTo>
                    <a:pt x="35" y="200"/>
                  </a:lnTo>
                  <a:lnTo>
                    <a:pt x="43" y="192"/>
                  </a:lnTo>
                  <a:lnTo>
                    <a:pt x="51" y="184"/>
                  </a:lnTo>
                  <a:lnTo>
                    <a:pt x="57" y="175"/>
                  </a:lnTo>
                  <a:lnTo>
                    <a:pt x="62" y="164"/>
                  </a:lnTo>
                  <a:lnTo>
                    <a:pt x="65" y="154"/>
                  </a:lnTo>
                  <a:lnTo>
                    <a:pt x="68" y="142"/>
                  </a:lnTo>
                  <a:lnTo>
                    <a:pt x="100" y="142"/>
                  </a:lnTo>
                  <a:lnTo>
                    <a:pt x="100" y="191"/>
                  </a:lnTo>
                  <a:lnTo>
                    <a:pt x="100" y="191"/>
                  </a:lnTo>
                  <a:lnTo>
                    <a:pt x="100" y="200"/>
                  </a:lnTo>
                  <a:lnTo>
                    <a:pt x="105" y="207"/>
                  </a:lnTo>
                  <a:lnTo>
                    <a:pt x="108" y="210"/>
                  </a:lnTo>
                  <a:lnTo>
                    <a:pt x="111" y="211"/>
                  </a:lnTo>
                  <a:lnTo>
                    <a:pt x="122" y="213"/>
                  </a:lnTo>
                  <a:lnTo>
                    <a:pt x="122" y="213"/>
                  </a:lnTo>
                  <a:lnTo>
                    <a:pt x="136" y="213"/>
                  </a:lnTo>
                  <a:lnTo>
                    <a:pt x="136" y="213"/>
                  </a:lnTo>
                  <a:lnTo>
                    <a:pt x="149" y="213"/>
                  </a:lnTo>
                  <a:lnTo>
                    <a:pt x="149" y="213"/>
                  </a:lnTo>
                  <a:lnTo>
                    <a:pt x="160" y="211"/>
                  </a:lnTo>
                  <a:lnTo>
                    <a:pt x="163" y="210"/>
                  </a:lnTo>
                  <a:lnTo>
                    <a:pt x="166" y="207"/>
                  </a:lnTo>
                  <a:lnTo>
                    <a:pt x="171" y="200"/>
                  </a:lnTo>
                  <a:lnTo>
                    <a:pt x="171" y="191"/>
                  </a:lnTo>
                  <a:lnTo>
                    <a:pt x="171" y="165"/>
                  </a:lnTo>
                  <a:lnTo>
                    <a:pt x="155" y="165"/>
                  </a:lnTo>
                  <a:lnTo>
                    <a:pt x="155" y="184"/>
                  </a:lnTo>
                  <a:close/>
                  <a:moveTo>
                    <a:pt x="87" y="24"/>
                  </a:moveTo>
                  <a:lnTo>
                    <a:pt x="87" y="24"/>
                  </a:lnTo>
                  <a:lnTo>
                    <a:pt x="97" y="35"/>
                  </a:lnTo>
                  <a:lnTo>
                    <a:pt x="108" y="48"/>
                  </a:lnTo>
                  <a:lnTo>
                    <a:pt x="133" y="70"/>
                  </a:lnTo>
                  <a:lnTo>
                    <a:pt x="41" y="70"/>
                  </a:lnTo>
                  <a:lnTo>
                    <a:pt x="41" y="70"/>
                  </a:lnTo>
                  <a:lnTo>
                    <a:pt x="66" y="48"/>
                  </a:lnTo>
                  <a:lnTo>
                    <a:pt x="87" y="24"/>
                  </a:lnTo>
                  <a:lnTo>
                    <a:pt x="87" y="24"/>
                  </a:lnTo>
                  <a:close/>
                  <a:moveTo>
                    <a:pt x="71" y="126"/>
                  </a:moveTo>
                  <a:lnTo>
                    <a:pt x="71" y="126"/>
                  </a:lnTo>
                  <a:lnTo>
                    <a:pt x="73" y="97"/>
                  </a:lnTo>
                  <a:lnTo>
                    <a:pt x="73" y="86"/>
                  </a:lnTo>
                  <a:lnTo>
                    <a:pt x="100" y="86"/>
                  </a:lnTo>
                  <a:lnTo>
                    <a:pt x="100" y="126"/>
                  </a:lnTo>
                  <a:lnTo>
                    <a:pt x="71" y="126"/>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3" name="Freeform 299"/>
            <p:cNvSpPr>
              <a:spLocks noChangeAspect="1" noEditPoints="1"/>
            </p:cNvSpPr>
            <p:nvPr userDrawn="1"/>
          </p:nvSpPr>
          <p:spPr bwMode="auto">
            <a:xfrm>
              <a:off x="2889333" y="6134431"/>
              <a:ext cx="198828" cy="198799"/>
            </a:xfrm>
            <a:custGeom>
              <a:avLst/>
              <a:gdLst/>
              <a:ahLst/>
              <a:cxnLst>
                <a:cxn ang="0">
                  <a:pos x="65" y="39"/>
                </a:cxn>
                <a:cxn ang="0">
                  <a:pos x="19" y="39"/>
                </a:cxn>
                <a:cxn ang="0">
                  <a:pos x="19" y="39"/>
                </a:cxn>
                <a:cxn ang="0">
                  <a:pos x="21" y="44"/>
                </a:cxn>
                <a:cxn ang="0">
                  <a:pos x="24" y="47"/>
                </a:cxn>
                <a:cxn ang="0">
                  <a:pos x="29" y="50"/>
                </a:cxn>
                <a:cxn ang="0">
                  <a:pos x="35" y="52"/>
                </a:cxn>
                <a:cxn ang="0">
                  <a:pos x="35" y="52"/>
                </a:cxn>
                <a:cxn ang="0">
                  <a:pos x="40" y="50"/>
                </a:cxn>
                <a:cxn ang="0">
                  <a:pos x="43" y="49"/>
                </a:cxn>
                <a:cxn ang="0">
                  <a:pos x="49" y="44"/>
                </a:cxn>
                <a:cxn ang="0">
                  <a:pos x="62" y="55"/>
                </a:cxn>
                <a:cxn ang="0">
                  <a:pos x="62" y="55"/>
                </a:cxn>
                <a:cxn ang="0">
                  <a:pos x="56" y="60"/>
                </a:cxn>
                <a:cxn ang="0">
                  <a:pos x="49" y="63"/>
                </a:cxn>
                <a:cxn ang="0">
                  <a:pos x="43" y="66"/>
                </a:cxn>
                <a:cxn ang="0">
                  <a:pos x="35" y="66"/>
                </a:cxn>
                <a:cxn ang="0">
                  <a:pos x="35" y="66"/>
                </a:cxn>
                <a:cxn ang="0">
                  <a:pos x="27" y="66"/>
                </a:cxn>
                <a:cxn ang="0">
                  <a:pos x="21" y="65"/>
                </a:cxn>
                <a:cxn ang="0">
                  <a:pos x="14" y="61"/>
                </a:cxn>
                <a:cxn ang="0">
                  <a:pos x="10" y="57"/>
                </a:cxn>
                <a:cxn ang="0">
                  <a:pos x="5" y="52"/>
                </a:cxn>
                <a:cxn ang="0">
                  <a:pos x="2" y="47"/>
                </a:cxn>
                <a:cxn ang="0">
                  <a:pos x="0" y="41"/>
                </a:cxn>
                <a:cxn ang="0">
                  <a:pos x="0" y="33"/>
                </a:cxn>
                <a:cxn ang="0">
                  <a:pos x="0" y="33"/>
                </a:cxn>
                <a:cxn ang="0">
                  <a:pos x="0" y="27"/>
                </a:cxn>
                <a:cxn ang="0">
                  <a:pos x="2" y="20"/>
                </a:cxn>
                <a:cxn ang="0">
                  <a:pos x="5" y="14"/>
                </a:cxn>
                <a:cxn ang="0">
                  <a:pos x="8" y="9"/>
                </a:cxn>
                <a:cxn ang="0">
                  <a:pos x="13" y="4"/>
                </a:cxn>
                <a:cxn ang="0">
                  <a:pos x="19" y="1"/>
                </a:cxn>
                <a:cxn ang="0">
                  <a:pos x="26" y="0"/>
                </a:cxn>
                <a:cxn ang="0">
                  <a:pos x="32" y="0"/>
                </a:cxn>
                <a:cxn ang="0">
                  <a:pos x="32" y="0"/>
                </a:cxn>
                <a:cxn ang="0">
                  <a:pos x="40" y="0"/>
                </a:cxn>
                <a:cxn ang="0">
                  <a:pos x="48" y="1"/>
                </a:cxn>
                <a:cxn ang="0">
                  <a:pos x="53" y="6"/>
                </a:cxn>
                <a:cxn ang="0">
                  <a:pos x="57" y="11"/>
                </a:cxn>
                <a:cxn ang="0">
                  <a:pos x="62" y="15"/>
                </a:cxn>
                <a:cxn ang="0">
                  <a:pos x="64" y="23"/>
                </a:cxn>
                <a:cxn ang="0">
                  <a:pos x="65" y="30"/>
                </a:cxn>
                <a:cxn ang="0">
                  <a:pos x="65" y="39"/>
                </a:cxn>
                <a:cxn ang="0">
                  <a:pos x="65" y="39"/>
                </a:cxn>
                <a:cxn ang="0">
                  <a:pos x="46" y="25"/>
                </a:cxn>
                <a:cxn ang="0">
                  <a:pos x="46" y="25"/>
                </a:cxn>
                <a:cxn ang="0">
                  <a:pos x="45" y="20"/>
                </a:cxn>
                <a:cxn ang="0">
                  <a:pos x="41" y="17"/>
                </a:cxn>
                <a:cxn ang="0">
                  <a:pos x="38" y="14"/>
                </a:cxn>
                <a:cxn ang="0">
                  <a:pos x="34" y="14"/>
                </a:cxn>
                <a:cxn ang="0">
                  <a:pos x="34" y="14"/>
                </a:cxn>
                <a:cxn ang="0">
                  <a:pos x="27" y="14"/>
                </a:cxn>
                <a:cxn ang="0">
                  <a:pos x="24" y="17"/>
                </a:cxn>
                <a:cxn ang="0">
                  <a:pos x="21" y="20"/>
                </a:cxn>
                <a:cxn ang="0">
                  <a:pos x="19" y="25"/>
                </a:cxn>
                <a:cxn ang="0">
                  <a:pos x="46" y="25"/>
                </a:cxn>
              </a:cxnLst>
              <a:rect l="0" t="0" r="r" b="b"/>
              <a:pathLst>
                <a:path w="65" h="66">
                  <a:moveTo>
                    <a:pt x="65" y="39"/>
                  </a:moveTo>
                  <a:lnTo>
                    <a:pt x="19" y="39"/>
                  </a:lnTo>
                  <a:lnTo>
                    <a:pt x="19" y="39"/>
                  </a:lnTo>
                  <a:lnTo>
                    <a:pt x="21" y="44"/>
                  </a:lnTo>
                  <a:lnTo>
                    <a:pt x="24" y="47"/>
                  </a:lnTo>
                  <a:lnTo>
                    <a:pt x="29" y="50"/>
                  </a:lnTo>
                  <a:lnTo>
                    <a:pt x="35" y="52"/>
                  </a:lnTo>
                  <a:lnTo>
                    <a:pt x="35" y="52"/>
                  </a:lnTo>
                  <a:lnTo>
                    <a:pt x="40" y="50"/>
                  </a:lnTo>
                  <a:lnTo>
                    <a:pt x="43" y="49"/>
                  </a:lnTo>
                  <a:lnTo>
                    <a:pt x="49" y="44"/>
                  </a:lnTo>
                  <a:lnTo>
                    <a:pt x="62" y="55"/>
                  </a:lnTo>
                  <a:lnTo>
                    <a:pt x="62" y="55"/>
                  </a:lnTo>
                  <a:lnTo>
                    <a:pt x="56" y="60"/>
                  </a:lnTo>
                  <a:lnTo>
                    <a:pt x="49" y="63"/>
                  </a:lnTo>
                  <a:lnTo>
                    <a:pt x="43" y="66"/>
                  </a:lnTo>
                  <a:lnTo>
                    <a:pt x="35" y="66"/>
                  </a:lnTo>
                  <a:lnTo>
                    <a:pt x="35" y="66"/>
                  </a:lnTo>
                  <a:lnTo>
                    <a:pt x="27" y="66"/>
                  </a:lnTo>
                  <a:lnTo>
                    <a:pt x="21" y="65"/>
                  </a:lnTo>
                  <a:lnTo>
                    <a:pt x="14" y="61"/>
                  </a:lnTo>
                  <a:lnTo>
                    <a:pt x="10" y="57"/>
                  </a:lnTo>
                  <a:lnTo>
                    <a:pt x="5" y="52"/>
                  </a:lnTo>
                  <a:lnTo>
                    <a:pt x="2" y="47"/>
                  </a:lnTo>
                  <a:lnTo>
                    <a:pt x="0" y="41"/>
                  </a:lnTo>
                  <a:lnTo>
                    <a:pt x="0" y="33"/>
                  </a:lnTo>
                  <a:lnTo>
                    <a:pt x="0" y="33"/>
                  </a:lnTo>
                  <a:lnTo>
                    <a:pt x="0" y="27"/>
                  </a:lnTo>
                  <a:lnTo>
                    <a:pt x="2" y="20"/>
                  </a:lnTo>
                  <a:lnTo>
                    <a:pt x="5" y="14"/>
                  </a:lnTo>
                  <a:lnTo>
                    <a:pt x="8" y="9"/>
                  </a:lnTo>
                  <a:lnTo>
                    <a:pt x="13" y="4"/>
                  </a:lnTo>
                  <a:lnTo>
                    <a:pt x="19" y="1"/>
                  </a:lnTo>
                  <a:lnTo>
                    <a:pt x="26" y="0"/>
                  </a:lnTo>
                  <a:lnTo>
                    <a:pt x="32" y="0"/>
                  </a:lnTo>
                  <a:lnTo>
                    <a:pt x="32" y="0"/>
                  </a:lnTo>
                  <a:lnTo>
                    <a:pt x="40" y="0"/>
                  </a:lnTo>
                  <a:lnTo>
                    <a:pt x="48" y="1"/>
                  </a:lnTo>
                  <a:lnTo>
                    <a:pt x="53" y="6"/>
                  </a:lnTo>
                  <a:lnTo>
                    <a:pt x="57" y="11"/>
                  </a:lnTo>
                  <a:lnTo>
                    <a:pt x="62" y="15"/>
                  </a:lnTo>
                  <a:lnTo>
                    <a:pt x="64" y="23"/>
                  </a:lnTo>
                  <a:lnTo>
                    <a:pt x="65" y="30"/>
                  </a:lnTo>
                  <a:lnTo>
                    <a:pt x="65" y="39"/>
                  </a:lnTo>
                  <a:lnTo>
                    <a:pt x="65" y="39"/>
                  </a:lnTo>
                  <a:close/>
                  <a:moveTo>
                    <a:pt x="46" y="25"/>
                  </a:moveTo>
                  <a:lnTo>
                    <a:pt x="46" y="25"/>
                  </a:lnTo>
                  <a:lnTo>
                    <a:pt x="45" y="20"/>
                  </a:lnTo>
                  <a:lnTo>
                    <a:pt x="41" y="17"/>
                  </a:lnTo>
                  <a:lnTo>
                    <a:pt x="38" y="14"/>
                  </a:lnTo>
                  <a:lnTo>
                    <a:pt x="34" y="14"/>
                  </a:lnTo>
                  <a:lnTo>
                    <a:pt x="34" y="14"/>
                  </a:lnTo>
                  <a:lnTo>
                    <a:pt x="27" y="14"/>
                  </a:lnTo>
                  <a:lnTo>
                    <a:pt x="24" y="17"/>
                  </a:lnTo>
                  <a:lnTo>
                    <a:pt x="21" y="20"/>
                  </a:lnTo>
                  <a:lnTo>
                    <a:pt x="19" y="25"/>
                  </a:lnTo>
                  <a:lnTo>
                    <a:pt x="46" y="2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4" name="Freeform 300"/>
            <p:cNvSpPr>
              <a:spLocks noChangeAspect="1"/>
            </p:cNvSpPr>
            <p:nvPr userDrawn="1"/>
          </p:nvSpPr>
          <p:spPr bwMode="auto">
            <a:xfrm>
              <a:off x="2696530" y="6134431"/>
              <a:ext cx="132552" cy="180726"/>
            </a:xfrm>
            <a:custGeom>
              <a:avLst/>
              <a:gdLst/>
              <a:ahLst/>
              <a:cxnLst>
                <a:cxn ang="0">
                  <a:pos x="0" y="1"/>
                </a:cxn>
                <a:cxn ang="0">
                  <a:pos x="20" y="1"/>
                </a:cxn>
                <a:cxn ang="0">
                  <a:pos x="20" y="11"/>
                </a:cxn>
                <a:cxn ang="0">
                  <a:pos x="20" y="11"/>
                </a:cxn>
                <a:cxn ang="0">
                  <a:pos x="20" y="11"/>
                </a:cxn>
                <a:cxn ang="0">
                  <a:pos x="24" y="6"/>
                </a:cxn>
                <a:cxn ang="0">
                  <a:pos x="28" y="3"/>
                </a:cxn>
                <a:cxn ang="0">
                  <a:pos x="33" y="0"/>
                </a:cxn>
                <a:cxn ang="0">
                  <a:pos x="39" y="0"/>
                </a:cxn>
                <a:cxn ang="0">
                  <a:pos x="39" y="0"/>
                </a:cxn>
                <a:cxn ang="0">
                  <a:pos x="46" y="0"/>
                </a:cxn>
                <a:cxn ang="0">
                  <a:pos x="46" y="19"/>
                </a:cxn>
                <a:cxn ang="0">
                  <a:pos x="46" y="19"/>
                </a:cxn>
                <a:cxn ang="0">
                  <a:pos x="36" y="17"/>
                </a:cxn>
                <a:cxn ang="0">
                  <a:pos x="36" y="17"/>
                </a:cxn>
                <a:cxn ang="0">
                  <a:pos x="30" y="17"/>
                </a:cxn>
                <a:cxn ang="0">
                  <a:pos x="25" y="20"/>
                </a:cxn>
                <a:cxn ang="0">
                  <a:pos x="22" y="27"/>
                </a:cxn>
                <a:cxn ang="0">
                  <a:pos x="20" y="36"/>
                </a:cxn>
                <a:cxn ang="0">
                  <a:pos x="20" y="65"/>
                </a:cxn>
                <a:cxn ang="0">
                  <a:pos x="0" y="65"/>
                </a:cxn>
                <a:cxn ang="0">
                  <a:pos x="0" y="1"/>
                </a:cxn>
              </a:cxnLst>
              <a:rect l="0" t="0" r="r" b="b"/>
              <a:pathLst>
                <a:path w="46" h="65">
                  <a:moveTo>
                    <a:pt x="0" y="1"/>
                  </a:moveTo>
                  <a:lnTo>
                    <a:pt x="20" y="1"/>
                  </a:lnTo>
                  <a:lnTo>
                    <a:pt x="20" y="11"/>
                  </a:lnTo>
                  <a:lnTo>
                    <a:pt x="20" y="11"/>
                  </a:lnTo>
                  <a:lnTo>
                    <a:pt x="20" y="11"/>
                  </a:lnTo>
                  <a:lnTo>
                    <a:pt x="24" y="6"/>
                  </a:lnTo>
                  <a:lnTo>
                    <a:pt x="28" y="3"/>
                  </a:lnTo>
                  <a:lnTo>
                    <a:pt x="33" y="0"/>
                  </a:lnTo>
                  <a:lnTo>
                    <a:pt x="39" y="0"/>
                  </a:lnTo>
                  <a:lnTo>
                    <a:pt x="39" y="0"/>
                  </a:lnTo>
                  <a:lnTo>
                    <a:pt x="46" y="0"/>
                  </a:lnTo>
                  <a:lnTo>
                    <a:pt x="46" y="19"/>
                  </a:lnTo>
                  <a:lnTo>
                    <a:pt x="46" y="19"/>
                  </a:lnTo>
                  <a:lnTo>
                    <a:pt x="36" y="17"/>
                  </a:lnTo>
                  <a:lnTo>
                    <a:pt x="36" y="17"/>
                  </a:lnTo>
                  <a:lnTo>
                    <a:pt x="30" y="17"/>
                  </a:lnTo>
                  <a:lnTo>
                    <a:pt x="25" y="20"/>
                  </a:lnTo>
                  <a:lnTo>
                    <a:pt x="22" y="27"/>
                  </a:lnTo>
                  <a:lnTo>
                    <a:pt x="20" y="36"/>
                  </a:lnTo>
                  <a:lnTo>
                    <a:pt x="20" y="65"/>
                  </a:lnTo>
                  <a:lnTo>
                    <a:pt x="0" y="65"/>
                  </a:lnTo>
                  <a:lnTo>
                    <a:pt x="0" y="1"/>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5" name="Freeform 301"/>
            <p:cNvSpPr>
              <a:spLocks noChangeAspect="1"/>
            </p:cNvSpPr>
            <p:nvPr userDrawn="1"/>
          </p:nvSpPr>
          <p:spPr bwMode="auto">
            <a:xfrm>
              <a:off x="7010487" y="6266963"/>
              <a:ext cx="66276" cy="72290"/>
            </a:xfrm>
            <a:custGeom>
              <a:avLst/>
              <a:gdLst/>
              <a:ahLst/>
              <a:cxnLst>
                <a:cxn ang="0">
                  <a:pos x="13" y="0"/>
                </a:cxn>
                <a:cxn ang="0">
                  <a:pos x="13" y="0"/>
                </a:cxn>
                <a:cxn ang="0">
                  <a:pos x="16" y="2"/>
                </a:cxn>
                <a:cxn ang="0">
                  <a:pos x="21" y="3"/>
                </a:cxn>
                <a:cxn ang="0">
                  <a:pos x="22" y="8"/>
                </a:cxn>
                <a:cxn ang="0">
                  <a:pos x="24" y="11"/>
                </a:cxn>
                <a:cxn ang="0">
                  <a:pos x="24" y="11"/>
                </a:cxn>
                <a:cxn ang="0">
                  <a:pos x="22" y="16"/>
                </a:cxn>
                <a:cxn ang="0">
                  <a:pos x="21" y="19"/>
                </a:cxn>
                <a:cxn ang="0">
                  <a:pos x="16" y="22"/>
                </a:cxn>
                <a:cxn ang="0">
                  <a:pos x="13" y="24"/>
                </a:cxn>
                <a:cxn ang="0">
                  <a:pos x="13" y="24"/>
                </a:cxn>
                <a:cxn ang="0">
                  <a:pos x="8" y="22"/>
                </a:cxn>
                <a:cxn ang="0">
                  <a:pos x="3" y="21"/>
                </a:cxn>
                <a:cxn ang="0">
                  <a:pos x="2" y="16"/>
                </a:cxn>
                <a:cxn ang="0">
                  <a:pos x="0" y="13"/>
                </a:cxn>
                <a:cxn ang="0">
                  <a:pos x="0" y="13"/>
                </a:cxn>
                <a:cxn ang="0">
                  <a:pos x="2" y="8"/>
                </a:cxn>
                <a:cxn ang="0">
                  <a:pos x="3" y="3"/>
                </a:cxn>
                <a:cxn ang="0">
                  <a:pos x="8" y="2"/>
                </a:cxn>
                <a:cxn ang="0">
                  <a:pos x="13" y="0"/>
                </a:cxn>
                <a:cxn ang="0">
                  <a:pos x="13" y="0"/>
                </a:cxn>
              </a:cxnLst>
              <a:rect l="0" t="0" r="r" b="b"/>
              <a:pathLst>
                <a:path w="24" h="24">
                  <a:moveTo>
                    <a:pt x="13" y="0"/>
                  </a:moveTo>
                  <a:lnTo>
                    <a:pt x="13" y="0"/>
                  </a:lnTo>
                  <a:lnTo>
                    <a:pt x="16" y="2"/>
                  </a:lnTo>
                  <a:lnTo>
                    <a:pt x="21" y="3"/>
                  </a:lnTo>
                  <a:lnTo>
                    <a:pt x="22" y="8"/>
                  </a:lnTo>
                  <a:lnTo>
                    <a:pt x="24" y="11"/>
                  </a:lnTo>
                  <a:lnTo>
                    <a:pt x="24" y="11"/>
                  </a:lnTo>
                  <a:lnTo>
                    <a:pt x="22" y="16"/>
                  </a:lnTo>
                  <a:lnTo>
                    <a:pt x="21" y="19"/>
                  </a:lnTo>
                  <a:lnTo>
                    <a:pt x="16" y="22"/>
                  </a:lnTo>
                  <a:lnTo>
                    <a:pt x="13" y="24"/>
                  </a:lnTo>
                  <a:lnTo>
                    <a:pt x="13" y="24"/>
                  </a:lnTo>
                  <a:lnTo>
                    <a:pt x="8" y="22"/>
                  </a:lnTo>
                  <a:lnTo>
                    <a:pt x="3" y="21"/>
                  </a:lnTo>
                  <a:lnTo>
                    <a:pt x="2" y="16"/>
                  </a:lnTo>
                  <a:lnTo>
                    <a:pt x="0" y="13"/>
                  </a:lnTo>
                  <a:lnTo>
                    <a:pt x="0" y="13"/>
                  </a:lnTo>
                  <a:lnTo>
                    <a:pt x="2" y="8"/>
                  </a:lnTo>
                  <a:lnTo>
                    <a:pt x="3" y="3"/>
                  </a:lnTo>
                  <a:lnTo>
                    <a:pt x="8" y="2"/>
                  </a:lnTo>
                  <a:lnTo>
                    <a:pt x="13" y="0"/>
                  </a:lnTo>
                  <a:lnTo>
                    <a:pt x="13" y="0"/>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6" name="Freeform 302"/>
            <p:cNvSpPr>
              <a:spLocks noChangeAspect="1"/>
            </p:cNvSpPr>
            <p:nvPr userDrawn="1"/>
          </p:nvSpPr>
          <p:spPr bwMode="auto">
            <a:xfrm>
              <a:off x="6522456" y="6134431"/>
              <a:ext cx="138577" cy="180726"/>
            </a:xfrm>
            <a:custGeom>
              <a:avLst/>
              <a:gdLst/>
              <a:ahLst/>
              <a:cxnLst>
                <a:cxn ang="0">
                  <a:pos x="0" y="1"/>
                </a:cxn>
                <a:cxn ang="0">
                  <a:pos x="21" y="1"/>
                </a:cxn>
                <a:cxn ang="0">
                  <a:pos x="21" y="11"/>
                </a:cxn>
                <a:cxn ang="0">
                  <a:pos x="21" y="11"/>
                </a:cxn>
                <a:cxn ang="0">
                  <a:pos x="21" y="11"/>
                </a:cxn>
                <a:cxn ang="0">
                  <a:pos x="24" y="6"/>
                </a:cxn>
                <a:cxn ang="0">
                  <a:pos x="29" y="3"/>
                </a:cxn>
                <a:cxn ang="0">
                  <a:pos x="34" y="0"/>
                </a:cxn>
                <a:cxn ang="0">
                  <a:pos x="40" y="0"/>
                </a:cxn>
                <a:cxn ang="0">
                  <a:pos x="40" y="0"/>
                </a:cxn>
                <a:cxn ang="0">
                  <a:pos x="46" y="0"/>
                </a:cxn>
                <a:cxn ang="0">
                  <a:pos x="46" y="19"/>
                </a:cxn>
                <a:cxn ang="0">
                  <a:pos x="46" y="19"/>
                </a:cxn>
                <a:cxn ang="0">
                  <a:pos x="38" y="17"/>
                </a:cxn>
                <a:cxn ang="0">
                  <a:pos x="38" y="17"/>
                </a:cxn>
                <a:cxn ang="0">
                  <a:pos x="32" y="17"/>
                </a:cxn>
                <a:cxn ang="0">
                  <a:pos x="26" y="20"/>
                </a:cxn>
                <a:cxn ang="0">
                  <a:pos x="22" y="27"/>
                </a:cxn>
                <a:cxn ang="0">
                  <a:pos x="21" y="36"/>
                </a:cxn>
                <a:cxn ang="0">
                  <a:pos x="21" y="65"/>
                </a:cxn>
                <a:cxn ang="0">
                  <a:pos x="0" y="65"/>
                </a:cxn>
                <a:cxn ang="0">
                  <a:pos x="0" y="1"/>
                </a:cxn>
              </a:cxnLst>
              <a:rect l="0" t="0" r="r" b="b"/>
              <a:pathLst>
                <a:path w="46" h="65">
                  <a:moveTo>
                    <a:pt x="0" y="1"/>
                  </a:moveTo>
                  <a:lnTo>
                    <a:pt x="21" y="1"/>
                  </a:lnTo>
                  <a:lnTo>
                    <a:pt x="21" y="11"/>
                  </a:lnTo>
                  <a:lnTo>
                    <a:pt x="21" y="11"/>
                  </a:lnTo>
                  <a:lnTo>
                    <a:pt x="21" y="11"/>
                  </a:lnTo>
                  <a:lnTo>
                    <a:pt x="24" y="6"/>
                  </a:lnTo>
                  <a:lnTo>
                    <a:pt x="29" y="3"/>
                  </a:lnTo>
                  <a:lnTo>
                    <a:pt x="34" y="0"/>
                  </a:lnTo>
                  <a:lnTo>
                    <a:pt x="40" y="0"/>
                  </a:lnTo>
                  <a:lnTo>
                    <a:pt x="40" y="0"/>
                  </a:lnTo>
                  <a:lnTo>
                    <a:pt x="46" y="0"/>
                  </a:lnTo>
                  <a:lnTo>
                    <a:pt x="46" y="19"/>
                  </a:lnTo>
                  <a:lnTo>
                    <a:pt x="46" y="19"/>
                  </a:lnTo>
                  <a:lnTo>
                    <a:pt x="38" y="17"/>
                  </a:lnTo>
                  <a:lnTo>
                    <a:pt x="38" y="17"/>
                  </a:lnTo>
                  <a:lnTo>
                    <a:pt x="32" y="17"/>
                  </a:lnTo>
                  <a:lnTo>
                    <a:pt x="26" y="20"/>
                  </a:lnTo>
                  <a:lnTo>
                    <a:pt x="22" y="27"/>
                  </a:lnTo>
                  <a:lnTo>
                    <a:pt x="21" y="36"/>
                  </a:lnTo>
                  <a:lnTo>
                    <a:pt x="21" y="65"/>
                  </a:lnTo>
                  <a:lnTo>
                    <a:pt x="0" y="65"/>
                  </a:lnTo>
                  <a:lnTo>
                    <a:pt x="0" y="1"/>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7" name="Freeform 303"/>
            <p:cNvSpPr>
              <a:spLocks noChangeAspect="1" noEditPoints="1"/>
            </p:cNvSpPr>
            <p:nvPr userDrawn="1"/>
          </p:nvSpPr>
          <p:spPr bwMode="auto">
            <a:xfrm>
              <a:off x="6721283" y="6134431"/>
              <a:ext cx="198828" cy="198799"/>
            </a:xfrm>
            <a:custGeom>
              <a:avLst/>
              <a:gdLst/>
              <a:ahLst/>
              <a:cxnLst>
                <a:cxn ang="0">
                  <a:pos x="66" y="39"/>
                </a:cxn>
                <a:cxn ang="0">
                  <a:pos x="20" y="39"/>
                </a:cxn>
                <a:cxn ang="0">
                  <a:pos x="20" y="39"/>
                </a:cxn>
                <a:cxn ang="0">
                  <a:pos x="22" y="44"/>
                </a:cxn>
                <a:cxn ang="0">
                  <a:pos x="25" y="47"/>
                </a:cxn>
                <a:cxn ang="0">
                  <a:pos x="30" y="50"/>
                </a:cxn>
                <a:cxn ang="0">
                  <a:pos x="35" y="52"/>
                </a:cxn>
                <a:cxn ang="0">
                  <a:pos x="35" y="52"/>
                </a:cxn>
                <a:cxn ang="0">
                  <a:pos x="39" y="50"/>
                </a:cxn>
                <a:cxn ang="0">
                  <a:pos x="44" y="49"/>
                </a:cxn>
                <a:cxn ang="0">
                  <a:pos x="49" y="44"/>
                </a:cxn>
                <a:cxn ang="0">
                  <a:pos x="62" y="55"/>
                </a:cxn>
                <a:cxn ang="0">
                  <a:pos x="62" y="55"/>
                </a:cxn>
                <a:cxn ang="0">
                  <a:pos x="57" y="60"/>
                </a:cxn>
                <a:cxn ang="0">
                  <a:pos x="51" y="63"/>
                </a:cxn>
                <a:cxn ang="0">
                  <a:pos x="43" y="66"/>
                </a:cxn>
                <a:cxn ang="0">
                  <a:pos x="35" y="66"/>
                </a:cxn>
                <a:cxn ang="0">
                  <a:pos x="35" y="66"/>
                </a:cxn>
                <a:cxn ang="0">
                  <a:pos x="28" y="66"/>
                </a:cxn>
                <a:cxn ang="0">
                  <a:pos x="20" y="65"/>
                </a:cxn>
                <a:cxn ang="0">
                  <a:pos x="16" y="61"/>
                </a:cxn>
                <a:cxn ang="0">
                  <a:pos x="9" y="57"/>
                </a:cxn>
                <a:cxn ang="0">
                  <a:pos x="6" y="52"/>
                </a:cxn>
                <a:cxn ang="0">
                  <a:pos x="3" y="47"/>
                </a:cxn>
                <a:cxn ang="0">
                  <a:pos x="0" y="41"/>
                </a:cxn>
                <a:cxn ang="0">
                  <a:pos x="0" y="33"/>
                </a:cxn>
                <a:cxn ang="0">
                  <a:pos x="0" y="33"/>
                </a:cxn>
                <a:cxn ang="0">
                  <a:pos x="0" y="27"/>
                </a:cxn>
                <a:cxn ang="0">
                  <a:pos x="1" y="20"/>
                </a:cxn>
                <a:cxn ang="0">
                  <a:pos x="5" y="14"/>
                </a:cxn>
                <a:cxn ang="0">
                  <a:pos x="9" y="9"/>
                </a:cxn>
                <a:cxn ang="0">
                  <a:pos x="14" y="4"/>
                </a:cxn>
                <a:cxn ang="0">
                  <a:pos x="19" y="1"/>
                </a:cxn>
                <a:cxn ang="0">
                  <a:pos x="25" y="0"/>
                </a:cxn>
                <a:cxn ang="0">
                  <a:pos x="33" y="0"/>
                </a:cxn>
                <a:cxn ang="0">
                  <a:pos x="33" y="0"/>
                </a:cxn>
                <a:cxn ang="0">
                  <a:pos x="41" y="0"/>
                </a:cxn>
                <a:cxn ang="0">
                  <a:pos x="47" y="1"/>
                </a:cxn>
                <a:cxn ang="0">
                  <a:pos x="54" y="6"/>
                </a:cxn>
                <a:cxn ang="0">
                  <a:pos x="59" y="11"/>
                </a:cxn>
                <a:cxn ang="0">
                  <a:pos x="62" y="15"/>
                </a:cxn>
                <a:cxn ang="0">
                  <a:pos x="65" y="23"/>
                </a:cxn>
                <a:cxn ang="0">
                  <a:pos x="66" y="30"/>
                </a:cxn>
                <a:cxn ang="0">
                  <a:pos x="66" y="39"/>
                </a:cxn>
                <a:cxn ang="0">
                  <a:pos x="66" y="39"/>
                </a:cxn>
                <a:cxn ang="0">
                  <a:pos x="46" y="25"/>
                </a:cxn>
                <a:cxn ang="0">
                  <a:pos x="46" y="25"/>
                </a:cxn>
                <a:cxn ang="0">
                  <a:pos x="44" y="20"/>
                </a:cxn>
                <a:cxn ang="0">
                  <a:pos x="43" y="17"/>
                </a:cxn>
                <a:cxn ang="0">
                  <a:pos x="38" y="14"/>
                </a:cxn>
                <a:cxn ang="0">
                  <a:pos x="33" y="14"/>
                </a:cxn>
                <a:cxn ang="0">
                  <a:pos x="33" y="14"/>
                </a:cxn>
                <a:cxn ang="0">
                  <a:pos x="28" y="14"/>
                </a:cxn>
                <a:cxn ang="0">
                  <a:pos x="24" y="17"/>
                </a:cxn>
                <a:cxn ang="0">
                  <a:pos x="20" y="20"/>
                </a:cxn>
                <a:cxn ang="0">
                  <a:pos x="20" y="25"/>
                </a:cxn>
                <a:cxn ang="0">
                  <a:pos x="46" y="25"/>
                </a:cxn>
              </a:cxnLst>
              <a:rect l="0" t="0" r="r" b="b"/>
              <a:pathLst>
                <a:path w="66" h="66">
                  <a:moveTo>
                    <a:pt x="66" y="39"/>
                  </a:moveTo>
                  <a:lnTo>
                    <a:pt x="20" y="39"/>
                  </a:lnTo>
                  <a:lnTo>
                    <a:pt x="20" y="39"/>
                  </a:lnTo>
                  <a:lnTo>
                    <a:pt x="22" y="44"/>
                  </a:lnTo>
                  <a:lnTo>
                    <a:pt x="25" y="47"/>
                  </a:lnTo>
                  <a:lnTo>
                    <a:pt x="30" y="50"/>
                  </a:lnTo>
                  <a:lnTo>
                    <a:pt x="35" y="52"/>
                  </a:lnTo>
                  <a:lnTo>
                    <a:pt x="35" y="52"/>
                  </a:lnTo>
                  <a:lnTo>
                    <a:pt x="39" y="50"/>
                  </a:lnTo>
                  <a:lnTo>
                    <a:pt x="44" y="49"/>
                  </a:lnTo>
                  <a:lnTo>
                    <a:pt x="49" y="44"/>
                  </a:lnTo>
                  <a:lnTo>
                    <a:pt x="62" y="55"/>
                  </a:lnTo>
                  <a:lnTo>
                    <a:pt x="62" y="55"/>
                  </a:lnTo>
                  <a:lnTo>
                    <a:pt x="57" y="60"/>
                  </a:lnTo>
                  <a:lnTo>
                    <a:pt x="51" y="63"/>
                  </a:lnTo>
                  <a:lnTo>
                    <a:pt x="43" y="66"/>
                  </a:lnTo>
                  <a:lnTo>
                    <a:pt x="35" y="66"/>
                  </a:lnTo>
                  <a:lnTo>
                    <a:pt x="35" y="66"/>
                  </a:lnTo>
                  <a:lnTo>
                    <a:pt x="28" y="66"/>
                  </a:lnTo>
                  <a:lnTo>
                    <a:pt x="20" y="65"/>
                  </a:lnTo>
                  <a:lnTo>
                    <a:pt x="16" y="61"/>
                  </a:lnTo>
                  <a:lnTo>
                    <a:pt x="9" y="57"/>
                  </a:lnTo>
                  <a:lnTo>
                    <a:pt x="6" y="52"/>
                  </a:lnTo>
                  <a:lnTo>
                    <a:pt x="3" y="47"/>
                  </a:lnTo>
                  <a:lnTo>
                    <a:pt x="0" y="41"/>
                  </a:lnTo>
                  <a:lnTo>
                    <a:pt x="0" y="33"/>
                  </a:lnTo>
                  <a:lnTo>
                    <a:pt x="0" y="33"/>
                  </a:lnTo>
                  <a:lnTo>
                    <a:pt x="0" y="27"/>
                  </a:lnTo>
                  <a:lnTo>
                    <a:pt x="1" y="20"/>
                  </a:lnTo>
                  <a:lnTo>
                    <a:pt x="5" y="14"/>
                  </a:lnTo>
                  <a:lnTo>
                    <a:pt x="9" y="9"/>
                  </a:lnTo>
                  <a:lnTo>
                    <a:pt x="14" y="4"/>
                  </a:lnTo>
                  <a:lnTo>
                    <a:pt x="19" y="1"/>
                  </a:lnTo>
                  <a:lnTo>
                    <a:pt x="25" y="0"/>
                  </a:lnTo>
                  <a:lnTo>
                    <a:pt x="33" y="0"/>
                  </a:lnTo>
                  <a:lnTo>
                    <a:pt x="33" y="0"/>
                  </a:lnTo>
                  <a:lnTo>
                    <a:pt x="41" y="0"/>
                  </a:lnTo>
                  <a:lnTo>
                    <a:pt x="47" y="1"/>
                  </a:lnTo>
                  <a:lnTo>
                    <a:pt x="54" y="6"/>
                  </a:lnTo>
                  <a:lnTo>
                    <a:pt x="59" y="11"/>
                  </a:lnTo>
                  <a:lnTo>
                    <a:pt x="62" y="15"/>
                  </a:lnTo>
                  <a:lnTo>
                    <a:pt x="65" y="23"/>
                  </a:lnTo>
                  <a:lnTo>
                    <a:pt x="66" y="30"/>
                  </a:lnTo>
                  <a:lnTo>
                    <a:pt x="66" y="39"/>
                  </a:lnTo>
                  <a:lnTo>
                    <a:pt x="66" y="39"/>
                  </a:lnTo>
                  <a:close/>
                  <a:moveTo>
                    <a:pt x="46" y="25"/>
                  </a:moveTo>
                  <a:lnTo>
                    <a:pt x="46" y="25"/>
                  </a:lnTo>
                  <a:lnTo>
                    <a:pt x="44" y="20"/>
                  </a:lnTo>
                  <a:lnTo>
                    <a:pt x="43" y="17"/>
                  </a:lnTo>
                  <a:lnTo>
                    <a:pt x="38" y="14"/>
                  </a:lnTo>
                  <a:lnTo>
                    <a:pt x="33" y="14"/>
                  </a:lnTo>
                  <a:lnTo>
                    <a:pt x="33" y="14"/>
                  </a:lnTo>
                  <a:lnTo>
                    <a:pt x="28" y="14"/>
                  </a:lnTo>
                  <a:lnTo>
                    <a:pt x="24" y="17"/>
                  </a:lnTo>
                  <a:lnTo>
                    <a:pt x="20" y="20"/>
                  </a:lnTo>
                  <a:lnTo>
                    <a:pt x="20" y="25"/>
                  </a:lnTo>
                  <a:lnTo>
                    <a:pt x="46" y="2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8" name="Freeform 304"/>
            <p:cNvSpPr>
              <a:spLocks noChangeAspect="1" noEditPoints="1"/>
            </p:cNvSpPr>
            <p:nvPr userDrawn="1"/>
          </p:nvSpPr>
          <p:spPr bwMode="auto">
            <a:xfrm>
              <a:off x="5166813" y="6134431"/>
              <a:ext cx="198828" cy="198799"/>
            </a:xfrm>
            <a:custGeom>
              <a:avLst/>
              <a:gdLst/>
              <a:ahLst/>
              <a:cxnLst>
                <a:cxn ang="0">
                  <a:pos x="65" y="39"/>
                </a:cxn>
                <a:cxn ang="0">
                  <a:pos x="19" y="39"/>
                </a:cxn>
                <a:cxn ang="0">
                  <a:pos x="19" y="39"/>
                </a:cxn>
                <a:cxn ang="0">
                  <a:pos x="20" y="44"/>
                </a:cxn>
                <a:cxn ang="0">
                  <a:pos x="25" y="47"/>
                </a:cxn>
                <a:cxn ang="0">
                  <a:pos x="30" y="50"/>
                </a:cxn>
                <a:cxn ang="0">
                  <a:pos x="35" y="52"/>
                </a:cxn>
                <a:cxn ang="0">
                  <a:pos x="35" y="52"/>
                </a:cxn>
                <a:cxn ang="0">
                  <a:pos x="40" y="50"/>
                </a:cxn>
                <a:cxn ang="0">
                  <a:pos x="43" y="49"/>
                </a:cxn>
                <a:cxn ang="0">
                  <a:pos x="49" y="44"/>
                </a:cxn>
                <a:cxn ang="0">
                  <a:pos x="62" y="55"/>
                </a:cxn>
                <a:cxn ang="0">
                  <a:pos x="62" y="55"/>
                </a:cxn>
                <a:cxn ang="0">
                  <a:pos x="57" y="60"/>
                </a:cxn>
                <a:cxn ang="0">
                  <a:pos x="49" y="63"/>
                </a:cxn>
                <a:cxn ang="0">
                  <a:pos x="43" y="66"/>
                </a:cxn>
                <a:cxn ang="0">
                  <a:pos x="35" y="66"/>
                </a:cxn>
                <a:cxn ang="0">
                  <a:pos x="35" y="66"/>
                </a:cxn>
                <a:cxn ang="0">
                  <a:pos x="27" y="66"/>
                </a:cxn>
                <a:cxn ang="0">
                  <a:pos x="20" y="65"/>
                </a:cxn>
                <a:cxn ang="0">
                  <a:pos x="14" y="61"/>
                </a:cxn>
                <a:cxn ang="0">
                  <a:pos x="9" y="57"/>
                </a:cxn>
                <a:cxn ang="0">
                  <a:pos x="5" y="52"/>
                </a:cxn>
                <a:cxn ang="0">
                  <a:pos x="1" y="47"/>
                </a:cxn>
                <a:cxn ang="0">
                  <a:pos x="0" y="41"/>
                </a:cxn>
                <a:cxn ang="0">
                  <a:pos x="0" y="33"/>
                </a:cxn>
                <a:cxn ang="0">
                  <a:pos x="0" y="33"/>
                </a:cxn>
                <a:cxn ang="0">
                  <a:pos x="0" y="27"/>
                </a:cxn>
                <a:cxn ang="0">
                  <a:pos x="1" y="20"/>
                </a:cxn>
                <a:cxn ang="0">
                  <a:pos x="5" y="14"/>
                </a:cxn>
                <a:cxn ang="0">
                  <a:pos x="8" y="9"/>
                </a:cxn>
                <a:cxn ang="0">
                  <a:pos x="13" y="4"/>
                </a:cxn>
                <a:cxn ang="0">
                  <a:pos x="19" y="1"/>
                </a:cxn>
                <a:cxn ang="0">
                  <a:pos x="25" y="0"/>
                </a:cxn>
                <a:cxn ang="0">
                  <a:pos x="33" y="0"/>
                </a:cxn>
                <a:cxn ang="0">
                  <a:pos x="33" y="0"/>
                </a:cxn>
                <a:cxn ang="0">
                  <a:pos x="40" y="0"/>
                </a:cxn>
                <a:cxn ang="0">
                  <a:pos x="47" y="1"/>
                </a:cxn>
                <a:cxn ang="0">
                  <a:pos x="52" y="6"/>
                </a:cxn>
                <a:cxn ang="0">
                  <a:pos x="57" y="11"/>
                </a:cxn>
                <a:cxn ang="0">
                  <a:pos x="62" y="15"/>
                </a:cxn>
                <a:cxn ang="0">
                  <a:pos x="63" y="23"/>
                </a:cxn>
                <a:cxn ang="0">
                  <a:pos x="65" y="30"/>
                </a:cxn>
                <a:cxn ang="0">
                  <a:pos x="65" y="39"/>
                </a:cxn>
                <a:cxn ang="0">
                  <a:pos x="65" y="39"/>
                </a:cxn>
                <a:cxn ang="0">
                  <a:pos x="46" y="25"/>
                </a:cxn>
                <a:cxn ang="0">
                  <a:pos x="46" y="25"/>
                </a:cxn>
                <a:cxn ang="0">
                  <a:pos x="44" y="20"/>
                </a:cxn>
                <a:cxn ang="0">
                  <a:pos x="41" y="17"/>
                </a:cxn>
                <a:cxn ang="0">
                  <a:pos x="38" y="14"/>
                </a:cxn>
                <a:cxn ang="0">
                  <a:pos x="33" y="14"/>
                </a:cxn>
                <a:cxn ang="0">
                  <a:pos x="33" y="14"/>
                </a:cxn>
                <a:cxn ang="0">
                  <a:pos x="27" y="14"/>
                </a:cxn>
                <a:cxn ang="0">
                  <a:pos x="24" y="17"/>
                </a:cxn>
                <a:cxn ang="0">
                  <a:pos x="20" y="20"/>
                </a:cxn>
                <a:cxn ang="0">
                  <a:pos x="19" y="25"/>
                </a:cxn>
                <a:cxn ang="0">
                  <a:pos x="46" y="25"/>
                </a:cxn>
              </a:cxnLst>
              <a:rect l="0" t="0" r="r" b="b"/>
              <a:pathLst>
                <a:path w="65" h="66">
                  <a:moveTo>
                    <a:pt x="65" y="39"/>
                  </a:moveTo>
                  <a:lnTo>
                    <a:pt x="19" y="39"/>
                  </a:lnTo>
                  <a:lnTo>
                    <a:pt x="19" y="39"/>
                  </a:lnTo>
                  <a:lnTo>
                    <a:pt x="20" y="44"/>
                  </a:lnTo>
                  <a:lnTo>
                    <a:pt x="25" y="47"/>
                  </a:lnTo>
                  <a:lnTo>
                    <a:pt x="30" y="50"/>
                  </a:lnTo>
                  <a:lnTo>
                    <a:pt x="35" y="52"/>
                  </a:lnTo>
                  <a:lnTo>
                    <a:pt x="35" y="52"/>
                  </a:lnTo>
                  <a:lnTo>
                    <a:pt x="40" y="50"/>
                  </a:lnTo>
                  <a:lnTo>
                    <a:pt x="43" y="49"/>
                  </a:lnTo>
                  <a:lnTo>
                    <a:pt x="49" y="44"/>
                  </a:lnTo>
                  <a:lnTo>
                    <a:pt x="62" y="55"/>
                  </a:lnTo>
                  <a:lnTo>
                    <a:pt x="62" y="55"/>
                  </a:lnTo>
                  <a:lnTo>
                    <a:pt x="57" y="60"/>
                  </a:lnTo>
                  <a:lnTo>
                    <a:pt x="49" y="63"/>
                  </a:lnTo>
                  <a:lnTo>
                    <a:pt x="43" y="66"/>
                  </a:lnTo>
                  <a:lnTo>
                    <a:pt x="35" y="66"/>
                  </a:lnTo>
                  <a:lnTo>
                    <a:pt x="35" y="66"/>
                  </a:lnTo>
                  <a:lnTo>
                    <a:pt x="27" y="66"/>
                  </a:lnTo>
                  <a:lnTo>
                    <a:pt x="20" y="65"/>
                  </a:lnTo>
                  <a:lnTo>
                    <a:pt x="14" y="61"/>
                  </a:lnTo>
                  <a:lnTo>
                    <a:pt x="9" y="57"/>
                  </a:lnTo>
                  <a:lnTo>
                    <a:pt x="5" y="52"/>
                  </a:lnTo>
                  <a:lnTo>
                    <a:pt x="1" y="47"/>
                  </a:lnTo>
                  <a:lnTo>
                    <a:pt x="0" y="41"/>
                  </a:lnTo>
                  <a:lnTo>
                    <a:pt x="0" y="33"/>
                  </a:lnTo>
                  <a:lnTo>
                    <a:pt x="0" y="33"/>
                  </a:lnTo>
                  <a:lnTo>
                    <a:pt x="0" y="27"/>
                  </a:lnTo>
                  <a:lnTo>
                    <a:pt x="1" y="20"/>
                  </a:lnTo>
                  <a:lnTo>
                    <a:pt x="5" y="14"/>
                  </a:lnTo>
                  <a:lnTo>
                    <a:pt x="8" y="9"/>
                  </a:lnTo>
                  <a:lnTo>
                    <a:pt x="13" y="4"/>
                  </a:lnTo>
                  <a:lnTo>
                    <a:pt x="19" y="1"/>
                  </a:lnTo>
                  <a:lnTo>
                    <a:pt x="25" y="0"/>
                  </a:lnTo>
                  <a:lnTo>
                    <a:pt x="33" y="0"/>
                  </a:lnTo>
                  <a:lnTo>
                    <a:pt x="33" y="0"/>
                  </a:lnTo>
                  <a:lnTo>
                    <a:pt x="40" y="0"/>
                  </a:lnTo>
                  <a:lnTo>
                    <a:pt x="47" y="1"/>
                  </a:lnTo>
                  <a:lnTo>
                    <a:pt x="52" y="6"/>
                  </a:lnTo>
                  <a:lnTo>
                    <a:pt x="57" y="11"/>
                  </a:lnTo>
                  <a:lnTo>
                    <a:pt x="62" y="15"/>
                  </a:lnTo>
                  <a:lnTo>
                    <a:pt x="63" y="23"/>
                  </a:lnTo>
                  <a:lnTo>
                    <a:pt x="65" y="30"/>
                  </a:lnTo>
                  <a:lnTo>
                    <a:pt x="65" y="39"/>
                  </a:lnTo>
                  <a:lnTo>
                    <a:pt x="65" y="39"/>
                  </a:lnTo>
                  <a:close/>
                  <a:moveTo>
                    <a:pt x="46" y="25"/>
                  </a:moveTo>
                  <a:lnTo>
                    <a:pt x="46" y="25"/>
                  </a:lnTo>
                  <a:lnTo>
                    <a:pt x="44" y="20"/>
                  </a:lnTo>
                  <a:lnTo>
                    <a:pt x="41" y="17"/>
                  </a:lnTo>
                  <a:lnTo>
                    <a:pt x="38" y="14"/>
                  </a:lnTo>
                  <a:lnTo>
                    <a:pt x="33" y="14"/>
                  </a:lnTo>
                  <a:lnTo>
                    <a:pt x="33" y="14"/>
                  </a:lnTo>
                  <a:lnTo>
                    <a:pt x="27" y="14"/>
                  </a:lnTo>
                  <a:lnTo>
                    <a:pt x="24" y="17"/>
                  </a:lnTo>
                  <a:lnTo>
                    <a:pt x="20" y="20"/>
                  </a:lnTo>
                  <a:lnTo>
                    <a:pt x="19" y="25"/>
                  </a:lnTo>
                  <a:lnTo>
                    <a:pt x="46" y="2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9" name="Freeform 305"/>
            <p:cNvSpPr>
              <a:spLocks noChangeAspect="1" noEditPoints="1"/>
            </p:cNvSpPr>
            <p:nvPr userDrawn="1"/>
          </p:nvSpPr>
          <p:spPr bwMode="auto">
            <a:xfrm>
              <a:off x="3160461" y="6134431"/>
              <a:ext cx="216903" cy="198799"/>
            </a:xfrm>
            <a:custGeom>
              <a:avLst/>
              <a:gdLst/>
              <a:ahLst/>
              <a:cxnLst>
                <a:cxn ang="0">
                  <a:pos x="70" y="65"/>
                </a:cxn>
                <a:cxn ang="0">
                  <a:pos x="52" y="65"/>
                </a:cxn>
                <a:cxn ang="0">
                  <a:pos x="52" y="57"/>
                </a:cxn>
                <a:cxn ang="0">
                  <a:pos x="52" y="57"/>
                </a:cxn>
                <a:cxn ang="0">
                  <a:pos x="52" y="57"/>
                </a:cxn>
                <a:cxn ang="0">
                  <a:pos x="47" y="60"/>
                </a:cxn>
                <a:cxn ang="0">
                  <a:pos x="43" y="63"/>
                </a:cxn>
                <a:cxn ang="0">
                  <a:pos x="36" y="66"/>
                </a:cxn>
                <a:cxn ang="0">
                  <a:pos x="30" y="66"/>
                </a:cxn>
                <a:cxn ang="0">
                  <a:pos x="30" y="66"/>
                </a:cxn>
                <a:cxn ang="0">
                  <a:pos x="24" y="66"/>
                </a:cxn>
                <a:cxn ang="0">
                  <a:pos x="19" y="65"/>
                </a:cxn>
                <a:cxn ang="0">
                  <a:pos x="12" y="61"/>
                </a:cxn>
                <a:cxn ang="0">
                  <a:pos x="8" y="57"/>
                </a:cxn>
                <a:cxn ang="0">
                  <a:pos x="4" y="52"/>
                </a:cxn>
                <a:cxn ang="0">
                  <a:pos x="1" y="47"/>
                </a:cxn>
                <a:cxn ang="0">
                  <a:pos x="0" y="41"/>
                </a:cxn>
                <a:cxn ang="0">
                  <a:pos x="0" y="33"/>
                </a:cxn>
                <a:cxn ang="0">
                  <a:pos x="0" y="33"/>
                </a:cxn>
                <a:cxn ang="0">
                  <a:pos x="0" y="27"/>
                </a:cxn>
                <a:cxn ang="0">
                  <a:pos x="1" y="20"/>
                </a:cxn>
                <a:cxn ang="0">
                  <a:pos x="4" y="14"/>
                </a:cxn>
                <a:cxn ang="0">
                  <a:pos x="9" y="9"/>
                </a:cxn>
                <a:cxn ang="0">
                  <a:pos x="12" y="4"/>
                </a:cxn>
                <a:cxn ang="0">
                  <a:pos x="19" y="1"/>
                </a:cxn>
                <a:cxn ang="0">
                  <a:pos x="25" y="0"/>
                </a:cxn>
                <a:cxn ang="0">
                  <a:pos x="31" y="0"/>
                </a:cxn>
                <a:cxn ang="0">
                  <a:pos x="31" y="0"/>
                </a:cxn>
                <a:cxn ang="0">
                  <a:pos x="36" y="0"/>
                </a:cxn>
                <a:cxn ang="0">
                  <a:pos x="43" y="1"/>
                </a:cxn>
                <a:cxn ang="0">
                  <a:pos x="46" y="4"/>
                </a:cxn>
                <a:cxn ang="0">
                  <a:pos x="50" y="7"/>
                </a:cxn>
                <a:cxn ang="0">
                  <a:pos x="50" y="7"/>
                </a:cxn>
                <a:cxn ang="0">
                  <a:pos x="50" y="1"/>
                </a:cxn>
                <a:cxn ang="0">
                  <a:pos x="70" y="1"/>
                </a:cxn>
                <a:cxn ang="0">
                  <a:pos x="70" y="65"/>
                </a:cxn>
                <a:cxn ang="0">
                  <a:pos x="36" y="15"/>
                </a:cxn>
                <a:cxn ang="0">
                  <a:pos x="36" y="15"/>
                </a:cxn>
                <a:cxn ang="0">
                  <a:pos x="30" y="17"/>
                </a:cxn>
                <a:cxn ang="0">
                  <a:pos x="24" y="20"/>
                </a:cxn>
                <a:cxn ang="0">
                  <a:pos x="20" y="25"/>
                </a:cxn>
                <a:cxn ang="0">
                  <a:pos x="20" y="33"/>
                </a:cxn>
                <a:cxn ang="0">
                  <a:pos x="20" y="33"/>
                </a:cxn>
                <a:cxn ang="0">
                  <a:pos x="20" y="39"/>
                </a:cxn>
                <a:cxn ang="0">
                  <a:pos x="24" y="46"/>
                </a:cxn>
                <a:cxn ang="0">
                  <a:pos x="30" y="49"/>
                </a:cxn>
                <a:cxn ang="0">
                  <a:pos x="36" y="50"/>
                </a:cxn>
                <a:cxn ang="0">
                  <a:pos x="36" y="50"/>
                </a:cxn>
                <a:cxn ang="0">
                  <a:pos x="43" y="49"/>
                </a:cxn>
                <a:cxn ang="0">
                  <a:pos x="47" y="46"/>
                </a:cxn>
                <a:cxn ang="0">
                  <a:pos x="50" y="39"/>
                </a:cxn>
                <a:cxn ang="0">
                  <a:pos x="52" y="33"/>
                </a:cxn>
                <a:cxn ang="0">
                  <a:pos x="52" y="33"/>
                </a:cxn>
                <a:cxn ang="0">
                  <a:pos x="50" y="25"/>
                </a:cxn>
                <a:cxn ang="0">
                  <a:pos x="47" y="20"/>
                </a:cxn>
                <a:cxn ang="0">
                  <a:pos x="43" y="17"/>
                </a:cxn>
                <a:cxn ang="0">
                  <a:pos x="36" y="15"/>
                </a:cxn>
                <a:cxn ang="0">
                  <a:pos x="36" y="15"/>
                </a:cxn>
              </a:cxnLst>
              <a:rect l="0" t="0" r="r" b="b"/>
              <a:pathLst>
                <a:path w="70" h="66">
                  <a:moveTo>
                    <a:pt x="70" y="65"/>
                  </a:moveTo>
                  <a:lnTo>
                    <a:pt x="52" y="65"/>
                  </a:lnTo>
                  <a:lnTo>
                    <a:pt x="52" y="57"/>
                  </a:lnTo>
                  <a:lnTo>
                    <a:pt x="52" y="57"/>
                  </a:lnTo>
                  <a:lnTo>
                    <a:pt x="52" y="57"/>
                  </a:lnTo>
                  <a:lnTo>
                    <a:pt x="47" y="60"/>
                  </a:lnTo>
                  <a:lnTo>
                    <a:pt x="43" y="63"/>
                  </a:lnTo>
                  <a:lnTo>
                    <a:pt x="36" y="66"/>
                  </a:lnTo>
                  <a:lnTo>
                    <a:pt x="30" y="66"/>
                  </a:lnTo>
                  <a:lnTo>
                    <a:pt x="30" y="66"/>
                  </a:lnTo>
                  <a:lnTo>
                    <a:pt x="24" y="66"/>
                  </a:lnTo>
                  <a:lnTo>
                    <a:pt x="19" y="65"/>
                  </a:lnTo>
                  <a:lnTo>
                    <a:pt x="12" y="61"/>
                  </a:lnTo>
                  <a:lnTo>
                    <a:pt x="8" y="57"/>
                  </a:lnTo>
                  <a:lnTo>
                    <a:pt x="4" y="52"/>
                  </a:lnTo>
                  <a:lnTo>
                    <a:pt x="1" y="47"/>
                  </a:lnTo>
                  <a:lnTo>
                    <a:pt x="0" y="41"/>
                  </a:lnTo>
                  <a:lnTo>
                    <a:pt x="0" y="33"/>
                  </a:lnTo>
                  <a:lnTo>
                    <a:pt x="0" y="33"/>
                  </a:lnTo>
                  <a:lnTo>
                    <a:pt x="0" y="27"/>
                  </a:lnTo>
                  <a:lnTo>
                    <a:pt x="1" y="20"/>
                  </a:lnTo>
                  <a:lnTo>
                    <a:pt x="4" y="14"/>
                  </a:lnTo>
                  <a:lnTo>
                    <a:pt x="9" y="9"/>
                  </a:lnTo>
                  <a:lnTo>
                    <a:pt x="12" y="4"/>
                  </a:lnTo>
                  <a:lnTo>
                    <a:pt x="19" y="1"/>
                  </a:lnTo>
                  <a:lnTo>
                    <a:pt x="25" y="0"/>
                  </a:lnTo>
                  <a:lnTo>
                    <a:pt x="31" y="0"/>
                  </a:lnTo>
                  <a:lnTo>
                    <a:pt x="31" y="0"/>
                  </a:lnTo>
                  <a:lnTo>
                    <a:pt x="36" y="0"/>
                  </a:lnTo>
                  <a:lnTo>
                    <a:pt x="43" y="1"/>
                  </a:lnTo>
                  <a:lnTo>
                    <a:pt x="46" y="4"/>
                  </a:lnTo>
                  <a:lnTo>
                    <a:pt x="50" y="7"/>
                  </a:lnTo>
                  <a:lnTo>
                    <a:pt x="50" y="7"/>
                  </a:lnTo>
                  <a:lnTo>
                    <a:pt x="50" y="1"/>
                  </a:lnTo>
                  <a:lnTo>
                    <a:pt x="70" y="1"/>
                  </a:lnTo>
                  <a:lnTo>
                    <a:pt x="70" y="65"/>
                  </a:lnTo>
                  <a:close/>
                  <a:moveTo>
                    <a:pt x="36" y="15"/>
                  </a:moveTo>
                  <a:lnTo>
                    <a:pt x="36" y="15"/>
                  </a:lnTo>
                  <a:lnTo>
                    <a:pt x="30" y="17"/>
                  </a:lnTo>
                  <a:lnTo>
                    <a:pt x="24" y="20"/>
                  </a:lnTo>
                  <a:lnTo>
                    <a:pt x="20" y="25"/>
                  </a:lnTo>
                  <a:lnTo>
                    <a:pt x="20" y="33"/>
                  </a:lnTo>
                  <a:lnTo>
                    <a:pt x="20" y="33"/>
                  </a:lnTo>
                  <a:lnTo>
                    <a:pt x="20" y="39"/>
                  </a:lnTo>
                  <a:lnTo>
                    <a:pt x="24" y="46"/>
                  </a:lnTo>
                  <a:lnTo>
                    <a:pt x="30" y="49"/>
                  </a:lnTo>
                  <a:lnTo>
                    <a:pt x="36" y="50"/>
                  </a:lnTo>
                  <a:lnTo>
                    <a:pt x="36" y="50"/>
                  </a:lnTo>
                  <a:lnTo>
                    <a:pt x="43" y="49"/>
                  </a:lnTo>
                  <a:lnTo>
                    <a:pt x="47" y="46"/>
                  </a:lnTo>
                  <a:lnTo>
                    <a:pt x="50" y="39"/>
                  </a:lnTo>
                  <a:lnTo>
                    <a:pt x="52" y="33"/>
                  </a:lnTo>
                  <a:lnTo>
                    <a:pt x="52" y="33"/>
                  </a:lnTo>
                  <a:lnTo>
                    <a:pt x="50" y="25"/>
                  </a:lnTo>
                  <a:lnTo>
                    <a:pt x="47" y="20"/>
                  </a:lnTo>
                  <a:lnTo>
                    <a:pt x="43" y="17"/>
                  </a:lnTo>
                  <a:lnTo>
                    <a:pt x="36" y="15"/>
                  </a:lnTo>
                  <a:lnTo>
                    <a:pt x="36" y="1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0" name="Freeform 306"/>
            <p:cNvSpPr>
              <a:spLocks noChangeAspect="1" noEditPoints="1"/>
            </p:cNvSpPr>
            <p:nvPr userDrawn="1"/>
          </p:nvSpPr>
          <p:spPr bwMode="auto">
            <a:xfrm>
              <a:off x="4275101" y="6134431"/>
              <a:ext cx="216903" cy="283137"/>
            </a:xfrm>
            <a:custGeom>
              <a:avLst/>
              <a:gdLst/>
              <a:ahLst/>
              <a:cxnLst>
                <a:cxn ang="0">
                  <a:pos x="0" y="1"/>
                </a:cxn>
                <a:cxn ang="0">
                  <a:pos x="19" y="1"/>
                </a:cxn>
                <a:cxn ang="0">
                  <a:pos x="19" y="9"/>
                </a:cxn>
                <a:cxn ang="0">
                  <a:pos x="19" y="9"/>
                </a:cxn>
                <a:cxn ang="0">
                  <a:pos x="19" y="9"/>
                </a:cxn>
                <a:cxn ang="0">
                  <a:pos x="22" y="4"/>
                </a:cxn>
                <a:cxn ang="0">
                  <a:pos x="27" y="1"/>
                </a:cxn>
                <a:cxn ang="0">
                  <a:pos x="33" y="0"/>
                </a:cxn>
                <a:cxn ang="0">
                  <a:pos x="39" y="0"/>
                </a:cxn>
                <a:cxn ang="0">
                  <a:pos x="39" y="0"/>
                </a:cxn>
                <a:cxn ang="0">
                  <a:pos x="46" y="0"/>
                </a:cxn>
                <a:cxn ang="0">
                  <a:pos x="52" y="1"/>
                </a:cxn>
                <a:cxn ang="0">
                  <a:pos x="57" y="4"/>
                </a:cxn>
                <a:cxn ang="0">
                  <a:pos x="61" y="7"/>
                </a:cxn>
                <a:cxn ang="0">
                  <a:pos x="65" y="12"/>
                </a:cxn>
                <a:cxn ang="0">
                  <a:pos x="68" y="19"/>
                </a:cxn>
                <a:cxn ang="0">
                  <a:pos x="69" y="25"/>
                </a:cxn>
                <a:cxn ang="0">
                  <a:pos x="69" y="33"/>
                </a:cxn>
                <a:cxn ang="0">
                  <a:pos x="69" y="33"/>
                </a:cxn>
                <a:cxn ang="0">
                  <a:pos x="69" y="39"/>
                </a:cxn>
                <a:cxn ang="0">
                  <a:pos x="68" y="46"/>
                </a:cxn>
                <a:cxn ang="0">
                  <a:pos x="65" y="52"/>
                </a:cxn>
                <a:cxn ang="0">
                  <a:pos x="61" y="57"/>
                </a:cxn>
                <a:cxn ang="0">
                  <a:pos x="57" y="61"/>
                </a:cxn>
                <a:cxn ang="0">
                  <a:pos x="50" y="65"/>
                </a:cxn>
                <a:cxn ang="0">
                  <a:pos x="46" y="66"/>
                </a:cxn>
                <a:cxn ang="0">
                  <a:pos x="38" y="66"/>
                </a:cxn>
                <a:cxn ang="0">
                  <a:pos x="38" y="66"/>
                </a:cxn>
                <a:cxn ang="0">
                  <a:pos x="28" y="65"/>
                </a:cxn>
                <a:cxn ang="0">
                  <a:pos x="23" y="63"/>
                </a:cxn>
                <a:cxn ang="0">
                  <a:pos x="20" y="60"/>
                </a:cxn>
                <a:cxn ang="0">
                  <a:pos x="20" y="60"/>
                </a:cxn>
                <a:cxn ang="0">
                  <a:pos x="20" y="95"/>
                </a:cxn>
                <a:cxn ang="0">
                  <a:pos x="0" y="95"/>
                </a:cxn>
                <a:cxn ang="0">
                  <a:pos x="0" y="1"/>
                </a:cxn>
                <a:cxn ang="0">
                  <a:pos x="34" y="50"/>
                </a:cxn>
                <a:cxn ang="0">
                  <a:pos x="34" y="50"/>
                </a:cxn>
                <a:cxn ang="0">
                  <a:pos x="41" y="49"/>
                </a:cxn>
                <a:cxn ang="0">
                  <a:pos x="46" y="46"/>
                </a:cxn>
                <a:cxn ang="0">
                  <a:pos x="49" y="39"/>
                </a:cxn>
                <a:cxn ang="0">
                  <a:pos x="50" y="33"/>
                </a:cxn>
                <a:cxn ang="0">
                  <a:pos x="50" y="33"/>
                </a:cxn>
                <a:cxn ang="0">
                  <a:pos x="49" y="25"/>
                </a:cxn>
                <a:cxn ang="0">
                  <a:pos x="46" y="20"/>
                </a:cxn>
                <a:cxn ang="0">
                  <a:pos x="41" y="17"/>
                </a:cxn>
                <a:cxn ang="0">
                  <a:pos x="34" y="15"/>
                </a:cxn>
                <a:cxn ang="0">
                  <a:pos x="34" y="15"/>
                </a:cxn>
                <a:cxn ang="0">
                  <a:pos x="28" y="17"/>
                </a:cxn>
                <a:cxn ang="0">
                  <a:pos x="23" y="20"/>
                </a:cxn>
                <a:cxn ang="0">
                  <a:pos x="20" y="25"/>
                </a:cxn>
                <a:cxn ang="0">
                  <a:pos x="19" y="33"/>
                </a:cxn>
                <a:cxn ang="0">
                  <a:pos x="19" y="33"/>
                </a:cxn>
                <a:cxn ang="0">
                  <a:pos x="20" y="39"/>
                </a:cxn>
                <a:cxn ang="0">
                  <a:pos x="23" y="46"/>
                </a:cxn>
                <a:cxn ang="0">
                  <a:pos x="28" y="49"/>
                </a:cxn>
                <a:cxn ang="0">
                  <a:pos x="34" y="50"/>
                </a:cxn>
                <a:cxn ang="0">
                  <a:pos x="34" y="50"/>
                </a:cxn>
              </a:cxnLst>
              <a:rect l="0" t="0" r="r" b="b"/>
              <a:pathLst>
                <a:path w="69" h="95">
                  <a:moveTo>
                    <a:pt x="0" y="1"/>
                  </a:moveTo>
                  <a:lnTo>
                    <a:pt x="19" y="1"/>
                  </a:lnTo>
                  <a:lnTo>
                    <a:pt x="19" y="9"/>
                  </a:lnTo>
                  <a:lnTo>
                    <a:pt x="19" y="9"/>
                  </a:lnTo>
                  <a:lnTo>
                    <a:pt x="19" y="9"/>
                  </a:lnTo>
                  <a:lnTo>
                    <a:pt x="22" y="4"/>
                  </a:lnTo>
                  <a:lnTo>
                    <a:pt x="27" y="1"/>
                  </a:lnTo>
                  <a:lnTo>
                    <a:pt x="33" y="0"/>
                  </a:lnTo>
                  <a:lnTo>
                    <a:pt x="39" y="0"/>
                  </a:lnTo>
                  <a:lnTo>
                    <a:pt x="39" y="0"/>
                  </a:lnTo>
                  <a:lnTo>
                    <a:pt x="46" y="0"/>
                  </a:lnTo>
                  <a:lnTo>
                    <a:pt x="52" y="1"/>
                  </a:lnTo>
                  <a:lnTo>
                    <a:pt x="57" y="4"/>
                  </a:lnTo>
                  <a:lnTo>
                    <a:pt x="61" y="7"/>
                  </a:lnTo>
                  <a:lnTo>
                    <a:pt x="65" y="12"/>
                  </a:lnTo>
                  <a:lnTo>
                    <a:pt x="68" y="19"/>
                  </a:lnTo>
                  <a:lnTo>
                    <a:pt x="69" y="25"/>
                  </a:lnTo>
                  <a:lnTo>
                    <a:pt x="69" y="33"/>
                  </a:lnTo>
                  <a:lnTo>
                    <a:pt x="69" y="33"/>
                  </a:lnTo>
                  <a:lnTo>
                    <a:pt x="69" y="39"/>
                  </a:lnTo>
                  <a:lnTo>
                    <a:pt x="68" y="46"/>
                  </a:lnTo>
                  <a:lnTo>
                    <a:pt x="65" y="52"/>
                  </a:lnTo>
                  <a:lnTo>
                    <a:pt x="61" y="57"/>
                  </a:lnTo>
                  <a:lnTo>
                    <a:pt x="57" y="61"/>
                  </a:lnTo>
                  <a:lnTo>
                    <a:pt x="50" y="65"/>
                  </a:lnTo>
                  <a:lnTo>
                    <a:pt x="46" y="66"/>
                  </a:lnTo>
                  <a:lnTo>
                    <a:pt x="38" y="66"/>
                  </a:lnTo>
                  <a:lnTo>
                    <a:pt x="38" y="66"/>
                  </a:lnTo>
                  <a:lnTo>
                    <a:pt x="28" y="65"/>
                  </a:lnTo>
                  <a:lnTo>
                    <a:pt x="23" y="63"/>
                  </a:lnTo>
                  <a:lnTo>
                    <a:pt x="20" y="60"/>
                  </a:lnTo>
                  <a:lnTo>
                    <a:pt x="20" y="60"/>
                  </a:lnTo>
                  <a:lnTo>
                    <a:pt x="20" y="95"/>
                  </a:lnTo>
                  <a:lnTo>
                    <a:pt x="0" y="95"/>
                  </a:lnTo>
                  <a:lnTo>
                    <a:pt x="0" y="1"/>
                  </a:lnTo>
                  <a:close/>
                  <a:moveTo>
                    <a:pt x="34" y="50"/>
                  </a:moveTo>
                  <a:lnTo>
                    <a:pt x="34" y="50"/>
                  </a:lnTo>
                  <a:lnTo>
                    <a:pt x="41" y="49"/>
                  </a:lnTo>
                  <a:lnTo>
                    <a:pt x="46" y="46"/>
                  </a:lnTo>
                  <a:lnTo>
                    <a:pt x="49" y="39"/>
                  </a:lnTo>
                  <a:lnTo>
                    <a:pt x="50" y="33"/>
                  </a:lnTo>
                  <a:lnTo>
                    <a:pt x="50" y="33"/>
                  </a:lnTo>
                  <a:lnTo>
                    <a:pt x="49" y="25"/>
                  </a:lnTo>
                  <a:lnTo>
                    <a:pt x="46" y="20"/>
                  </a:lnTo>
                  <a:lnTo>
                    <a:pt x="41" y="17"/>
                  </a:lnTo>
                  <a:lnTo>
                    <a:pt x="34" y="15"/>
                  </a:lnTo>
                  <a:lnTo>
                    <a:pt x="34" y="15"/>
                  </a:lnTo>
                  <a:lnTo>
                    <a:pt x="28" y="17"/>
                  </a:lnTo>
                  <a:lnTo>
                    <a:pt x="23" y="20"/>
                  </a:lnTo>
                  <a:lnTo>
                    <a:pt x="20" y="25"/>
                  </a:lnTo>
                  <a:lnTo>
                    <a:pt x="19" y="33"/>
                  </a:lnTo>
                  <a:lnTo>
                    <a:pt x="19" y="33"/>
                  </a:lnTo>
                  <a:lnTo>
                    <a:pt x="20" y="39"/>
                  </a:lnTo>
                  <a:lnTo>
                    <a:pt x="23" y="46"/>
                  </a:lnTo>
                  <a:lnTo>
                    <a:pt x="28" y="49"/>
                  </a:lnTo>
                  <a:lnTo>
                    <a:pt x="34" y="50"/>
                  </a:lnTo>
                  <a:lnTo>
                    <a:pt x="34" y="50"/>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1" name="Freeform 307"/>
            <p:cNvSpPr>
              <a:spLocks noChangeAspect="1"/>
            </p:cNvSpPr>
            <p:nvPr userDrawn="1"/>
          </p:nvSpPr>
          <p:spPr bwMode="auto">
            <a:xfrm>
              <a:off x="3473766" y="6134431"/>
              <a:ext cx="307279" cy="180726"/>
            </a:xfrm>
            <a:custGeom>
              <a:avLst/>
              <a:gdLst/>
              <a:ahLst/>
              <a:cxnLst>
                <a:cxn ang="0">
                  <a:pos x="0" y="1"/>
                </a:cxn>
                <a:cxn ang="0">
                  <a:pos x="19" y="1"/>
                </a:cxn>
                <a:cxn ang="0">
                  <a:pos x="19" y="9"/>
                </a:cxn>
                <a:cxn ang="0">
                  <a:pos x="19" y="9"/>
                </a:cxn>
                <a:cxn ang="0">
                  <a:pos x="19" y="9"/>
                </a:cxn>
                <a:cxn ang="0">
                  <a:pos x="22" y="6"/>
                </a:cxn>
                <a:cxn ang="0">
                  <a:pos x="27" y="3"/>
                </a:cxn>
                <a:cxn ang="0">
                  <a:pos x="32" y="0"/>
                </a:cxn>
                <a:cxn ang="0">
                  <a:pos x="38" y="0"/>
                </a:cxn>
                <a:cxn ang="0">
                  <a:pos x="38" y="0"/>
                </a:cxn>
                <a:cxn ang="0">
                  <a:pos x="44" y="0"/>
                </a:cxn>
                <a:cxn ang="0">
                  <a:pos x="51" y="3"/>
                </a:cxn>
                <a:cxn ang="0">
                  <a:pos x="55" y="6"/>
                </a:cxn>
                <a:cxn ang="0">
                  <a:pos x="57" y="11"/>
                </a:cxn>
                <a:cxn ang="0">
                  <a:pos x="57" y="11"/>
                </a:cxn>
                <a:cxn ang="0">
                  <a:pos x="57" y="11"/>
                </a:cxn>
                <a:cxn ang="0">
                  <a:pos x="57" y="11"/>
                </a:cxn>
                <a:cxn ang="0">
                  <a:pos x="62" y="6"/>
                </a:cxn>
                <a:cxn ang="0">
                  <a:pos x="67" y="1"/>
                </a:cxn>
                <a:cxn ang="0">
                  <a:pos x="71" y="0"/>
                </a:cxn>
                <a:cxn ang="0">
                  <a:pos x="79" y="0"/>
                </a:cxn>
                <a:cxn ang="0">
                  <a:pos x="79" y="0"/>
                </a:cxn>
                <a:cxn ang="0">
                  <a:pos x="84" y="0"/>
                </a:cxn>
                <a:cxn ang="0">
                  <a:pos x="89" y="1"/>
                </a:cxn>
                <a:cxn ang="0">
                  <a:pos x="94" y="4"/>
                </a:cxn>
                <a:cxn ang="0">
                  <a:pos x="97" y="7"/>
                </a:cxn>
                <a:cxn ang="0">
                  <a:pos x="100" y="15"/>
                </a:cxn>
                <a:cxn ang="0">
                  <a:pos x="101" y="27"/>
                </a:cxn>
                <a:cxn ang="0">
                  <a:pos x="101" y="65"/>
                </a:cxn>
                <a:cxn ang="0">
                  <a:pos x="81" y="65"/>
                </a:cxn>
                <a:cxn ang="0">
                  <a:pos x="81" y="28"/>
                </a:cxn>
                <a:cxn ang="0">
                  <a:pos x="81" y="28"/>
                </a:cxn>
                <a:cxn ang="0">
                  <a:pos x="81" y="23"/>
                </a:cxn>
                <a:cxn ang="0">
                  <a:pos x="79" y="20"/>
                </a:cxn>
                <a:cxn ang="0">
                  <a:pos x="76" y="17"/>
                </a:cxn>
                <a:cxn ang="0">
                  <a:pos x="71" y="17"/>
                </a:cxn>
                <a:cxn ang="0">
                  <a:pos x="71" y="17"/>
                </a:cxn>
                <a:cxn ang="0">
                  <a:pos x="67" y="17"/>
                </a:cxn>
                <a:cxn ang="0">
                  <a:pos x="63" y="20"/>
                </a:cxn>
                <a:cxn ang="0">
                  <a:pos x="62" y="25"/>
                </a:cxn>
                <a:cxn ang="0">
                  <a:pos x="60" y="31"/>
                </a:cxn>
                <a:cxn ang="0">
                  <a:pos x="60" y="65"/>
                </a:cxn>
                <a:cxn ang="0">
                  <a:pos x="40" y="65"/>
                </a:cxn>
                <a:cxn ang="0">
                  <a:pos x="40" y="31"/>
                </a:cxn>
                <a:cxn ang="0">
                  <a:pos x="40" y="31"/>
                </a:cxn>
                <a:cxn ang="0">
                  <a:pos x="40" y="27"/>
                </a:cxn>
                <a:cxn ang="0">
                  <a:pos x="40" y="22"/>
                </a:cxn>
                <a:cxn ang="0">
                  <a:pos x="36" y="19"/>
                </a:cxn>
                <a:cxn ang="0">
                  <a:pos x="33" y="17"/>
                </a:cxn>
                <a:cxn ang="0">
                  <a:pos x="32" y="17"/>
                </a:cxn>
                <a:cxn ang="0">
                  <a:pos x="32" y="17"/>
                </a:cxn>
                <a:cxn ang="0">
                  <a:pos x="27" y="17"/>
                </a:cxn>
                <a:cxn ang="0">
                  <a:pos x="22" y="20"/>
                </a:cxn>
                <a:cxn ang="0">
                  <a:pos x="21" y="25"/>
                </a:cxn>
                <a:cxn ang="0">
                  <a:pos x="19" y="31"/>
                </a:cxn>
                <a:cxn ang="0">
                  <a:pos x="19" y="65"/>
                </a:cxn>
                <a:cxn ang="0">
                  <a:pos x="0" y="65"/>
                </a:cxn>
                <a:cxn ang="0">
                  <a:pos x="0" y="1"/>
                </a:cxn>
              </a:cxnLst>
              <a:rect l="0" t="0" r="r" b="b"/>
              <a:pathLst>
                <a:path w="101" h="65">
                  <a:moveTo>
                    <a:pt x="0" y="1"/>
                  </a:moveTo>
                  <a:lnTo>
                    <a:pt x="19" y="1"/>
                  </a:lnTo>
                  <a:lnTo>
                    <a:pt x="19" y="9"/>
                  </a:lnTo>
                  <a:lnTo>
                    <a:pt x="19" y="9"/>
                  </a:lnTo>
                  <a:lnTo>
                    <a:pt x="19" y="9"/>
                  </a:lnTo>
                  <a:lnTo>
                    <a:pt x="22" y="6"/>
                  </a:lnTo>
                  <a:lnTo>
                    <a:pt x="27" y="3"/>
                  </a:lnTo>
                  <a:lnTo>
                    <a:pt x="32" y="0"/>
                  </a:lnTo>
                  <a:lnTo>
                    <a:pt x="38" y="0"/>
                  </a:lnTo>
                  <a:lnTo>
                    <a:pt x="38" y="0"/>
                  </a:lnTo>
                  <a:lnTo>
                    <a:pt x="44" y="0"/>
                  </a:lnTo>
                  <a:lnTo>
                    <a:pt x="51" y="3"/>
                  </a:lnTo>
                  <a:lnTo>
                    <a:pt x="55" y="6"/>
                  </a:lnTo>
                  <a:lnTo>
                    <a:pt x="57" y="11"/>
                  </a:lnTo>
                  <a:lnTo>
                    <a:pt x="57" y="11"/>
                  </a:lnTo>
                  <a:lnTo>
                    <a:pt x="57" y="11"/>
                  </a:lnTo>
                  <a:lnTo>
                    <a:pt x="57" y="11"/>
                  </a:lnTo>
                  <a:lnTo>
                    <a:pt x="62" y="6"/>
                  </a:lnTo>
                  <a:lnTo>
                    <a:pt x="67" y="1"/>
                  </a:lnTo>
                  <a:lnTo>
                    <a:pt x="71" y="0"/>
                  </a:lnTo>
                  <a:lnTo>
                    <a:pt x="79" y="0"/>
                  </a:lnTo>
                  <a:lnTo>
                    <a:pt x="79" y="0"/>
                  </a:lnTo>
                  <a:lnTo>
                    <a:pt x="84" y="0"/>
                  </a:lnTo>
                  <a:lnTo>
                    <a:pt x="89" y="1"/>
                  </a:lnTo>
                  <a:lnTo>
                    <a:pt x="94" y="4"/>
                  </a:lnTo>
                  <a:lnTo>
                    <a:pt x="97" y="7"/>
                  </a:lnTo>
                  <a:lnTo>
                    <a:pt x="100" y="15"/>
                  </a:lnTo>
                  <a:lnTo>
                    <a:pt x="101" y="27"/>
                  </a:lnTo>
                  <a:lnTo>
                    <a:pt x="101" y="65"/>
                  </a:lnTo>
                  <a:lnTo>
                    <a:pt x="81" y="65"/>
                  </a:lnTo>
                  <a:lnTo>
                    <a:pt x="81" y="28"/>
                  </a:lnTo>
                  <a:lnTo>
                    <a:pt x="81" y="28"/>
                  </a:lnTo>
                  <a:lnTo>
                    <a:pt x="81" y="23"/>
                  </a:lnTo>
                  <a:lnTo>
                    <a:pt x="79" y="20"/>
                  </a:lnTo>
                  <a:lnTo>
                    <a:pt x="76" y="17"/>
                  </a:lnTo>
                  <a:lnTo>
                    <a:pt x="71" y="17"/>
                  </a:lnTo>
                  <a:lnTo>
                    <a:pt x="71" y="17"/>
                  </a:lnTo>
                  <a:lnTo>
                    <a:pt x="67" y="17"/>
                  </a:lnTo>
                  <a:lnTo>
                    <a:pt x="63" y="20"/>
                  </a:lnTo>
                  <a:lnTo>
                    <a:pt x="62" y="25"/>
                  </a:lnTo>
                  <a:lnTo>
                    <a:pt x="60" y="31"/>
                  </a:lnTo>
                  <a:lnTo>
                    <a:pt x="60" y="65"/>
                  </a:lnTo>
                  <a:lnTo>
                    <a:pt x="40" y="65"/>
                  </a:lnTo>
                  <a:lnTo>
                    <a:pt x="40" y="31"/>
                  </a:lnTo>
                  <a:lnTo>
                    <a:pt x="40" y="31"/>
                  </a:lnTo>
                  <a:lnTo>
                    <a:pt x="40" y="27"/>
                  </a:lnTo>
                  <a:lnTo>
                    <a:pt x="40" y="22"/>
                  </a:lnTo>
                  <a:lnTo>
                    <a:pt x="36" y="19"/>
                  </a:lnTo>
                  <a:lnTo>
                    <a:pt x="33" y="17"/>
                  </a:lnTo>
                  <a:lnTo>
                    <a:pt x="32" y="17"/>
                  </a:lnTo>
                  <a:lnTo>
                    <a:pt x="32" y="17"/>
                  </a:lnTo>
                  <a:lnTo>
                    <a:pt x="27" y="17"/>
                  </a:lnTo>
                  <a:lnTo>
                    <a:pt x="22" y="20"/>
                  </a:lnTo>
                  <a:lnTo>
                    <a:pt x="21" y="25"/>
                  </a:lnTo>
                  <a:lnTo>
                    <a:pt x="19" y="31"/>
                  </a:lnTo>
                  <a:lnTo>
                    <a:pt x="19" y="65"/>
                  </a:lnTo>
                  <a:lnTo>
                    <a:pt x="0" y="65"/>
                  </a:lnTo>
                  <a:lnTo>
                    <a:pt x="0" y="1"/>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2" name="Freeform 308"/>
            <p:cNvSpPr>
              <a:spLocks noChangeAspect="1"/>
            </p:cNvSpPr>
            <p:nvPr userDrawn="1"/>
          </p:nvSpPr>
          <p:spPr bwMode="auto">
            <a:xfrm>
              <a:off x="3991922" y="6134431"/>
              <a:ext cx="180752" cy="198799"/>
            </a:xfrm>
            <a:custGeom>
              <a:avLst/>
              <a:gdLst/>
              <a:ahLst/>
              <a:cxnLst>
                <a:cxn ang="0">
                  <a:pos x="62" y="64"/>
                </a:cxn>
                <a:cxn ang="0">
                  <a:pos x="43" y="64"/>
                </a:cxn>
                <a:cxn ang="0">
                  <a:pos x="43" y="56"/>
                </a:cxn>
                <a:cxn ang="0">
                  <a:pos x="43" y="56"/>
                </a:cxn>
                <a:cxn ang="0">
                  <a:pos x="43" y="56"/>
                </a:cxn>
                <a:cxn ang="0">
                  <a:pos x="40" y="59"/>
                </a:cxn>
                <a:cxn ang="0">
                  <a:pos x="35" y="62"/>
                </a:cxn>
                <a:cxn ang="0">
                  <a:pos x="30" y="65"/>
                </a:cxn>
                <a:cxn ang="0">
                  <a:pos x="24" y="65"/>
                </a:cxn>
                <a:cxn ang="0">
                  <a:pos x="24" y="65"/>
                </a:cxn>
                <a:cxn ang="0">
                  <a:pos x="17" y="65"/>
                </a:cxn>
                <a:cxn ang="0">
                  <a:pos x="13" y="64"/>
                </a:cxn>
                <a:cxn ang="0">
                  <a:pos x="8" y="62"/>
                </a:cxn>
                <a:cxn ang="0">
                  <a:pos x="5" y="57"/>
                </a:cxn>
                <a:cxn ang="0">
                  <a:pos x="3" y="54"/>
                </a:cxn>
                <a:cxn ang="0">
                  <a:pos x="0" y="49"/>
                </a:cxn>
                <a:cxn ang="0">
                  <a:pos x="0" y="37"/>
                </a:cxn>
                <a:cxn ang="0">
                  <a:pos x="0" y="0"/>
                </a:cxn>
                <a:cxn ang="0">
                  <a:pos x="19" y="0"/>
                </a:cxn>
                <a:cxn ang="0">
                  <a:pos x="19" y="35"/>
                </a:cxn>
                <a:cxn ang="0">
                  <a:pos x="19" y="35"/>
                </a:cxn>
                <a:cxn ang="0">
                  <a:pos x="19" y="40"/>
                </a:cxn>
                <a:cxn ang="0">
                  <a:pos x="21" y="45"/>
                </a:cxn>
                <a:cxn ang="0">
                  <a:pos x="24" y="48"/>
                </a:cxn>
                <a:cxn ang="0">
                  <a:pos x="30" y="49"/>
                </a:cxn>
                <a:cxn ang="0">
                  <a:pos x="30" y="49"/>
                </a:cxn>
                <a:cxn ang="0">
                  <a:pos x="35" y="48"/>
                </a:cxn>
                <a:cxn ang="0">
                  <a:pos x="40" y="45"/>
                </a:cxn>
                <a:cxn ang="0">
                  <a:pos x="41" y="40"/>
                </a:cxn>
                <a:cxn ang="0">
                  <a:pos x="41" y="33"/>
                </a:cxn>
                <a:cxn ang="0">
                  <a:pos x="41" y="0"/>
                </a:cxn>
                <a:cxn ang="0">
                  <a:pos x="62" y="0"/>
                </a:cxn>
                <a:cxn ang="0">
                  <a:pos x="62" y="64"/>
                </a:cxn>
              </a:cxnLst>
              <a:rect l="0" t="0" r="r" b="b"/>
              <a:pathLst>
                <a:path w="62" h="65">
                  <a:moveTo>
                    <a:pt x="62" y="64"/>
                  </a:moveTo>
                  <a:lnTo>
                    <a:pt x="43" y="64"/>
                  </a:lnTo>
                  <a:lnTo>
                    <a:pt x="43" y="56"/>
                  </a:lnTo>
                  <a:lnTo>
                    <a:pt x="43" y="56"/>
                  </a:lnTo>
                  <a:lnTo>
                    <a:pt x="43" y="56"/>
                  </a:lnTo>
                  <a:lnTo>
                    <a:pt x="40" y="59"/>
                  </a:lnTo>
                  <a:lnTo>
                    <a:pt x="35" y="62"/>
                  </a:lnTo>
                  <a:lnTo>
                    <a:pt x="30" y="65"/>
                  </a:lnTo>
                  <a:lnTo>
                    <a:pt x="24" y="65"/>
                  </a:lnTo>
                  <a:lnTo>
                    <a:pt x="24" y="65"/>
                  </a:lnTo>
                  <a:lnTo>
                    <a:pt x="17" y="65"/>
                  </a:lnTo>
                  <a:lnTo>
                    <a:pt x="13" y="64"/>
                  </a:lnTo>
                  <a:lnTo>
                    <a:pt x="8" y="62"/>
                  </a:lnTo>
                  <a:lnTo>
                    <a:pt x="5" y="57"/>
                  </a:lnTo>
                  <a:lnTo>
                    <a:pt x="3" y="54"/>
                  </a:lnTo>
                  <a:lnTo>
                    <a:pt x="0" y="49"/>
                  </a:lnTo>
                  <a:lnTo>
                    <a:pt x="0" y="37"/>
                  </a:lnTo>
                  <a:lnTo>
                    <a:pt x="0" y="0"/>
                  </a:lnTo>
                  <a:lnTo>
                    <a:pt x="19" y="0"/>
                  </a:lnTo>
                  <a:lnTo>
                    <a:pt x="19" y="35"/>
                  </a:lnTo>
                  <a:lnTo>
                    <a:pt x="19" y="35"/>
                  </a:lnTo>
                  <a:lnTo>
                    <a:pt x="19" y="40"/>
                  </a:lnTo>
                  <a:lnTo>
                    <a:pt x="21" y="45"/>
                  </a:lnTo>
                  <a:lnTo>
                    <a:pt x="24" y="48"/>
                  </a:lnTo>
                  <a:lnTo>
                    <a:pt x="30" y="49"/>
                  </a:lnTo>
                  <a:lnTo>
                    <a:pt x="30" y="49"/>
                  </a:lnTo>
                  <a:lnTo>
                    <a:pt x="35" y="48"/>
                  </a:lnTo>
                  <a:lnTo>
                    <a:pt x="40" y="45"/>
                  </a:lnTo>
                  <a:lnTo>
                    <a:pt x="41" y="40"/>
                  </a:lnTo>
                  <a:lnTo>
                    <a:pt x="41" y="33"/>
                  </a:lnTo>
                  <a:lnTo>
                    <a:pt x="41" y="0"/>
                  </a:lnTo>
                  <a:lnTo>
                    <a:pt x="62" y="0"/>
                  </a:lnTo>
                  <a:lnTo>
                    <a:pt x="62" y="6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3" name="Freeform 309"/>
            <p:cNvSpPr>
              <a:spLocks noChangeAspect="1"/>
            </p:cNvSpPr>
            <p:nvPr userDrawn="1"/>
          </p:nvSpPr>
          <p:spPr bwMode="auto">
            <a:xfrm>
              <a:off x="6251327" y="6134431"/>
              <a:ext cx="186777" cy="198799"/>
            </a:xfrm>
            <a:custGeom>
              <a:avLst/>
              <a:gdLst/>
              <a:ahLst/>
              <a:cxnLst>
                <a:cxn ang="0">
                  <a:pos x="62" y="64"/>
                </a:cxn>
                <a:cxn ang="0">
                  <a:pos x="43" y="64"/>
                </a:cxn>
                <a:cxn ang="0">
                  <a:pos x="43" y="56"/>
                </a:cxn>
                <a:cxn ang="0">
                  <a:pos x="43" y="56"/>
                </a:cxn>
                <a:cxn ang="0">
                  <a:pos x="43" y="56"/>
                </a:cxn>
                <a:cxn ang="0">
                  <a:pos x="40" y="59"/>
                </a:cxn>
                <a:cxn ang="0">
                  <a:pos x="35" y="62"/>
                </a:cxn>
                <a:cxn ang="0">
                  <a:pos x="30" y="65"/>
                </a:cxn>
                <a:cxn ang="0">
                  <a:pos x="24" y="65"/>
                </a:cxn>
                <a:cxn ang="0">
                  <a:pos x="24" y="65"/>
                </a:cxn>
                <a:cxn ang="0">
                  <a:pos x="18" y="65"/>
                </a:cxn>
                <a:cxn ang="0">
                  <a:pos x="13" y="64"/>
                </a:cxn>
                <a:cxn ang="0">
                  <a:pos x="10" y="62"/>
                </a:cxn>
                <a:cxn ang="0">
                  <a:pos x="7" y="57"/>
                </a:cxn>
                <a:cxn ang="0">
                  <a:pos x="3" y="54"/>
                </a:cxn>
                <a:cxn ang="0">
                  <a:pos x="2" y="49"/>
                </a:cxn>
                <a:cxn ang="0">
                  <a:pos x="0" y="37"/>
                </a:cxn>
                <a:cxn ang="0">
                  <a:pos x="0" y="0"/>
                </a:cxn>
                <a:cxn ang="0">
                  <a:pos x="19" y="0"/>
                </a:cxn>
                <a:cxn ang="0">
                  <a:pos x="19" y="35"/>
                </a:cxn>
                <a:cxn ang="0">
                  <a:pos x="19" y="35"/>
                </a:cxn>
                <a:cxn ang="0">
                  <a:pos x="21" y="40"/>
                </a:cxn>
                <a:cxn ang="0">
                  <a:pos x="22" y="45"/>
                </a:cxn>
                <a:cxn ang="0">
                  <a:pos x="26" y="48"/>
                </a:cxn>
                <a:cxn ang="0">
                  <a:pos x="30" y="49"/>
                </a:cxn>
                <a:cxn ang="0">
                  <a:pos x="30" y="49"/>
                </a:cxn>
                <a:cxn ang="0">
                  <a:pos x="37" y="48"/>
                </a:cxn>
                <a:cxn ang="0">
                  <a:pos x="40" y="45"/>
                </a:cxn>
                <a:cxn ang="0">
                  <a:pos x="41" y="40"/>
                </a:cxn>
                <a:cxn ang="0">
                  <a:pos x="43" y="33"/>
                </a:cxn>
                <a:cxn ang="0">
                  <a:pos x="43" y="0"/>
                </a:cxn>
                <a:cxn ang="0">
                  <a:pos x="62" y="0"/>
                </a:cxn>
                <a:cxn ang="0">
                  <a:pos x="62" y="64"/>
                </a:cxn>
              </a:cxnLst>
              <a:rect l="0" t="0" r="r" b="b"/>
              <a:pathLst>
                <a:path w="62" h="65">
                  <a:moveTo>
                    <a:pt x="62" y="64"/>
                  </a:moveTo>
                  <a:lnTo>
                    <a:pt x="43" y="64"/>
                  </a:lnTo>
                  <a:lnTo>
                    <a:pt x="43" y="56"/>
                  </a:lnTo>
                  <a:lnTo>
                    <a:pt x="43" y="56"/>
                  </a:lnTo>
                  <a:lnTo>
                    <a:pt x="43" y="56"/>
                  </a:lnTo>
                  <a:lnTo>
                    <a:pt x="40" y="59"/>
                  </a:lnTo>
                  <a:lnTo>
                    <a:pt x="35" y="62"/>
                  </a:lnTo>
                  <a:lnTo>
                    <a:pt x="30" y="65"/>
                  </a:lnTo>
                  <a:lnTo>
                    <a:pt x="24" y="65"/>
                  </a:lnTo>
                  <a:lnTo>
                    <a:pt x="24" y="65"/>
                  </a:lnTo>
                  <a:lnTo>
                    <a:pt x="18" y="65"/>
                  </a:lnTo>
                  <a:lnTo>
                    <a:pt x="13" y="64"/>
                  </a:lnTo>
                  <a:lnTo>
                    <a:pt x="10" y="62"/>
                  </a:lnTo>
                  <a:lnTo>
                    <a:pt x="7" y="57"/>
                  </a:lnTo>
                  <a:lnTo>
                    <a:pt x="3" y="54"/>
                  </a:lnTo>
                  <a:lnTo>
                    <a:pt x="2" y="49"/>
                  </a:lnTo>
                  <a:lnTo>
                    <a:pt x="0" y="37"/>
                  </a:lnTo>
                  <a:lnTo>
                    <a:pt x="0" y="0"/>
                  </a:lnTo>
                  <a:lnTo>
                    <a:pt x="19" y="0"/>
                  </a:lnTo>
                  <a:lnTo>
                    <a:pt x="19" y="35"/>
                  </a:lnTo>
                  <a:lnTo>
                    <a:pt x="19" y="35"/>
                  </a:lnTo>
                  <a:lnTo>
                    <a:pt x="21" y="40"/>
                  </a:lnTo>
                  <a:lnTo>
                    <a:pt x="22" y="45"/>
                  </a:lnTo>
                  <a:lnTo>
                    <a:pt x="26" y="48"/>
                  </a:lnTo>
                  <a:lnTo>
                    <a:pt x="30" y="49"/>
                  </a:lnTo>
                  <a:lnTo>
                    <a:pt x="30" y="49"/>
                  </a:lnTo>
                  <a:lnTo>
                    <a:pt x="37" y="48"/>
                  </a:lnTo>
                  <a:lnTo>
                    <a:pt x="40" y="45"/>
                  </a:lnTo>
                  <a:lnTo>
                    <a:pt x="41" y="40"/>
                  </a:lnTo>
                  <a:lnTo>
                    <a:pt x="43" y="33"/>
                  </a:lnTo>
                  <a:lnTo>
                    <a:pt x="43" y="0"/>
                  </a:lnTo>
                  <a:lnTo>
                    <a:pt x="62" y="0"/>
                  </a:lnTo>
                  <a:lnTo>
                    <a:pt x="62" y="6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4" name="Freeform 310"/>
            <p:cNvSpPr>
              <a:spLocks noChangeAspect="1"/>
            </p:cNvSpPr>
            <p:nvPr userDrawn="1"/>
          </p:nvSpPr>
          <p:spPr bwMode="auto">
            <a:xfrm>
              <a:off x="5763296" y="6134431"/>
              <a:ext cx="180752" cy="198799"/>
            </a:xfrm>
            <a:custGeom>
              <a:avLst/>
              <a:gdLst/>
              <a:ahLst/>
              <a:cxnLst>
                <a:cxn ang="0">
                  <a:pos x="62" y="64"/>
                </a:cxn>
                <a:cxn ang="0">
                  <a:pos x="43" y="64"/>
                </a:cxn>
                <a:cxn ang="0">
                  <a:pos x="43" y="56"/>
                </a:cxn>
                <a:cxn ang="0">
                  <a:pos x="43" y="56"/>
                </a:cxn>
                <a:cxn ang="0">
                  <a:pos x="43" y="56"/>
                </a:cxn>
                <a:cxn ang="0">
                  <a:pos x="40" y="59"/>
                </a:cxn>
                <a:cxn ang="0">
                  <a:pos x="36" y="62"/>
                </a:cxn>
                <a:cxn ang="0">
                  <a:pos x="30" y="65"/>
                </a:cxn>
                <a:cxn ang="0">
                  <a:pos x="24" y="65"/>
                </a:cxn>
                <a:cxn ang="0">
                  <a:pos x="24" y="65"/>
                </a:cxn>
                <a:cxn ang="0">
                  <a:pos x="19" y="65"/>
                </a:cxn>
                <a:cxn ang="0">
                  <a:pos x="14" y="64"/>
                </a:cxn>
                <a:cxn ang="0">
                  <a:pos x="9" y="62"/>
                </a:cxn>
                <a:cxn ang="0">
                  <a:pos x="6" y="57"/>
                </a:cxn>
                <a:cxn ang="0">
                  <a:pos x="3" y="54"/>
                </a:cxn>
                <a:cxn ang="0">
                  <a:pos x="1" y="49"/>
                </a:cxn>
                <a:cxn ang="0">
                  <a:pos x="0" y="37"/>
                </a:cxn>
                <a:cxn ang="0">
                  <a:pos x="0" y="0"/>
                </a:cxn>
                <a:cxn ang="0">
                  <a:pos x="20" y="0"/>
                </a:cxn>
                <a:cxn ang="0">
                  <a:pos x="20" y="35"/>
                </a:cxn>
                <a:cxn ang="0">
                  <a:pos x="20" y="35"/>
                </a:cxn>
                <a:cxn ang="0">
                  <a:pos x="20" y="40"/>
                </a:cxn>
                <a:cxn ang="0">
                  <a:pos x="22" y="45"/>
                </a:cxn>
                <a:cxn ang="0">
                  <a:pos x="25" y="48"/>
                </a:cxn>
                <a:cxn ang="0">
                  <a:pos x="30" y="49"/>
                </a:cxn>
                <a:cxn ang="0">
                  <a:pos x="30" y="49"/>
                </a:cxn>
                <a:cxn ang="0">
                  <a:pos x="36" y="48"/>
                </a:cxn>
                <a:cxn ang="0">
                  <a:pos x="40" y="45"/>
                </a:cxn>
                <a:cxn ang="0">
                  <a:pos x="41" y="40"/>
                </a:cxn>
                <a:cxn ang="0">
                  <a:pos x="43" y="33"/>
                </a:cxn>
                <a:cxn ang="0">
                  <a:pos x="43" y="0"/>
                </a:cxn>
                <a:cxn ang="0">
                  <a:pos x="62" y="0"/>
                </a:cxn>
                <a:cxn ang="0">
                  <a:pos x="62" y="64"/>
                </a:cxn>
              </a:cxnLst>
              <a:rect l="0" t="0" r="r" b="b"/>
              <a:pathLst>
                <a:path w="62" h="65">
                  <a:moveTo>
                    <a:pt x="62" y="64"/>
                  </a:moveTo>
                  <a:lnTo>
                    <a:pt x="43" y="64"/>
                  </a:lnTo>
                  <a:lnTo>
                    <a:pt x="43" y="56"/>
                  </a:lnTo>
                  <a:lnTo>
                    <a:pt x="43" y="56"/>
                  </a:lnTo>
                  <a:lnTo>
                    <a:pt x="43" y="56"/>
                  </a:lnTo>
                  <a:lnTo>
                    <a:pt x="40" y="59"/>
                  </a:lnTo>
                  <a:lnTo>
                    <a:pt x="36" y="62"/>
                  </a:lnTo>
                  <a:lnTo>
                    <a:pt x="30" y="65"/>
                  </a:lnTo>
                  <a:lnTo>
                    <a:pt x="24" y="65"/>
                  </a:lnTo>
                  <a:lnTo>
                    <a:pt x="24" y="65"/>
                  </a:lnTo>
                  <a:lnTo>
                    <a:pt x="19" y="65"/>
                  </a:lnTo>
                  <a:lnTo>
                    <a:pt x="14" y="64"/>
                  </a:lnTo>
                  <a:lnTo>
                    <a:pt x="9" y="62"/>
                  </a:lnTo>
                  <a:lnTo>
                    <a:pt x="6" y="57"/>
                  </a:lnTo>
                  <a:lnTo>
                    <a:pt x="3" y="54"/>
                  </a:lnTo>
                  <a:lnTo>
                    <a:pt x="1" y="49"/>
                  </a:lnTo>
                  <a:lnTo>
                    <a:pt x="0" y="37"/>
                  </a:lnTo>
                  <a:lnTo>
                    <a:pt x="0" y="0"/>
                  </a:lnTo>
                  <a:lnTo>
                    <a:pt x="20" y="0"/>
                  </a:lnTo>
                  <a:lnTo>
                    <a:pt x="20" y="35"/>
                  </a:lnTo>
                  <a:lnTo>
                    <a:pt x="20" y="35"/>
                  </a:lnTo>
                  <a:lnTo>
                    <a:pt x="20" y="40"/>
                  </a:lnTo>
                  <a:lnTo>
                    <a:pt x="22" y="45"/>
                  </a:lnTo>
                  <a:lnTo>
                    <a:pt x="25" y="48"/>
                  </a:lnTo>
                  <a:lnTo>
                    <a:pt x="30" y="49"/>
                  </a:lnTo>
                  <a:lnTo>
                    <a:pt x="30" y="49"/>
                  </a:lnTo>
                  <a:lnTo>
                    <a:pt x="36" y="48"/>
                  </a:lnTo>
                  <a:lnTo>
                    <a:pt x="40" y="45"/>
                  </a:lnTo>
                  <a:lnTo>
                    <a:pt x="41" y="40"/>
                  </a:lnTo>
                  <a:lnTo>
                    <a:pt x="43" y="33"/>
                  </a:lnTo>
                  <a:lnTo>
                    <a:pt x="43" y="0"/>
                  </a:lnTo>
                  <a:lnTo>
                    <a:pt x="62" y="0"/>
                  </a:lnTo>
                  <a:lnTo>
                    <a:pt x="62" y="6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5" name="Freeform 311"/>
            <p:cNvSpPr>
              <a:spLocks noChangeAspect="1"/>
            </p:cNvSpPr>
            <p:nvPr userDrawn="1"/>
          </p:nvSpPr>
          <p:spPr bwMode="auto">
            <a:xfrm>
              <a:off x="4889659" y="6032019"/>
              <a:ext cx="180752" cy="295186"/>
            </a:xfrm>
            <a:custGeom>
              <a:avLst/>
              <a:gdLst/>
              <a:ahLst/>
              <a:cxnLst>
                <a:cxn ang="0">
                  <a:pos x="21" y="0"/>
                </a:cxn>
                <a:cxn ang="0">
                  <a:pos x="21" y="44"/>
                </a:cxn>
                <a:cxn ang="0">
                  <a:pos x="21" y="44"/>
                </a:cxn>
                <a:cxn ang="0">
                  <a:pos x="21" y="44"/>
                </a:cxn>
                <a:cxn ang="0">
                  <a:pos x="24" y="41"/>
                </a:cxn>
                <a:cxn ang="0">
                  <a:pos x="29" y="36"/>
                </a:cxn>
                <a:cxn ang="0">
                  <a:pos x="33" y="35"/>
                </a:cxn>
                <a:cxn ang="0">
                  <a:pos x="40" y="35"/>
                </a:cxn>
                <a:cxn ang="0">
                  <a:pos x="40" y="35"/>
                </a:cxn>
                <a:cxn ang="0">
                  <a:pos x="46" y="35"/>
                </a:cxn>
                <a:cxn ang="0">
                  <a:pos x="51" y="36"/>
                </a:cxn>
                <a:cxn ang="0">
                  <a:pos x="54" y="39"/>
                </a:cxn>
                <a:cxn ang="0">
                  <a:pos x="57" y="42"/>
                </a:cxn>
                <a:cxn ang="0">
                  <a:pos x="60" y="47"/>
                </a:cxn>
                <a:cxn ang="0">
                  <a:pos x="62" y="52"/>
                </a:cxn>
                <a:cxn ang="0">
                  <a:pos x="62" y="65"/>
                </a:cxn>
                <a:cxn ang="0">
                  <a:pos x="62" y="100"/>
                </a:cxn>
                <a:cxn ang="0">
                  <a:pos x="41" y="100"/>
                </a:cxn>
                <a:cxn ang="0">
                  <a:pos x="41" y="68"/>
                </a:cxn>
                <a:cxn ang="0">
                  <a:pos x="41" y="68"/>
                </a:cxn>
                <a:cxn ang="0">
                  <a:pos x="41" y="63"/>
                </a:cxn>
                <a:cxn ang="0">
                  <a:pos x="41" y="57"/>
                </a:cxn>
                <a:cxn ang="0">
                  <a:pos x="38" y="54"/>
                </a:cxn>
                <a:cxn ang="0">
                  <a:pos x="35" y="52"/>
                </a:cxn>
                <a:cxn ang="0">
                  <a:pos x="32" y="52"/>
                </a:cxn>
                <a:cxn ang="0">
                  <a:pos x="32" y="52"/>
                </a:cxn>
                <a:cxn ang="0">
                  <a:pos x="27" y="52"/>
                </a:cxn>
                <a:cxn ang="0">
                  <a:pos x="22" y="55"/>
                </a:cxn>
                <a:cxn ang="0">
                  <a:pos x="21" y="62"/>
                </a:cxn>
                <a:cxn ang="0">
                  <a:pos x="21" y="68"/>
                </a:cxn>
                <a:cxn ang="0">
                  <a:pos x="21" y="100"/>
                </a:cxn>
                <a:cxn ang="0">
                  <a:pos x="0" y="100"/>
                </a:cxn>
                <a:cxn ang="0">
                  <a:pos x="0" y="0"/>
                </a:cxn>
                <a:cxn ang="0">
                  <a:pos x="21" y="0"/>
                </a:cxn>
              </a:cxnLst>
              <a:rect l="0" t="0" r="r" b="b"/>
              <a:pathLst>
                <a:path w="62" h="100">
                  <a:moveTo>
                    <a:pt x="21" y="0"/>
                  </a:moveTo>
                  <a:lnTo>
                    <a:pt x="21" y="44"/>
                  </a:lnTo>
                  <a:lnTo>
                    <a:pt x="21" y="44"/>
                  </a:lnTo>
                  <a:lnTo>
                    <a:pt x="21" y="44"/>
                  </a:lnTo>
                  <a:lnTo>
                    <a:pt x="24" y="41"/>
                  </a:lnTo>
                  <a:lnTo>
                    <a:pt x="29" y="36"/>
                  </a:lnTo>
                  <a:lnTo>
                    <a:pt x="33" y="35"/>
                  </a:lnTo>
                  <a:lnTo>
                    <a:pt x="40" y="35"/>
                  </a:lnTo>
                  <a:lnTo>
                    <a:pt x="40" y="35"/>
                  </a:lnTo>
                  <a:lnTo>
                    <a:pt x="46" y="35"/>
                  </a:lnTo>
                  <a:lnTo>
                    <a:pt x="51" y="36"/>
                  </a:lnTo>
                  <a:lnTo>
                    <a:pt x="54" y="39"/>
                  </a:lnTo>
                  <a:lnTo>
                    <a:pt x="57" y="42"/>
                  </a:lnTo>
                  <a:lnTo>
                    <a:pt x="60" y="47"/>
                  </a:lnTo>
                  <a:lnTo>
                    <a:pt x="62" y="52"/>
                  </a:lnTo>
                  <a:lnTo>
                    <a:pt x="62" y="65"/>
                  </a:lnTo>
                  <a:lnTo>
                    <a:pt x="62" y="100"/>
                  </a:lnTo>
                  <a:lnTo>
                    <a:pt x="41" y="100"/>
                  </a:lnTo>
                  <a:lnTo>
                    <a:pt x="41" y="68"/>
                  </a:lnTo>
                  <a:lnTo>
                    <a:pt x="41" y="68"/>
                  </a:lnTo>
                  <a:lnTo>
                    <a:pt x="41" y="63"/>
                  </a:lnTo>
                  <a:lnTo>
                    <a:pt x="41" y="57"/>
                  </a:lnTo>
                  <a:lnTo>
                    <a:pt x="38" y="54"/>
                  </a:lnTo>
                  <a:lnTo>
                    <a:pt x="35" y="52"/>
                  </a:lnTo>
                  <a:lnTo>
                    <a:pt x="32" y="52"/>
                  </a:lnTo>
                  <a:lnTo>
                    <a:pt x="32" y="52"/>
                  </a:lnTo>
                  <a:lnTo>
                    <a:pt x="27" y="52"/>
                  </a:lnTo>
                  <a:lnTo>
                    <a:pt x="22" y="55"/>
                  </a:lnTo>
                  <a:lnTo>
                    <a:pt x="21" y="62"/>
                  </a:lnTo>
                  <a:lnTo>
                    <a:pt x="21" y="68"/>
                  </a:lnTo>
                  <a:lnTo>
                    <a:pt x="21" y="100"/>
                  </a:lnTo>
                  <a:lnTo>
                    <a:pt x="0" y="100"/>
                  </a:lnTo>
                  <a:lnTo>
                    <a:pt x="0" y="0"/>
                  </a:lnTo>
                  <a:lnTo>
                    <a:pt x="21" y="0"/>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6" name="Freeform 312"/>
            <p:cNvSpPr>
              <a:spLocks noChangeAspect="1"/>
            </p:cNvSpPr>
            <p:nvPr userDrawn="1"/>
          </p:nvSpPr>
          <p:spPr bwMode="auto">
            <a:xfrm>
              <a:off x="4678781" y="6080213"/>
              <a:ext cx="150627" cy="246992"/>
            </a:xfrm>
            <a:custGeom>
              <a:avLst/>
              <a:gdLst/>
              <a:ahLst/>
              <a:cxnLst>
                <a:cxn ang="0">
                  <a:pos x="32" y="35"/>
                </a:cxn>
                <a:cxn ang="0">
                  <a:pos x="49" y="35"/>
                </a:cxn>
                <a:cxn ang="0">
                  <a:pos x="49" y="19"/>
                </a:cxn>
                <a:cxn ang="0">
                  <a:pos x="32" y="19"/>
                </a:cxn>
                <a:cxn ang="0">
                  <a:pos x="32" y="0"/>
                </a:cxn>
                <a:cxn ang="0">
                  <a:pos x="13" y="0"/>
                </a:cxn>
                <a:cxn ang="0">
                  <a:pos x="13" y="19"/>
                </a:cxn>
                <a:cxn ang="0">
                  <a:pos x="0" y="19"/>
                </a:cxn>
                <a:cxn ang="0">
                  <a:pos x="0" y="35"/>
                </a:cxn>
                <a:cxn ang="0">
                  <a:pos x="13" y="35"/>
                </a:cxn>
                <a:cxn ang="0">
                  <a:pos x="13" y="83"/>
                </a:cxn>
                <a:cxn ang="0">
                  <a:pos x="32" y="83"/>
                </a:cxn>
                <a:cxn ang="0">
                  <a:pos x="32" y="35"/>
                </a:cxn>
              </a:cxnLst>
              <a:rect l="0" t="0" r="r" b="b"/>
              <a:pathLst>
                <a:path w="49" h="83">
                  <a:moveTo>
                    <a:pt x="32" y="35"/>
                  </a:moveTo>
                  <a:lnTo>
                    <a:pt x="49" y="35"/>
                  </a:lnTo>
                  <a:lnTo>
                    <a:pt x="49" y="19"/>
                  </a:lnTo>
                  <a:lnTo>
                    <a:pt x="32" y="19"/>
                  </a:lnTo>
                  <a:lnTo>
                    <a:pt x="32" y="0"/>
                  </a:lnTo>
                  <a:lnTo>
                    <a:pt x="13" y="0"/>
                  </a:lnTo>
                  <a:lnTo>
                    <a:pt x="13" y="19"/>
                  </a:lnTo>
                  <a:lnTo>
                    <a:pt x="0" y="19"/>
                  </a:lnTo>
                  <a:lnTo>
                    <a:pt x="0" y="35"/>
                  </a:lnTo>
                  <a:lnTo>
                    <a:pt x="13" y="35"/>
                  </a:lnTo>
                  <a:lnTo>
                    <a:pt x="13" y="83"/>
                  </a:lnTo>
                  <a:lnTo>
                    <a:pt x="32" y="83"/>
                  </a:lnTo>
                  <a:lnTo>
                    <a:pt x="32" y="3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7" name="Freeform 313"/>
            <p:cNvSpPr>
              <a:spLocks noChangeAspect="1"/>
            </p:cNvSpPr>
            <p:nvPr userDrawn="1"/>
          </p:nvSpPr>
          <p:spPr bwMode="auto">
            <a:xfrm>
              <a:off x="6040449" y="6080213"/>
              <a:ext cx="138577" cy="246992"/>
            </a:xfrm>
            <a:custGeom>
              <a:avLst/>
              <a:gdLst/>
              <a:ahLst/>
              <a:cxnLst>
                <a:cxn ang="0">
                  <a:pos x="32" y="35"/>
                </a:cxn>
                <a:cxn ang="0">
                  <a:pos x="49" y="35"/>
                </a:cxn>
                <a:cxn ang="0">
                  <a:pos x="49" y="19"/>
                </a:cxn>
                <a:cxn ang="0">
                  <a:pos x="32" y="19"/>
                </a:cxn>
                <a:cxn ang="0">
                  <a:pos x="32" y="0"/>
                </a:cxn>
                <a:cxn ang="0">
                  <a:pos x="13" y="0"/>
                </a:cxn>
                <a:cxn ang="0">
                  <a:pos x="13" y="19"/>
                </a:cxn>
                <a:cxn ang="0">
                  <a:pos x="0" y="19"/>
                </a:cxn>
                <a:cxn ang="0">
                  <a:pos x="0" y="35"/>
                </a:cxn>
                <a:cxn ang="0">
                  <a:pos x="13" y="35"/>
                </a:cxn>
                <a:cxn ang="0">
                  <a:pos x="13" y="83"/>
                </a:cxn>
                <a:cxn ang="0">
                  <a:pos x="32" y="83"/>
                </a:cxn>
                <a:cxn ang="0">
                  <a:pos x="32" y="35"/>
                </a:cxn>
              </a:cxnLst>
              <a:rect l="0" t="0" r="r" b="b"/>
              <a:pathLst>
                <a:path w="49" h="83">
                  <a:moveTo>
                    <a:pt x="32" y="35"/>
                  </a:moveTo>
                  <a:lnTo>
                    <a:pt x="49" y="35"/>
                  </a:lnTo>
                  <a:lnTo>
                    <a:pt x="49" y="19"/>
                  </a:lnTo>
                  <a:lnTo>
                    <a:pt x="32" y="19"/>
                  </a:lnTo>
                  <a:lnTo>
                    <a:pt x="32" y="0"/>
                  </a:lnTo>
                  <a:lnTo>
                    <a:pt x="13" y="0"/>
                  </a:lnTo>
                  <a:lnTo>
                    <a:pt x="13" y="19"/>
                  </a:lnTo>
                  <a:lnTo>
                    <a:pt x="0" y="19"/>
                  </a:lnTo>
                  <a:lnTo>
                    <a:pt x="0" y="35"/>
                  </a:lnTo>
                  <a:lnTo>
                    <a:pt x="13" y="35"/>
                  </a:lnTo>
                  <a:lnTo>
                    <a:pt x="13" y="83"/>
                  </a:lnTo>
                  <a:lnTo>
                    <a:pt x="32" y="83"/>
                  </a:lnTo>
                  <a:lnTo>
                    <a:pt x="32" y="3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8" name="Freeform 314"/>
            <p:cNvSpPr>
              <a:spLocks noChangeAspect="1"/>
            </p:cNvSpPr>
            <p:nvPr userDrawn="1"/>
          </p:nvSpPr>
          <p:spPr bwMode="auto">
            <a:xfrm>
              <a:off x="5552418" y="6032019"/>
              <a:ext cx="150627" cy="295186"/>
            </a:xfrm>
            <a:custGeom>
              <a:avLst/>
              <a:gdLst/>
              <a:ahLst/>
              <a:cxnLst>
                <a:cxn ang="0">
                  <a:pos x="13" y="54"/>
                </a:cxn>
                <a:cxn ang="0">
                  <a:pos x="0" y="54"/>
                </a:cxn>
                <a:cxn ang="0">
                  <a:pos x="0" y="38"/>
                </a:cxn>
                <a:cxn ang="0">
                  <a:pos x="13" y="38"/>
                </a:cxn>
                <a:cxn ang="0">
                  <a:pos x="13" y="25"/>
                </a:cxn>
                <a:cxn ang="0">
                  <a:pos x="13" y="25"/>
                </a:cxn>
                <a:cxn ang="0">
                  <a:pos x="13" y="21"/>
                </a:cxn>
                <a:cxn ang="0">
                  <a:pos x="15" y="14"/>
                </a:cxn>
                <a:cxn ang="0">
                  <a:pos x="18" y="10"/>
                </a:cxn>
                <a:cxn ang="0">
                  <a:pos x="21" y="6"/>
                </a:cxn>
                <a:cxn ang="0">
                  <a:pos x="24" y="3"/>
                </a:cxn>
                <a:cxn ang="0">
                  <a:pos x="29" y="2"/>
                </a:cxn>
                <a:cxn ang="0">
                  <a:pos x="40" y="0"/>
                </a:cxn>
                <a:cxn ang="0">
                  <a:pos x="40" y="0"/>
                </a:cxn>
                <a:cxn ang="0">
                  <a:pos x="50" y="2"/>
                </a:cxn>
                <a:cxn ang="0">
                  <a:pos x="50" y="17"/>
                </a:cxn>
                <a:cxn ang="0">
                  <a:pos x="50" y="17"/>
                </a:cxn>
                <a:cxn ang="0">
                  <a:pos x="43" y="16"/>
                </a:cxn>
                <a:cxn ang="0">
                  <a:pos x="43" y="16"/>
                </a:cxn>
                <a:cxn ang="0">
                  <a:pos x="40" y="17"/>
                </a:cxn>
                <a:cxn ang="0">
                  <a:pos x="37" y="19"/>
                </a:cxn>
                <a:cxn ang="0">
                  <a:pos x="34" y="22"/>
                </a:cxn>
                <a:cxn ang="0">
                  <a:pos x="34" y="27"/>
                </a:cxn>
                <a:cxn ang="0">
                  <a:pos x="34" y="38"/>
                </a:cxn>
                <a:cxn ang="0">
                  <a:pos x="48" y="38"/>
                </a:cxn>
                <a:cxn ang="0">
                  <a:pos x="48" y="54"/>
                </a:cxn>
                <a:cxn ang="0">
                  <a:pos x="34" y="54"/>
                </a:cxn>
                <a:cxn ang="0">
                  <a:pos x="34" y="102"/>
                </a:cxn>
                <a:cxn ang="0">
                  <a:pos x="13" y="102"/>
                </a:cxn>
                <a:cxn ang="0">
                  <a:pos x="13" y="54"/>
                </a:cxn>
              </a:cxnLst>
              <a:rect l="0" t="0" r="r" b="b"/>
              <a:pathLst>
                <a:path w="50" h="102">
                  <a:moveTo>
                    <a:pt x="13" y="54"/>
                  </a:moveTo>
                  <a:lnTo>
                    <a:pt x="0" y="54"/>
                  </a:lnTo>
                  <a:lnTo>
                    <a:pt x="0" y="38"/>
                  </a:lnTo>
                  <a:lnTo>
                    <a:pt x="13" y="38"/>
                  </a:lnTo>
                  <a:lnTo>
                    <a:pt x="13" y="25"/>
                  </a:lnTo>
                  <a:lnTo>
                    <a:pt x="13" y="25"/>
                  </a:lnTo>
                  <a:lnTo>
                    <a:pt x="13" y="21"/>
                  </a:lnTo>
                  <a:lnTo>
                    <a:pt x="15" y="14"/>
                  </a:lnTo>
                  <a:lnTo>
                    <a:pt x="18" y="10"/>
                  </a:lnTo>
                  <a:lnTo>
                    <a:pt x="21" y="6"/>
                  </a:lnTo>
                  <a:lnTo>
                    <a:pt x="24" y="3"/>
                  </a:lnTo>
                  <a:lnTo>
                    <a:pt x="29" y="2"/>
                  </a:lnTo>
                  <a:lnTo>
                    <a:pt x="40" y="0"/>
                  </a:lnTo>
                  <a:lnTo>
                    <a:pt x="40" y="0"/>
                  </a:lnTo>
                  <a:lnTo>
                    <a:pt x="50" y="2"/>
                  </a:lnTo>
                  <a:lnTo>
                    <a:pt x="50" y="17"/>
                  </a:lnTo>
                  <a:lnTo>
                    <a:pt x="50" y="17"/>
                  </a:lnTo>
                  <a:lnTo>
                    <a:pt x="43" y="16"/>
                  </a:lnTo>
                  <a:lnTo>
                    <a:pt x="43" y="16"/>
                  </a:lnTo>
                  <a:lnTo>
                    <a:pt x="40" y="17"/>
                  </a:lnTo>
                  <a:lnTo>
                    <a:pt x="37" y="19"/>
                  </a:lnTo>
                  <a:lnTo>
                    <a:pt x="34" y="22"/>
                  </a:lnTo>
                  <a:lnTo>
                    <a:pt x="34" y="27"/>
                  </a:lnTo>
                  <a:lnTo>
                    <a:pt x="34" y="38"/>
                  </a:lnTo>
                  <a:lnTo>
                    <a:pt x="48" y="38"/>
                  </a:lnTo>
                  <a:lnTo>
                    <a:pt x="48" y="54"/>
                  </a:lnTo>
                  <a:lnTo>
                    <a:pt x="34" y="54"/>
                  </a:lnTo>
                  <a:lnTo>
                    <a:pt x="34" y="102"/>
                  </a:lnTo>
                  <a:lnTo>
                    <a:pt x="13" y="102"/>
                  </a:lnTo>
                  <a:lnTo>
                    <a:pt x="13" y="5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9" name="Freeform 315"/>
            <p:cNvSpPr>
              <a:spLocks noChangeAspect="1" noEditPoints="1"/>
            </p:cNvSpPr>
            <p:nvPr userDrawn="1"/>
          </p:nvSpPr>
          <p:spPr bwMode="auto">
            <a:xfrm>
              <a:off x="2359126" y="6044068"/>
              <a:ext cx="247028" cy="283137"/>
            </a:xfrm>
            <a:custGeom>
              <a:avLst/>
              <a:gdLst/>
              <a:ahLst/>
              <a:cxnLst>
                <a:cxn ang="0">
                  <a:pos x="82" y="48"/>
                </a:cxn>
                <a:cxn ang="0">
                  <a:pos x="82" y="48"/>
                </a:cxn>
                <a:cxn ang="0">
                  <a:pos x="82" y="57"/>
                </a:cxn>
                <a:cxn ang="0">
                  <a:pos x="79" y="67"/>
                </a:cxn>
                <a:cxn ang="0">
                  <a:pos x="74" y="75"/>
                </a:cxn>
                <a:cxn ang="0">
                  <a:pos x="69" y="81"/>
                </a:cxn>
                <a:cxn ang="0">
                  <a:pos x="61" y="86"/>
                </a:cxn>
                <a:cxn ang="0">
                  <a:pos x="52" y="90"/>
                </a:cxn>
                <a:cxn ang="0">
                  <a:pos x="41" y="94"/>
                </a:cxn>
                <a:cxn ang="0">
                  <a:pos x="30" y="94"/>
                </a:cxn>
                <a:cxn ang="0">
                  <a:pos x="0" y="94"/>
                </a:cxn>
                <a:cxn ang="0">
                  <a:pos x="0" y="0"/>
                </a:cxn>
                <a:cxn ang="0">
                  <a:pos x="30" y="0"/>
                </a:cxn>
                <a:cxn ang="0">
                  <a:pos x="30" y="0"/>
                </a:cxn>
                <a:cxn ang="0">
                  <a:pos x="41" y="2"/>
                </a:cxn>
                <a:cxn ang="0">
                  <a:pos x="52" y="3"/>
                </a:cxn>
                <a:cxn ang="0">
                  <a:pos x="61" y="8"/>
                </a:cxn>
                <a:cxn ang="0">
                  <a:pos x="69" y="13"/>
                </a:cxn>
                <a:cxn ang="0">
                  <a:pos x="74" y="21"/>
                </a:cxn>
                <a:cxn ang="0">
                  <a:pos x="79" y="29"/>
                </a:cxn>
                <a:cxn ang="0">
                  <a:pos x="82" y="36"/>
                </a:cxn>
                <a:cxn ang="0">
                  <a:pos x="82" y="48"/>
                </a:cxn>
                <a:cxn ang="0">
                  <a:pos x="82" y="48"/>
                </a:cxn>
                <a:cxn ang="0">
                  <a:pos x="30" y="19"/>
                </a:cxn>
                <a:cxn ang="0">
                  <a:pos x="20" y="19"/>
                </a:cxn>
                <a:cxn ang="0">
                  <a:pos x="20" y="75"/>
                </a:cxn>
                <a:cxn ang="0">
                  <a:pos x="30" y="75"/>
                </a:cxn>
                <a:cxn ang="0">
                  <a:pos x="30" y="75"/>
                </a:cxn>
                <a:cxn ang="0">
                  <a:pos x="42" y="73"/>
                </a:cxn>
                <a:cxn ang="0">
                  <a:pos x="47" y="71"/>
                </a:cxn>
                <a:cxn ang="0">
                  <a:pos x="52" y="68"/>
                </a:cxn>
                <a:cxn ang="0">
                  <a:pos x="55" y="63"/>
                </a:cxn>
                <a:cxn ang="0">
                  <a:pos x="58" y="59"/>
                </a:cxn>
                <a:cxn ang="0">
                  <a:pos x="60" y="54"/>
                </a:cxn>
                <a:cxn ang="0">
                  <a:pos x="61" y="48"/>
                </a:cxn>
                <a:cxn ang="0">
                  <a:pos x="61" y="48"/>
                </a:cxn>
                <a:cxn ang="0">
                  <a:pos x="60" y="41"/>
                </a:cxn>
                <a:cxn ang="0">
                  <a:pos x="58" y="35"/>
                </a:cxn>
                <a:cxn ang="0">
                  <a:pos x="55" y="30"/>
                </a:cxn>
                <a:cxn ang="0">
                  <a:pos x="52" y="25"/>
                </a:cxn>
                <a:cxn ang="0">
                  <a:pos x="47" y="24"/>
                </a:cxn>
                <a:cxn ang="0">
                  <a:pos x="42" y="21"/>
                </a:cxn>
                <a:cxn ang="0">
                  <a:pos x="30" y="19"/>
                </a:cxn>
                <a:cxn ang="0">
                  <a:pos x="30" y="19"/>
                </a:cxn>
              </a:cxnLst>
              <a:rect l="0" t="0" r="r" b="b"/>
              <a:pathLst>
                <a:path w="82" h="94">
                  <a:moveTo>
                    <a:pt x="82" y="48"/>
                  </a:moveTo>
                  <a:lnTo>
                    <a:pt x="82" y="48"/>
                  </a:lnTo>
                  <a:lnTo>
                    <a:pt x="82" y="57"/>
                  </a:lnTo>
                  <a:lnTo>
                    <a:pt x="79" y="67"/>
                  </a:lnTo>
                  <a:lnTo>
                    <a:pt x="74" y="75"/>
                  </a:lnTo>
                  <a:lnTo>
                    <a:pt x="69" y="81"/>
                  </a:lnTo>
                  <a:lnTo>
                    <a:pt x="61" y="86"/>
                  </a:lnTo>
                  <a:lnTo>
                    <a:pt x="52" y="90"/>
                  </a:lnTo>
                  <a:lnTo>
                    <a:pt x="41" y="94"/>
                  </a:lnTo>
                  <a:lnTo>
                    <a:pt x="30" y="94"/>
                  </a:lnTo>
                  <a:lnTo>
                    <a:pt x="0" y="94"/>
                  </a:lnTo>
                  <a:lnTo>
                    <a:pt x="0" y="0"/>
                  </a:lnTo>
                  <a:lnTo>
                    <a:pt x="30" y="0"/>
                  </a:lnTo>
                  <a:lnTo>
                    <a:pt x="30" y="0"/>
                  </a:lnTo>
                  <a:lnTo>
                    <a:pt x="41" y="2"/>
                  </a:lnTo>
                  <a:lnTo>
                    <a:pt x="52" y="3"/>
                  </a:lnTo>
                  <a:lnTo>
                    <a:pt x="61" y="8"/>
                  </a:lnTo>
                  <a:lnTo>
                    <a:pt x="69" y="13"/>
                  </a:lnTo>
                  <a:lnTo>
                    <a:pt x="74" y="21"/>
                  </a:lnTo>
                  <a:lnTo>
                    <a:pt x="79" y="29"/>
                  </a:lnTo>
                  <a:lnTo>
                    <a:pt x="82" y="36"/>
                  </a:lnTo>
                  <a:lnTo>
                    <a:pt x="82" y="48"/>
                  </a:lnTo>
                  <a:lnTo>
                    <a:pt x="82" y="48"/>
                  </a:lnTo>
                  <a:close/>
                  <a:moveTo>
                    <a:pt x="30" y="19"/>
                  </a:moveTo>
                  <a:lnTo>
                    <a:pt x="20" y="19"/>
                  </a:lnTo>
                  <a:lnTo>
                    <a:pt x="20" y="75"/>
                  </a:lnTo>
                  <a:lnTo>
                    <a:pt x="30" y="75"/>
                  </a:lnTo>
                  <a:lnTo>
                    <a:pt x="30" y="75"/>
                  </a:lnTo>
                  <a:lnTo>
                    <a:pt x="42" y="73"/>
                  </a:lnTo>
                  <a:lnTo>
                    <a:pt x="47" y="71"/>
                  </a:lnTo>
                  <a:lnTo>
                    <a:pt x="52" y="68"/>
                  </a:lnTo>
                  <a:lnTo>
                    <a:pt x="55" y="63"/>
                  </a:lnTo>
                  <a:lnTo>
                    <a:pt x="58" y="59"/>
                  </a:lnTo>
                  <a:lnTo>
                    <a:pt x="60" y="54"/>
                  </a:lnTo>
                  <a:lnTo>
                    <a:pt x="61" y="48"/>
                  </a:lnTo>
                  <a:lnTo>
                    <a:pt x="61" y="48"/>
                  </a:lnTo>
                  <a:lnTo>
                    <a:pt x="60" y="41"/>
                  </a:lnTo>
                  <a:lnTo>
                    <a:pt x="58" y="35"/>
                  </a:lnTo>
                  <a:lnTo>
                    <a:pt x="55" y="30"/>
                  </a:lnTo>
                  <a:lnTo>
                    <a:pt x="52" y="25"/>
                  </a:lnTo>
                  <a:lnTo>
                    <a:pt x="47" y="24"/>
                  </a:lnTo>
                  <a:lnTo>
                    <a:pt x="42" y="21"/>
                  </a:lnTo>
                  <a:lnTo>
                    <a:pt x="30" y="19"/>
                  </a:lnTo>
                  <a:lnTo>
                    <a:pt x="30" y="19"/>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grpSp>
    </p:spTree>
    <p:extLst>
      <p:ext uri="{BB962C8B-B14F-4D97-AF65-F5344CB8AC3E}">
        <p14:creationId xmlns:p14="http://schemas.microsoft.com/office/powerpoint/2010/main" val="2255052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6"/>
            </p:custDataLst>
            <p:extLst>
              <p:ext uri="{D42A27DB-BD31-4B8C-83A1-F6EECF244321}">
                <p14:modId xmlns:p14="http://schemas.microsoft.com/office/powerpoint/2010/main" val="107155822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8" imgW="270" imgH="270" progId="TCLayout.ActiveDocument.1">
                  <p:embed/>
                </p:oleObj>
              </mc:Choice>
              <mc:Fallback>
                <p:oleObj name="think-cellスライド" r:id="rId8" imgW="270" imgH="270" progId="TCLayout.ActiveDocument.1">
                  <p:embed/>
                  <p:pic>
                    <p:nvPicPr>
                      <p:cNvPr id="2" name="オブジェクト 1" hidden="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正方形/長方形 2" hidden="1"/>
          <p:cNvSpPr/>
          <p:nvPr userDrawn="1">
            <p:custDataLst>
              <p:tags r:id="rId7"/>
            </p:custDataLst>
          </p:nvPr>
        </p:nvSpPr>
        <p:spPr>
          <a:xfrm>
            <a:off x="0" y="0"/>
            <a:ext cx="158750" cy="158750"/>
          </a:xfrm>
          <a:prstGeom prst="rect">
            <a:avLst/>
          </a:prstGeom>
          <a:solidFill>
            <a:srgbClr val="A2BBDC"/>
          </a:solidFill>
        </p:spPr>
        <p:txBody>
          <a:bodyPr wrap="none" lIns="0" tIns="0" rIns="0" bIns="0" rtlCol="0" anchor="ctr" anchorCtr="0">
            <a:noAutofit/>
          </a:bodyPr>
          <a:lstStyle/>
          <a:p>
            <a:pPr marL="0" lvl="0" indent="0" algn="just" eaLnBrk="1">
              <a:lnSpc>
                <a:spcPct val="114000"/>
              </a:lnSpc>
            </a:pPr>
            <a:endParaRPr kumimoji="1" lang="ja-JP" altLang="en-US" sz="2000" b="0" i="0" baseline="0" dirty="0">
              <a:latin typeface="HGP創英角ｺﾞｼｯｸUB" panose="020B0900000000000000" pitchFamily="50" charset="-128"/>
              <a:ea typeface="HGP創英角ｺﾞｼｯｸUB" panose="020B0900000000000000" pitchFamily="50" charset="-128"/>
              <a:cs typeface="+mj-cs"/>
              <a:sym typeface="HGP創英角ｺﾞｼｯｸUB" panose="020B0900000000000000" pitchFamily="50" charset="-128"/>
            </a:endParaRPr>
          </a:p>
        </p:txBody>
      </p:sp>
      <p:sp>
        <p:nvSpPr>
          <p:cNvPr id="17" name="タイトル プレースホルダ 16"/>
          <p:cNvSpPr>
            <a:spLocks noGrp="1"/>
          </p:cNvSpPr>
          <p:nvPr>
            <p:ph type="title"/>
          </p:nvPr>
        </p:nvSpPr>
        <p:spPr>
          <a:xfrm>
            <a:off x="200471" y="188640"/>
            <a:ext cx="9505055" cy="1008112"/>
          </a:xfrm>
          <a:prstGeom prst="rect">
            <a:avLst/>
          </a:prstGeom>
        </p:spPr>
        <p:txBody>
          <a:bodyPr vert="horz" lIns="91440" tIns="45720" rIns="91440" bIns="45720" rtlCol="0" anchor="b" anchorCtr="0">
            <a:normAutofit/>
          </a:bodyPr>
          <a:lstStyle/>
          <a:p>
            <a:r>
              <a:rPr kumimoji="1" lang="ja-JP" altLang="en-US" dirty="0"/>
              <a:t>マスタ タイトルの書式設定</a:t>
            </a:r>
          </a:p>
        </p:txBody>
      </p:sp>
      <p:sp>
        <p:nvSpPr>
          <p:cNvPr id="10" name="テキスト プレースホルダ 9"/>
          <p:cNvSpPr>
            <a:spLocks noGrp="1"/>
          </p:cNvSpPr>
          <p:nvPr>
            <p:ph type="body" idx="1"/>
          </p:nvPr>
        </p:nvSpPr>
        <p:spPr>
          <a:xfrm>
            <a:off x="200471" y="1484784"/>
            <a:ext cx="9505503" cy="5039840"/>
          </a:xfrm>
          <a:prstGeom prst="rect">
            <a:avLst/>
          </a:prstGeom>
        </p:spPr>
        <p:txBody>
          <a:bodyPr vert="horz" lIns="91440" tIns="45720" rIns="91440" bIns="45720" rtlCol="0">
            <a:no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1" name="Line 26"/>
          <p:cNvSpPr>
            <a:spLocks noChangeShapeType="1"/>
          </p:cNvSpPr>
          <p:nvPr userDrawn="1"/>
        </p:nvSpPr>
        <p:spPr bwMode="auto">
          <a:xfrm>
            <a:off x="200471" y="134068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6" name="テキスト ボックス 5"/>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Tree>
    <p:extLst>
      <p:ext uri="{BB962C8B-B14F-4D97-AF65-F5344CB8AC3E}">
        <p14:creationId xmlns:p14="http://schemas.microsoft.com/office/powerpoint/2010/main" val="3780788020"/>
      </p:ext>
    </p:extLst>
  </p:cSld>
  <p:clrMap bg1="lt1" tx1="dk1" bg2="lt2" tx2="dk2" accent1="accent1" accent2="accent2" accent3="accent3" accent4="accent4" accent5="accent5" accent6="accent6" hlink="hlink" folHlink="folHlink"/>
  <p:sldLayoutIdLst>
    <p:sldLayoutId id="2147483676" r:id="rId1"/>
    <p:sldLayoutId id="2147483665" r:id="rId2"/>
    <p:sldLayoutId id="2147483674" r:id="rId3"/>
    <p:sldLayoutId id="2147483671" r:id="rId4"/>
  </p:sldLayoutIdLst>
  <p:hf hdr="0" dt="0"/>
  <p:txStyles>
    <p:titleStyle>
      <a:lvl1pPr marL="0" marR="0" indent="0" algn="l" defTabSz="914400" rtl="0" eaLnBrk="1" fontAlgn="auto" latinLnBrk="0" hangingPunct="1">
        <a:lnSpc>
          <a:spcPct val="100000"/>
        </a:lnSpc>
        <a:spcBef>
          <a:spcPct val="0"/>
        </a:spcBef>
        <a:spcAft>
          <a:spcPts val="0"/>
        </a:spcAft>
        <a:buClrTx/>
        <a:buSzTx/>
        <a:buFontTx/>
        <a:buNone/>
        <a:tabLst/>
        <a:defRPr kumimoji="1" sz="2000" kern="1200">
          <a:solidFill>
            <a:schemeClr val="tx1"/>
          </a:solidFill>
          <a:latin typeface="HGP創英角ｺﾞｼｯｸUB" pitchFamily="50" charset="-128"/>
          <a:ea typeface="HGP創英角ｺﾞｼｯｸUB" pitchFamily="50" charset="-128"/>
          <a:cs typeface="+mj-cs"/>
        </a:defRPr>
      </a:lvl1pPr>
    </p:titleStyle>
    <p:body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3" Type="http://schemas.openxmlformats.org/officeDocument/2006/relationships/tags" Target="../tags/tag187.xml"/><Relationship Id="rId18" Type="http://schemas.openxmlformats.org/officeDocument/2006/relationships/tags" Target="../tags/tag192.xml"/><Relationship Id="rId26" Type="http://schemas.openxmlformats.org/officeDocument/2006/relationships/tags" Target="../tags/tag200.xml"/><Relationship Id="rId39" Type="http://schemas.openxmlformats.org/officeDocument/2006/relationships/tags" Target="../tags/tag213.xml"/><Relationship Id="rId21" Type="http://schemas.openxmlformats.org/officeDocument/2006/relationships/tags" Target="../tags/tag195.xml"/><Relationship Id="rId34" Type="http://schemas.openxmlformats.org/officeDocument/2006/relationships/tags" Target="../tags/tag208.xml"/><Relationship Id="rId42" Type="http://schemas.openxmlformats.org/officeDocument/2006/relationships/tags" Target="../tags/tag216.xml"/><Relationship Id="rId47" Type="http://schemas.openxmlformats.org/officeDocument/2006/relationships/tags" Target="../tags/tag221.xml"/><Relationship Id="rId50" Type="http://schemas.openxmlformats.org/officeDocument/2006/relationships/tags" Target="../tags/tag224.xml"/><Relationship Id="rId55" Type="http://schemas.openxmlformats.org/officeDocument/2006/relationships/tags" Target="../tags/tag229.xml"/><Relationship Id="rId7" Type="http://schemas.openxmlformats.org/officeDocument/2006/relationships/tags" Target="../tags/tag181.xml"/><Relationship Id="rId2" Type="http://schemas.openxmlformats.org/officeDocument/2006/relationships/tags" Target="../tags/tag176.xml"/><Relationship Id="rId16" Type="http://schemas.openxmlformats.org/officeDocument/2006/relationships/tags" Target="../tags/tag190.xml"/><Relationship Id="rId29" Type="http://schemas.openxmlformats.org/officeDocument/2006/relationships/tags" Target="../tags/tag203.xml"/><Relationship Id="rId11" Type="http://schemas.openxmlformats.org/officeDocument/2006/relationships/tags" Target="../tags/tag185.xml"/><Relationship Id="rId24" Type="http://schemas.openxmlformats.org/officeDocument/2006/relationships/tags" Target="../tags/tag198.xml"/><Relationship Id="rId32" Type="http://schemas.openxmlformats.org/officeDocument/2006/relationships/tags" Target="../tags/tag206.xml"/><Relationship Id="rId37" Type="http://schemas.openxmlformats.org/officeDocument/2006/relationships/tags" Target="../tags/tag211.xml"/><Relationship Id="rId40" Type="http://schemas.openxmlformats.org/officeDocument/2006/relationships/tags" Target="../tags/tag214.xml"/><Relationship Id="rId45" Type="http://schemas.openxmlformats.org/officeDocument/2006/relationships/tags" Target="../tags/tag219.xml"/><Relationship Id="rId53" Type="http://schemas.openxmlformats.org/officeDocument/2006/relationships/tags" Target="../tags/tag227.xml"/><Relationship Id="rId58" Type="http://schemas.openxmlformats.org/officeDocument/2006/relationships/image" Target="../media/image18.emf"/><Relationship Id="rId5" Type="http://schemas.openxmlformats.org/officeDocument/2006/relationships/tags" Target="../tags/tag179.xml"/><Relationship Id="rId19" Type="http://schemas.openxmlformats.org/officeDocument/2006/relationships/tags" Target="../tags/tag193.xml"/><Relationship Id="rId4" Type="http://schemas.openxmlformats.org/officeDocument/2006/relationships/tags" Target="../tags/tag178.xml"/><Relationship Id="rId9" Type="http://schemas.openxmlformats.org/officeDocument/2006/relationships/tags" Target="../tags/tag183.xml"/><Relationship Id="rId14" Type="http://schemas.openxmlformats.org/officeDocument/2006/relationships/tags" Target="../tags/tag188.xml"/><Relationship Id="rId22" Type="http://schemas.openxmlformats.org/officeDocument/2006/relationships/tags" Target="../tags/tag196.xml"/><Relationship Id="rId27" Type="http://schemas.openxmlformats.org/officeDocument/2006/relationships/tags" Target="../tags/tag201.xml"/><Relationship Id="rId30" Type="http://schemas.openxmlformats.org/officeDocument/2006/relationships/tags" Target="../tags/tag204.xml"/><Relationship Id="rId35" Type="http://schemas.openxmlformats.org/officeDocument/2006/relationships/tags" Target="../tags/tag209.xml"/><Relationship Id="rId43" Type="http://schemas.openxmlformats.org/officeDocument/2006/relationships/tags" Target="../tags/tag217.xml"/><Relationship Id="rId48" Type="http://schemas.openxmlformats.org/officeDocument/2006/relationships/tags" Target="../tags/tag222.xml"/><Relationship Id="rId56" Type="http://schemas.openxmlformats.org/officeDocument/2006/relationships/slideLayout" Target="../slideLayouts/slideLayout3.xml"/><Relationship Id="rId8" Type="http://schemas.openxmlformats.org/officeDocument/2006/relationships/tags" Target="../tags/tag182.xml"/><Relationship Id="rId51" Type="http://schemas.openxmlformats.org/officeDocument/2006/relationships/tags" Target="../tags/tag225.xml"/><Relationship Id="rId3" Type="http://schemas.openxmlformats.org/officeDocument/2006/relationships/tags" Target="../tags/tag177.xml"/><Relationship Id="rId12" Type="http://schemas.openxmlformats.org/officeDocument/2006/relationships/tags" Target="../tags/tag186.xml"/><Relationship Id="rId17" Type="http://schemas.openxmlformats.org/officeDocument/2006/relationships/tags" Target="../tags/tag191.xml"/><Relationship Id="rId25" Type="http://schemas.openxmlformats.org/officeDocument/2006/relationships/tags" Target="../tags/tag199.xml"/><Relationship Id="rId33" Type="http://schemas.openxmlformats.org/officeDocument/2006/relationships/tags" Target="../tags/tag207.xml"/><Relationship Id="rId38" Type="http://schemas.openxmlformats.org/officeDocument/2006/relationships/tags" Target="../tags/tag212.xml"/><Relationship Id="rId46" Type="http://schemas.openxmlformats.org/officeDocument/2006/relationships/tags" Target="../tags/tag220.xml"/><Relationship Id="rId59" Type="http://schemas.openxmlformats.org/officeDocument/2006/relationships/chart" Target="../charts/chart7.xml"/><Relationship Id="rId20" Type="http://schemas.openxmlformats.org/officeDocument/2006/relationships/tags" Target="../tags/tag194.xml"/><Relationship Id="rId41" Type="http://schemas.openxmlformats.org/officeDocument/2006/relationships/tags" Target="../tags/tag215.xml"/><Relationship Id="rId54" Type="http://schemas.openxmlformats.org/officeDocument/2006/relationships/tags" Target="../tags/tag228.xml"/><Relationship Id="rId1" Type="http://schemas.openxmlformats.org/officeDocument/2006/relationships/tags" Target="../tags/tag175.xml"/><Relationship Id="rId6" Type="http://schemas.openxmlformats.org/officeDocument/2006/relationships/tags" Target="../tags/tag180.xml"/><Relationship Id="rId15" Type="http://schemas.openxmlformats.org/officeDocument/2006/relationships/tags" Target="../tags/tag189.xml"/><Relationship Id="rId23" Type="http://schemas.openxmlformats.org/officeDocument/2006/relationships/tags" Target="../tags/tag197.xml"/><Relationship Id="rId28" Type="http://schemas.openxmlformats.org/officeDocument/2006/relationships/tags" Target="../tags/tag202.xml"/><Relationship Id="rId36" Type="http://schemas.openxmlformats.org/officeDocument/2006/relationships/tags" Target="../tags/tag210.xml"/><Relationship Id="rId49" Type="http://schemas.openxmlformats.org/officeDocument/2006/relationships/tags" Target="../tags/tag223.xml"/><Relationship Id="rId57" Type="http://schemas.openxmlformats.org/officeDocument/2006/relationships/oleObject" Target="../embeddings/oleObject12.bin"/><Relationship Id="rId10" Type="http://schemas.openxmlformats.org/officeDocument/2006/relationships/tags" Target="../tags/tag184.xml"/><Relationship Id="rId31" Type="http://schemas.openxmlformats.org/officeDocument/2006/relationships/tags" Target="../tags/tag205.xml"/><Relationship Id="rId44" Type="http://schemas.openxmlformats.org/officeDocument/2006/relationships/tags" Target="../tags/tag218.xml"/><Relationship Id="rId52" Type="http://schemas.openxmlformats.org/officeDocument/2006/relationships/tags" Target="../tags/tag226.xml"/><Relationship Id="rId60" Type="http://schemas.openxmlformats.org/officeDocument/2006/relationships/chart" Target="../charts/chart8.xml"/></Relationships>
</file>

<file path=ppt/slides/_rels/slide100.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3.xml"/><Relationship Id="rId1" Type="http://schemas.openxmlformats.org/officeDocument/2006/relationships/tags" Target="../tags/tag527.xml"/><Relationship Id="rId4" Type="http://schemas.openxmlformats.org/officeDocument/2006/relationships/image" Target="../media/image43.emf"/></Relationships>
</file>

<file path=ppt/slides/_rels/slide101.xml.rels><?xml version="1.0" encoding="UTF-8" standalone="yes"?>
<Relationships xmlns="http://schemas.openxmlformats.org/package/2006/relationships"><Relationship Id="rId8" Type="http://schemas.openxmlformats.org/officeDocument/2006/relationships/hyperlink" Target="https://www.jetro.go.jp/ext_images/_Reports/02/2024/103d20489d76be78/202403.pdf" TargetMode="External"/><Relationship Id="rId3" Type="http://schemas.openxmlformats.org/officeDocument/2006/relationships/hyperlink" Target="https://www.jetro.go.jp/world/reports/2016/02/995ecff75525fbb4.html" TargetMode="External"/><Relationship Id="rId7" Type="http://schemas.openxmlformats.org/officeDocument/2006/relationships/hyperlink" Target="https://www.jetro.go.jp/world/reports/2022/02/8b5fbe81cd77af92.html" TargetMode="External"/><Relationship Id="rId2" Type="http://schemas.openxmlformats.org/officeDocument/2006/relationships/hyperlink" Target="https://www.jetro.go.jp/world/reports/2015/02/2d8237834464cf3f.html" TargetMode="External"/><Relationship Id="rId1" Type="http://schemas.openxmlformats.org/officeDocument/2006/relationships/slideLayout" Target="../slideLayouts/slideLayout3.xml"/><Relationship Id="rId6" Type="http://schemas.openxmlformats.org/officeDocument/2006/relationships/hyperlink" Target="https://www.jetro.go.jp/biznews/2022/05/f47136a81c52acf6.html" TargetMode="External"/><Relationship Id="rId5" Type="http://schemas.openxmlformats.org/officeDocument/2006/relationships/hyperlink" Target="https://www.jetro.go.jp/world/reports/2018/02/29fa266c97bc4316.html" TargetMode="External"/><Relationship Id="rId4" Type="http://schemas.openxmlformats.org/officeDocument/2006/relationships/hyperlink" Target="https://www.jetro.go.jp/world/reports/2018/02/e999e1cbfd5a7b1f.html" TargetMode="External"/></Relationships>
</file>

<file path=ppt/slides/_rels/slide11.xml.rels><?xml version="1.0" encoding="UTF-8" standalone="yes"?>
<Relationships xmlns="http://schemas.openxmlformats.org/package/2006/relationships"><Relationship Id="rId8" Type="http://schemas.openxmlformats.org/officeDocument/2006/relationships/chart" Target="../charts/chart9.xml"/><Relationship Id="rId3" Type="http://schemas.openxmlformats.org/officeDocument/2006/relationships/tags" Target="../tags/tag232.xml"/><Relationship Id="rId7" Type="http://schemas.openxmlformats.org/officeDocument/2006/relationships/image" Target="../media/image18.emf"/><Relationship Id="rId2" Type="http://schemas.openxmlformats.org/officeDocument/2006/relationships/tags" Target="../tags/tag231.xml"/><Relationship Id="rId1" Type="http://schemas.openxmlformats.org/officeDocument/2006/relationships/tags" Target="../tags/tag230.xml"/><Relationship Id="rId6" Type="http://schemas.openxmlformats.org/officeDocument/2006/relationships/oleObject" Target="../embeddings/oleObject13.bin"/><Relationship Id="rId5" Type="http://schemas.openxmlformats.org/officeDocument/2006/relationships/notesSlide" Target="../notesSlides/notesSlide5.xml"/><Relationship Id="rId4" Type="http://schemas.openxmlformats.org/officeDocument/2006/relationships/slideLayout" Target="../slideLayouts/slideLayout3.xml"/><Relationship Id="rId9" Type="http://schemas.openxmlformats.org/officeDocument/2006/relationships/chart" Target="../charts/chart10.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3.xml"/><Relationship Id="rId1" Type="http://schemas.openxmlformats.org/officeDocument/2006/relationships/tags" Target="../tags/tag233.xml"/><Relationship Id="rId4" Type="http://schemas.openxmlformats.org/officeDocument/2006/relationships/image" Target="../media/image20.e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234.xml"/><Relationship Id="rId5" Type="http://schemas.openxmlformats.org/officeDocument/2006/relationships/image" Target="../media/image20.emf"/><Relationship Id="rId4" Type="http://schemas.openxmlformats.org/officeDocument/2006/relationships/oleObject" Target="../embeddings/oleObject15.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235.xml"/><Relationship Id="rId5" Type="http://schemas.openxmlformats.org/officeDocument/2006/relationships/image" Target="../media/image20.emf"/><Relationship Id="rId4" Type="http://schemas.openxmlformats.org/officeDocument/2006/relationships/oleObject" Target="../embeddings/oleObject16.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3.xml"/><Relationship Id="rId1" Type="http://schemas.openxmlformats.org/officeDocument/2006/relationships/tags" Target="../tags/tag236.xml"/><Relationship Id="rId4" Type="http://schemas.openxmlformats.org/officeDocument/2006/relationships/image" Target="../media/image20.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tags" Target="../tags/tag237.xml"/><Relationship Id="rId4" Type="http://schemas.openxmlformats.org/officeDocument/2006/relationships/image" Target="../media/image20.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3.xml"/><Relationship Id="rId1" Type="http://schemas.openxmlformats.org/officeDocument/2006/relationships/tags" Target="../tags/tag238.xml"/><Relationship Id="rId4" Type="http://schemas.openxmlformats.org/officeDocument/2006/relationships/image" Target="../media/image20.emf"/></Relationships>
</file>

<file path=ppt/slides/_rels/slide18.xml.rels><?xml version="1.0" encoding="UTF-8" standalone="yes"?>
<Relationships xmlns="http://schemas.openxmlformats.org/package/2006/relationships"><Relationship Id="rId26" Type="http://schemas.openxmlformats.org/officeDocument/2006/relationships/tags" Target="../tags/tag264.xml"/><Relationship Id="rId21" Type="http://schemas.openxmlformats.org/officeDocument/2006/relationships/tags" Target="../tags/tag259.xml"/><Relationship Id="rId42" Type="http://schemas.openxmlformats.org/officeDocument/2006/relationships/tags" Target="../tags/tag280.xml"/><Relationship Id="rId47" Type="http://schemas.openxmlformats.org/officeDocument/2006/relationships/tags" Target="../tags/tag285.xml"/><Relationship Id="rId63" Type="http://schemas.openxmlformats.org/officeDocument/2006/relationships/slideLayout" Target="../slideLayouts/slideLayout3.xml"/><Relationship Id="rId68" Type="http://schemas.openxmlformats.org/officeDocument/2006/relationships/chart" Target="../charts/chart12.xml"/><Relationship Id="rId7" Type="http://schemas.openxmlformats.org/officeDocument/2006/relationships/tags" Target="../tags/tag245.xml"/><Relationship Id="rId2" Type="http://schemas.openxmlformats.org/officeDocument/2006/relationships/tags" Target="../tags/tag240.xml"/><Relationship Id="rId16" Type="http://schemas.openxmlformats.org/officeDocument/2006/relationships/tags" Target="../tags/tag254.xml"/><Relationship Id="rId29" Type="http://schemas.openxmlformats.org/officeDocument/2006/relationships/tags" Target="../tags/tag267.xml"/><Relationship Id="rId11" Type="http://schemas.openxmlformats.org/officeDocument/2006/relationships/tags" Target="../tags/tag249.xml"/><Relationship Id="rId24" Type="http://schemas.openxmlformats.org/officeDocument/2006/relationships/tags" Target="../tags/tag262.xml"/><Relationship Id="rId32" Type="http://schemas.openxmlformats.org/officeDocument/2006/relationships/tags" Target="../tags/tag270.xml"/><Relationship Id="rId37" Type="http://schemas.openxmlformats.org/officeDocument/2006/relationships/tags" Target="../tags/tag275.xml"/><Relationship Id="rId40" Type="http://schemas.openxmlformats.org/officeDocument/2006/relationships/tags" Target="../tags/tag278.xml"/><Relationship Id="rId45" Type="http://schemas.openxmlformats.org/officeDocument/2006/relationships/tags" Target="../tags/tag283.xml"/><Relationship Id="rId53" Type="http://schemas.openxmlformats.org/officeDocument/2006/relationships/tags" Target="../tags/tag291.xml"/><Relationship Id="rId58" Type="http://schemas.openxmlformats.org/officeDocument/2006/relationships/tags" Target="../tags/tag296.xml"/><Relationship Id="rId66" Type="http://schemas.openxmlformats.org/officeDocument/2006/relationships/image" Target="../media/image1.emf"/><Relationship Id="rId5" Type="http://schemas.openxmlformats.org/officeDocument/2006/relationships/tags" Target="../tags/tag243.xml"/><Relationship Id="rId61" Type="http://schemas.openxmlformats.org/officeDocument/2006/relationships/tags" Target="../tags/tag299.xml"/><Relationship Id="rId19" Type="http://schemas.openxmlformats.org/officeDocument/2006/relationships/tags" Target="../tags/tag257.xml"/><Relationship Id="rId14" Type="http://schemas.openxmlformats.org/officeDocument/2006/relationships/tags" Target="../tags/tag252.xml"/><Relationship Id="rId22" Type="http://schemas.openxmlformats.org/officeDocument/2006/relationships/tags" Target="../tags/tag260.xml"/><Relationship Id="rId27" Type="http://schemas.openxmlformats.org/officeDocument/2006/relationships/tags" Target="../tags/tag265.xml"/><Relationship Id="rId30" Type="http://schemas.openxmlformats.org/officeDocument/2006/relationships/tags" Target="../tags/tag268.xml"/><Relationship Id="rId35" Type="http://schemas.openxmlformats.org/officeDocument/2006/relationships/tags" Target="../tags/tag273.xml"/><Relationship Id="rId43" Type="http://schemas.openxmlformats.org/officeDocument/2006/relationships/tags" Target="../tags/tag281.xml"/><Relationship Id="rId48" Type="http://schemas.openxmlformats.org/officeDocument/2006/relationships/tags" Target="../tags/tag286.xml"/><Relationship Id="rId56" Type="http://schemas.openxmlformats.org/officeDocument/2006/relationships/tags" Target="../tags/tag294.xml"/><Relationship Id="rId64" Type="http://schemas.openxmlformats.org/officeDocument/2006/relationships/notesSlide" Target="../notesSlides/notesSlide8.xml"/><Relationship Id="rId69" Type="http://schemas.openxmlformats.org/officeDocument/2006/relationships/chart" Target="../charts/chart13.xml"/><Relationship Id="rId8" Type="http://schemas.openxmlformats.org/officeDocument/2006/relationships/tags" Target="../tags/tag246.xml"/><Relationship Id="rId51" Type="http://schemas.openxmlformats.org/officeDocument/2006/relationships/tags" Target="../tags/tag289.xml"/><Relationship Id="rId3" Type="http://schemas.openxmlformats.org/officeDocument/2006/relationships/tags" Target="../tags/tag241.xml"/><Relationship Id="rId12" Type="http://schemas.openxmlformats.org/officeDocument/2006/relationships/tags" Target="../tags/tag250.xml"/><Relationship Id="rId17" Type="http://schemas.openxmlformats.org/officeDocument/2006/relationships/tags" Target="../tags/tag255.xml"/><Relationship Id="rId25" Type="http://schemas.openxmlformats.org/officeDocument/2006/relationships/tags" Target="../tags/tag263.xml"/><Relationship Id="rId33" Type="http://schemas.openxmlformats.org/officeDocument/2006/relationships/tags" Target="../tags/tag271.xml"/><Relationship Id="rId38" Type="http://schemas.openxmlformats.org/officeDocument/2006/relationships/tags" Target="../tags/tag276.xml"/><Relationship Id="rId46" Type="http://schemas.openxmlformats.org/officeDocument/2006/relationships/tags" Target="../tags/tag284.xml"/><Relationship Id="rId59" Type="http://schemas.openxmlformats.org/officeDocument/2006/relationships/tags" Target="../tags/tag297.xml"/><Relationship Id="rId67" Type="http://schemas.openxmlformats.org/officeDocument/2006/relationships/chart" Target="../charts/chart11.xml"/><Relationship Id="rId20" Type="http://schemas.openxmlformats.org/officeDocument/2006/relationships/tags" Target="../tags/tag258.xml"/><Relationship Id="rId41" Type="http://schemas.openxmlformats.org/officeDocument/2006/relationships/tags" Target="../tags/tag279.xml"/><Relationship Id="rId54" Type="http://schemas.openxmlformats.org/officeDocument/2006/relationships/tags" Target="../tags/tag292.xml"/><Relationship Id="rId62" Type="http://schemas.openxmlformats.org/officeDocument/2006/relationships/tags" Target="../tags/tag300.xml"/><Relationship Id="rId1" Type="http://schemas.openxmlformats.org/officeDocument/2006/relationships/tags" Target="../tags/tag239.xml"/><Relationship Id="rId6" Type="http://schemas.openxmlformats.org/officeDocument/2006/relationships/tags" Target="../tags/tag244.xml"/><Relationship Id="rId15" Type="http://schemas.openxmlformats.org/officeDocument/2006/relationships/tags" Target="../tags/tag253.xml"/><Relationship Id="rId23" Type="http://schemas.openxmlformats.org/officeDocument/2006/relationships/tags" Target="../tags/tag261.xml"/><Relationship Id="rId28" Type="http://schemas.openxmlformats.org/officeDocument/2006/relationships/tags" Target="../tags/tag266.xml"/><Relationship Id="rId36" Type="http://schemas.openxmlformats.org/officeDocument/2006/relationships/tags" Target="../tags/tag274.xml"/><Relationship Id="rId49" Type="http://schemas.openxmlformats.org/officeDocument/2006/relationships/tags" Target="../tags/tag287.xml"/><Relationship Id="rId57" Type="http://schemas.openxmlformats.org/officeDocument/2006/relationships/tags" Target="../tags/tag295.xml"/><Relationship Id="rId10" Type="http://schemas.openxmlformats.org/officeDocument/2006/relationships/tags" Target="../tags/tag248.xml"/><Relationship Id="rId31" Type="http://schemas.openxmlformats.org/officeDocument/2006/relationships/tags" Target="../tags/tag269.xml"/><Relationship Id="rId44" Type="http://schemas.openxmlformats.org/officeDocument/2006/relationships/tags" Target="../tags/tag282.xml"/><Relationship Id="rId52" Type="http://schemas.openxmlformats.org/officeDocument/2006/relationships/tags" Target="../tags/tag290.xml"/><Relationship Id="rId60" Type="http://schemas.openxmlformats.org/officeDocument/2006/relationships/tags" Target="../tags/tag298.xml"/><Relationship Id="rId65" Type="http://schemas.openxmlformats.org/officeDocument/2006/relationships/oleObject" Target="../embeddings/oleObject20.bin"/><Relationship Id="rId4" Type="http://schemas.openxmlformats.org/officeDocument/2006/relationships/tags" Target="../tags/tag242.xml"/><Relationship Id="rId9" Type="http://schemas.openxmlformats.org/officeDocument/2006/relationships/tags" Target="../tags/tag247.xml"/><Relationship Id="rId13" Type="http://schemas.openxmlformats.org/officeDocument/2006/relationships/tags" Target="../tags/tag251.xml"/><Relationship Id="rId18" Type="http://schemas.openxmlformats.org/officeDocument/2006/relationships/tags" Target="../tags/tag256.xml"/><Relationship Id="rId39" Type="http://schemas.openxmlformats.org/officeDocument/2006/relationships/tags" Target="../tags/tag277.xml"/><Relationship Id="rId34" Type="http://schemas.openxmlformats.org/officeDocument/2006/relationships/tags" Target="../tags/tag272.xml"/><Relationship Id="rId50" Type="http://schemas.openxmlformats.org/officeDocument/2006/relationships/tags" Target="../tags/tag288.xml"/><Relationship Id="rId55" Type="http://schemas.openxmlformats.org/officeDocument/2006/relationships/tags" Target="../tags/tag293.xml"/></Relationships>
</file>

<file path=ppt/slides/_rels/slide19.xml.rels><?xml version="1.0" encoding="UTF-8" standalone="yes"?>
<Relationships xmlns="http://schemas.openxmlformats.org/package/2006/relationships"><Relationship Id="rId8" Type="http://schemas.openxmlformats.org/officeDocument/2006/relationships/tags" Target="../tags/tag308.xml"/><Relationship Id="rId13" Type="http://schemas.openxmlformats.org/officeDocument/2006/relationships/slideLayout" Target="../slideLayouts/slideLayout3.xml"/><Relationship Id="rId18" Type="http://schemas.openxmlformats.org/officeDocument/2006/relationships/chart" Target="../charts/chart15.xml"/><Relationship Id="rId3" Type="http://schemas.openxmlformats.org/officeDocument/2006/relationships/tags" Target="../tags/tag303.xml"/><Relationship Id="rId7" Type="http://schemas.openxmlformats.org/officeDocument/2006/relationships/tags" Target="../tags/tag307.xml"/><Relationship Id="rId12" Type="http://schemas.openxmlformats.org/officeDocument/2006/relationships/tags" Target="../tags/tag312.xml"/><Relationship Id="rId17" Type="http://schemas.openxmlformats.org/officeDocument/2006/relationships/chart" Target="../charts/chart14.xml"/><Relationship Id="rId2" Type="http://schemas.openxmlformats.org/officeDocument/2006/relationships/tags" Target="../tags/tag302.xml"/><Relationship Id="rId16" Type="http://schemas.openxmlformats.org/officeDocument/2006/relationships/image" Target="../media/image18.emf"/><Relationship Id="rId1" Type="http://schemas.openxmlformats.org/officeDocument/2006/relationships/tags" Target="../tags/tag301.xml"/><Relationship Id="rId6" Type="http://schemas.openxmlformats.org/officeDocument/2006/relationships/tags" Target="../tags/tag306.xml"/><Relationship Id="rId11" Type="http://schemas.openxmlformats.org/officeDocument/2006/relationships/tags" Target="../tags/tag311.xml"/><Relationship Id="rId5" Type="http://schemas.openxmlformats.org/officeDocument/2006/relationships/tags" Target="../tags/tag305.xml"/><Relationship Id="rId15" Type="http://schemas.openxmlformats.org/officeDocument/2006/relationships/oleObject" Target="../embeddings/oleObject21.bin"/><Relationship Id="rId10" Type="http://schemas.openxmlformats.org/officeDocument/2006/relationships/tags" Target="../tags/tag310.xml"/><Relationship Id="rId4" Type="http://schemas.openxmlformats.org/officeDocument/2006/relationships/tags" Target="../tags/tag304.xml"/><Relationship Id="rId9" Type="http://schemas.openxmlformats.org/officeDocument/2006/relationships/tags" Target="../tags/tag309.xml"/><Relationship Id="rId14"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5.xml"/><Relationship Id="rId5" Type="http://schemas.openxmlformats.org/officeDocument/2006/relationships/image" Target="../media/image20.emf"/><Relationship Id="rId4" Type="http://schemas.openxmlformats.org/officeDocument/2006/relationships/oleObject" Target="../embeddings/oleObject3.bin"/></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14.xml"/><Relationship Id="rId1" Type="http://schemas.openxmlformats.org/officeDocument/2006/relationships/tags" Target="../tags/tag313.xml"/><Relationship Id="rId6" Type="http://schemas.openxmlformats.org/officeDocument/2006/relationships/image" Target="../media/image18.emf"/><Relationship Id="rId5" Type="http://schemas.openxmlformats.org/officeDocument/2006/relationships/oleObject" Target="../embeddings/oleObject22.bin"/><Relationship Id="rId4" Type="http://schemas.openxmlformats.org/officeDocument/2006/relationships/notesSlide" Target="../notesSlides/notesSlide1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315.xml"/><Relationship Id="rId5" Type="http://schemas.openxmlformats.org/officeDocument/2006/relationships/image" Target="../media/image20.emf"/><Relationship Id="rId4" Type="http://schemas.openxmlformats.org/officeDocument/2006/relationships/oleObject" Target="../embeddings/oleObject23.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316.xml"/><Relationship Id="rId5" Type="http://schemas.openxmlformats.org/officeDocument/2006/relationships/image" Target="../media/image20.emf"/><Relationship Id="rId4" Type="http://schemas.openxmlformats.org/officeDocument/2006/relationships/oleObject" Target="../embeddings/oleObject23.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317.xml"/><Relationship Id="rId5" Type="http://schemas.openxmlformats.org/officeDocument/2006/relationships/image" Target="../media/image20.emf"/><Relationship Id="rId4" Type="http://schemas.openxmlformats.org/officeDocument/2006/relationships/oleObject" Target="../embeddings/oleObject23.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318.xml"/><Relationship Id="rId5" Type="http://schemas.openxmlformats.org/officeDocument/2006/relationships/image" Target="../media/image20.emf"/><Relationship Id="rId4" Type="http://schemas.openxmlformats.org/officeDocument/2006/relationships/oleObject" Target="../embeddings/oleObject23.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319.xml"/><Relationship Id="rId5" Type="http://schemas.openxmlformats.org/officeDocument/2006/relationships/image" Target="../media/image20.emf"/><Relationship Id="rId4" Type="http://schemas.openxmlformats.org/officeDocument/2006/relationships/oleObject" Target="../embeddings/oleObject23.bin"/></Relationships>
</file>

<file path=ppt/slides/_rels/slide26.xml.rels><?xml version="1.0" encoding="UTF-8" standalone="yes"?>
<Relationships xmlns="http://schemas.openxmlformats.org/package/2006/relationships"><Relationship Id="rId8" Type="http://schemas.openxmlformats.org/officeDocument/2006/relationships/tags" Target="../tags/tag327.xml"/><Relationship Id="rId13" Type="http://schemas.openxmlformats.org/officeDocument/2006/relationships/tags" Target="../tags/tag332.xml"/><Relationship Id="rId18" Type="http://schemas.openxmlformats.org/officeDocument/2006/relationships/tags" Target="../tags/tag337.xml"/><Relationship Id="rId3" Type="http://schemas.openxmlformats.org/officeDocument/2006/relationships/tags" Target="../tags/tag322.xml"/><Relationship Id="rId21" Type="http://schemas.openxmlformats.org/officeDocument/2006/relationships/oleObject" Target="../embeddings/oleObject24.bin"/><Relationship Id="rId7" Type="http://schemas.openxmlformats.org/officeDocument/2006/relationships/tags" Target="../tags/tag326.xml"/><Relationship Id="rId12" Type="http://schemas.openxmlformats.org/officeDocument/2006/relationships/tags" Target="../tags/tag331.xml"/><Relationship Id="rId17" Type="http://schemas.openxmlformats.org/officeDocument/2006/relationships/tags" Target="../tags/tag336.xml"/><Relationship Id="rId2" Type="http://schemas.openxmlformats.org/officeDocument/2006/relationships/tags" Target="../tags/tag321.xml"/><Relationship Id="rId16" Type="http://schemas.openxmlformats.org/officeDocument/2006/relationships/tags" Target="../tags/tag335.xml"/><Relationship Id="rId20" Type="http://schemas.openxmlformats.org/officeDocument/2006/relationships/slideLayout" Target="../slideLayouts/slideLayout3.xml"/><Relationship Id="rId1" Type="http://schemas.openxmlformats.org/officeDocument/2006/relationships/tags" Target="../tags/tag320.xml"/><Relationship Id="rId6" Type="http://schemas.openxmlformats.org/officeDocument/2006/relationships/tags" Target="../tags/tag325.xml"/><Relationship Id="rId11" Type="http://schemas.openxmlformats.org/officeDocument/2006/relationships/tags" Target="../tags/tag330.xml"/><Relationship Id="rId24" Type="http://schemas.openxmlformats.org/officeDocument/2006/relationships/chart" Target="../charts/chart17.xml"/><Relationship Id="rId5" Type="http://schemas.openxmlformats.org/officeDocument/2006/relationships/tags" Target="../tags/tag324.xml"/><Relationship Id="rId15" Type="http://schemas.openxmlformats.org/officeDocument/2006/relationships/tags" Target="../tags/tag334.xml"/><Relationship Id="rId23" Type="http://schemas.openxmlformats.org/officeDocument/2006/relationships/chart" Target="../charts/chart16.xml"/><Relationship Id="rId10" Type="http://schemas.openxmlformats.org/officeDocument/2006/relationships/tags" Target="../tags/tag329.xml"/><Relationship Id="rId19" Type="http://schemas.openxmlformats.org/officeDocument/2006/relationships/tags" Target="../tags/tag338.xml"/><Relationship Id="rId4" Type="http://schemas.openxmlformats.org/officeDocument/2006/relationships/tags" Target="../tags/tag323.xml"/><Relationship Id="rId9" Type="http://schemas.openxmlformats.org/officeDocument/2006/relationships/tags" Target="../tags/tag328.xml"/><Relationship Id="rId14" Type="http://schemas.openxmlformats.org/officeDocument/2006/relationships/tags" Target="../tags/tag333.xml"/><Relationship Id="rId22" Type="http://schemas.openxmlformats.org/officeDocument/2006/relationships/image" Target="../media/image18.emf"/></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339.xml"/><Relationship Id="rId5" Type="http://schemas.openxmlformats.org/officeDocument/2006/relationships/image" Target="../media/image20.emf"/><Relationship Id="rId4" Type="http://schemas.openxmlformats.org/officeDocument/2006/relationships/oleObject" Target="../embeddings/oleObject25.bin"/></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3.xml"/><Relationship Id="rId1" Type="http://schemas.openxmlformats.org/officeDocument/2006/relationships/tags" Target="../tags/tag340.xml"/><Relationship Id="rId4" Type="http://schemas.openxmlformats.org/officeDocument/2006/relationships/image" Target="../media/image20.emf"/></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chart" Target="../charts/chart19.xml"/><Relationship Id="rId2" Type="http://schemas.openxmlformats.org/officeDocument/2006/relationships/slideLayout" Target="../slideLayouts/slideLayout3.xml"/><Relationship Id="rId1" Type="http://schemas.openxmlformats.org/officeDocument/2006/relationships/tags" Target="../tags/tag341.xml"/><Relationship Id="rId6" Type="http://schemas.openxmlformats.org/officeDocument/2006/relationships/chart" Target="../charts/chart18.xml"/><Relationship Id="rId5" Type="http://schemas.openxmlformats.org/officeDocument/2006/relationships/image" Target="../media/image20.emf"/><Relationship Id="rId4" Type="http://schemas.openxmlformats.org/officeDocument/2006/relationships/oleObject" Target="../embeddings/oleObject27.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6.xml"/><Relationship Id="rId5" Type="http://schemas.openxmlformats.org/officeDocument/2006/relationships/image" Target="../media/image20.emf"/><Relationship Id="rId4" Type="http://schemas.openxmlformats.org/officeDocument/2006/relationships/oleObject" Target="../embeddings/oleObject4.bin"/></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3.xml"/><Relationship Id="rId1" Type="http://schemas.openxmlformats.org/officeDocument/2006/relationships/tags" Target="../tags/tag342.xml"/><Relationship Id="rId4" Type="http://schemas.openxmlformats.org/officeDocument/2006/relationships/image" Target="../media/image20.emf"/></Relationships>
</file>

<file path=ppt/slides/_rels/slide31.xml.rels><?xml version="1.0" encoding="UTF-8" standalone="yes"?>
<Relationships xmlns="http://schemas.openxmlformats.org/package/2006/relationships"><Relationship Id="rId13" Type="http://schemas.openxmlformats.org/officeDocument/2006/relationships/tags" Target="../tags/tag355.xml"/><Relationship Id="rId18" Type="http://schemas.openxmlformats.org/officeDocument/2006/relationships/tags" Target="../tags/tag360.xml"/><Relationship Id="rId26" Type="http://schemas.openxmlformats.org/officeDocument/2006/relationships/tags" Target="../tags/tag368.xml"/><Relationship Id="rId39" Type="http://schemas.openxmlformats.org/officeDocument/2006/relationships/tags" Target="../tags/tag381.xml"/><Relationship Id="rId21" Type="http://schemas.openxmlformats.org/officeDocument/2006/relationships/tags" Target="../tags/tag363.xml"/><Relationship Id="rId34" Type="http://schemas.openxmlformats.org/officeDocument/2006/relationships/tags" Target="../tags/tag376.xml"/><Relationship Id="rId42" Type="http://schemas.openxmlformats.org/officeDocument/2006/relationships/tags" Target="../tags/tag384.xml"/><Relationship Id="rId47" Type="http://schemas.openxmlformats.org/officeDocument/2006/relationships/tags" Target="../tags/tag389.xml"/><Relationship Id="rId50" Type="http://schemas.openxmlformats.org/officeDocument/2006/relationships/oleObject" Target="../embeddings/oleObject29.bin"/><Relationship Id="rId7" Type="http://schemas.openxmlformats.org/officeDocument/2006/relationships/tags" Target="../tags/tag349.xml"/><Relationship Id="rId2" Type="http://schemas.openxmlformats.org/officeDocument/2006/relationships/tags" Target="../tags/tag344.xml"/><Relationship Id="rId16" Type="http://schemas.openxmlformats.org/officeDocument/2006/relationships/tags" Target="../tags/tag358.xml"/><Relationship Id="rId29" Type="http://schemas.openxmlformats.org/officeDocument/2006/relationships/tags" Target="../tags/tag371.xml"/><Relationship Id="rId11" Type="http://schemas.openxmlformats.org/officeDocument/2006/relationships/tags" Target="../tags/tag353.xml"/><Relationship Id="rId24" Type="http://schemas.openxmlformats.org/officeDocument/2006/relationships/tags" Target="../tags/tag366.xml"/><Relationship Id="rId32" Type="http://schemas.openxmlformats.org/officeDocument/2006/relationships/tags" Target="../tags/tag374.xml"/><Relationship Id="rId37" Type="http://schemas.openxmlformats.org/officeDocument/2006/relationships/tags" Target="../tags/tag379.xml"/><Relationship Id="rId40" Type="http://schemas.openxmlformats.org/officeDocument/2006/relationships/tags" Target="../tags/tag382.xml"/><Relationship Id="rId45" Type="http://schemas.openxmlformats.org/officeDocument/2006/relationships/tags" Target="../tags/tag387.xml"/><Relationship Id="rId53" Type="http://schemas.openxmlformats.org/officeDocument/2006/relationships/chart" Target="../charts/chart21.xml"/><Relationship Id="rId5" Type="http://schemas.openxmlformats.org/officeDocument/2006/relationships/tags" Target="../tags/tag347.xml"/><Relationship Id="rId10" Type="http://schemas.openxmlformats.org/officeDocument/2006/relationships/tags" Target="../tags/tag352.xml"/><Relationship Id="rId19" Type="http://schemas.openxmlformats.org/officeDocument/2006/relationships/tags" Target="../tags/tag361.xml"/><Relationship Id="rId31" Type="http://schemas.openxmlformats.org/officeDocument/2006/relationships/tags" Target="../tags/tag373.xml"/><Relationship Id="rId44" Type="http://schemas.openxmlformats.org/officeDocument/2006/relationships/tags" Target="../tags/tag386.xml"/><Relationship Id="rId52" Type="http://schemas.openxmlformats.org/officeDocument/2006/relationships/chart" Target="../charts/chart20.xml"/><Relationship Id="rId4" Type="http://schemas.openxmlformats.org/officeDocument/2006/relationships/tags" Target="../tags/tag346.xml"/><Relationship Id="rId9" Type="http://schemas.openxmlformats.org/officeDocument/2006/relationships/tags" Target="../tags/tag351.xml"/><Relationship Id="rId14" Type="http://schemas.openxmlformats.org/officeDocument/2006/relationships/tags" Target="../tags/tag356.xml"/><Relationship Id="rId22" Type="http://schemas.openxmlformats.org/officeDocument/2006/relationships/tags" Target="../tags/tag364.xml"/><Relationship Id="rId27" Type="http://schemas.openxmlformats.org/officeDocument/2006/relationships/tags" Target="../tags/tag369.xml"/><Relationship Id="rId30" Type="http://schemas.openxmlformats.org/officeDocument/2006/relationships/tags" Target="../tags/tag372.xml"/><Relationship Id="rId35" Type="http://schemas.openxmlformats.org/officeDocument/2006/relationships/tags" Target="../tags/tag377.xml"/><Relationship Id="rId43" Type="http://schemas.openxmlformats.org/officeDocument/2006/relationships/tags" Target="../tags/tag385.xml"/><Relationship Id="rId48" Type="http://schemas.openxmlformats.org/officeDocument/2006/relationships/tags" Target="../tags/tag390.xml"/><Relationship Id="rId8" Type="http://schemas.openxmlformats.org/officeDocument/2006/relationships/tags" Target="../tags/tag350.xml"/><Relationship Id="rId51" Type="http://schemas.openxmlformats.org/officeDocument/2006/relationships/image" Target="../media/image18.emf"/><Relationship Id="rId3" Type="http://schemas.openxmlformats.org/officeDocument/2006/relationships/tags" Target="../tags/tag345.xml"/><Relationship Id="rId12" Type="http://schemas.openxmlformats.org/officeDocument/2006/relationships/tags" Target="../tags/tag354.xml"/><Relationship Id="rId17" Type="http://schemas.openxmlformats.org/officeDocument/2006/relationships/tags" Target="../tags/tag359.xml"/><Relationship Id="rId25" Type="http://schemas.openxmlformats.org/officeDocument/2006/relationships/tags" Target="../tags/tag367.xml"/><Relationship Id="rId33" Type="http://schemas.openxmlformats.org/officeDocument/2006/relationships/tags" Target="../tags/tag375.xml"/><Relationship Id="rId38" Type="http://schemas.openxmlformats.org/officeDocument/2006/relationships/tags" Target="../tags/tag380.xml"/><Relationship Id="rId46" Type="http://schemas.openxmlformats.org/officeDocument/2006/relationships/tags" Target="../tags/tag388.xml"/><Relationship Id="rId20" Type="http://schemas.openxmlformats.org/officeDocument/2006/relationships/tags" Target="../tags/tag362.xml"/><Relationship Id="rId41" Type="http://schemas.openxmlformats.org/officeDocument/2006/relationships/tags" Target="../tags/tag383.xml"/><Relationship Id="rId1" Type="http://schemas.openxmlformats.org/officeDocument/2006/relationships/tags" Target="../tags/tag343.xml"/><Relationship Id="rId6" Type="http://schemas.openxmlformats.org/officeDocument/2006/relationships/tags" Target="../tags/tag348.xml"/><Relationship Id="rId15" Type="http://schemas.openxmlformats.org/officeDocument/2006/relationships/tags" Target="../tags/tag357.xml"/><Relationship Id="rId23" Type="http://schemas.openxmlformats.org/officeDocument/2006/relationships/tags" Target="../tags/tag365.xml"/><Relationship Id="rId28" Type="http://schemas.openxmlformats.org/officeDocument/2006/relationships/tags" Target="../tags/tag370.xml"/><Relationship Id="rId36" Type="http://schemas.openxmlformats.org/officeDocument/2006/relationships/tags" Target="../tags/tag378.xml"/><Relationship Id="rId49"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3.xml"/><Relationship Id="rId1" Type="http://schemas.openxmlformats.org/officeDocument/2006/relationships/tags" Target="../tags/tag391.xml"/><Relationship Id="rId4" Type="http://schemas.openxmlformats.org/officeDocument/2006/relationships/image" Target="../media/image20.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8" Type="http://schemas.openxmlformats.org/officeDocument/2006/relationships/tags" Target="../tags/tag399.xml"/><Relationship Id="rId13" Type="http://schemas.openxmlformats.org/officeDocument/2006/relationships/tags" Target="../tags/tag404.xml"/><Relationship Id="rId18" Type="http://schemas.openxmlformats.org/officeDocument/2006/relationships/tags" Target="../tags/tag409.xml"/><Relationship Id="rId26" Type="http://schemas.openxmlformats.org/officeDocument/2006/relationships/tags" Target="../tags/tag417.xml"/><Relationship Id="rId3" Type="http://schemas.openxmlformats.org/officeDocument/2006/relationships/tags" Target="../tags/tag394.xml"/><Relationship Id="rId21" Type="http://schemas.openxmlformats.org/officeDocument/2006/relationships/tags" Target="../tags/tag412.xml"/><Relationship Id="rId7" Type="http://schemas.openxmlformats.org/officeDocument/2006/relationships/tags" Target="../tags/tag398.xml"/><Relationship Id="rId12" Type="http://schemas.openxmlformats.org/officeDocument/2006/relationships/tags" Target="../tags/tag403.xml"/><Relationship Id="rId17" Type="http://schemas.openxmlformats.org/officeDocument/2006/relationships/tags" Target="../tags/tag408.xml"/><Relationship Id="rId25" Type="http://schemas.openxmlformats.org/officeDocument/2006/relationships/tags" Target="../tags/tag416.xml"/><Relationship Id="rId2" Type="http://schemas.openxmlformats.org/officeDocument/2006/relationships/tags" Target="../tags/tag393.xml"/><Relationship Id="rId16" Type="http://schemas.openxmlformats.org/officeDocument/2006/relationships/tags" Target="../tags/tag407.xml"/><Relationship Id="rId20" Type="http://schemas.openxmlformats.org/officeDocument/2006/relationships/tags" Target="../tags/tag411.xml"/><Relationship Id="rId29" Type="http://schemas.openxmlformats.org/officeDocument/2006/relationships/image" Target="../media/image20.emf"/><Relationship Id="rId1" Type="http://schemas.openxmlformats.org/officeDocument/2006/relationships/tags" Target="../tags/tag392.xml"/><Relationship Id="rId6" Type="http://schemas.openxmlformats.org/officeDocument/2006/relationships/tags" Target="../tags/tag397.xml"/><Relationship Id="rId11" Type="http://schemas.openxmlformats.org/officeDocument/2006/relationships/tags" Target="../tags/tag402.xml"/><Relationship Id="rId24" Type="http://schemas.openxmlformats.org/officeDocument/2006/relationships/tags" Target="../tags/tag415.xml"/><Relationship Id="rId5" Type="http://schemas.openxmlformats.org/officeDocument/2006/relationships/tags" Target="../tags/tag396.xml"/><Relationship Id="rId15" Type="http://schemas.openxmlformats.org/officeDocument/2006/relationships/tags" Target="../tags/tag406.xml"/><Relationship Id="rId23" Type="http://schemas.openxmlformats.org/officeDocument/2006/relationships/tags" Target="../tags/tag414.xml"/><Relationship Id="rId28" Type="http://schemas.openxmlformats.org/officeDocument/2006/relationships/oleObject" Target="../embeddings/oleObject31.bin"/><Relationship Id="rId10" Type="http://schemas.openxmlformats.org/officeDocument/2006/relationships/tags" Target="../tags/tag401.xml"/><Relationship Id="rId19" Type="http://schemas.openxmlformats.org/officeDocument/2006/relationships/tags" Target="../tags/tag410.xml"/><Relationship Id="rId4" Type="http://schemas.openxmlformats.org/officeDocument/2006/relationships/tags" Target="../tags/tag395.xml"/><Relationship Id="rId9" Type="http://schemas.openxmlformats.org/officeDocument/2006/relationships/tags" Target="../tags/tag400.xml"/><Relationship Id="rId14" Type="http://schemas.openxmlformats.org/officeDocument/2006/relationships/tags" Target="../tags/tag405.xml"/><Relationship Id="rId22" Type="http://schemas.openxmlformats.org/officeDocument/2006/relationships/tags" Target="../tags/tag413.xml"/><Relationship Id="rId27" Type="http://schemas.openxmlformats.org/officeDocument/2006/relationships/slideLayout" Target="../slideLayouts/slideLayout3.xml"/><Relationship Id="rId30" Type="http://schemas.openxmlformats.org/officeDocument/2006/relationships/chart" Target="../charts/chart2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20.emf"/></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418.xml"/><Relationship Id="rId5" Type="http://schemas.openxmlformats.org/officeDocument/2006/relationships/image" Target="../media/image20.emf"/><Relationship Id="rId4" Type="http://schemas.openxmlformats.org/officeDocument/2006/relationships/oleObject" Target="../embeddings/oleObject32.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419.xml"/><Relationship Id="rId6" Type="http://schemas.openxmlformats.org/officeDocument/2006/relationships/hyperlink" Target="http://medeva.fda.moph.go.th/MDC_LISTING/HOME/MDC_QUESTION" TargetMode="External"/><Relationship Id="rId5" Type="http://schemas.openxmlformats.org/officeDocument/2006/relationships/image" Target="../media/image20.emf"/><Relationship Id="rId4" Type="http://schemas.openxmlformats.org/officeDocument/2006/relationships/oleObject" Target="../embeddings/oleObject33.bin"/></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3.xml"/><Relationship Id="rId1" Type="http://schemas.openxmlformats.org/officeDocument/2006/relationships/tags" Target="../tags/tag420.xml"/><Relationship Id="rId4" Type="http://schemas.openxmlformats.org/officeDocument/2006/relationships/image" Target="../media/image20.emf"/></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421.xml"/><Relationship Id="rId5" Type="http://schemas.openxmlformats.org/officeDocument/2006/relationships/image" Target="../media/image20.emf"/><Relationship Id="rId4" Type="http://schemas.openxmlformats.org/officeDocument/2006/relationships/oleObject" Target="../embeddings/oleObject34.bin"/></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3.xml"/><Relationship Id="rId1" Type="http://schemas.openxmlformats.org/officeDocument/2006/relationships/tags" Target="../tags/tag422.xml"/><Relationship Id="rId4" Type="http://schemas.openxmlformats.org/officeDocument/2006/relationships/image" Target="../media/image20.emf"/></Relationships>
</file>

<file path=ppt/slides/_rels/slide48.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8.xml"/><Relationship Id="rId5" Type="http://schemas.openxmlformats.org/officeDocument/2006/relationships/image" Target="../media/image20.emf"/><Relationship Id="rId4" Type="http://schemas.openxmlformats.org/officeDocument/2006/relationships/oleObject" Target="../embeddings/oleObject6.bin"/></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tags" Target="../tags/tag425.xml"/><Relationship Id="rId7" Type="http://schemas.openxmlformats.org/officeDocument/2006/relationships/chart" Target="../charts/chart23.xml"/><Relationship Id="rId2" Type="http://schemas.openxmlformats.org/officeDocument/2006/relationships/tags" Target="../tags/tag424.xml"/><Relationship Id="rId1" Type="http://schemas.openxmlformats.org/officeDocument/2006/relationships/tags" Target="../tags/tag423.xml"/><Relationship Id="rId6" Type="http://schemas.openxmlformats.org/officeDocument/2006/relationships/image" Target="../media/image18.emf"/><Relationship Id="rId5" Type="http://schemas.openxmlformats.org/officeDocument/2006/relationships/oleObject" Target="../embeddings/oleObject36.bin"/><Relationship Id="rId4"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428.xml"/><Relationship Id="rId7" Type="http://schemas.openxmlformats.org/officeDocument/2006/relationships/oleObject" Target="../embeddings/oleObject37.bin"/><Relationship Id="rId2" Type="http://schemas.openxmlformats.org/officeDocument/2006/relationships/tags" Target="../tags/tag427.xml"/><Relationship Id="rId1" Type="http://schemas.openxmlformats.org/officeDocument/2006/relationships/tags" Target="../tags/tag426.xml"/><Relationship Id="rId6" Type="http://schemas.openxmlformats.org/officeDocument/2006/relationships/slideLayout" Target="../slideLayouts/slideLayout3.xml"/><Relationship Id="rId5" Type="http://schemas.openxmlformats.org/officeDocument/2006/relationships/tags" Target="../tags/tag430.xml"/><Relationship Id="rId4" Type="http://schemas.openxmlformats.org/officeDocument/2006/relationships/tags" Target="../tags/tag429.xml"/><Relationship Id="rId9" Type="http://schemas.openxmlformats.org/officeDocument/2006/relationships/chart" Target="../charts/chart24.xml"/></Relationships>
</file>

<file path=ppt/slides/_rels/slide55.xml.rels><?xml version="1.0" encoding="UTF-8" standalone="yes"?>
<Relationships xmlns="http://schemas.openxmlformats.org/package/2006/relationships"><Relationship Id="rId13" Type="http://schemas.openxmlformats.org/officeDocument/2006/relationships/tags" Target="../tags/tag443.xml"/><Relationship Id="rId18" Type="http://schemas.openxmlformats.org/officeDocument/2006/relationships/tags" Target="../tags/tag448.xml"/><Relationship Id="rId26" Type="http://schemas.openxmlformats.org/officeDocument/2006/relationships/tags" Target="../tags/tag456.xml"/><Relationship Id="rId3" Type="http://schemas.openxmlformats.org/officeDocument/2006/relationships/tags" Target="../tags/tag433.xml"/><Relationship Id="rId21" Type="http://schemas.openxmlformats.org/officeDocument/2006/relationships/tags" Target="../tags/tag451.xml"/><Relationship Id="rId34" Type="http://schemas.openxmlformats.org/officeDocument/2006/relationships/image" Target="../media/image18.emf"/><Relationship Id="rId7" Type="http://schemas.openxmlformats.org/officeDocument/2006/relationships/tags" Target="../tags/tag437.xml"/><Relationship Id="rId12" Type="http://schemas.openxmlformats.org/officeDocument/2006/relationships/tags" Target="../tags/tag442.xml"/><Relationship Id="rId17" Type="http://schemas.openxmlformats.org/officeDocument/2006/relationships/tags" Target="../tags/tag447.xml"/><Relationship Id="rId25" Type="http://schemas.openxmlformats.org/officeDocument/2006/relationships/tags" Target="../tags/tag455.xml"/><Relationship Id="rId33" Type="http://schemas.openxmlformats.org/officeDocument/2006/relationships/oleObject" Target="../embeddings/oleObject38.bin"/><Relationship Id="rId2" Type="http://schemas.openxmlformats.org/officeDocument/2006/relationships/tags" Target="../tags/tag432.xml"/><Relationship Id="rId16" Type="http://schemas.openxmlformats.org/officeDocument/2006/relationships/tags" Target="../tags/tag446.xml"/><Relationship Id="rId20" Type="http://schemas.openxmlformats.org/officeDocument/2006/relationships/tags" Target="../tags/tag450.xml"/><Relationship Id="rId29" Type="http://schemas.openxmlformats.org/officeDocument/2006/relationships/tags" Target="../tags/tag459.xml"/><Relationship Id="rId1" Type="http://schemas.openxmlformats.org/officeDocument/2006/relationships/tags" Target="../tags/tag431.xml"/><Relationship Id="rId6" Type="http://schemas.openxmlformats.org/officeDocument/2006/relationships/tags" Target="../tags/tag436.xml"/><Relationship Id="rId11" Type="http://schemas.openxmlformats.org/officeDocument/2006/relationships/tags" Target="../tags/tag441.xml"/><Relationship Id="rId24" Type="http://schemas.openxmlformats.org/officeDocument/2006/relationships/tags" Target="../tags/tag454.xml"/><Relationship Id="rId32" Type="http://schemas.openxmlformats.org/officeDocument/2006/relationships/chart" Target="../charts/chart25.xml"/><Relationship Id="rId5" Type="http://schemas.openxmlformats.org/officeDocument/2006/relationships/tags" Target="../tags/tag435.xml"/><Relationship Id="rId15" Type="http://schemas.openxmlformats.org/officeDocument/2006/relationships/tags" Target="../tags/tag445.xml"/><Relationship Id="rId23" Type="http://schemas.openxmlformats.org/officeDocument/2006/relationships/tags" Target="../tags/tag453.xml"/><Relationship Id="rId28" Type="http://schemas.openxmlformats.org/officeDocument/2006/relationships/tags" Target="../tags/tag458.xml"/><Relationship Id="rId10" Type="http://schemas.openxmlformats.org/officeDocument/2006/relationships/tags" Target="../tags/tag440.xml"/><Relationship Id="rId19" Type="http://schemas.openxmlformats.org/officeDocument/2006/relationships/tags" Target="../tags/tag449.xml"/><Relationship Id="rId31" Type="http://schemas.openxmlformats.org/officeDocument/2006/relationships/slideLayout" Target="../slideLayouts/slideLayout3.xml"/><Relationship Id="rId4" Type="http://schemas.openxmlformats.org/officeDocument/2006/relationships/tags" Target="../tags/tag434.xml"/><Relationship Id="rId9" Type="http://schemas.openxmlformats.org/officeDocument/2006/relationships/tags" Target="../tags/tag439.xml"/><Relationship Id="rId14" Type="http://schemas.openxmlformats.org/officeDocument/2006/relationships/tags" Target="../tags/tag444.xml"/><Relationship Id="rId22" Type="http://schemas.openxmlformats.org/officeDocument/2006/relationships/tags" Target="../tags/tag452.xml"/><Relationship Id="rId27" Type="http://schemas.openxmlformats.org/officeDocument/2006/relationships/tags" Target="../tags/tag457.xml"/><Relationship Id="rId30" Type="http://schemas.openxmlformats.org/officeDocument/2006/relationships/tags" Target="../tags/tag460.xml"/><Relationship Id="rId35" Type="http://schemas.openxmlformats.org/officeDocument/2006/relationships/chart" Target="../charts/chart26.xml"/><Relationship Id="rId8" Type="http://schemas.openxmlformats.org/officeDocument/2006/relationships/tags" Target="../tags/tag438.xml"/></Relationships>
</file>

<file path=ppt/slides/_rels/slide5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6" Type="http://schemas.openxmlformats.org/officeDocument/2006/relationships/tags" Target="../tags/tag34.xml"/><Relationship Id="rId21" Type="http://schemas.openxmlformats.org/officeDocument/2006/relationships/tags" Target="../tags/tag29.xml"/><Relationship Id="rId42" Type="http://schemas.openxmlformats.org/officeDocument/2006/relationships/tags" Target="../tags/tag50.xml"/><Relationship Id="rId47" Type="http://schemas.openxmlformats.org/officeDocument/2006/relationships/tags" Target="../tags/tag55.xml"/><Relationship Id="rId63" Type="http://schemas.openxmlformats.org/officeDocument/2006/relationships/tags" Target="../tags/tag71.xml"/><Relationship Id="rId68" Type="http://schemas.openxmlformats.org/officeDocument/2006/relationships/tags" Target="../tags/tag76.xml"/><Relationship Id="rId16" Type="http://schemas.openxmlformats.org/officeDocument/2006/relationships/tags" Target="../tags/tag24.xml"/><Relationship Id="rId11" Type="http://schemas.openxmlformats.org/officeDocument/2006/relationships/tags" Target="../tags/tag19.xml"/><Relationship Id="rId24" Type="http://schemas.openxmlformats.org/officeDocument/2006/relationships/tags" Target="../tags/tag32.xml"/><Relationship Id="rId32" Type="http://schemas.openxmlformats.org/officeDocument/2006/relationships/tags" Target="../tags/tag40.xml"/><Relationship Id="rId37" Type="http://schemas.openxmlformats.org/officeDocument/2006/relationships/tags" Target="../tags/tag45.xml"/><Relationship Id="rId40" Type="http://schemas.openxmlformats.org/officeDocument/2006/relationships/tags" Target="../tags/tag48.xml"/><Relationship Id="rId45" Type="http://schemas.openxmlformats.org/officeDocument/2006/relationships/tags" Target="../tags/tag53.xml"/><Relationship Id="rId53" Type="http://schemas.openxmlformats.org/officeDocument/2006/relationships/tags" Target="../tags/tag61.xml"/><Relationship Id="rId58" Type="http://schemas.openxmlformats.org/officeDocument/2006/relationships/tags" Target="../tags/tag66.xml"/><Relationship Id="rId66" Type="http://schemas.openxmlformats.org/officeDocument/2006/relationships/tags" Target="../tags/tag74.xml"/><Relationship Id="rId74" Type="http://schemas.openxmlformats.org/officeDocument/2006/relationships/oleObject" Target="../embeddings/oleObject7.bin"/><Relationship Id="rId5" Type="http://schemas.openxmlformats.org/officeDocument/2006/relationships/tags" Target="../tags/tag13.xml"/><Relationship Id="rId61" Type="http://schemas.openxmlformats.org/officeDocument/2006/relationships/tags" Target="../tags/tag69.xml"/><Relationship Id="rId19" Type="http://schemas.openxmlformats.org/officeDocument/2006/relationships/tags" Target="../tags/tag27.xml"/><Relationship Id="rId14" Type="http://schemas.openxmlformats.org/officeDocument/2006/relationships/tags" Target="../tags/tag22.xml"/><Relationship Id="rId22" Type="http://schemas.openxmlformats.org/officeDocument/2006/relationships/tags" Target="../tags/tag30.xml"/><Relationship Id="rId27" Type="http://schemas.openxmlformats.org/officeDocument/2006/relationships/tags" Target="../tags/tag35.xml"/><Relationship Id="rId30" Type="http://schemas.openxmlformats.org/officeDocument/2006/relationships/tags" Target="../tags/tag38.xml"/><Relationship Id="rId35" Type="http://schemas.openxmlformats.org/officeDocument/2006/relationships/tags" Target="../tags/tag43.xml"/><Relationship Id="rId43" Type="http://schemas.openxmlformats.org/officeDocument/2006/relationships/tags" Target="../tags/tag51.xml"/><Relationship Id="rId48" Type="http://schemas.openxmlformats.org/officeDocument/2006/relationships/tags" Target="../tags/tag56.xml"/><Relationship Id="rId56" Type="http://schemas.openxmlformats.org/officeDocument/2006/relationships/tags" Target="../tags/tag64.xml"/><Relationship Id="rId64" Type="http://schemas.openxmlformats.org/officeDocument/2006/relationships/tags" Target="../tags/tag72.xml"/><Relationship Id="rId69" Type="http://schemas.openxmlformats.org/officeDocument/2006/relationships/tags" Target="../tags/tag77.xml"/><Relationship Id="rId77" Type="http://schemas.openxmlformats.org/officeDocument/2006/relationships/chart" Target="../charts/chart2.xml"/><Relationship Id="rId8" Type="http://schemas.openxmlformats.org/officeDocument/2006/relationships/tags" Target="../tags/tag16.xml"/><Relationship Id="rId51" Type="http://schemas.openxmlformats.org/officeDocument/2006/relationships/tags" Target="../tags/tag59.xml"/><Relationship Id="rId72" Type="http://schemas.openxmlformats.org/officeDocument/2006/relationships/tags" Target="../tags/tag80.xml"/><Relationship Id="rId3" Type="http://schemas.openxmlformats.org/officeDocument/2006/relationships/tags" Target="../tags/tag11.xml"/><Relationship Id="rId12" Type="http://schemas.openxmlformats.org/officeDocument/2006/relationships/tags" Target="../tags/tag20.xml"/><Relationship Id="rId17" Type="http://schemas.openxmlformats.org/officeDocument/2006/relationships/tags" Target="../tags/tag25.xml"/><Relationship Id="rId25" Type="http://schemas.openxmlformats.org/officeDocument/2006/relationships/tags" Target="../tags/tag33.xml"/><Relationship Id="rId33" Type="http://schemas.openxmlformats.org/officeDocument/2006/relationships/tags" Target="../tags/tag41.xml"/><Relationship Id="rId38" Type="http://schemas.openxmlformats.org/officeDocument/2006/relationships/tags" Target="../tags/tag46.xml"/><Relationship Id="rId46" Type="http://schemas.openxmlformats.org/officeDocument/2006/relationships/tags" Target="../tags/tag54.xml"/><Relationship Id="rId59" Type="http://schemas.openxmlformats.org/officeDocument/2006/relationships/tags" Target="../tags/tag67.xml"/><Relationship Id="rId67" Type="http://schemas.openxmlformats.org/officeDocument/2006/relationships/tags" Target="../tags/tag75.xml"/><Relationship Id="rId20" Type="http://schemas.openxmlformats.org/officeDocument/2006/relationships/tags" Target="../tags/tag28.xml"/><Relationship Id="rId41" Type="http://schemas.openxmlformats.org/officeDocument/2006/relationships/tags" Target="../tags/tag49.xml"/><Relationship Id="rId54" Type="http://schemas.openxmlformats.org/officeDocument/2006/relationships/tags" Target="../tags/tag62.xml"/><Relationship Id="rId62" Type="http://schemas.openxmlformats.org/officeDocument/2006/relationships/tags" Target="../tags/tag70.xml"/><Relationship Id="rId70" Type="http://schemas.openxmlformats.org/officeDocument/2006/relationships/tags" Target="../tags/tag78.xml"/><Relationship Id="rId75" Type="http://schemas.openxmlformats.org/officeDocument/2006/relationships/image" Target="../media/image1.emf"/><Relationship Id="rId1" Type="http://schemas.openxmlformats.org/officeDocument/2006/relationships/tags" Target="../tags/tag9.xml"/><Relationship Id="rId6" Type="http://schemas.openxmlformats.org/officeDocument/2006/relationships/tags" Target="../tags/tag14.xml"/><Relationship Id="rId15" Type="http://schemas.openxmlformats.org/officeDocument/2006/relationships/tags" Target="../tags/tag23.xml"/><Relationship Id="rId23" Type="http://schemas.openxmlformats.org/officeDocument/2006/relationships/tags" Target="../tags/tag31.xml"/><Relationship Id="rId28" Type="http://schemas.openxmlformats.org/officeDocument/2006/relationships/tags" Target="../tags/tag36.xml"/><Relationship Id="rId36" Type="http://schemas.openxmlformats.org/officeDocument/2006/relationships/tags" Target="../tags/tag44.xml"/><Relationship Id="rId49" Type="http://schemas.openxmlformats.org/officeDocument/2006/relationships/tags" Target="../tags/tag57.xml"/><Relationship Id="rId57" Type="http://schemas.openxmlformats.org/officeDocument/2006/relationships/tags" Target="../tags/tag65.xml"/><Relationship Id="rId10" Type="http://schemas.openxmlformats.org/officeDocument/2006/relationships/tags" Target="../tags/tag18.xml"/><Relationship Id="rId31" Type="http://schemas.openxmlformats.org/officeDocument/2006/relationships/tags" Target="../tags/tag39.xml"/><Relationship Id="rId44" Type="http://schemas.openxmlformats.org/officeDocument/2006/relationships/tags" Target="../tags/tag52.xml"/><Relationship Id="rId52" Type="http://schemas.openxmlformats.org/officeDocument/2006/relationships/tags" Target="../tags/tag60.xml"/><Relationship Id="rId60" Type="http://schemas.openxmlformats.org/officeDocument/2006/relationships/tags" Target="../tags/tag68.xml"/><Relationship Id="rId65" Type="http://schemas.openxmlformats.org/officeDocument/2006/relationships/tags" Target="../tags/tag73.xml"/><Relationship Id="rId73" Type="http://schemas.openxmlformats.org/officeDocument/2006/relationships/slideLayout" Target="../slideLayouts/slideLayout3.xml"/><Relationship Id="rId4" Type="http://schemas.openxmlformats.org/officeDocument/2006/relationships/tags" Target="../tags/tag12.xml"/><Relationship Id="rId9" Type="http://schemas.openxmlformats.org/officeDocument/2006/relationships/tags" Target="../tags/tag17.xml"/><Relationship Id="rId13" Type="http://schemas.openxmlformats.org/officeDocument/2006/relationships/tags" Target="../tags/tag21.xml"/><Relationship Id="rId18" Type="http://schemas.openxmlformats.org/officeDocument/2006/relationships/tags" Target="../tags/tag26.xml"/><Relationship Id="rId39" Type="http://schemas.openxmlformats.org/officeDocument/2006/relationships/tags" Target="../tags/tag47.xml"/><Relationship Id="rId34" Type="http://schemas.openxmlformats.org/officeDocument/2006/relationships/tags" Target="../tags/tag42.xml"/><Relationship Id="rId50" Type="http://schemas.openxmlformats.org/officeDocument/2006/relationships/tags" Target="../tags/tag58.xml"/><Relationship Id="rId55" Type="http://schemas.openxmlformats.org/officeDocument/2006/relationships/tags" Target="../tags/tag63.xml"/><Relationship Id="rId76" Type="http://schemas.openxmlformats.org/officeDocument/2006/relationships/chart" Target="../charts/chart1.xml"/><Relationship Id="rId7" Type="http://schemas.openxmlformats.org/officeDocument/2006/relationships/tags" Target="../tags/tag15.xml"/><Relationship Id="rId71" Type="http://schemas.openxmlformats.org/officeDocument/2006/relationships/tags" Target="../tags/tag79.xml"/><Relationship Id="rId2" Type="http://schemas.openxmlformats.org/officeDocument/2006/relationships/tags" Target="../tags/tag10.xml"/><Relationship Id="rId29" Type="http://schemas.openxmlformats.org/officeDocument/2006/relationships/tags" Target="../tags/tag3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8" Type="http://schemas.openxmlformats.org/officeDocument/2006/relationships/tags" Target="../tags/tag468.xml"/><Relationship Id="rId13" Type="http://schemas.openxmlformats.org/officeDocument/2006/relationships/tags" Target="../tags/tag473.xml"/><Relationship Id="rId18" Type="http://schemas.openxmlformats.org/officeDocument/2006/relationships/chart" Target="../charts/chart27.xml"/><Relationship Id="rId3" Type="http://schemas.openxmlformats.org/officeDocument/2006/relationships/tags" Target="../tags/tag463.xml"/><Relationship Id="rId21" Type="http://schemas.openxmlformats.org/officeDocument/2006/relationships/chart" Target="../charts/chart28.xml"/><Relationship Id="rId7" Type="http://schemas.openxmlformats.org/officeDocument/2006/relationships/tags" Target="../tags/tag467.xml"/><Relationship Id="rId12" Type="http://schemas.openxmlformats.org/officeDocument/2006/relationships/tags" Target="../tags/tag472.xml"/><Relationship Id="rId17" Type="http://schemas.openxmlformats.org/officeDocument/2006/relationships/slideLayout" Target="../slideLayouts/slideLayout3.xml"/><Relationship Id="rId2" Type="http://schemas.openxmlformats.org/officeDocument/2006/relationships/tags" Target="../tags/tag462.xml"/><Relationship Id="rId16" Type="http://schemas.openxmlformats.org/officeDocument/2006/relationships/tags" Target="../tags/tag476.xml"/><Relationship Id="rId20" Type="http://schemas.openxmlformats.org/officeDocument/2006/relationships/image" Target="../media/image18.emf"/><Relationship Id="rId1" Type="http://schemas.openxmlformats.org/officeDocument/2006/relationships/tags" Target="../tags/tag461.xml"/><Relationship Id="rId6" Type="http://schemas.openxmlformats.org/officeDocument/2006/relationships/tags" Target="../tags/tag466.xml"/><Relationship Id="rId11" Type="http://schemas.openxmlformats.org/officeDocument/2006/relationships/tags" Target="../tags/tag471.xml"/><Relationship Id="rId5" Type="http://schemas.openxmlformats.org/officeDocument/2006/relationships/tags" Target="../tags/tag465.xml"/><Relationship Id="rId15" Type="http://schemas.openxmlformats.org/officeDocument/2006/relationships/tags" Target="../tags/tag475.xml"/><Relationship Id="rId10" Type="http://schemas.openxmlformats.org/officeDocument/2006/relationships/tags" Target="../tags/tag470.xml"/><Relationship Id="rId19" Type="http://schemas.openxmlformats.org/officeDocument/2006/relationships/oleObject" Target="../embeddings/oleObject39.bin"/><Relationship Id="rId4" Type="http://schemas.openxmlformats.org/officeDocument/2006/relationships/tags" Target="../tags/tag464.xml"/><Relationship Id="rId9" Type="http://schemas.openxmlformats.org/officeDocument/2006/relationships/tags" Target="../tags/tag469.xml"/><Relationship Id="rId14" Type="http://schemas.openxmlformats.org/officeDocument/2006/relationships/tags" Target="../tags/tag47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8" Type="http://schemas.openxmlformats.org/officeDocument/2006/relationships/tags" Target="../tags/tag484.xml"/><Relationship Id="rId3" Type="http://schemas.openxmlformats.org/officeDocument/2006/relationships/tags" Target="../tags/tag479.xml"/><Relationship Id="rId7" Type="http://schemas.openxmlformats.org/officeDocument/2006/relationships/tags" Target="../tags/tag483.xml"/><Relationship Id="rId12" Type="http://schemas.openxmlformats.org/officeDocument/2006/relationships/chart" Target="../charts/chart29.xml"/><Relationship Id="rId2" Type="http://schemas.openxmlformats.org/officeDocument/2006/relationships/tags" Target="../tags/tag478.xml"/><Relationship Id="rId1" Type="http://schemas.openxmlformats.org/officeDocument/2006/relationships/tags" Target="../tags/tag477.xml"/><Relationship Id="rId6" Type="http://schemas.openxmlformats.org/officeDocument/2006/relationships/tags" Target="../tags/tag482.xml"/><Relationship Id="rId11" Type="http://schemas.openxmlformats.org/officeDocument/2006/relationships/image" Target="../media/image24.emf"/><Relationship Id="rId5" Type="http://schemas.openxmlformats.org/officeDocument/2006/relationships/tags" Target="../tags/tag481.xml"/><Relationship Id="rId10" Type="http://schemas.openxmlformats.org/officeDocument/2006/relationships/oleObject" Target="../embeddings/oleObject40.bin"/><Relationship Id="rId4" Type="http://schemas.openxmlformats.org/officeDocument/2006/relationships/tags" Target="../tags/tag480.xml"/><Relationship Id="rId9"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86.xml"/><Relationship Id="rId1" Type="http://schemas.openxmlformats.org/officeDocument/2006/relationships/tags" Target="../tags/tag485.xml"/><Relationship Id="rId5" Type="http://schemas.openxmlformats.org/officeDocument/2006/relationships/image" Target="../media/image24.emf"/><Relationship Id="rId4" Type="http://schemas.openxmlformats.org/officeDocument/2006/relationships/oleObject" Target="../embeddings/oleObject40.bin"/></Relationships>
</file>

<file path=ppt/slides/_rels/slide7.xml.rels><?xml version="1.0" encoding="UTF-8" standalone="yes"?>
<Relationships xmlns="http://schemas.openxmlformats.org/package/2006/relationships"><Relationship Id="rId13" Type="http://schemas.openxmlformats.org/officeDocument/2006/relationships/tags" Target="../tags/tag93.xml"/><Relationship Id="rId18" Type="http://schemas.openxmlformats.org/officeDocument/2006/relationships/tags" Target="../tags/tag98.xml"/><Relationship Id="rId26" Type="http://schemas.openxmlformats.org/officeDocument/2006/relationships/tags" Target="../tags/tag106.xml"/><Relationship Id="rId39" Type="http://schemas.openxmlformats.org/officeDocument/2006/relationships/oleObject" Target="../embeddings/oleObject8.bin"/><Relationship Id="rId21" Type="http://schemas.openxmlformats.org/officeDocument/2006/relationships/tags" Target="../tags/tag101.xml"/><Relationship Id="rId34" Type="http://schemas.openxmlformats.org/officeDocument/2006/relationships/tags" Target="../tags/tag114.xml"/><Relationship Id="rId42" Type="http://schemas.openxmlformats.org/officeDocument/2006/relationships/image" Target="../media/image21.emf"/><Relationship Id="rId7" Type="http://schemas.openxmlformats.org/officeDocument/2006/relationships/tags" Target="../tags/tag87.xml"/><Relationship Id="rId2" Type="http://schemas.openxmlformats.org/officeDocument/2006/relationships/tags" Target="../tags/tag82.xml"/><Relationship Id="rId16" Type="http://schemas.openxmlformats.org/officeDocument/2006/relationships/tags" Target="../tags/tag96.xml"/><Relationship Id="rId20" Type="http://schemas.openxmlformats.org/officeDocument/2006/relationships/tags" Target="../tags/tag100.xml"/><Relationship Id="rId29" Type="http://schemas.openxmlformats.org/officeDocument/2006/relationships/tags" Target="../tags/tag109.xml"/><Relationship Id="rId41" Type="http://schemas.openxmlformats.org/officeDocument/2006/relationships/oleObject" Target="../embeddings/oleObject9.bin"/><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tags" Target="../tags/tag91.xml"/><Relationship Id="rId24" Type="http://schemas.openxmlformats.org/officeDocument/2006/relationships/tags" Target="../tags/tag104.xml"/><Relationship Id="rId32" Type="http://schemas.openxmlformats.org/officeDocument/2006/relationships/tags" Target="../tags/tag112.xml"/><Relationship Id="rId37" Type="http://schemas.openxmlformats.org/officeDocument/2006/relationships/tags" Target="../tags/tag117.xml"/><Relationship Id="rId40" Type="http://schemas.openxmlformats.org/officeDocument/2006/relationships/image" Target="../media/image18.emf"/><Relationship Id="rId5" Type="http://schemas.openxmlformats.org/officeDocument/2006/relationships/tags" Target="../tags/tag85.xml"/><Relationship Id="rId15" Type="http://schemas.openxmlformats.org/officeDocument/2006/relationships/tags" Target="../tags/tag95.xml"/><Relationship Id="rId23" Type="http://schemas.openxmlformats.org/officeDocument/2006/relationships/tags" Target="../tags/tag103.xml"/><Relationship Id="rId28" Type="http://schemas.openxmlformats.org/officeDocument/2006/relationships/tags" Target="../tags/tag108.xml"/><Relationship Id="rId36" Type="http://schemas.openxmlformats.org/officeDocument/2006/relationships/tags" Target="../tags/tag116.xml"/><Relationship Id="rId10" Type="http://schemas.openxmlformats.org/officeDocument/2006/relationships/tags" Target="../tags/tag90.xml"/><Relationship Id="rId19" Type="http://schemas.openxmlformats.org/officeDocument/2006/relationships/tags" Target="../tags/tag99.xml"/><Relationship Id="rId31" Type="http://schemas.openxmlformats.org/officeDocument/2006/relationships/tags" Target="../tags/tag111.xml"/><Relationship Id="rId4" Type="http://schemas.openxmlformats.org/officeDocument/2006/relationships/tags" Target="../tags/tag84.xml"/><Relationship Id="rId9" Type="http://schemas.openxmlformats.org/officeDocument/2006/relationships/tags" Target="../tags/tag89.xml"/><Relationship Id="rId14" Type="http://schemas.openxmlformats.org/officeDocument/2006/relationships/tags" Target="../tags/tag94.xml"/><Relationship Id="rId22" Type="http://schemas.openxmlformats.org/officeDocument/2006/relationships/tags" Target="../tags/tag102.xml"/><Relationship Id="rId27" Type="http://schemas.openxmlformats.org/officeDocument/2006/relationships/tags" Target="../tags/tag107.xml"/><Relationship Id="rId30" Type="http://schemas.openxmlformats.org/officeDocument/2006/relationships/tags" Target="../tags/tag110.xml"/><Relationship Id="rId35" Type="http://schemas.openxmlformats.org/officeDocument/2006/relationships/tags" Target="../tags/tag115.xml"/><Relationship Id="rId43" Type="http://schemas.openxmlformats.org/officeDocument/2006/relationships/chart" Target="../charts/chart3.xml"/><Relationship Id="rId8" Type="http://schemas.openxmlformats.org/officeDocument/2006/relationships/tags" Target="../tags/tag88.xml"/><Relationship Id="rId3" Type="http://schemas.openxmlformats.org/officeDocument/2006/relationships/tags" Target="../tags/tag83.xml"/><Relationship Id="rId12" Type="http://schemas.openxmlformats.org/officeDocument/2006/relationships/tags" Target="../tags/tag92.xml"/><Relationship Id="rId17" Type="http://schemas.openxmlformats.org/officeDocument/2006/relationships/tags" Target="../tags/tag97.xml"/><Relationship Id="rId25" Type="http://schemas.openxmlformats.org/officeDocument/2006/relationships/tags" Target="../tags/tag105.xml"/><Relationship Id="rId33" Type="http://schemas.openxmlformats.org/officeDocument/2006/relationships/tags" Target="../tags/tag113.xml"/><Relationship Id="rId38"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3.xml"/><Relationship Id="rId1" Type="http://schemas.openxmlformats.org/officeDocument/2006/relationships/tags" Target="../tags/tag487.xml"/><Relationship Id="rId4" Type="http://schemas.openxmlformats.org/officeDocument/2006/relationships/image" Target="../media/image24.emf"/></Relationships>
</file>

<file path=ppt/slides/_rels/slide7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89.xml"/><Relationship Id="rId1" Type="http://schemas.openxmlformats.org/officeDocument/2006/relationships/tags" Target="../tags/tag488.xml"/><Relationship Id="rId5" Type="http://schemas.openxmlformats.org/officeDocument/2006/relationships/image" Target="../media/image1.emf"/><Relationship Id="rId4" Type="http://schemas.openxmlformats.org/officeDocument/2006/relationships/oleObject" Target="../embeddings/oleObject42.bin"/></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2.xml"/><Relationship Id="rId1" Type="http://schemas.openxmlformats.org/officeDocument/2006/relationships/tags" Target="../tags/tag490.xml"/><Relationship Id="rId4" Type="http://schemas.openxmlformats.org/officeDocument/2006/relationships/image" Target="../media/image20.emf"/></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3.xml"/><Relationship Id="rId1" Type="http://schemas.openxmlformats.org/officeDocument/2006/relationships/tags" Target="../tags/tag491.xml"/><Relationship Id="rId4" Type="http://schemas.openxmlformats.org/officeDocument/2006/relationships/image" Target="../media/image20.emf"/></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3.xml"/><Relationship Id="rId1" Type="http://schemas.openxmlformats.org/officeDocument/2006/relationships/tags" Target="../tags/tag492.xml"/><Relationship Id="rId4" Type="http://schemas.openxmlformats.org/officeDocument/2006/relationships/image" Target="../media/image20.emf"/></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tags" Target="../tags/tag493.xml"/><Relationship Id="rId5" Type="http://schemas.openxmlformats.org/officeDocument/2006/relationships/image" Target="../media/image20.emf"/><Relationship Id="rId4" Type="http://schemas.openxmlformats.org/officeDocument/2006/relationships/oleObject" Target="../embeddings/oleObject45.bin"/></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3.xml"/><Relationship Id="rId1" Type="http://schemas.openxmlformats.org/officeDocument/2006/relationships/tags" Target="../tags/tag494.xml"/><Relationship Id="rId4" Type="http://schemas.openxmlformats.org/officeDocument/2006/relationships/image" Target="../media/image20.emf"/></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3.xml"/><Relationship Id="rId1" Type="http://schemas.openxmlformats.org/officeDocument/2006/relationships/tags" Target="../tags/tag495.xml"/><Relationship Id="rId4" Type="http://schemas.openxmlformats.org/officeDocument/2006/relationships/image" Target="../media/image20.emf"/></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3" Type="http://schemas.openxmlformats.org/officeDocument/2006/relationships/tags" Target="../tags/tag130.xml"/><Relationship Id="rId18" Type="http://schemas.openxmlformats.org/officeDocument/2006/relationships/tags" Target="../tags/tag135.xml"/><Relationship Id="rId26" Type="http://schemas.openxmlformats.org/officeDocument/2006/relationships/tags" Target="../tags/tag143.xml"/><Relationship Id="rId39" Type="http://schemas.openxmlformats.org/officeDocument/2006/relationships/tags" Target="../tags/tag156.xml"/><Relationship Id="rId21" Type="http://schemas.openxmlformats.org/officeDocument/2006/relationships/tags" Target="../tags/tag138.xml"/><Relationship Id="rId34" Type="http://schemas.openxmlformats.org/officeDocument/2006/relationships/tags" Target="../tags/tag151.xml"/><Relationship Id="rId42" Type="http://schemas.openxmlformats.org/officeDocument/2006/relationships/tags" Target="../tags/tag159.xml"/><Relationship Id="rId47" Type="http://schemas.openxmlformats.org/officeDocument/2006/relationships/tags" Target="../tags/tag164.xml"/><Relationship Id="rId50" Type="http://schemas.openxmlformats.org/officeDocument/2006/relationships/tags" Target="../tags/tag167.xml"/><Relationship Id="rId55" Type="http://schemas.openxmlformats.org/officeDocument/2006/relationships/slideLayout" Target="../slideLayouts/slideLayout3.xml"/><Relationship Id="rId7" Type="http://schemas.openxmlformats.org/officeDocument/2006/relationships/tags" Target="../tags/tag124.xml"/><Relationship Id="rId2" Type="http://schemas.openxmlformats.org/officeDocument/2006/relationships/tags" Target="../tags/tag119.xml"/><Relationship Id="rId16" Type="http://schemas.openxmlformats.org/officeDocument/2006/relationships/tags" Target="../tags/tag133.xml"/><Relationship Id="rId29" Type="http://schemas.openxmlformats.org/officeDocument/2006/relationships/tags" Target="../tags/tag146.xml"/><Relationship Id="rId11" Type="http://schemas.openxmlformats.org/officeDocument/2006/relationships/tags" Target="../tags/tag128.xml"/><Relationship Id="rId24" Type="http://schemas.openxmlformats.org/officeDocument/2006/relationships/tags" Target="../tags/tag141.xml"/><Relationship Id="rId32" Type="http://schemas.openxmlformats.org/officeDocument/2006/relationships/tags" Target="../tags/tag149.xml"/><Relationship Id="rId37" Type="http://schemas.openxmlformats.org/officeDocument/2006/relationships/tags" Target="../tags/tag154.xml"/><Relationship Id="rId40" Type="http://schemas.openxmlformats.org/officeDocument/2006/relationships/tags" Target="../tags/tag157.xml"/><Relationship Id="rId45" Type="http://schemas.openxmlformats.org/officeDocument/2006/relationships/tags" Target="../tags/tag162.xml"/><Relationship Id="rId53" Type="http://schemas.openxmlformats.org/officeDocument/2006/relationships/tags" Target="../tags/tag170.xml"/><Relationship Id="rId58" Type="http://schemas.openxmlformats.org/officeDocument/2006/relationships/chart" Target="../charts/chart4.xml"/><Relationship Id="rId5" Type="http://schemas.openxmlformats.org/officeDocument/2006/relationships/tags" Target="../tags/tag122.xml"/><Relationship Id="rId19" Type="http://schemas.openxmlformats.org/officeDocument/2006/relationships/tags" Target="../tags/tag136.xml"/><Relationship Id="rId4" Type="http://schemas.openxmlformats.org/officeDocument/2006/relationships/tags" Target="../tags/tag121.xml"/><Relationship Id="rId9" Type="http://schemas.openxmlformats.org/officeDocument/2006/relationships/tags" Target="../tags/tag126.xml"/><Relationship Id="rId14" Type="http://schemas.openxmlformats.org/officeDocument/2006/relationships/tags" Target="../tags/tag131.xml"/><Relationship Id="rId22" Type="http://schemas.openxmlformats.org/officeDocument/2006/relationships/tags" Target="../tags/tag139.xml"/><Relationship Id="rId27" Type="http://schemas.openxmlformats.org/officeDocument/2006/relationships/tags" Target="../tags/tag144.xml"/><Relationship Id="rId30" Type="http://schemas.openxmlformats.org/officeDocument/2006/relationships/tags" Target="../tags/tag147.xml"/><Relationship Id="rId35" Type="http://schemas.openxmlformats.org/officeDocument/2006/relationships/tags" Target="../tags/tag152.xml"/><Relationship Id="rId43" Type="http://schemas.openxmlformats.org/officeDocument/2006/relationships/tags" Target="../tags/tag160.xml"/><Relationship Id="rId48" Type="http://schemas.openxmlformats.org/officeDocument/2006/relationships/tags" Target="../tags/tag165.xml"/><Relationship Id="rId56" Type="http://schemas.openxmlformats.org/officeDocument/2006/relationships/oleObject" Target="../embeddings/oleObject10.bin"/><Relationship Id="rId8" Type="http://schemas.openxmlformats.org/officeDocument/2006/relationships/tags" Target="../tags/tag125.xml"/><Relationship Id="rId51" Type="http://schemas.openxmlformats.org/officeDocument/2006/relationships/tags" Target="../tags/tag168.xml"/><Relationship Id="rId3" Type="http://schemas.openxmlformats.org/officeDocument/2006/relationships/tags" Target="../tags/tag120.xml"/><Relationship Id="rId12" Type="http://schemas.openxmlformats.org/officeDocument/2006/relationships/tags" Target="../tags/tag129.xml"/><Relationship Id="rId17" Type="http://schemas.openxmlformats.org/officeDocument/2006/relationships/tags" Target="../tags/tag134.xml"/><Relationship Id="rId25" Type="http://schemas.openxmlformats.org/officeDocument/2006/relationships/tags" Target="../tags/tag142.xml"/><Relationship Id="rId33" Type="http://schemas.openxmlformats.org/officeDocument/2006/relationships/tags" Target="../tags/tag150.xml"/><Relationship Id="rId38" Type="http://schemas.openxmlformats.org/officeDocument/2006/relationships/tags" Target="../tags/tag155.xml"/><Relationship Id="rId46" Type="http://schemas.openxmlformats.org/officeDocument/2006/relationships/tags" Target="../tags/tag163.xml"/><Relationship Id="rId59" Type="http://schemas.openxmlformats.org/officeDocument/2006/relationships/chart" Target="../charts/chart5.xml"/><Relationship Id="rId20" Type="http://schemas.openxmlformats.org/officeDocument/2006/relationships/tags" Target="../tags/tag137.xml"/><Relationship Id="rId41" Type="http://schemas.openxmlformats.org/officeDocument/2006/relationships/tags" Target="../tags/tag158.xml"/><Relationship Id="rId54" Type="http://schemas.openxmlformats.org/officeDocument/2006/relationships/tags" Target="../tags/tag171.xml"/><Relationship Id="rId1" Type="http://schemas.openxmlformats.org/officeDocument/2006/relationships/tags" Target="../tags/tag118.xml"/><Relationship Id="rId6" Type="http://schemas.openxmlformats.org/officeDocument/2006/relationships/tags" Target="../tags/tag123.xml"/><Relationship Id="rId15" Type="http://schemas.openxmlformats.org/officeDocument/2006/relationships/tags" Target="../tags/tag132.xml"/><Relationship Id="rId23" Type="http://schemas.openxmlformats.org/officeDocument/2006/relationships/tags" Target="../tags/tag140.xml"/><Relationship Id="rId28" Type="http://schemas.openxmlformats.org/officeDocument/2006/relationships/tags" Target="../tags/tag145.xml"/><Relationship Id="rId36" Type="http://schemas.openxmlformats.org/officeDocument/2006/relationships/tags" Target="../tags/tag153.xml"/><Relationship Id="rId49" Type="http://schemas.openxmlformats.org/officeDocument/2006/relationships/tags" Target="../tags/tag166.xml"/><Relationship Id="rId57" Type="http://schemas.openxmlformats.org/officeDocument/2006/relationships/image" Target="../media/image18.emf"/><Relationship Id="rId10" Type="http://schemas.openxmlformats.org/officeDocument/2006/relationships/tags" Target="../tags/tag127.xml"/><Relationship Id="rId31" Type="http://schemas.openxmlformats.org/officeDocument/2006/relationships/tags" Target="../tags/tag148.xml"/><Relationship Id="rId44" Type="http://schemas.openxmlformats.org/officeDocument/2006/relationships/tags" Target="../tags/tag161.xml"/><Relationship Id="rId52" Type="http://schemas.openxmlformats.org/officeDocument/2006/relationships/tags" Target="../tags/tag169.xml"/></Relationships>
</file>

<file path=ppt/slides/_rels/slide80.xml.rels><?xml version="1.0" encoding="UTF-8" standalone="yes"?>
<Relationships xmlns="http://schemas.openxmlformats.org/package/2006/relationships"><Relationship Id="rId8" Type="http://schemas.openxmlformats.org/officeDocument/2006/relationships/tags" Target="../tags/tag503.xml"/><Relationship Id="rId13" Type="http://schemas.openxmlformats.org/officeDocument/2006/relationships/tags" Target="../tags/tag508.xml"/><Relationship Id="rId18" Type="http://schemas.openxmlformats.org/officeDocument/2006/relationships/hyperlink" Target="https://www.flandersinvestmentandtrade.com/export/sites/trade/files/market_studies/Healthcare%20and%20Medical%20Sector%20in%20Thailand_publ.pdf" TargetMode="External"/><Relationship Id="rId3" Type="http://schemas.openxmlformats.org/officeDocument/2006/relationships/tags" Target="../tags/tag498.xml"/><Relationship Id="rId7" Type="http://schemas.openxmlformats.org/officeDocument/2006/relationships/tags" Target="../tags/tag502.xml"/><Relationship Id="rId12" Type="http://schemas.openxmlformats.org/officeDocument/2006/relationships/tags" Target="../tags/tag507.xml"/><Relationship Id="rId17" Type="http://schemas.openxmlformats.org/officeDocument/2006/relationships/chart" Target="../charts/chart30.xml"/><Relationship Id="rId2" Type="http://schemas.openxmlformats.org/officeDocument/2006/relationships/tags" Target="../tags/tag497.xml"/><Relationship Id="rId16" Type="http://schemas.openxmlformats.org/officeDocument/2006/relationships/image" Target="../media/image18.emf"/><Relationship Id="rId1" Type="http://schemas.openxmlformats.org/officeDocument/2006/relationships/tags" Target="../tags/tag496.xml"/><Relationship Id="rId6" Type="http://schemas.openxmlformats.org/officeDocument/2006/relationships/tags" Target="../tags/tag501.xml"/><Relationship Id="rId11" Type="http://schemas.openxmlformats.org/officeDocument/2006/relationships/tags" Target="../tags/tag506.xml"/><Relationship Id="rId5" Type="http://schemas.openxmlformats.org/officeDocument/2006/relationships/tags" Target="../tags/tag500.xml"/><Relationship Id="rId15" Type="http://schemas.openxmlformats.org/officeDocument/2006/relationships/oleObject" Target="../embeddings/oleObject47.bin"/><Relationship Id="rId10" Type="http://schemas.openxmlformats.org/officeDocument/2006/relationships/tags" Target="../tags/tag505.xml"/><Relationship Id="rId4" Type="http://schemas.openxmlformats.org/officeDocument/2006/relationships/tags" Target="../tags/tag499.xml"/><Relationship Id="rId9" Type="http://schemas.openxmlformats.org/officeDocument/2006/relationships/tags" Target="../tags/tag504.xml"/><Relationship Id="rId14"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8" Type="http://schemas.openxmlformats.org/officeDocument/2006/relationships/tags" Target="../tags/tag516.xml"/><Relationship Id="rId13" Type="http://schemas.openxmlformats.org/officeDocument/2006/relationships/slideLayout" Target="../slideLayouts/slideLayout3.xml"/><Relationship Id="rId18" Type="http://schemas.openxmlformats.org/officeDocument/2006/relationships/image" Target="../media/image29.png"/><Relationship Id="rId26" Type="http://schemas.openxmlformats.org/officeDocument/2006/relationships/image" Target="../media/image37.png"/><Relationship Id="rId3" Type="http://schemas.openxmlformats.org/officeDocument/2006/relationships/tags" Target="../tags/tag511.xml"/><Relationship Id="rId21" Type="http://schemas.openxmlformats.org/officeDocument/2006/relationships/image" Target="../media/image32.svg"/><Relationship Id="rId7" Type="http://schemas.openxmlformats.org/officeDocument/2006/relationships/tags" Target="../tags/tag515.xml"/><Relationship Id="rId12" Type="http://schemas.openxmlformats.org/officeDocument/2006/relationships/tags" Target="../tags/tag520.xml"/><Relationship Id="rId17" Type="http://schemas.openxmlformats.org/officeDocument/2006/relationships/image" Target="../media/image28.svg"/><Relationship Id="rId25" Type="http://schemas.openxmlformats.org/officeDocument/2006/relationships/image" Target="../media/image36.svg"/><Relationship Id="rId2" Type="http://schemas.openxmlformats.org/officeDocument/2006/relationships/tags" Target="../tags/tag510.xml"/><Relationship Id="rId16" Type="http://schemas.openxmlformats.org/officeDocument/2006/relationships/image" Target="../media/image27.png"/><Relationship Id="rId20" Type="http://schemas.openxmlformats.org/officeDocument/2006/relationships/image" Target="../media/image31.png"/><Relationship Id="rId29" Type="http://schemas.openxmlformats.org/officeDocument/2006/relationships/image" Target="../media/image40.svg"/><Relationship Id="rId1" Type="http://schemas.openxmlformats.org/officeDocument/2006/relationships/tags" Target="../tags/tag509.xml"/><Relationship Id="rId6" Type="http://schemas.openxmlformats.org/officeDocument/2006/relationships/tags" Target="../tags/tag514.xml"/><Relationship Id="rId11" Type="http://schemas.openxmlformats.org/officeDocument/2006/relationships/tags" Target="../tags/tag519.xml"/><Relationship Id="rId24" Type="http://schemas.openxmlformats.org/officeDocument/2006/relationships/image" Target="../media/image35.png"/><Relationship Id="rId5" Type="http://schemas.openxmlformats.org/officeDocument/2006/relationships/tags" Target="../tags/tag513.xml"/><Relationship Id="rId15" Type="http://schemas.openxmlformats.org/officeDocument/2006/relationships/image" Target="../media/image26.svg"/><Relationship Id="rId23" Type="http://schemas.openxmlformats.org/officeDocument/2006/relationships/image" Target="../media/image34.svg"/><Relationship Id="rId28" Type="http://schemas.openxmlformats.org/officeDocument/2006/relationships/image" Target="../media/image39.png"/><Relationship Id="rId10" Type="http://schemas.openxmlformats.org/officeDocument/2006/relationships/tags" Target="../tags/tag518.xml"/><Relationship Id="rId19" Type="http://schemas.openxmlformats.org/officeDocument/2006/relationships/image" Target="../media/image30.svg"/><Relationship Id="rId31" Type="http://schemas.openxmlformats.org/officeDocument/2006/relationships/image" Target="../media/image42.svg"/><Relationship Id="rId4" Type="http://schemas.openxmlformats.org/officeDocument/2006/relationships/tags" Target="../tags/tag512.xml"/><Relationship Id="rId9" Type="http://schemas.openxmlformats.org/officeDocument/2006/relationships/tags" Target="../tags/tag517.xml"/><Relationship Id="rId14" Type="http://schemas.openxmlformats.org/officeDocument/2006/relationships/image" Target="../media/image25.png"/><Relationship Id="rId22" Type="http://schemas.openxmlformats.org/officeDocument/2006/relationships/image" Target="../media/image33.png"/><Relationship Id="rId27" Type="http://schemas.openxmlformats.org/officeDocument/2006/relationships/image" Target="../media/image38.svg"/><Relationship Id="rId30" Type="http://schemas.openxmlformats.org/officeDocument/2006/relationships/image" Target="../media/image41.png"/></Relationships>
</file>

<file path=ppt/slides/_rels/slide83.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tags" Target="../tags/tag523.xml"/><Relationship Id="rId7" Type="http://schemas.openxmlformats.org/officeDocument/2006/relationships/oleObject" Target="../embeddings/oleObject48.bin"/><Relationship Id="rId2" Type="http://schemas.openxmlformats.org/officeDocument/2006/relationships/tags" Target="../tags/tag522.xml"/><Relationship Id="rId1" Type="http://schemas.openxmlformats.org/officeDocument/2006/relationships/tags" Target="../tags/tag521.xml"/><Relationship Id="rId6" Type="http://schemas.openxmlformats.org/officeDocument/2006/relationships/notesSlide" Target="../notesSlides/notesSlide29.xml"/><Relationship Id="rId5" Type="http://schemas.openxmlformats.org/officeDocument/2006/relationships/slideLayout" Target="../slideLayouts/slideLayout3.xml"/><Relationship Id="rId4" Type="http://schemas.openxmlformats.org/officeDocument/2006/relationships/tags" Target="../tags/tag524.xml"/><Relationship Id="rId9" Type="http://schemas.openxmlformats.org/officeDocument/2006/relationships/chart" Target="../charts/chart31.xml"/></Relationships>
</file>

<file path=ppt/slides/_rels/slide84.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hyperlink" Target="https://www.who.int/publications/i/item/9789290210771" TargetMode="External"/><Relationship Id="rId2" Type="http://schemas.openxmlformats.org/officeDocument/2006/relationships/tags" Target="../tags/tag526.xml"/><Relationship Id="rId1" Type="http://schemas.openxmlformats.org/officeDocument/2006/relationships/tags" Target="../tags/tag525.xml"/><Relationship Id="rId6" Type="http://schemas.openxmlformats.org/officeDocument/2006/relationships/image" Target="../media/image18.emf"/><Relationship Id="rId5" Type="http://schemas.openxmlformats.org/officeDocument/2006/relationships/oleObject" Target="../embeddings/oleObject49.bin"/><Relationship Id="rId4" Type="http://schemas.openxmlformats.org/officeDocument/2006/relationships/notesSlide" Target="../notesSlides/notesSlide30.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tags" Target="../tags/tag174.xml"/><Relationship Id="rId7" Type="http://schemas.openxmlformats.org/officeDocument/2006/relationships/image" Target="../media/image18.emf"/><Relationship Id="rId2" Type="http://schemas.openxmlformats.org/officeDocument/2006/relationships/tags" Target="../tags/tag173.xml"/><Relationship Id="rId1" Type="http://schemas.openxmlformats.org/officeDocument/2006/relationships/tags" Target="../tags/tag172.xml"/><Relationship Id="rId6" Type="http://schemas.openxmlformats.org/officeDocument/2006/relationships/oleObject" Target="../embeddings/oleObject11.bin"/><Relationship Id="rId5" Type="http://schemas.openxmlformats.org/officeDocument/2006/relationships/notesSlide" Target="../notesSlides/notesSlide4.xml"/><Relationship Id="rId4"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1"/>
          </p:nvPr>
        </p:nvSpPr>
        <p:spPr>
          <a:xfrm>
            <a:off x="3440833" y="5419963"/>
            <a:ext cx="3024336" cy="338554"/>
          </a:xfrm>
          <a:noFill/>
          <a:ln/>
          <a:extLst>
            <a:ext uri="{909E8E84-426E-40DD-AFC4-6F175D3DCCD1}">
              <a14:hiddenFill xmlns:a14="http://schemas.microsoft.com/office/drawing/2010/main">
                <a:solidFill>
                  <a:srgbClr val="FFFFFF"/>
                </a:solidFill>
              </a14:hiddenFill>
            </a:ext>
          </a:extLst>
        </p:spPr>
        <p:txBody>
          <a:bodyPr wrap="square" anchor="ctr" anchorCtr="0">
            <a:spAutoFit/>
          </a:bodyPr>
          <a:lstStyle/>
          <a:p>
            <a:r>
              <a:rPr lang="en-US" altLang="ja-JP" dirty="0">
                <a:latin typeface="+mn-lt"/>
              </a:rPr>
              <a:t>2025</a:t>
            </a:r>
            <a:r>
              <a:rPr lang="ja-JP" altLang="en-US" dirty="0">
                <a:latin typeface="+mn-lt"/>
              </a:rPr>
              <a:t>年</a:t>
            </a:r>
            <a:r>
              <a:rPr lang="en-US" altLang="ja-JP" dirty="0">
                <a:latin typeface="+mn-lt"/>
              </a:rPr>
              <a:t>3</a:t>
            </a:r>
            <a:r>
              <a:rPr lang="ja-JP" altLang="en-US" dirty="0">
                <a:latin typeface="+mn-lt"/>
              </a:rPr>
              <a:t>月</a:t>
            </a:r>
            <a:endParaRPr lang="en-US" altLang="ja-JP" dirty="0">
              <a:latin typeface="+mn-lt"/>
            </a:endParaRPr>
          </a:p>
        </p:txBody>
      </p:sp>
      <p:sp>
        <p:nvSpPr>
          <p:cNvPr id="7" name="テキスト プレースホルダー 6"/>
          <p:cNvSpPr>
            <a:spLocks noGrp="1"/>
          </p:cNvSpPr>
          <p:nvPr>
            <p:ph type="body" sz="quarter" idx="12"/>
          </p:nvPr>
        </p:nvSpPr>
        <p:spPr>
          <a:xfrm>
            <a:off x="3440833" y="5758517"/>
            <a:ext cx="3024336" cy="338554"/>
          </a:xfrm>
          <a:noFill/>
          <a:ln/>
          <a:extLst>
            <a:ext uri="{909E8E84-426E-40DD-AFC4-6F175D3DCCD1}">
              <a14:hiddenFill xmlns:a14="http://schemas.microsoft.com/office/drawing/2010/main">
                <a:solidFill>
                  <a:srgbClr val="FFFFFF"/>
                </a:solidFill>
              </a14:hiddenFill>
            </a:ext>
          </a:extLst>
        </p:spPr>
        <p:txBody>
          <a:bodyPr wrap="square" anchor="ctr" anchorCtr="0">
            <a:spAutoFit/>
          </a:bodyPr>
          <a:lstStyle/>
          <a:p>
            <a:r>
              <a:rPr lang="ja-JP" altLang="en-US" sz="1600" b="0" dirty="0">
                <a:latin typeface="+mn-lt"/>
              </a:rPr>
              <a:t>経済産業省</a:t>
            </a:r>
          </a:p>
        </p:txBody>
      </p:sp>
      <p:sp>
        <p:nvSpPr>
          <p:cNvPr id="9" name="タイトル 2"/>
          <p:cNvSpPr txBox="1">
            <a:spLocks/>
          </p:cNvSpPr>
          <p:nvPr/>
        </p:nvSpPr>
        <p:spPr bwMode="gray">
          <a:xfrm>
            <a:off x="0" y="1700808"/>
            <a:ext cx="9906000" cy="1800200"/>
          </a:xfrm>
          <a:prstGeom prst="rect">
            <a:avLst/>
          </a:prstGeom>
        </p:spPr>
        <p:txBody>
          <a:bodyPr vert="horz" lIns="91440" tIns="43193" rIns="91440" bIns="43193" rtlCol="0" anchor="ctr" anchorCtr="0">
            <a:normAutofit/>
          </a:bodyPr>
          <a:lstStyle>
            <a:lvl1pPr marL="0" marR="0" indent="0" algn="ctr" defTabSz="914400" rtl="0" eaLnBrk="1" fontAlgn="ctr" latinLnBrk="0" hangingPunct="1">
              <a:lnSpc>
                <a:spcPct val="125000"/>
              </a:lnSpc>
              <a:spcBef>
                <a:spcPct val="50000"/>
              </a:spcBef>
              <a:spcAft>
                <a:spcPts val="0"/>
              </a:spcAft>
              <a:buClrTx/>
              <a:buSzTx/>
              <a:buFontTx/>
              <a:buNone/>
              <a:tabLst/>
              <a:defRPr kumimoji="1" sz="2600" kern="1200">
                <a:solidFill>
                  <a:schemeClr val="bg1"/>
                </a:solidFill>
                <a:latin typeface="HGP創英角ｺﾞｼｯｸUB" pitchFamily="50" charset="-128"/>
                <a:ea typeface="HGP創英角ｺﾞｼｯｸUB" pitchFamily="50" charset="-128"/>
                <a:cs typeface="+mj-cs"/>
              </a:defRPr>
            </a:lvl1pPr>
          </a:lstStyle>
          <a:p>
            <a:pPr>
              <a:spcBef>
                <a:spcPts val="2400"/>
              </a:spcBef>
            </a:pPr>
            <a:r>
              <a:rPr lang="ja-JP" altLang="en-US" sz="2400" dirty="0">
                <a:solidFill>
                  <a:srgbClr val="FFFFFF"/>
                </a:solidFill>
              </a:rPr>
              <a:t>医療国際展開カントリーレポート</a:t>
            </a:r>
            <a:br>
              <a:rPr lang="en-US" altLang="ja-JP" sz="2400" dirty="0">
                <a:solidFill>
                  <a:srgbClr val="FFFFFF"/>
                </a:solidFill>
              </a:rPr>
            </a:br>
            <a:r>
              <a:rPr lang="ja-JP" altLang="en-US" sz="1600" b="1" spc="40">
                <a:solidFill>
                  <a:srgbClr val="FFFFFF"/>
                </a:solidFill>
                <a:latin typeface="ＭＳ Ｐゴシック" panose="020B0600070205080204" pitchFamily="50" charset="-128"/>
                <a:ea typeface="ＭＳ Ｐゴシック" panose="020B0600070205080204" pitchFamily="50" charset="-128"/>
              </a:rPr>
              <a:t>新興国等のヘルスケア市場環境に関する基本情報</a:t>
            </a:r>
            <a:br>
              <a:rPr lang="en-US" altLang="ja-JP" b="1" spc="40" dirty="0">
                <a:solidFill>
                  <a:srgbClr val="FFFFFF"/>
                </a:solidFill>
                <a:latin typeface="ＭＳ Ｐゴシック" panose="020B0600070205080204" pitchFamily="50" charset="-128"/>
                <a:ea typeface="ＭＳ Ｐゴシック" panose="020B0600070205080204" pitchFamily="50" charset="-128"/>
              </a:rPr>
            </a:br>
            <a:r>
              <a:rPr lang="ja-JP" altLang="en-US" sz="3600" dirty="0">
                <a:cs typeface="Arial" panose="020B0604020202020204" pitchFamily="34" charset="0"/>
              </a:rPr>
              <a:t>タイ</a:t>
            </a:r>
            <a:r>
              <a:rPr lang="ja-JP" altLang="en-US" sz="3400" dirty="0">
                <a:solidFill>
                  <a:srgbClr val="FFFFFF"/>
                </a:solidFill>
              </a:rPr>
              <a:t>編</a:t>
            </a:r>
          </a:p>
        </p:txBody>
      </p:sp>
      <p:sp>
        <p:nvSpPr>
          <p:cNvPr id="2" name="サブタイトル 1"/>
          <p:cNvSpPr>
            <a:spLocks noGrp="1"/>
          </p:cNvSpPr>
          <p:nvPr>
            <p:ph type="subTitle" sz="quarter" idx="1"/>
          </p:nvPr>
        </p:nvSpPr>
        <p:spPr>
          <a:xfrm>
            <a:off x="1100609" y="1032462"/>
            <a:ext cx="7704782" cy="400587"/>
          </a:xfrm>
          <a:noFill/>
          <a:ln/>
          <a:extLst>
            <a:ext uri="{909E8E84-426E-40DD-AFC4-6F175D3DCCD1}">
              <a14:hiddenFill xmlns:a14="http://schemas.microsoft.com/office/drawing/2010/main">
                <a:solidFill>
                  <a:srgbClr val="FFFFFF"/>
                </a:solidFill>
              </a14:hiddenFill>
            </a:ext>
          </a:extLst>
        </p:spPr>
        <p:txBody>
          <a:bodyPr wrap="square" anchor="ctr" anchorCtr="1">
            <a:spAutoFit/>
          </a:bodyPr>
          <a:lstStyle/>
          <a:p>
            <a:pPr algn="l"/>
            <a:endParaRPr kumimoji="1" lang="ja-JP" altLang="en-US">
              <a:latin typeface="HGP創英角ｺﾞｼｯｸUB" panose="020B0A00000000000000" pitchFamily="34" charset="-128"/>
            </a:endParaRPr>
          </a:p>
        </p:txBody>
      </p:sp>
    </p:spTree>
    <p:extLst>
      <p:ext uri="{BB962C8B-B14F-4D97-AF65-F5344CB8AC3E}">
        <p14:creationId xmlns:p14="http://schemas.microsoft.com/office/powerpoint/2010/main" val="24732220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57" imgW="360" imgH="360" progId="TCLayout.ActiveDocument.1">
                  <p:embed/>
                </p:oleObj>
              </mc:Choice>
              <mc:Fallback>
                <p:oleObj name="think-cellスライド" r:id="rId57" imgW="360" imgH="360" progId="TCLayout.ActiveDocument.1">
                  <p:embed/>
                  <p:pic>
                    <p:nvPicPr>
                      <p:cNvPr id="7" name="Object 6" hidden="1"/>
                      <p:cNvPicPr>
                        <a:picLocks noChangeAspect="1" noChangeArrowheads="1"/>
                      </p:cNvPicPr>
                      <p:nvPr/>
                    </p:nvPicPr>
                    <p:blipFill>
                      <a:blip r:embed="rId5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marL="0" marR="0" lvl="0" indent="0" algn="ctr" defTabSz="914400" rtl="0" eaLnBrk="1" fontAlgn="ctr" latinLnBrk="0" hangingPunct="1">
              <a:lnSpc>
                <a:spcPct val="100000"/>
              </a:lnSpc>
              <a:spcBef>
                <a:spcPct val="0"/>
              </a:spcBef>
              <a:spcAft>
                <a:spcPct val="0"/>
              </a:spcAft>
              <a:buClrTx/>
              <a:buSzTx/>
              <a:buFontTx/>
              <a:buNone/>
              <a:tabLst/>
              <a:defRPr/>
            </a:pPr>
            <a:endParaRPr kumimoji="1"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5" name="タイトル 4"/>
          <p:cNvSpPr>
            <a:spLocks noGrp="1"/>
          </p:cNvSpPr>
          <p:nvPr>
            <p:ph type="title"/>
          </p:nvPr>
        </p:nvSpPr>
        <p:spPr>
          <a:xfrm>
            <a:off x="200471" y="238406"/>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sz="1400" noProof="1"/>
              <a:t>タイ／一般概況／経済</a:t>
            </a:r>
            <a:endParaRPr kumimoji="1" lang="ja-JP" altLang="en-US" sz="1400"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sz="2000" noProof="1"/>
              <a:t>インフレ</a:t>
            </a:r>
            <a:r>
              <a:rPr lang="ja-JP" altLang="en-US" sz="2000" noProof="1"/>
              <a:t>率・</a:t>
            </a:r>
            <a:r>
              <a:rPr lang="en-US" altLang="ja-JP" sz="2000" noProof="1"/>
              <a:t>為替レート</a:t>
            </a:r>
          </a:p>
        </p:txBody>
      </p:sp>
      <p:sp>
        <p:nvSpPr>
          <p:cNvPr id="25" name="テキスト ボックス 24"/>
          <p:cNvSpPr txBox="1"/>
          <p:nvPr/>
        </p:nvSpPr>
        <p:spPr>
          <a:xfrm>
            <a:off x="218521" y="6541123"/>
            <a:ext cx="5616624" cy="1440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lang="ja-JP" altLang="en-US" sz="800" noProof="1">
                <a:solidFill>
                  <a:srgbClr val="000000"/>
                </a:solidFill>
                <a:latin typeface="+mj-lt"/>
                <a:ea typeface="ＭＳ Ｐゴシック" panose="020B0600070205080204" pitchFamily="50" charset="-128"/>
                <a:cs typeface="Arial" panose="020B0604020202020204" pitchFamily="34" charset="0"/>
              </a:rPr>
              <a:t>（出所）</a:t>
            </a:r>
            <a:r>
              <a:rPr kumimoji="1" lang="ja-JP" altLang="en-US" sz="8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rPr>
              <a:t>国際通貨基金 （IMF） 「World Economic Outlook Database」</a:t>
            </a:r>
            <a:r>
              <a:rPr lang="ja-JP" altLang="en-US" sz="800" noProof="1">
                <a:solidFill>
                  <a:srgbClr val="000000"/>
                </a:solidFill>
                <a:latin typeface="+mj-lt"/>
                <a:ea typeface="ＭＳ Ｐゴシック" panose="020B0600070205080204" pitchFamily="50" charset="-128"/>
                <a:cs typeface="Arial" panose="020B0604020202020204" pitchFamily="34" charset="0"/>
              </a:rPr>
              <a:t> （</a:t>
            </a:r>
            <a:r>
              <a:rPr lang="en-US" altLang="ja-JP" sz="800" noProof="1">
                <a:solidFill>
                  <a:srgbClr val="000000"/>
                </a:solidFill>
                <a:latin typeface="+mj-lt"/>
                <a:ea typeface="ＭＳ Ｐゴシック" panose="020B0600070205080204" pitchFamily="50" charset="-128"/>
                <a:cs typeface="Arial" panose="020B0604020202020204" pitchFamily="34" charset="0"/>
              </a:rPr>
              <a:t>2025</a:t>
            </a:r>
            <a:r>
              <a:rPr lang="ja-JP" altLang="en-US" sz="800" noProof="1">
                <a:solidFill>
                  <a:srgbClr val="000000"/>
                </a:solidFill>
                <a:latin typeface="+mj-lt"/>
                <a:ea typeface="ＭＳ Ｐゴシック" panose="020B0600070205080204" pitchFamily="50" charset="-128"/>
                <a:cs typeface="Arial" panose="020B0604020202020204" pitchFamily="34" charset="0"/>
              </a:rPr>
              <a:t>年</a:t>
            </a:r>
            <a:r>
              <a:rPr lang="en-US" altLang="ja-JP" sz="800" noProof="1">
                <a:solidFill>
                  <a:srgbClr val="000000"/>
                </a:solidFill>
                <a:latin typeface="+mj-lt"/>
                <a:ea typeface="ＭＳ Ｐゴシック" panose="020B0600070205080204" pitchFamily="50" charset="-128"/>
                <a:cs typeface="Arial" panose="020B0604020202020204" pitchFamily="34" charset="0"/>
              </a:rPr>
              <a:t>2</a:t>
            </a:r>
            <a:r>
              <a:rPr lang="ja-JP" altLang="en-US" sz="800" noProof="1">
                <a:solidFill>
                  <a:srgbClr val="000000"/>
                </a:solidFill>
                <a:latin typeface="+mj-lt"/>
                <a:ea typeface="ＭＳ Ｐゴシック" panose="020B0600070205080204" pitchFamily="50" charset="-128"/>
                <a:cs typeface="Arial" panose="020B0604020202020204" pitchFamily="34" charset="0"/>
              </a:rPr>
              <a:t>月時点）</a:t>
            </a:r>
            <a:endParaRPr kumimoji="1" lang="ja-JP" altLang="en-US" sz="800" b="0" i="0" u="none" strike="noStrike" kern="1200" cap="none" spc="0" normalizeH="0" baseline="0" noProof="0" dirty="0">
              <a:ln>
                <a:noFill/>
              </a:ln>
              <a:solidFill>
                <a:srgbClr val="000000"/>
              </a:solidFill>
              <a:effectLst/>
              <a:uLnTx/>
              <a:uFillTx/>
              <a:latin typeface="+mj-lt"/>
              <a:ea typeface="ＭＳ Ｐゴシック" panose="020B0600070205080204" pitchFamily="50" charset="-128"/>
              <a:cs typeface="Arial" panose="020B0604020202020204" pitchFamily="34" charset="0"/>
            </a:endParaRPr>
          </a:p>
        </p:txBody>
      </p:sp>
      <p:grpSp>
        <p:nvGrpSpPr>
          <p:cNvPr id="26" name="グループ化 7"/>
          <p:cNvGrpSpPr/>
          <p:nvPr/>
        </p:nvGrpSpPr>
        <p:grpSpPr>
          <a:xfrm>
            <a:off x="200471" y="1671442"/>
            <a:ext cx="4779110" cy="288032"/>
            <a:chOff x="4803500" y="2113806"/>
            <a:chExt cx="2954133" cy="288032"/>
          </a:xfrm>
        </p:grpSpPr>
        <p:cxnSp>
          <p:nvCxnSpPr>
            <p:cNvPr id="27" name="直線コネクタ 26"/>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8"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ja-JP" altLang="en-US"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インフレ率</a:t>
              </a:r>
            </a:p>
          </p:txBody>
        </p:sp>
      </p:grpSp>
      <p:grpSp>
        <p:nvGrpSpPr>
          <p:cNvPr id="29" name="グループ化 7"/>
          <p:cNvGrpSpPr/>
          <p:nvPr/>
        </p:nvGrpSpPr>
        <p:grpSpPr>
          <a:xfrm>
            <a:off x="5169024" y="1671442"/>
            <a:ext cx="4536507" cy="288032"/>
            <a:chOff x="4803500" y="2113806"/>
            <a:chExt cx="2954133" cy="288032"/>
          </a:xfrm>
        </p:grpSpPr>
        <p:cxnSp>
          <p:nvCxnSpPr>
            <p:cNvPr id="30" name="直線コネクタ 29"/>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1"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zh-TW" altLang="en-US"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為替</a:t>
              </a:r>
              <a:r>
                <a:rPr kumimoji="1" lang="ja-JP" altLang="en-US"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レート</a:t>
              </a:r>
              <a:endParaRPr kumimoji="1" lang="zh-TW" altLang="en-US"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endParaRPr>
            </a:p>
          </p:txBody>
        </p:sp>
      </p:grpSp>
      <p:sp>
        <p:nvSpPr>
          <p:cNvPr id="33" name="テキスト ボックス 32"/>
          <p:cNvSpPr txBox="1"/>
          <p:nvPr/>
        </p:nvSpPr>
        <p:spPr>
          <a:xfrm>
            <a:off x="200472" y="1117662"/>
            <a:ext cx="9505056" cy="21666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ja-JP" altLang="en-US"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原油価格の変動やサプライチェーンの混乱状況に連動し、</a:t>
            </a:r>
            <a:r>
              <a:rPr kumimoji="1" lang="en-US" altLang="ja-JP"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年に大きく上昇し</a:t>
            </a:r>
            <a:r>
              <a:rPr kumimoji="1" lang="en-US" altLang="ja-JP"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6.1%</a:t>
            </a:r>
            <a:r>
              <a:rPr kumimoji="1" lang="ja-JP" altLang="en-US"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に達した。</a:t>
            </a:r>
            <a:endPar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40" name="グループ化 39"/>
          <p:cNvGrpSpPr/>
          <p:nvPr/>
        </p:nvGrpSpPr>
        <p:grpSpPr>
          <a:xfrm>
            <a:off x="3871768" y="2181226"/>
            <a:ext cx="1123556" cy="4033795"/>
            <a:chOff x="5772054" y="-215875"/>
            <a:chExt cx="1447700" cy="4063176"/>
          </a:xfrm>
        </p:grpSpPr>
        <p:sp>
          <p:nvSpPr>
            <p:cNvPr id="41" name="フリーフォーム 40"/>
            <p:cNvSpPr/>
            <p:nvPr/>
          </p:nvSpPr>
          <p:spPr>
            <a:xfrm>
              <a:off x="6610985" y="-215875"/>
              <a:ext cx="608769" cy="4027510"/>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40" b="0" i="0" u="none" strike="noStrike" kern="1200" cap="none" spc="0" normalizeH="0" baseline="0">
                  <a:ln>
                    <a:noFill/>
                  </a:ln>
                  <a:solidFill>
                    <a:srgbClr val="FFFFFF"/>
                  </a:solidFill>
                  <a:effectLst/>
                  <a:uLnTx/>
                  <a:uFillTx/>
                  <a:latin typeface="Arial"/>
                  <a:ea typeface="ＭＳ Ｐゴシック"/>
                  <a:cs typeface="+mn-cs"/>
                </a:rPr>
                <a:t> </a:t>
              </a:r>
              <a:endParaRPr kumimoji="1" lang="ja-JP" altLang="en-US" sz="144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42" name="角丸四角形 41"/>
            <p:cNvSpPr/>
            <p:nvPr/>
          </p:nvSpPr>
          <p:spPr>
            <a:xfrm>
              <a:off x="5772054" y="3702236"/>
              <a:ext cx="1277562" cy="145065"/>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2024以降は予測値</a:t>
              </a:r>
              <a:endPar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75" name="Text Placeholder 12"/>
          <p:cNvSpPr>
            <a:spLocks noGrp="1"/>
          </p:cNvSpPr>
          <p:nvPr>
            <p:custDataLst>
              <p:tags r:id="rId3"/>
            </p:custDataLst>
          </p:nvPr>
        </p:nvSpPr>
        <p:spPr bwMode="auto">
          <a:xfrm>
            <a:off x="190500" y="1973263"/>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ja-JP" altLang="en-US" sz="800" b="0" i="0" u="none" strike="noStrike" kern="1200" cap="none" spc="0" normalizeH="0" baseline="0" noProof="1">
                <a:ln>
                  <a:noFill/>
                </a:ln>
                <a:solidFill>
                  <a:srgbClr val="000000"/>
                </a:solidFill>
                <a:effectLst/>
                <a:uLnTx/>
                <a:uFillTx/>
                <a:latin typeface="Arial"/>
                <a:ea typeface="ＭＳ Ｐゴシック"/>
                <a:cs typeface="+mn-cs"/>
                <a:sym typeface="+mn-lt"/>
              </a:rPr>
              <a:t>（%）</a:t>
            </a:r>
          </a:p>
        </p:txBody>
      </p:sp>
      <p:graphicFrame>
        <p:nvGraphicFramePr>
          <p:cNvPr id="153" name="Chart 152">
            <a:extLst>
              <a:ext uri="{FF2B5EF4-FFF2-40B4-BE49-F238E27FC236}">
                <a16:creationId xmlns:a16="http://schemas.microsoft.com/office/drawing/2014/main" id="{92B33001-472F-4579-9497-7DC863C20C01}"/>
              </a:ext>
            </a:extLst>
          </p:cNvPr>
          <p:cNvGraphicFramePr/>
          <p:nvPr>
            <p:custDataLst>
              <p:tags r:id="rId4"/>
            </p:custDataLst>
            <p:extLst>
              <p:ext uri="{D42A27DB-BD31-4B8C-83A1-F6EECF244321}">
                <p14:modId xmlns:p14="http://schemas.microsoft.com/office/powerpoint/2010/main" val="980932460"/>
              </p:ext>
            </p:extLst>
          </p:nvPr>
        </p:nvGraphicFramePr>
        <p:xfrm>
          <a:off x="5137938" y="2205038"/>
          <a:ext cx="4533112" cy="3748088"/>
        </p:xfrm>
        <a:graphic>
          <a:graphicData uri="http://schemas.openxmlformats.org/drawingml/2006/chart">
            <c:chart xmlns:c="http://schemas.openxmlformats.org/drawingml/2006/chart" xmlns:r="http://schemas.openxmlformats.org/officeDocument/2006/relationships" r:id="rId59"/>
          </a:graphicData>
        </a:graphic>
      </p:graphicFrame>
      <p:sp>
        <p:nvSpPr>
          <p:cNvPr id="127" name="Text Placeholder 12"/>
          <p:cNvSpPr>
            <a:spLocks noGrp="1"/>
          </p:cNvSpPr>
          <p:nvPr>
            <p:custDataLst>
              <p:tags r:id="rId5"/>
            </p:custDataLst>
          </p:nvPr>
        </p:nvSpPr>
        <p:spPr bwMode="auto">
          <a:xfrm>
            <a:off x="7477691" y="5921376"/>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1D45EB3E-C9AF-4A18-953E-F45E687779BD}" type="datetime'''''''''''''''''''''''''''''''''''''''''''''1''''2'''''''''">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12</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sym typeface="+mn-lt"/>
            </a:endParaRPr>
          </a:p>
        </p:txBody>
      </p:sp>
      <p:sp>
        <p:nvSpPr>
          <p:cNvPr id="119" name="Text Placeholder 12"/>
          <p:cNvSpPr>
            <a:spLocks noGrp="1"/>
          </p:cNvSpPr>
          <p:nvPr>
            <p:custDataLst>
              <p:tags r:id="rId6"/>
            </p:custDataLst>
          </p:nvPr>
        </p:nvSpPr>
        <p:spPr bwMode="auto">
          <a:xfrm>
            <a:off x="6121099" y="5921376"/>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118543A2-3F90-4602-B822-9A51EE9A897B}" type="datetime'''''''''''''''''''''''''04'''''''''">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04</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sym typeface="+mn-lt"/>
            </a:endParaRPr>
          </a:p>
        </p:txBody>
      </p:sp>
      <p:sp>
        <p:nvSpPr>
          <p:cNvPr id="108" name="Text Placeholder 12"/>
          <p:cNvSpPr>
            <a:spLocks noGrp="1"/>
          </p:cNvSpPr>
          <p:nvPr>
            <p:custDataLst>
              <p:tags r:id="rId7"/>
            </p:custDataLst>
          </p:nvPr>
        </p:nvSpPr>
        <p:spPr bwMode="auto">
          <a:xfrm>
            <a:off x="7816839" y="5921376"/>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17DA9CCF-D908-4D33-8872-BD548594F459}" type="datetime'''''''''''''''''''''''''''''''''''1''4'''''''''''''''''''">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14</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sym typeface="+mn-lt"/>
            </a:endParaRPr>
          </a:p>
        </p:txBody>
      </p:sp>
      <p:sp>
        <p:nvSpPr>
          <p:cNvPr id="123" name="Text Placeholder 12"/>
          <p:cNvSpPr>
            <a:spLocks noGrp="1"/>
          </p:cNvSpPr>
          <p:nvPr>
            <p:custDataLst>
              <p:tags r:id="rId8"/>
            </p:custDataLst>
          </p:nvPr>
        </p:nvSpPr>
        <p:spPr bwMode="auto">
          <a:xfrm>
            <a:off x="6799395" y="5921376"/>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9444A85-F576-4C1C-92AE-E7CBE74C6272}" type="datetime'''''''0''''''''''''''''''''''8'">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08</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sym typeface="+mn-lt"/>
            </a:endParaRPr>
          </a:p>
        </p:txBody>
      </p:sp>
      <p:sp>
        <p:nvSpPr>
          <p:cNvPr id="115" name="Text Placeholder 12"/>
          <p:cNvSpPr>
            <a:spLocks noGrp="1"/>
          </p:cNvSpPr>
          <p:nvPr>
            <p:custDataLst>
              <p:tags r:id="rId9"/>
            </p:custDataLst>
          </p:nvPr>
        </p:nvSpPr>
        <p:spPr bwMode="auto">
          <a:xfrm>
            <a:off x="5177445" y="1973263"/>
            <a:ext cx="647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ja-JP" altLang="en-US" sz="800" b="0" noProof="1">
                <a:solidFill>
                  <a:srgbClr val="000000"/>
                </a:solidFill>
                <a:latin typeface="Arial"/>
                <a:ea typeface="ＭＳ Ｐゴシック"/>
                <a:sym typeface="+mn-lt"/>
              </a:rPr>
              <a:t>（円/バーツ）</a:t>
            </a:r>
          </a:p>
        </p:txBody>
      </p:sp>
      <p:sp>
        <p:nvSpPr>
          <p:cNvPr id="107" name="Text Placeholder 12"/>
          <p:cNvSpPr>
            <a:spLocks noGrp="1"/>
          </p:cNvSpPr>
          <p:nvPr>
            <p:custDataLst>
              <p:tags r:id="rId10"/>
            </p:custDataLst>
          </p:nvPr>
        </p:nvSpPr>
        <p:spPr bwMode="auto">
          <a:xfrm>
            <a:off x="5324989" y="5921376"/>
            <a:ext cx="2413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F59D6E1-F7A9-48ED-BFBC-48A0ABA3BCCA}" type="datetime'''''''''''2''''''''''''0''''''''''''''''''''''''''''00'''''">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2000</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sym typeface="+mn-lt"/>
            </a:endParaRPr>
          </a:p>
        </p:txBody>
      </p:sp>
      <p:sp>
        <p:nvSpPr>
          <p:cNvPr id="116" name="Text Placeholder 12"/>
          <p:cNvSpPr>
            <a:spLocks noGrp="1"/>
          </p:cNvSpPr>
          <p:nvPr>
            <p:custDataLst>
              <p:tags r:id="rId11"/>
            </p:custDataLst>
          </p:nvPr>
        </p:nvSpPr>
        <p:spPr bwMode="auto">
          <a:xfrm>
            <a:off x="5612377" y="5921376"/>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0EE3D54-C7A5-4D5C-9E31-57F17480DFB2}" type="datetime'''''0''''''''''''''''''''''''''''''''1'''''''''''">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01</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sym typeface="+mn-lt"/>
            </a:endParaRPr>
          </a:p>
        </p:txBody>
      </p:sp>
      <p:sp>
        <p:nvSpPr>
          <p:cNvPr id="118" name="Text Placeholder 12"/>
          <p:cNvSpPr>
            <a:spLocks noGrp="1"/>
          </p:cNvSpPr>
          <p:nvPr>
            <p:custDataLst>
              <p:tags r:id="rId12"/>
            </p:custDataLst>
          </p:nvPr>
        </p:nvSpPr>
        <p:spPr bwMode="auto">
          <a:xfrm>
            <a:off x="5951525" y="5921376"/>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ED87CFE-472E-43FF-96E8-B5AB68687F7E}" type="datetime'''''0''''''''''''''''''''''''''''''''''3'">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03</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sym typeface="+mn-lt"/>
            </a:endParaRPr>
          </a:p>
        </p:txBody>
      </p:sp>
      <p:sp>
        <p:nvSpPr>
          <p:cNvPr id="117" name="Text Placeholder 12"/>
          <p:cNvSpPr>
            <a:spLocks noGrp="1"/>
          </p:cNvSpPr>
          <p:nvPr>
            <p:custDataLst>
              <p:tags r:id="rId13"/>
            </p:custDataLst>
          </p:nvPr>
        </p:nvSpPr>
        <p:spPr bwMode="auto">
          <a:xfrm>
            <a:off x="5781951" y="5921376"/>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B9E1C18-88E5-4C1F-AEBC-5FF9B4161E64}" type="datetime'''''''''''''''''''0''''''''''''''''2'''''''''''">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02</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sym typeface="+mn-lt"/>
            </a:endParaRPr>
          </a:p>
        </p:txBody>
      </p:sp>
      <p:sp>
        <p:nvSpPr>
          <p:cNvPr id="120" name="Text Placeholder 12"/>
          <p:cNvSpPr>
            <a:spLocks noGrp="1"/>
          </p:cNvSpPr>
          <p:nvPr>
            <p:custDataLst>
              <p:tags r:id="rId14"/>
            </p:custDataLst>
          </p:nvPr>
        </p:nvSpPr>
        <p:spPr bwMode="auto">
          <a:xfrm>
            <a:off x="6290673" y="5921376"/>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8ACC981C-8F13-4A46-B239-260E2D84E7E4}" type="datetime'''''''''''''''''''''05'''''''''''''''''''''''''''''''''''''''">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05</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sym typeface="+mn-lt"/>
            </a:endParaRPr>
          </a:p>
        </p:txBody>
      </p:sp>
      <p:sp>
        <p:nvSpPr>
          <p:cNvPr id="121" name="Text Placeholder 12"/>
          <p:cNvSpPr>
            <a:spLocks noGrp="1"/>
          </p:cNvSpPr>
          <p:nvPr>
            <p:custDataLst>
              <p:tags r:id="rId15"/>
            </p:custDataLst>
          </p:nvPr>
        </p:nvSpPr>
        <p:spPr bwMode="auto">
          <a:xfrm>
            <a:off x="6460247" y="5921376"/>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1DFE1468-8323-4A2C-95B5-D5F8E645B4C9}" type="datetime'0''''''''''''6'''''''''''''''''''''''''">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06</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sym typeface="+mn-lt"/>
            </a:endParaRPr>
          </a:p>
        </p:txBody>
      </p:sp>
      <p:sp>
        <p:nvSpPr>
          <p:cNvPr id="122" name="Text Placeholder 12"/>
          <p:cNvSpPr>
            <a:spLocks noGrp="1"/>
          </p:cNvSpPr>
          <p:nvPr>
            <p:custDataLst>
              <p:tags r:id="rId16"/>
            </p:custDataLst>
          </p:nvPr>
        </p:nvSpPr>
        <p:spPr bwMode="auto">
          <a:xfrm>
            <a:off x="6629821" y="5921376"/>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4F7D07C-EE92-42B5-87CD-B5ACFAABCAE9}" type="datetime'''''''''''''''''''''''''0''''''''''''''''''7'''''''''''''''''">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07</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sym typeface="+mn-lt"/>
            </a:endParaRPr>
          </a:p>
        </p:txBody>
      </p:sp>
      <p:sp>
        <p:nvSpPr>
          <p:cNvPr id="112" name="Text Placeholder 12"/>
          <p:cNvSpPr>
            <a:spLocks noGrp="1"/>
          </p:cNvSpPr>
          <p:nvPr>
            <p:custDataLst>
              <p:tags r:id="rId17"/>
            </p:custDataLst>
          </p:nvPr>
        </p:nvSpPr>
        <p:spPr bwMode="auto">
          <a:xfrm>
            <a:off x="8495135" y="5921376"/>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3DA8481-5731-47E2-9336-40312B6B3216}" type="datetime'''''''1''''''''''''''''''''''''''''''''''''''''''''8'''''''">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18</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sym typeface="+mn-lt"/>
            </a:endParaRPr>
          </a:p>
        </p:txBody>
      </p:sp>
      <p:sp>
        <p:nvSpPr>
          <p:cNvPr id="124" name="Text Placeholder 12"/>
          <p:cNvSpPr>
            <a:spLocks noGrp="1"/>
          </p:cNvSpPr>
          <p:nvPr>
            <p:custDataLst>
              <p:tags r:id="rId18"/>
            </p:custDataLst>
          </p:nvPr>
        </p:nvSpPr>
        <p:spPr bwMode="auto">
          <a:xfrm>
            <a:off x="6968969" y="5921376"/>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8B814E7A-D22A-49DF-996E-1EB8577A5956}" type="datetime'0''''''''''''''9'''''''''">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09</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sym typeface="+mn-lt"/>
            </a:endParaRPr>
          </a:p>
        </p:txBody>
      </p:sp>
      <p:sp>
        <p:nvSpPr>
          <p:cNvPr id="125" name="Text Placeholder 12"/>
          <p:cNvSpPr>
            <a:spLocks noGrp="1"/>
          </p:cNvSpPr>
          <p:nvPr>
            <p:custDataLst>
              <p:tags r:id="rId19"/>
            </p:custDataLst>
          </p:nvPr>
        </p:nvSpPr>
        <p:spPr bwMode="auto">
          <a:xfrm>
            <a:off x="7138543" y="5921376"/>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6B5A273-F21E-45D0-8F40-D7CC137B781F}" type="datetime'1''''''''''''''''''''''''''''''''''''''0'''">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10</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sym typeface="+mn-lt"/>
            </a:endParaRPr>
          </a:p>
        </p:txBody>
      </p:sp>
      <p:sp>
        <p:nvSpPr>
          <p:cNvPr id="139" name="Text Placeholder 12"/>
          <p:cNvSpPr>
            <a:spLocks noGrp="1"/>
          </p:cNvSpPr>
          <p:nvPr>
            <p:custDataLst>
              <p:tags r:id="rId20"/>
            </p:custDataLst>
          </p:nvPr>
        </p:nvSpPr>
        <p:spPr bwMode="auto">
          <a:xfrm>
            <a:off x="9003857" y="5921376"/>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9372B9E-9EDF-4C6C-A673-B35DD79D239E}" type="datetime'''''''''''21'''''''''''''''''''''''''">
              <a:rPr kumimoji="1" lang="en-US" altLang="en-US" sz="8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21</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sym typeface="+mn-lt"/>
            </a:endParaRPr>
          </a:p>
        </p:txBody>
      </p:sp>
      <p:sp>
        <p:nvSpPr>
          <p:cNvPr id="128" name="Text Placeholder 12"/>
          <p:cNvSpPr>
            <a:spLocks noGrp="1"/>
          </p:cNvSpPr>
          <p:nvPr>
            <p:custDataLst>
              <p:tags r:id="rId21"/>
            </p:custDataLst>
          </p:nvPr>
        </p:nvSpPr>
        <p:spPr bwMode="auto">
          <a:xfrm>
            <a:off x="7647265" y="5921376"/>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3344439B-EDB3-47C3-9C4E-C7440BC6358C}" type="datetime'''''''''''''''''1''''''''''''''''''''3'">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13</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sym typeface="+mn-lt"/>
            </a:endParaRPr>
          </a:p>
        </p:txBody>
      </p:sp>
      <p:sp>
        <p:nvSpPr>
          <p:cNvPr id="126" name="Text Placeholder 12"/>
          <p:cNvSpPr>
            <a:spLocks noGrp="1"/>
          </p:cNvSpPr>
          <p:nvPr>
            <p:custDataLst>
              <p:tags r:id="rId22"/>
            </p:custDataLst>
          </p:nvPr>
        </p:nvSpPr>
        <p:spPr bwMode="auto">
          <a:xfrm>
            <a:off x="7308117" y="5921376"/>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6399331-6690-4EF4-8DB6-BD69996AE509}" type="datetime'''''''''''''1''''''''''''''''''''''''1'">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11</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sym typeface="+mn-lt"/>
            </a:endParaRPr>
          </a:p>
        </p:txBody>
      </p:sp>
      <p:sp>
        <p:nvSpPr>
          <p:cNvPr id="109" name="Text Placeholder 12"/>
          <p:cNvSpPr>
            <a:spLocks noGrp="1"/>
          </p:cNvSpPr>
          <p:nvPr>
            <p:custDataLst>
              <p:tags r:id="rId23"/>
            </p:custDataLst>
          </p:nvPr>
        </p:nvSpPr>
        <p:spPr bwMode="auto">
          <a:xfrm>
            <a:off x="7986413" y="5921376"/>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33A82C9-611D-4FBE-AAC6-B5F2AC8EA843}" type="datetime'''''''''''''''''15'''''''''''''''''''''''''">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15</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sym typeface="+mn-lt"/>
            </a:endParaRPr>
          </a:p>
        </p:txBody>
      </p:sp>
      <p:sp>
        <p:nvSpPr>
          <p:cNvPr id="110" name="Text Placeholder 12"/>
          <p:cNvSpPr>
            <a:spLocks noGrp="1"/>
          </p:cNvSpPr>
          <p:nvPr>
            <p:custDataLst>
              <p:tags r:id="rId24"/>
            </p:custDataLst>
          </p:nvPr>
        </p:nvSpPr>
        <p:spPr bwMode="auto">
          <a:xfrm>
            <a:off x="8155987" y="5921376"/>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B356B52E-B986-41AE-8C06-187EB90FD48A}" type="datetime'''''''''''''''''''''1''''6'''''''''''''''">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16</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sym typeface="+mn-lt"/>
            </a:endParaRPr>
          </a:p>
        </p:txBody>
      </p:sp>
      <p:sp>
        <p:nvSpPr>
          <p:cNvPr id="111" name="Text Placeholder 12"/>
          <p:cNvSpPr>
            <a:spLocks noGrp="1"/>
          </p:cNvSpPr>
          <p:nvPr>
            <p:custDataLst>
              <p:tags r:id="rId25"/>
            </p:custDataLst>
          </p:nvPr>
        </p:nvSpPr>
        <p:spPr bwMode="auto">
          <a:xfrm>
            <a:off x="8325561" y="5921376"/>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6169DAA-E21E-4C22-94ED-CC513B535C05}" type="datetime'''''''''''''''''''''''1''''''''''''''''''7'''''''''''''''''">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17</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sym typeface="+mn-lt"/>
            </a:endParaRPr>
          </a:p>
        </p:txBody>
      </p:sp>
      <p:sp>
        <p:nvSpPr>
          <p:cNvPr id="113" name="Text Placeholder 12"/>
          <p:cNvSpPr>
            <a:spLocks noGrp="1"/>
          </p:cNvSpPr>
          <p:nvPr>
            <p:custDataLst>
              <p:tags r:id="rId26"/>
            </p:custDataLst>
          </p:nvPr>
        </p:nvSpPr>
        <p:spPr bwMode="auto">
          <a:xfrm>
            <a:off x="8664709" y="5921376"/>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101D891-3A4F-41E2-9A4C-A8667FA45C11}" type="datetime'1''''''''''''''''''''''''''''''''''''''''9'''''''''''''''">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19</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sym typeface="+mn-lt"/>
            </a:endParaRPr>
          </a:p>
        </p:txBody>
      </p:sp>
      <p:sp>
        <p:nvSpPr>
          <p:cNvPr id="140" name="Text Placeholder 12"/>
          <p:cNvSpPr>
            <a:spLocks noGrp="1"/>
          </p:cNvSpPr>
          <p:nvPr/>
        </p:nvSpPr>
        <p:spPr bwMode="auto">
          <a:xfrm>
            <a:off x="9173431" y="5921376"/>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2F076B28-8DB4-4F69-BEB4-F50FBFEDB132}" type="datetime'2''''''''''''2'''''''''''''''''''''''''''''">
              <a:rPr kumimoji="1" lang="en-US" altLang="en-US" sz="8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22</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sym typeface="+mn-lt"/>
            </a:endParaRPr>
          </a:p>
        </p:txBody>
      </p:sp>
      <p:sp>
        <p:nvSpPr>
          <p:cNvPr id="114" name="Text Placeholder 12"/>
          <p:cNvSpPr>
            <a:spLocks noGrp="1"/>
          </p:cNvSpPr>
          <p:nvPr>
            <p:custDataLst>
              <p:tags r:id="rId27"/>
            </p:custDataLst>
          </p:nvPr>
        </p:nvSpPr>
        <p:spPr bwMode="auto">
          <a:xfrm>
            <a:off x="8834283" y="5921376"/>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BE294021-928A-4DFC-90AD-89444D3A33E9}" type="datetime'''''''''''''''''''''''''''''''''20'''''''''">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20</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sym typeface="+mn-lt"/>
            </a:endParaRPr>
          </a:p>
        </p:txBody>
      </p:sp>
      <p:graphicFrame>
        <p:nvGraphicFramePr>
          <p:cNvPr id="2" name="Chart 99">
            <a:extLst>
              <a:ext uri="{FF2B5EF4-FFF2-40B4-BE49-F238E27FC236}">
                <a16:creationId xmlns:a16="http://schemas.microsoft.com/office/drawing/2014/main" id="{649185E7-C298-6233-B4B1-8618A468D8B1}"/>
              </a:ext>
            </a:extLst>
          </p:cNvPr>
          <p:cNvGraphicFramePr/>
          <p:nvPr>
            <p:custDataLst>
              <p:tags r:id="rId28"/>
            </p:custDataLst>
            <p:extLst>
              <p:ext uri="{D42A27DB-BD31-4B8C-83A1-F6EECF244321}">
                <p14:modId xmlns:p14="http://schemas.microsoft.com/office/powerpoint/2010/main" val="3566553271"/>
              </p:ext>
            </p:extLst>
          </p:nvPr>
        </p:nvGraphicFramePr>
        <p:xfrm>
          <a:off x="55563" y="2205038"/>
          <a:ext cx="4851400" cy="3748088"/>
        </p:xfrm>
        <a:graphic>
          <a:graphicData uri="http://schemas.openxmlformats.org/drawingml/2006/chart">
            <c:chart xmlns:c="http://schemas.openxmlformats.org/drawingml/2006/chart" xmlns:r="http://schemas.openxmlformats.org/officeDocument/2006/relationships" r:id="rId60"/>
          </a:graphicData>
        </a:graphic>
      </p:graphicFrame>
      <p:sp>
        <p:nvSpPr>
          <p:cNvPr id="3" name="Text Placeholder 12">
            <a:extLst>
              <a:ext uri="{FF2B5EF4-FFF2-40B4-BE49-F238E27FC236}">
                <a16:creationId xmlns:a16="http://schemas.microsoft.com/office/drawing/2014/main" id="{A6596E86-D4D4-20AE-18C3-E580A086B8B6}"/>
              </a:ext>
            </a:extLst>
          </p:cNvPr>
          <p:cNvSpPr>
            <a:spLocks noGrp="1"/>
          </p:cNvSpPr>
          <p:nvPr>
            <p:custDataLst>
              <p:tags r:id="rId29"/>
            </p:custDataLst>
          </p:nvPr>
        </p:nvSpPr>
        <p:spPr bwMode="auto">
          <a:xfrm>
            <a:off x="2144873" y="592515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EB24CB80-674C-4585-8B34-4264960C9623}" type="datetime'''''''''''''''''''''''''''''1''0'''''''''''''''''''''">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10</a:t>
            </a:fld>
            <a:endParaRPr kumimoji="0" lang="ja-JP" altLang="en-US" sz="512"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8" name="Text Placeholder 12">
            <a:extLst>
              <a:ext uri="{FF2B5EF4-FFF2-40B4-BE49-F238E27FC236}">
                <a16:creationId xmlns:a16="http://schemas.microsoft.com/office/drawing/2014/main" id="{D52DAF30-2756-122C-ACF0-6C0787E33C3B}"/>
              </a:ext>
            </a:extLst>
          </p:cNvPr>
          <p:cNvSpPr>
            <a:spLocks noGrp="1"/>
          </p:cNvSpPr>
          <p:nvPr>
            <p:custDataLst>
              <p:tags r:id="rId30"/>
            </p:custDataLst>
          </p:nvPr>
        </p:nvSpPr>
        <p:spPr bwMode="auto">
          <a:xfrm>
            <a:off x="947068" y="592515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36D9795E-6FBE-4DE3-86F8-95509A1F33E1}" type="datetime'''''''''''0''''''''''''''3'''''''''''''''''''''''''''''''''''">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03</a:t>
            </a:fld>
            <a:endParaRPr kumimoji="0" lang="ja-JP" altLang="en-US" sz="512"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9" name="Text Placeholder 12">
            <a:extLst>
              <a:ext uri="{FF2B5EF4-FFF2-40B4-BE49-F238E27FC236}">
                <a16:creationId xmlns:a16="http://schemas.microsoft.com/office/drawing/2014/main" id="{BA6D0F7D-BD9F-1655-D354-C5388D07E4B3}"/>
              </a:ext>
            </a:extLst>
          </p:cNvPr>
          <p:cNvSpPr>
            <a:spLocks noGrp="1"/>
          </p:cNvSpPr>
          <p:nvPr>
            <p:custDataLst>
              <p:tags r:id="rId31"/>
            </p:custDataLst>
          </p:nvPr>
        </p:nvSpPr>
        <p:spPr bwMode="auto">
          <a:xfrm>
            <a:off x="373063" y="5925158"/>
            <a:ext cx="2413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190E23F-08A0-4B2A-A382-7B2682502C80}" type="datetime'''''''''''''''''2''''0''''''''''''''0''''''''''''''''0'''''">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2000</a:t>
            </a:fld>
            <a:endParaRPr kumimoji="0" lang="ja-JP" altLang="en-US" sz="512"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10" name="Text Placeholder 12">
            <a:extLst>
              <a:ext uri="{FF2B5EF4-FFF2-40B4-BE49-F238E27FC236}">
                <a16:creationId xmlns:a16="http://schemas.microsoft.com/office/drawing/2014/main" id="{D09DC9DD-F400-2040-5F46-3FE2E3000CCF}"/>
              </a:ext>
            </a:extLst>
          </p:cNvPr>
          <p:cNvSpPr>
            <a:spLocks noGrp="1"/>
          </p:cNvSpPr>
          <p:nvPr>
            <p:custDataLst>
              <p:tags r:id="rId32"/>
            </p:custDataLst>
          </p:nvPr>
        </p:nvSpPr>
        <p:spPr bwMode="auto">
          <a:xfrm>
            <a:off x="604838" y="592515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B445B01-90A1-4D21-90F5-16AB3567B144}" type="datetime'''''''''''''''''''''''''0''''''1'''''">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01</a:t>
            </a:fld>
            <a:endParaRPr kumimoji="0" lang="ja-JP" altLang="en-US" sz="512"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11" name="Text Placeholder 12">
            <a:extLst>
              <a:ext uri="{FF2B5EF4-FFF2-40B4-BE49-F238E27FC236}">
                <a16:creationId xmlns:a16="http://schemas.microsoft.com/office/drawing/2014/main" id="{1E9AA1CA-CD04-671E-22E0-B6AAD50F5519}"/>
              </a:ext>
            </a:extLst>
          </p:cNvPr>
          <p:cNvSpPr>
            <a:spLocks noGrp="1"/>
          </p:cNvSpPr>
          <p:nvPr>
            <p:custDataLst>
              <p:tags r:id="rId33"/>
            </p:custDataLst>
          </p:nvPr>
        </p:nvSpPr>
        <p:spPr bwMode="auto">
          <a:xfrm>
            <a:off x="2487103" y="592515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4154DD6-5AA5-48A9-A36F-4777DB996E92}" type="datetime'''''''''''''''''''''''''''''''''''''''''''''1''''2'">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12</a:t>
            </a:fld>
            <a:endParaRPr kumimoji="0" lang="ja-JP" altLang="en-US" sz="512"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12" name="Text Placeholder 12">
            <a:extLst>
              <a:ext uri="{FF2B5EF4-FFF2-40B4-BE49-F238E27FC236}">
                <a16:creationId xmlns:a16="http://schemas.microsoft.com/office/drawing/2014/main" id="{2978B728-E977-6134-3EFE-6999E1514C94}"/>
              </a:ext>
            </a:extLst>
          </p:cNvPr>
          <p:cNvSpPr>
            <a:spLocks noGrp="1"/>
          </p:cNvSpPr>
          <p:nvPr>
            <p:custDataLst>
              <p:tags r:id="rId34"/>
            </p:custDataLst>
          </p:nvPr>
        </p:nvSpPr>
        <p:spPr bwMode="auto">
          <a:xfrm>
            <a:off x="775953" y="592515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F98D798-2425-4638-85D4-E4DB0A3657A8}" type="datetime'''''''''0''''''''''''''''''''''2'''''''''''''''''''''''''''''">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02</a:t>
            </a:fld>
            <a:endParaRPr kumimoji="0" lang="ja-JP" altLang="en-US" sz="512"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13" name="Text Placeholder 12">
            <a:extLst>
              <a:ext uri="{FF2B5EF4-FFF2-40B4-BE49-F238E27FC236}">
                <a16:creationId xmlns:a16="http://schemas.microsoft.com/office/drawing/2014/main" id="{E5E71AC2-932A-FDE6-6257-CD6399025FFC}"/>
              </a:ext>
            </a:extLst>
          </p:cNvPr>
          <p:cNvSpPr>
            <a:spLocks noGrp="1"/>
          </p:cNvSpPr>
          <p:nvPr>
            <p:custDataLst>
              <p:tags r:id="rId35"/>
            </p:custDataLst>
          </p:nvPr>
        </p:nvSpPr>
        <p:spPr bwMode="auto">
          <a:xfrm>
            <a:off x="4369368" y="592515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756F22A-B7A6-4CC4-9602-52314B3DD012}" type="datetime'''''''''''2''''''''''''''''''''''''''3'''''''''''''">
              <a:rPr kumimoji="0" lang="en-US" altLang="en-US" sz="8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23</a:t>
            </a:fld>
            <a:endParaRPr kumimoji="0" lang="ja-JP" altLang="en-US" sz="512"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14" name="Text Placeholder 12">
            <a:extLst>
              <a:ext uri="{FF2B5EF4-FFF2-40B4-BE49-F238E27FC236}">
                <a16:creationId xmlns:a16="http://schemas.microsoft.com/office/drawing/2014/main" id="{013CED1B-554D-A2EA-E9F3-BE8E9DC9B013}"/>
              </a:ext>
            </a:extLst>
          </p:cNvPr>
          <p:cNvSpPr>
            <a:spLocks noGrp="1"/>
          </p:cNvSpPr>
          <p:nvPr>
            <p:custDataLst>
              <p:tags r:id="rId36"/>
            </p:custDataLst>
          </p:nvPr>
        </p:nvSpPr>
        <p:spPr bwMode="auto">
          <a:xfrm>
            <a:off x="1460413" y="592515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12358B97-4395-4B96-9F11-EB676F30E66C}" type="datetime'''0''''''''''''''''''''''''''''''''6'''''''''''''''''''">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06</a:t>
            </a:fld>
            <a:endParaRPr kumimoji="0" lang="ja-JP" altLang="en-US" sz="512"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15" name="Text Placeholder 12">
            <a:extLst>
              <a:ext uri="{FF2B5EF4-FFF2-40B4-BE49-F238E27FC236}">
                <a16:creationId xmlns:a16="http://schemas.microsoft.com/office/drawing/2014/main" id="{1D1A38E8-68FC-572F-3555-26AE8A03BECD}"/>
              </a:ext>
            </a:extLst>
          </p:cNvPr>
          <p:cNvSpPr>
            <a:spLocks noGrp="1"/>
          </p:cNvSpPr>
          <p:nvPr>
            <p:custDataLst>
              <p:tags r:id="rId37"/>
            </p:custDataLst>
          </p:nvPr>
        </p:nvSpPr>
        <p:spPr bwMode="auto">
          <a:xfrm>
            <a:off x="1118183" y="592515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D6AD546-4875-42C6-9DA3-C6400C0892A1}" type="datetime'''''''''''''''''''''''''''''''''''''''0''''''''''''''''4'''">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04</a:t>
            </a:fld>
            <a:endParaRPr kumimoji="0" lang="ja-JP" altLang="en-US" sz="512"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16" name="Text Placeholder 12">
            <a:extLst>
              <a:ext uri="{FF2B5EF4-FFF2-40B4-BE49-F238E27FC236}">
                <a16:creationId xmlns:a16="http://schemas.microsoft.com/office/drawing/2014/main" id="{B14FD79D-7AB3-9B62-C151-7EEECBB1174F}"/>
              </a:ext>
            </a:extLst>
          </p:cNvPr>
          <p:cNvSpPr>
            <a:spLocks noGrp="1"/>
          </p:cNvSpPr>
          <p:nvPr>
            <p:custDataLst>
              <p:tags r:id="rId38"/>
            </p:custDataLst>
          </p:nvPr>
        </p:nvSpPr>
        <p:spPr bwMode="auto">
          <a:xfrm>
            <a:off x="2315988" y="592515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221A82D-DE48-481B-A3F8-3523817E9A8A}" type="datetime'''''11'''''''''''''''''''''''''">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11</a:t>
            </a:fld>
            <a:endParaRPr kumimoji="0" lang="ja-JP" altLang="en-US" sz="512"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17" name="Text Placeholder 12">
            <a:extLst>
              <a:ext uri="{FF2B5EF4-FFF2-40B4-BE49-F238E27FC236}">
                <a16:creationId xmlns:a16="http://schemas.microsoft.com/office/drawing/2014/main" id="{1FFADE48-F4D6-0CF0-5302-76A19721A44F}"/>
              </a:ext>
            </a:extLst>
          </p:cNvPr>
          <p:cNvSpPr>
            <a:spLocks noGrp="1"/>
          </p:cNvSpPr>
          <p:nvPr>
            <p:custDataLst>
              <p:tags r:id="rId39"/>
            </p:custDataLst>
          </p:nvPr>
        </p:nvSpPr>
        <p:spPr bwMode="auto">
          <a:xfrm>
            <a:off x="1289298" y="592515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EDE23B5B-8892-47D1-BB95-A871D1D9D509}" type="datetime'''''''''''''''''''''''''0''''''''''''''''''''''''5'''''''">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05</a:t>
            </a:fld>
            <a:endParaRPr kumimoji="0" lang="ja-JP" altLang="en-US" sz="512"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18" name="Text Placeholder 12">
            <a:extLst>
              <a:ext uri="{FF2B5EF4-FFF2-40B4-BE49-F238E27FC236}">
                <a16:creationId xmlns:a16="http://schemas.microsoft.com/office/drawing/2014/main" id="{088582F0-F318-A353-1EC8-9C1D2CC46C27}"/>
              </a:ext>
            </a:extLst>
          </p:cNvPr>
          <p:cNvSpPr>
            <a:spLocks noGrp="1"/>
          </p:cNvSpPr>
          <p:nvPr>
            <p:custDataLst>
              <p:tags r:id="rId40"/>
            </p:custDataLst>
          </p:nvPr>
        </p:nvSpPr>
        <p:spPr bwMode="auto">
          <a:xfrm>
            <a:off x="1631528" y="592515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2FADD05-3C9B-4BE1-BB1B-88E6C0F118D2}" type="datetime'''''''''''0''''''''7'''''''">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07</a:t>
            </a:fld>
            <a:endParaRPr kumimoji="0" lang="ja-JP" altLang="en-US" sz="512"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19" name="Text Placeholder 12">
            <a:extLst>
              <a:ext uri="{FF2B5EF4-FFF2-40B4-BE49-F238E27FC236}">
                <a16:creationId xmlns:a16="http://schemas.microsoft.com/office/drawing/2014/main" id="{03FC9D07-FE2F-DECC-07EF-37D933BB0FF7}"/>
              </a:ext>
            </a:extLst>
          </p:cNvPr>
          <p:cNvSpPr>
            <a:spLocks noGrp="1"/>
          </p:cNvSpPr>
          <p:nvPr>
            <p:custDataLst>
              <p:tags r:id="rId41"/>
            </p:custDataLst>
          </p:nvPr>
        </p:nvSpPr>
        <p:spPr bwMode="auto">
          <a:xfrm>
            <a:off x="4711590" y="592515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4AE006E-7BCE-45CD-8986-AB0D72A158D2}" type="datetime'''''''''''''2''''''''''''''''''''5'''''''''''''''''''''''">
              <a:rPr kumimoji="0" lang="en-US" altLang="en-US" sz="8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25</a:t>
            </a:fld>
            <a:endParaRPr kumimoji="0" lang="ja-JP" altLang="en-US" sz="512"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20" name="Text Placeholder 12">
            <a:extLst>
              <a:ext uri="{FF2B5EF4-FFF2-40B4-BE49-F238E27FC236}">
                <a16:creationId xmlns:a16="http://schemas.microsoft.com/office/drawing/2014/main" id="{1BC45B6F-E71A-8026-90F9-8B03528EF6C6}"/>
              </a:ext>
            </a:extLst>
          </p:cNvPr>
          <p:cNvSpPr>
            <a:spLocks noGrp="1"/>
          </p:cNvSpPr>
          <p:nvPr>
            <p:custDataLst>
              <p:tags r:id="rId42"/>
            </p:custDataLst>
          </p:nvPr>
        </p:nvSpPr>
        <p:spPr bwMode="auto">
          <a:xfrm>
            <a:off x="1802643" y="592515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22E42F4-4689-4A29-8C42-BAB3F0CC64CC}" type="datetime'''''0''8'">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08</a:t>
            </a:fld>
            <a:endParaRPr kumimoji="0" lang="ja-JP" altLang="en-US" sz="512"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21" name="Text Placeholder 12">
            <a:extLst>
              <a:ext uri="{FF2B5EF4-FFF2-40B4-BE49-F238E27FC236}">
                <a16:creationId xmlns:a16="http://schemas.microsoft.com/office/drawing/2014/main" id="{0A55661A-8088-8832-2A15-AE99B0A89E28}"/>
              </a:ext>
            </a:extLst>
          </p:cNvPr>
          <p:cNvSpPr>
            <a:spLocks noGrp="1"/>
          </p:cNvSpPr>
          <p:nvPr>
            <p:custDataLst>
              <p:tags r:id="rId43"/>
            </p:custDataLst>
          </p:nvPr>
        </p:nvSpPr>
        <p:spPr bwMode="auto">
          <a:xfrm>
            <a:off x="1973758" y="592515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61AB56C-434C-46A9-96B5-79EF171C26AA}" type="datetime'''''''''''''''''''''09'''''''''''''''''''''''''''''''">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09</a:t>
            </a:fld>
            <a:endParaRPr kumimoji="0" lang="ja-JP" altLang="en-US" sz="512"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22" name="Text Placeholder 12">
            <a:extLst>
              <a:ext uri="{FF2B5EF4-FFF2-40B4-BE49-F238E27FC236}">
                <a16:creationId xmlns:a16="http://schemas.microsoft.com/office/drawing/2014/main" id="{2D7D4A44-87C1-3C92-EBB6-F84707B4A612}"/>
              </a:ext>
            </a:extLst>
          </p:cNvPr>
          <p:cNvSpPr>
            <a:spLocks noGrp="1"/>
          </p:cNvSpPr>
          <p:nvPr>
            <p:custDataLst>
              <p:tags r:id="rId44"/>
            </p:custDataLst>
          </p:nvPr>
        </p:nvSpPr>
        <p:spPr bwMode="auto">
          <a:xfrm>
            <a:off x="2658218" y="592515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ACEBB06-7BD7-431A-9EFB-BF219AE8059D}" type="datetime'''''''''''''''''''''1''''''''''''''''''''''''''''3'''''''''">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13</a:t>
            </a:fld>
            <a:endParaRPr kumimoji="0" lang="ja-JP" altLang="en-US" sz="512"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23" name="Text Placeholder 12">
            <a:extLst>
              <a:ext uri="{FF2B5EF4-FFF2-40B4-BE49-F238E27FC236}">
                <a16:creationId xmlns:a16="http://schemas.microsoft.com/office/drawing/2014/main" id="{56EF91FB-B4A0-9368-FA37-265ECAA93C51}"/>
              </a:ext>
            </a:extLst>
          </p:cNvPr>
          <p:cNvSpPr>
            <a:spLocks noGrp="1"/>
          </p:cNvSpPr>
          <p:nvPr>
            <p:custDataLst>
              <p:tags r:id="rId45"/>
            </p:custDataLst>
          </p:nvPr>
        </p:nvSpPr>
        <p:spPr bwMode="auto">
          <a:xfrm>
            <a:off x="2829333" y="592515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8D1D3C1-6075-4B2A-9C98-638305A0C5DA}" type="datetime'''''''''''''''1''''''''''''''''''''''4'''''''">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14</a:t>
            </a:fld>
            <a:endParaRPr kumimoji="0" lang="ja-JP" altLang="en-US" sz="512"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24" name="Text Placeholder 12">
            <a:extLst>
              <a:ext uri="{FF2B5EF4-FFF2-40B4-BE49-F238E27FC236}">
                <a16:creationId xmlns:a16="http://schemas.microsoft.com/office/drawing/2014/main" id="{794685C4-E5BA-4E2C-FD76-ECFFECB743A8}"/>
              </a:ext>
            </a:extLst>
          </p:cNvPr>
          <p:cNvSpPr>
            <a:spLocks noGrp="1"/>
          </p:cNvSpPr>
          <p:nvPr>
            <p:custDataLst>
              <p:tags r:id="rId46"/>
            </p:custDataLst>
          </p:nvPr>
        </p:nvSpPr>
        <p:spPr bwMode="auto">
          <a:xfrm>
            <a:off x="3000448" y="592515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EB6BF6D-FAC8-4D50-ACC0-A9B066AB82FA}" type="datetime'''''''''''''1''''''''''''''''''''''''''''''''''5'''">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15</a:t>
            </a:fld>
            <a:endParaRPr kumimoji="0" lang="ja-JP" altLang="en-US" sz="512"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32" name="Text Placeholder 12">
            <a:extLst>
              <a:ext uri="{FF2B5EF4-FFF2-40B4-BE49-F238E27FC236}">
                <a16:creationId xmlns:a16="http://schemas.microsoft.com/office/drawing/2014/main" id="{B1A8F1E5-1DF3-74E3-1B3E-2363D1A6B3C3}"/>
              </a:ext>
            </a:extLst>
          </p:cNvPr>
          <p:cNvSpPr>
            <a:spLocks noGrp="1"/>
          </p:cNvSpPr>
          <p:nvPr>
            <p:custDataLst>
              <p:tags r:id="rId47"/>
            </p:custDataLst>
          </p:nvPr>
        </p:nvSpPr>
        <p:spPr bwMode="auto">
          <a:xfrm>
            <a:off x="3342678" y="592515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954C152-EF2E-483E-B55C-81EBFA499D87}" type="datetime'''''1''''''''''''''''7'''''''''''''''''''''">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17</a:t>
            </a:fld>
            <a:endParaRPr kumimoji="0" lang="ja-JP" altLang="en-US" sz="512"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34" name="Text Placeholder 12">
            <a:extLst>
              <a:ext uri="{FF2B5EF4-FFF2-40B4-BE49-F238E27FC236}">
                <a16:creationId xmlns:a16="http://schemas.microsoft.com/office/drawing/2014/main" id="{B5D2F9DA-6652-1570-FB12-6E08BEB4B3D0}"/>
              </a:ext>
            </a:extLst>
          </p:cNvPr>
          <p:cNvSpPr>
            <a:spLocks noGrp="1"/>
          </p:cNvSpPr>
          <p:nvPr>
            <p:custDataLst>
              <p:tags r:id="rId48"/>
            </p:custDataLst>
          </p:nvPr>
        </p:nvSpPr>
        <p:spPr bwMode="auto">
          <a:xfrm>
            <a:off x="3171563" y="592515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593677E-4D4D-43DC-AB74-1A5085C2A61F}" type="datetime'''''''1''''''''''''6'''''''''''''''''''''''''''''''''''''''">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16</a:t>
            </a:fld>
            <a:endParaRPr kumimoji="0" lang="ja-JP" altLang="en-US" sz="512"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35" name="Text Placeholder 12">
            <a:extLst>
              <a:ext uri="{FF2B5EF4-FFF2-40B4-BE49-F238E27FC236}">
                <a16:creationId xmlns:a16="http://schemas.microsoft.com/office/drawing/2014/main" id="{CD943341-42B2-E8BF-75EE-70D9C4EF6BFD}"/>
              </a:ext>
            </a:extLst>
          </p:cNvPr>
          <p:cNvSpPr>
            <a:spLocks noGrp="1"/>
          </p:cNvSpPr>
          <p:nvPr>
            <p:custDataLst>
              <p:tags r:id="rId49"/>
            </p:custDataLst>
          </p:nvPr>
        </p:nvSpPr>
        <p:spPr bwMode="auto">
          <a:xfrm>
            <a:off x="3513793" y="592515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58872A7-EECC-4338-AB66-E4FBC4E65488}" type="datetime'''1''8'''''''''''">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18</a:t>
            </a:fld>
            <a:endParaRPr kumimoji="0" lang="ja-JP" altLang="en-US" sz="512"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36" name="Text Placeholder 12">
            <a:extLst>
              <a:ext uri="{FF2B5EF4-FFF2-40B4-BE49-F238E27FC236}">
                <a16:creationId xmlns:a16="http://schemas.microsoft.com/office/drawing/2014/main" id="{2C85E833-9883-775C-5F18-E5A0EEAAD8D9}"/>
              </a:ext>
            </a:extLst>
          </p:cNvPr>
          <p:cNvSpPr>
            <a:spLocks noGrp="1"/>
          </p:cNvSpPr>
          <p:nvPr>
            <p:custDataLst>
              <p:tags r:id="rId50"/>
            </p:custDataLst>
          </p:nvPr>
        </p:nvSpPr>
        <p:spPr bwMode="auto">
          <a:xfrm>
            <a:off x="3684908" y="592515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9D26FC6-1D03-47EF-B147-4547A140B407}" type="datetime'''''1''''''''''''''''''''''''''''''9'''''''''''''''''">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19</a:t>
            </a:fld>
            <a:endParaRPr kumimoji="0" lang="ja-JP" altLang="en-US" sz="512"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37" name="Text Placeholder 12">
            <a:extLst>
              <a:ext uri="{FF2B5EF4-FFF2-40B4-BE49-F238E27FC236}">
                <a16:creationId xmlns:a16="http://schemas.microsoft.com/office/drawing/2014/main" id="{4C915ADC-E67C-BEE2-FC89-80B4C832BF6F}"/>
              </a:ext>
            </a:extLst>
          </p:cNvPr>
          <p:cNvSpPr>
            <a:spLocks noGrp="1"/>
          </p:cNvSpPr>
          <p:nvPr>
            <p:custDataLst>
              <p:tags r:id="rId51"/>
            </p:custDataLst>
          </p:nvPr>
        </p:nvSpPr>
        <p:spPr bwMode="auto">
          <a:xfrm>
            <a:off x="3856023" y="592515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47B04DF-318C-4CC7-AF8C-4353CDFA5FA7}" type="datetime'''''''2''''''''''''''''''''''''''''''''''''''0'''''''''''">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20</a:t>
            </a:fld>
            <a:endParaRPr kumimoji="0" lang="ja-JP" altLang="en-US" sz="512"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38" name="Text Placeholder 12">
            <a:extLst>
              <a:ext uri="{FF2B5EF4-FFF2-40B4-BE49-F238E27FC236}">
                <a16:creationId xmlns:a16="http://schemas.microsoft.com/office/drawing/2014/main" id="{B6FB6700-B46E-3D0F-8426-887C48A66693}"/>
              </a:ext>
            </a:extLst>
          </p:cNvPr>
          <p:cNvSpPr>
            <a:spLocks noGrp="1"/>
          </p:cNvSpPr>
          <p:nvPr>
            <p:custDataLst>
              <p:tags r:id="rId52"/>
            </p:custDataLst>
          </p:nvPr>
        </p:nvSpPr>
        <p:spPr bwMode="auto">
          <a:xfrm>
            <a:off x="4027138" y="592515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279FB3FC-EEC2-4A15-A798-0DB8CF6526D6}" type="datetime'''''''''''''''''''''''''''''''''''''''''''''21'''''''''''''">
              <a:rPr kumimoji="1" lang="en-US" altLang="en-US" sz="8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21</a:t>
            </a:fld>
            <a:endParaRPr kumimoji="0" lang="ja-JP" altLang="en-US" sz="512"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39" name="Text Placeholder 12">
            <a:extLst>
              <a:ext uri="{FF2B5EF4-FFF2-40B4-BE49-F238E27FC236}">
                <a16:creationId xmlns:a16="http://schemas.microsoft.com/office/drawing/2014/main" id="{6BC7F6A8-D5A9-36B6-0977-928B14919F2E}"/>
              </a:ext>
            </a:extLst>
          </p:cNvPr>
          <p:cNvSpPr>
            <a:spLocks noGrp="1"/>
          </p:cNvSpPr>
          <p:nvPr>
            <p:custDataLst>
              <p:tags r:id="rId53"/>
            </p:custDataLst>
          </p:nvPr>
        </p:nvSpPr>
        <p:spPr bwMode="auto">
          <a:xfrm>
            <a:off x="4198253" y="592515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3D2CE2DB-DC3F-4EC4-87BA-0A06FE4FFD9F}" type="datetime'''''2''''''''''''''''''''2'''''''''''''''''''''''''''''''''">
              <a:rPr kumimoji="1" lang="en-US" altLang="en-US" sz="8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22</a:t>
            </a:fld>
            <a:endParaRPr kumimoji="0" lang="ja-JP" altLang="en-US" sz="512"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43" name="Text Placeholder 12">
            <a:extLst>
              <a:ext uri="{FF2B5EF4-FFF2-40B4-BE49-F238E27FC236}">
                <a16:creationId xmlns:a16="http://schemas.microsoft.com/office/drawing/2014/main" id="{84387D0A-34E2-96CC-C178-BE222C7F2916}"/>
              </a:ext>
            </a:extLst>
          </p:cNvPr>
          <p:cNvSpPr>
            <a:spLocks noGrp="1"/>
          </p:cNvSpPr>
          <p:nvPr>
            <p:custDataLst>
              <p:tags r:id="rId54"/>
            </p:custDataLst>
          </p:nvPr>
        </p:nvSpPr>
        <p:spPr bwMode="auto">
          <a:xfrm>
            <a:off x="4540483" y="592515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94A9C47-D3F1-49A1-A7B5-F3FBEB49FDFE}" type="datetime'''''2''''4'''''''''''''''''''''''''''''">
              <a:rPr kumimoji="0" lang="en-US" altLang="en-US" sz="8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24</a:t>
            </a:fld>
            <a:endParaRPr kumimoji="0" lang="ja-JP" altLang="en-US" sz="512"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44" name="Text Placeholder 12">
            <a:extLst>
              <a:ext uri="{FF2B5EF4-FFF2-40B4-BE49-F238E27FC236}">
                <a16:creationId xmlns:a16="http://schemas.microsoft.com/office/drawing/2014/main" id="{B954D235-1BE0-8176-2225-DAA069023865}"/>
              </a:ext>
            </a:extLst>
          </p:cNvPr>
          <p:cNvSpPr>
            <a:spLocks noGrp="1"/>
          </p:cNvSpPr>
          <p:nvPr>
            <p:custDataLst>
              <p:tags r:id="rId55"/>
            </p:custDataLst>
          </p:nvPr>
        </p:nvSpPr>
        <p:spPr bwMode="auto">
          <a:xfrm>
            <a:off x="9343005" y="5921376"/>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1" lang="en-US" altLang="ja-JP" sz="800" b="0" i="0" u="none" strike="noStrike" kern="1200" cap="none" spc="0" normalizeH="0" baseline="0" noProof="0" dirty="0"/>
              <a:t>23</a:t>
            </a:r>
            <a:endParaRPr kumimoji="0" lang="ja-JP" altLang="en-US" sz="640" b="0" i="0" u="none" strike="noStrike" kern="1200" cap="none" spc="0" normalizeH="0" baseline="0" noProof="0" dirty="0">
              <a:ln>
                <a:noFill/>
              </a:ln>
              <a:solidFill>
                <a:srgbClr val="000000"/>
              </a:solidFill>
              <a:effectLst/>
              <a:uLnTx/>
              <a:uFillTx/>
              <a:latin typeface="Arial"/>
              <a:ea typeface="ＭＳ Ｐゴシック"/>
              <a:sym typeface="+mn-lt"/>
            </a:endParaRPr>
          </a:p>
        </p:txBody>
      </p:sp>
      <p:sp>
        <p:nvSpPr>
          <p:cNvPr id="45" name="Text Placeholder 12">
            <a:extLst>
              <a:ext uri="{FF2B5EF4-FFF2-40B4-BE49-F238E27FC236}">
                <a16:creationId xmlns:a16="http://schemas.microsoft.com/office/drawing/2014/main" id="{137A5C11-4A0F-2075-6251-C75FABD839BE}"/>
              </a:ext>
            </a:extLst>
          </p:cNvPr>
          <p:cNvSpPr>
            <a:spLocks noGrp="1"/>
          </p:cNvSpPr>
          <p:nvPr/>
        </p:nvSpPr>
        <p:spPr bwMode="auto">
          <a:xfrm>
            <a:off x="9512584" y="5921376"/>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1" lang="en-US" altLang="ja-JP" sz="800" b="0" i="0" u="none" strike="noStrike" kern="1200" cap="none" spc="0" normalizeH="0" baseline="0" noProof="0" dirty="0"/>
              <a:t>24</a:t>
            </a:r>
            <a:endParaRPr kumimoji="0" lang="ja-JP" altLang="en-US" sz="640" b="0" i="0" u="none" strike="noStrike" kern="1200" cap="none" spc="0" normalizeH="0" baseline="0" noProof="0" dirty="0">
              <a:ln>
                <a:noFill/>
              </a:ln>
              <a:solidFill>
                <a:srgbClr val="000000"/>
              </a:solidFill>
              <a:effectLst/>
              <a:uLnTx/>
              <a:uFillTx/>
              <a:latin typeface="Arial"/>
              <a:ea typeface="ＭＳ Ｐゴシック"/>
              <a:sym typeface="+mn-lt"/>
            </a:endParaRPr>
          </a:p>
        </p:txBody>
      </p:sp>
    </p:spTree>
    <p:extLst>
      <p:ext uri="{BB962C8B-B14F-4D97-AF65-F5344CB8AC3E}">
        <p14:creationId xmlns:p14="http://schemas.microsoft.com/office/powerpoint/2010/main" val="110114964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99" imgH="499" progId="TCLayout.ActiveDocument.1">
                  <p:embed/>
                </p:oleObj>
              </mc:Choice>
              <mc:Fallback>
                <p:oleObj name="think-cellスライド" r:id="rId3" imgW="499" imgH="499" progId="TCLayout.ActiveDocument.1">
                  <p:embed/>
                  <p:pic>
                    <p:nvPicPr>
                      <p:cNvPr id="2" name="オブジェクト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タイ／日本との関わり</a:t>
            </a: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a:t>AMED</a:t>
            </a:r>
            <a:r>
              <a:rPr lang="ja-JP" altLang="en-US"/>
              <a:t>の主な関連事業</a:t>
            </a:r>
            <a:endParaRPr lang="ja-JP" altLang="en-US" dirty="0"/>
          </a:p>
        </p:txBody>
      </p:sp>
      <p:sp>
        <p:nvSpPr>
          <p:cNvPr id="8" name="テキスト ボックス 7"/>
          <p:cNvSpPr txBox="1"/>
          <p:nvPr/>
        </p:nvSpPr>
        <p:spPr>
          <a:xfrm>
            <a:off x="200472" y="6381328"/>
            <a:ext cx="8640960" cy="288032"/>
          </a:xfrm>
          <a:prstGeom prst="rect">
            <a:avLst/>
          </a:prstGeom>
          <a:noFill/>
        </p:spPr>
        <p:txBody>
          <a:bodyPr wrap="square" lIns="0" tIns="0" rIns="0" bIns="0" rtlCol="0" anchor="b" anchorCtr="0">
            <a:noAutofit/>
          </a:bodyPr>
          <a:lstStyle/>
          <a:p>
            <a:r>
              <a:rPr lang="ja-JP" altLang="en-US" sz="800" dirty="0"/>
              <a:t>（注）当該国との共同研究や、当該国を主な対象とした研究開発課題を中心に抽出した。</a:t>
            </a:r>
            <a:endParaRPr lang="en-US" altLang="ja-JP" sz="800" dirty="0"/>
          </a:p>
          <a:p>
            <a:r>
              <a:rPr lang="ja-JP" altLang="en-US" sz="800" dirty="0"/>
              <a:t>（出所）</a:t>
            </a:r>
            <a:r>
              <a:rPr lang="en-US" altLang="ja-JP" sz="800" dirty="0"/>
              <a:t>AMED</a:t>
            </a:r>
            <a:r>
              <a:rPr lang="ja-JP" altLang="en-US" sz="800" dirty="0"/>
              <a:t>ホームページ</a:t>
            </a:r>
            <a:endParaRPr lang="en-US" altLang="ja-JP" sz="800" dirty="0"/>
          </a:p>
        </p:txBody>
      </p:sp>
      <p:graphicFrame>
        <p:nvGraphicFramePr>
          <p:cNvPr id="11" name="表 10"/>
          <p:cNvGraphicFramePr>
            <a:graphicFrameLocks noGrp="1"/>
          </p:cNvGraphicFramePr>
          <p:nvPr>
            <p:extLst>
              <p:ext uri="{D42A27DB-BD31-4B8C-83A1-F6EECF244321}">
                <p14:modId xmlns:p14="http://schemas.microsoft.com/office/powerpoint/2010/main" val="1520623227"/>
              </p:ext>
            </p:extLst>
          </p:nvPr>
        </p:nvGraphicFramePr>
        <p:xfrm>
          <a:off x="200472" y="1449460"/>
          <a:ext cx="9504000" cy="12594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2160000">
                  <a:extLst>
                    <a:ext uri="{9D8B030D-6E8A-4147-A177-3AD203B41FA5}">
                      <a16:colId xmlns:a16="http://schemas.microsoft.com/office/drawing/2014/main" val="20003"/>
                    </a:ext>
                  </a:extLst>
                </a:gridCol>
                <a:gridCol w="1224000">
                  <a:extLst>
                    <a:ext uri="{9D8B030D-6E8A-4147-A177-3AD203B41FA5}">
                      <a16:colId xmlns:a16="http://schemas.microsoft.com/office/drawing/2014/main" val="20004"/>
                    </a:ext>
                  </a:extLst>
                </a:gridCol>
                <a:gridCol w="4032000">
                  <a:extLst>
                    <a:ext uri="{9D8B030D-6E8A-4147-A177-3AD203B41FA5}">
                      <a16:colId xmlns:a16="http://schemas.microsoft.com/office/drawing/2014/main" val="20005"/>
                    </a:ext>
                  </a:extLst>
                </a:gridCol>
              </a:tblGrid>
              <a:tr h="249059">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プロジェクト</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研究開発課題</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代表研究機関</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p>
                  </a:txBody>
                  <a:tcPr marL="36000" marR="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008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2019</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新興・再興感染症制御プロジェクト</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大阪大学タイ感染症共同研究拠点の戦略的新展開</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大阪大学</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タイ国立予防衛生研究所内に設置した大阪大学日本・タイ感染症共同研究センターならびにタイ王国マヒドン大学熱帯医学部内に設置したマヒドン・大阪感染症研究センターを活用して、共同研究を実施</a:t>
                      </a:r>
                      <a:endParaRPr kumimoji="1" lang="en-US" altLang="ja-JP"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0" marR="0" lvl="0" indent="0"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None/>
                        <a:tabLst/>
                        <a:defRPr/>
                      </a:pPr>
                      <a:r>
                        <a:rPr kumimoji="1" lang="en-US" altLang="ja-JP"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「文部科学省の主な医療国際化関連事業」にも概要記載</a:t>
                      </a: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10272815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タイ／日本との関わり</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dirty="0"/>
              <a:t>JETRO</a:t>
            </a:r>
            <a:r>
              <a:rPr lang="ja-JP" altLang="en-US" dirty="0"/>
              <a:t>の主な医療国際化関連事業</a:t>
            </a:r>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による主な医療関連事業を以下に示す。</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6" name="正方形/長方形 5"/>
          <p:cNvSpPr/>
          <p:nvPr/>
        </p:nvSpPr>
        <p:spPr>
          <a:xfrm>
            <a:off x="397612" y="1925426"/>
            <a:ext cx="4546931" cy="523220"/>
          </a:xfrm>
          <a:prstGeom prst="rect">
            <a:avLst/>
          </a:prstGeom>
        </p:spPr>
        <p:txBody>
          <a:bodyPr wrap="square">
            <a:spAutoFit/>
          </a:bodyPr>
          <a:lstStyle/>
          <a:p>
            <a:pPr marL="195263" indent="-195263" fontAlgn="ctr">
              <a:buClr>
                <a:srgbClr val="5F8AC3"/>
              </a:buClr>
              <a:buSzPct val="90000"/>
              <a:buFont typeface="Wingdings" panose="05000000000000000000" pitchFamily="2" charset="2"/>
              <a:buChar char="l"/>
            </a:pPr>
            <a:r>
              <a:rPr lang="ja-JP" altLang="en-US" sz="1400" dirty="0"/>
              <a:t>東南アジア最大規模の医療機器分野専門見本市</a:t>
            </a:r>
            <a:endParaRPr lang="en-US" altLang="ja-JP" sz="1400" dirty="0"/>
          </a:p>
          <a:p>
            <a:pPr marL="195263" indent="-195263" fontAlgn="ctr">
              <a:buClr>
                <a:srgbClr val="5F8AC3"/>
              </a:buClr>
              <a:buSzPct val="90000"/>
              <a:buFont typeface="Wingdings" panose="05000000000000000000" pitchFamily="2" charset="2"/>
              <a:buChar char="l"/>
            </a:pPr>
            <a:r>
              <a:rPr lang="ja-JP" altLang="en-US" sz="1400" dirty="0"/>
              <a:t>ジャパンパビリオンを出展している</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7" name="グループ化 7"/>
          <p:cNvGrpSpPr/>
          <p:nvPr/>
        </p:nvGrpSpPr>
        <p:grpSpPr>
          <a:xfrm>
            <a:off x="397612" y="1617510"/>
            <a:ext cx="4555388" cy="288032"/>
            <a:chOff x="4803500" y="2113806"/>
            <a:chExt cx="2954133" cy="288032"/>
          </a:xfrm>
        </p:grpSpPr>
        <p:cxnSp>
          <p:nvCxnSpPr>
            <p:cNvPr id="8" name="直線コネクタ 7"/>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a:t>
              </a:r>
              <a:r>
                <a:rPr lang="en-US" altLang="zh-TW" sz="1400" dirty="0">
                  <a:solidFill>
                    <a:srgbClr val="000000"/>
                  </a:solidFill>
                  <a:latin typeface="Arial Black" pitchFamily="34" charset="0"/>
                  <a:ea typeface="HGP創英角ｺﾞｼｯｸUB" pitchFamily="50" charset="-128"/>
                </a:rPr>
                <a:t>MEDICAL FAIR THAILAND</a:t>
              </a:r>
              <a:r>
                <a:rPr lang="zh-TW" altLang="en-US" sz="1400" dirty="0">
                  <a:solidFill>
                    <a:srgbClr val="000000"/>
                  </a:solidFill>
                  <a:latin typeface="Arial Black" pitchFamily="34" charset="0"/>
                  <a:ea typeface="HGP創英角ｺﾞｼｯｸUB" pitchFamily="50" charset="-128"/>
                </a:rPr>
                <a:t>」</a:t>
              </a:r>
            </a:p>
          </p:txBody>
        </p:sp>
      </p:grpSp>
      <p:grpSp>
        <p:nvGrpSpPr>
          <p:cNvPr id="10" name="グループ化 7"/>
          <p:cNvGrpSpPr/>
          <p:nvPr/>
        </p:nvGrpSpPr>
        <p:grpSpPr>
          <a:xfrm>
            <a:off x="5241034" y="1617510"/>
            <a:ext cx="4391916" cy="288032"/>
            <a:chOff x="4803500" y="2113806"/>
            <a:chExt cx="2954133" cy="288032"/>
          </a:xfrm>
        </p:grpSpPr>
        <p:cxnSp>
          <p:nvCxnSpPr>
            <p:cNvPr id="11" name="直線コネクタ 10"/>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各種レポートの公開</a:t>
              </a:r>
            </a:p>
          </p:txBody>
        </p:sp>
      </p:grpSp>
      <p:sp>
        <p:nvSpPr>
          <p:cNvPr id="13" name="正方形/長方形 12"/>
          <p:cNvSpPr/>
          <p:nvPr/>
        </p:nvSpPr>
        <p:spPr>
          <a:xfrm>
            <a:off x="397612" y="2986601"/>
            <a:ext cx="4546931" cy="523220"/>
          </a:xfrm>
          <a:prstGeom prst="rect">
            <a:avLst/>
          </a:prstGeom>
        </p:spPr>
        <p:txBody>
          <a:bodyPr wrap="square">
            <a:spAutoFit/>
          </a:bodyPr>
          <a:lstStyle/>
          <a:p>
            <a:pPr marL="195263" indent="-195263" fontAlgn="ctr">
              <a:buClr>
                <a:srgbClr val="5F8AC3"/>
              </a:buClr>
              <a:buSzPct val="90000"/>
              <a:buFont typeface="Wingdings" panose="05000000000000000000" pitchFamily="2" charset="2"/>
              <a:buChar char="l"/>
            </a:pPr>
            <a:r>
              <a:rPr lang="en-US" altLang="ja-JP" sz="1400" dirty="0"/>
              <a:t>2016</a:t>
            </a:r>
            <a:r>
              <a:rPr lang="ja-JP" altLang="en-US" sz="1400" dirty="0"/>
              <a:t>年</a:t>
            </a:r>
            <a:r>
              <a:rPr lang="en-US" altLang="ja-JP" sz="1400" dirty="0"/>
              <a:t>3</a:t>
            </a:r>
            <a:r>
              <a:rPr lang="ja-JP" altLang="en-US" sz="1400" dirty="0"/>
              <a:t>月に、健康長寿関連の商材、機器、サービスを取り扱う企業を対象とした展示会を主催</a:t>
            </a:r>
          </a:p>
        </p:txBody>
      </p:sp>
      <p:grpSp>
        <p:nvGrpSpPr>
          <p:cNvPr id="14" name="グループ化 7"/>
          <p:cNvGrpSpPr/>
          <p:nvPr/>
        </p:nvGrpSpPr>
        <p:grpSpPr>
          <a:xfrm>
            <a:off x="397612" y="2686459"/>
            <a:ext cx="4555388" cy="288032"/>
            <a:chOff x="4803500" y="2113806"/>
            <a:chExt cx="2954133" cy="288032"/>
          </a:xfrm>
        </p:grpSpPr>
        <p:cxnSp>
          <p:nvCxnSpPr>
            <p:cNvPr id="15" name="直線コネクタ 14"/>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「健康長寿広報展」の開催</a:t>
              </a:r>
              <a:endParaRPr lang="zh-TW" altLang="en-US" sz="1400" dirty="0">
                <a:solidFill>
                  <a:srgbClr val="000000"/>
                </a:solidFill>
                <a:latin typeface="Arial Black" pitchFamily="34" charset="0"/>
                <a:ea typeface="HGP創英角ｺﾞｼｯｸUB" pitchFamily="50" charset="-128"/>
              </a:endParaRPr>
            </a:p>
          </p:txBody>
        </p:sp>
      </p:grpSp>
      <p:sp>
        <p:nvSpPr>
          <p:cNvPr id="17" name="正方形/長方形 16"/>
          <p:cNvSpPr/>
          <p:nvPr/>
        </p:nvSpPr>
        <p:spPr>
          <a:xfrm>
            <a:off x="397612" y="5095874"/>
            <a:ext cx="4555388" cy="1074653"/>
          </a:xfrm>
          <a:prstGeom prst="rect">
            <a:avLst/>
          </a:prstGeom>
        </p:spPr>
        <p:txBody>
          <a:bodyPr wrap="square">
            <a:spAutoFit/>
          </a:bodyPr>
          <a:lstStyle/>
          <a:p>
            <a:pPr marL="195263" indent="-195263" algn="just" fontAlgn="ctr">
              <a:lnSpc>
                <a:spcPct val="114000"/>
              </a:lnSpc>
              <a:spcBef>
                <a:spcPts val="600"/>
              </a:spcBef>
              <a:buClr>
                <a:srgbClr val="5F8AC3"/>
              </a:buClr>
              <a:buSzPct val="90000"/>
              <a:buFont typeface="Wingdings" panose="05000000000000000000" pitchFamily="2" charset="2"/>
              <a:buChar char="l"/>
            </a:pPr>
            <a:r>
              <a:rPr lang="en-US" altLang="ja-JP" sz="1400" dirty="0"/>
              <a:t>2013</a:t>
            </a:r>
            <a:r>
              <a:rPr lang="ja-JP" altLang="en-US" sz="1400" dirty="0"/>
              <a:t>年にはタイの</a:t>
            </a:r>
            <a:r>
              <a:rPr lang="en-US" altLang="ja-JP" sz="1400" dirty="0"/>
              <a:t>3</a:t>
            </a:r>
            <a:r>
              <a:rPr lang="ja-JP" altLang="en-US" sz="1400" dirty="0"/>
              <a:t>大民間病院（サミティベート病院、バンコク病院、バムングラッド病院）の人工透析の医師や責任者など</a:t>
            </a:r>
            <a:r>
              <a:rPr lang="en-US" altLang="ja-JP" sz="1400" dirty="0"/>
              <a:t>5</a:t>
            </a:r>
            <a:r>
              <a:rPr lang="ja-JP" altLang="en-US" sz="1400" dirty="0"/>
              <a:t>名を日本に招聘し、透析メーカーや九州保健福祉大学を訪問した</a:t>
            </a:r>
          </a:p>
        </p:txBody>
      </p:sp>
      <p:grpSp>
        <p:nvGrpSpPr>
          <p:cNvPr id="18" name="グループ化 7"/>
          <p:cNvGrpSpPr/>
          <p:nvPr/>
        </p:nvGrpSpPr>
        <p:grpSpPr>
          <a:xfrm>
            <a:off x="397612" y="4807842"/>
            <a:ext cx="4555388" cy="288032"/>
            <a:chOff x="4803500" y="2113806"/>
            <a:chExt cx="2954133" cy="288032"/>
          </a:xfrm>
        </p:grpSpPr>
        <p:cxnSp>
          <p:nvCxnSpPr>
            <p:cNvPr id="19" name="直線コネクタ 18"/>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タイの医療機関と東九州メディカルバレーの交流を支援</a:t>
              </a:r>
            </a:p>
          </p:txBody>
        </p:sp>
      </p:grpSp>
      <p:sp>
        <p:nvSpPr>
          <p:cNvPr id="21" name="テキスト ボックス 20"/>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t>JETRO</a:t>
            </a:r>
            <a:r>
              <a:rPr lang="ja-JP" altLang="en-US" sz="800" dirty="0"/>
              <a:t> ホームページ、</a:t>
            </a:r>
            <a:r>
              <a:rPr lang="en-US" altLang="ja-JP" sz="800" dirty="0"/>
              <a:t>JETRO</a:t>
            </a:r>
            <a:r>
              <a:rPr lang="ja-JP" altLang="en-US" sz="800" dirty="0"/>
              <a:t>「</a:t>
            </a:r>
            <a:r>
              <a:rPr lang="en-US" altLang="ja-JP" sz="800" dirty="0"/>
              <a:t>JETRO</a:t>
            </a:r>
            <a:r>
              <a:rPr lang="ja-JP" altLang="en-US" sz="800" dirty="0"/>
              <a:t>の医療等　海外展開支援の取り組み」（</a:t>
            </a:r>
            <a:r>
              <a:rPr lang="en-US" altLang="ja-JP" sz="800" dirty="0"/>
              <a:t>2013</a:t>
            </a:r>
            <a:r>
              <a:rPr lang="ja-JP" altLang="en-US" sz="800" dirty="0"/>
              <a:t>年）</a:t>
            </a:r>
            <a:endParaRPr lang="en-US" altLang="ja-JP" sz="800" dirty="0"/>
          </a:p>
        </p:txBody>
      </p:sp>
      <p:sp>
        <p:nvSpPr>
          <p:cNvPr id="22" name="正方形/長方形 21"/>
          <p:cNvSpPr/>
          <p:nvPr/>
        </p:nvSpPr>
        <p:spPr>
          <a:xfrm>
            <a:off x="397612" y="4069478"/>
            <a:ext cx="4555388" cy="307777"/>
          </a:xfrm>
          <a:prstGeom prst="rect">
            <a:avLst/>
          </a:prstGeom>
        </p:spPr>
        <p:txBody>
          <a:bodyPr wrap="square">
            <a:spAutoFit/>
          </a:bodyPr>
          <a:lstStyle/>
          <a:p>
            <a:pPr marL="195263" indent="-195263" fontAlgn="ctr">
              <a:buClr>
                <a:srgbClr val="5F8AC3"/>
              </a:buClr>
              <a:buSzPct val="90000"/>
              <a:buFont typeface="Wingdings" panose="05000000000000000000" pitchFamily="2" charset="2"/>
              <a:buChar char="l"/>
            </a:pPr>
            <a:r>
              <a:rPr lang="ja-JP" altLang="en-US" sz="1400" dirty="0"/>
              <a:t>認証当局の実務責任者との直接の交流を行っている</a:t>
            </a:r>
          </a:p>
        </p:txBody>
      </p:sp>
      <p:grpSp>
        <p:nvGrpSpPr>
          <p:cNvPr id="23" name="グループ化 7"/>
          <p:cNvGrpSpPr/>
          <p:nvPr/>
        </p:nvGrpSpPr>
        <p:grpSpPr>
          <a:xfrm>
            <a:off x="397612" y="3767801"/>
            <a:ext cx="4555388" cy="288032"/>
            <a:chOff x="4803500" y="2113806"/>
            <a:chExt cx="2954133" cy="288032"/>
          </a:xfrm>
        </p:grpSpPr>
        <p:cxnSp>
          <p:nvCxnSpPr>
            <p:cNvPr id="24" name="直線コネクタ 23"/>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5"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企業とともに食品医薬品局を訪問</a:t>
              </a:r>
              <a:endParaRPr lang="zh-TW" altLang="en-US" sz="1400" dirty="0">
                <a:solidFill>
                  <a:srgbClr val="000000"/>
                </a:solidFill>
                <a:latin typeface="Arial Black" pitchFamily="34" charset="0"/>
                <a:ea typeface="HGP創英角ｺﾞｼｯｸUB" pitchFamily="50" charset="-128"/>
              </a:endParaRPr>
            </a:p>
          </p:txBody>
        </p:sp>
      </p:grpSp>
      <p:graphicFrame>
        <p:nvGraphicFramePr>
          <p:cNvPr id="26" name="表 25">
            <a:extLst>
              <a:ext uri="{FF2B5EF4-FFF2-40B4-BE49-F238E27FC236}">
                <a16:creationId xmlns:a16="http://schemas.microsoft.com/office/drawing/2014/main" id="{852EA68B-641C-7066-CC95-977D286573E0}"/>
              </a:ext>
            </a:extLst>
          </p:cNvPr>
          <p:cNvGraphicFramePr>
            <a:graphicFrameLocks noGrp="1"/>
          </p:cNvGraphicFramePr>
          <p:nvPr>
            <p:extLst>
              <p:ext uri="{D42A27DB-BD31-4B8C-83A1-F6EECF244321}">
                <p14:modId xmlns:p14="http://schemas.microsoft.com/office/powerpoint/2010/main" val="3752712903"/>
              </p:ext>
            </p:extLst>
          </p:nvPr>
        </p:nvGraphicFramePr>
        <p:xfrm>
          <a:off x="5241034" y="2060777"/>
          <a:ext cx="4391916" cy="4011557"/>
        </p:xfrm>
        <a:graphic>
          <a:graphicData uri="http://schemas.openxmlformats.org/drawingml/2006/table">
            <a:tbl>
              <a:tblPr firstRow="1" bandRow="1">
                <a:tableStyleId>{5C22544A-7EE6-4342-B048-85BDC9FD1C3A}</a:tableStyleId>
              </a:tblPr>
              <a:tblGrid>
                <a:gridCol w="1877776">
                  <a:extLst>
                    <a:ext uri="{9D8B030D-6E8A-4147-A177-3AD203B41FA5}">
                      <a16:colId xmlns:a16="http://schemas.microsoft.com/office/drawing/2014/main" val="2072303420"/>
                    </a:ext>
                  </a:extLst>
                </a:gridCol>
                <a:gridCol w="457199">
                  <a:extLst>
                    <a:ext uri="{9D8B030D-6E8A-4147-A177-3AD203B41FA5}">
                      <a16:colId xmlns:a16="http://schemas.microsoft.com/office/drawing/2014/main" val="107328310"/>
                    </a:ext>
                  </a:extLst>
                </a:gridCol>
                <a:gridCol w="2056941">
                  <a:extLst>
                    <a:ext uri="{9D8B030D-6E8A-4147-A177-3AD203B41FA5}">
                      <a16:colId xmlns:a16="http://schemas.microsoft.com/office/drawing/2014/main" val="2786543268"/>
                    </a:ext>
                  </a:extLst>
                </a:gridCol>
              </a:tblGrid>
              <a:tr h="325763">
                <a:tc>
                  <a:txBody>
                    <a:bodyPr/>
                    <a:lstStyle/>
                    <a:p>
                      <a:pPr algn="ctr"/>
                      <a:r>
                        <a:rPr kumimoji="1" lang="ja-JP" altLang="en-US" sz="1050" dirty="0"/>
                        <a:t>レポート</a:t>
                      </a:r>
                    </a:p>
                  </a:txBody>
                  <a:tcPr/>
                </a:tc>
                <a:tc>
                  <a:txBody>
                    <a:bodyPr/>
                    <a:lstStyle/>
                    <a:p>
                      <a:pPr algn="ctr"/>
                      <a:r>
                        <a:rPr kumimoji="1" lang="ja-JP" altLang="en-US" sz="1050" dirty="0"/>
                        <a:t>年</a:t>
                      </a:r>
                    </a:p>
                  </a:txBody>
                  <a:tcPr/>
                </a:tc>
                <a:tc>
                  <a:txBody>
                    <a:bodyPr/>
                    <a:lstStyle/>
                    <a:p>
                      <a:pPr algn="ctr"/>
                      <a:r>
                        <a:rPr kumimoji="1" lang="ja-JP" altLang="en-US" sz="1050" dirty="0"/>
                        <a:t>リンク</a:t>
                      </a:r>
                    </a:p>
                  </a:txBody>
                  <a:tcPr/>
                </a:tc>
                <a:extLst>
                  <a:ext uri="{0D108BD9-81ED-4DB2-BD59-A6C34878D82A}">
                    <a16:rowId xmlns:a16="http://schemas.microsoft.com/office/drawing/2014/main" val="3232390988"/>
                  </a:ext>
                </a:extLst>
              </a:tr>
              <a:tr h="515815">
                <a:tc>
                  <a:txBody>
                    <a:bodyPr/>
                    <a:lstStyle/>
                    <a:p>
                      <a:r>
                        <a:rPr lang="ja-JP" altLang="en-US" sz="1100" dirty="0"/>
                        <a:t>介護事業進出に関する制度・規制（タイ）</a:t>
                      </a:r>
                      <a:endParaRPr kumimoji="1" lang="ja-JP" altLang="en-US" sz="1100" dirty="0"/>
                    </a:p>
                  </a:txBody>
                  <a:tcPr/>
                </a:tc>
                <a:tc>
                  <a:txBody>
                    <a:bodyPr/>
                    <a:lstStyle/>
                    <a:p>
                      <a:pPr algn="ctr"/>
                      <a:r>
                        <a:rPr kumimoji="1" lang="en-US" altLang="ja-JP" sz="900" dirty="0"/>
                        <a:t>2015</a:t>
                      </a:r>
                      <a:endParaRPr kumimoji="1" lang="ja-JP" altLang="en-US" sz="900" dirty="0"/>
                    </a:p>
                  </a:txBody>
                  <a:tcPr/>
                </a:tc>
                <a:tc>
                  <a:txBody>
                    <a:bodyPr/>
                    <a:lstStyle/>
                    <a:p>
                      <a:r>
                        <a:rPr kumimoji="1" lang="en-US" altLang="ja-JP" sz="900" dirty="0">
                          <a:hlinkClick r:id="rId2"/>
                        </a:rPr>
                        <a:t>https://www.jetro.go.jp/world/reports/2015/02/2d8237834464cf3f.html</a:t>
                      </a:r>
                      <a:endParaRPr kumimoji="1" lang="en-US" altLang="ja-JP" sz="900" dirty="0"/>
                    </a:p>
                  </a:txBody>
                  <a:tcPr/>
                </a:tc>
                <a:extLst>
                  <a:ext uri="{0D108BD9-81ED-4DB2-BD59-A6C34878D82A}">
                    <a16:rowId xmlns:a16="http://schemas.microsoft.com/office/drawing/2014/main" val="168345761"/>
                  </a:ext>
                </a:extLst>
              </a:tr>
              <a:tr h="515815">
                <a:tc>
                  <a:txBody>
                    <a:bodyPr/>
                    <a:lstStyle/>
                    <a:p>
                      <a:r>
                        <a:rPr lang="ja-JP" altLang="en-US" sz="1100" dirty="0"/>
                        <a:t>主要国・地域の健康長寿関連市場の動向調査</a:t>
                      </a:r>
                      <a:endParaRPr kumimoji="1" lang="ja-JP" altLang="en-US" sz="1100" dirty="0"/>
                    </a:p>
                  </a:txBody>
                  <a:tcPr/>
                </a:tc>
                <a:tc>
                  <a:txBody>
                    <a:bodyPr/>
                    <a:lstStyle/>
                    <a:p>
                      <a:pPr algn="ctr"/>
                      <a:r>
                        <a:rPr kumimoji="1" lang="en-US" altLang="ja-JP" sz="900" dirty="0"/>
                        <a:t>2016</a:t>
                      </a:r>
                      <a:endParaRPr kumimoji="1" lang="ja-JP" altLang="en-US" sz="900" dirty="0"/>
                    </a:p>
                  </a:txBody>
                  <a:tcPr/>
                </a:tc>
                <a:tc>
                  <a:txBody>
                    <a:bodyPr/>
                    <a:lstStyle/>
                    <a:p>
                      <a:r>
                        <a:rPr kumimoji="1" lang="en-US" altLang="ja-JP" sz="900" dirty="0">
                          <a:hlinkClick r:id="rId3"/>
                        </a:rPr>
                        <a:t>https://www.jetro.go.jp/world/reports/2016/02/995ecff75525fbb4.html</a:t>
                      </a:r>
                      <a:endParaRPr kumimoji="1" lang="en-US" altLang="ja-JP" sz="900" dirty="0"/>
                    </a:p>
                  </a:txBody>
                  <a:tcPr/>
                </a:tc>
                <a:extLst>
                  <a:ext uri="{0D108BD9-81ED-4DB2-BD59-A6C34878D82A}">
                    <a16:rowId xmlns:a16="http://schemas.microsoft.com/office/drawing/2014/main" val="1727481416"/>
                  </a:ext>
                </a:extLst>
              </a:tr>
              <a:tr h="515815">
                <a:tc>
                  <a:txBody>
                    <a:bodyPr/>
                    <a:lstStyle/>
                    <a:p>
                      <a:r>
                        <a:rPr lang="ja-JP" altLang="en-US" sz="1100" dirty="0">
                          <a:latin typeface="Arial" panose="020B0604020202020204" pitchFamily="34" charset="0"/>
                          <a:ea typeface="ＭＳ Ｐゴシック" panose="020B0600070205080204" pitchFamily="50" charset="-128"/>
                          <a:cs typeface="Arial" panose="020B0604020202020204" pitchFamily="34" charset="0"/>
                        </a:rPr>
                        <a:t>ヘルスケア・ビジネスの</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ASEAN</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展開</a:t>
                      </a:r>
                      <a:endParaRPr kumimoji="1" lang="ja-JP" altLang="en-US" sz="1100" dirty="0"/>
                    </a:p>
                  </a:txBody>
                  <a:tcPr/>
                </a:tc>
                <a:tc>
                  <a:txBody>
                    <a:bodyPr/>
                    <a:lstStyle/>
                    <a:p>
                      <a:pPr algn="ctr"/>
                      <a:r>
                        <a:rPr kumimoji="1" lang="en-US" altLang="ja-JP" sz="900" dirty="0"/>
                        <a:t>2018</a:t>
                      </a:r>
                      <a:endParaRPr kumimoji="1" lang="ja-JP" altLang="en-US" sz="900" dirty="0"/>
                    </a:p>
                  </a:txBody>
                  <a:tcPr/>
                </a:tc>
                <a:tc>
                  <a:txBody>
                    <a:bodyPr/>
                    <a:lstStyle/>
                    <a:p>
                      <a:r>
                        <a:rPr kumimoji="1" lang="en-US" altLang="ja-JP" sz="900" dirty="0">
                          <a:hlinkClick r:id="rId4"/>
                        </a:rPr>
                        <a:t>https://www.jetro.go.jp/world/reports/2018/02/e999e1cbfd5a7b1f.html</a:t>
                      </a:r>
                      <a:endParaRPr kumimoji="1" lang="en-US" altLang="ja-JP" sz="900" dirty="0"/>
                    </a:p>
                  </a:txBody>
                  <a:tcPr/>
                </a:tc>
                <a:extLst>
                  <a:ext uri="{0D108BD9-81ED-4DB2-BD59-A6C34878D82A}">
                    <a16:rowId xmlns:a16="http://schemas.microsoft.com/office/drawing/2014/main" val="2837852794"/>
                  </a:ext>
                </a:extLst>
              </a:tr>
              <a:tr h="515815">
                <a:tc>
                  <a:txBody>
                    <a:bodyPr/>
                    <a:lstStyle/>
                    <a:p>
                      <a:r>
                        <a:rPr lang="ja-JP" altLang="en-US" sz="1100" dirty="0"/>
                        <a:t>ヘルシーライフスタイル：バンコク版</a:t>
                      </a:r>
                      <a:endParaRPr kumimoji="1" lang="ja-JP" altLang="en-US" sz="1100" dirty="0"/>
                    </a:p>
                  </a:txBody>
                  <a:tcPr/>
                </a:tc>
                <a:tc>
                  <a:txBody>
                    <a:bodyPr/>
                    <a:lstStyle/>
                    <a:p>
                      <a:pPr algn="ctr"/>
                      <a:r>
                        <a:rPr kumimoji="1" lang="en-US" altLang="ja-JP" sz="900" dirty="0"/>
                        <a:t>2021</a:t>
                      </a:r>
                      <a:endParaRPr kumimoji="1" lang="ja-JP" altLang="en-US" sz="900" dirty="0"/>
                    </a:p>
                  </a:txBody>
                  <a:tcPr/>
                </a:tc>
                <a:tc>
                  <a:txBody>
                    <a:bodyPr/>
                    <a:lstStyle/>
                    <a:p>
                      <a:r>
                        <a:rPr kumimoji="1" lang="en-US" altLang="ja-JP" sz="900" dirty="0">
                          <a:hlinkClick r:id="rId5"/>
                        </a:rPr>
                        <a:t>https://www.jetro.go.jp/world/reports/2018/02/29fa266c97bc4316.html</a:t>
                      </a:r>
                      <a:endParaRPr kumimoji="1" lang="en-US" altLang="ja-JP" sz="900" dirty="0"/>
                    </a:p>
                  </a:txBody>
                  <a:tcPr/>
                </a:tc>
                <a:extLst>
                  <a:ext uri="{0D108BD9-81ED-4DB2-BD59-A6C34878D82A}">
                    <a16:rowId xmlns:a16="http://schemas.microsoft.com/office/drawing/2014/main" val="3249854062"/>
                  </a:ext>
                </a:extLst>
              </a:tr>
              <a:tr h="513323">
                <a:tc>
                  <a:txBody>
                    <a:bodyPr/>
                    <a:lstStyle/>
                    <a:p>
                      <a:r>
                        <a:rPr lang="en-US" altLang="ja-JP" sz="1100" dirty="0">
                          <a:latin typeface="Arial" panose="020B0604020202020204" pitchFamily="34" charset="0"/>
                          <a:ea typeface="ＭＳ Ｐゴシック" panose="020B0600070205080204" pitchFamily="50" charset="-128"/>
                          <a:cs typeface="Arial" panose="020B0604020202020204" pitchFamily="34" charset="0"/>
                        </a:rPr>
                        <a:t>ASEAN</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医療機器指令の概要と各国の対応状況調査</a:t>
                      </a:r>
                      <a:endParaRPr kumimoji="1" lang="ja-JP" altLang="en-US" sz="1100" dirty="0"/>
                    </a:p>
                  </a:txBody>
                  <a:tcPr/>
                </a:tc>
                <a:tc>
                  <a:txBody>
                    <a:bodyPr/>
                    <a:lstStyle/>
                    <a:p>
                      <a:pPr algn="ctr"/>
                      <a:r>
                        <a:rPr kumimoji="1" lang="en-US" altLang="ja-JP" sz="900" dirty="0"/>
                        <a:t>2022</a:t>
                      </a:r>
                      <a:endParaRPr kumimoji="1" lang="ja-JP" altLang="en-US" sz="900" dirty="0"/>
                    </a:p>
                  </a:txBody>
                  <a:tcPr/>
                </a:tc>
                <a:tc>
                  <a:txBody>
                    <a:bodyPr/>
                    <a:lstStyle/>
                    <a:p>
                      <a:r>
                        <a:rPr kumimoji="1" lang="en-US" altLang="ja-JP" sz="900" dirty="0">
                          <a:hlinkClick r:id="rId6"/>
                        </a:rPr>
                        <a:t>https://www.jetro.go.jp/biznews/2022/05/f47136a81c52acf6.html</a:t>
                      </a:r>
                      <a:endParaRPr kumimoji="1" lang="en-US" altLang="ja-JP" sz="900" dirty="0"/>
                    </a:p>
                  </a:txBody>
                  <a:tcPr/>
                </a:tc>
                <a:extLst>
                  <a:ext uri="{0D108BD9-81ED-4DB2-BD59-A6C34878D82A}">
                    <a16:rowId xmlns:a16="http://schemas.microsoft.com/office/drawing/2014/main" val="3566026379"/>
                  </a:ext>
                </a:extLst>
              </a:tr>
              <a:tr h="509146">
                <a:tc>
                  <a:txBody>
                    <a:bodyPr/>
                    <a:lstStyle/>
                    <a:p>
                      <a:r>
                        <a:rPr lang="ja-JP" altLang="en-US" sz="1100" dirty="0"/>
                        <a:t>タイにおける医療機器の輸入制度</a:t>
                      </a:r>
                      <a:endParaRPr kumimoji="1" lang="ja-JP" altLang="en-US" sz="1100" dirty="0"/>
                    </a:p>
                  </a:txBody>
                  <a:tcPr/>
                </a:tc>
                <a:tc>
                  <a:txBody>
                    <a:bodyPr/>
                    <a:lstStyle/>
                    <a:p>
                      <a:pPr algn="ctr"/>
                      <a:r>
                        <a:rPr kumimoji="1" lang="en-US" altLang="ja-JP" sz="900" dirty="0"/>
                        <a:t>2022</a:t>
                      </a:r>
                      <a:endParaRPr kumimoji="1" lang="ja-JP" altLang="en-US" sz="900" dirty="0"/>
                    </a:p>
                  </a:txBody>
                  <a:tcPr/>
                </a:tc>
                <a:tc>
                  <a:txBody>
                    <a:bodyPr/>
                    <a:lstStyle/>
                    <a:p>
                      <a:r>
                        <a:rPr kumimoji="1" lang="en-US" altLang="ja-JP" sz="900" dirty="0">
                          <a:hlinkClick r:id="rId7"/>
                        </a:rPr>
                        <a:t>https://www.jetro.go.jp/world/reports/2022/02/8b5fbe81cd77af92.html</a:t>
                      </a:r>
                      <a:endParaRPr kumimoji="1" lang="en-US" altLang="ja-JP" sz="900" dirty="0"/>
                    </a:p>
                  </a:txBody>
                  <a:tcPr/>
                </a:tc>
                <a:extLst>
                  <a:ext uri="{0D108BD9-81ED-4DB2-BD59-A6C34878D82A}">
                    <a16:rowId xmlns:a16="http://schemas.microsoft.com/office/drawing/2014/main" val="2087171345"/>
                  </a:ext>
                </a:extLst>
              </a:tr>
              <a:tr h="600065">
                <a:tc>
                  <a:txBody>
                    <a:bodyPr/>
                    <a:lstStyle/>
                    <a:p>
                      <a:r>
                        <a:rPr lang="ja-JP" altLang="en-US" sz="1100" dirty="0"/>
                        <a:t>タイ・ヘルスケア産業調査 </a:t>
                      </a:r>
                      <a:endParaRPr kumimoji="1" lang="ja-JP" altLang="en-US" sz="1100" dirty="0"/>
                    </a:p>
                  </a:txBody>
                  <a:tcPr/>
                </a:tc>
                <a:tc>
                  <a:txBody>
                    <a:bodyPr/>
                    <a:lstStyle/>
                    <a:p>
                      <a:pPr algn="ctr"/>
                      <a:r>
                        <a:rPr kumimoji="1" lang="en-US" altLang="ja-JP" sz="900" dirty="0"/>
                        <a:t>2024</a:t>
                      </a:r>
                      <a:endParaRPr kumimoji="1" lang="ja-JP" altLang="en-US" sz="900" dirty="0"/>
                    </a:p>
                  </a:txBody>
                  <a:tcPr/>
                </a:tc>
                <a:tc>
                  <a:txBody>
                    <a:bodyPr/>
                    <a:lstStyle/>
                    <a:p>
                      <a:r>
                        <a:rPr kumimoji="1" lang="en-US" altLang="ja-JP" sz="900" dirty="0">
                          <a:hlinkClick r:id="rId8"/>
                        </a:rPr>
                        <a:t>https://www.jetro.go.jp/ext_images/_Reports/02/2024/103d20489d76be78/202403.pdf</a:t>
                      </a:r>
                      <a:r>
                        <a:rPr kumimoji="1" lang="ja-JP" altLang="en-US" sz="900" dirty="0"/>
                        <a:t>　</a:t>
                      </a:r>
                      <a:endParaRPr kumimoji="1" lang="en-US" altLang="ja-JP" sz="900" dirty="0"/>
                    </a:p>
                  </a:txBody>
                  <a:tcPr/>
                </a:tc>
                <a:extLst>
                  <a:ext uri="{0D108BD9-81ED-4DB2-BD59-A6C34878D82A}">
                    <a16:rowId xmlns:a16="http://schemas.microsoft.com/office/drawing/2014/main" val="902368540"/>
                  </a:ext>
                </a:extLst>
              </a:tr>
            </a:tbl>
          </a:graphicData>
        </a:graphic>
      </p:graphicFrame>
    </p:spTree>
    <p:extLst>
      <p:ext uri="{BB962C8B-B14F-4D97-AF65-F5344CB8AC3E}">
        <p14:creationId xmlns:p14="http://schemas.microsoft.com/office/powerpoint/2010/main" val="109890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1"/>
            </p:custDataLst>
            <p:extLst>
              <p:ext uri="{D42A27DB-BD31-4B8C-83A1-F6EECF244321}">
                <p14:modId xmlns:p14="http://schemas.microsoft.com/office/powerpoint/2010/main" val="370314331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6" imgW="360" imgH="360" progId="TCLayout.ActiveDocument.1">
                  <p:embed/>
                </p:oleObj>
              </mc:Choice>
              <mc:Fallback>
                <p:oleObj name="think-cellスライド" r:id="rId6" imgW="360" imgH="360" progId="TCLayout.ActiveDocument.1">
                  <p:embed/>
                  <p:pic>
                    <p:nvPicPr>
                      <p:cNvPr id="7" name="Object 6" hidde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marL="0" marR="0" lvl="0" indent="0" algn="ctr" defTabSz="914400" rtl="0" eaLnBrk="1" fontAlgn="ctr" latinLnBrk="0" hangingPunct="1">
              <a:lnSpc>
                <a:spcPct val="100000"/>
              </a:lnSpc>
              <a:spcBef>
                <a:spcPct val="0"/>
              </a:spcBef>
              <a:spcAft>
                <a:spcPct val="0"/>
              </a:spcAft>
              <a:buClrTx/>
              <a:buSzTx/>
              <a:buFontTx/>
              <a:buNone/>
              <a:tabLst/>
              <a:defRPr/>
            </a:pPr>
            <a:endParaRPr kumimoji="1"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t>タイ</a:t>
            </a:r>
            <a:r>
              <a:rPr lang="ja-JP" altLang="en-US" sz="1400" noProof="1"/>
              <a:t>／一般</a:t>
            </a:r>
            <a:r>
              <a:rPr lang="en-US" altLang="ja-JP" sz="1400" noProof="1"/>
              <a:t>概況</a:t>
            </a:r>
            <a:r>
              <a:rPr lang="ja-JP" altLang="en-US" sz="1400" noProof="1"/>
              <a:t>／</a:t>
            </a:r>
            <a:r>
              <a:rPr lang="en-US" altLang="ja-JP" sz="1400" noProof="1"/>
              <a:t>経済</a:t>
            </a:r>
            <a:endParaRPr kumimoji="1" lang="ja-JP" altLang="en-US" sz="1400"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sz="2000" noProof="1"/>
              <a:t>耐久消費財購入指数</a:t>
            </a:r>
            <a:endParaRPr lang="ja-JP" altLang="en-US" sz="2000" noProof="1"/>
          </a:p>
        </p:txBody>
      </p:sp>
      <p:sp>
        <p:nvSpPr>
          <p:cNvPr id="33" name="テキスト ボックス 32"/>
          <p:cNvSpPr txBox="1"/>
          <p:nvPr/>
        </p:nvSpPr>
        <p:spPr>
          <a:xfrm>
            <a:off x="200472" y="1124744"/>
            <a:ext cx="9505056" cy="21666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en-US" altLang="ja-JP"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2020年</a:t>
            </a:r>
            <a:r>
              <a:rPr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には</a:t>
            </a:r>
            <a:r>
              <a:rPr lang="en-US" altLang="ja-JP"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新型コロナウイルス感染症の拡大などにより、</a:t>
            </a:r>
            <a:r>
              <a:rPr lang="en-US" altLang="ja-JP"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タイの耐久消費財の小売消費は-10.2</a:t>
            </a:r>
            <a:r>
              <a:rPr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まで</a:t>
            </a:r>
            <a:r>
              <a:rPr lang="en-US" altLang="ja-JP"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減少した。</a:t>
            </a:r>
            <a:endPar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4" name="Chart 13">
            <a:extLst>
              <a:ext uri="{FF2B5EF4-FFF2-40B4-BE49-F238E27FC236}">
                <a16:creationId xmlns:a16="http://schemas.microsoft.com/office/drawing/2014/main" id="{F3FBA01D-56B9-9AED-08AC-C4D5DCED5DFF}"/>
              </a:ext>
            </a:extLst>
          </p:cNvPr>
          <p:cNvGraphicFramePr/>
          <p:nvPr>
            <p:extLst>
              <p:ext uri="{D42A27DB-BD31-4B8C-83A1-F6EECF244321}">
                <p14:modId xmlns:p14="http://schemas.microsoft.com/office/powerpoint/2010/main" val="4238151558"/>
              </p:ext>
            </p:extLst>
          </p:nvPr>
        </p:nvGraphicFramePr>
        <p:xfrm>
          <a:off x="200025" y="2111197"/>
          <a:ext cx="4752974" cy="3838082"/>
        </p:xfrm>
        <a:graphic>
          <a:graphicData uri="http://schemas.openxmlformats.org/drawingml/2006/chart">
            <c:chart xmlns:c="http://schemas.openxmlformats.org/drawingml/2006/chart" xmlns:r="http://schemas.openxmlformats.org/officeDocument/2006/relationships" r:id="rId8"/>
          </a:graphicData>
        </a:graphic>
      </p:graphicFrame>
      <p:grpSp>
        <p:nvGrpSpPr>
          <p:cNvPr id="17" name="グループ化 7">
            <a:extLst>
              <a:ext uri="{FF2B5EF4-FFF2-40B4-BE49-F238E27FC236}">
                <a16:creationId xmlns:a16="http://schemas.microsoft.com/office/drawing/2014/main" id="{BAAC695B-49BA-7CD6-3786-278A1106CB12}"/>
              </a:ext>
            </a:extLst>
          </p:cNvPr>
          <p:cNvGrpSpPr/>
          <p:nvPr/>
        </p:nvGrpSpPr>
        <p:grpSpPr>
          <a:xfrm>
            <a:off x="200471" y="1657350"/>
            <a:ext cx="4536507" cy="287338"/>
            <a:chOff x="4803500" y="2113806"/>
            <a:chExt cx="2954133" cy="288032"/>
          </a:xfrm>
        </p:grpSpPr>
        <p:cxnSp>
          <p:nvCxnSpPr>
            <p:cNvPr id="18" name="直線コネクタ 38">
              <a:extLst>
                <a:ext uri="{FF2B5EF4-FFF2-40B4-BE49-F238E27FC236}">
                  <a16:creationId xmlns:a16="http://schemas.microsoft.com/office/drawing/2014/main" id="{B851460E-A16B-CB80-34D1-93E4A0EA2C66}"/>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9" name="Rectangle 6">
              <a:extLst>
                <a:ext uri="{FF2B5EF4-FFF2-40B4-BE49-F238E27FC236}">
                  <a16:creationId xmlns:a16="http://schemas.microsoft.com/office/drawing/2014/main" id="{825233EB-EAC3-2186-21CA-CB11B187C206}"/>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noProof="1">
                  <a:solidFill>
                    <a:srgbClr val="000000"/>
                  </a:solidFill>
                  <a:latin typeface="Arial Black" pitchFamily="34" charset="0"/>
                  <a:ea typeface="HGP創英角ｺﾞｼｯｸUB" pitchFamily="50" charset="-128"/>
                </a:rPr>
                <a:t>耐久消費</a:t>
              </a:r>
              <a:r>
                <a:rPr lang="ja-JP" altLang="en-US" sz="1400" noProof="1">
                  <a:solidFill>
                    <a:srgbClr val="000000"/>
                  </a:solidFill>
                  <a:latin typeface="Arial Black" pitchFamily="34" charset="0"/>
                  <a:ea typeface="HGP創英角ｺﾞｼｯｸUB" pitchFamily="50" charset="-128"/>
                </a:rPr>
                <a:t>財</a:t>
              </a:r>
              <a:r>
                <a:rPr lang="en-US" altLang="ja-JP" sz="1400" noProof="1">
                  <a:solidFill>
                    <a:srgbClr val="000000"/>
                  </a:solidFill>
                  <a:latin typeface="Arial Black" pitchFamily="34" charset="0"/>
                  <a:ea typeface="HGP創英角ｺﾞｼｯｸUB" pitchFamily="50" charset="-128"/>
                </a:rPr>
                <a:t>の小売成長率</a:t>
              </a:r>
              <a:r>
                <a:rPr lang="ja-JP" altLang="en-US" sz="1400" noProof="1">
                  <a:solidFill>
                    <a:srgbClr val="000000"/>
                  </a:solidFill>
                  <a:latin typeface="Arial Black" pitchFamily="34" charset="0"/>
                  <a:ea typeface="HGP創英角ｺﾞｼｯｸUB" pitchFamily="50" charset="-128"/>
                </a:rPr>
                <a:t> （</a:t>
              </a:r>
              <a:r>
                <a:rPr lang="en-US" altLang="ja-JP" sz="1400" noProof="1">
                  <a:solidFill>
                    <a:srgbClr val="000000"/>
                  </a:solidFill>
                  <a:latin typeface="Arial Black" pitchFamily="34" charset="0"/>
                  <a:ea typeface="HGP創英角ｺﾞｼｯｸUB" pitchFamily="50" charset="-128"/>
                </a:rPr>
                <a:t>2012-2023年</a:t>
              </a:r>
              <a:r>
                <a:rPr lang="ja-JP" altLang="en-US" sz="1400" noProof="1">
                  <a:solidFill>
                    <a:srgbClr val="000000"/>
                  </a:solidFill>
                  <a:latin typeface="Arial Black" pitchFamily="34" charset="0"/>
                  <a:ea typeface="HGP創英角ｺﾞｼｯｸUB" pitchFamily="50" charset="-128"/>
                </a:rPr>
                <a:t>）</a:t>
              </a:r>
            </a:p>
          </p:txBody>
        </p:sp>
      </p:grpSp>
      <p:sp>
        <p:nvSpPr>
          <p:cNvPr id="25" name="テキスト ボックス 74">
            <a:extLst>
              <a:ext uri="{FF2B5EF4-FFF2-40B4-BE49-F238E27FC236}">
                <a16:creationId xmlns:a16="http://schemas.microsoft.com/office/drawing/2014/main" id="{26CED7AE-585E-D0F4-F5CA-D182E37FD374}"/>
              </a:ext>
            </a:extLst>
          </p:cNvPr>
          <p:cNvSpPr txBox="1"/>
          <p:nvPr/>
        </p:nvSpPr>
        <p:spPr>
          <a:xfrm>
            <a:off x="208892" y="6575054"/>
            <a:ext cx="6400800" cy="1440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lang="ja-JP" altLang="en-US" sz="800" noProof="1">
                <a:solidFill>
                  <a:srgbClr val="000000"/>
                </a:solidFill>
                <a:latin typeface="+mj-lt"/>
                <a:ea typeface="ＭＳ Ｐゴシック" panose="020B0600070205080204" pitchFamily="50" charset="-128"/>
                <a:cs typeface="Arial" panose="020B0604020202020204" pitchFamily="34" charset="0"/>
              </a:rPr>
              <a:t>（出所）タイ中央銀行（</a:t>
            </a:r>
            <a:r>
              <a:rPr lang="en-US" altLang="ja-JP" sz="800" noProof="1">
                <a:solidFill>
                  <a:srgbClr val="000000"/>
                </a:solidFill>
                <a:latin typeface="+mj-lt"/>
                <a:ea typeface="ＭＳ Ｐゴシック" panose="020B0600070205080204" pitchFamily="50" charset="-128"/>
                <a:cs typeface="Arial" panose="020B0604020202020204" pitchFamily="34" charset="0"/>
              </a:rPr>
              <a:t>2025</a:t>
            </a:r>
            <a:r>
              <a:rPr lang="ja-JP" altLang="en-US" sz="800" noProof="1">
                <a:solidFill>
                  <a:srgbClr val="000000"/>
                </a:solidFill>
                <a:latin typeface="+mj-lt"/>
                <a:ea typeface="ＭＳ Ｐゴシック" panose="020B0600070205080204" pitchFamily="50" charset="-128"/>
                <a:cs typeface="Arial" panose="020B0604020202020204" pitchFamily="34" charset="0"/>
              </a:rPr>
              <a:t>年</a:t>
            </a:r>
            <a:r>
              <a:rPr lang="en-US" altLang="ja-JP" sz="800" noProof="1">
                <a:solidFill>
                  <a:srgbClr val="000000"/>
                </a:solidFill>
                <a:latin typeface="+mj-lt"/>
                <a:ea typeface="ＭＳ Ｐゴシック" panose="020B0600070205080204" pitchFamily="50" charset="-128"/>
                <a:cs typeface="Arial" panose="020B0604020202020204" pitchFamily="34" charset="0"/>
              </a:rPr>
              <a:t>2</a:t>
            </a:r>
            <a:r>
              <a:rPr lang="ja-JP" altLang="en-US" sz="800" noProof="1">
                <a:solidFill>
                  <a:srgbClr val="000000"/>
                </a:solidFill>
                <a:latin typeface="+mj-lt"/>
                <a:ea typeface="ＭＳ Ｐゴシック" panose="020B0600070205080204" pitchFamily="50" charset="-128"/>
                <a:cs typeface="Arial" panose="020B0604020202020204" pitchFamily="34" charset="0"/>
              </a:rPr>
              <a:t>月時点）</a:t>
            </a:r>
          </a:p>
        </p:txBody>
      </p:sp>
      <p:graphicFrame>
        <p:nvGraphicFramePr>
          <p:cNvPr id="2" name="Chart 1">
            <a:extLst>
              <a:ext uri="{FF2B5EF4-FFF2-40B4-BE49-F238E27FC236}">
                <a16:creationId xmlns:a16="http://schemas.microsoft.com/office/drawing/2014/main" id="{4818B4FC-74CD-8464-43A9-5083BD304F98}"/>
              </a:ext>
            </a:extLst>
          </p:cNvPr>
          <p:cNvGraphicFramePr/>
          <p:nvPr>
            <p:extLst>
              <p:ext uri="{D42A27DB-BD31-4B8C-83A1-F6EECF244321}">
                <p14:modId xmlns:p14="http://schemas.microsoft.com/office/powerpoint/2010/main" val="3334209851"/>
              </p:ext>
            </p:extLst>
          </p:nvPr>
        </p:nvGraphicFramePr>
        <p:xfrm>
          <a:off x="4952998" y="2111197"/>
          <a:ext cx="4752974" cy="4032748"/>
        </p:xfrm>
        <a:graphic>
          <a:graphicData uri="http://schemas.openxmlformats.org/drawingml/2006/chart">
            <c:chart xmlns:c="http://schemas.openxmlformats.org/drawingml/2006/chart" xmlns:r="http://schemas.openxmlformats.org/officeDocument/2006/relationships" r:id="rId9"/>
          </a:graphicData>
        </a:graphic>
      </p:graphicFrame>
      <p:grpSp>
        <p:nvGrpSpPr>
          <p:cNvPr id="3" name="グループ化 7">
            <a:extLst>
              <a:ext uri="{FF2B5EF4-FFF2-40B4-BE49-F238E27FC236}">
                <a16:creationId xmlns:a16="http://schemas.microsoft.com/office/drawing/2014/main" id="{35EAD834-3C0F-D635-C4CA-6D41A60556E2}"/>
              </a:ext>
            </a:extLst>
          </p:cNvPr>
          <p:cNvGrpSpPr/>
          <p:nvPr/>
        </p:nvGrpSpPr>
        <p:grpSpPr>
          <a:xfrm>
            <a:off x="5061231" y="1657350"/>
            <a:ext cx="4536507" cy="287338"/>
            <a:chOff x="4803500" y="2113806"/>
            <a:chExt cx="2954133" cy="288032"/>
          </a:xfrm>
        </p:grpSpPr>
        <p:cxnSp>
          <p:nvCxnSpPr>
            <p:cNvPr id="8" name="直線コネクタ 38">
              <a:extLst>
                <a:ext uri="{FF2B5EF4-FFF2-40B4-BE49-F238E27FC236}">
                  <a16:creationId xmlns:a16="http://schemas.microsoft.com/office/drawing/2014/main" id="{D8141B4E-AA34-CB6C-1AAC-E8898C088446}"/>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Rectangle 6">
              <a:extLst>
                <a:ext uri="{FF2B5EF4-FFF2-40B4-BE49-F238E27FC236}">
                  <a16:creationId xmlns:a16="http://schemas.microsoft.com/office/drawing/2014/main" id="{B0403E26-6112-C224-AE72-DD885200B4F0}"/>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noProof="1">
                  <a:solidFill>
                    <a:srgbClr val="000000"/>
                  </a:solidFill>
                  <a:latin typeface="Arial Black" pitchFamily="34" charset="0"/>
                  <a:ea typeface="HGP創英角ｺﾞｼｯｸUB" pitchFamily="50" charset="-128"/>
                </a:rPr>
                <a:t>耐久消費</a:t>
              </a:r>
              <a:r>
                <a:rPr lang="ja-JP" altLang="en-US" sz="1400" noProof="1">
                  <a:solidFill>
                    <a:srgbClr val="000000"/>
                  </a:solidFill>
                  <a:latin typeface="Arial Black" pitchFamily="34" charset="0"/>
                  <a:ea typeface="HGP創英角ｺﾞｼｯｸUB" pitchFamily="50" charset="-128"/>
                </a:rPr>
                <a:t>財購入</a:t>
              </a:r>
              <a:r>
                <a:rPr lang="en-US" altLang="ja-JP" sz="1400" noProof="1">
                  <a:solidFill>
                    <a:srgbClr val="000000"/>
                  </a:solidFill>
                  <a:latin typeface="Arial Black" pitchFamily="34" charset="0"/>
                  <a:ea typeface="HGP創英角ｺﾞｼｯｸUB" pitchFamily="50" charset="-128"/>
                </a:rPr>
                <a:t>指数 2024</a:t>
              </a:r>
              <a:endParaRPr lang="ja-JP" altLang="en-US" sz="1400" noProof="1">
                <a:solidFill>
                  <a:srgbClr val="000000"/>
                </a:solidFill>
                <a:latin typeface="Arial Black" pitchFamily="34" charset="0"/>
                <a:ea typeface="HGP創英角ｺﾞｼｯｸUB" pitchFamily="50" charset="-128"/>
              </a:endParaRPr>
            </a:p>
          </p:txBody>
        </p:sp>
      </p:grpSp>
      <p:sp>
        <p:nvSpPr>
          <p:cNvPr id="10" name="Text Placeholder 12">
            <a:extLst>
              <a:ext uri="{FF2B5EF4-FFF2-40B4-BE49-F238E27FC236}">
                <a16:creationId xmlns:a16="http://schemas.microsoft.com/office/drawing/2014/main" id="{E9EE947A-CFC8-0003-394B-B97D826BCDC0}"/>
              </a:ext>
            </a:extLst>
          </p:cNvPr>
          <p:cNvSpPr>
            <a:spLocks noGrp="1"/>
          </p:cNvSpPr>
          <p:nvPr>
            <p:custDataLst>
              <p:tags r:id="rId3"/>
            </p:custDataLst>
          </p:nvPr>
        </p:nvSpPr>
        <p:spPr bwMode="auto">
          <a:xfrm>
            <a:off x="344488" y="1980214"/>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ja-JP" altLang="en-US" sz="800" b="0" i="0" u="none" strike="noStrike" kern="1200" cap="none" spc="0" normalizeH="0" baseline="0" noProof="1">
                <a:ln>
                  <a:noFill/>
                </a:ln>
                <a:solidFill>
                  <a:srgbClr val="000000"/>
                </a:solidFill>
                <a:effectLst/>
                <a:uLnTx/>
                <a:uFillTx/>
                <a:latin typeface="Arial"/>
                <a:ea typeface="ＭＳ Ｐゴシック"/>
                <a:cs typeface="+mn-cs"/>
                <a:sym typeface="+mn-lt"/>
              </a:rPr>
              <a:t>（%）</a:t>
            </a:r>
          </a:p>
        </p:txBody>
      </p:sp>
    </p:spTree>
    <p:extLst>
      <p:ext uri="{BB962C8B-B14F-4D97-AF65-F5344CB8AC3E}">
        <p14:creationId xmlns:p14="http://schemas.microsoft.com/office/powerpoint/2010/main" val="2174690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ACDE351D-0B7F-46E2-9987-37B64C5CCF4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6" name="Object 5" hidden="1">
                        <a:extLst>
                          <a:ext uri="{FF2B5EF4-FFF2-40B4-BE49-F238E27FC236}">
                            <a16:creationId xmlns:a16="http://schemas.microsoft.com/office/drawing/2014/main" id="{ACDE351D-0B7F-46E2-9987-37B64C5CCF4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40" name="角丸四角形 1039"/>
          <p:cNvSpPr/>
          <p:nvPr/>
        </p:nvSpPr>
        <p:spPr>
          <a:xfrm>
            <a:off x="529120" y="4582818"/>
            <a:ext cx="576064" cy="648072"/>
          </a:xfrm>
          <a:prstGeom prst="roundRect">
            <a:avLst>
              <a:gd name="adj" fmla="val 6085"/>
            </a:avLst>
          </a:prstGeom>
          <a:solidFill>
            <a:srgbClr val="BAE4D9"/>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4" name="角丸四角形 93"/>
          <p:cNvSpPr/>
          <p:nvPr/>
        </p:nvSpPr>
        <p:spPr>
          <a:xfrm>
            <a:off x="1753256" y="4582818"/>
            <a:ext cx="576064" cy="648072"/>
          </a:xfrm>
          <a:prstGeom prst="roundRect">
            <a:avLst>
              <a:gd name="adj" fmla="val 6085"/>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タイ／一般概況／規制</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外国投資法（外国人事業法）</a:t>
            </a:r>
          </a:p>
        </p:txBody>
      </p:sp>
      <p:sp>
        <p:nvSpPr>
          <p:cNvPr id="4" name="テキスト ボックス 3"/>
          <p:cNvSpPr txBox="1"/>
          <p:nvPr/>
        </p:nvSpPr>
        <p:spPr>
          <a:xfrm>
            <a:off x="200472" y="1093393"/>
            <a:ext cx="9505056" cy="2540183"/>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1999</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年に制定された外国企業法 （</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FBA</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は、企業活動を</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つのリストに分類し、様々な制限を課している。外国人の最低資本金は、一般的には</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200</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万バーツ、リスト</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またはリスト</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に該当する者は</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300</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万バーツとされている。</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fontAlgn="ctr">
              <a:lnSpc>
                <a:spcPct val="110000"/>
              </a:lnSpc>
              <a:spcAft>
                <a:spcPts val="200"/>
              </a:spcAft>
              <a:buClr>
                <a:srgbClr val="5F8AC3"/>
              </a:buClr>
              <a:buFont typeface="Wingdings" panose="05000000000000000000" pitchFamily="2" charset="2"/>
              <a:buChar char="n"/>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外国人事業法に基づき、規制業種を</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種類</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43</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業種に分け、それらの業種への外国企業（外国資本</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50</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％以上）の参入が禁止・規制されている。</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fontAlgn="ctr">
              <a:lnSpc>
                <a:spcPct val="110000"/>
              </a:lnSpc>
              <a:spcAft>
                <a:spcPts val="200"/>
              </a:spcAft>
              <a:buClr>
                <a:srgbClr val="5F8AC3"/>
              </a:buClr>
              <a:buFont typeface="Wingdings" panose="05000000000000000000" pitchFamily="2" charset="2"/>
              <a:buChar char="n"/>
            </a:pPr>
            <a:r>
              <a:rPr lang="ja-JP" altLang="en-US" sz="1200" dirty="0"/>
              <a:t>すなわち、外国企業に よる事業の運営が厳格に禁止されている</a:t>
            </a:r>
            <a:r>
              <a:rPr lang="en-US" altLang="ja-JP" sz="1200" dirty="0"/>
              <a:t>9</a:t>
            </a:r>
            <a:r>
              <a:rPr lang="ja-JP" altLang="en-US" sz="1200" dirty="0"/>
              <a:t>業種（農業や仏像製造、土地売買等）、国家の安全等の ために外国企業による事業の運営が原則として禁止されている</a:t>
            </a:r>
            <a:r>
              <a:rPr lang="en-US" altLang="ja-JP" sz="1200" dirty="0"/>
              <a:t>13</a:t>
            </a:r>
            <a:r>
              <a:rPr lang="ja-JP" altLang="en-US" sz="1200" dirty="0"/>
              <a:t>業種（運送業や鉱業、銃器の製 造等）、タイ企業の競争力が不十分であるために外国企業による事業の運営が原則として禁止され ている</a:t>
            </a:r>
            <a:r>
              <a:rPr lang="en-US" altLang="ja-JP" sz="1200" dirty="0"/>
              <a:t>21</a:t>
            </a:r>
            <a:r>
              <a:rPr lang="ja-JP" altLang="en-US" sz="1200" dirty="0"/>
              <a:t>業種（水産業やサービス業等）である。</a:t>
            </a:r>
            <a:endParaRPr lang="en-US" altLang="ja-JP" sz="1200" dirty="0"/>
          </a:p>
          <a:p>
            <a:pPr marL="190500" indent="-190500" algn="just" fontAlgn="ctr">
              <a:lnSpc>
                <a:spcPct val="110000"/>
              </a:lnSpc>
              <a:spcAft>
                <a:spcPts val="200"/>
              </a:spcAft>
              <a:buClr>
                <a:srgbClr val="5F8AC3"/>
              </a:buClr>
              <a:buFont typeface="Wingdings" panose="05000000000000000000" pitchFamily="2" charset="2"/>
              <a:buChar char="n"/>
            </a:pPr>
            <a:r>
              <a:rPr lang="ja-JP" altLang="en-US" sz="1200" dirty="0"/>
              <a:t>これらの</a:t>
            </a:r>
            <a:r>
              <a:rPr lang="en-US" altLang="ja-JP" sz="1200" dirty="0"/>
              <a:t>43</a:t>
            </a:r>
            <a:r>
              <a:rPr lang="ja-JP" altLang="en-US" sz="1200" dirty="0"/>
              <a:t>業種以外の業種（例えば、製造業等）にかかる事業に ついては外国人事業許可を取得することなく営むことが可能であり、医薬品・医療機器関係の業種は</a:t>
            </a:r>
            <a:r>
              <a:rPr lang="en-US" altLang="ja-JP" sz="1200" dirty="0"/>
              <a:t>43</a:t>
            </a:r>
            <a:r>
              <a:rPr lang="ja-JP" altLang="en-US" sz="1200" dirty="0"/>
              <a:t>業種には列記されていない。 </a:t>
            </a:r>
            <a:endParaRPr lang="en-US" altLang="ja-JP" sz="1200" dirty="0"/>
          </a:p>
          <a:p>
            <a:pPr marL="190500" indent="-190500" algn="just" fontAlgn="ctr">
              <a:lnSpc>
                <a:spcPct val="110000"/>
              </a:lnSpc>
              <a:spcAft>
                <a:spcPts val="200"/>
              </a:spcAft>
              <a:buClr>
                <a:srgbClr val="5F8AC3"/>
              </a:buClr>
              <a:buFont typeface="Wingdings" panose="05000000000000000000" pitchFamily="2" charset="2"/>
              <a:buChar char="n"/>
            </a:pPr>
            <a:r>
              <a:rPr lang="ja-JP" altLang="en-US" sz="1200" dirty="0"/>
              <a:t>しかし、外国企業による事業の運営が原則として禁止されている</a:t>
            </a:r>
            <a:r>
              <a:rPr lang="en-US" altLang="ja-JP" sz="1200" dirty="0"/>
              <a:t>21</a:t>
            </a:r>
            <a:r>
              <a:rPr lang="ja-JP" altLang="en-US" sz="1200" dirty="0"/>
              <a:t>業種には「その他のサービス業」が含まれており、相当な範囲の事業が「サービス業」に該当すると判断される可能性があり、この場合には、外国人事業許可が必要となるので、留意が必要である（例えば、一般的に製造業に分類される事業であっ ても、オーダーメイドのような受注製造型の製造業は委託加工を行う「サービス業」に該当し、 また、販売後のメンテナンス等のサービスを行うことも「サービス業」に該当する可能性がある）。</a:t>
            </a:r>
            <a:endParaRPr lang="en-US" altLang="ja-JP" sz="1200" dirty="0"/>
          </a:p>
        </p:txBody>
      </p:sp>
      <p:grpSp>
        <p:nvGrpSpPr>
          <p:cNvPr id="5" name="Group 5"/>
          <p:cNvGrpSpPr>
            <a:grpSpLocks noChangeAspect="1"/>
          </p:cNvGrpSpPr>
          <p:nvPr/>
        </p:nvGrpSpPr>
        <p:grpSpPr bwMode="auto">
          <a:xfrm>
            <a:off x="961168" y="4354600"/>
            <a:ext cx="917575" cy="1109662"/>
            <a:chOff x="669" y="1659"/>
            <a:chExt cx="578" cy="699"/>
          </a:xfrm>
        </p:grpSpPr>
        <p:sp>
          <p:nvSpPr>
            <p:cNvPr id="7" name="Freeform 6"/>
            <p:cNvSpPr>
              <a:spLocks/>
            </p:cNvSpPr>
            <p:nvPr/>
          </p:nvSpPr>
          <p:spPr bwMode="auto">
            <a:xfrm>
              <a:off x="966" y="1659"/>
              <a:ext cx="281" cy="699"/>
            </a:xfrm>
            <a:custGeom>
              <a:avLst/>
              <a:gdLst>
                <a:gd name="T0" fmla="*/ 0 w 281"/>
                <a:gd name="T1" fmla="*/ 0 h 699"/>
                <a:gd name="T2" fmla="*/ 0 w 281"/>
                <a:gd name="T3" fmla="*/ 567 h 699"/>
                <a:gd name="T4" fmla="*/ 85 w 281"/>
                <a:gd name="T5" fmla="*/ 567 h 699"/>
                <a:gd name="T6" fmla="*/ 85 w 281"/>
                <a:gd name="T7" fmla="*/ 699 h 699"/>
                <a:gd name="T8" fmla="*/ 281 w 281"/>
                <a:gd name="T9" fmla="*/ 699 h 699"/>
                <a:gd name="T10" fmla="*/ 281 w 281"/>
                <a:gd name="T11" fmla="*/ 0 h 699"/>
                <a:gd name="T12" fmla="*/ 0 w 281"/>
                <a:gd name="T13" fmla="*/ 0 h 699"/>
              </a:gdLst>
              <a:ahLst/>
              <a:cxnLst>
                <a:cxn ang="0">
                  <a:pos x="T0" y="T1"/>
                </a:cxn>
                <a:cxn ang="0">
                  <a:pos x="T2" y="T3"/>
                </a:cxn>
                <a:cxn ang="0">
                  <a:pos x="T4" y="T5"/>
                </a:cxn>
                <a:cxn ang="0">
                  <a:pos x="T6" y="T7"/>
                </a:cxn>
                <a:cxn ang="0">
                  <a:pos x="T8" y="T9"/>
                </a:cxn>
                <a:cxn ang="0">
                  <a:pos x="T10" y="T11"/>
                </a:cxn>
                <a:cxn ang="0">
                  <a:pos x="T12" y="T13"/>
                </a:cxn>
              </a:cxnLst>
              <a:rect l="0" t="0" r="r" b="b"/>
              <a:pathLst>
                <a:path w="281" h="699">
                  <a:moveTo>
                    <a:pt x="0" y="0"/>
                  </a:moveTo>
                  <a:lnTo>
                    <a:pt x="0" y="567"/>
                  </a:lnTo>
                  <a:lnTo>
                    <a:pt x="85" y="567"/>
                  </a:lnTo>
                  <a:lnTo>
                    <a:pt x="85" y="699"/>
                  </a:lnTo>
                  <a:lnTo>
                    <a:pt x="281" y="699"/>
                  </a:lnTo>
                  <a:lnTo>
                    <a:pt x="281" y="0"/>
                  </a:lnTo>
                  <a:lnTo>
                    <a:pt x="0" y="0"/>
                  </a:lnTo>
                  <a:close/>
                </a:path>
              </a:pathLst>
            </a:custGeom>
            <a:solidFill>
              <a:srgbClr val="83A4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 name="Freeform 7"/>
            <p:cNvSpPr>
              <a:spLocks/>
            </p:cNvSpPr>
            <p:nvPr/>
          </p:nvSpPr>
          <p:spPr bwMode="auto">
            <a:xfrm>
              <a:off x="669" y="1659"/>
              <a:ext cx="297" cy="699"/>
            </a:xfrm>
            <a:custGeom>
              <a:avLst/>
              <a:gdLst>
                <a:gd name="T0" fmla="*/ 0 w 297"/>
                <a:gd name="T1" fmla="*/ 0 h 699"/>
                <a:gd name="T2" fmla="*/ 0 w 297"/>
                <a:gd name="T3" fmla="*/ 699 h 699"/>
                <a:gd name="T4" fmla="*/ 193 w 297"/>
                <a:gd name="T5" fmla="*/ 699 h 699"/>
                <a:gd name="T6" fmla="*/ 193 w 297"/>
                <a:gd name="T7" fmla="*/ 567 h 699"/>
                <a:gd name="T8" fmla="*/ 297 w 297"/>
                <a:gd name="T9" fmla="*/ 567 h 699"/>
                <a:gd name="T10" fmla="*/ 297 w 297"/>
                <a:gd name="T11" fmla="*/ 0 h 699"/>
                <a:gd name="T12" fmla="*/ 0 w 297"/>
                <a:gd name="T13" fmla="*/ 0 h 699"/>
              </a:gdLst>
              <a:ahLst/>
              <a:cxnLst>
                <a:cxn ang="0">
                  <a:pos x="T0" y="T1"/>
                </a:cxn>
                <a:cxn ang="0">
                  <a:pos x="T2" y="T3"/>
                </a:cxn>
                <a:cxn ang="0">
                  <a:pos x="T4" y="T5"/>
                </a:cxn>
                <a:cxn ang="0">
                  <a:pos x="T6" y="T7"/>
                </a:cxn>
                <a:cxn ang="0">
                  <a:pos x="T8" y="T9"/>
                </a:cxn>
                <a:cxn ang="0">
                  <a:pos x="T10" y="T11"/>
                </a:cxn>
                <a:cxn ang="0">
                  <a:pos x="T12" y="T13"/>
                </a:cxn>
              </a:cxnLst>
              <a:rect l="0" t="0" r="r" b="b"/>
              <a:pathLst>
                <a:path w="297" h="699">
                  <a:moveTo>
                    <a:pt x="0" y="0"/>
                  </a:moveTo>
                  <a:lnTo>
                    <a:pt x="0" y="699"/>
                  </a:lnTo>
                  <a:lnTo>
                    <a:pt x="193" y="699"/>
                  </a:lnTo>
                  <a:lnTo>
                    <a:pt x="193" y="567"/>
                  </a:lnTo>
                  <a:lnTo>
                    <a:pt x="297" y="567"/>
                  </a:lnTo>
                  <a:lnTo>
                    <a:pt x="297" y="0"/>
                  </a:lnTo>
                  <a:lnTo>
                    <a:pt x="0" y="0"/>
                  </a:lnTo>
                  <a:close/>
                </a:path>
              </a:pathLst>
            </a:custGeom>
            <a:solidFill>
              <a:srgbClr val="5CBE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 name="Rectangle 8"/>
            <p:cNvSpPr>
              <a:spLocks noChangeArrowheads="1"/>
            </p:cNvSpPr>
            <p:nvPr/>
          </p:nvSpPr>
          <p:spPr bwMode="auto">
            <a:xfrm>
              <a:off x="723" y="1713"/>
              <a:ext cx="57" cy="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 name="Rectangle 9"/>
            <p:cNvSpPr>
              <a:spLocks noChangeArrowheads="1"/>
            </p:cNvSpPr>
            <p:nvPr/>
          </p:nvSpPr>
          <p:spPr bwMode="auto">
            <a:xfrm>
              <a:off x="827" y="1713"/>
              <a:ext cx="57" cy="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 name="Rectangle 10"/>
            <p:cNvSpPr>
              <a:spLocks noChangeArrowheads="1"/>
            </p:cNvSpPr>
            <p:nvPr/>
          </p:nvSpPr>
          <p:spPr bwMode="auto">
            <a:xfrm>
              <a:off x="928" y="1713"/>
              <a:ext cx="57" cy="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Rectangle 11"/>
            <p:cNvSpPr>
              <a:spLocks noChangeArrowheads="1"/>
            </p:cNvSpPr>
            <p:nvPr/>
          </p:nvSpPr>
          <p:spPr bwMode="auto">
            <a:xfrm>
              <a:off x="1032" y="1713"/>
              <a:ext cx="57" cy="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Rectangle 12"/>
            <p:cNvSpPr>
              <a:spLocks noChangeArrowheads="1"/>
            </p:cNvSpPr>
            <p:nvPr/>
          </p:nvSpPr>
          <p:spPr bwMode="auto">
            <a:xfrm>
              <a:off x="1134" y="1713"/>
              <a:ext cx="57" cy="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Rectangle 13"/>
            <p:cNvSpPr>
              <a:spLocks noChangeArrowheads="1"/>
            </p:cNvSpPr>
            <p:nvPr/>
          </p:nvSpPr>
          <p:spPr bwMode="auto">
            <a:xfrm>
              <a:off x="723" y="1815"/>
              <a:ext cx="57" cy="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Rectangle 14"/>
            <p:cNvSpPr>
              <a:spLocks noChangeArrowheads="1"/>
            </p:cNvSpPr>
            <p:nvPr/>
          </p:nvSpPr>
          <p:spPr bwMode="auto">
            <a:xfrm>
              <a:off x="827" y="1815"/>
              <a:ext cx="57" cy="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Rectangle 15"/>
            <p:cNvSpPr>
              <a:spLocks noChangeArrowheads="1"/>
            </p:cNvSpPr>
            <p:nvPr/>
          </p:nvSpPr>
          <p:spPr bwMode="auto">
            <a:xfrm>
              <a:off x="928" y="1815"/>
              <a:ext cx="57" cy="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Rectangle 16"/>
            <p:cNvSpPr>
              <a:spLocks noChangeArrowheads="1"/>
            </p:cNvSpPr>
            <p:nvPr/>
          </p:nvSpPr>
          <p:spPr bwMode="auto">
            <a:xfrm>
              <a:off x="1032" y="1815"/>
              <a:ext cx="57" cy="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Rectangle 17"/>
            <p:cNvSpPr>
              <a:spLocks noChangeArrowheads="1"/>
            </p:cNvSpPr>
            <p:nvPr/>
          </p:nvSpPr>
          <p:spPr bwMode="auto">
            <a:xfrm>
              <a:off x="1134" y="1815"/>
              <a:ext cx="57" cy="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Rectangle 18"/>
            <p:cNvSpPr>
              <a:spLocks noChangeArrowheads="1"/>
            </p:cNvSpPr>
            <p:nvPr/>
          </p:nvSpPr>
          <p:spPr bwMode="auto">
            <a:xfrm>
              <a:off x="723" y="1919"/>
              <a:ext cx="57" cy="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Rectangle 19"/>
            <p:cNvSpPr>
              <a:spLocks noChangeArrowheads="1"/>
            </p:cNvSpPr>
            <p:nvPr/>
          </p:nvSpPr>
          <p:spPr bwMode="auto">
            <a:xfrm>
              <a:off x="827" y="1919"/>
              <a:ext cx="57" cy="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Rectangle 20"/>
            <p:cNvSpPr>
              <a:spLocks noChangeArrowheads="1"/>
            </p:cNvSpPr>
            <p:nvPr/>
          </p:nvSpPr>
          <p:spPr bwMode="auto">
            <a:xfrm>
              <a:off x="928" y="1919"/>
              <a:ext cx="57" cy="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Rectangle 21"/>
            <p:cNvSpPr>
              <a:spLocks noChangeArrowheads="1"/>
            </p:cNvSpPr>
            <p:nvPr/>
          </p:nvSpPr>
          <p:spPr bwMode="auto">
            <a:xfrm>
              <a:off x="1032" y="1919"/>
              <a:ext cx="57" cy="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Rectangle 22"/>
            <p:cNvSpPr>
              <a:spLocks noChangeArrowheads="1"/>
            </p:cNvSpPr>
            <p:nvPr/>
          </p:nvSpPr>
          <p:spPr bwMode="auto">
            <a:xfrm>
              <a:off x="1134" y="1919"/>
              <a:ext cx="57" cy="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Rectangle 23"/>
            <p:cNvSpPr>
              <a:spLocks noChangeArrowheads="1"/>
            </p:cNvSpPr>
            <p:nvPr/>
          </p:nvSpPr>
          <p:spPr bwMode="auto">
            <a:xfrm>
              <a:off x="723" y="2020"/>
              <a:ext cx="57" cy="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Rectangle 24"/>
            <p:cNvSpPr>
              <a:spLocks noChangeArrowheads="1"/>
            </p:cNvSpPr>
            <p:nvPr/>
          </p:nvSpPr>
          <p:spPr bwMode="auto">
            <a:xfrm>
              <a:off x="827" y="2020"/>
              <a:ext cx="57" cy="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Rectangle 25"/>
            <p:cNvSpPr>
              <a:spLocks noChangeArrowheads="1"/>
            </p:cNvSpPr>
            <p:nvPr/>
          </p:nvSpPr>
          <p:spPr bwMode="auto">
            <a:xfrm>
              <a:off x="928" y="2020"/>
              <a:ext cx="57" cy="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Rectangle 26"/>
            <p:cNvSpPr>
              <a:spLocks noChangeArrowheads="1"/>
            </p:cNvSpPr>
            <p:nvPr/>
          </p:nvSpPr>
          <p:spPr bwMode="auto">
            <a:xfrm>
              <a:off x="1032" y="2020"/>
              <a:ext cx="57" cy="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Rectangle 27"/>
            <p:cNvSpPr>
              <a:spLocks noChangeArrowheads="1"/>
            </p:cNvSpPr>
            <p:nvPr/>
          </p:nvSpPr>
          <p:spPr bwMode="auto">
            <a:xfrm>
              <a:off x="1134" y="2020"/>
              <a:ext cx="57" cy="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Rectangle 28"/>
            <p:cNvSpPr>
              <a:spLocks noChangeArrowheads="1"/>
            </p:cNvSpPr>
            <p:nvPr/>
          </p:nvSpPr>
          <p:spPr bwMode="auto">
            <a:xfrm>
              <a:off x="723" y="2124"/>
              <a:ext cx="57" cy="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Rectangle 29"/>
            <p:cNvSpPr>
              <a:spLocks noChangeArrowheads="1"/>
            </p:cNvSpPr>
            <p:nvPr/>
          </p:nvSpPr>
          <p:spPr bwMode="auto">
            <a:xfrm>
              <a:off x="827" y="2124"/>
              <a:ext cx="57" cy="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Rectangle 30"/>
            <p:cNvSpPr>
              <a:spLocks noChangeArrowheads="1"/>
            </p:cNvSpPr>
            <p:nvPr/>
          </p:nvSpPr>
          <p:spPr bwMode="auto">
            <a:xfrm>
              <a:off x="928" y="2124"/>
              <a:ext cx="57" cy="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4" name="Rectangle 31"/>
            <p:cNvSpPr>
              <a:spLocks noChangeArrowheads="1"/>
            </p:cNvSpPr>
            <p:nvPr/>
          </p:nvSpPr>
          <p:spPr bwMode="auto">
            <a:xfrm>
              <a:off x="1032" y="2124"/>
              <a:ext cx="57" cy="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5" name="Rectangle 32"/>
            <p:cNvSpPr>
              <a:spLocks noChangeArrowheads="1"/>
            </p:cNvSpPr>
            <p:nvPr/>
          </p:nvSpPr>
          <p:spPr bwMode="auto">
            <a:xfrm>
              <a:off x="1134" y="2124"/>
              <a:ext cx="57" cy="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7" name="Rectangle 33"/>
            <p:cNvSpPr>
              <a:spLocks noChangeArrowheads="1"/>
            </p:cNvSpPr>
            <p:nvPr/>
          </p:nvSpPr>
          <p:spPr bwMode="auto">
            <a:xfrm>
              <a:off x="723" y="2226"/>
              <a:ext cx="57" cy="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8" name="Rectangle 34"/>
            <p:cNvSpPr>
              <a:spLocks noChangeArrowheads="1"/>
            </p:cNvSpPr>
            <p:nvPr/>
          </p:nvSpPr>
          <p:spPr bwMode="auto">
            <a:xfrm>
              <a:off x="1134" y="2226"/>
              <a:ext cx="57" cy="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029" name="テキスト ボックス 1028"/>
          <p:cNvSpPr txBox="1"/>
          <p:nvPr/>
        </p:nvSpPr>
        <p:spPr>
          <a:xfrm>
            <a:off x="495341" y="4570624"/>
            <a:ext cx="825867" cy="707886"/>
          </a:xfrm>
          <a:prstGeom prst="rect">
            <a:avLst/>
          </a:prstGeom>
          <a:noFill/>
        </p:spPr>
        <p:txBody>
          <a:bodyPr wrap="none" rtlCol="0">
            <a:spAutoFit/>
          </a:bodyPr>
          <a:lstStyle/>
          <a:p>
            <a:pPr algn="just"/>
            <a:r>
              <a:rPr kumimoji="1" lang="ja-JP" altLang="en-US" sz="1600" dirty="0">
                <a:latin typeface="HGP創英角ｺﾞｼｯｸUB" panose="020B0900000000000000" pitchFamily="50" charset="-128"/>
                <a:ea typeface="HGP創英角ｺﾞｼｯｸUB" panose="020B0900000000000000" pitchFamily="50" charset="-128"/>
                <a:cs typeface="Arial" panose="020B0604020202020204" pitchFamily="34" charset="0"/>
              </a:rPr>
              <a:t>タイ</a:t>
            </a:r>
            <a:endParaRPr kumimoji="1" lang="en-US" altLang="ja-JP" sz="16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just"/>
            <a:r>
              <a:rPr lang="en-US" altLang="ja-JP" sz="2400" dirty="0">
                <a:solidFill>
                  <a:srgbClr val="000000"/>
                </a:solidFill>
                <a:effectLst>
                  <a:glow rad="63500">
                    <a:schemeClr val="bg1"/>
                  </a:glow>
                </a:effectLst>
                <a:latin typeface="Arial Black" panose="020B0A04020102020204" pitchFamily="34" charset="0"/>
                <a:ea typeface="HGP創英角ｺﾞｼｯｸUB" panose="020B0900000000000000" pitchFamily="50" charset="-128"/>
                <a:cs typeface="Arial" panose="020B0604020202020204" pitchFamily="34" charset="0"/>
              </a:rPr>
              <a:t>51</a:t>
            </a:r>
            <a:r>
              <a:rPr lang="en-US" altLang="ja-JP" dirty="0">
                <a:solidFill>
                  <a:srgbClr val="000000"/>
                </a:solidFill>
                <a:effectLst>
                  <a:glow rad="63500">
                    <a:schemeClr val="bg1"/>
                  </a:glow>
                </a:effectLst>
                <a:latin typeface="Arial Black" panose="020B0A04020102020204" pitchFamily="34" charset="0"/>
                <a:ea typeface="HGP創英角ｺﾞｼｯｸUB" panose="020B0900000000000000" pitchFamily="50" charset="-128"/>
                <a:cs typeface="Arial" panose="020B0604020202020204" pitchFamily="34" charset="0"/>
              </a:rPr>
              <a:t>%</a:t>
            </a:r>
            <a:endParaRPr lang="ja-JP" altLang="en-US" dirty="0">
              <a:solidFill>
                <a:srgbClr val="000000"/>
              </a:solidFill>
              <a:effectLst>
                <a:glow rad="63500">
                  <a:schemeClr val="bg1"/>
                </a:glow>
              </a:effectLst>
              <a:latin typeface="Arial Black" panose="020B0A04020102020204" pitchFamily="34" charset="0"/>
              <a:ea typeface="HGP創英角ｺﾞｼｯｸUB" panose="020B0900000000000000" pitchFamily="50" charset="-128"/>
              <a:cs typeface="Arial" panose="020B0604020202020204" pitchFamily="34" charset="0"/>
            </a:endParaRPr>
          </a:p>
        </p:txBody>
      </p:sp>
      <p:sp>
        <p:nvSpPr>
          <p:cNvPr id="38" name="テキスト ボックス 37"/>
          <p:cNvSpPr txBox="1"/>
          <p:nvPr/>
        </p:nvSpPr>
        <p:spPr>
          <a:xfrm>
            <a:off x="1544698" y="4570624"/>
            <a:ext cx="825867" cy="707886"/>
          </a:xfrm>
          <a:prstGeom prst="rect">
            <a:avLst/>
          </a:prstGeom>
          <a:noFill/>
          <a:effectLst>
            <a:glow rad="63500">
              <a:schemeClr val="bg1"/>
            </a:glow>
          </a:effectLst>
        </p:spPr>
        <p:txBody>
          <a:bodyPr wrap="none" rtlCol="0">
            <a:spAutoFit/>
          </a:bodyPr>
          <a:lstStyle/>
          <a:p>
            <a:pPr algn="r"/>
            <a:r>
              <a:rPr kumimoji="1" lang="ja-JP" altLang="en-US" sz="1600" dirty="0">
                <a:latin typeface="HGP創英角ｺﾞｼｯｸUB" panose="020B0900000000000000" pitchFamily="50" charset="-128"/>
                <a:ea typeface="HGP創英角ｺﾞｼｯｸUB" panose="020B0900000000000000" pitchFamily="50" charset="-128"/>
                <a:cs typeface="Arial" panose="020B0604020202020204" pitchFamily="34" charset="0"/>
              </a:rPr>
              <a:t>日本</a:t>
            </a:r>
            <a:endParaRPr kumimoji="1" lang="en-US" altLang="ja-JP" sz="16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lvl="0" algn="r"/>
            <a:r>
              <a:rPr lang="en-US" altLang="ja-JP" sz="2400" dirty="0">
                <a:solidFill>
                  <a:srgbClr val="000000"/>
                </a:solidFill>
                <a:effectLst>
                  <a:glow rad="63500">
                    <a:schemeClr val="bg1"/>
                  </a:glow>
                </a:effectLst>
                <a:latin typeface="Arial Black" panose="020B0A04020102020204" pitchFamily="34" charset="0"/>
                <a:ea typeface="HGP創英角ｺﾞｼｯｸUB" panose="020B0900000000000000" pitchFamily="50" charset="-128"/>
                <a:cs typeface="Arial" panose="020B0604020202020204" pitchFamily="34" charset="0"/>
              </a:rPr>
              <a:t>49</a:t>
            </a:r>
            <a:r>
              <a:rPr lang="en-US" altLang="ja-JP" dirty="0">
                <a:solidFill>
                  <a:srgbClr val="000000"/>
                </a:solidFill>
                <a:effectLst>
                  <a:glow rad="63500">
                    <a:schemeClr val="bg1"/>
                  </a:glow>
                </a:effectLst>
                <a:latin typeface="Arial Black" panose="020B0A04020102020204" pitchFamily="34" charset="0"/>
                <a:ea typeface="HGP創英角ｺﾞｼｯｸUB" panose="020B0900000000000000" pitchFamily="50" charset="-128"/>
                <a:cs typeface="Arial" panose="020B0604020202020204" pitchFamily="34" charset="0"/>
              </a:rPr>
              <a:t>%</a:t>
            </a:r>
            <a:endParaRPr lang="ja-JP" altLang="en-US" dirty="0">
              <a:solidFill>
                <a:srgbClr val="000000"/>
              </a:solidFill>
              <a:effectLst>
                <a:glow rad="63500">
                  <a:schemeClr val="bg1"/>
                </a:glow>
              </a:effectLst>
              <a:latin typeface="Arial Black" panose="020B0A04020102020204" pitchFamily="34" charset="0"/>
              <a:ea typeface="HGP創英角ｺﾞｼｯｸUB" panose="020B0900000000000000" pitchFamily="50" charset="-128"/>
              <a:cs typeface="Arial" panose="020B0604020202020204" pitchFamily="34" charset="0"/>
            </a:endParaRPr>
          </a:p>
        </p:txBody>
      </p:sp>
      <p:sp>
        <p:nvSpPr>
          <p:cNvPr id="1030" name="テキスト ボックス 1029"/>
          <p:cNvSpPr txBox="1"/>
          <p:nvPr/>
        </p:nvSpPr>
        <p:spPr>
          <a:xfrm>
            <a:off x="661491" y="4046241"/>
            <a:ext cx="1512168" cy="307777"/>
          </a:xfrm>
          <a:prstGeom prst="rect">
            <a:avLst/>
          </a:prstGeom>
          <a:noFill/>
        </p:spPr>
        <p:txBody>
          <a:bodyPr wrap="square" rtlCol="0">
            <a:spAutoFit/>
          </a:bodyPr>
          <a:lstStyle/>
          <a:p>
            <a:pPr algn="ctr"/>
            <a:r>
              <a:rPr kumimoji="1" lang="ja-JP" altLang="en-US" sz="1400" b="1" dirty="0">
                <a:latin typeface="Arial" panose="020B0604020202020204" pitchFamily="34" charset="0"/>
                <a:ea typeface="ＭＳ Ｐゴシック" panose="020B0600070205080204" pitchFamily="50" charset="-128"/>
                <a:cs typeface="Arial" panose="020B0604020202020204" pitchFamily="34" charset="0"/>
              </a:rPr>
              <a:t>合弁会社</a:t>
            </a:r>
          </a:p>
        </p:txBody>
      </p:sp>
      <p:sp>
        <p:nvSpPr>
          <p:cNvPr id="1032" name="正方形/長方形 1031"/>
          <p:cNvSpPr/>
          <p:nvPr/>
        </p:nvSpPr>
        <p:spPr>
          <a:xfrm>
            <a:off x="416496" y="5361287"/>
            <a:ext cx="1912824" cy="1091341"/>
          </a:xfrm>
          <a:prstGeom prst="rect">
            <a:avLst/>
          </a:prstGeom>
        </p:spPr>
        <p:txBody>
          <a:bodyPr wrap="square" rIns="0" anchor="ctr" anchorCtr="0">
            <a:noAutofit/>
          </a:bodyPr>
          <a:lstStyle/>
          <a:p>
            <a:pPr>
              <a:lnSpc>
                <a:spcPct val="114000"/>
              </a:lnSpc>
            </a:pPr>
            <a:r>
              <a:rPr lang="ja-JP" altLang="en-US" sz="1200" dirty="0">
                <a:latin typeface="Arial Black" panose="020B0A04020102020204" pitchFamily="34" charset="0"/>
                <a:ea typeface="HGP創英角ｺﾞｼｯｸUB" panose="020B0900000000000000" pitchFamily="50" charset="-128"/>
                <a:cs typeface="Arial" panose="020B0604020202020204" pitchFamily="34" charset="0"/>
              </a:rPr>
              <a:t>タイ資本</a:t>
            </a:r>
            <a:r>
              <a:rPr lang="en-US" altLang="ja-JP" sz="1200" dirty="0">
                <a:latin typeface="Arial Black" panose="020B0A04020102020204" pitchFamily="34" charset="0"/>
                <a:ea typeface="HGP創英角ｺﾞｼｯｸUB" panose="020B0900000000000000" pitchFamily="50" charset="-128"/>
                <a:cs typeface="Arial" panose="020B0604020202020204" pitchFamily="34" charset="0"/>
              </a:rPr>
              <a:t>51</a:t>
            </a:r>
            <a:r>
              <a:rPr lang="ja-JP" altLang="en-US" sz="1200" dirty="0">
                <a:latin typeface="Arial Black" panose="020B0A04020102020204" pitchFamily="34" charset="0"/>
                <a:ea typeface="HGP創英角ｺﾞｼｯｸUB" panose="020B0900000000000000" pitchFamily="50" charset="-128"/>
                <a:cs typeface="Arial" panose="020B0604020202020204" pitchFamily="34" charset="0"/>
              </a:rPr>
              <a:t>％、外資</a:t>
            </a:r>
            <a:r>
              <a:rPr lang="en-US" altLang="ja-JP" sz="1200" dirty="0">
                <a:latin typeface="Arial Black" panose="020B0A04020102020204" pitchFamily="34" charset="0"/>
                <a:ea typeface="HGP創英角ｺﾞｼｯｸUB" panose="020B0900000000000000" pitchFamily="50" charset="-128"/>
                <a:cs typeface="Arial" panose="020B0604020202020204" pitchFamily="34" charset="0"/>
              </a:rPr>
              <a:t>49</a:t>
            </a:r>
            <a:r>
              <a:rPr lang="ja-JP" altLang="en-US" sz="1200" dirty="0">
                <a:latin typeface="Arial Black" panose="020B0A04020102020204" pitchFamily="34" charset="0"/>
                <a:ea typeface="HGP創英角ｺﾞｼｯｸUB" panose="020B0900000000000000" pitchFamily="50" charset="-128"/>
                <a:cs typeface="Arial" panose="020B0604020202020204" pitchFamily="34" charset="0"/>
              </a:rPr>
              <a:t>％</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の</a:t>
            </a:r>
            <a:br>
              <a:rPr lang="en-US" altLang="ja-JP" sz="1200" dirty="0">
                <a:latin typeface="Arial" panose="020B0604020202020204" pitchFamily="34" charset="0"/>
                <a:ea typeface="ＭＳ Ｐゴシック" panose="020B0600070205080204" pitchFamily="50" charset="-128"/>
                <a:cs typeface="Arial" panose="020B0604020202020204" pitchFamily="34" charset="0"/>
              </a:rPr>
            </a:br>
            <a:r>
              <a:rPr lang="ja-JP" altLang="en-US" sz="1200" dirty="0">
                <a:latin typeface="Arial" panose="020B0604020202020204" pitchFamily="34" charset="0"/>
                <a:ea typeface="ＭＳ Ｐゴシック" panose="020B0600070205080204" pitchFamily="50" charset="-128"/>
                <a:cs typeface="Arial" panose="020B0604020202020204" pitchFamily="34" charset="0"/>
              </a:rPr>
              <a:t>合弁会社として設立されることが</a:t>
            </a:r>
            <a:r>
              <a:rPr lang="ja-JP" altLang="en-US" sz="1200" dirty="0">
                <a:latin typeface="HGP創英角ｺﾞｼｯｸUB" panose="020B0900000000000000" pitchFamily="50" charset="-128"/>
                <a:ea typeface="HGP創英角ｺﾞｼｯｸUB" panose="020B0900000000000000" pitchFamily="50" charset="-128"/>
                <a:cs typeface="Arial" panose="020B0604020202020204" pitchFamily="34" charset="0"/>
              </a:rPr>
              <a:t>一般的</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である</a:t>
            </a:r>
          </a:p>
        </p:txBody>
      </p:sp>
      <p:grpSp>
        <p:nvGrpSpPr>
          <p:cNvPr id="90" name="グループ化 7"/>
          <p:cNvGrpSpPr/>
          <p:nvPr/>
        </p:nvGrpSpPr>
        <p:grpSpPr>
          <a:xfrm>
            <a:off x="272479" y="3677481"/>
            <a:ext cx="9433045" cy="288032"/>
            <a:chOff x="4803500" y="2113806"/>
            <a:chExt cx="6189609" cy="288032"/>
          </a:xfrm>
        </p:grpSpPr>
        <p:cxnSp>
          <p:nvCxnSpPr>
            <p:cNvPr id="91" name="直線コネクタ 90"/>
            <p:cNvCxnSpPr/>
            <p:nvPr/>
          </p:nvCxnSpPr>
          <p:spPr>
            <a:xfrm>
              <a:off x="4808984" y="2401838"/>
              <a:ext cx="6184125"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92" name="Rectangle 6"/>
            <p:cNvSpPr>
              <a:spLocks noChangeArrowheads="1"/>
            </p:cNvSpPr>
            <p:nvPr/>
          </p:nvSpPr>
          <p:spPr bwMode="auto">
            <a:xfrm>
              <a:off x="4803500" y="2113806"/>
              <a:ext cx="6189608"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タイの日系企業</a:t>
              </a:r>
            </a:p>
          </p:txBody>
        </p:sp>
      </p:grpSp>
      <p:sp>
        <p:nvSpPr>
          <p:cNvPr id="97" name="テキスト ボックス 96"/>
          <p:cNvSpPr txBox="1"/>
          <p:nvPr/>
        </p:nvSpPr>
        <p:spPr>
          <a:xfrm>
            <a:off x="200472" y="6525343"/>
            <a:ext cx="7632848" cy="213465"/>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JBIC</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「タイの投資環境」（</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Bank Group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Investment Policy and Regulatory Review</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noProof="1">
                <a:solidFill>
                  <a:srgbClr val="000000"/>
                </a:solidFill>
                <a:latin typeface="+mj-lt"/>
                <a:ea typeface="ＭＳ Ｐゴシック" panose="020B0600070205080204" pitchFamily="50" charset="-128"/>
                <a:cs typeface="Arial" panose="020B0604020202020204" pitchFamily="34" charset="0"/>
              </a:rPr>
              <a:t> （</a:t>
            </a:r>
            <a:r>
              <a:rPr lang="en-US" altLang="ja-JP" sz="800" noProof="1">
                <a:solidFill>
                  <a:srgbClr val="000000"/>
                </a:solidFill>
                <a:latin typeface="+mj-lt"/>
                <a:ea typeface="ＭＳ Ｐゴシック" panose="020B0600070205080204" pitchFamily="50" charset="-128"/>
                <a:cs typeface="Arial" panose="020B0604020202020204" pitchFamily="34" charset="0"/>
              </a:rPr>
              <a:t>2025</a:t>
            </a:r>
            <a:r>
              <a:rPr lang="ja-JP" altLang="en-US" sz="800" noProof="1">
                <a:solidFill>
                  <a:srgbClr val="000000"/>
                </a:solidFill>
                <a:latin typeface="+mj-lt"/>
                <a:ea typeface="ＭＳ Ｐゴシック" panose="020B0600070205080204" pitchFamily="50" charset="-128"/>
                <a:cs typeface="Arial" panose="020B0604020202020204" pitchFamily="34" charset="0"/>
              </a:rPr>
              <a:t>年</a:t>
            </a:r>
            <a:r>
              <a:rPr lang="en-US" altLang="ja-JP" sz="800" noProof="1">
                <a:solidFill>
                  <a:srgbClr val="000000"/>
                </a:solidFill>
                <a:latin typeface="+mj-lt"/>
                <a:ea typeface="ＭＳ Ｐゴシック" panose="020B0600070205080204" pitchFamily="50" charset="-128"/>
                <a:cs typeface="Arial" panose="020B0604020202020204" pitchFamily="34" charset="0"/>
              </a:rPr>
              <a:t>2</a:t>
            </a:r>
            <a:r>
              <a:rPr lang="ja-JP" altLang="en-US" sz="800" noProof="1">
                <a:solidFill>
                  <a:srgbClr val="000000"/>
                </a:solidFill>
                <a:latin typeface="+mj-lt"/>
                <a:ea typeface="ＭＳ Ｐゴシック" panose="020B0600070205080204" pitchFamily="50" charset="-128"/>
                <a:cs typeface="Arial" panose="020B0604020202020204" pitchFamily="34" charset="0"/>
              </a:rPr>
              <a:t>月時点）</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a:spcAft>
                <a:spcPts val="100"/>
              </a:spcAft>
            </a:pP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テキスト ボックス 32">
            <a:extLst>
              <a:ext uri="{FF2B5EF4-FFF2-40B4-BE49-F238E27FC236}">
                <a16:creationId xmlns:a16="http://schemas.microsoft.com/office/drawing/2014/main" id="{A965C345-946D-4DDE-665E-BD1FDD82A8D7}"/>
              </a:ext>
            </a:extLst>
          </p:cNvPr>
          <p:cNvSpPr txBox="1"/>
          <p:nvPr/>
        </p:nvSpPr>
        <p:spPr>
          <a:xfrm>
            <a:off x="2579124" y="4302143"/>
            <a:ext cx="6982389" cy="1905137"/>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タイの外国企業法では、企業は</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つのリストに分けられる。</a:t>
            </a:r>
          </a:p>
          <a:p>
            <a:pPr marL="171450" indent="-171450" algn="just" fontAlgn="ctr">
              <a:lnSpc>
                <a:spcPct val="110000"/>
              </a:lnSpc>
              <a:spcAft>
                <a:spcPts val="200"/>
              </a:spcAft>
              <a:buClr>
                <a:srgbClr val="5F8AC3"/>
              </a:buClr>
              <a:buFont typeface="Arial" panose="020B0604020202020204" pitchFamily="34" charset="0"/>
              <a:buChar char="•"/>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リスト</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：土地取引、農業、林業、畜産、漁業、出版、ラジオ放送など特定の理由により外国人が行うことができない事業に指定された活動。</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algn="just" fontAlgn="ctr">
              <a:lnSpc>
                <a:spcPct val="110000"/>
              </a:lnSpc>
              <a:spcAft>
                <a:spcPts val="200"/>
              </a:spcAft>
              <a:buClr>
                <a:srgbClr val="5F8AC3"/>
              </a:buClr>
              <a:buFont typeface="Arial" panose="020B0604020202020204" pitchFamily="34" charset="0"/>
              <a:buChar char="•"/>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リスト</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：国家安全保障、芸術、文化、地方慣習、天然資源及び環境に関する活動であって、商務省 （</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MOC</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の特別の許可及び、内閣の承認を得たもの。国内輸送、銃器、爆発物、鉱業及びタイ絹の生産に関する事業の実施が含まれる。</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algn="just" fontAlgn="ctr">
              <a:lnSpc>
                <a:spcPct val="110000"/>
              </a:lnSpc>
              <a:spcAft>
                <a:spcPts val="200"/>
              </a:spcAft>
              <a:buClr>
                <a:srgbClr val="5F8AC3"/>
              </a:buClr>
              <a:buFont typeface="Arial" panose="020B0604020202020204" pitchFamily="34" charset="0"/>
              <a:buChar char="•"/>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リスト</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：外国人が従事することが禁止されている活動で、タイ人が外国人と競争する準備ができていないと考えられるもの。小売、卸売、リスト</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に記載されているもの以外のあらゆる種類のサービスの提供、代理店または仲介業者としての活動が含まれる。</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5354410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1B5509C-51FB-432A-BE9C-9DD85B87894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5" name="Object 4" hidden="1">
                        <a:extLst>
                          <a:ext uri="{FF2B5EF4-FFF2-40B4-BE49-F238E27FC236}">
                            <a16:creationId xmlns:a16="http://schemas.microsoft.com/office/drawing/2014/main" id="{F1B5509C-51FB-432A-BE9C-9DD85B87894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タイ／一般概況／規制</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会社法（民商法典第</a:t>
            </a:r>
            <a:r>
              <a:rPr lang="en-US" altLang="ja-JP" dirty="0"/>
              <a:t>3</a:t>
            </a:r>
            <a:r>
              <a:rPr lang="ja-JP" altLang="en-US" dirty="0"/>
              <a:t>巻、第</a:t>
            </a:r>
            <a:r>
              <a:rPr lang="en-US" altLang="ja-JP" dirty="0"/>
              <a:t>22</a:t>
            </a:r>
            <a:r>
              <a:rPr lang="ja-JP" altLang="en-US" dirty="0"/>
              <a:t>編、第</a:t>
            </a:r>
            <a:r>
              <a:rPr lang="en-US" altLang="ja-JP" dirty="0"/>
              <a:t>4</a:t>
            </a:r>
            <a:r>
              <a:rPr lang="ja-JP" altLang="en-US" dirty="0"/>
              <a:t>章の会社法）</a:t>
            </a:r>
            <a:endParaRPr kumimoji="1" lang="ja-JP" altLang="en-US" dirty="0"/>
          </a:p>
        </p:txBody>
      </p:sp>
      <p:sp>
        <p:nvSpPr>
          <p:cNvPr id="4" name="テキスト ボックス 3"/>
          <p:cNvSpPr txBox="1"/>
          <p:nvPr/>
        </p:nvSpPr>
        <p:spPr>
          <a:xfrm>
            <a:off x="128464" y="977115"/>
            <a:ext cx="9649072" cy="1930785"/>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会社の設立登記には、通常登記手続きと、インターネット登記手続き（タイ語のみ）がある。</a:t>
            </a:r>
          </a:p>
          <a:p>
            <a:pPr marL="190500" indent="-190500" algn="just" fontAlgn="ctr">
              <a:lnSpc>
                <a:spcPct val="110000"/>
              </a:lnSpc>
              <a:spcAft>
                <a:spcPts val="200"/>
              </a:spcAft>
              <a:buClr>
                <a:srgbClr val="5F8AC3"/>
              </a:buClr>
              <a:buFont typeface="Wingdings" panose="05000000000000000000" pitchFamily="2" charset="2"/>
              <a:buChar char="n"/>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通常の手続きで会社設立登記に要する日数は、準備すべきデータ・書類がスムーズに提出されれば、</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カ月～</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カ月半。</a:t>
            </a:r>
            <a:r>
              <a:rPr lang="ja-JP" altLang="en-US" sz="1200" b="0" i="0" dirty="0">
                <a:solidFill>
                  <a:srgbClr val="000000"/>
                </a:solidFill>
                <a:effectLst/>
                <a:latin typeface="ヒラギノ角ゴ Pro W3"/>
              </a:rPr>
              <a:t>なお、民商法改正（</a:t>
            </a:r>
            <a:r>
              <a:rPr lang="en-US" altLang="ja-JP" sz="1200" b="0" i="0" dirty="0">
                <a:solidFill>
                  <a:srgbClr val="000000"/>
                </a:solidFill>
                <a:effectLst/>
              </a:rPr>
              <a:t>2023</a:t>
            </a:r>
            <a:r>
              <a:rPr lang="ja-JP" altLang="en-US" sz="1200" b="0" i="0" dirty="0">
                <a:solidFill>
                  <a:srgbClr val="000000"/>
                </a:solidFill>
                <a:effectLst/>
                <a:latin typeface="ヒラギノ角ゴ Pro W3"/>
              </a:rPr>
              <a:t>年</a:t>
            </a:r>
            <a:r>
              <a:rPr lang="en-US" altLang="ja-JP" sz="1200" b="0" i="0" dirty="0">
                <a:solidFill>
                  <a:srgbClr val="000000"/>
                </a:solidFill>
                <a:effectLst/>
              </a:rPr>
              <a:t>2</a:t>
            </a:r>
            <a:r>
              <a:rPr lang="ja-JP" altLang="en-US" sz="1200" b="0" i="0" dirty="0">
                <a:solidFill>
                  <a:srgbClr val="000000"/>
                </a:solidFill>
                <a:effectLst/>
                <a:latin typeface="ヒラギノ角ゴ Pro W3"/>
              </a:rPr>
              <a:t>月施行）により、従来、最低</a:t>
            </a:r>
            <a:r>
              <a:rPr lang="en-US" altLang="ja-JP" sz="1200" b="0" i="0" dirty="0">
                <a:solidFill>
                  <a:srgbClr val="000000"/>
                </a:solidFill>
                <a:effectLst/>
              </a:rPr>
              <a:t>3</a:t>
            </a:r>
            <a:r>
              <a:rPr lang="ja-JP" altLang="en-US" sz="1200" b="0" i="0" dirty="0">
                <a:solidFill>
                  <a:srgbClr val="000000"/>
                </a:solidFill>
                <a:effectLst/>
                <a:latin typeface="ヒラギノ角ゴ Pro W3"/>
              </a:rPr>
              <a:t>人が必要とされていた発起人および株主が、</a:t>
            </a:r>
            <a:r>
              <a:rPr lang="en-US" altLang="ja-JP" sz="1200" b="0" i="0" dirty="0">
                <a:solidFill>
                  <a:srgbClr val="000000"/>
                </a:solidFill>
                <a:effectLst/>
              </a:rPr>
              <a:t>2</a:t>
            </a:r>
            <a:r>
              <a:rPr lang="ja-JP" altLang="en-US" sz="1200" b="0" i="0" dirty="0">
                <a:solidFill>
                  <a:srgbClr val="000000"/>
                </a:solidFill>
                <a:effectLst/>
                <a:latin typeface="ヒラギノ角ゴ Pro W3"/>
              </a:rPr>
              <a:t>人で足りることとなっている。</a:t>
            </a:r>
            <a:endParaRPr lang="en-US" altLang="ja-JP" sz="1200" b="0" i="0" dirty="0">
              <a:solidFill>
                <a:srgbClr val="000000"/>
              </a:solidFill>
              <a:effectLst/>
              <a:latin typeface="ヒラギノ角ゴ Pro W3"/>
            </a:endParaRPr>
          </a:p>
          <a:p>
            <a:pPr marL="190500" indent="-190500" algn="just" fontAlgn="ctr">
              <a:lnSpc>
                <a:spcPct val="110000"/>
              </a:lnSpc>
              <a:spcAft>
                <a:spcPts val="200"/>
              </a:spcAft>
              <a:buClr>
                <a:srgbClr val="5F8AC3"/>
              </a:buClr>
              <a:buFont typeface="Wingdings" panose="05000000000000000000" pitchFamily="2" charset="2"/>
              <a:buChar char="n"/>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有限会社を設立するためには、少なくとも</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人の発起人が必要である。これらの発起人は、会社設立後に最初の株主となり、裁判所での解散申し立てを防ぐために、最低</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人の株主を確保する必要がある。発起人や株主の数に上限はない。</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fontAlgn="ctr">
              <a:lnSpc>
                <a:spcPct val="110000"/>
              </a:lnSpc>
              <a:spcAft>
                <a:spcPts val="200"/>
              </a:spcAft>
              <a:buClr>
                <a:srgbClr val="5F8AC3"/>
              </a:buClr>
              <a:buFont typeface="Wingdings" panose="05000000000000000000" pitchFamily="2" charset="2"/>
              <a:buChar char="n"/>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登録手続きが完了すると、会社は、「法人」または「独立した個別法人」として、株主とは異なる独立した事業体として法的に認められ、独自の権利、義務、責任を有することとなる。会社が締結した契約や約束は、会社に対してのみ拘束力を有するものであり、株主個人を拘束するものではない。</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fontAlgn="ctr">
              <a:lnSpc>
                <a:spcPct val="110000"/>
              </a:lnSpc>
              <a:spcAft>
                <a:spcPts val="200"/>
              </a:spcAft>
              <a:buClr>
                <a:srgbClr val="5F8AC3"/>
              </a:buClr>
              <a:buFont typeface="Wingdings" panose="05000000000000000000" pitchFamily="2" charset="2"/>
              <a:buChar char="n"/>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タイの企業は、毎月財務諸表を作成し、毎年監査を受ける義務がある。財務諸表は会計年度終了後</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カ月以内に定時株主総会で承認を受け、その後</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カ月以内に事業開発局 （</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DBD</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に提出しなければならない。</a:t>
            </a:r>
          </a:p>
        </p:txBody>
      </p:sp>
      <p:sp>
        <p:nvSpPr>
          <p:cNvPr id="53" name="テキスト ボックス 52"/>
          <p:cNvSpPr txBox="1"/>
          <p:nvPr/>
        </p:nvSpPr>
        <p:spPr>
          <a:xfrm>
            <a:off x="200472" y="6624054"/>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JUS Law and Consult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Company Registration in Thailand</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noProof="1">
                <a:solidFill>
                  <a:srgbClr val="000000"/>
                </a:solidFill>
                <a:latin typeface="+mj-lt"/>
                <a:ea typeface="ＭＳ Ｐゴシック" panose="020B0600070205080204" pitchFamily="50" charset="-128"/>
                <a:cs typeface="Arial" panose="020B0604020202020204" pitchFamily="34" charset="0"/>
              </a:rPr>
              <a:t> （</a:t>
            </a:r>
            <a:r>
              <a:rPr lang="en-US" altLang="ja-JP" sz="800" noProof="1">
                <a:solidFill>
                  <a:srgbClr val="000000"/>
                </a:solidFill>
                <a:latin typeface="+mj-lt"/>
                <a:ea typeface="ＭＳ Ｐゴシック" panose="020B0600070205080204" pitchFamily="50" charset="-128"/>
                <a:cs typeface="Arial" panose="020B0604020202020204" pitchFamily="34" charset="0"/>
              </a:rPr>
              <a:t>2025</a:t>
            </a:r>
            <a:r>
              <a:rPr lang="ja-JP" altLang="en-US" sz="800" noProof="1">
                <a:solidFill>
                  <a:srgbClr val="000000"/>
                </a:solidFill>
                <a:latin typeface="+mj-lt"/>
                <a:ea typeface="ＭＳ Ｐゴシック" panose="020B0600070205080204" pitchFamily="50" charset="-128"/>
                <a:cs typeface="Arial" panose="020B0604020202020204" pitchFamily="34" charset="0"/>
              </a:rPr>
              <a:t>年</a:t>
            </a:r>
            <a:r>
              <a:rPr lang="en-US" altLang="ja-JP" sz="800" noProof="1">
                <a:solidFill>
                  <a:srgbClr val="000000"/>
                </a:solidFill>
                <a:latin typeface="+mj-lt"/>
                <a:ea typeface="ＭＳ Ｐゴシック" panose="020B0600070205080204" pitchFamily="50" charset="-128"/>
                <a:cs typeface="Arial" panose="020B0604020202020204" pitchFamily="34" charset="0"/>
              </a:rPr>
              <a:t>2</a:t>
            </a:r>
            <a:r>
              <a:rPr lang="ja-JP" altLang="en-US" sz="800" noProof="1">
                <a:solidFill>
                  <a:srgbClr val="000000"/>
                </a:solidFill>
                <a:latin typeface="+mj-lt"/>
                <a:ea typeface="ＭＳ Ｐゴシック" panose="020B0600070205080204" pitchFamily="50" charset="-128"/>
                <a:cs typeface="Arial" panose="020B0604020202020204" pitchFamily="34" charset="0"/>
              </a:rPr>
              <a:t>月時点）</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4" name="グループ化 7"/>
          <p:cNvGrpSpPr/>
          <p:nvPr/>
        </p:nvGrpSpPr>
        <p:grpSpPr>
          <a:xfrm>
            <a:off x="200025" y="3151891"/>
            <a:ext cx="9654339" cy="277109"/>
            <a:chOff x="4944172" y="2151645"/>
            <a:chExt cx="11905735" cy="288032"/>
          </a:xfrm>
        </p:grpSpPr>
        <p:cxnSp>
          <p:nvCxnSpPr>
            <p:cNvPr id="25" name="直線コネクタ 24"/>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6" name="Rectangle 6"/>
            <p:cNvSpPr>
              <a:spLocks noChangeArrowheads="1"/>
            </p:cNvSpPr>
            <p:nvPr/>
          </p:nvSpPr>
          <p:spPr bwMode="auto">
            <a:xfrm>
              <a:off x="4944172" y="2151645"/>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会社設立の流れ（通常の手続き）</a:t>
              </a:r>
            </a:p>
          </p:txBody>
        </p:sp>
        <p:sp>
          <p:nvSpPr>
            <p:cNvPr id="6" name="Rectangle 6">
              <a:extLst>
                <a:ext uri="{FF2B5EF4-FFF2-40B4-BE49-F238E27FC236}">
                  <a16:creationId xmlns:a16="http://schemas.microsoft.com/office/drawing/2014/main" id="{27C3A6FF-D7CB-9179-1604-9EEBB5474A9E}"/>
                </a:ext>
              </a:extLst>
            </p:cNvPr>
            <p:cNvSpPr>
              <a:spLocks noChangeArrowheads="1"/>
            </p:cNvSpPr>
            <p:nvPr/>
          </p:nvSpPr>
          <p:spPr bwMode="auto">
            <a:xfrm>
              <a:off x="10988536" y="2151645"/>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最低所要自己資本</a:t>
              </a:r>
            </a:p>
          </p:txBody>
        </p:sp>
        <p:cxnSp>
          <p:nvCxnSpPr>
            <p:cNvPr id="7" name="直線コネクタ 6">
              <a:extLst>
                <a:ext uri="{FF2B5EF4-FFF2-40B4-BE49-F238E27FC236}">
                  <a16:creationId xmlns:a16="http://schemas.microsoft.com/office/drawing/2014/main" id="{615EFCCB-4AE1-0302-D30D-82C85F564B1B}"/>
                </a:ext>
              </a:extLst>
            </p:cNvPr>
            <p:cNvCxnSpPr/>
            <p:nvPr/>
          </p:nvCxnSpPr>
          <p:spPr>
            <a:xfrm>
              <a:off x="10893792"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27" name="ホームベース 26"/>
          <p:cNvSpPr/>
          <p:nvPr/>
        </p:nvSpPr>
        <p:spPr>
          <a:xfrm rot="5400000">
            <a:off x="-1265821" y="4865899"/>
            <a:ext cx="3082505" cy="150812"/>
          </a:xfrm>
          <a:prstGeom prst="homePlate">
            <a:avLst>
              <a:gd name="adj" fmla="val 64752"/>
            </a:avLst>
          </a:prstGeom>
          <a:gradFill flip="none" rotWithShape="1">
            <a:gsLst>
              <a:gs pos="0">
                <a:schemeClr val="bg1">
                  <a:lumMod val="50000"/>
                </a:schemeClr>
              </a:gs>
              <a:gs pos="50000">
                <a:schemeClr val="bg1">
                  <a:lumMod val="75000"/>
                </a:schemeClr>
              </a:gs>
              <a:gs pos="100000">
                <a:schemeClr val="bg1">
                  <a:lumMod val="95000"/>
                </a:schemeClr>
              </a:gs>
            </a:gsLst>
            <a:lin ang="108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8" name="グループ化 27"/>
          <p:cNvGrpSpPr/>
          <p:nvPr/>
        </p:nvGrpSpPr>
        <p:grpSpPr>
          <a:xfrm>
            <a:off x="200028" y="3429000"/>
            <a:ext cx="4392488" cy="288032"/>
            <a:chOff x="2677399" y="2276872"/>
            <a:chExt cx="4392488" cy="288032"/>
          </a:xfrm>
        </p:grpSpPr>
        <p:sp>
          <p:nvSpPr>
            <p:cNvPr id="29" name="正方形/長方形 28"/>
            <p:cNvSpPr/>
            <p:nvPr/>
          </p:nvSpPr>
          <p:spPr>
            <a:xfrm>
              <a:off x="3440832" y="2276872"/>
              <a:ext cx="3629055" cy="288032"/>
            </a:xfrm>
            <a:prstGeom prst="rect">
              <a:avLst/>
            </a:prstGeom>
          </p:spPr>
          <p:txBody>
            <a:bodyPr wrap="none" lIns="0" rIns="0" anchor="ctr" anchorCtr="0">
              <a:noAutofit/>
            </a:bodyPr>
            <a:lstStyle/>
            <a:p>
              <a:pPr>
                <a:buClr>
                  <a:srgbClr val="3D6AA7"/>
                </a:buClr>
              </a:pPr>
              <a:r>
                <a:rPr lang="ja-JP" altLang="en-US" sz="1300" b="1" dirty="0">
                  <a:latin typeface="Arial" panose="020B0604020202020204" pitchFamily="34" charset="0"/>
                  <a:ea typeface="ＭＳ Ｐゴシック" panose="020B0600070205080204" pitchFamily="50" charset="-128"/>
                  <a:cs typeface="Arial" panose="020B0604020202020204" pitchFamily="34" charset="0"/>
                </a:rPr>
                <a:t>商号の予約</a:t>
              </a:r>
            </a:p>
          </p:txBody>
        </p:sp>
        <p:cxnSp>
          <p:nvCxnSpPr>
            <p:cNvPr id="30" name="直線コネクタ 29"/>
            <p:cNvCxnSpPr/>
            <p:nvPr/>
          </p:nvCxnSpPr>
          <p:spPr>
            <a:xfrm>
              <a:off x="2828210" y="2422324"/>
              <a:ext cx="566738" cy="0"/>
            </a:xfrm>
            <a:prstGeom prst="line">
              <a:avLst/>
            </a:prstGeom>
            <a:ln w="19050">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31" name="円/楕円 30"/>
            <p:cNvSpPr/>
            <p:nvPr/>
          </p:nvSpPr>
          <p:spPr>
            <a:xfrm>
              <a:off x="2677399" y="2352068"/>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32" name="グループ化 31"/>
          <p:cNvGrpSpPr/>
          <p:nvPr/>
        </p:nvGrpSpPr>
        <p:grpSpPr>
          <a:xfrm>
            <a:off x="200028" y="4195968"/>
            <a:ext cx="4392488" cy="288032"/>
            <a:chOff x="2677399" y="3376990"/>
            <a:chExt cx="4392488" cy="288032"/>
          </a:xfrm>
        </p:grpSpPr>
        <p:sp>
          <p:nvSpPr>
            <p:cNvPr id="34" name="正方形/長方形 33"/>
            <p:cNvSpPr/>
            <p:nvPr/>
          </p:nvSpPr>
          <p:spPr>
            <a:xfrm>
              <a:off x="3440832" y="3376990"/>
              <a:ext cx="3629055" cy="288032"/>
            </a:xfrm>
            <a:prstGeom prst="rect">
              <a:avLst/>
            </a:prstGeom>
          </p:spPr>
          <p:txBody>
            <a:bodyPr wrap="none" lIns="0" rIns="0" anchor="ctr" anchorCtr="0">
              <a:noAutofit/>
            </a:bodyPr>
            <a:lstStyle/>
            <a:p>
              <a:pPr>
                <a:buClr>
                  <a:srgbClr val="3D6AA7"/>
                </a:buClr>
              </a:pPr>
              <a:r>
                <a:rPr lang="ja-JP" altLang="en-US" sz="1300" b="1" dirty="0">
                  <a:latin typeface="Arial" panose="020B0604020202020204" pitchFamily="34" charset="0"/>
                  <a:ea typeface="ＭＳ Ｐゴシック" panose="020B0600070205080204" pitchFamily="50" charset="-128"/>
                  <a:cs typeface="Arial" panose="020B0604020202020204" pitchFamily="34" charset="0"/>
                </a:rPr>
                <a:t>基本定款の登記</a:t>
              </a:r>
            </a:p>
          </p:txBody>
        </p:sp>
        <p:cxnSp>
          <p:nvCxnSpPr>
            <p:cNvPr id="35" name="直線コネクタ 34"/>
            <p:cNvCxnSpPr/>
            <p:nvPr/>
          </p:nvCxnSpPr>
          <p:spPr>
            <a:xfrm>
              <a:off x="2828210" y="3521006"/>
              <a:ext cx="566738" cy="0"/>
            </a:xfrm>
            <a:prstGeom prst="line">
              <a:avLst/>
            </a:prstGeom>
            <a:ln w="19050">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36" name="円/楕円 35"/>
            <p:cNvSpPr/>
            <p:nvPr/>
          </p:nvSpPr>
          <p:spPr>
            <a:xfrm>
              <a:off x="2677399" y="3450750"/>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37" name="グループ化 36"/>
          <p:cNvGrpSpPr/>
          <p:nvPr/>
        </p:nvGrpSpPr>
        <p:grpSpPr>
          <a:xfrm>
            <a:off x="200028" y="5686673"/>
            <a:ext cx="4392488" cy="288032"/>
            <a:chOff x="2677399" y="5341859"/>
            <a:chExt cx="4392488" cy="288032"/>
          </a:xfrm>
        </p:grpSpPr>
        <p:sp>
          <p:nvSpPr>
            <p:cNvPr id="38" name="正方形/長方形 37"/>
            <p:cNvSpPr/>
            <p:nvPr/>
          </p:nvSpPr>
          <p:spPr>
            <a:xfrm>
              <a:off x="3440832" y="5341859"/>
              <a:ext cx="3629055" cy="288032"/>
            </a:xfrm>
            <a:prstGeom prst="rect">
              <a:avLst/>
            </a:prstGeom>
          </p:spPr>
          <p:txBody>
            <a:bodyPr wrap="none" lIns="0" rIns="0" anchor="ctr" anchorCtr="0">
              <a:noAutofit/>
            </a:bodyPr>
            <a:lstStyle/>
            <a:p>
              <a:pPr>
                <a:buClr>
                  <a:srgbClr val="3D6AA7"/>
                </a:buClr>
              </a:pPr>
              <a:r>
                <a:rPr lang="ja-JP" altLang="en-US" sz="1300" b="1" dirty="0">
                  <a:latin typeface="Arial" panose="020B0604020202020204" pitchFamily="34" charset="0"/>
                  <a:ea typeface="ＭＳ Ｐゴシック" panose="020B0600070205080204" pitchFamily="50" charset="-128"/>
                  <a:cs typeface="Arial" panose="020B0604020202020204" pitchFamily="34" charset="0"/>
                </a:rPr>
                <a:t>会社の登記（最終登記）</a:t>
              </a:r>
            </a:p>
          </p:txBody>
        </p:sp>
        <p:cxnSp>
          <p:nvCxnSpPr>
            <p:cNvPr id="39" name="直線コネクタ 38"/>
            <p:cNvCxnSpPr/>
            <p:nvPr/>
          </p:nvCxnSpPr>
          <p:spPr>
            <a:xfrm>
              <a:off x="2828210" y="5491949"/>
              <a:ext cx="565200" cy="0"/>
            </a:xfrm>
            <a:prstGeom prst="line">
              <a:avLst/>
            </a:prstGeom>
            <a:ln w="19050">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40" name="円/楕円 39"/>
            <p:cNvSpPr/>
            <p:nvPr/>
          </p:nvSpPr>
          <p:spPr>
            <a:xfrm>
              <a:off x="2677399" y="5413862"/>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41" name="正方形/長方形 40"/>
          <p:cNvSpPr/>
          <p:nvPr/>
        </p:nvSpPr>
        <p:spPr>
          <a:xfrm>
            <a:off x="1023402" y="3663419"/>
            <a:ext cx="3857146" cy="612988"/>
          </a:xfrm>
          <a:prstGeom prst="rect">
            <a:avLst/>
          </a:prstGeom>
        </p:spPr>
        <p:txBody>
          <a:bodyPr wrap="square">
            <a:spAutoFit/>
          </a:bodyPr>
          <a:lstStyle/>
          <a:p>
            <a:pPr marL="171450" indent="-171450">
              <a:spcBef>
                <a:spcPts val="100"/>
              </a:spcBef>
              <a:buFont typeface="Arial" panose="020B0604020202020204" pitchFamily="34" charset="0"/>
              <a:buChar char="•"/>
            </a:pPr>
            <a:r>
              <a:rPr lang="ja-JP" altLang="en-US" sz="1100" dirty="0"/>
              <a:t>新会社の発起人による予約が必要（基本定款登記と会社設立登記を同日に行う場合は、株主による予約も可能）</a:t>
            </a:r>
            <a:endParaRPr lang="en-US" altLang="ja-JP" sz="1100" dirty="0"/>
          </a:p>
          <a:p>
            <a:pPr marL="171450" indent="-171450">
              <a:spcBef>
                <a:spcPts val="100"/>
              </a:spcBef>
              <a:buFont typeface="Arial" panose="020B0604020202020204" pitchFamily="34" charset="0"/>
              <a:buChar char="•"/>
            </a:pPr>
            <a:r>
              <a:rPr lang="ja-JP" altLang="en-US" sz="1100" b="0" i="0" dirty="0">
                <a:solidFill>
                  <a:srgbClr val="000000"/>
                </a:solidFill>
                <a:effectLst/>
                <a:latin typeface="ヒラギノ角ゴ Pro W3"/>
              </a:rPr>
              <a:t>許可は、通常、即日下りる</a:t>
            </a:r>
            <a:endParaRPr lang="en-US" altLang="ja-JP" sz="1100" dirty="0"/>
          </a:p>
        </p:txBody>
      </p:sp>
      <p:sp>
        <p:nvSpPr>
          <p:cNvPr id="42" name="正方形/長方形 41"/>
          <p:cNvSpPr/>
          <p:nvPr/>
        </p:nvSpPr>
        <p:spPr>
          <a:xfrm>
            <a:off x="1023402" y="4410803"/>
            <a:ext cx="3857146" cy="612988"/>
          </a:xfrm>
          <a:prstGeom prst="rect">
            <a:avLst/>
          </a:prstGeom>
        </p:spPr>
        <p:txBody>
          <a:bodyPr wrap="square">
            <a:spAutoFit/>
          </a:bodyPr>
          <a:lstStyle/>
          <a:p>
            <a:pPr marL="171450" indent="-171450">
              <a:spcBef>
                <a:spcPts val="100"/>
              </a:spcBef>
              <a:buFont typeface="Arial" panose="020B0604020202020204" pitchFamily="34" charset="0"/>
              <a:buChar char="•"/>
            </a:pPr>
            <a:r>
              <a:rPr lang="ja-JP" altLang="en-US" sz="1100" dirty="0"/>
              <a:t>基本的に、</a:t>
            </a:r>
            <a:r>
              <a:rPr lang="en-US" altLang="ja-JP" sz="1100" dirty="0"/>
              <a:t>2</a:t>
            </a:r>
            <a:r>
              <a:rPr lang="ja-JP" altLang="en-US" sz="1100" dirty="0"/>
              <a:t>人以上が集まり各自の名前を定款（基本定款）に署名すれば、株式会社を設立・組織できる</a:t>
            </a:r>
            <a:endParaRPr lang="en-US" altLang="ja-JP" sz="1100" dirty="0"/>
          </a:p>
          <a:p>
            <a:pPr marL="171450" indent="-171450">
              <a:spcBef>
                <a:spcPts val="100"/>
              </a:spcBef>
              <a:buFont typeface="Arial" panose="020B0604020202020204" pitchFamily="34" charset="0"/>
              <a:buChar char="•"/>
            </a:pPr>
            <a:r>
              <a:rPr lang="ja-JP" altLang="en-US" sz="1100" dirty="0"/>
              <a:t>基本定款の登記料は</a:t>
            </a:r>
            <a:r>
              <a:rPr lang="en-US" altLang="ja-JP" sz="1100" dirty="0"/>
              <a:t>500</a:t>
            </a:r>
            <a:r>
              <a:rPr lang="ja-JP" altLang="en-US" sz="1100" dirty="0"/>
              <a:t>バーツ</a:t>
            </a:r>
            <a:endParaRPr lang="en-US" altLang="ja-JP" sz="1100" dirty="0"/>
          </a:p>
        </p:txBody>
      </p:sp>
      <p:sp>
        <p:nvSpPr>
          <p:cNvPr id="50" name="正方形/長方形 49"/>
          <p:cNvSpPr/>
          <p:nvPr/>
        </p:nvSpPr>
        <p:spPr>
          <a:xfrm>
            <a:off x="1288621" y="5901104"/>
            <a:ext cx="3857146" cy="612988"/>
          </a:xfrm>
          <a:prstGeom prst="rect">
            <a:avLst/>
          </a:prstGeom>
        </p:spPr>
        <p:txBody>
          <a:bodyPr wrap="square">
            <a:spAutoFit/>
          </a:bodyPr>
          <a:lstStyle/>
          <a:p>
            <a:pPr marL="171450" indent="-171450">
              <a:spcBef>
                <a:spcPts val="100"/>
              </a:spcBef>
              <a:buFont typeface="Arial" panose="020B0604020202020204" pitchFamily="34" charset="0"/>
              <a:buChar char="•"/>
            </a:pPr>
            <a:r>
              <a:rPr lang="ja-JP" altLang="en-US" sz="1100" dirty="0"/>
              <a:t>設立総会開催後、発起人は事業を取締役に委ねる。取締役は、会社の登記申請を行わなければならない</a:t>
            </a:r>
            <a:endParaRPr lang="en-US" altLang="ja-JP" sz="1100" dirty="0"/>
          </a:p>
          <a:p>
            <a:pPr marL="171450" indent="-171450">
              <a:spcBef>
                <a:spcPts val="100"/>
              </a:spcBef>
              <a:buFont typeface="Arial" panose="020B0604020202020204" pitchFamily="34" charset="0"/>
              <a:buChar char="•"/>
            </a:pPr>
            <a:r>
              <a:rPr lang="ja-JP" altLang="en-US" sz="1100" dirty="0"/>
              <a:t>登記局に支払う登記料は</a:t>
            </a:r>
            <a:r>
              <a:rPr lang="en-US" altLang="ja-JP" sz="1100" dirty="0"/>
              <a:t>5,000</a:t>
            </a:r>
            <a:r>
              <a:rPr lang="ja-JP" altLang="en-US" sz="1100" dirty="0"/>
              <a:t>バーツ</a:t>
            </a:r>
            <a:endParaRPr lang="en-US" altLang="ja-JP" sz="1100" dirty="0"/>
          </a:p>
        </p:txBody>
      </p:sp>
      <p:grpSp>
        <p:nvGrpSpPr>
          <p:cNvPr id="51" name="グループ化 50"/>
          <p:cNvGrpSpPr/>
          <p:nvPr/>
        </p:nvGrpSpPr>
        <p:grpSpPr>
          <a:xfrm>
            <a:off x="200028" y="4996016"/>
            <a:ext cx="4392488" cy="288032"/>
            <a:chOff x="2677399" y="3376990"/>
            <a:chExt cx="4392488" cy="288032"/>
          </a:xfrm>
        </p:grpSpPr>
        <p:sp>
          <p:nvSpPr>
            <p:cNvPr id="54" name="正方形/長方形 53"/>
            <p:cNvSpPr/>
            <p:nvPr/>
          </p:nvSpPr>
          <p:spPr>
            <a:xfrm>
              <a:off x="3440832" y="3376990"/>
              <a:ext cx="3629055" cy="288032"/>
            </a:xfrm>
            <a:prstGeom prst="rect">
              <a:avLst/>
            </a:prstGeom>
          </p:spPr>
          <p:txBody>
            <a:bodyPr wrap="none" lIns="0" rIns="0" anchor="ctr" anchorCtr="0">
              <a:noAutofit/>
            </a:bodyPr>
            <a:lstStyle/>
            <a:p>
              <a:pPr>
                <a:buClr>
                  <a:srgbClr val="3D6AA7"/>
                </a:buClr>
              </a:pPr>
              <a:r>
                <a:rPr lang="ja-JP" altLang="en-US" sz="1300" b="1" dirty="0">
                  <a:latin typeface="Arial" panose="020B0604020202020204" pitchFamily="34" charset="0"/>
                  <a:ea typeface="ＭＳ Ｐゴシック" panose="020B0600070205080204" pitchFamily="50" charset="-128"/>
                  <a:cs typeface="Arial" panose="020B0604020202020204" pitchFamily="34" charset="0"/>
                </a:rPr>
                <a:t>設立総会の開催</a:t>
              </a:r>
            </a:p>
          </p:txBody>
        </p:sp>
        <p:cxnSp>
          <p:nvCxnSpPr>
            <p:cNvPr id="55" name="直線コネクタ 54"/>
            <p:cNvCxnSpPr/>
            <p:nvPr/>
          </p:nvCxnSpPr>
          <p:spPr>
            <a:xfrm>
              <a:off x="2828210" y="3521006"/>
              <a:ext cx="566738" cy="0"/>
            </a:xfrm>
            <a:prstGeom prst="line">
              <a:avLst/>
            </a:prstGeom>
            <a:ln w="19050">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56" name="円/楕円 55"/>
            <p:cNvSpPr/>
            <p:nvPr/>
          </p:nvSpPr>
          <p:spPr>
            <a:xfrm>
              <a:off x="2677399" y="3450750"/>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57" name="正方形/長方形 56"/>
          <p:cNvSpPr/>
          <p:nvPr/>
        </p:nvSpPr>
        <p:spPr>
          <a:xfrm>
            <a:off x="1023402" y="5241015"/>
            <a:ext cx="3857146" cy="430887"/>
          </a:xfrm>
          <a:prstGeom prst="rect">
            <a:avLst/>
          </a:prstGeom>
        </p:spPr>
        <p:txBody>
          <a:bodyPr wrap="square">
            <a:spAutoFit/>
          </a:bodyPr>
          <a:lstStyle/>
          <a:p>
            <a:pPr marL="171450" indent="-171450">
              <a:spcBef>
                <a:spcPts val="100"/>
              </a:spcBef>
              <a:buFont typeface="Arial" panose="020B0604020202020204" pitchFamily="34" charset="0"/>
              <a:buChar char="•"/>
            </a:pPr>
            <a:r>
              <a:rPr lang="ja-JP" altLang="en-US" sz="1100" dirty="0"/>
              <a:t>株式の引き受けが完了すると、発起人は設立総会を遅滞なく開催する必要がある</a:t>
            </a:r>
            <a:endParaRPr lang="en-US" altLang="ja-JP" sz="1100" dirty="0"/>
          </a:p>
        </p:txBody>
      </p:sp>
      <p:sp>
        <p:nvSpPr>
          <p:cNvPr id="8" name="テキスト ボックス 7">
            <a:extLst>
              <a:ext uri="{FF2B5EF4-FFF2-40B4-BE49-F238E27FC236}">
                <a16:creationId xmlns:a16="http://schemas.microsoft.com/office/drawing/2014/main" id="{6186E048-F7BB-9929-91B2-973EEC5467E1}"/>
              </a:ext>
            </a:extLst>
          </p:cNvPr>
          <p:cNvSpPr txBox="1"/>
          <p:nvPr/>
        </p:nvSpPr>
        <p:spPr>
          <a:xfrm>
            <a:off x="5024561" y="3505417"/>
            <a:ext cx="4752975" cy="2108269"/>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タイの法律では、外国人スタッフや役員を雇用していないタイ国民が主に所有する有限責任会社には最低資本金の要件はない。ただし、外国人スタッフまたは役員を雇用する場合は、外国人従業員一人につき</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200</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万タイ・バーツの登録資本金が必要です。外国会社法により制限されている会社は、</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300</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万タイバーツの登録資本金を維持しなければならない</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fontAlgn="ctr">
              <a:lnSpc>
                <a:spcPct val="110000"/>
              </a:lnSpc>
              <a:spcAft>
                <a:spcPts val="200"/>
              </a:spcAft>
              <a:buClr>
                <a:srgbClr val="5F8AC3"/>
              </a:buClr>
              <a:buFont typeface="Wingdings" panose="05000000000000000000" pitchFamily="2" charset="2"/>
              <a:buChar char="n"/>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合同会社</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基本定款 （</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MOA</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の登録料は、登録資本金</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万バーツにつき</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50</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バーツ。最低料金は</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500</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バーツ、最高料金は</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25,000</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バーツ。</a:t>
            </a:r>
          </a:p>
          <a:p>
            <a:pPr marL="190500" indent="-190500" algn="just" fontAlgn="ctr">
              <a:lnSpc>
                <a:spcPct val="110000"/>
              </a:lnSpc>
              <a:spcAft>
                <a:spcPts val="200"/>
              </a:spcAft>
              <a:buClr>
                <a:srgbClr val="5F8AC3"/>
              </a:buClr>
              <a:buFont typeface="Wingdings" panose="05000000000000000000" pitchFamily="2" charset="2"/>
              <a:buChar char="n"/>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Public Limited Company:</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登録費用は、登録資本金</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100</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万バーツごとに</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1,000</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バーツ。最高料金は</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25,000</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バーツ。</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fontAlgn="ctr">
              <a:lnSpc>
                <a:spcPct val="110000"/>
              </a:lnSpc>
              <a:spcAft>
                <a:spcPts val="200"/>
              </a:spcAft>
              <a:buClr>
                <a:srgbClr val="5F8AC3"/>
              </a:buClr>
              <a:buFont typeface="Wingdings" panose="05000000000000000000" pitchFamily="2" charset="2"/>
              <a:buChar char="n"/>
            </a:pPr>
            <a:endParaRPr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308504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F112599A-9ADA-4D7D-9726-6D1E40524E3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11" name="Object 10" hidden="1">
                        <a:extLst>
                          <a:ext uri="{FF2B5EF4-FFF2-40B4-BE49-F238E27FC236}">
                            <a16:creationId xmlns:a16="http://schemas.microsoft.com/office/drawing/2014/main" id="{F112599A-9ADA-4D7D-9726-6D1E40524E3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タイ／一般概況／規制</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外貨持出規制　</a:t>
            </a:r>
          </a:p>
        </p:txBody>
      </p:sp>
      <p:sp>
        <p:nvSpPr>
          <p:cNvPr id="4" name="角丸四角形 3"/>
          <p:cNvSpPr/>
          <p:nvPr/>
        </p:nvSpPr>
        <p:spPr>
          <a:xfrm>
            <a:off x="632520" y="2651111"/>
            <a:ext cx="1224136" cy="1810650"/>
          </a:xfrm>
          <a:prstGeom prst="roundRect">
            <a:avLst>
              <a:gd name="adj" fmla="val 5321"/>
            </a:avLst>
          </a:prstGeom>
          <a:gradFill flip="none" rotWithShape="1">
            <a:gsLst>
              <a:gs pos="0">
                <a:srgbClr val="83A4D1"/>
              </a:gs>
              <a:gs pos="100000">
                <a:schemeClr val="bg1"/>
              </a:gs>
            </a:gsLst>
            <a:lin ang="0" scaled="1"/>
            <a:tileRect/>
          </a:gradFill>
        </p:spPr>
        <p:txBody>
          <a:bodyPr wrap="square" rtlCol="0" anchor="ctr">
            <a:noAutofit/>
          </a:bodyPr>
          <a:lstStyle/>
          <a:p>
            <a:pPr fontAlgn="ctr"/>
            <a:r>
              <a:rPr kumimoji="1" lang="ja-JP" altLang="en-US" sz="1600" b="1" dirty="0">
                <a:latin typeface="ＭＳ Ｐゴシック" panose="020B0600070205080204" pitchFamily="50" charset="-128"/>
                <a:ea typeface="ＭＳ Ｐゴシック" panose="020B0600070205080204" pitchFamily="50" charset="-128"/>
                <a:cs typeface="Arial" panose="020B0604020202020204" pitchFamily="34" charset="0"/>
              </a:rPr>
              <a:t>入国時</a:t>
            </a:r>
            <a:br>
              <a:rPr kumimoji="1" lang="en-US" altLang="ja-JP" sz="1600" b="1" dirty="0">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600" b="1" dirty="0">
                <a:latin typeface="ＭＳ Ｐゴシック" panose="020B0600070205080204" pitchFamily="50" charset="-128"/>
                <a:ea typeface="ＭＳ Ｐゴシック" panose="020B0600070205080204" pitchFamily="50" charset="-128"/>
                <a:cs typeface="Arial" panose="020B0604020202020204" pitchFamily="34" charset="0"/>
              </a:rPr>
              <a:t>（持ち込み）</a:t>
            </a:r>
          </a:p>
        </p:txBody>
      </p:sp>
      <p:sp>
        <p:nvSpPr>
          <p:cNvPr id="5" name="角丸四角形 4"/>
          <p:cNvSpPr/>
          <p:nvPr/>
        </p:nvSpPr>
        <p:spPr>
          <a:xfrm>
            <a:off x="632520" y="4596993"/>
            <a:ext cx="1224136" cy="1810650"/>
          </a:xfrm>
          <a:prstGeom prst="roundRect">
            <a:avLst>
              <a:gd name="adj" fmla="val 6033"/>
            </a:avLst>
          </a:prstGeom>
          <a:gradFill flip="none" rotWithShape="1">
            <a:gsLst>
              <a:gs pos="0">
                <a:srgbClr val="AA9BC9"/>
              </a:gs>
              <a:gs pos="100000">
                <a:schemeClr val="bg1"/>
              </a:gs>
            </a:gsLst>
            <a:lin ang="0" scaled="1"/>
            <a:tileRect/>
          </a:gradFill>
        </p:spPr>
        <p:txBody>
          <a:bodyPr wrap="square" rtlCol="0" anchor="ctr">
            <a:noAutofit/>
          </a:bodyPr>
          <a:lstStyle/>
          <a:p>
            <a:pPr fontAlgn="ct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出国時</a:t>
            </a:r>
            <a:br>
              <a:rPr kumimoji="1" lang="en-US" altLang="ja-JP"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（持ち出し）</a:t>
            </a:r>
          </a:p>
        </p:txBody>
      </p:sp>
      <p:sp>
        <p:nvSpPr>
          <p:cNvPr id="6" name="テキスト ボックス 5"/>
          <p:cNvSpPr txBox="1"/>
          <p:nvPr/>
        </p:nvSpPr>
        <p:spPr>
          <a:xfrm>
            <a:off x="200472" y="1014122"/>
            <a:ext cx="9505056" cy="1329595"/>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15</a:t>
            </a:r>
            <a:r>
              <a:rPr kumimoji="1" lang="en-US" altLang="ja-JP" sz="1200" dirty="0">
                <a:latin typeface="Arial" panose="020B0604020202020204" pitchFamily="34" charset="0"/>
                <a:ea typeface="ＭＳ Ｐゴシック" panose="020B0600070205080204" pitchFamily="50" charset="-128"/>
                <a:cs typeface="Arial" panose="020B0604020202020204" pitchFamily="34" charset="0"/>
              </a:rPr>
              <a:t>,000US$</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相当</a:t>
            </a: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の外貨を持ち込む、または持ち出す場合は申告が必要となる。</a:t>
            </a:r>
            <a:endParaRPr kumimoji="1"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fontAlgn="ctr">
              <a:lnSpc>
                <a:spcPct val="110000"/>
              </a:lnSpc>
              <a:spcAft>
                <a:spcPts val="200"/>
              </a:spcAft>
              <a:buClr>
                <a:srgbClr val="5F8AC3"/>
              </a:buClr>
              <a:buFont typeface="Wingdings" panose="05000000000000000000" pitchFamily="2" charset="2"/>
              <a:buChar char="n"/>
            </a:pPr>
            <a:r>
              <a:rPr lang="ja-JP" altLang="en-US" sz="1200" b="0" i="0" dirty="0">
                <a:solidFill>
                  <a:srgbClr val="000000"/>
                </a:solidFill>
                <a:effectLst/>
                <a:latin typeface="ヒラギノ角ゴ Pro W3"/>
              </a:rPr>
              <a:t>タイ出入国の際に所持するタイ通貨と外貨の合計額が</a:t>
            </a:r>
            <a:r>
              <a:rPr lang="en-US" altLang="ja-JP" sz="1200" dirty="0"/>
              <a:t>45</a:t>
            </a:r>
            <a:r>
              <a:rPr lang="ja-JP" altLang="en-US" sz="1200" b="0" i="0" dirty="0">
                <a:solidFill>
                  <a:srgbClr val="000000"/>
                </a:solidFill>
                <a:effectLst/>
                <a:latin typeface="ヒラギノ角ゴ Pro W3"/>
              </a:rPr>
              <a:t>万バーツ相当額を超える場合はタイ税関に申告しなければならない。</a:t>
            </a:r>
            <a:endParaRPr lang="en-US" altLang="ja-JP" sz="1200" b="0" i="0" dirty="0">
              <a:solidFill>
                <a:srgbClr val="000000"/>
              </a:solidFill>
              <a:effectLst/>
              <a:latin typeface="ヒラギノ角ゴ Pro W3"/>
            </a:endParaRPr>
          </a:p>
          <a:p>
            <a:pPr marL="190500" indent="-190500" algn="just" fontAlgn="ctr">
              <a:lnSpc>
                <a:spcPct val="110000"/>
              </a:lnSpc>
              <a:spcAft>
                <a:spcPts val="200"/>
              </a:spcAft>
              <a:buClr>
                <a:srgbClr val="5F8AC3"/>
              </a:buClr>
              <a:buFont typeface="Wingdings" panose="05000000000000000000" pitchFamily="2" charset="2"/>
              <a:buChar char="n"/>
            </a:pPr>
            <a:r>
              <a:rPr lang="ja-JP" altLang="en-US" sz="1200" b="0" i="0" dirty="0">
                <a:solidFill>
                  <a:srgbClr val="000000"/>
                </a:solidFill>
                <a:effectLst/>
                <a:latin typeface="ヒラギノ角ゴ Pro W3"/>
              </a:rPr>
              <a:t>投資ファンドやオフショア融資を含む外貨の輸入額に制限は設けられていない。しかし、国内に持ち込まれた外貨は、受け取ってから</a:t>
            </a:r>
            <a:r>
              <a:rPr lang="en-US" altLang="ja-JP" sz="1200" dirty="0"/>
              <a:t>360</a:t>
            </a:r>
            <a:r>
              <a:rPr lang="ja-JP" altLang="en-US" sz="1200" b="0" i="0" dirty="0">
                <a:solidFill>
                  <a:srgbClr val="000000"/>
                </a:solidFill>
                <a:effectLst/>
                <a:latin typeface="ヒラギノ角ゴ Pro W3"/>
              </a:rPr>
              <a:t>日以内に売却するか、タイバーツに両替するか、または、認可された銀行の外貨口座に預金しなければならない。</a:t>
            </a:r>
            <a:r>
              <a:rPr lang="en-US" altLang="ja-JP" sz="1200" dirty="0"/>
              <a:t>5,000US$</a:t>
            </a:r>
            <a:r>
              <a:rPr lang="ja-JP" altLang="en-US" sz="1200" b="0" i="0" dirty="0">
                <a:solidFill>
                  <a:srgbClr val="000000"/>
                </a:solidFill>
                <a:effectLst/>
                <a:latin typeface="ヒラギノ角ゴ Pro W3"/>
              </a:rPr>
              <a:t>またはそれに相当する額を超える外貨の売却、交換または預金を伴う取引については、申請書</a:t>
            </a:r>
            <a:r>
              <a:rPr lang="en-US" altLang="ja-JP" sz="1200" dirty="0"/>
              <a:t>F.T.3</a:t>
            </a:r>
            <a:r>
              <a:rPr lang="ja-JP" altLang="en-US" sz="1200" b="0" i="0" dirty="0">
                <a:solidFill>
                  <a:srgbClr val="000000"/>
                </a:solidFill>
                <a:effectLst/>
                <a:latin typeface="ヒラギノ角ゴ Pro W3"/>
              </a:rPr>
              <a:t>または</a:t>
            </a:r>
            <a:r>
              <a:rPr lang="en-US" altLang="ja-JP" sz="1200" dirty="0"/>
              <a:t>F.T.4</a:t>
            </a:r>
            <a:r>
              <a:rPr lang="ja-JP" altLang="en-US" sz="1200" b="0" i="0" dirty="0">
                <a:solidFill>
                  <a:srgbClr val="000000"/>
                </a:solidFill>
                <a:effectLst/>
                <a:latin typeface="ヒラギノ角ゴ Pro W3"/>
              </a:rPr>
              <a:t>を公認銀行に提出しなければならない。</a:t>
            </a:r>
            <a:endParaRPr lang="en-US" altLang="ja-JP" sz="1200" b="0" i="0" dirty="0">
              <a:solidFill>
                <a:srgbClr val="000000"/>
              </a:solidFill>
              <a:effectLst/>
              <a:latin typeface="ヒラギノ角ゴ Pro W3"/>
            </a:endParaRPr>
          </a:p>
          <a:p>
            <a:pPr marL="190500" indent="-190500" algn="just" fontAlgn="ctr">
              <a:lnSpc>
                <a:spcPct val="110000"/>
              </a:lnSpc>
              <a:spcAft>
                <a:spcPts val="200"/>
              </a:spcAft>
              <a:buClr>
                <a:srgbClr val="5F8AC3"/>
              </a:buClr>
              <a:buFont typeface="Wingdings" panose="05000000000000000000" pitchFamily="2" charset="2"/>
              <a:buChar char="n"/>
            </a:pPr>
            <a:endParaRPr lang="ja-JP" altLang="en-US" sz="1400" b="0" i="0" dirty="0">
              <a:solidFill>
                <a:srgbClr val="000000"/>
              </a:solidFill>
              <a:effectLst/>
              <a:latin typeface="ヒラギノ角ゴ Pro W3"/>
            </a:endParaRPr>
          </a:p>
        </p:txBody>
      </p:sp>
      <p:grpSp>
        <p:nvGrpSpPr>
          <p:cNvPr id="7" name="グループ化 7"/>
          <p:cNvGrpSpPr/>
          <p:nvPr/>
        </p:nvGrpSpPr>
        <p:grpSpPr>
          <a:xfrm>
            <a:off x="416496" y="2266666"/>
            <a:ext cx="9073008" cy="258664"/>
            <a:chOff x="4944173" y="2113806"/>
            <a:chExt cx="5861371" cy="288032"/>
          </a:xfrm>
        </p:grpSpPr>
        <p:cxnSp>
          <p:nvCxnSpPr>
            <p:cNvPr id="8" name="直線コネクタ 7"/>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出入国時空港で税関申告する必要があるケース</a:t>
              </a:r>
            </a:p>
          </p:txBody>
        </p:sp>
      </p:grpSp>
      <p:grpSp>
        <p:nvGrpSpPr>
          <p:cNvPr id="14" name="グループ化 13"/>
          <p:cNvGrpSpPr/>
          <p:nvPr/>
        </p:nvGrpSpPr>
        <p:grpSpPr>
          <a:xfrm>
            <a:off x="6870716" y="2778008"/>
            <a:ext cx="2301943" cy="3144948"/>
            <a:chOff x="6537176" y="2089423"/>
            <a:chExt cx="2949195" cy="4237435"/>
          </a:xfrm>
        </p:grpSpPr>
        <p:grpSp>
          <p:nvGrpSpPr>
            <p:cNvPr id="10" name="Group 5"/>
            <p:cNvGrpSpPr>
              <a:grpSpLocks noChangeAspect="1"/>
            </p:cNvGrpSpPr>
            <p:nvPr/>
          </p:nvGrpSpPr>
          <p:grpSpPr bwMode="auto">
            <a:xfrm>
              <a:off x="6537176" y="2132856"/>
              <a:ext cx="2949195" cy="4194002"/>
              <a:chOff x="1919" y="-74"/>
              <a:chExt cx="2400" cy="3413"/>
            </a:xfrm>
          </p:grpSpPr>
          <p:sp>
            <p:nvSpPr>
              <p:cNvPr id="12" name="Rectangle 6"/>
              <p:cNvSpPr>
                <a:spLocks noChangeArrowheads="1"/>
              </p:cNvSpPr>
              <p:nvPr/>
            </p:nvSpPr>
            <p:spPr bwMode="auto">
              <a:xfrm>
                <a:off x="2202" y="106"/>
                <a:ext cx="48" cy="36"/>
              </a:xfrm>
              <a:prstGeom prst="rect">
                <a:avLst/>
              </a:prstGeom>
              <a:solidFill>
                <a:srgbClr val="1E80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Freeform 7"/>
              <p:cNvSpPr>
                <a:spLocks/>
              </p:cNvSpPr>
              <p:nvPr/>
            </p:nvSpPr>
            <p:spPr bwMode="auto">
              <a:xfrm>
                <a:off x="1919" y="-74"/>
                <a:ext cx="2400" cy="3413"/>
              </a:xfrm>
              <a:custGeom>
                <a:avLst/>
                <a:gdLst>
                  <a:gd name="T0" fmla="*/ 2258 w 2400"/>
                  <a:gd name="T1" fmla="*/ 790 h 3413"/>
                  <a:gd name="T2" fmla="*/ 2116 w 2400"/>
                  <a:gd name="T3" fmla="*/ 648 h 3413"/>
                  <a:gd name="T4" fmla="*/ 1930 w 2400"/>
                  <a:gd name="T5" fmla="*/ 503 h 3413"/>
                  <a:gd name="T6" fmla="*/ 1741 w 2400"/>
                  <a:gd name="T7" fmla="*/ 431 h 3413"/>
                  <a:gd name="T8" fmla="*/ 1505 w 2400"/>
                  <a:gd name="T9" fmla="*/ 467 h 3413"/>
                  <a:gd name="T10" fmla="*/ 1271 w 2400"/>
                  <a:gd name="T11" fmla="*/ 503 h 3413"/>
                  <a:gd name="T12" fmla="*/ 1082 w 2400"/>
                  <a:gd name="T13" fmla="*/ 611 h 3413"/>
                  <a:gd name="T14" fmla="*/ 940 w 2400"/>
                  <a:gd name="T15" fmla="*/ 575 h 3413"/>
                  <a:gd name="T16" fmla="*/ 987 w 2400"/>
                  <a:gd name="T17" fmla="*/ 395 h 3413"/>
                  <a:gd name="T18" fmla="*/ 987 w 2400"/>
                  <a:gd name="T19" fmla="*/ 216 h 3413"/>
                  <a:gd name="T20" fmla="*/ 848 w 2400"/>
                  <a:gd name="T21" fmla="*/ 180 h 3413"/>
                  <a:gd name="T22" fmla="*/ 753 w 2400"/>
                  <a:gd name="T23" fmla="*/ 108 h 3413"/>
                  <a:gd name="T24" fmla="*/ 659 w 2400"/>
                  <a:gd name="T25" fmla="*/ 36 h 3413"/>
                  <a:gd name="T26" fmla="*/ 517 w 2400"/>
                  <a:gd name="T27" fmla="*/ 144 h 3413"/>
                  <a:gd name="T28" fmla="*/ 331 w 2400"/>
                  <a:gd name="T29" fmla="*/ 216 h 3413"/>
                  <a:gd name="T30" fmla="*/ 142 w 2400"/>
                  <a:gd name="T31" fmla="*/ 359 h 3413"/>
                  <a:gd name="T32" fmla="*/ 47 w 2400"/>
                  <a:gd name="T33" fmla="*/ 503 h 3413"/>
                  <a:gd name="T34" fmla="*/ 95 w 2400"/>
                  <a:gd name="T35" fmla="*/ 682 h 3413"/>
                  <a:gd name="T36" fmla="*/ 236 w 2400"/>
                  <a:gd name="T37" fmla="*/ 862 h 3413"/>
                  <a:gd name="T38" fmla="*/ 378 w 2400"/>
                  <a:gd name="T39" fmla="*/ 1006 h 3413"/>
                  <a:gd name="T40" fmla="*/ 378 w 2400"/>
                  <a:gd name="T41" fmla="*/ 1185 h 3413"/>
                  <a:gd name="T42" fmla="*/ 236 w 2400"/>
                  <a:gd name="T43" fmla="*/ 1329 h 3413"/>
                  <a:gd name="T44" fmla="*/ 423 w 2400"/>
                  <a:gd name="T45" fmla="*/ 1472 h 3413"/>
                  <a:gd name="T46" fmla="*/ 517 w 2400"/>
                  <a:gd name="T47" fmla="*/ 1616 h 3413"/>
                  <a:gd name="T48" fmla="*/ 659 w 2400"/>
                  <a:gd name="T49" fmla="*/ 1797 h 3413"/>
                  <a:gd name="T50" fmla="*/ 706 w 2400"/>
                  <a:gd name="T51" fmla="*/ 2011 h 3413"/>
                  <a:gd name="T52" fmla="*/ 565 w 2400"/>
                  <a:gd name="T53" fmla="*/ 2228 h 3413"/>
                  <a:gd name="T54" fmla="*/ 470 w 2400"/>
                  <a:gd name="T55" fmla="*/ 2370 h 3413"/>
                  <a:gd name="T56" fmla="*/ 378 w 2400"/>
                  <a:gd name="T57" fmla="*/ 2551 h 3413"/>
                  <a:gd name="T58" fmla="*/ 378 w 2400"/>
                  <a:gd name="T59" fmla="*/ 2729 h 3413"/>
                  <a:gd name="T60" fmla="*/ 470 w 2400"/>
                  <a:gd name="T61" fmla="*/ 2801 h 3413"/>
                  <a:gd name="T62" fmla="*/ 706 w 2400"/>
                  <a:gd name="T63" fmla="*/ 2946 h 3413"/>
                  <a:gd name="T64" fmla="*/ 895 w 2400"/>
                  <a:gd name="T65" fmla="*/ 3088 h 3413"/>
                  <a:gd name="T66" fmla="*/ 940 w 2400"/>
                  <a:gd name="T67" fmla="*/ 3269 h 3413"/>
                  <a:gd name="T68" fmla="*/ 1176 w 2400"/>
                  <a:gd name="T69" fmla="*/ 3305 h 3413"/>
                  <a:gd name="T70" fmla="*/ 1365 w 2400"/>
                  <a:gd name="T71" fmla="*/ 3413 h 3413"/>
                  <a:gd name="T72" fmla="*/ 1552 w 2400"/>
                  <a:gd name="T73" fmla="*/ 3377 h 3413"/>
                  <a:gd name="T74" fmla="*/ 1646 w 2400"/>
                  <a:gd name="T75" fmla="*/ 3233 h 3413"/>
                  <a:gd name="T76" fmla="*/ 1412 w 2400"/>
                  <a:gd name="T77" fmla="*/ 3160 h 3413"/>
                  <a:gd name="T78" fmla="*/ 1223 w 2400"/>
                  <a:gd name="T79" fmla="*/ 3088 h 3413"/>
                  <a:gd name="T80" fmla="*/ 1082 w 2400"/>
                  <a:gd name="T81" fmla="*/ 2910 h 3413"/>
                  <a:gd name="T82" fmla="*/ 1035 w 2400"/>
                  <a:gd name="T83" fmla="*/ 2729 h 3413"/>
                  <a:gd name="T84" fmla="*/ 895 w 2400"/>
                  <a:gd name="T85" fmla="*/ 2623 h 3413"/>
                  <a:gd name="T86" fmla="*/ 753 w 2400"/>
                  <a:gd name="T87" fmla="*/ 2623 h 3413"/>
                  <a:gd name="T88" fmla="*/ 659 w 2400"/>
                  <a:gd name="T89" fmla="*/ 2479 h 3413"/>
                  <a:gd name="T90" fmla="*/ 659 w 2400"/>
                  <a:gd name="T91" fmla="*/ 2262 h 3413"/>
                  <a:gd name="T92" fmla="*/ 753 w 2400"/>
                  <a:gd name="T93" fmla="*/ 2047 h 3413"/>
                  <a:gd name="T94" fmla="*/ 895 w 2400"/>
                  <a:gd name="T95" fmla="*/ 1833 h 3413"/>
                  <a:gd name="T96" fmla="*/ 987 w 2400"/>
                  <a:gd name="T97" fmla="*/ 1652 h 3413"/>
                  <a:gd name="T98" fmla="*/ 1176 w 2400"/>
                  <a:gd name="T99" fmla="*/ 1724 h 3413"/>
                  <a:gd name="T100" fmla="*/ 1318 w 2400"/>
                  <a:gd name="T101" fmla="*/ 1797 h 3413"/>
                  <a:gd name="T102" fmla="*/ 1505 w 2400"/>
                  <a:gd name="T103" fmla="*/ 1903 h 3413"/>
                  <a:gd name="T104" fmla="*/ 1741 w 2400"/>
                  <a:gd name="T105" fmla="*/ 1903 h 3413"/>
                  <a:gd name="T106" fmla="*/ 1693 w 2400"/>
                  <a:gd name="T107" fmla="*/ 1688 h 3413"/>
                  <a:gd name="T108" fmla="*/ 1693 w 2400"/>
                  <a:gd name="T109" fmla="*/ 1508 h 3413"/>
                  <a:gd name="T110" fmla="*/ 1882 w 2400"/>
                  <a:gd name="T111" fmla="*/ 1365 h 3413"/>
                  <a:gd name="T112" fmla="*/ 2116 w 2400"/>
                  <a:gd name="T113" fmla="*/ 1329 h 3413"/>
                  <a:gd name="T114" fmla="*/ 2352 w 2400"/>
                  <a:gd name="T115" fmla="*/ 1293 h 3413"/>
                  <a:gd name="T116" fmla="*/ 2400 w 2400"/>
                  <a:gd name="T117" fmla="*/ 1113 h 3413"/>
                  <a:gd name="T118" fmla="*/ 2352 w 2400"/>
                  <a:gd name="T119" fmla="*/ 934 h 3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00" h="3413">
                    <a:moveTo>
                      <a:pt x="2352" y="934"/>
                    </a:moveTo>
                    <a:lnTo>
                      <a:pt x="2352" y="898"/>
                    </a:lnTo>
                    <a:lnTo>
                      <a:pt x="2305" y="898"/>
                    </a:lnTo>
                    <a:lnTo>
                      <a:pt x="2305" y="862"/>
                    </a:lnTo>
                    <a:lnTo>
                      <a:pt x="2305" y="862"/>
                    </a:lnTo>
                    <a:lnTo>
                      <a:pt x="2305" y="826"/>
                    </a:lnTo>
                    <a:lnTo>
                      <a:pt x="2305" y="826"/>
                    </a:lnTo>
                    <a:lnTo>
                      <a:pt x="2305" y="790"/>
                    </a:lnTo>
                    <a:lnTo>
                      <a:pt x="2258" y="790"/>
                    </a:lnTo>
                    <a:lnTo>
                      <a:pt x="2258" y="790"/>
                    </a:lnTo>
                    <a:lnTo>
                      <a:pt x="2211" y="790"/>
                    </a:lnTo>
                    <a:lnTo>
                      <a:pt x="2211" y="790"/>
                    </a:lnTo>
                    <a:lnTo>
                      <a:pt x="2163" y="790"/>
                    </a:lnTo>
                    <a:lnTo>
                      <a:pt x="2163" y="754"/>
                    </a:lnTo>
                    <a:lnTo>
                      <a:pt x="2116" y="754"/>
                    </a:lnTo>
                    <a:lnTo>
                      <a:pt x="2116" y="718"/>
                    </a:lnTo>
                    <a:lnTo>
                      <a:pt x="2116" y="718"/>
                    </a:lnTo>
                    <a:lnTo>
                      <a:pt x="2116" y="682"/>
                    </a:lnTo>
                    <a:lnTo>
                      <a:pt x="2116" y="682"/>
                    </a:lnTo>
                    <a:lnTo>
                      <a:pt x="2116" y="648"/>
                    </a:lnTo>
                    <a:lnTo>
                      <a:pt x="2116" y="648"/>
                    </a:lnTo>
                    <a:lnTo>
                      <a:pt x="2116" y="611"/>
                    </a:lnTo>
                    <a:lnTo>
                      <a:pt x="2069" y="611"/>
                    </a:lnTo>
                    <a:lnTo>
                      <a:pt x="2069" y="575"/>
                    </a:lnTo>
                    <a:lnTo>
                      <a:pt x="2022" y="575"/>
                    </a:lnTo>
                    <a:lnTo>
                      <a:pt x="2022" y="539"/>
                    </a:lnTo>
                    <a:lnTo>
                      <a:pt x="1974" y="539"/>
                    </a:lnTo>
                    <a:lnTo>
                      <a:pt x="1974" y="539"/>
                    </a:lnTo>
                    <a:lnTo>
                      <a:pt x="1930" y="539"/>
                    </a:lnTo>
                    <a:lnTo>
                      <a:pt x="1930" y="503"/>
                    </a:lnTo>
                    <a:lnTo>
                      <a:pt x="1930" y="503"/>
                    </a:lnTo>
                    <a:lnTo>
                      <a:pt x="1930" y="467"/>
                    </a:lnTo>
                    <a:lnTo>
                      <a:pt x="1882" y="467"/>
                    </a:lnTo>
                    <a:lnTo>
                      <a:pt x="1882" y="431"/>
                    </a:lnTo>
                    <a:lnTo>
                      <a:pt x="1835" y="431"/>
                    </a:lnTo>
                    <a:lnTo>
                      <a:pt x="1835" y="431"/>
                    </a:lnTo>
                    <a:lnTo>
                      <a:pt x="1788" y="431"/>
                    </a:lnTo>
                    <a:lnTo>
                      <a:pt x="1788" y="431"/>
                    </a:lnTo>
                    <a:lnTo>
                      <a:pt x="1741" y="431"/>
                    </a:lnTo>
                    <a:lnTo>
                      <a:pt x="1741" y="431"/>
                    </a:lnTo>
                    <a:lnTo>
                      <a:pt x="1693" y="431"/>
                    </a:lnTo>
                    <a:lnTo>
                      <a:pt x="1693" y="431"/>
                    </a:lnTo>
                    <a:lnTo>
                      <a:pt x="1646" y="431"/>
                    </a:lnTo>
                    <a:lnTo>
                      <a:pt x="1646" y="431"/>
                    </a:lnTo>
                    <a:lnTo>
                      <a:pt x="1599" y="431"/>
                    </a:lnTo>
                    <a:lnTo>
                      <a:pt x="1599" y="431"/>
                    </a:lnTo>
                    <a:lnTo>
                      <a:pt x="1552" y="431"/>
                    </a:lnTo>
                    <a:lnTo>
                      <a:pt x="1552" y="431"/>
                    </a:lnTo>
                    <a:lnTo>
                      <a:pt x="1505" y="431"/>
                    </a:lnTo>
                    <a:lnTo>
                      <a:pt x="1505" y="467"/>
                    </a:lnTo>
                    <a:lnTo>
                      <a:pt x="1457" y="467"/>
                    </a:lnTo>
                    <a:lnTo>
                      <a:pt x="1457" y="467"/>
                    </a:lnTo>
                    <a:lnTo>
                      <a:pt x="1412" y="467"/>
                    </a:lnTo>
                    <a:lnTo>
                      <a:pt x="1412" y="467"/>
                    </a:lnTo>
                    <a:lnTo>
                      <a:pt x="1365" y="467"/>
                    </a:lnTo>
                    <a:lnTo>
                      <a:pt x="1365" y="467"/>
                    </a:lnTo>
                    <a:lnTo>
                      <a:pt x="1318" y="467"/>
                    </a:lnTo>
                    <a:lnTo>
                      <a:pt x="1318" y="467"/>
                    </a:lnTo>
                    <a:lnTo>
                      <a:pt x="1271" y="467"/>
                    </a:lnTo>
                    <a:lnTo>
                      <a:pt x="1271" y="503"/>
                    </a:lnTo>
                    <a:lnTo>
                      <a:pt x="1271" y="503"/>
                    </a:lnTo>
                    <a:lnTo>
                      <a:pt x="1271" y="539"/>
                    </a:lnTo>
                    <a:lnTo>
                      <a:pt x="1223" y="539"/>
                    </a:lnTo>
                    <a:lnTo>
                      <a:pt x="1223" y="539"/>
                    </a:lnTo>
                    <a:lnTo>
                      <a:pt x="1176" y="539"/>
                    </a:lnTo>
                    <a:lnTo>
                      <a:pt x="1176" y="575"/>
                    </a:lnTo>
                    <a:lnTo>
                      <a:pt x="1129" y="575"/>
                    </a:lnTo>
                    <a:lnTo>
                      <a:pt x="1129" y="575"/>
                    </a:lnTo>
                    <a:lnTo>
                      <a:pt x="1082" y="575"/>
                    </a:lnTo>
                    <a:lnTo>
                      <a:pt x="1082" y="611"/>
                    </a:lnTo>
                    <a:lnTo>
                      <a:pt x="1035" y="611"/>
                    </a:lnTo>
                    <a:lnTo>
                      <a:pt x="1035" y="648"/>
                    </a:lnTo>
                    <a:lnTo>
                      <a:pt x="987" y="648"/>
                    </a:lnTo>
                    <a:lnTo>
                      <a:pt x="987" y="648"/>
                    </a:lnTo>
                    <a:lnTo>
                      <a:pt x="940" y="648"/>
                    </a:lnTo>
                    <a:lnTo>
                      <a:pt x="940" y="648"/>
                    </a:lnTo>
                    <a:lnTo>
                      <a:pt x="895" y="648"/>
                    </a:lnTo>
                    <a:lnTo>
                      <a:pt x="895" y="611"/>
                    </a:lnTo>
                    <a:lnTo>
                      <a:pt x="940" y="611"/>
                    </a:lnTo>
                    <a:lnTo>
                      <a:pt x="940" y="575"/>
                    </a:lnTo>
                    <a:lnTo>
                      <a:pt x="987" y="575"/>
                    </a:lnTo>
                    <a:lnTo>
                      <a:pt x="987" y="539"/>
                    </a:lnTo>
                    <a:lnTo>
                      <a:pt x="987" y="539"/>
                    </a:lnTo>
                    <a:lnTo>
                      <a:pt x="987" y="503"/>
                    </a:lnTo>
                    <a:lnTo>
                      <a:pt x="987" y="503"/>
                    </a:lnTo>
                    <a:lnTo>
                      <a:pt x="987" y="467"/>
                    </a:lnTo>
                    <a:lnTo>
                      <a:pt x="987" y="467"/>
                    </a:lnTo>
                    <a:lnTo>
                      <a:pt x="987" y="431"/>
                    </a:lnTo>
                    <a:lnTo>
                      <a:pt x="987" y="431"/>
                    </a:lnTo>
                    <a:lnTo>
                      <a:pt x="987" y="395"/>
                    </a:lnTo>
                    <a:lnTo>
                      <a:pt x="987" y="395"/>
                    </a:lnTo>
                    <a:lnTo>
                      <a:pt x="987" y="359"/>
                    </a:lnTo>
                    <a:lnTo>
                      <a:pt x="940" y="359"/>
                    </a:lnTo>
                    <a:lnTo>
                      <a:pt x="940" y="323"/>
                    </a:lnTo>
                    <a:lnTo>
                      <a:pt x="940" y="323"/>
                    </a:lnTo>
                    <a:lnTo>
                      <a:pt x="940" y="287"/>
                    </a:lnTo>
                    <a:lnTo>
                      <a:pt x="940" y="287"/>
                    </a:lnTo>
                    <a:lnTo>
                      <a:pt x="940" y="252"/>
                    </a:lnTo>
                    <a:lnTo>
                      <a:pt x="987" y="252"/>
                    </a:lnTo>
                    <a:lnTo>
                      <a:pt x="987" y="216"/>
                    </a:lnTo>
                    <a:lnTo>
                      <a:pt x="940" y="216"/>
                    </a:lnTo>
                    <a:lnTo>
                      <a:pt x="940" y="216"/>
                    </a:lnTo>
                    <a:lnTo>
                      <a:pt x="987" y="216"/>
                    </a:lnTo>
                    <a:lnTo>
                      <a:pt x="987" y="180"/>
                    </a:lnTo>
                    <a:lnTo>
                      <a:pt x="940" y="180"/>
                    </a:lnTo>
                    <a:lnTo>
                      <a:pt x="940" y="180"/>
                    </a:lnTo>
                    <a:lnTo>
                      <a:pt x="895" y="180"/>
                    </a:lnTo>
                    <a:lnTo>
                      <a:pt x="895" y="180"/>
                    </a:lnTo>
                    <a:lnTo>
                      <a:pt x="848" y="180"/>
                    </a:lnTo>
                    <a:lnTo>
                      <a:pt x="848" y="180"/>
                    </a:lnTo>
                    <a:lnTo>
                      <a:pt x="801" y="180"/>
                    </a:lnTo>
                    <a:lnTo>
                      <a:pt x="801" y="216"/>
                    </a:lnTo>
                    <a:lnTo>
                      <a:pt x="753" y="216"/>
                    </a:lnTo>
                    <a:lnTo>
                      <a:pt x="753" y="216"/>
                    </a:lnTo>
                    <a:lnTo>
                      <a:pt x="706" y="216"/>
                    </a:lnTo>
                    <a:lnTo>
                      <a:pt x="706" y="180"/>
                    </a:lnTo>
                    <a:lnTo>
                      <a:pt x="706" y="180"/>
                    </a:lnTo>
                    <a:lnTo>
                      <a:pt x="706" y="144"/>
                    </a:lnTo>
                    <a:lnTo>
                      <a:pt x="753" y="144"/>
                    </a:lnTo>
                    <a:lnTo>
                      <a:pt x="753" y="108"/>
                    </a:lnTo>
                    <a:lnTo>
                      <a:pt x="801" y="108"/>
                    </a:lnTo>
                    <a:lnTo>
                      <a:pt x="801" y="72"/>
                    </a:lnTo>
                    <a:lnTo>
                      <a:pt x="801" y="72"/>
                    </a:lnTo>
                    <a:lnTo>
                      <a:pt x="801" y="36"/>
                    </a:lnTo>
                    <a:lnTo>
                      <a:pt x="753" y="36"/>
                    </a:lnTo>
                    <a:lnTo>
                      <a:pt x="753" y="0"/>
                    </a:lnTo>
                    <a:lnTo>
                      <a:pt x="706" y="0"/>
                    </a:lnTo>
                    <a:lnTo>
                      <a:pt x="706" y="0"/>
                    </a:lnTo>
                    <a:lnTo>
                      <a:pt x="659" y="0"/>
                    </a:lnTo>
                    <a:lnTo>
                      <a:pt x="659" y="36"/>
                    </a:lnTo>
                    <a:lnTo>
                      <a:pt x="659" y="36"/>
                    </a:lnTo>
                    <a:lnTo>
                      <a:pt x="659" y="72"/>
                    </a:lnTo>
                    <a:lnTo>
                      <a:pt x="612" y="72"/>
                    </a:lnTo>
                    <a:lnTo>
                      <a:pt x="612" y="72"/>
                    </a:lnTo>
                    <a:lnTo>
                      <a:pt x="565" y="72"/>
                    </a:lnTo>
                    <a:lnTo>
                      <a:pt x="565" y="72"/>
                    </a:lnTo>
                    <a:lnTo>
                      <a:pt x="517" y="72"/>
                    </a:lnTo>
                    <a:lnTo>
                      <a:pt x="517" y="108"/>
                    </a:lnTo>
                    <a:lnTo>
                      <a:pt x="517" y="108"/>
                    </a:lnTo>
                    <a:lnTo>
                      <a:pt x="517" y="144"/>
                    </a:lnTo>
                    <a:lnTo>
                      <a:pt x="470" y="144"/>
                    </a:lnTo>
                    <a:lnTo>
                      <a:pt x="470" y="144"/>
                    </a:lnTo>
                    <a:lnTo>
                      <a:pt x="423" y="144"/>
                    </a:lnTo>
                    <a:lnTo>
                      <a:pt x="423" y="180"/>
                    </a:lnTo>
                    <a:lnTo>
                      <a:pt x="378" y="180"/>
                    </a:lnTo>
                    <a:lnTo>
                      <a:pt x="378" y="216"/>
                    </a:lnTo>
                    <a:lnTo>
                      <a:pt x="378" y="216"/>
                    </a:lnTo>
                    <a:lnTo>
                      <a:pt x="378" y="216"/>
                    </a:lnTo>
                    <a:lnTo>
                      <a:pt x="331" y="216"/>
                    </a:lnTo>
                    <a:lnTo>
                      <a:pt x="331" y="216"/>
                    </a:lnTo>
                    <a:lnTo>
                      <a:pt x="283" y="216"/>
                    </a:lnTo>
                    <a:lnTo>
                      <a:pt x="283" y="252"/>
                    </a:lnTo>
                    <a:lnTo>
                      <a:pt x="236" y="252"/>
                    </a:lnTo>
                    <a:lnTo>
                      <a:pt x="236" y="252"/>
                    </a:lnTo>
                    <a:lnTo>
                      <a:pt x="189" y="252"/>
                    </a:lnTo>
                    <a:lnTo>
                      <a:pt x="189" y="287"/>
                    </a:lnTo>
                    <a:lnTo>
                      <a:pt x="189" y="287"/>
                    </a:lnTo>
                    <a:lnTo>
                      <a:pt x="189" y="323"/>
                    </a:lnTo>
                    <a:lnTo>
                      <a:pt x="142" y="323"/>
                    </a:lnTo>
                    <a:lnTo>
                      <a:pt x="142" y="359"/>
                    </a:lnTo>
                    <a:lnTo>
                      <a:pt x="142" y="359"/>
                    </a:lnTo>
                    <a:lnTo>
                      <a:pt x="142" y="395"/>
                    </a:lnTo>
                    <a:lnTo>
                      <a:pt x="142" y="395"/>
                    </a:lnTo>
                    <a:lnTo>
                      <a:pt x="142" y="431"/>
                    </a:lnTo>
                    <a:lnTo>
                      <a:pt x="95" y="431"/>
                    </a:lnTo>
                    <a:lnTo>
                      <a:pt x="95" y="467"/>
                    </a:lnTo>
                    <a:lnTo>
                      <a:pt x="95" y="467"/>
                    </a:lnTo>
                    <a:lnTo>
                      <a:pt x="95" y="503"/>
                    </a:lnTo>
                    <a:lnTo>
                      <a:pt x="47" y="503"/>
                    </a:lnTo>
                    <a:lnTo>
                      <a:pt x="47" y="503"/>
                    </a:lnTo>
                    <a:lnTo>
                      <a:pt x="0" y="503"/>
                    </a:lnTo>
                    <a:lnTo>
                      <a:pt x="0" y="539"/>
                    </a:lnTo>
                    <a:lnTo>
                      <a:pt x="47" y="539"/>
                    </a:lnTo>
                    <a:lnTo>
                      <a:pt x="47" y="575"/>
                    </a:lnTo>
                    <a:lnTo>
                      <a:pt x="95" y="575"/>
                    </a:lnTo>
                    <a:lnTo>
                      <a:pt x="95" y="611"/>
                    </a:lnTo>
                    <a:lnTo>
                      <a:pt x="95" y="611"/>
                    </a:lnTo>
                    <a:lnTo>
                      <a:pt x="95" y="648"/>
                    </a:lnTo>
                    <a:lnTo>
                      <a:pt x="95" y="648"/>
                    </a:lnTo>
                    <a:lnTo>
                      <a:pt x="95" y="682"/>
                    </a:lnTo>
                    <a:lnTo>
                      <a:pt x="142" y="682"/>
                    </a:lnTo>
                    <a:lnTo>
                      <a:pt x="142" y="718"/>
                    </a:lnTo>
                    <a:lnTo>
                      <a:pt x="189" y="718"/>
                    </a:lnTo>
                    <a:lnTo>
                      <a:pt x="189" y="754"/>
                    </a:lnTo>
                    <a:lnTo>
                      <a:pt x="189" y="754"/>
                    </a:lnTo>
                    <a:lnTo>
                      <a:pt x="189" y="790"/>
                    </a:lnTo>
                    <a:lnTo>
                      <a:pt x="236" y="790"/>
                    </a:lnTo>
                    <a:lnTo>
                      <a:pt x="236" y="826"/>
                    </a:lnTo>
                    <a:lnTo>
                      <a:pt x="236" y="826"/>
                    </a:lnTo>
                    <a:lnTo>
                      <a:pt x="236" y="862"/>
                    </a:lnTo>
                    <a:lnTo>
                      <a:pt x="283" y="862"/>
                    </a:lnTo>
                    <a:lnTo>
                      <a:pt x="283" y="898"/>
                    </a:lnTo>
                    <a:lnTo>
                      <a:pt x="283" y="898"/>
                    </a:lnTo>
                    <a:lnTo>
                      <a:pt x="283" y="934"/>
                    </a:lnTo>
                    <a:lnTo>
                      <a:pt x="331" y="934"/>
                    </a:lnTo>
                    <a:lnTo>
                      <a:pt x="331" y="970"/>
                    </a:lnTo>
                    <a:lnTo>
                      <a:pt x="331" y="970"/>
                    </a:lnTo>
                    <a:lnTo>
                      <a:pt x="331" y="1006"/>
                    </a:lnTo>
                    <a:lnTo>
                      <a:pt x="378" y="1006"/>
                    </a:lnTo>
                    <a:lnTo>
                      <a:pt x="378" y="1006"/>
                    </a:lnTo>
                    <a:lnTo>
                      <a:pt x="423" y="1006"/>
                    </a:lnTo>
                    <a:lnTo>
                      <a:pt x="423" y="1043"/>
                    </a:lnTo>
                    <a:lnTo>
                      <a:pt x="378" y="1043"/>
                    </a:lnTo>
                    <a:lnTo>
                      <a:pt x="378" y="1077"/>
                    </a:lnTo>
                    <a:lnTo>
                      <a:pt x="378" y="1077"/>
                    </a:lnTo>
                    <a:lnTo>
                      <a:pt x="378" y="1113"/>
                    </a:lnTo>
                    <a:lnTo>
                      <a:pt x="378" y="1113"/>
                    </a:lnTo>
                    <a:lnTo>
                      <a:pt x="378" y="1149"/>
                    </a:lnTo>
                    <a:lnTo>
                      <a:pt x="378" y="1149"/>
                    </a:lnTo>
                    <a:lnTo>
                      <a:pt x="378" y="1185"/>
                    </a:lnTo>
                    <a:lnTo>
                      <a:pt x="378" y="1185"/>
                    </a:lnTo>
                    <a:lnTo>
                      <a:pt x="378" y="1221"/>
                    </a:lnTo>
                    <a:lnTo>
                      <a:pt x="331" y="1221"/>
                    </a:lnTo>
                    <a:lnTo>
                      <a:pt x="331" y="1221"/>
                    </a:lnTo>
                    <a:lnTo>
                      <a:pt x="283" y="1221"/>
                    </a:lnTo>
                    <a:lnTo>
                      <a:pt x="283" y="1257"/>
                    </a:lnTo>
                    <a:lnTo>
                      <a:pt x="236" y="1257"/>
                    </a:lnTo>
                    <a:lnTo>
                      <a:pt x="236" y="1293"/>
                    </a:lnTo>
                    <a:lnTo>
                      <a:pt x="236" y="1293"/>
                    </a:lnTo>
                    <a:lnTo>
                      <a:pt x="236" y="1329"/>
                    </a:lnTo>
                    <a:lnTo>
                      <a:pt x="283" y="1329"/>
                    </a:lnTo>
                    <a:lnTo>
                      <a:pt x="283" y="1365"/>
                    </a:lnTo>
                    <a:lnTo>
                      <a:pt x="331" y="1365"/>
                    </a:lnTo>
                    <a:lnTo>
                      <a:pt x="331" y="1402"/>
                    </a:lnTo>
                    <a:lnTo>
                      <a:pt x="331" y="1402"/>
                    </a:lnTo>
                    <a:lnTo>
                      <a:pt x="331" y="1438"/>
                    </a:lnTo>
                    <a:lnTo>
                      <a:pt x="378" y="1438"/>
                    </a:lnTo>
                    <a:lnTo>
                      <a:pt x="378" y="1472"/>
                    </a:lnTo>
                    <a:lnTo>
                      <a:pt x="423" y="1472"/>
                    </a:lnTo>
                    <a:lnTo>
                      <a:pt x="423" y="1472"/>
                    </a:lnTo>
                    <a:lnTo>
                      <a:pt x="470" y="1472"/>
                    </a:lnTo>
                    <a:lnTo>
                      <a:pt x="470" y="1508"/>
                    </a:lnTo>
                    <a:lnTo>
                      <a:pt x="517" y="1508"/>
                    </a:lnTo>
                    <a:lnTo>
                      <a:pt x="517" y="1544"/>
                    </a:lnTo>
                    <a:lnTo>
                      <a:pt x="517" y="1544"/>
                    </a:lnTo>
                    <a:lnTo>
                      <a:pt x="517" y="1580"/>
                    </a:lnTo>
                    <a:lnTo>
                      <a:pt x="565" y="1580"/>
                    </a:lnTo>
                    <a:lnTo>
                      <a:pt x="565" y="1580"/>
                    </a:lnTo>
                    <a:lnTo>
                      <a:pt x="517" y="1580"/>
                    </a:lnTo>
                    <a:lnTo>
                      <a:pt x="517" y="1616"/>
                    </a:lnTo>
                    <a:lnTo>
                      <a:pt x="565" y="1616"/>
                    </a:lnTo>
                    <a:lnTo>
                      <a:pt x="565" y="1652"/>
                    </a:lnTo>
                    <a:lnTo>
                      <a:pt x="565" y="1652"/>
                    </a:lnTo>
                    <a:lnTo>
                      <a:pt x="565" y="1688"/>
                    </a:lnTo>
                    <a:lnTo>
                      <a:pt x="612" y="1688"/>
                    </a:lnTo>
                    <a:lnTo>
                      <a:pt x="612" y="1724"/>
                    </a:lnTo>
                    <a:lnTo>
                      <a:pt x="612" y="1724"/>
                    </a:lnTo>
                    <a:lnTo>
                      <a:pt x="612" y="1761"/>
                    </a:lnTo>
                    <a:lnTo>
                      <a:pt x="659" y="1761"/>
                    </a:lnTo>
                    <a:lnTo>
                      <a:pt x="659" y="1797"/>
                    </a:lnTo>
                    <a:lnTo>
                      <a:pt x="706" y="1797"/>
                    </a:lnTo>
                    <a:lnTo>
                      <a:pt x="706" y="1833"/>
                    </a:lnTo>
                    <a:lnTo>
                      <a:pt x="706" y="1867"/>
                    </a:lnTo>
                    <a:lnTo>
                      <a:pt x="706" y="1867"/>
                    </a:lnTo>
                    <a:lnTo>
                      <a:pt x="706" y="1903"/>
                    </a:lnTo>
                    <a:lnTo>
                      <a:pt x="706" y="1939"/>
                    </a:lnTo>
                    <a:lnTo>
                      <a:pt x="706" y="1939"/>
                    </a:lnTo>
                    <a:lnTo>
                      <a:pt x="706" y="1975"/>
                    </a:lnTo>
                    <a:lnTo>
                      <a:pt x="706" y="2011"/>
                    </a:lnTo>
                    <a:lnTo>
                      <a:pt x="706" y="2011"/>
                    </a:lnTo>
                    <a:lnTo>
                      <a:pt x="706" y="2047"/>
                    </a:lnTo>
                    <a:lnTo>
                      <a:pt x="659" y="2047"/>
                    </a:lnTo>
                    <a:lnTo>
                      <a:pt x="659" y="2083"/>
                    </a:lnTo>
                    <a:lnTo>
                      <a:pt x="659" y="2083"/>
                    </a:lnTo>
                    <a:lnTo>
                      <a:pt x="659" y="2120"/>
                    </a:lnTo>
                    <a:lnTo>
                      <a:pt x="659" y="2156"/>
                    </a:lnTo>
                    <a:lnTo>
                      <a:pt x="612" y="2156"/>
                    </a:lnTo>
                    <a:lnTo>
                      <a:pt x="612" y="2192"/>
                    </a:lnTo>
                    <a:lnTo>
                      <a:pt x="565" y="2192"/>
                    </a:lnTo>
                    <a:lnTo>
                      <a:pt x="565" y="2228"/>
                    </a:lnTo>
                    <a:lnTo>
                      <a:pt x="517" y="2228"/>
                    </a:lnTo>
                    <a:lnTo>
                      <a:pt x="517" y="2262"/>
                    </a:lnTo>
                    <a:lnTo>
                      <a:pt x="565" y="2262"/>
                    </a:lnTo>
                    <a:lnTo>
                      <a:pt x="565" y="2264"/>
                    </a:lnTo>
                    <a:lnTo>
                      <a:pt x="517" y="2264"/>
                    </a:lnTo>
                    <a:lnTo>
                      <a:pt x="517" y="2298"/>
                    </a:lnTo>
                    <a:lnTo>
                      <a:pt x="517" y="2298"/>
                    </a:lnTo>
                    <a:lnTo>
                      <a:pt x="517" y="2334"/>
                    </a:lnTo>
                    <a:lnTo>
                      <a:pt x="470" y="2334"/>
                    </a:lnTo>
                    <a:lnTo>
                      <a:pt x="470" y="2370"/>
                    </a:lnTo>
                    <a:lnTo>
                      <a:pt x="423" y="2370"/>
                    </a:lnTo>
                    <a:lnTo>
                      <a:pt x="423" y="2406"/>
                    </a:lnTo>
                    <a:lnTo>
                      <a:pt x="423" y="2442"/>
                    </a:lnTo>
                    <a:lnTo>
                      <a:pt x="423" y="2442"/>
                    </a:lnTo>
                    <a:lnTo>
                      <a:pt x="423" y="2479"/>
                    </a:lnTo>
                    <a:lnTo>
                      <a:pt x="423" y="2515"/>
                    </a:lnTo>
                    <a:lnTo>
                      <a:pt x="423" y="2515"/>
                    </a:lnTo>
                    <a:lnTo>
                      <a:pt x="423" y="2551"/>
                    </a:lnTo>
                    <a:lnTo>
                      <a:pt x="423" y="2551"/>
                    </a:lnTo>
                    <a:lnTo>
                      <a:pt x="378" y="2551"/>
                    </a:lnTo>
                    <a:lnTo>
                      <a:pt x="378" y="2587"/>
                    </a:lnTo>
                    <a:lnTo>
                      <a:pt x="423" y="2587"/>
                    </a:lnTo>
                    <a:lnTo>
                      <a:pt x="423" y="2623"/>
                    </a:lnTo>
                    <a:lnTo>
                      <a:pt x="423" y="2623"/>
                    </a:lnTo>
                    <a:lnTo>
                      <a:pt x="423" y="2657"/>
                    </a:lnTo>
                    <a:lnTo>
                      <a:pt x="423" y="2657"/>
                    </a:lnTo>
                    <a:lnTo>
                      <a:pt x="423" y="2659"/>
                    </a:lnTo>
                    <a:lnTo>
                      <a:pt x="378" y="2659"/>
                    </a:lnTo>
                    <a:lnTo>
                      <a:pt x="378" y="2693"/>
                    </a:lnTo>
                    <a:lnTo>
                      <a:pt x="378" y="2729"/>
                    </a:lnTo>
                    <a:lnTo>
                      <a:pt x="378" y="2729"/>
                    </a:lnTo>
                    <a:lnTo>
                      <a:pt x="378" y="2765"/>
                    </a:lnTo>
                    <a:lnTo>
                      <a:pt x="378" y="2765"/>
                    </a:lnTo>
                    <a:lnTo>
                      <a:pt x="378" y="2801"/>
                    </a:lnTo>
                    <a:lnTo>
                      <a:pt x="378" y="2801"/>
                    </a:lnTo>
                    <a:lnTo>
                      <a:pt x="378" y="2838"/>
                    </a:lnTo>
                    <a:lnTo>
                      <a:pt x="423" y="2838"/>
                    </a:lnTo>
                    <a:lnTo>
                      <a:pt x="423" y="2838"/>
                    </a:lnTo>
                    <a:lnTo>
                      <a:pt x="470" y="2838"/>
                    </a:lnTo>
                    <a:lnTo>
                      <a:pt x="470" y="2801"/>
                    </a:lnTo>
                    <a:lnTo>
                      <a:pt x="517" y="2801"/>
                    </a:lnTo>
                    <a:lnTo>
                      <a:pt x="517" y="2801"/>
                    </a:lnTo>
                    <a:lnTo>
                      <a:pt x="565" y="2801"/>
                    </a:lnTo>
                    <a:lnTo>
                      <a:pt x="565" y="2838"/>
                    </a:lnTo>
                    <a:lnTo>
                      <a:pt x="612" y="2838"/>
                    </a:lnTo>
                    <a:lnTo>
                      <a:pt x="612" y="2874"/>
                    </a:lnTo>
                    <a:lnTo>
                      <a:pt x="659" y="2874"/>
                    </a:lnTo>
                    <a:lnTo>
                      <a:pt x="659" y="2910"/>
                    </a:lnTo>
                    <a:lnTo>
                      <a:pt x="706" y="2910"/>
                    </a:lnTo>
                    <a:lnTo>
                      <a:pt x="706" y="2946"/>
                    </a:lnTo>
                    <a:lnTo>
                      <a:pt x="753" y="2946"/>
                    </a:lnTo>
                    <a:lnTo>
                      <a:pt x="753" y="2946"/>
                    </a:lnTo>
                    <a:lnTo>
                      <a:pt x="801" y="2946"/>
                    </a:lnTo>
                    <a:lnTo>
                      <a:pt x="801" y="2982"/>
                    </a:lnTo>
                    <a:lnTo>
                      <a:pt x="848" y="2982"/>
                    </a:lnTo>
                    <a:lnTo>
                      <a:pt x="848" y="3018"/>
                    </a:lnTo>
                    <a:lnTo>
                      <a:pt x="848" y="3018"/>
                    </a:lnTo>
                    <a:lnTo>
                      <a:pt x="848" y="3054"/>
                    </a:lnTo>
                    <a:lnTo>
                      <a:pt x="895" y="3054"/>
                    </a:lnTo>
                    <a:lnTo>
                      <a:pt x="895" y="3088"/>
                    </a:lnTo>
                    <a:lnTo>
                      <a:pt x="895" y="3088"/>
                    </a:lnTo>
                    <a:lnTo>
                      <a:pt x="895" y="3124"/>
                    </a:lnTo>
                    <a:lnTo>
                      <a:pt x="895" y="3124"/>
                    </a:lnTo>
                    <a:lnTo>
                      <a:pt x="895" y="3160"/>
                    </a:lnTo>
                    <a:lnTo>
                      <a:pt x="895" y="3160"/>
                    </a:lnTo>
                    <a:lnTo>
                      <a:pt x="895" y="3197"/>
                    </a:lnTo>
                    <a:lnTo>
                      <a:pt x="940" y="3197"/>
                    </a:lnTo>
                    <a:lnTo>
                      <a:pt x="940" y="3233"/>
                    </a:lnTo>
                    <a:lnTo>
                      <a:pt x="940" y="3233"/>
                    </a:lnTo>
                    <a:lnTo>
                      <a:pt x="940" y="3269"/>
                    </a:lnTo>
                    <a:lnTo>
                      <a:pt x="987" y="3269"/>
                    </a:lnTo>
                    <a:lnTo>
                      <a:pt x="987" y="3269"/>
                    </a:lnTo>
                    <a:lnTo>
                      <a:pt x="1035" y="3269"/>
                    </a:lnTo>
                    <a:lnTo>
                      <a:pt x="1035" y="3269"/>
                    </a:lnTo>
                    <a:lnTo>
                      <a:pt x="1082" y="3269"/>
                    </a:lnTo>
                    <a:lnTo>
                      <a:pt x="1082" y="3269"/>
                    </a:lnTo>
                    <a:lnTo>
                      <a:pt x="1129" y="3269"/>
                    </a:lnTo>
                    <a:lnTo>
                      <a:pt x="1129" y="3269"/>
                    </a:lnTo>
                    <a:lnTo>
                      <a:pt x="1176" y="3269"/>
                    </a:lnTo>
                    <a:lnTo>
                      <a:pt x="1176" y="3305"/>
                    </a:lnTo>
                    <a:lnTo>
                      <a:pt x="1223" y="3305"/>
                    </a:lnTo>
                    <a:lnTo>
                      <a:pt x="1223" y="3305"/>
                    </a:lnTo>
                    <a:lnTo>
                      <a:pt x="1271" y="3305"/>
                    </a:lnTo>
                    <a:lnTo>
                      <a:pt x="1271" y="3341"/>
                    </a:lnTo>
                    <a:lnTo>
                      <a:pt x="1271" y="3341"/>
                    </a:lnTo>
                    <a:lnTo>
                      <a:pt x="1271" y="3377"/>
                    </a:lnTo>
                    <a:lnTo>
                      <a:pt x="1318" y="3377"/>
                    </a:lnTo>
                    <a:lnTo>
                      <a:pt x="1318" y="3413"/>
                    </a:lnTo>
                    <a:lnTo>
                      <a:pt x="1365" y="3413"/>
                    </a:lnTo>
                    <a:lnTo>
                      <a:pt x="1365" y="3413"/>
                    </a:lnTo>
                    <a:lnTo>
                      <a:pt x="1412" y="3413"/>
                    </a:lnTo>
                    <a:lnTo>
                      <a:pt x="1412" y="3377"/>
                    </a:lnTo>
                    <a:lnTo>
                      <a:pt x="1412" y="3377"/>
                    </a:lnTo>
                    <a:lnTo>
                      <a:pt x="1412" y="3341"/>
                    </a:lnTo>
                    <a:lnTo>
                      <a:pt x="1457" y="3341"/>
                    </a:lnTo>
                    <a:lnTo>
                      <a:pt x="1457" y="3341"/>
                    </a:lnTo>
                    <a:lnTo>
                      <a:pt x="1505" y="3341"/>
                    </a:lnTo>
                    <a:lnTo>
                      <a:pt x="1505" y="3377"/>
                    </a:lnTo>
                    <a:lnTo>
                      <a:pt x="1552" y="3377"/>
                    </a:lnTo>
                    <a:lnTo>
                      <a:pt x="1552" y="3377"/>
                    </a:lnTo>
                    <a:lnTo>
                      <a:pt x="1599" y="3377"/>
                    </a:lnTo>
                    <a:lnTo>
                      <a:pt x="1599" y="3377"/>
                    </a:lnTo>
                    <a:lnTo>
                      <a:pt x="1646" y="3377"/>
                    </a:lnTo>
                    <a:lnTo>
                      <a:pt x="1646" y="3341"/>
                    </a:lnTo>
                    <a:lnTo>
                      <a:pt x="1693" y="3341"/>
                    </a:lnTo>
                    <a:lnTo>
                      <a:pt x="1693" y="3305"/>
                    </a:lnTo>
                    <a:lnTo>
                      <a:pt x="1693" y="3305"/>
                    </a:lnTo>
                    <a:lnTo>
                      <a:pt x="1693" y="3269"/>
                    </a:lnTo>
                    <a:lnTo>
                      <a:pt x="1646" y="3269"/>
                    </a:lnTo>
                    <a:lnTo>
                      <a:pt x="1646" y="3233"/>
                    </a:lnTo>
                    <a:lnTo>
                      <a:pt x="1599" y="3233"/>
                    </a:lnTo>
                    <a:lnTo>
                      <a:pt x="1599" y="3233"/>
                    </a:lnTo>
                    <a:lnTo>
                      <a:pt x="1552" y="3233"/>
                    </a:lnTo>
                    <a:lnTo>
                      <a:pt x="1552" y="3197"/>
                    </a:lnTo>
                    <a:lnTo>
                      <a:pt x="1505" y="3197"/>
                    </a:lnTo>
                    <a:lnTo>
                      <a:pt x="1505" y="3160"/>
                    </a:lnTo>
                    <a:lnTo>
                      <a:pt x="1457" y="3160"/>
                    </a:lnTo>
                    <a:lnTo>
                      <a:pt x="1457" y="3160"/>
                    </a:lnTo>
                    <a:lnTo>
                      <a:pt x="1412" y="3160"/>
                    </a:lnTo>
                    <a:lnTo>
                      <a:pt x="1412" y="3160"/>
                    </a:lnTo>
                    <a:lnTo>
                      <a:pt x="1365" y="3160"/>
                    </a:lnTo>
                    <a:lnTo>
                      <a:pt x="1365" y="3160"/>
                    </a:lnTo>
                    <a:lnTo>
                      <a:pt x="1318" y="3160"/>
                    </a:lnTo>
                    <a:lnTo>
                      <a:pt x="1318" y="3160"/>
                    </a:lnTo>
                    <a:lnTo>
                      <a:pt x="1271" y="3160"/>
                    </a:lnTo>
                    <a:lnTo>
                      <a:pt x="1271" y="3160"/>
                    </a:lnTo>
                    <a:lnTo>
                      <a:pt x="1223" y="3160"/>
                    </a:lnTo>
                    <a:lnTo>
                      <a:pt x="1223" y="3124"/>
                    </a:lnTo>
                    <a:lnTo>
                      <a:pt x="1223" y="3124"/>
                    </a:lnTo>
                    <a:lnTo>
                      <a:pt x="1223" y="3088"/>
                    </a:lnTo>
                    <a:lnTo>
                      <a:pt x="1176" y="3088"/>
                    </a:lnTo>
                    <a:lnTo>
                      <a:pt x="1176" y="3054"/>
                    </a:lnTo>
                    <a:lnTo>
                      <a:pt x="1176" y="3054"/>
                    </a:lnTo>
                    <a:lnTo>
                      <a:pt x="1176" y="3018"/>
                    </a:lnTo>
                    <a:lnTo>
                      <a:pt x="1129" y="3018"/>
                    </a:lnTo>
                    <a:lnTo>
                      <a:pt x="1129" y="2982"/>
                    </a:lnTo>
                    <a:lnTo>
                      <a:pt x="1082" y="2982"/>
                    </a:lnTo>
                    <a:lnTo>
                      <a:pt x="1082" y="2946"/>
                    </a:lnTo>
                    <a:lnTo>
                      <a:pt x="1082" y="2946"/>
                    </a:lnTo>
                    <a:lnTo>
                      <a:pt x="1082" y="2910"/>
                    </a:lnTo>
                    <a:lnTo>
                      <a:pt x="1035" y="2910"/>
                    </a:lnTo>
                    <a:lnTo>
                      <a:pt x="1035" y="2874"/>
                    </a:lnTo>
                    <a:lnTo>
                      <a:pt x="1035" y="2874"/>
                    </a:lnTo>
                    <a:lnTo>
                      <a:pt x="1035" y="2838"/>
                    </a:lnTo>
                    <a:lnTo>
                      <a:pt x="1035" y="2838"/>
                    </a:lnTo>
                    <a:lnTo>
                      <a:pt x="1035" y="2801"/>
                    </a:lnTo>
                    <a:lnTo>
                      <a:pt x="1035" y="2801"/>
                    </a:lnTo>
                    <a:lnTo>
                      <a:pt x="1035" y="2765"/>
                    </a:lnTo>
                    <a:lnTo>
                      <a:pt x="1035" y="2765"/>
                    </a:lnTo>
                    <a:lnTo>
                      <a:pt x="1035" y="2729"/>
                    </a:lnTo>
                    <a:lnTo>
                      <a:pt x="1035" y="2729"/>
                    </a:lnTo>
                    <a:lnTo>
                      <a:pt x="1035" y="2693"/>
                    </a:lnTo>
                    <a:lnTo>
                      <a:pt x="1035" y="2693"/>
                    </a:lnTo>
                    <a:lnTo>
                      <a:pt x="1035" y="2659"/>
                    </a:lnTo>
                    <a:lnTo>
                      <a:pt x="987" y="2659"/>
                    </a:lnTo>
                    <a:lnTo>
                      <a:pt x="987" y="2657"/>
                    </a:lnTo>
                    <a:lnTo>
                      <a:pt x="987" y="2623"/>
                    </a:lnTo>
                    <a:lnTo>
                      <a:pt x="940" y="2623"/>
                    </a:lnTo>
                    <a:lnTo>
                      <a:pt x="940" y="2623"/>
                    </a:lnTo>
                    <a:lnTo>
                      <a:pt x="895" y="2623"/>
                    </a:lnTo>
                    <a:lnTo>
                      <a:pt x="895" y="2623"/>
                    </a:lnTo>
                    <a:lnTo>
                      <a:pt x="848" y="2623"/>
                    </a:lnTo>
                    <a:lnTo>
                      <a:pt x="848" y="2657"/>
                    </a:lnTo>
                    <a:lnTo>
                      <a:pt x="848" y="2659"/>
                    </a:lnTo>
                    <a:lnTo>
                      <a:pt x="801" y="2659"/>
                    </a:lnTo>
                    <a:lnTo>
                      <a:pt x="801" y="2659"/>
                    </a:lnTo>
                    <a:lnTo>
                      <a:pt x="753" y="2659"/>
                    </a:lnTo>
                    <a:lnTo>
                      <a:pt x="753" y="2657"/>
                    </a:lnTo>
                    <a:lnTo>
                      <a:pt x="753" y="2657"/>
                    </a:lnTo>
                    <a:lnTo>
                      <a:pt x="753" y="2623"/>
                    </a:lnTo>
                    <a:lnTo>
                      <a:pt x="753" y="2623"/>
                    </a:lnTo>
                    <a:lnTo>
                      <a:pt x="753" y="2587"/>
                    </a:lnTo>
                    <a:lnTo>
                      <a:pt x="753" y="2587"/>
                    </a:lnTo>
                    <a:lnTo>
                      <a:pt x="753" y="2551"/>
                    </a:lnTo>
                    <a:lnTo>
                      <a:pt x="706" y="2551"/>
                    </a:lnTo>
                    <a:lnTo>
                      <a:pt x="706" y="2551"/>
                    </a:lnTo>
                    <a:lnTo>
                      <a:pt x="659" y="2551"/>
                    </a:lnTo>
                    <a:lnTo>
                      <a:pt x="659" y="2515"/>
                    </a:lnTo>
                    <a:lnTo>
                      <a:pt x="659" y="2515"/>
                    </a:lnTo>
                    <a:lnTo>
                      <a:pt x="659" y="2479"/>
                    </a:lnTo>
                    <a:lnTo>
                      <a:pt x="612" y="2479"/>
                    </a:lnTo>
                    <a:lnTo>
                      <a:pt x="612" y="2442"/>
                    </a:lnTo>
                    <a:lnTo>
                      <a:pt x="612" y="2442"/>
                    </a:lnTo>
                    <a:lnTo>
                      <a:pt x="612" y="2406"/>
                    </a:lnTo>
                    <a:lnTo>
                      <a:pt x="612" y="2370"/>
                    </a:lnTo>
                    <a:lnTo>
                      <a:pt x="612" y="2370"/>
                    </a:lnTo>
                    <a:lnTo>
                      <a:pt x="612" y="2334"/>
                    </a:lnTo>
                    <a:lnTo>
                      <a:pt x="612" y="2298"/>
                    </a:lnTo>
                    <a:lnTo>
                      <a:pt x="659" y="2298"/>
                    </a:lnTo>
                    <a:lnTo>
                      <a:pt x="659" y="2262"/>
                    </a:lnTo>
                    <a:lnTo>
                      <a:pt x="659" y="2228"/>
                    </a:lnTo>
                    <a:lnTo>
                      <a:pt x="706" y="2228"/>
                    </a:lnTo>
                    <a:lnTo>
                      <a:pt x="706" y="2192"/>
                    </a:lnTo>
                    <a:lnTo>
                      <a:pt x="753" y="2192"/>
                    </a:lnTo>
                    <a:lnTo>
                      <a:pt x="753" y="2156"/>
                    </a:lnTo>
                    <a:lnTo>
                      <a:pt x="753" y="2156"/>
                    </a:lnTo>
                    <a:lnTo>
                      <a:pt x="753" y="2120"/>
                    </a:lnTo>
                    <a:lnTo>
                      <a:pt x="753" y="2083"/>
                    </a:lnTo>
                    <a:lnTo>
                      <a:pt x="753" y="2083"/>
                    </a:lnTo>
                    <a:lnTo>
                      <a:pt x="753" y="2047"/>
                    </a:lnTo>
                    <a:lnTo>
                      <a:pt x="753" y="2011"/>
                    </a:lnTo>
                    <a:lnTo>
                      <a:pt x="801" y="2011"/>
                    </a:lnTo>
                    <a:lnTo>
                      <a:pt x="801" y="1975"/>
                    </a:lnTo>
                    <a:lnTo>
                      <a:pt x="801" y="1939"/>
                    </a:lnTo>
                    <a:lnTo>
                      <a:pt x="848" y="1939"/>
                    </a:lnTo>
                    <a:lnTo>
                      <a:pt x="848" y="1903"/>
                    </a:lnTo>
                    <a:lnTo>
                      <a:pt x="895" y="1903"/>
                    </a:lnTo>
                    <a:lnTo>
                      <a:pt x="895" y="1867"/>
                    </a:lnTo>
                    <a:lnTo>
                      <a:pt x="895" y="1867"/>
                    </a:lnTo>
                    <a:lnTo>
                      <a:pt x="895" y="1833"/>
                    </a:lnTo>
                    <a:lnTo>
                      <a:pt x="895" y="1797"/>
                    </a:lnTo>
                    <a:lnTo>
                      <a:pt x="895" y="1797"/>
                    </a:lnTo>
                    <a:lnTo>
                      <a:pt x="895" y="1761"/>
                    </a:lnTo>
                    <a:lnTo>
                      <a:pt x="940" y="1761"/>
                    </a:lnTo>
                    <a:lnTo>
                      <a:pt x="940" y="1724"/>
                    </a:lnTo>
                    <a:lnTo>
                      <a:pt x="940" y="1724"/>
                    </a:lnTo>
                    <a:lnTo>
                      <a:pt x="940" y="1688"/>
                    </a:lnTo>
                    <a:lnTo>
                      <a:pt x="940" y="1688"/>
                    </a:lnTo>
                    <a:lnTo>
                      <a:pt x="940" y="1652"/>
                    </a:lnTo>
                    <a:lnTo>
                      <a:pt x="987" y="1652"/>
                    </a:lnTo>
                    <a:lnTo>
                      <a:pt x="987" y="1652"/>
                    </a:lnTo>
                    <a:lnTo>
                      <a:pt x="1035" y="1652"/>
                    </a:lnTo>
                    <a:lnTo>
                      <a:pt x="1035" y="1652"/>
                    </a:lnTo>
                    <a:lnTo>
                      <a:pt x="1082" y="1652"/>
                    </a:lnTo>
                    <a:lnTo>
                      <a:pt x="1082" y="1652"/>
                    </a:lnTo>
                    <a:lnTo>
                      <a:pt x="1129" y="1652"/>
                    </a:lnTo>
                    <a:lnTo>
                      <a:pt x="1129" y="1688"/>
                    </a:lnTo>
                    <a:lnTo>
                      <a:pt x="1176" y="1688"/>
                    </a:lnTo>
                    <a:lnTo>
                      <a:pt x="1176" y="1724"/>
                    </a:lnTo>
                    <a:lnTo>
                      <a:pt x="1176" y="1724"/>
                    </a:lnTo>
                    <a:lnTo>
                      <a:pt x="1176" y="1761"/>
                    </a:lnTo>
                    <a:lnTo>
                      <a:pt x="1176" y="1797"/>
                    </a:lnTo>
                    <a:lnTo>
                      <a:pt x="1176" y="1797"/>
                    </a:lnTo>
                    <a:lnTo>
                      <a:pt x="1176" y="1833"/>
                    </a:lnTo>
                    <a:lnTo>
                      <a:pt x="1223" y="1833"/>
                    </a:lnTo>
                    <a:lnTo>
                      <a:pt x="1223" y="1833"/>
                    </a:lnTo>
                    <a:lnTo>
                      <a:pt x="1271" y="1833"/>
                    </a:lnTo>
                    <a:lnTo>
                      <a:pt x="1271" y="1797"/>
                    </a:lnTo>
                    <a:lnTo>
                      <a:pt x="1318" y="1797"/>
                    </a:lnTo>
                    <a:lnTo>
                      <a:pt x="1318" y="1797"/>
                    </a:lnTo>
                    <a:lnTo>
                      <a:pt x="1365" y="1797"/>
                    </a:lnTo>
                    <a:lnTo>
                      <a:pt x="1365" y="1797"/>
                    </a:lnTo>
                    <a:lnTo>
                      <a:pt x="1412" y="1797"/>
                    </a:lnTo>
                    <a:lnTo>
                      <a:pt x="1412" y="1797"/>
                    </a:lnTo>
                    <a:lnTo>
                      <a:pt x="1457" y="1797"/>
                    </a:lnTo>
                    <a:lnTo>
                      <a:pt x="1457" y="1833"/>
                    </a:lnTo>
                    <a:lnTo>
                      <a:pt x="1505" y="1833"/>
                    </a:lnTo>
                    <a:lnTo>
                      <a:pt x="1505" y="1867"/>
                    </a:lnTo>
                    <a:lnTo>
                      <a:pt x="1505" y="1867"/>
                    </a:lnTo>
                    <a:lnTo>
                      <a:pt x="1505" y="1903"/>
                    </a:lnTo>
                    <a:lnTo>
                      <a:pt x="1552" y="1903"/>
                    </a:lnTo>
                    <a:lnTo>
                      <a:pt x="1552" y="1903"/>
                    </a:lnTo>
                    <a:lnTo>
                      <a:pt x="1599" y="1903"/>
                    </a:lnTo>
                    <a:lnTo>
                      <a:pt x="1599" y="1939"/>
                    </a:lnTo>
                    <a:lnTo>
                      <a:pt x="1646" y="1939"/>
                    </a:lnTo>
                    <a:lnTo>
                      <a:pt x="1646" y="1939"/>
                    </a:lnTo>
                    <a:lnTo>
                      <a:pt x="1693" y="1939"/>
                    </a:lnTo>
                    <a:lnTo>
                      <a:pt x="1693" y="1939"/>
                    </a:lnTo>
                    <a:lnTo>
                      <a:pt x="1741" y="1939"/>
                    </a:lnTo>
                    <a:lnTo>
                      <a:pt x="1741" y="1903"/>
                    </a:lnTo>
                    <a:lnTo>
                      <a:pt x="1741" y="1867"/>
                    </a:lnTo>
                    <a:lnTo>
                      <a:pt x="1741" y="1867"/>
                    </a:lnTo>
                    <a:lnTo>
                      <a:pt x="1741" y="1833"/>
                    </a:lnTo>
                    <a:lnTo>
                      <a:pt x="1741" y="1797"/>
                    </a:lnTo>
                    <a:lnTo>
                      <a:pt x="1741" y="1797"/>
                    </a:lnTo>
                    <a:lnTo>
                      <a:pt x="1741" y="1761"/>
                    </a:lnTo>
                    <a:lnTo>
                      <a:pt x="1741" y="1724"/>
                    </a:lnTo>
                    <a:lnTo>
                      <a:pt x="1693" y="1724"/>
                    </a:lnTo>
                    <a:lnTo>
                      <a:pt x="1693" y="1688"/>
                    </a:lnTo>
                    <a:lnTo>
                      <a:pt x="1693" y="1688"/>
                    </a:lnTo>
                    <a:lnTo>
                      <a:pt x="1693" y="1652"/>
                    </a:lnTo>
                    <a:lnTo>
                      <a:pt x="1646" y="1652"/>
                    </a:lnTo>
                    <a:lnTo>
                      <a:pt x="1646" y="1616"/>
                    </a:lnTo>
                    <a:lnTo>
                      <a:pt x="1646" y="1616"/>
                    </a:lnTo>
                    <a:lnTo>
                      <a:pt x="1646" y="1580"/>
                    </a:lnTo>
                    <a:lnTo>
                      <a:pt x="1646" y="1580"/>
                    </a:lnTo>
                    <a:lnTo>
                      <a:pt x="1646" y="1544"/>
                    </a:lnTo>
                    <a:lnTo>
                      <a:pt x="1646" y="1544"/>
                    </a:lnTo>
                    <a:lnTo>
                      <a:pt x="1646" y="1508"/>
                    </a:lnTo>
                    <a:lnTo>
                      <a:pt x="1693" y="1508"/>
                    </a:lnTo>
                    <a:lnTo>
                      <a:pt x="1693" y="1508"/>
                    </a:lnTo>
                    <a:lnTo>
                      <a:pt x="1741" y="1508"/>
                    </a:lnTo>
                    <a:lnTo>
                      <a:pt x="1741" y="1472"/>
                    </a:lnTo>
                    <a:lnTo>
                      <a:pt x="1788" y="1472"/>
                    </a:lnTo>
                    <a:lnTo>
                      <a:pt x="1788" y="1438"/>
                    </a:lnTo>
                    <a:lnTo>
                      <a:pt x="1788" y="1438"/>
                    </a:lnTo>
                    <a:lnTo>
                      <a:pt x="1788" y="1402"/>
                    </a:lnTo>
                    <a:lnTo>
                      <a:pt x="1835" y="1402"/>
                    </a:lnTo>
                    <a:lnTo>
                      <a:pt x="1835" y="1365"/>
                    </a:lnTo>
                    <a:lnTo>
                      <a:pt x="1882" y="1365"/>
                    </a:lnTo>
                    <a:lnTo>
                      <a:pt x="1882" y="1329"/>
                    </a:lnTo>
                    <a:lnTo>
                      <a:pt x="1930" y="1329"/>
                    </a:lnTo>
                    <a:lnTo>
                      <a:pt x="1930" y="1329"/>
                    </a:lnTo>
                    <a:lnTo>
                      <a:pt x="1974" y="1329"/>
                    </a:lnTo>
                    <a:lnTo>
                      <a:pt x="1974" y="1329"/>
                    </a:lnTo>
                    <a:lnTo>
                      <a:pt x="2022" y="1329"/>
                    </a:lnTo>
                    <a:lnTo>
                      <a:pt x="2022" y="1329"/>
                    </a:lnTo>
                    <a:lnTo>
                      <a:pt x="2069" y="1329"/>
                    </a:lnTo>
                    <a:lnTo>
                      <a:pt x="2069" y="1329"/>
                    </a:lnTo>
                    <a:lnTo>
                      <a:pt x="2116" y="1329"/>
                    </a:lnTo>
                    <a:lnTo>
                      <a:pt x="2116" y="1329"/>
                    </a:lnTo>
                    <a:lnTo>
                      <a:pt x="2163" y="1329"/>
                    </a:lnTo>
                    <a:lnTo>
                      <a:pt x="2163" y="1293"/>
                    </a:lnTo>
                    <a:lnTo>
                      <a:pt x="2211" y="1293"/>
                    </a:lnTo>
                    <a:lnTo>
                      <a:pt x="2211" y="1293"/>
                    </a:lnTo>
                    <a:lnTo>
                      <a:pt x="2258" y="1293"/>
                    </a:lnTo>
                    <a:lnTo>
                      <a:pt x="2258" y="1293"/>
                    </a:lnTo>
                    <a:lnTo>
                      <a:pt x="2305" y="1293"/>
                    </a:lnTo>
                    <a:lnTo>
                      <a:pt x="2305" y="1293"/>
                    </a:lnTo>
                    <a:lnTo>
                      <a:pt x="2352" y="1293"/>
                    </a:lnTo>
                    <a:lnTo>
                      <a:pt x="2352" y="1257"/>
                    </a:lnTo>
                    <a:lnTo>
                      <a:pt x="2400" y="1257"/>
                    </a:lnTo>
                    <a:lnTo>
                      <a:pt x="2400" y="1221"/>
                    </a:lnTo>
                    <a:lnTo>
                      <a:pt x="2400" y="1221"/>
                    </a:lnTo>
                    <a:lnTo>
                      <a:pt x="2400" y="1185"/>
                    </a:lnTo>
                    <a:lnTo>
                      <a:pt x="2400" y="1185"/>
                    </a:lnTo>
                    <a:lnTo>
                      <a:pt x="2400" y="1149"/>
                    </a:lnTo>
                    <a:lnTo>
                      <a:pt x="2400" y="1149"/>
                    </a:lnTo>
                    <a:lnTo>
                      <a:pt x="2400" y="1113"/>
                    </a:lnTo>
                    <a:lnTo>
                      <a:pt x="2400" y="1113"/>
                    </a:lnTo>
                    <a:lnTo>
                      <a:pt x="2400" y="1077"/>
                    </a:lnTo>
                    <a:lnTo>
                      <a:pt x="2400" y="1077"/>
                    </a:lnTo>
                    <a:lnTo>
                      <a:pt x="2400" y="1043"/>
                    </a:lnTo>
                    <a:lnTo>
                      <a:pt x="2400" y="1043"/>
                    </a:lnTo>
                    <a:lnTo>
                      <a:pt x="2400" y="1006"/>
                    </a:lnTo>
                    <a:lnTo>
                      <a:pt x="2400" y="1006"/>
                    </a:lnTo>
                    <a:lnTo>
                      <a:pt x="2400" y="970"/>
                    </a:lnTo>
                    <a:lnTo>
                      <a:pt x="2400" y="970"/>
                    </a:lnTo>
                    <a:lnTo>
                      <a:pt x="2400" y="934"/>
                    </a:lnTo>
                    <a:lnTo>
                      <a:pt x="2352" y="934"/>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5" name="Group 5"/>
            <p:cNvGrpSpPr>
              <a:grpSpLocks noChangeAspect="1"/>
            </p:cNvGrpSpPr>
            <p:nvPr/>
          </p:nvGrpSpPr>
          <p:grpSpPr bwMode="auto">
            <a:xfrm>
              <a:off x="6537176" y="2089423"/>
              <a:ext cx="2949195" cy="4194002"/>
              <a:chOff x="1919" y="-74"/>
              <a:chExt cx="2400" cy="3413"/>
            </a:xfrm>
          </p:grpSpPr>
          <p:sp>
            <p:nvSpPr>
              <p:cNvPr id="16" name="Rectangle 6"/>
              <p:cNvSpPr>
                <a:spLocks noChangeArrowheads="1"/>
              </p:cNvSpPr>
              <p:nvPr/>
            </p:nvSpPr>
            <p:spPr bwMode="auto">
              <a:xfrm>
                <a:off x="2202" y="106"/>
                <a:ext cx="48" cy="36"/>
              </a:xfrm>
              <a:prstGeom prst="rect">
                <a:avLst/>
              </a:prstGeom>
              <a:solidFill>
                <a:srgbClr val="B5D8D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Freeform 7"/>
              <p:cNvSpPr>
                <a:spLocks/>
              </p:cNvSpPr>
              <p:nvPr/>
            </p:nvSpPr>
            <p:spPr bwMode="auto">
              <a:xfrm>
                <a:off x="1919" y="-74"/>
                <a:ext cx="2400" cy="3413"/>
              </a:xfrm>
              <a:custGeom>
                <a:avLst/>
                <a:gdLst>
                  <a:gd name="T0" fmla="*/ 2258 w 2400"/>
                  <a:gd name="T1" fmla="*/ 790 h 3413"/>
                  <a:gd name="T2" fmla="*/ 2116 w 2400"/>
                  <a:gd name="T3" fmla="*/ 648 h 3413"/>
                  <a:gd name="T4" fmla="*/ 1930 w 2400"/>
                  <a:gd name="T5" fmla="*/ 503 h 3413"/>
                  <a:gd name="T6" fmla="*/ 1741 w 2400"/>
                  <a:gd name="T7" fmla="*/ 431 h 3413"/>
                  <a:gd name="T8" fmla="*/ 1505 w 2400"/>
                  <a:gd name="T9" fmla="*/ 467 h 3413"/>
                  <a:gd name="T10" fmla="*/ 1271 w 2400"/>
                  <a:gd name="T11" fmla="*/ 503 h 3413"/>
                  <a:gd name="T12" fmla="*/ 1082 w 2400"/>
                  <a:gd name="T13" fmla="*/ 611 h 3413"/>
                  <a:gd name="T14" fmla="*/ 940 w 2400"/>
                  <a:gd name="T15" fmla="*/ 575 h 3413"/>
                  <a:gd name="T16" fmla="*/ 987 w 2400"/>
                  <a:gd name="T17" fmla="*/ 395 h 3413"/>
                  <a:gd name="T18" fmla="*/ 987 w 2400"/>
                  <a:gd name="T19" fmla="*/ 216 h 3413"/>
                  <a:gd name="T20" fmla="*/ 848 w 2400"/>
                  <a:gd name="T21" fmla="*/ 180 h 3413"/>
                  <a:gd name="T22" fmla="*/ 753 w 2400"/>
                  <a:gd name="T23" fmla="*/ 108 h 3413"/>
                  <a:gd name="T24" fmla="*/ 659 w 2400"/>
                  <a:gd name="T25" fmla="*/ 36 h 3413"/>
                  <a:gd name="T26" fmla="*/ 517 w 2400"/>
                  <a:gd name="T27" fmla="*/ 144 h 3413"/>
                  <a:gd name="T28" fmla="*/ 331 w 2400"/>
                  <a:gd name="T29" fmla="*/ 216 h 3413"/>
                  <a:gd name="T30" fmla="*/ 142 w 2400"/>
                  <a:gd name="T31" fmla="*/ 359 h 3413"/>
                  <a:gd name="T32" fmla="*/ 47 w 2400"/>
                  <a:gd name="T33" fmla="*/ 503 h 3413"/>
                  <a:gd name="T34" fmla="*/ 95 w 2400"/>
                  <a:gd name="T35" fmla="*/ 682 h 3413"/>
                  <a:gd name="T36" fmla="*/ 236 w 2400"/>
                  <a:gd name="T37" fmla="*/ 862 h 3413"/>
                  <a:gd name="T38" fmla="*/ 378 w 2400"/>
                  <a:gd name="T39" fmla="*/ 1006 h 3413"/>
                  <a:gd name="T40" fmla="*/ 378 w 2400"/>
                  <a:gd name="T41" fmla="*/ 1185 h 3413"/>
                  <a:gd name="T42" fmla="*/ 236 w 2400"/>
                  <a:gd name="T43" fmla="*/ 1329 h 3413"/>
                  <a:gd name="T44" fmla="*/ 423 w 2400"/>
                  <a:gd name="T45" fmla="*/ 1472 h 3413"/>
                  <a:gd name="T46" fmla="*/ 517 w 2400"/>
                  <a:gd name="T47" fmla="*/ 1616 h 3413"/>
                  <a:gd name="T48" fmla="*/ 659 w 2400"/>
                  <a:gd name="T49" fmla="*/ 1797 h 3413"/>
                  <a:gd name="T50" fmla="*/ 706 w 2400"/>
                  <a:gd name="T51" fmla="*/ 2011 h 3413"/>
                  <a:gd name="T52" fmla="*/ 565 w 2400"/>
                  <a:gd name="T53" fmla="*/ 2228 h 3413"/>
                  <a:gd name="T54" fmla="*/ 470 w 2400"/>
                  <a:gd name="T55" fmla="*/ 2370 h 3413"/>
                  <a:gd name="T56" fmla="*/ 378 w 2400"/>
                  <a:gd name="T57" fmla="*/ 2551 h 3413"/>
                  <a:gd name="T58" fmla="*/ 378 w 2400"/>
                  <a:gd name="T59" fmla="*/ 2729 h 3413"/>
                  <a:gd name="T60" fmla="*/ 470 w 2400"/>
                  <a:gd name="T61" fmla="*/ 2801 h 3413"/>
                  <a:gd name="T62" fmla="*/ 706 w 2400"/>
                  <a:gd name="T63" fmla="*/ 2946 h 3413"/>
                  <a:gd name="T64" fmla="*/ 895 w 2400"/>
                  <a:gd name="T65" fmla="*/ 3088 h 3413"/>
                  <a:gd name="T66" fmla="*/ 940 w 2400"/>
                  <a:gd name="T67" fmla="*/ 3269 h 3413"/>
                  <a:gd name="T68" fmla="*/ 1176 w 2400"/>
                  <a:gd name="T69" fmla="*/ 3305 h 3413"/>
                  <a:gd name="T70" fmla="*/ 1365 w 2400"/>
                  <a:gd name="T71" fmla="*/ 3413 h 3413"/>
                  <a:gd name="T72" fmla="*/ 1552 w 2400"/>
                  <a:gd name="T73" fmla="*/ 3377 h 3413"/>
                  <a:gd name="T74" fmla="*/ 1646 w 2400"/>
                  <a:gd name="T75" fmla="*/ 3233 h 3413"/>
                  <a:gd name="T76" fmla="*/ 1412 w 2400"/>
                  <a:gd name="T77" fmla="*/ 3160 h 3413"/>
                  <a:gd name="T78" fmla="*/ 1223 w 2400"/>
                  <a:gd name="T79" fmla="*/ 3088 h 3413"/>
                  <a:gd name="T80" fmla="*/ 1082 w 2400"/>
                  <a:gd name="T81" fmla="*/ 2910 h 3413"/>
                  <a:gd name="T82" fmla="*/ 1035 w 2400"/>
                  <a:gd name="T83" fmla="*/ 2729 h 3413"/>
                  <a:gd name="T84" fmla="*/ 895 w 2400"/>
                  <a:gd name="T85" fmla="*/ 2623 h 3413"/>
                  <a:gd name="T86" fmla="*/ 753 w 2400"/>
                  <a:gd name="T87" fmla="*/ 2623 h 3413"/>
                  <a:gd name="T88" fmla="*/ 659 w 2400"/>
                  <a:gd name="T89" fmla="*/ 2479 h 3413"/>
                  <a:gd name="T90" fmla="*/ 659 w 2400"/>
                  <a:gd name="T91" fmla="*/ 2262 h 3413"/>
                  <a:gd name="T92" fmla="*/ 753 w 2400"/>
                  <a:gd name="T93" fmla="*/ 2047 h 3413"/>
                  <a:gd name="T94" fmla="*/ 895 w 2400"/>
                  <a:gd name="T95" fmla="*/ 1833 h 3413"/>
                  <a:gd name="T96" fmla="*/ 987 w 2400"/>
                  <a:gd name="T97" fmla="*/ 1652 h 3413"/>
                  <a:gd name="T98" fmla="*/ 1176 w 2400"/>
                  <a:gd name="T99" fmla="*/ 1724 h 3413"/>
                  <a:gd name="T100" fmla="*/ 1318 w 2400"/>
                  <a:gd name="T101" fmla="*/ 1797 h 3413"/>
                  <a:gd name="T102" fmla="*/ 1505 w 2400"/>
                  <a:gd name="T103" fmla="*/ 1903 h 3413"/>
                  <a:gd name="T104" fmla="*/ 1741 w 2400"/>
                  <a:gd name="T105" fmla="*/ 1903 h 3413"/>
                  <a:gd name="T106" fmla="*/ 1693 w 2400"/>
                  <a:gd name="T107" fmla="*/ 1688 h 3413"/>
                  <a:gd name="T108" fmla="*/ 1693 w 2400"/>
                  <a:gd name="T109" fmla="*/ 1508 h 3413"/>
                  <a:gd name="T110" fmla="*/ 1882 w 2400"/>
                  <a:gd name="T111" fmla="*/ 1365 h 3413"/>
                  <a:gd name="T112" fmla="*/ 2116 w 2400"/>
                  <a:gd name="T113" fmla="*/ 1329 h 3413"/>
                  <a:gd name="T114" fmla="*/ 2352 w 2400"/>
                  <a:gd name="T115" fmla="*/ 1293 h 3413"/>
                  <a:gd name="T116" fmla="*/ 2400 w 2400"/>
                  <a:gd name="T117" fmla="*/ 1113 h 3413"/>
                  <a:gd name="T118" fmla="*/ 2352 w 2400"/>
                  <a:gd name="T119" fmla="*/ 934 h 3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00" h="3413">
                    <a:moveTo>
                      <a:pt x="2352" y="934"/>
                    </a:moveTo>
                    <a:lnTo>
                      <a:pt x="2352" y="898"/>
                    </a:lnTo>
                    <a:lnTo>
                      <a:pt x="2305" y="898"/>
                    </a:lnTo>
                    <a:lnTo>
                      <a:pt x="2305" y="862"/>
                    </a:lnTo>
                    <a:lnTo>
                      <a:pt x="2305" y="862"/>
                    </a:lnTo>
                    <a:lnTo>
                      <a:pt x="2305" y="826"/>
                    </a:lnTo>
                    <a:lnTo>
                      <a:pt x="2305" y="826"/>
                    </a:lnTo>
                    <a:lnTo>
                      <a:pt x="2305" y="790"/>
                    </a:lnTo>
                    <a:lnTo>
                      <a:pt x="2258" y="790"/>
                    </a:lnTo>
                    <a:lnTo>
                      <a:pt x="2258" y="790"/>
                    </a:lnTo>
                    <a:lnTo>
                      <a:pt x="2211" y="790"/>
                    </a:lnTo>
                    <a:lnTo>
                      <a:pt x="2211" y="790"/>
                    </a:lnTo>
                    <a:lnTo>
                      <a:pt x="2163" y="790"/>
                    </a:lnTo>
                    <a:lnTo>
                      <a:pt x="2163" y="754"/>
                    </a:lnTo>
                    <a:lnTo>
                      <a:pt x="2116" y="754"/>
                    </a:lnTo>
                    <a:lnTo>
                      <a:pt x="2116" y="718"/>
                    </a:lnTo>
                    <a:lnTo>
                      <a:pt x="2116" y="718"/>
                    </a:lnTo>
                    <a:lnTo>
                      <a:pt x="2116" y="682"/>
                    </a:lnTo>
                    <a:lnTo>
                      <a:pt x="2116" y="682"/>
                    </a:lnTo>
                    <a:lnTo>
                      <a:pt x="2116" y="648"/>
                    </a:lnTo>
                    <a:lnTo>
                      <a:pt x="2116" y="648"/>
                    </a:lnTo>
                    <a:lnTo>
                      <a:pt x="2116" y="611"/>
                    </a:lnTo>
                    <a:lnTo>
                      <a:pt x="2069" y="611"/>
                    </a:lnTo>
                    <a:lnTo>
                      <a:pt x="2069" y="575"/>
                    </a:lnTo>
                    <a:lnTo>
                      <a:pt x="2022" y="575"/>
                    </a:lnTo>
                    <a:lnTo>
                      <a:pt x="2022" y="539"/>
                    </a:lnTo>
                    <a:lnTo>
                      <a:pt x="1974" y="539"/>
                    </a:lnTo>
                    <a:lnTo>
                      <a:pt x="1974" y="539"/>
                    </a:lnTo>
                    <a:lnTo>
                      <a:pt x="1930" y="539"/>
                    </a:lnTo>
                    <a:lnTo>
                      <a:pt x="1930" y="503"/>
                    </a:lnTo>
                    <a:lnTo>
                      <a:pt x="1930" y="503"/>
                    </a:lnTo>
                    <a:lnTo>
                      <a:pt x="1930" y="467"/>
                    </a:lnTo>
                    <a:lnTo>
                      <a:pt x="1882" y="467"/>
                    </a:lnTo>
                    <a:lnTo>
                      <a:pt x="1882" y="431"/>
                    </a:lnTo>
                    <a:lnTo>
                      <a:pt x="1835" y="431"/>
                    </a:lnTo>
                    <a:lnTo>
                      <a:pt x="1835" y="431"/>
                    </a:lnTo>
                    <a:lnTo>
                      <a:pt x="1788" y="431"/>
                    </a:lnTo>
                    <a:lnTo>
                      <a:pt x="1788" y="431"/>
                    </a:lnTo>
                    <a:lnTo>
                      <a:pt x="1741" y="431"/>
                    </a:lnTo>
                    <a:lnTo>
                      <a:pt x="1741" y="431"/>
                    </a:lnTo>
                    <a:lnTo>
                      <a:pt x="1693" y="431"/>
                    </a:lnTo>
                    <a:lnTo>
                      <a:pt x="1693" y="431"/>
                    </a:lnTo>
                    <a:lnTo>
                      <a:pt x="1646" y="431"/>
                    </a:lnTo>
                    <a:lnTo>
                      <a:pt x="1646" y="431"/>
                    </a:lnTo>
                    <a:lnTo>
                      <a:pt x="1599" y="431"/>
                    </a:lnTo>
                    <a:lnTo>
                      <a:pt x="1599" y="431"/>
                    </a:lnTo>
                    <a:lnTo>
                      <a:pt x="1552" y="431"/>
                    </a:lnTo>
                    <a:lnTo>
                      <a:pt x="1552" y="431"/>
                    </a:lnTo>
                    <a:lnTo>
                      <a:pt x="1505" y="431"/>
                    </a:lnTo>
                    <a:lnTo>
                      <a:pt x="1505" y="467"/>
                    </a:lnTo>
                    <a:lnTo>
                      <a:pt x="1457" y="467"/>
                    </a:lnTo>
                    <a:lnTo>
                      <a:pt x="1457" y="467"/>
                    </a:lnTo>
                    <a:lnTo>
                      <a:pt x="1412" y="467"/>
                    </a:lnTo>
                    <a:lnTo>
                      <a:pt x="1412" y="467"/>
                    </a:lnTo>
                    <a:lnTo>
                      <a:pt x="1365" y="467"/>
                    </a:lnTo>
                    <a:lnTo>
                      <a:pt x="1365" y="467"/>
                    </a:lnTo>
                    <a:lnTo>
                      <a:pt x="1318" y="467"/>
                    </a:lnTo>
                    <a:lnTo>
                      <a:pt x="1318" y="467"/>
                    </a:lnTo>
                    <a:lnTo>
                      <a:pt x="1271" y="467"/>
                    </a:lnTo>
                    <a:lnTo>
                      <a:pt x="1271" y="503"/>
                    </a:lnTo>
                    <a:lnTo>
                      <a:pt x="1271" y="503"/>
                    </a:lnTo>
                    <a:lnTo>
                      <a:pt x="1271" y="539"/>
                    </a:lnTo>
                    <a:lnTo>
                      <a:pt x="1223" y="539"/>
                    </a:lnTo>
                    <a:lnTo>
                      <a:pt x="1223" y="539"/>
                    </a:lnTo>
                    <a:lnTo>
                      <a:pt x="1176" y="539"/>
                    </a:lnTo>
                    <a:lnTo>
                      <a:pt x="1176" y="575"/>
                    </a:lnTo>
                    <a:lnTo>
                      <a:pt x="1129" y="575"/>
                    </a:lnTo>
                    <a:lnTo>
                      <a:pt x="1129" y="575"/>
                    </a:lnTo>
                    <a:lnTo>
                      <a:pt x="1082" y="575"/>
                    </a:lnTo>
                    <a:lnTo>
                      <a:pt x="1082" y="611"/>
                    </a:lnTo>
                    <a:lnTo>
                      <a:pt x="1035" y="611"/>
                    </a:lnTo>
                    <a:lnTo>
                      <a:pt x="1035" y="648"/>
                    </a:lnTo>
                    <a:lnTo>
                      <a:pt x="987" y="648"/>
                    </a:lnTo>
                    <a:lnTo>
                      <a:pt x="987" y="648"/>
                    </a:lnTo>
                    <a:lnTo>
                      <a:pt x="940" y="648"/>
                    </a:lnTo>
                    <a:lnTo>
                      <a:pt x="940" y="648"/>
                    </a:lnTo>
                    <a:lnTo>
                      <a:pt x="895" y="648"/>
                    </a:lnTo>
                    <a:lnTo>
                      <a:pt x="895" y="611"/>
                    </a:lnTo>
                    <a:lnTo>
                      <a:pt x="940" y="611"/>
                    </a:lnTo>
                    <a:lnTo>
                      <a:pt x="940" y="575"/>
                    </a:lnTo>
                    <a:lnTo>
                      <a:pt x="987" y="575"/>
                    </a:lnTo>
                    <a:lnTo>
                      <a:pt x="987" y="539"/>
                    </a:lnTo>
                    <a:lnTo>
                      <a:pt x="987" y="539"/>
                    </a:lnTo>
                    <a:lnTo>
                      <a:pt x="987" y="503"/>
                    </a:lnTo>
                    <a:lnTo>
                      <a:pt x="987" y="503"/>
                    </a:lnTo>
                    <a:lnTo>
                      <a:pt x="987" y="467"/>
                    </a:lnTo>
                    <a:lnTo>
                      <a:pt x="987" y="467"/>
                    </a:lnTo>
                    <a:lnTo>
                      <a:pt x="987" y="431"/>
                    </a:lnTo>
                    <a:lnTo>
                      <a:pt x="987" y="431"/>
                    </a:lnTo>
                    <a:lnTo>
                      <a:pt x="987" y="395"/>
                    </a:lnTo>
                    <a:lnTo>
                      <a:pt x="987" y="395"/>
                    </a:lnTo>
                    <a:lnTo>
                      <a:pt x="987" y="359"/>
                    </a:lnTo>
                    <a:lnTo>
                      <a:pt x="940" y="359"/>
                    </a:lnTo>
                    <a:lnTo>
                      <a:pt x="940" y="323"/>
                    </a:lnTo>
                    <a:lnTo>
                      <a:pt x="940" y="323"/>
                    </a:lnTo>
                    <a:lnTo>
                      <a:pt x="940" y="287"/>
                    </a:lnTo>
                    <a:lnTo>
                      <a:pt x="940" y="287"/>
                    </a:lnTo>
                    <a:lnTo>
                      <a:pt x="940" y="252"/>
                    </a:lnTo>
                    <a:lnTo>
                      <a:pt x="987" y="252"/>
                    </a:lnTo>
                    <a:lnTo>
                      <a:pt x="987" y="216"/>
                    </a:lnTo>
                    <a:lnTo>
                      <a:pt x="940" y="216"/>
                    </a:lnTo>
                    <a:lnTo>
                      <a:pt x="940" y="216"/>
                    </a:lnTo>
                    <a:lnTo>
                      <a:pt x="987" y="216"/>
                    </a:lnTo>
                    <a:lnTo>
                      <a:pt x="987" y="180"/>
                    </a:lnTo>
                    <a:lnTo>
                      <a:pt x="940" y="180"/>
                    </a:lnTo>
                    <a:lnTo>
                      <a:pt x="940" y="180"/>
                    </a:lnTo>
                    <a:lnTo>
                      <a:pt x="895" y="180"/>
                    </a:lnTo>
                    <a:lnTo>
                      <a:pt x="895" y="180"/>
                    </a:lnTo>
                    <a:lnTo>
                      <a:pt x="848" y="180"/>
                    </a:lnTo>
                    <a:lnTo>
                      <a:pt x="848" y="180"/>
                    </a:lnTo>
                    <a:lnTo>
                      <a:pt x="801" y="180"/>
                    </a:lnTo>
                    <a:lnTo>
                      <a:pt x="801" y="216"/>
                    </a:lnTo>
                    <a:lnTo>
                      <a:pt x="753" y="216"/>
                    </a:lnTo>
                    <a:lnTo>
                      <a:pt x="753" y="216"/>
                    </a:lnTo>
                    <a:lnTo>
                      <a:pt x="706" y="216"/>
                    </a:lnTo>
                    <a:lnTo>
                      <a:pt x="706" y="180"/>
                    </a:lnTo>
                    <a:lnTo>
                      <a:pt x="706" y="180"/>
                    </a:lnTo>
                    <a:lnTo>
                      <a:pt x="706" y="144"/>
                    </a:lnTo>
                    <a:lnTo>
                      <a:pt x="753" y="144"/>
                    </a:lnTo>
                    <a:lnTo>
                      <a:pt x="753" y="108"/>
                    </a:lnTo>
                    <a:lnTo>
                      <a:pt x="801" y="108"/>
                    </a:lnTo>
                    <a:lnTo>
                      <a:pt x="801" y="72"/>
                    </a:lnTo>
                    <a:lnTo>
                      <a:pt x="801" y="72"/>
                    </a:lnTo>
                    <a:lnTo>
                      <a:pt x="801" y="36"/>
                    </a:lnTo>
                    <a:lnTo>
                      <a:pt x="753" y="36"/>
                    </a:lnTo>
                    <a:lnTo>
                      <a:pt x="753" y="0"/>
                    </a:lnTo>
                    <a:lnTo>
                      <a:pt x="706" y="0"/>
                    </a:lnTo>
                    <a:lnTo>
                      <a:pt x="706" y="0"/>
                    </a:lnTo>
                    <a:lnTo>
                      <a:pt x="659" y="0"/>
                    </a:lnTo>
                    <a:lnTo>
                      <a:pt x="659" y="36"/>
                    </a:lnTo>
                    <a:lnTo>
                      <a:pt x="659" y="36"/>
                    </a:lnTo>
                    <a:lnTo>
                      <a:pt x="659" y="72"/>
                    </a:lnTo>
                    <a:lnTo>
                      <a:pt x="612" y="72"/>
                    </a:lnTo>
                    <a:lnTo>
                      <a:pt x="612" y="72"/>
                    </a:lnTo>
                    <a:lnTo>
                      <a:pt x="565" y="72"/>
                    </a:lnTo>
                    <a:lnTo>
                      <a:pt x="565" y="72"/>
                    </a:lnTo>
                    <a:lnTo>
                      <a:pt x="517" y="72"/>
                    </a:lnTo>
                    <a:lnTo>
                      <a:pt x="517" y="108"/>
                    </a:lnTo>
                    <a:lnTo>
                      <a:pt x="517" y="108"/>
                    </a:lnTo>
                    <a:lnTo>
                      <a:pt x="517" y="144"/>
                    </a:lnTo>
                    <a:lnTo>
                      <a:pt x="470" y="144"/>
                    </a:lnTo>
                    <a:lnTo>
                      <a:pt x="470" y="144"/>
                    </a:lnTo>
                    <a:lnTo>
                      <a:pt x="423" y="144"/>
                    </a:lnTo>
                    <a:lnTo>
                      <a:pt x="423" y="180"/>
                    </a:lnTo>
                    <a:lnTo>
                      <a:pt x="378" y="180"/>
                    </a:lnTo>
                    <a:lnTo>
                      <a:pt x="378" y="216"/>
                    </a:lnTo>
                    <a:lnTo>
                      <a:pt x="378" y="216"/>
                    </a:lnTo>
                    <a:lnTo>
                      <a:pt x="378" y="216"/>
                    </a:lnTo>
                    <a:lnTo>
                      <a:pt x="331" y="216"/>
                    </a:lnTo>
                    <a:lnTo>
                      <a:pt x="331" y="216"/>
                    </a:lnTo>
                    <a:lnTo>
                      <a:pt x="283" y="216"/>
                    </a:lnTo>
                    <a:lnTo>
                      <a:pt x="283" y="252"/>
                    </a:lnTo>
                    <a:lnTo>
                      <a:pt x="236" y="252"/>
                    </a:lnTo>
                    <a:lnTo>
                      <a:pt x="236" y="252"/>
                    </a:lnTo>
                    <a:lnTo>
                      <a:pt x="189" y="252"/>
                    </a:lnTo>
                    <a:lnTo>
                      <a:pt x="189" y="287"/>
                    </a:lnTo>
                    <a:lnTo>
                      <a:pt x="189" y="287"/>
                    </a:lnTo>
                    <a:lnTo>
                      <a:pt x="189" y="323"/>
                    </a:lnTo>
                    <a:lnTo>
                      <a:pt x="142" y="323"/>
                    </a:lnTo>
                    <a:lnTo>
                      <a:pt x="142" y="359"/>
                    </a:lnTo>
                    <a:lnTo>
                      <a:pt x="142" y="359"/>
                    </a:lnTo>
                    <a:lnTo>
                      <a:pt x="142" y="395"/>
                    </a:lnTo>
                    <a:lnTo>
                      <a:pt x="142" y="395"/>
                    </a:lnTo>
                    <a:lnTo>
                      <a:pt x="142" y="431"/>
                    </a:lnTo>
                    <a:lnTo>
                      <a:pt x="95" y="431"/>
                    </a:lnTo>
                    <a:lnTo>
                      <a:pt x="95" y="467"/>
                    </a:lnTo>
                    <a:lnTo>
                      <a:pt x="95" y="467"/>
                    </a:lnTo>
                    <a:lnTo>
                      <a:pt x="95" y="503"/>
                    </a:lnTo>
                    <a:lnTo>
                      <a:pt x="47" y="503"/>
                    </a:lnTo>
                    <a:lnTo>
                      <a:pt x="47" y="503"/>
                    </a:lnTo>
                    <a:lnTo>
                      <a:pt x="0" y="503"/>
                    </a:lnTo>
                    <a:lnTo>
                      <a:pt x="0" y="539"/>
                    </a:lnTo>
                    <a:lnTo>
                      <a:pt x="47" y="539"/>
                    </a:lnTo>
                    <a:lnTo>
                      <a:pt x="47" y="575"/>
                    </a:lnTo>
                    <a:lnTo>
                      <a:pt x="95" y="575"/>
                    </a:lnTo>
                    <a:lnTo>
                      <a:pt x="95" y="611"/>
                    </a:lnTo>
                    <a:lnTo>
                      <a:pt x="95" y="611"/>
                    </a:lnTo>
                    <a:lnTo>
                      <a:pt x="95" y="648"/>
                    </a:lnTo>
                    <a:lnTo>
                      <a:pt x="95" y="648"/>
                    </a:lnTo>
                    <a:lnTo>
                      <a:pt x="95" y="682"/>
                    </a:lnTo>
                    <a:lnTo>
                      <a:pt x="142" y="682"/>
                    </a:lnTo>
                    <a:lnTo>
                      <a:pt x="142" y="718"/>
                    </a:lnTo>
                    <a:lnTo>
                      <a:pt x="189" y="718"/>
                    </a:lnTo>
                    <a:lnTo>
                      <a:pt x="189" y="754"/>
                    </a:lnTo>
                    <a:lnTo>
                      <a:pt x="189" y="754"/>
                    </a:lnTo>
                    <a:lnTo>
                      <a:pt x="189" y="790"/>
                    </a:lnTo>
                    <a:lnTo>
                      <a:pt x="236" y="790"/>
                    </a:lnTo>
                    <a:lnTo>
                      <a:pt x="236" y="826"/>
                    </a:lnTo>
                    <a:lnTo>
                      <a:pt x="236" y="826"/>
                    </a:lnTo>
                    <a:lnTo>
                      <a:pt x="236" y="862"/>
                    </a:lnTo>
                    <a:lnTo>
                      <a:pt x="283" y="862"/>
                    </a:lnTo>
                    <a:lnTo>
                      <a:pt x="283" y="898"/>
                    </a:lnTo>
                    <a:lnTo>
                      <a:pt x="283" y="898"/>
                    </a:lnTo>
                    <a:lnTo>
                      <a:pt x="283" y="934"/>
                    </a:lnTo>
                    <a:lnTo>
                      <a:pt x="331" y="934"/>
                    </a:lnTo>
                    <a:lnTo>
                      <a:pt x="331" y="970"/>
                    </a:lnTo>
                    <a:lnTo>
                      <a:pt x="331" y="970"/>
                    </a:lnTo>
                    <a:lnTo>
                      <a:pt x="331" y="1006"/>
                    </a:lnTo>
                    <a:lnTo>
                      <a:pt x="378" y="1006"/>
                    </a:lnTo>
                    <a:lnTo>
                      <a:pt x="378" y="1006"/>
                    </a:lnTo>
                    <a:lnTo>
                      <a:pt x="423" y="1006"/>
                    </a:lnTo>
                    <a:lnTo>
                      <a:pt x="423" y="1043"/>
                    </a:lnTo>
                    <a:lnTo>
                      <a:pt x="378" y="1043"/>
                    </a:lnTo>
                    <a:lnTo>
                      <a:pt x="378" y="1077"/>
                    </a:lnTo>
                    <a:lnTo>
                      <a:pt x="378" y="1077"/>
                    </a:lnTo>
                    <a:lnTo>
                      <a:pt x="378" y="1113"/>
                    </a:lnTo>
                    <a:lnTo>
                      <a:pt x="378" y="1113"/>
                    </a:lnTo>
                    <a:lnTo>
                      <a:pt x="378" y="1149"/>
                    </a:lnTo>
                    <a:lnTo>
                      <a:pt x="378" y="1149"/>
                    </a:lnTo>
                    <a:lnTo>
                      <a:pt x="378" y="1185"/>
                    </a:lnTo>
                    <a:lnTo>
                      <a:pt x="378" y="1185"/>
                    </a:lnTo>
                    <a:lnTo>
                      <a:pt x="378" y="1221"/>
                    </a:lnTo>
                    <a:lnTo>
                      <a:pt x="331" y="1221"/>
                    </a:lnTo>
                    <a:lnTo>
                      <a:pt x="331" y="1221"/>
                    </a:lnTo>
                    <a:lnTo>
                      <a:pt x="283" y="1221"/>
                    </a:lnTo>
                    <a:lnTo>
                      <a:pt x="283" y="1257"/>
                    </a:lnTo>
                    <a:lnTo>
                      <a:pt x="236" y="1257"/>
                    </a:lnTo>
                    <a:lnTo>
                      <a:pt x="236" y="1293"/>
                    </a:lnTo>
                    <a:lnTo>
                      <a:pt x="236" y="1293"/>
                    </a:lnTo>
                    <a:lnTo>
                      <a:pt x="236" y="1329"/>
                    </a:lnTo>
                    <a:lnTo>
                      <a:pt x="283" y="1329"/>
                    </a:lnTo>
                    <a:lnTo>
                      <a:pt x="283" y="1365"/>
                    </a:lnTo>
                    <a:lnTo>
                      <a:pt x="331" y="1365"/>
                    </a:lnTo>
                    <a:lnTo>
                      <a:pt x="331" y="1402"/>
                    </a:lnTo>
                    <a:lnTo>
                      <a:pt x="331" y="1402"/>
                    </a:lnTo>
                    <a:lnTo>
                      <a:pt x="331" y="1438"/>
                    </a:lnTo>
                    <a:lnTo>
                      <a:pt x="378" y="1438"/>
                    </a:lnTo>
                    <a:lnTo>
                      <a:pt x="378" y="1472"/>
                    </a:lnTo>
                    <a:lnTo>
                      <a:pt x="423" y="1472"/>
                    </a:lnTo>
                    <a:lnTo>
                      <a:pt x="423" y="1472"/>
                    </a:lnTo>
                    <a:lnTo>
                      <a:pt x="470" y="1472"/>
                    </a:lnTo>
                    <a:lnTo>
                      <a:pt x="470" y="1508"/>
                    </a:lnTo>
                    <a:lnTo>
                      <a:pt x="517" y="1508"/>
                    </a:lnTo>
                    <a:lnTo>
                      <a:pt x="517" y="1544"/>
                    </a:lnTo>
                    <a:lnTo>
                      <a:pt x="517" y="1544"/>
                    </a:lnTo>
                    <a:lnTo>
                      <a:pt x="517" y="1580"/>
                    </a:lnTo>
                    <a:lnTo>
                      <a:pt x="565" y="1580"/>
                    </a:lnTo>
                    <a:lnTo>
                      <a:pt x="565" y="1580"/>
                    </a:lnTo>
                    <a:lnTo>
                      <a:pt x="517" y="1580"/>
                    </a:lnTo>
                    <a:lnTo>
                      <a:pt x="517" y="1616"/>
                    </a:lnTo>
                    <a:lnTo>
                      <a:pt x="565" y="1616"/>
                    </a:lnTo>
                    <a:lnTo>
                      <a:pt x="565" y="1652"/>
                    </a:lnTo>
                    <a:lnTo>
                      <a:pt x="565" y="1652"/>
                    </a:lnTo>
                    <a:lnTo>
                      <a:pt x="565" y="1688"/>
                    </a:lnTo>
                    <a:lnTo>
                      <a:pt x="612" y="1688"/>
                    </a:lnTo>
                    <a:lnTo>
                      <a:pt x="612" y="1724"/>
                    </a:lnTo>
                    <a:lnTo>
                      <a:pt x="612" y="1724"/>
                    </a:lnTo>
                    <a:lnTo>
                      <a:pt x="612" y="1761"/>
                    </a:lnTo>
                    <a:lnTo>
                      <a:pt x="659" y="1761"/>
                    </a:lnTo>
                    <a:lnTo>
                      <a:pt x="659" y="1797"/>
                    </a:lnTo>
                    <a:lnTo>
                      <a:pt x="706" y="1797"/>
                    </a:lnTo>
                    <a:lnTo>
                      <a:pt x="706" y="1833"/>
                    </a:lnTo>
                    <a:lnTo>
                      <a:pt x="706" y="1867"/>
                    </a:lnTo>
                    <a:lnTo>
                      <a:pt x="706" y="1867"/>
                    </a:lnTo>
                    <a:lnTo>
                      <a:pt x="706" y="1903"/>
                    </a:lnTo>
                    <a:lnTo>
                      <a:pt x="706" y="1939"/>
                    </a:lnTo>
                    <a:lnTo>
                      <a:pt x="706" y="1939"/>
                    </a:lnTo>
                    <a:lnTo>
                      <a:pt x="706" y="1975"/>
                    </a:lnTo>
                    <a:lnTo>
                      <a:pt x="706" y="2011"/>
                    </a:lnTo>
                    <a:lnTo>
                      <a:pt x="706" y="2011"/>
                    </a:lnTo>
                    <a:lnTo>
                      <a:pt x="706" y="2047"/>
                    </a:lnTo>
                    <a:lnTo>
                      <a:pt x="659" y="2047"/>
                    </a:lnTo>
                    <a:lnTo>
                      <a:pt x="659" y="2083"/>
                    </a:lnTo>
                    <a:lnTo>
                      <a:pt x="659" y="2083"/>
                    </a:lnTo>
                    <a:lnTo>
                      <a:pt x="659" y="2120"/>
                    </a:lnTo>
                    <a:lnTo>
                      <a:pt x="659" y="2156"/>
                    </a:lnTo>
                    <a:lnTo>
                      <a:pt x="612" y="2156"/>
                    </a:lnTo>
                    <a:lnTo>
                      <a:pt x="612" y="2192"/>
                    </a:lnTo>
                    <a:lnTo>
                      <a:pt x="565" y="2192"/>
                    </a:lnTo>
                    <a:lnTo>
                      <a:pt x="565" y="2228"/>
                    </a:lnTo>
                    <a:lnTo>
                      <a:pt x="517" y="2228"/>
                    </a:lnTo>
                    <a:lnTo>
                      <a:pt x="517" y="2262"/>
                    </a:lnTo>
                    <a:lnTo>
                      <a:pt x="565" y="2262"/>
                    </a:lnTo>
                    <a:lnTo>
                      <a:pt x="565" y="2264"/>
                    </a:lnTo>
                    <a:lnTo>
                      <a:pt x="517" y="2264"/>
                    </a:lnTo>
                    <a:lnTo>
                      <a:pt x="517" y="2298"/>
                    </a:lnTo>
                    <a:lnTo>
                      <a:pt x="517" y="2298"/>
                    </a:lnTo>
                    <a:lnTo>
                      <a:pt x="517" y="2334"/>
                    </a:lnTo>
                    <a:lnTo>
                      <a:pt x="470" y="2334"/>
                    </a:lnTo>
                    <a:lnTo>
                      <a:pt x="470" y="2370"/>
                    </a:lnTo>
                    <a:lnTo>
                      <a:pt x="423" y="2370"/>
                    </a:lnTo>
                    <a:lnTo>
                      <a:pt x="423" y="2406"/>
                    </a:lnTo>
                    <a:lnTo>
                      <a:pt x="423" y="2442"/>
                    </a:lnTo>
                    <a:lnTo>
                      <a:pt x="423" y="2442"/>
                    </a:lnTo>
                    <a:lnTo>
                      <a:pt x="423" y="2479"/>
                    </a:lnTo>
                    <a:lnTo>
                      <a:pt x="423" y="2515"/>
                    </a:lnTo>
                    <a:lnTo>
                      <a:pt x="423" y="2515"/>
                    </a:lnTo>
                    <a:lnTo>
                      <a:pt x="423" y="2551"/>
                    </a:lnTo>
                    <a:lnTo>
                      <a:pt x="423" y="2551"/>
                    </a:lnTo>
                    <a:lnTo>
                      <a:pt x="378" y="2551"/>
                    </a:lnTo>
                    <a:lnTo>
                      <a:pt x="378" y="2587"/>
                    </a:lnTo>
                    <a:lnTo>
                      <a:pt x="423" y="2587"/>
                    </a:lnTo>
                    <a:lnTo>
                      <a:pt x="423" y="2623"/>
                    </a:lnTo>
                    <a:lnTo>
                      <a:pt x="423" y="2623"/>
                    </a:lnTo>
                    <a:lnTo>
                      <a:pt x="423" y="2657"/>
                    </a:lnTo>
                    <a:lnTo>
                      <a:pt x="423" y="2657"/>
                    </a:lnTo>
                    <a:lnTo>
                      <a:pt x="423" y="2659"/>
                    </a:lnTo>
                    <a:lnTo>
                      <a:pt x="378" y="2659"/>
                    </a:lnTo>
                    <a:lnTo>
                      <a:pt x="378" y="2693"/>
                    </a:lnTo>
                    <a:lnTo>
                      <a:pt x="378" y="2729"/>
                    </a:lnTo>
                    <a:lnTo>
                      <a:pt x="378" y="2729"/>
                    </a:lnTo>
                    <a:lnTo>
                      <a:pt x="378" y="2765"/>
                    </a:lnTo>
                    <a:lnTo>
                      <a:pt x="378" y="2765"/>
                    </a:lnTo>
                    <a:lnTo>
                      <a:pt x="378" y="2801"/>
                    </a:lnTo>
                    <a:lnTo>
                      <a:pt x="378" y="2801"/>
                    </a:lnTo>
                    <a:lnTo>
                      <a:pt x="378" y="2838"/>
                    </a:lnTo>
                    <a:lnTo>
                      <a:pt x="423" y="2838"/>
                    </a:lnTo>
                    <a:lnTo>
                      <a:pt x="423" y="2838"/>
                    </a:lnTo>
                    <a:lnTo>
                      <a:pt x="470" y="2838"/>
                    </a:lnTo>
                    <a:lnTo>
                      <a:pt x="470" y="2801"/>
                    </a:lnTo>
                    <a:lnTo>
                      <a:pt x="517" y="2801"/>
                    </a:lnTo>
                    <a:lnTo>
                      <a:pt x="517" y="2801"/>
                    </a:lnTo>
                    <a:lnTo>
                      <a:pt x="565" y="2801"/>
                    </a:lnTo>
                    <a:lnTo>
                      <a:pt x="565" y="2838"/>
                    </a:lnTo>
                    <a:lnTo>
                      <a:pt x="612" y="2838"/>
                    </a:lnTo>
                    <a:lnTo>
                      <a:pt x="612" y="2874"/>
                    </a:lnTo>
                    <a:lnTo>
                      <a:pt x="659" y="2874"/>
                    </a:lnTo>
                    <a:lnTo>
                      <a:pt x="659" y="2910"/>
                    </a:lnTo>
                    <a:lnTo>
                      <a:pt x="706" y="2910"/>
                    </a:lnTo>
                    <a:lnTo>
                      <a:pt x="706" y="2946"/>
                    </a:lnTo>
                    <a:lnTo>
                      <a:pt x="753" y="2946"/>
                    </a:lnTo>
                    <a:lnTo>
                      <a:pt x="753" y="2946"/>
                    </a:lnTo>
                    <a:lnTo>
                      <a:pt x="801" y="2946"/>
                    </a:lnTo>
                    <a:lnTo>
                      <a:pt x="801" y="2982"/>
                    </a:lnTo>
                    <a:lnTo>
                      <a:pt x="848" y="2982"/>
                    </a:lnTo>
                    <a:lnTo>
                      <a:pt x="848" y="3018"/>
                    </a:lnTo>
                    <a:lnTo>
                      <a:pt x="848" y="3018"/>
                    </a:lnTo>
                    <a:lnTo>
                      <a:pt x="848" y="3054"/>
                    </a:lnTo>
                    <a:lnTo>
                      <a:pt x="895" y="3054"/>
                    </a:lnTo>
                    <a:lnTo>
                      <a:pt x="895" y="3088"/>
                    </a:lnTo>
                    <a:lnTo>
                      <a:pt x="895" y="3088"/>
                    </a:lnTo>
                    <a:lnTo>
                      <a:pt x="895" y="3124"/>
                    </a:lnTo>
                    <a:lnTo>
                      <a:pt x="895" y="3124"/>
                    </a:lnTo>
                    <a:lnTo>
                      <a:pt x="895" y="3160"/>
                    </a:lnTo>
                    <a:lnTo>
                      <a:pt x="895" y="3160"/>
                    </a:lnTo>
                    <a:lnTo>
                      <a:pt x="895" y="3197"/>
                    </a:lnTo>
                    <a:lnTo>
                      <a:pt x="940" y="3197"/>
                    </a:lnTo>
                    <a:lnTo>
                      <a:pt x="940" y="3233"/>
                    </a:lnTo>
                    <a:lnTo>
                      <a:pt x="940" y="3233"/>
                    </a:lnTo>
                    <a:lnTo>
                      <a:pt x="940" y="3269"/>
                    </a:lnTo>
                    <a:lnTo>
                      <a:pt x="987" y="3269"/>
                    </a:lnTo>
                    <a:lnTo>
                      <a:pt x="987" y="3269"/>
                    </a:lnTo>
                    <a:lnTo>
                      <a:pt x="1035" y="3269"/>
                    </a:lnTo>
                    <a:lnTo>
                      <a:pt x="1035" y="3269"/>
                    </a:lnTo>
                    <a:lnTo>
                      <a:pt x="1082" y="3269"/>
                    </a:lnTo>
                    <a:lnTo>
                      <a:pt x="1082" y="3269"/>
                    </a:lnTo>
                    <a:lnTo>
                      <a:pt x="1129" y="3269"/>
                    </a:lnTo>
                    <a:lnTo>
                      <a:pt x="1129" y="3269"/>
                    </a:lnTo>
                    <a:lnTo>
                      <a:pt x="1176" y="3269"/>
                    </a:lnTo>
                    <a:lnTo>
                      <a:pt x="1176" y="3305"/>
                    </a:lnTo>
                    <a:lnTo>
                      <a:pt x="1223" y="3305"/>
                    </a:lnTo>
                    <a:lnTo>
                      <a:pt x="1223" y="3305"/>
                    </a:lnTo>
                    <a:lnTo>
                      <a:pt x="1271" y="3305"/>
                    </a:lnTo>
                    <a:lnTo>
                      <a:pt x="1271" y="3341"/>
                    </a:lnTo>
                    <a:lnTo>
                      <a:pt x="1271" y="3341"/>
                    </a:lnTo>
                    <a:lnTo>
                      <a:pt x="1271" y="3377"/>
                    </a:lnTo>
                    <a:lnTo>
                      <a:pt x="1318" y="3377"/>
                    </a:lnTo>
                    <a:lnTo>
                      <a:pt x="1318" y="3413"/>
                    </a:lnTo>
                    <a:lnTo>
                      <a:pt x="1365" y="3413"/>
                    </a:lnTo>
                    <a:lnTo>
                      <a:pt x="1365" y="3413"/>
                    </a:lnTo>
                    <a:lnTo>
                      <a:pt x="1412" y="3413"/>
                    </a:lnTo>
                    <a:lnTo>
                      <a:pt x="1412" y="3377"/>
                    </a:lnTo>
                    <a:lnTo>
                      <a:pt x="1412" y="3377"/>
                    </a:lnTo>
                    <a:lnTo>
                      <a:pt x="1412" y="3341"/>
                    </a:lnTo>
                    <a:lnTo>
                      <a:pt x="1457" y="3341"/>
                    </a:lnTo>
                    <a:lnTo>
                      <a:pt x="1457" y="3341"/>
                    </a:lnTo>
                    <a:lnTo>
                      <a:pt x="1505" y="3341"/>
                    </a:lnTo>
                    <a:lnTo>
                      <a:pt x="1505" y="3377"/>
                    </a:lnTo>
                    <a:lnTo>
                      <a:pt x="1552" y="3377"/>
                    </a:lnTo>
                    <a:lnTo>
                      <a:pt x="1552" y="3377"/>
                    </a:lnTo>
                    <a:lnTo>
                      <a:pt x="1599" y="3377"/>
                    </a:lnTo>
                    <a:lnTo>
                      <a:pt x="1599" y="3377"/>
                    </a:lnTo>
                    <a:lnTo>
                      <a:pt x="1646" y="3377"/>
                    </a:lnTo>
                    <a:lnTo>
                      <a:pt x="1646" y="3341"/>
                    </a:lnTo>
                    <a:lnTo>
                      <a:pt x="1693" y="3341"/>
                    </a:lnTo>
                    <a:lnTo>
                      <a:pt x="1693" y="3305"/>
                    </a:lnTo>
                    <a:lnTo>
                      <a:pt x="1693" y="3305"/>
                    </a:lnTo>
                    <a:lnTo>
                      <a:pt x="1693" y="3269"/>
                    </a:lnTo>
                    <a:lnTo>
                      <a:pt x="1646" y="3269"/>
                    </a:lnTo>
                    <a:lnTo>
                      <a:pt x="1646" y="3233"/>
                    </a:lnTo>
                    <a:lnTo>
                      <a:pt x="1599" y="3233"/>
                    </a:lnTo>
                    <a:lnTo>
                      <a:pt x="1599" y="3233"/>
                    </a:lnTo>
                    <a:lnTo>
                      <a:pt x="1552" y="3233"/>
                    </a:lnTo>
                    <a:lnTo>
                      <a:pt x="1552" y="3197"/>
                    </a:lnTo>
                    <a:lnTo>
                      <a:pt x="1505" y="3197"/>
                    </a:lnTo>
                    <a:lnTo>
                      <a:pt x="1505" y="3160"/>
                    </a:lnTo>
                    <a:lnTo>
                      <a:pt x="1457" y="3160"/>
                    </a:lnTo>
                    <a:lnTo>
                      <a:pt x="1457" y="3160"/>
                    </a:lnTo>
                    <a:lnTo>
                      <a:pt x="1412" y="3160"/>
                    </a:lnTo>
                    <a:lnTo>
                      <a:pt x="1412" y="3160"/>
                    </a:lnTo>
                    <a:lnTo>
                      <a:pt x="1365" y="3160"/>
                    </a:lnTo>
                    <a:lnTo>
                      <a:pt x="1365" y="3160"/>
                    </a:lnTo>
                    <a:lnTo>
                      <a:pt x="1318" y="3160"/>
                    </a:lnTo>
                    <a:lnTo>
                      <a:pt x="1318" y="3160"/>
                    </a:lnTo>
                    <a:lnTo>
                      <a:pt x="1271" y="3160"/>
                    </a:lnTo>
                    <a:lnTo>
                      <a:pt x="1271" y="3160"/>
                    </a:lnTo>
                    <a:lnTo>
                      <a:pt x="1223" y="3160"/>
                    </a:lnTo>
                    <a:lnTo>
                      <a:pt x="1223" y="3124"/>
                    </a:lnTo>
                    <a:lnTo>
                      <a:pt x="1223" y="3124"/>
                    </a:lnTo>
                    <a:lnTo>
                      <a:pt x="1223" y="3088"/>
                    </a:lnTo>
                    <a:lnTo>
                      <a:pt x="1176" y="3088"/>
                    </a:lnTo>
                    <a:lnTo>
                      <a:pt x="1176" y="3054"/>
                    </a:lnTo>
                    <a:lnTo>
                      <a:pt x="1176" y="3054"/>
                    </a:lnTo>
                    <a:lnTo>
                      <a:pt x="1176" y="3018"/>
                    </a:lnTo>
                    <a:lnTo>
                      <a:pt x="1129" y="3018"/>
                    </a:lnTo>
                    <a:lnTo>
                      <a:pt x="1129" y="2982"/>
                    </a:lnTo>
                    <a:lnTo>
                      <a:pt x="1082" y="2982"/>
                    </a:lnTo>
                    <a:lnTo>
                      <a:pt x="1082" y="2946"/>
                    </a:lnTo>
                    <a:lnTo>
                      <a:pt x="1082" y="2946"/>
                    </a:lnTo>
                    <a:lnTo>
                      <a:pt x="1082" y="2910"/>
                    </a:lnTo>
                    <a:lnTo>
                      <a:pt x="1035" y="2910"/>
                    </a:lnTo>
                    <a:lnTo>
                      <a:pt x="1035" y="2874"/>
                    </a:lnTo>
                    <a:lnTo>
                      <a:pt x="1035" y="2874"/>
                    </a:lnTo>
                    <a:lnTo>
                      <a:pt x="1035" y="2838"/>
                    </a:lnTo>
                    <a:lnTo>
                      <a:pt x="1035" y="2838"/>
                    </a:lnTo>
                    <a:lnTo>
                      <a:pt x="1035" y="2801"/>
                    </a:lnTo>
                    <a:lnTo>
                      <a:pt x="1035" y="2801"/>
                    </a:lnTo>
                    <a:lnTo>
                      <a:pt x="1035" y="2765"/>
                    </a:lnTo>
                    <a:lnTo>
                      <a:pt x="1035" y="2765"/>
                    </a:lnTo>
                    <a:lnTo>
                      <a:pt x="1035" y="2729"/>
                    </a:lnTo>
                    <a:lnTo>
                      <a:pt x="1035" y="2729"/>
                    </a:lnTo>
                    <a:lnTo>
                      <a:pt x="1035" y="2693"/>
                    </a:lnTo>
                    <a:lnTo>
                      <a:pt x="1035" y="2693"/>
                    </a:lnTo>
                    <a:lnTo>
                      <a:pt x="1035" y="2659"/>
                    </a:lnTo>
                    <a:lnTo>
                      <a:pt x="987" y="2659"/>
                    </a:lnTo>
                    <a:lnTo>
                      <a:pt x="987" y="2657"/>
                    </a:lnTo>
                    <a:lnTo>
                      <a:pt x="987" y="2623"/>
                    </a:lnTo>
                    <a:lnTo>
                      <a:pt x="940" y="2623"/>
                    </a:lnTo>
                    <a:lnTo>
                      <a:pt x="940" y="2623"/>
                    </a:lnTo>
                    <a:lnTo>
                      <a:pt x="895" y="2623"/>
                    </a:lnTo>
                    <a:lnTo>
                      <a:pt x="895" y="2623"/>
                    </a:lnTo>
                    <a:lnTo>
                      <a:pt x="848" y="2623"/>
                    </a:lnTo>
                    <a:lnTo>
                      <a:pt x="848" y="2657"/>
                    </a:lnTo>
                    <a:lnTo>
                      <a:pt x="848" y="2659"/>
                    </a:lnTo>
                    <a:lnTo>
                      <a:pt x="801" y="2659"/>
                    </a:lnTo>
                    <a:lnTo>
                      <a:pt x="801" y="2659"/>
                    </a:lnTo>
                    <a:lnTo>
                      <a:pt x="753" y="2659"/>
                    </a:lnTo>
                    <a:lnTo>
                      <a:pt x="753" y="2657"/>
                    </a:lnTo>
                    <a:lnTo>
                      <a:pt x="753" y="2657"/>
                    </a:lnTo>
                    <a:lnTo>
                      <a:pt x="753" y="2623"/>
                    </a:lnTo>
                    <a:lnTo>
                      <a:pt x="753" y="2623"/>
                    </a:lnTo>
                    <a:lnTo>
                      <a:pt x="753" y="2587"/>
                    </a:lnTo>
                    <a:lnTo>
                      <a:pt x="753" y="2587"/>
                    </a:lnTo>
                    <a:lnTo>
                      <a:pt x="753" y="2551"/>
                    </a:lnTo>
                    <a:lnTo>
                      <a:pt x="706" y="2551"/>
                    </a:lnTo>
                    <a:lnTo>
                      <a:pt x="706" y="2551"/>
                    </a:lnTo>
                    <a:lnTo>
                      <a:pt x="659" y="2551"/>
                    </a:lnTo>
                    <a:lnTo>
                      <a:pt x="659" y="2515"/>
                    </a:lnTo>
                    <a:lnTo>
                      <a:pt x="659" y="2515"/>
                    </a:lnTo>
                    <a:lnTo>
                      <a:pt x="659" y="2479"/>
                    </a:lnTo>
                    <a:lnTo>
                      <a:pt x="612" y="2479"/>
                    </a:lnTo>
                    <a:lnTo>
                      <a:pt x="612" y="2442"/>
                    </a:lnTo>
                    <a:lnTo>
                      <a:pt x="612" y="2442"/>
                    </a:lnTo>
                    <a:lnTo>
                      <a:pt x="612" y="2406"/>
                    </a:lnTo>
                    <a:lnTo>
                      <a:pt x="612" y="2370"/>
                    </a:lnTo>
                    <a:lnTo>
                      <a:pt x="612" y="2370"/>
                    </a:lnTo>
                    <a:lnTo>
                      <a:pt x="612" y="2334"/>
                    </a:lnTo>
                    <a:lnTo>
                      <a:pt x="612" y="2298"/>
                    </a:lnTo>
                    <a:lnTo>
                      <a:pt x="659" y="2298"/>
                    </a:lnTo>
                    <a:lnTo>
                      <a:pt x="659" y="2262"/>
                    </a:lnTo>
                    <a:lnTo>
                      <a:pt x="659" y="2228"/>
                    </a:lnTo>
                    <a:lnTo>
                      <a:pt x="706" y="2228"/>
                    </a:lnTo>
                    <a:lnTo>
                      <a:pt x="706" y="2192"/>
                    </a:lnTo>
                    <a:lnTo>
                      <a:pt x="753" y="2192"/>
                    </a:lnTo>
                    <a:lnTo>
                      <a:pt x="753" y="2156"/>
                    </a:lnTo>
                    <a:lnTo>
                      <a:pt x="753" y="2156"/>
                    </a:lnTo>
                    <a:lnTo>
                      <a:pt x="753" y="2120"/>
                    </a:lnTo>
                    <a:lnTo>
                      <a:pt x="753" y="2083"/>
                    </a:lnTo>
                    <a:lnTo>
                      <a:pt x="753" y="2083"/>
                    </a:lnTo>
                    <a:lnTo>
                      <a:pt x="753" y="2047"/>
                    </a:lnTo>
                    <a:lnTo>
                      <a:pt x="753" y="2011"/>
                    </a:lnTo>
                    <a:lnTo>
                      <a:pt x="801" y="2011"/>
                    </a:lnTo>
                    <a:lnTo>
                      <a:pt x="801" y="1975"/>
                    </a:lnTo>
                    <a:lnTo>
                      <a:pt x="801" y="1939"/>
                    </a:lnTo>
                    <a:lnTo>
                      <a:pt x="848" y="1939"/>
                    </a:lnTo>
                    <a:lnTo>
                      <a:pt x="848" y="1903"/>
                    </a:lnTo>
                    <a:lnTo>
                      <a:pt x="895" y="1903"/>
                    </a:lnTo>
                    <a:lnTo>
                      <a:pt x="895" y="1867"/>
                    </a:lnTo>
                    <a:lnTo>
                      <a:pt x="895" y="1867"/>
                    </a:lnTo>
                    <a:lnTo>
                      <a:pt x="895" y="1833"/>
                    </a:lnTo>
                    <a:lnTo>
                      <a:pt x="895" y="1797"/>
                    </a:lnTo>
                    <a:lnTo>
                      <a:pt x="895" y="1797"/>
                    </a:lnTo>
                    <a:lnTo>
                      <a:pt x="895" y="1761"/>
                    </a:lnTo>
                    <a:lnTo>
                      <a:pt x="940" y="1761"/>
                    </a:lnTo>
                    <a:lnTo>
                      <a:pt x="940" y="1724"/>
                    </a:lnTo>
                    <a:lnTo>
                      <a:pt x="940" y="1724"/>
                    </a:lnTo>
                    <a:lnTo>
                      <a:pt x="940" y="1688"/>
                    </a:lnTo>
                    <a:lnTo>
                      <a:pt x="940" y="1688"/>
                    </a:lnTo>
                    <a:lnTo>
                      <a:pt x="940" y="1652"/>
                    </a:lnTo>
                    <a:lnTo>
                      <a:pt x="987" y="1652"/>
                    </a:lnTo>
                    <a:lnTo>
                      <a:pt x="987" y="1652"/>
                    </a:lnTo>
                    <a:lnTo>
                      <a:pt x="1035" y="1652"/>
                    </a:lnTo>
                    <a:lnTo>
                      <a:pt x="1035" y="1652"/>
                    </a:lnTo>
                    <a:lnTo>
                      <a:pt x="1082" y="1652"/>
                    </a:lnTo>
                    <a:lnTo>
                      <a:pt x="1082" y="1652"/>
                    </a:lnTo>
                    <a:lnTo>
                      <a:pt x="1129" y="1652"/>
                    </a:lnTo>
                    <a:lnTo>
                      <a:pt x="1129" y="1688"/>
                    </a:lnTo>
                    <a:lnTo>
                      <a:pt x="1176" y="1688"/>
                    </a:lnTo>
                    <a:lnTo>
                      <a:pt x="1176" y="1724"/>
                    </a:lnTo>
                    <a:lnTo>
                      <a:pt x="1176" y="1724"/>
                    </a:lnTo>
                    <a:lnTo>
                      <a:pt x="1176" y="1761"/>
                    </a:lnTo>
                    <a:lnTo>
                      <a:pt x="1176" y="1797"/>
                    </a:lnTo>
                    <a:lnTo>
                      <a:pt x="1176" y="1797"/>
                    </a:lnTo>
                    <a:lnTo>
                      <a:pt x="1176" y="1833"/>
                    </a:lnTo>
                    <a:lnTo>
                      <a:pt x="1223" y="1833"/>
                    </a:lnTo>
                    <a:lnTo>
                      <a:pt x="1223" y="1833"/>
                    </a:lnTo>
                    <a:lnTo>
                      <a:pt x="1271" y="1833"/>
                    </a:lnTo>
                    <a:lnTo>
                      <a:pt x="1271" y="1797"/>
                    </a:lnTo>
                    <a:lnTo>
                      <a:pt x="1318" y="1797"/>
                    </a:lnTo>
                    <a:lnTo>
                      <a:pt x="1318" y="1797"/>
                    </a:lnTo>
                    <a:lnTo>
                      <a:pt x="1365" y="1797"/>
                    </a:lnTo>
                    <a:lnTo>
                      <a:pt x="1365" y="1797"/>
                    </a:lnTo>
                    <a:lnTo>
                      <a:pt x="1412" y="1797"/>
                    </a:lnTo>
                    <a:lnTo>
                      <a:pt x="1412" y="1797"/>
                    </a:lnTo>
                    <a:lnTo>
                      <a:pt x="1457" y="1797"/>
                    </a:lnTo>
                    <a:lnTo>
                      <a:pt x="1457" y="1833"/>
                    </a:lnTo>
                    <a:lnTo>
                      <a:pt x="1505" y="1833"/>
                    </a:lnTo>
                    <a:lnTo>
                      <a:pt x="1505" y="1867"/>
                    </a:lnTo>
                    <a:lnTo>
                      <a:pt x="1505" y="1867"/>
                    </a:lnTo>
                    <a:lnTo>
                      <a:pt x="1505" y="1903"/>
                    </a:lnTo>
                    <a:lnTo>
                      <a:pt x="1552" y="1903"/>
                    </a:lnTo>
                    <a:lnTo>
                      <a:pt x="1552" y="1903"/>
                    </a:lnTo>
                    <a:lnTo>
                      <a:pt x="1599" y="1903"/>
                    </a:lnTo>
                    <a:lnTo>
                      <a:pt x="1599" y="1939"/>
                    </a:lnTo>
                    <a:lnTo>
                      <a:pt x="1646" y="1939"/>
                    </a:lnTo>
                    <a:lnTo>
                      <a:pt x="1646" y="1939"/>
                    </a:lnTo>
                    <a:lnTo>
                      <a:pt x="1693" y="1939"/>
                    </a:lnTo>
                    <a:lnTo>
                      <a:pt x="1693" y="1939"/>
                    </a:lnTo>
                    <a:lnTo>
                      <a:pt x="1741" y="1939"/>
                    </a:lnTo>
                    <a:lnTo>
                      <a:pt x="1741" y="1903"/>
                    </a:lnTo>
                    <a:lnTo>
                      <a:pt x="1741" y="1867"/>
                    </a:lnTo>
                    <a:lnTo>
                      <a:pt x="1741" y="1867"/>
                    </a:lnTo>
                    <a:lnTo>
                      <a:pt x="1741" y="1833"/>
                    </a:lnTo>
                    <a:lnTo>
                      <a:pt x="1741" y="1797"/>
                    </a:lnTo>
                    <a:lnTo>
                      <a:pt x="1741" y="1797"/>
                    </a:lnTo>
                    <a:lnTo>
                      <a:pt x="1741" y="1761"/>
                    </a:lnTo>
                    <a:lnTo>
                      <a:pt x="1741" y="1724"/>
                    </a:lnTo>
                    <a:lnTo>
                      <a:pt x="1693" y="1724"/>
                    </a:lnTo>
                    <a:lnTo>
                      <a:pt x="1693" y="1688"/>
                    </a:lnTo>
                    <a:lnTo>
                      <a:pt x="1693" y="1688"/>
                    </a:lnTo>
                    <a:lnTo>
                      <a:pt x="1693" y="1652"/>
                    </a:lnTo>
                    <a:lnTo>
                      <a:pt x="1646" y="1652"/>
                    </a:lnTo>
                    <a:lnTo>
                      <a:pt x="1646" y="1616"/>
                    </a:lnTo>
                    <a:lnTo>
                      <a:pt x="1646" y="1616"/>
                    </a:lnTo>
                    <a:lnTo>
                      <a:pt x="1646" y="1580"/>
                    </a:lnTo>
                    <a:lnTo>
                      <a:pt x="1646" y="1580"/>
                    </a:lnTo>
                    <a:lnTo>
                      <a:pt x="1646" y="1544"/>
                    </a:lnTo>
                    <a:lnTo>
                      <a:pt x="1646" y="1544"/>
                    </a:lnTo>
                    <a:lnTo>
                      <a:pt x="1646" y="1508"/>
                    </a:lnTo>
                    <a:lnTo>
                      <a:pt x="1693" y="1508"/>
                    </a:lnTo>
                    <a:lnTo>
                      <a:pt x="1693" y="1508"/>
                    </a:lnTo>
                    <a:lnTo>
                      <a:pt x="1741" y="1508"/>
                    </a:lnTo>
                    <a:lnTo>
                      <a:pt x="1741" y="1472"/>
                    </a:lnTo>
                    <a:lnTo>
                      <a:pt x="1788" y="1472"/>
                    </a:lnTo>
                    <a:lnTo>
                      <a:pt x="1788" y="1438"/>
                    </a:lnTo>
                    <a:lnTo>
                      <a:pt x="1788" y="1438"/>
                    </a:lnTo>
                    <a:lnTo>
                      <a:pt x="1788" y="1402"/>
                    </a:lnTo>
                    <a:lnTo>
                      <a:pt x="1835" y="1402"/>
                    </a:lnTo>
                    <a:lnTo>
                      <a:pt x="1835" y="1365"/>
                    </a:lnTo>
                    <a:lnTo>
                      <a:pt x="1882" y="1365"/>
                    </a:lnTo>
                    <a:lnTo>
                      <a:pt x="1882" y="1329"/>
                    </a:lnTo>
                    <a:lnTo>
                      <a:pt x="1930" y="1329"/>
                    </a:lnTo>
                    <a:lnTo>
                      <a:pt x="1930" y="1329"/>
                    </a:lnTo>
                    <a:lnTo>
                      <a:pt x="1974" y="1329"/>
                    </a:lnTo>
                    <a:lnTo>
                      <a:pt x="1974" y="1329"/>
                    </a:lnTo>
                    <a:lnTo>
                      <a:pt x="2022" y="1329"/>
                    </a:lnTo>
                    <a:lnTo>
                      <a:pt x="2022" y="1329"/>
                    </a:lnTo>
                    <a:lnTo>
                      <a:pt x="2069" y="1329"/>
                    </a:lnTo>
                    <a:lnTo>
                      <a:pt x="2069" y="1329"/>
                    </a:lnTo>
                    <a:lnTo>
                      <a:pt x="2116" y="1329"/>
                    </a:lnTo>
                    <a:lnTo>
                      <a:pt x="2116" y="1329"/>
                    </a:lnTo>
                    <a:lnTo>
                      <a:pt x="2163" y="1329"/>
                    </a:lnTo>
                    <a:lnTo>
                      <a:pt x="2163" y="1293"/>
                    </a:lnTo>
                    <a:lnTo>
                      <a:pt x="2211" y="1293"/>
                    </a:lnTo>
                    <a:lnTo>
                      <a:pt x="2211" y="1293"/>
                    </a:lnTo>
                    <a:lnTo>
                      <a:pt x="2258" y="1293"/>
                    </a:lnTo>
                    <a:lnTo>
                      <a:pt x="2258" y="1293"/>
                    </a:lnTo>
                    <a:lnTo>
                      <a:pt x="2305" y="1293"/>
                    </a:lnTo>
                    <a:lnTo>
                      <a:pt x="2305" y="1293"/>
                    </a:lnTo>
                    <a:lnTo>
                      <a:pt x="2352" y="1293"/>
                    </a:lnTo>
                    <a:lnTo>
                      <a:pt x="2352" y="1257"/>
                    </a:lnTo>
                    <a:lnTo>
                      <a:pt x="2400" y="1257"/>
                    </a:lnTo>
                    <a:lnTo>
                      <a:pt x="2400" y="1221"/>
                    </a:lnTo>
                    <a:lnTo>
                      <a:pt x="2400" y="1221"/>
                    </a:lnTo>
                    <a:lnTo>
                      <a:pt x="2400" y="1185"/>
                    </a:lnTo>
                    <a:lnTo>
                      <a:pt x="2400" y="1185"/>
                    </a:lnTo>
                    <a:lnTo>
                      <a:pt x="2400" y="1149"/>
                    </a:lnTo>
                    <a:lnTo>
                      <a:pt x="2400" y="1149"/>
                    </a:lnTo>
                    <a:lnTo>
                      <a:pt x="2400" y="1113"/>
                    </a:lnTo>
                    <a:lnTo>
                      <a:pt x="2400" y="1113"/>
                    </a:lnTo>
                    <a:lnTo>
                      <a:pt x="2400" y="1077"/>
                    </a:lnTo>
                    <a:lnTo>
                      <a:pt x="2400" y="1077"/>
                    </a:lnTo>
                    <a:lnTo>
                      <a:pt x="2400" y="1043"/>
                    </a:lnTo>
                    <a:lnTo>
                      <a:pt x="2400" y="1043"/>
                    </a:lnTo>
                    <a:lnTo>
                      <a:pt x="2400" y="1006"/>
                    </a:lnTo>
                    <a:lnTo>
                      <a:pt x="2400" y="1006"/>
                    </a:lnTo>
                    <a:lnTo>
                      <a:pt x="2400" y="970"/>
                    </a:lnTo>
                    <a:lnTo>
                      <a:pt x="2400" y="970"/>
                    </a:lnTo>
                    <a:lnTo>
                      <a:pt x="2400" y="934"/>
                    </a:lnTo>
                    <a:lnTo>
                      <a:pt x="2352" y="934"/>
                    </a:lnTo>
                    <a:close/>
                  </a:path>
                </a:pathLst>
              </a:custGeom>
              <a:solidFill>
                <a:srgbClr val="B5D8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sp>
        <p:nvSpPr>
          <p:cNvPr id="19" name="Freeform 6"/>
          <p:cNvSpPr>
            <a:spLocks/>
          </p:cNvSpPr>
          <p:nvPr/>
        </p:nvSpPr>
        <p:spPr bwMode="auto">
          <a:xfrm>
            <a:off x="2338130" y="3299182"/>
            <a:ext cx="4953608" cy="801440"/>
          </a:xfrm>
          <a:custGeom>
            <a:avLst/>
            <a:gdLst>
              <a:gd name="T0" fmla="*/ 543 w 543"/>
              <a:gd name="T1" fmla="*/ 138 h 138"/>
              <a:gd name="T2" fmla="*/ 538 w 543"/>
              <a:gd name="T3" fmla="*/ 46 h 138"/>
              <a:gd name="T4" fmla="*/ 503 w 543"/>
              <a:gd name="T5" fmla="*/ 65 h 138"/>
              <a:gd name="T6" fmla="*/ 257 w 543"/>
              <a:gd name="T7" fmla="*/ 0 h 138"/>
              <a:gd name="T8" fmla="*/ 0 w 543"/>
              <a:gd name="T9" fmla="*/ 74 h 138"/>
              <a:gd name="T10" fmla="*/ 56 w 543"/>
              <a:gd name="T11" fmla="*/ 101 h 138"/>
              <a:gd name="T12" fmla="*/ 257 w 543"/>
              <a:gd name="T13" fmla="*/ 52 h 138"/>
              <a:gd name="T14" fmla="*/ 449 w 543"/>
              <a:gd name="T15" fmla="*/ 96 h 138"/>
              <a:gd name="T16" fmla="*/ 421 w 543"/>
              <a:gd name="T17" fmla="*/ 112 h 138"/>
              <a:gd name="T18" fmla="*/ 543 w 543"/>
              <a:gd name="T19"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3" h="138">
                <a:moveTo>
                  <a:pt x="543" y="138"/>
                </a:moveTo>
                <a:cubicBezTo>
                  <a:pt x="538" y="46"/>
                  <a:pt x="538" y="46"/>
                  <a:pt x="538" y="46"/>
                </a:cubicBezTo>
                <a:cubicBezTo>
                  <a:pt x="503" y="65"/>
                  <a:pt x="503" y="65"/>
                  <a:pt x="503" y="65"/>
                </a:cubicBezTo>
                <a:cubicBezTo>
                  <a:pt x="442" y="25"/>
                  <a:pt x="355" y="0"/>
                  <a:pt x="257" y="0"/>
                </a:cubicBezTo>
                <a:cubicBezTo>
                  <a:pt x="153" y="0"/>
                  <a:pt x="61" y="29"/>
                  <a:pt x="0" y="74"/>
                </a:cubicBezTo>
                <a:cubicBezTo>
                  <a:pt x="56" y="101"/>
                  <a:pt x="56" y="101"/>
                  <a:pt x="56" y="101"/>
                </a:cubicBezTo>
                <a:cubicBezTo>
                  <a:pt x="106" y="73"/>
                  <a:pt x="178" y="52"/>
                  <a:pt x="257" y="52"/>
                </a:cubicBezTo>
                <a:cubicBezTo>
                  <a:pt x="332" y="52"/>
                  <a:pt x="400" y="70"/>
                  <a:pt x="449" y="96"/>
                </a:cubicBezTo>
                <a:cubicBezTo>
                  <a:pt x="421" y="112"/>
                  <a:pt x="421" y="112"/>
                  <a:pt x="421" y="112"/>
                </a:cubicBezTo>
                <a:lnTo>
                  <a:pt x="543" y="138"/>
                </a:lnTo>
                <a:close/>
              </a:path>
            </a:pathLst>
          </a:custGeom>
          <a:gradFill flip="none" rotWithShape="1">
            <a:gsLst>
              <a:gs pos="0">
                <a:srgbClr val="3D6AA7"/>
              </a:gs>
              <a:gs pos="64000">
                <a:srgbClr val="A2BBDC"/>
              </a:gs>
              <a:gs pos="92000">
                <a:schemeClr val="bg1"/>
              </a:gs>
            </a:gsLst>
            <a:lin ang="108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nvGrpSpPr>
          <p:cNvPr id="20" name="グループ化 19"/>
          <p:cNvGrpSpPr/>
          <p:nvPr/>
        </p:nvGrpSpPr>
        <p:grpSpPr>
          <a:xfrm>
            <a:off x="2690526" y="2640695"/>
            <a:ext cx="2311365" cy="1635565"/>
            <a:chOff x="2144122" y="2575129"/>
            <a:chExt cx="2447328" cy="1821260"/>
          </a:xfrm>
        </p:grpSpPr>
        <p:sp>
          <p:nvSpPr>
            <p:cNvPr id="21" name="Freeform 12"/>
            <p:cNvSpPr>
              <a:spLocks/>
            </p:cNvSpPr>
            <p:nvPr/>
          </p:nvSpPr>
          <p:spPr bwMode="auto">
            <a:xfrm>
              <a:off x="2144122" y="2575129"/>
              <a:ext cx="2447328" cy="1821260"/>
            </a:xfrm>
            <a:custGeom>
              <a:avLst/>
              <a:gdLst>
                <a:gd name="T0" fmla="*/ 303 w 463"/>
                <a:gd name="T1" fmla="*/ 124 h 445"/>
                <a:gd name="T2" fmla="*/ 395 w 463"/>
                <a:gd name="T3" fmla="*/ 9 h 445"/>
                <a:gd name="T4" fmla="*/ 323 w 463"/>
                <a:gd name="T5" fmla="*/ 21 h 445"/>
                <a:gd name="T6" fmla="*/ 260 w 463"/>
                <a:gd name="T7" fmla="*/ 2 h 445"/>
                <a:gd name="T8" fmla="*/ 197 w 463"/>
                <a:gd name="T9" fmla="*/ 20 h 445"/>
                <a:gd name="T10" fmla="*/ 135 w 463"/>
                <a:gd name="T11" fmla="*/ 0 h 445"/>
                <a:gd name="T12" fmla="*/ 62 w 463"/>
                <a:gd name="T13" fmla="*/ 14 h 445"/>
                <a:gd name="T14" fmla="*/ 160 w 463"/>
                <a:gd name="T15" fmla="*/ 124 h 445"/>
                <a:gd name="T16" fmla="*/ 0 w 463"/>
                <a:gd name="T17" fmla="*/ 304 h 445"/>
                <a:gd name="T18" fmla="*/ 232 w 463"/>
                <a:gd name="T19" fmla="*/ 445 h 445"/>
                <a:gd name="T20" fmla="*/ 463 w 463"/>
                <a:gd name="T21" fmla="*/ 304 h 445"/>
                <a:gd name="T22" fmla="*/ 303 w 463"/>
                <a:gd name="T2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445">
                  <a:moveTo>
                    <a:pt x="303" y="124"/>
                  </a:moveTo>
                  <a:cubicBezTo>
                    <a:pt x="395" y="9"/>
                    <a:pt x="395" y="9"/>
                    <a:pt x="395" y="9"/>
                  </a:cubicBezTo>
                  <a:cubicBezTo>
                    <a:pt x="366" y="9"/>
                    <a:pt x="342" y="21"/>
                    <a:pt x="323" y="21"/>
                  </a:cubicBezTo>
                  <a:cubicBezTo>
                    <a:pt x="291" y="21"/>
                    <a:pt x="295" y="2"/>
                    <a:pt x="260" y="2"/>
                  </a:cubicBezTo>
                  <a:cubicBezTo>
                    <a:pt x="223" y="2"/>
                    <a:pt x="227" y="20"/>
                    <a:pt x="197" y="20"/>
                  </a:cubicBezTo>
                  <a:cubicBezTo>
                    <a:pt x="164" y="20"/>
                    <a:pt x="171" y="0"/>
                    <a:pt x="135" y="0"/>
                  </a:cubicBezTo>
                  <a:cubicBezTo>
                    <a:pt x="112" y="0"/>
                    <a:pt x="101" y="14"/>
                    <a:pt x="62" y="14"/>
                  </a:cubicBezTo>
                  <a:cubicBezTo>
                    <a:pt x="160" y="124"/>
                    <a:pt x="160" y="124"/>
                    <a:pt x="160" y="124"/>
                  </a:cubicBezTo>
                  <a:cubicBezTo>
                    <a:pt x="67" y="152"/>
                    <a:pt x="0" y="231"/>
                    <a:pt x="0" y="304"/>
                  </a:cubicBezTo>
                  <a:cubicBezTo>
                    <a:pt x="0" y="396"/>
                    <a:pt x="104" y="445"/>
                    <a:pt x="232" y="445"/>
                  </a:cubicBezTo>
                  <a:cubicBezTo>
                    <a:pt x="359" y="445"/>
                    <a:pt x="463" y="396"/>
                    <a:pt x="463" y="304"/>
                  </a:cubicBezTo>
                  <a:cubicBezTo>
                    <a:pt x="463" y="231"/>
                    <a:pt x="396" y="152"/>
                    <a:pt x="303" y="124"/>
                  </a:cubicBezTo>
                  <a:close/>
                </a:path>
              </a:pathLst>
            </a:custGeom>
            <a:solidFill>
              <a:srgbClr val="F1DB9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テキスト ボックス 21"/>
            <p:cNvSpPr txBox="1"/>
            <p:nvPr/>
          </p:nvSpPr>
          <p:spPr>
            <a:xfrm>
              <a:off x="2422024" y="3410889"/>
              <a:ext cx="1928469" cy="822529"/>
            </a:xfrm>
            <a:prstGeom prst="rect">
              <a:avLst/>
            </a:prstGeom>
            <a:noFill/>
          </p:spPr>
          <p:txBody>
            <a:bodyPr wrap="none" rtlCol="0">
              <a:spAutoFit/>
            </a:bodyPr>
            <a:lstStyle/>
            <a:p>
              <a:pPr algn="ctr"/>
              <a:r>
                <a:rPr lang="en-US" altLang="ja-JP" sz="2800" b="1" spc="-100" dirty="0">
                  <a:latin typeface="Arial Black" panose="020B0A04020102020204" pitchFamily="34" charset="0"/>
                  <a:ea typeface="ＭＳ Ｐゴシック" panose="020B0600070205080204" pitchFamily="50" charset="-128"/>
                  <a:cs typeface="Arial" panose="020B0604020202020204" pitchFamily="34" charset="0"/>
                </a:rPr>
                <a:t>15,000</a:t>
              </a:r>
              <a:r>
                <a:rPr kumimoji="1" lang="en-US" altLang="ja-JP" sz="1400" b="1" dirty="0">
                  <a:latin typeface="Arial Black" panose="020B0A04020102020204" pitchFamily="34" charset="0"/>
                  <a:ea typeface="ＭＳ Ｐゴシック" panose="020B0600070205080204" pitchFamily="50" charset="-128"/>
                  <a:cs typeface="Arial" panose="020B0604020202020204" pitchFamily="34" charset="0"/>
                </a:rPr>
                <a:t>US$</a:t>
              </a:r>
              <a:br>
                <a:rPr kumimoji="1" lang="en-US" altLang="ja-JP" sz="1400" b="1" dirty="0">
                  <a:latin typeface="Arial Black" panose="020B0A04020102020204" pitchFamily="34" charset="0"/>
                  <a:ea typeface="ＭＳ Ｐゴシック" panose="020B0600070205080204" pitchFamily="50" charset="-128"/>
                  <a:cs typeface="Arial" panose="020B0604020202020204" pitchFamily="34" charset="0"/>
                </a:rPr>
              </a:br>
              <a:r>
                <a:rPr kumimoji="1" lang="ja-JP" altLang="en-US" sz="1400" b="1" dirty="0">
                  <a:latin typeface="Arial Black" panose="020B0A04020102020204" pitchFamily="34" charset="0"/>
                  <a:ea typeface="ＭＳ Ｐゴシック" panose="020B0600070205080204" pitchFamily="50" charset="-128"/>
                  <a:cs typeface="Arial" panose="020B0604020202020204" pitchFamily="34" charset="0"/>
                </a:rPr>
                <a:t>相当</a:t>
              </a:r>
              <a:r>
                <a:rPr kumimoji="1" lang="ja-JP" altLang="en-US" sz="1400" b="1" dirty="0">
                  <a:latin typeface="Arial" panose="020B0604020202020204" pitchFamily="34" charset="0"/>
                  <a:ea typeface="ＭＳ Ｐゴシック" panose="020B0600070205080204" pitchFamily="50" charset="-128"/>
                  <a:cs typeface="Arial" panose="020B0604020202020204" pitchFamily="34" charset="0"/>
                </a:rPr>
                <a:t>の外貨</a:t>
              </a:r>
              <a:endParaRPr kumimoji="1"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3" name="正方形/長方形 22"/>
            <p:cNvSpPr/>
            <p:nvPr/>
          </p:nvSpPr>
          <p:spPr>
            <a:xfrm>
              <a:off x="2255039" y="3050849"/>
              <a:ext cx="2225496" cy="308448"/>
            </a:xfrm>
            <a:prstGeom prst="rect">
              <a:avLst/>
            </a:prstGeom>
            <a:solidFill>
              <a:srgbClr val="E4BB46"/>
            </a:solidFill>
            <a:ln cmpd="sng">
              <a:solidFill>
                <a:srgbClr val="FFFFFF"/>
              </a:solidFill>
            </a:ln>
            <a:effectLst>
              <a:outerShdw blurRad="38100" sx="102000" sy="102000" algn="ctr" rotWithShape="0">
                <a:srgbClr val="876B1B">
                  <a:alpha val="85000"/>
                </a:srgbClr>
              </a:outerShdw>
            </a:effectLst>
          </p:spPr>
          <p:txBody>
            <a:bodyPr wrap="none">
              <a:spAutoFit/>
            </a:bodyPr>
            <a:lstStyle/>
            <a:p>
              <a:pPr lvl="0" algn="ctr" fontAlgn="ctr"/>
              <a:r>
                <a:rPr lang="ja-JP" altLang="en-US" sz="1200" b="1" spc="-100" dirty="0">
                  <a:latin typeface="ＭＳ Ｐゴシック" panose="020B0600070205080204" pitchFamily="50" charset="-128"/>
                  <a:ea typeface="ＭＳ Ｐゴシック" panose="020B0600070205080204" pitchFamily="50" charset="-128"/>
                  <a:cs typeface="Arial" panose="020B0604020202020204" pitchFamily="34" charset="0"/>
                </a:rPr>
                <a:t>空港で税関申告が必要なケース</a:t>
              </a:r>
              <a:endParaRPr lang="en-US" altLang="ja-JP" sz="1200" b="1" spc="-1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sp>
        <p:nvSpPr>
          <p:cNvPr id="24" name="角丸四角形 23"/>
          <p:cNvSpPr/>
          <p:nvPr/>
        </p:nvSpPr>
        <p:spPr>
          <a:xfrm>
            <a:off x="5181024" y="3011150"/>
            <a:ext cx="1462122" cy="775993"/>
          </a:xfrm>
          <a:prstGeom prst="roundRect">
            <a:avLst>
              <a:gd name="adj" fmla="val 10686"/>
            </a:avLst>
          </a:prstGeom>
          <a:solidFill>
            <a:srgbClr val="AFE6F7">
              <a:alpha val="67843"/>
            </a:srgbClr>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just" fontAlgn="base">
              <a:lnSpc>
                <a:spcPct val="110000"/>
              </a:lnSpc>
            </a:pPr>
            <a:r>
              <a:rPr lang="en-US" altLang="ja-JP" sz="1100" b="1" spc="-1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15,000US$</a:t>
            </a:r>
            <a:r>
              <a:rPr lang="ja-JP" altLang="en-US" sz="1100" spc="-1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相当の外貨を持ち込む場合には、空港で税関申告をする必要がある</a:t>
            </a:r>
            <a:r>
              <a:rPr lang="ja-JP" altLang="en-US" sz="1100" b="1" spc="-1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p>
        </p:txBody>
      </p:sp>
      <p:sp>
        <p:nvSpPr>
          <p:cNvPr id="25" name="Freeform 7"/>
          <p:cNvSpPr>
            <a:spLocks/>
          </p:cNvSpPr>
          <p:nvPr/>
        </p:nvSpPr>
        <p:spPr bwMode="auto">
          <a:xfrm>
            <a:off x="2149681" y="5029041"/>
            <a:ext cx="4981426" cy="720887"/>
          </a:xfrm>
          <a:custGeom>
            <a:avLst/>
            <a:gdLst>
              <a:gd name="T0" fmla="*/ 295 w 546"/>
              <a:gd name="T1" fmla="*/ 7 h 124"/>
              <a:gd name="T2" fmla="*/ 45 w 546"/>
              <a:gd name="T3" fmla="*/ 54 h 124"/>
              <a:gd name="T4" fmla="*/ 12 w 546"/>
              <a:gd name="T5" fmla="*/ 32 h 124"/>
              <a:gd name="T6" fmla="*/ 0 w 546"/>
              <a:gd name="T7" fmla="*/ 124 h 124"/>
              <a:gd name="T8" fmla="*/ 123 w 546"/>
              <a:gd name="T9" fmla="*/ 107 h 124"/>
              <a:gd name="T10" fmla="*/ 96 w 546"/>
              <a:gd name="T11" fmla="*/ 89 h 124"/>
              <a:gd name="T12" fmla="*/ 291 w 546"/>
              <a:gd name="T13" fmla="*/ 58 h 124"/>
              <a:gd name="T14" fmla="*/ 489 w 546"/>
              <a:gd name="T15" fmla="*/ 123 h 124"/>
              <a:gd name="T16" fmla="*/ 546 w 546"/>
              <a:gd name="T17" fmla="*/ 99 h 124"/>
              <a:gd name="T18" fmla="*/ 295 w 546"/>
              <a:gd name="T19" fmla="*/ 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6" h="124">
                <a:moveTo>
                  <a:pt x="295" y="7"/>
                </a:moveTo>
                <a:cubicBezTo>
                  <a:pt x="198" y="0"/>
                  <a:pt x="109" y="19"/>
                  <a:pt x="45" y="54"/>
                </a:cubicBezTo>
                <a:cubicBezTo>
                  <a:pt x="12" y="32"/>
                  <a:pt x="12" y="32"/>
                  <a:pt x="12" y="32"/>
                </a:cubicBezTo>
                <a:cubicBezTo>
                  <a:pt x="0" y="124"/>
                  <a:pt x="0" y="124"/>
                  <a:pt x="0" y="124"/>
                </a:cubicBezTo>
                <a:cubicBezTo>
                  <a:pt x="123" y="107"/>
                  <a:pt x="123" y="107"/>
                  <a:pt x="123" y="107"/>
                </a:cubicBezTo>
                <a:cubicBezTo>
                  <a:pt x="96" y="89"/>
                  <a:pt x="96" y="89"/>
                  <a:pt x="96" y="89"/>
                </a:cubicBezTo>
                <a:cubicBezTo>
                  <a:pt x="148" y="67"/>
                  <a:pt x="217" y="53"/>
                  <a:pt x="291" y="58"/>
                </a:cubicBezTo>
                <a:cubicBezTo>
                  <a:pt x="370" y="64"/>
                  <a:pt x="440" y="91"/>
                  <a:pt x="489" y="123"/>
                </a:cubicBezTo>
                <a:cubicBezTo>
                  <a:pt x="546" y="99"/>
                  <a:pt x="546" y="99"/>
                  <a:pt x="546" y="99"/>
                </a:cubicBezTo>
                <a:cubicBezTo>
                  <a:pt x="489" y="50"/>
                  <a:pt x="398" y="15"/>
                  <a:pt x="295" y="7"/>
                </a:cubicBezTo>
                <a:close/>
              </a:path>
            </a:pathLst>
          </a:custGeom>
          <a:gradFill flip="none" rotWithShape="1">
            <a:gsLst>
              <a:gs pos="0">
                <a:srgbClr val="7157A5"/>
              </a:gs>
              <a:gs pos="64000">
                <a:srgbClr val="A2BBDC"/>
              </a:gs>
              <a:gs pos="92000">
                <a:schemeClr val="bg1">
                  <a:alpha val="0"/>
                </a:schemeClr>
              </a:gs>
            </a:gsLst>
            <a:lin ang="0" scaled="1"/>
            <a:tileRect/>
          </a:gra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 name="角丸四角形 29"/>
          <p:cNvSpPr/>
          <p:nvPr/>
        </p:nvSpPr>
        <p:spPr>
          <a:xfrm>
            <a:off x="2936777" y="4836674"/>
            <a:ext cx="2372998" cy="1288765"/>
          </a:xfrm>
          <a:prstGeom prst="roundRect">
            <a:avLst>
              <a:gd name="adj" fmla="val 7235"/>
            </a:avLst>
          </a:prstGeom>
          <a:solidFill>
            <a:srgbClr val="D9D2E6">
              <a:alpha val="67843"/>
            </a:srgbClr>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just" fontAlgn="base">
              <a:lnSpc>
                <a:spcPct val="110000"/>
              </a:lnSpc>
              <a:spcAft>
                <a:spcPts val="400"/>
              </a:spcAft>
            </a:pPr>
            <a:r>
              <a:rPr lang="en-US" altLang="ja-JP" sz="1100" b="1" spc="-1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15,000US$</a:t>
            </a:r>
            <a:r>
              <a:rPr lang="ja-JP" altLang="en-US" sz="1100" spc="-1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相当の外貨を持ち出す場合には税関申告が必要である。</a:t>
            </a:r>
            <a:endParaRPr lang="en-US" altLang="ja-JP" sz="1100" spc="-1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just" fontAlgn="base">
              <a:lnSpc>
                <a:spcPct val="110000"/>
              </a:lnSpc>
              <a:spcAft>
                <a:spcPts val="400"/>
              </a:spcAft>
            </a:pPr>
            <a:r>
              <a:rPr lang="ja-JP" altLang="en-US" sz="1100" spc="-1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同様に、</a:t>
            </a:r>
            <a:r>
              <a:rPr lang="ja-JP" altLang="en-US" sz="1100" b="0" i="0" dirty="0">
                <a:solidFill>
                  <a:srgbClr val="000000"/>
                </a:solidFill>
                <a:effectLst/>
                <a:latin typeface="ヒラギノ角ゴ Pro W3"/>
              </a:rPr>
              <a:t>タイ出入国の際に所持するタイ通貨と外貨の合計額が</a:t>
            </a:r>
            <a:r>
              <a:rPr lang="en-US" altLang="ja-JP" sz="1100" b="0" i="0" dirty="0">
                <a:solidFill>
                  <a:srgbClr val="000000"/>
                </a:solidFill>
                <a:effectLst/>
                <a:latin typeface="ヒラギノ角ゴ Pro W3"/>
              </a:rPr>
              <a:t>45</a:t>
            </a:r>
            <a:r>
              <a:rPr lang="ja-JP" altLang="en-US" sz="1100" b="0" i="0" dirty="0">
                <a:solidFill>
                  <a:srgbClr val="000000"/>
                </a:solidFill>
                <a:effectLst/>
                <a:latin typeface="ヒラギノ角ゴ Pro W3"/>
              </a:rPr>
              <a:t>万バーツ相当額を超える場合は、タイ税関に申告しなければならない。</a:t>
            </a:r>
          </a:p>
        </p:txBody>
      </p:sp>
      <p:grpSp>
        <p:nvGrpSpPr>
          <p:cNvPr id="26" name="グループ化 25"/>
          <p:cNvGrpSpPr/>
          <p:nvPr/>
        </p:nvGrpSpPr>
        <p:grpSpPr>
          <a:xfrm>
            <a:off x="5449002" y="4452976"/>
            <a:ext cx="2311365" cy="1635565"/>
            <a:chOff x="2144122" y="2575129"/>
            <a:chExt cx="2447328" cy="1821260"/>
          </a:xfrm>
        </p:grpSpPr>
        <p:sp>
          <p:nvSpPr>
            <p:cNvPr id="27" name="Freeform 12"/>
            <p:cNvSpPr>
              <a:spLocks/>
            </p:cNvSpPr>
            <p:nvPr/>
          </p:nvSpPr>
          <p:spPr bwMode="auto">
            <a:xfrm>
              <a:off x="2144122" y="2575129"/>
              <a:ext cx="2447328" cy="1821260"/>
            </a:xfrm>
            <a:custGeom>
              <a:avLst/>
              <a:gdLst>
                <a:gd name="T0" fmla="*/ 303 w 463"/>
                <a:gd name="T1" fmla="*/ 124 h 445"/>
                <a:gd name="T2" fmla="*/ 395 w 463"/>
                <a:gd name="T3" fmla="*/ 9 h 445"/>
                <a:gd name="T4" fmla="*/ 323 w 463"/>
                <a:gd name="T5" fmla="*/ 21 h 445"/>
                <a:gd name="T6" fmla="*/ 260 w 463"/>
                <a:gd name="T7" fmla="*/ 2 h 445"/>
                <a:gd name="T8" fmla="*/ 197 w 463"/>
                <a:gd name="T9" fmla="*/ 20 h 445"/>
                <a:gd name="T10" fmla="*/ 135 w 463"/>
                <a:gd name="T11" fmla="*/ 0 h 445"/>
                <a:gd name="T12" fmla="*/ 62 w 463"/>
                <a:gd name="T13" fmla="*/ 14 h 445"/>
                <a:gd name="T14" fmla="*/ 160 w 463"/>
                <a:gd name="T15" fmla="*/ 124 h 445"/>
                <a:gd name="T16" fmla="*/ 0 w 463"/>
                <a:gd name="T17" fmla="*/ 304 h 445"/>
                <a:gd name="T18" fmla="*/ 232 w 463"/>
                <a:gd name="T19" fmla="*/ 445 h 445"/>
                <a:gd name="T20" fmla="*/ 463 w 463"/>
                <a:gd name="T21" fmla="*/ 304 h 445"/>
                <a:gd name="T22" fmla="*/ 303 w 463"/>
                <a:gd name="T2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445">
                  <a:moveTo>
                    <a:pt x="303" y="124"/>
                  </a:moveTo>
                  <a:cubicBezTo>
                    <a:pt x="395" y="9"/>
                    <a:pt x="395" y="9"/>
                    <a:pt x="395" y="9"/>
                  </a:cubicBezTo>
                  <a:cubicBezTo>
                    <a:pt x="366" y="9"/>
                    <a:pt x="342" y="21"/>
                    <a:pt x="323" y="21"/>
                  </a:cubicBezTo>
                  <a:cubicBezTo>
                    <a:pt x="291" y="21"/>
                    <a:pt x="295" y="2"/>
                    <a:pt x="260" y="2"/>
                  </a:cubicBezTo>
                  <a:cubicBezTo>
                    <a:pt x="223" y="2"/>
                    <a:pt x="227" y="20"/>
                    <a:pt x="197" y="20"/>
                  </a:cubicBezTo>
                  <a:cubicBezTo>
                    <a:pt x="164" y="20"/>
                    <a:pt x="171" y="0"/>
                    <a:pt x="135" y="0"/>
                  </a:cubicBezTo>
                  <a:cubicBezTo>
                    <a:pt x="112" y="0"/>
                    <a:pt x="101" y="14"/>
                    <a:pt x="62" y="14"/>
                  </a:cubicBezTo>
                  <a:cubicBezTo>
                    <a:pt x="160" y="124"/>
                    <a:pt x="160" y="124"/>
                    <a:pt x="160" y="124"/>
                  </a:cubicBezTo>
                  <a:cubicBezTo>
                    <a:pt x="67" y="152"/>
                    <a:pt x="0" y="231"/>
                    <a:pt x="0" y="304"/>
                  </a:cubicBezTo>
                  <a:cubicBezTo>
                    <a:pt x="0" y="396"/>
                    <a:pt x="104" y="445"/>
                    <a:pt x="232" y="445"/>
                  </a:cubicBezTo>
                  <a:cubicBezTo>
                    <a:pt x="359" y="445"/>
                    <a:pt x="463" y="396"/>
                    <a:pt x="463" y="304"/>
                  </a:cubicBezTo>
                  <a:cubicBezTo>
                    <a:pt x="463" y="231"/>
                    <a:pt x="396" y="152"/>
                    <a:pt x="303" y="124"/>
                  </a:cubicBezTo>
                  <a:close/>
                </a:path>
              </a:pathLst>
            </a:custGeom>
            <a:solidFill>
              <a:srgbClr val="F1DB9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テキスト ボックス 27"/>
            <p:cNvSpPr txBox="1"/>
            <p:nvPr/>
          </p:nvSpPr>
          <p:spPr>
            <a:xfrm>
              <a:off x="2422024" y="3410889"/>
              <a:ext cx="1928469" cy="822529"/>
            </a:xfrm>
            <a:prstGeom prst="rect">
              <a:avLst/>
            </a:prstGeom>
            <a:noFill/>
          </p:spPr>
          <p:txBody>
            <a:bodyPr wrap="none" rtlCol="0">
              <a:spAutoFit/>
            </a:bodyPr>
            <a:lstStyle/>
            <a:p>
              <a:pPr algn="ctr"/>
              <a:r>
                <a:rPr lang="en-US" altLang="ja-JP" sz="2800" b="1" spc="-100" dirty="0">
                  <a:latin typeface="Arial Black" panose="020B0A04020102020204" pitchFamily="34" charset="0"/>
                  <a:ea typeface="ＭＳ Ｐゴシック" panose="020B0600070205080204" pitchFamily="50" charset="-128"/>
                  <a:cs typeface="Arial" panose="020B0604020202020204" pitchFamily="34" charset="0"/>
                </a:rPr>
                <a:t>15,000</a:t>
              </a:r>
              <a:r>
                <a:rPr kumimoji="1" lang="en-US" altLang="ja-JP" sz="1400" b="1" dirty="0">
                  <a:latin typeface="Arial Black" panose="020B0A04020102020204" pitchFamily="34" charset="0"/>
                  <a:ea typeface="ＭＳ Ｐゴシック" panose="020B0600070205080204" pitchFamily="50" charset="-128"/>
                  <a:cs typeface="Arial" panose="020B0604020202020204" pitchFamily="34" charset="0"/>
                </a:rPr>
                <a:t>US$</a:t>
              </a:r>
              <a:br>
                <a:rPr kumimoji="1" lang="en-US" altLang="ja-JP" sz="1400" b="1" dirty="0">
                  <a:latin typeface="Arial Black" panose="020B0A04020102020204" pitchFamily="34" charset="0"/>
                  <a:ea typeface="ＭＳ Ｐゴシック" panose="020B0600070205080204" pitchFamily="50" charset="-128"/>
                  <a:cs typeface="Arial" panose="020B0604020202020204" pitchFamily="34" charset="0"/>
                </a:rPr>
              </a:br>
              <a:r>
                <a:rPr kumimoji="1" lang="ja-JP" altLang="en-US" sz="1400" b="1" dirty="0">
                  <a:latin typeface="Arial Black" panose="020B0A04020102020204" pitchFamily="34" charset="0"/>
                  <a:ea typeface="ＭＳ Ｐゴシック" panose="020B0600070205080204" pitchFamily="50" charset="-128"/>
                  <a:cs typeface="Arial" panose="020B0604020202020204" pitchFamily="34" charset="0"/>
                </a:rPr>
                <a:t>相当</a:t>
              </a:r>
              <a:r>
                <a:rPr kumimoji="1" lang="ja-JP" altLang="en-US" sz="1400" b="1" dirty="0">
                  <a:latin typeface="Arial" panose="020B0604020202020204" pitchFamily="34" charset="0"/>
                  <a:ea typeface="ＭＳ Ｐゴシック" panose="020B0600070205080204" pitchFamily="50" charset="-128"/>
                  <a:cs typeface="Arial" panose="020B0604020202020204" pitchFamily="34" charset="0"/>
                </a:rPr>
                <a:t>の外貨</a:t>
              </a:r>
              <a:endParaRPr kumimoji="1"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9" name="正方形/長方形 28"/>
            <p:cNvSpPr/>
            <p:nvPr/>
          </p:nvSpPr>
          <p:spPr>
            <a:xfrm>
              <a:off x="2255039" y="3050849"/>
              <a:ext cx="2225496" cy="308448"/>
            </a:xfrm>
            <a:prstGeom prst="rect">
              <a:avLst/>
            </a:prstGeom>
            <a:solidFill>
              <a:srgbClr val="E4BB46"/>
            </a:solidFill>
            <a:ln cmpd="sng">
              <a:solidFill>
                <a:srgbClr val="FFFFFF"/>
              </a:solidFill>
            </a:ln>
            <a:effectLst>
              <a:outerShdw blurRad="38100" sx="102000" sy="102000" algn="ctr" rotWithShape="0">
                <a:srgbClr val="876B1B">
                  <a:alpha val="85000"/>
                </a:srgbClr>
              </a:outerShdw>
            </a:effectLst>
          </p:spPr>
          <p:txBody>
            <a:bodyPr wrap="none">
              <a:spAutoFit/>
            </a:bodyPr>
            <a:lstStyle/>
            <a:p>
              <a:pPr lvl="0" algn="ctr" fontAlgn="ctr"/>
              <a:r>
                <a:rPr lang="ja-JP" altLang="en-US" sz="1200" b="1" spc="-100" dirty="0">
                  <a:latin typeface="ＭＳ Ｐゴシック" panose="020B0600070205080204" pitchFamily="50" charset="-128"/>
                  <a:ea typeface="ＭＳ Ｐゴシック" panose="020B0600070205080204" pitchFamily="50" charset="-128"/>
                  <a:cs typeface="Arial" panose="020B0604020202020204" pitchFamily="34" charset="0"/>
                </a:rPr>
                <a:t>空港で税関申告が必要なケース</a:t>
              </a:r>
              <a:endParaRPr lang="en-US" altLang="ja-JP" sz="1200" b="1" spc="-1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sp>
        <p:nvSpPr>
          <p:cNvPr id="32" name="テキスト ボックス 31"/>
          <p:cNvSpPr txBox="1"/>
          <p:nvPr/>
        </p:nvSpPr>
        <p:spPr>
          <a:xfrm>
            <a:off x="200472" y="6525343"/>
            <a:ext cx="6624736" cy="190765"/>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在タイ日本大使館ホームページ、タイ国政府観光庁ホームページ、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International Trade Organization</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Thailand - Country Commercial Guide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664289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B94AA40-9081-45DE-A78B-024E8B3B405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3" name="Object 2" hidden="1">
                        <a:extLst>
                          <a:ext uri="{FF2B5EF4-FFF2-40B4-BE49-F238E27FC236}">
                            <a16:creationId xmlns:a16="http://schemas.microsoft.com/office/drawing/2014/main" id="{7B94AA40-9081-45DE-A78B-024E8B3B405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p:txBody>
          <a:bodyPr vert="horz"/>
          <a:lstStyle/>
          <a:p>
            <a:r>
              <a:rPr lang="ja-JP" altLang="en-US" dirty="0"/>
              <a:t>タイ／一般概況／規制</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a:t>経済特区</a:t>
            </a:r>
            <a:endParaRPr lang="ja-JP" altLang="en-US" dirty="0"/>
          </a:p>
        </p:txBody>
      </p:sp>
      <p:sp>
        <p:nvSpPr>
          <p:cNvPr id="15" name="テキスト プレースホルダー 1"/>
          <p:cNvSpPr txBox="1">
            <a:spLocks/>
          </p:cNvSpPr>
          <p:nvPr/>
        </p:nvSpPr>
        <p:spPr>
          <a:xfrm>
            <a:off x="199710" y="1124744"/>
            <a:ext cx="9505950" cy="1195264"/>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en-US" altLang="ja-JP" b="0" i="0" dirty="0">
                <a:solidFill>
                  <a:srgbClr val="000000"/>
                </a:solidFill>
                <a:effectLst/>
                <a:latin typeface="+mn-lt"/>
              </a:rPr>
              <a:t>2023</a:t>
            </a:r>
            <a:r>
              <a:rPr lang="ja-JP" altLang="en-US" b="0" i="0" dirty="0">
                <a:solidFill>
                  <a:srgbClr val="000000"/>
                </a:solidFill>
                <a:effectLst/>
                <a:latin typeface="+mn-lt"/>
              </a:rPr>
              <a:t>年</a:t>
            </a:r>
            <a:r>
              <a:rPr lang="en-US" altLang="ja-JP" b="0" i="0" dirty="0">
                <a:solidFill>
                  <a:srgbClr val="000000"/>
                </a:solidFill>
                <a:effectLst/>
                <a:latin typeface="+mn-lt"/>
              </a:rPr>
              <a:t>1</a:t>
            </a:r>
            <a:r>
              <a:rPr lang="ja-JP" altLang="en-US" b="0" i="0" dirty="0">
                <a:solidFill>
                  <a:srgbClr val="000000"/>
                </a:solidFill>
                <a:effectLst/>
                <a:latin typeface="+mn-lt"/>
              </a:rPr>
              <a:t>月</a:t>
            </a:r>
            <a:r>
              <a:rPr lang="en-US" altLang="ja-JP" b="0" i="0" dirty="0">
                <a:solidFill>
                  <a:srgbClr val="000000"/>
                </a:solidFill>
                <a:effectLst/>
                <a:latin typeface="+mn-lt"/>
              </a:rPr>
              <a:t>3</a:t>
            </a:r>
            <a:r>
              <a:rPr lang="ja-JP" altLang="en-US" b="0" i="0" dirty="0">
                <a:solidFill>
                  <a:srgbClr val="000000"/>
                </a:solidFill>
                <a:effectLst/>
                <a:latin typeface="+mn-lt"/>
              </a:rPr>
              <a:t>日</a:t>
            </a:r>
            <a:r>
              <a:rPr lang="ja-JP" altLang="en-US" dirty="0">
                <a:latin typeface="+mn-lt"/>
              </a:rPr>
              <a:t>以降、改正された投資奨励制度が施行されている。</a:t>
            </a:r>
            <a:r>
              <a:rPr lang="en-US" altLang="ja-JP" b="0" i="0" dirty="0">
                <a:solidFill>
                  <a:srgbClr val="000000"/>
                </a:solidFill>
                <a:effectLst/>
                <a:latin typeface="+mn-lt"/>
              </a:rPr>
              <a:t>2022</a:t>
            </a:r>
            <a:r>
              <a:rPr lang="ja-JP" altLang="en-US" b="0" i="0" dirty="0">
                <a:solidFill>
                  <a:srgbClr val="000000"/>
                </a:solidFill>
                <a:effectLst/>
                <a:latin typeface="+mn-lt"/>
              </a:rPr>
              <a:t>年以前の制度と同様、対象業種に応じた恩典に加えて、競争力向上に資する措置等に対する投資について追加的な恩典が付されている。</a:t>
            </a:r>
            <a:endParaRPr lang="en-US" altLang="ja-JP" dirty="0">
              <a:latin typeface="+mn-lt"/>
            </a:endParaRPr>
          </a:p>
          <a:p>
            <a:r>
              <a:rPr lang="en-US" altLang="ja-JP" b="0" i="0" dirty="0">
                <a:solidFill>
                  <a:srgbClr val="000000"/>
                </a:solidFill>
                <a:effectLst/>
                <a:latin typeface="+mn-lt"/>
              </a:rPr>
              <a:t>2022</a:t>
            </a:r>
            <a:r>
              <a:rPr lang="ja-JP" altLang="en-US" b="0" i="0" dirty="0">
                <a:solidFill>
                  <a:srgbClr val="000000"/>
                </a:solidFill>
                <a:effectLst/>
                <a:latin typeface="+mn-lt"/>
              </a:rPr>
              <a:t>年</a:t>
            </a:r>
            <a:r>
              <a:rPr lang="en-US" altLang="ja-JP" b="0" i="0" dirty="0">
                <a:solidFill>
                  <a:srgbClr val="000000"/>
                </a:solidFill>
                <a:effectLst/>
                <a:latin typeface="+mn-lt"/>
              </a:rPr>
              <a:t>8</a:t>
            </a:r>
            <a:r>
              <a:rPr lang="ja-JP" altLang="en-US" b="0" i="0" dirty="0">
                <a:solidFill>
                  <a:srgbClr val="000000"/>
                </a:solidFill>
                <a:effectLst/>
                <a:latin typeface="+mn-lt"/>
              </a:rPr>
              <a:t>月時点で、タイ投資委員会（</a:t>
            </a:r>
            <a:r>
              <a:rPr lang="en-US" altLang="ja-JP" b="0" i="0" dirty="0">
                <a:solidFill>
                  <a:srgbClr val="000000"/>
                </a:solidFill>
                <a:effectLst/>
                <a:latin typeface="+mn-lt"/>
              </a:rPr>
              <a:t>BOI</a:t>
            </a:r>
            <a:r>
              <a:rPr lang="ja-JP" altLang="en-US" b="0" i="0" dirty="0">
                <a:solidFill>
                  <a:srgbClr val="000000"/>
                </a:solidFill>
                <a:effectLst/>
                <a:latin typeface="+mn-lt"/>
              </a:rPr>
              <a:t>）の投資奨励恩典に申請できる事業活動には</a:t>
            </a:r>
            <a:r>
              <a:rPr lang="en-US" altLang="ja-JP" b="0" i="0" dirty="0">
                <a:solidFill>
                  <a:srgbClr val="000000"/>
                </a:solidFill>
                <a:effectLst/>
                <a:latin typeface="+mn-lt"/>
              </a:rPr>
              <a:t>8</a:t>
            </a:r>
            <a:r>
              <a:rPr lang="ja-JP" altLang="en-US" b="0" i="0" dirty="0">
                <a:solidFill>
                  <a:srgbClr val="000000"/>
                </a:solidFill>
                <a:effectLst/>
                <a:latin typeface="+mn-lt"/>
              </a:rPr>
              <a:t>つの区分による</a:t>
            </a:r>
            <a:r>
              <a:rPr lang="en-US" altLang="ja-JP" b="0" i="0" dirty="0">
                <a:solidFill>
                  <a:srgbClr val="000000"/>
                </a:solidFill>
                <a:effectLst/>
                <a:latin typeface="+mn-lt"/>
              </a:rPr>
              <a:t>129</a:t>
            </a:r>
            <a:r>
              <a:rPr lang="ja-JP" altLang="en-US" b="0" i="0" dirty="0">
                <a:solidFill>
                  <a:srgbClr val="000000"/>
                </a:solidFill>
                <a:effectLst/>
                <a:latin typeface="+mn-lt"/>
              </a:rPr>
              <a:t>業種がある（将来さらに追加される可能性が</a:t>
            </a:r>
            <a:r>
              <a:rPr lang="ja-JP" altLang="en-US" b="0" i="0" dirty="0">
                <a:solidFill>
                  <a:srgbClr val="000000"/>
                </a:solidFill>
                <a:effectLst/>
                <a:latin typeface="ヒラギノ角ゴ Pro W3"/>
              </a:rPr>
              <a:t>ある）。この中には、医療機器・部品製造業、医薬品・原料製造、バイオメディカル産業研究開発などの業種が含まれている</a:t>
            </a:r>
            <a:r>
              <a:rPr lang="ja-JP" altLang="en-US" dirty="0">
                <a:solidFill>
                  <a:srgbClr val="000000"/>
                </a:solidFill>
                <a:latin typeface="ヒラギノ角ゴ Pro W3"/>
              </a:rPr>
              <a:t>。</a:t>
            </a:r>
            <a:endParaRPr lang="en-US" altLang="ja-JP" b="0" i="0" dirty="0">
              <a:solidFill>
                <a:srgbClr val="000000"/>
              </a:solidFill>
              <a:effectLst/>
              <a:latin typeface="ヒラギノ角ゴ Pro W3"/>
            </a:endParaRPr>
          </a:p>
        </p:txBody>
      </p:sp>
      <p:sp>
        <p:nvSpPr>
          <p:cNvPr id="16" name="Rectangle 6"/>
          <p:cNvSpPr>
            <a:spLocks noChangeArrowheads="1"/>
          </p:cNvSpPr>
          <p:nvPr/>
        </p:nvSpPr>
        <p:spPr bwMode="auto">
          <a:xfrm>
            <a:off x="199710" y="2477539"/>
            <a:ext cx="8928992" cy="272300"/>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主な恩典：業種により恩典が異なる。</a:t>
            </a:r>
          </a:p>
        </p:txBody>
      </p:sp>
      <p:graphicFrame>
        <p:nvGraphicFramePr>
          <p:cNvPr id="17" name="表 16"/>
          <p:cNvGraphicFramePr>
            <a:graphicFrameLocks noGrp="1"/>
          </p:cNvGraphicFramePr>
          <p:nvPr>
            <p:extLst>
              <p:ext uri="{D42A27DB-BD31-4B8C-83A1-F6EECF244321}">
                <p14:modId xmlns:p14="http://schemas.microsoft.com/office/powerpoint/2010/main" val="2226100809"/>
              </p:ext>
            </p:extLst>
          </p:nvPr>
        </p:nvGraphicFramePr>
        <p:xfrm>
          <a:off x="199710" y="2749839"/>
          <a:ext cx="9505816" cy="2847777"/>
        </p:xfrm>
        <a:graphic>
          <a:graphicData uri="http://schemas.openxmlformats.org/drawingml/2006/table">
            <a:tbl>
              <a:tblPr firstRow="1" bandRow="1">
                <a:tableStyleId>{5C22544A-7EE6-4342-B048-85BDC9FD1C3A}</a:tableStyleId>
              </a:tblPr>
              <a:tblGrid>
                <a:gridCol w="1152890">
                  <a:extLst>
                    <a:ext uri="{9D8B030D-6E8A-4147-A177-3AD203B41FA5}">
                      <a16:colId xmlns:a16="http://schemas.microsoft.com/office/drawing/2014/main" val="20000"/>
                    </a:ext>
                  </a:extLst>
                </a:gridCol>
                <a:gridCol w="8352926">
                  <a:extLst>
                    <a:ext uri="{9D8B030D-6E8A-4147-A177-3AD203B41FA5}">
                      <a16:colId xmlns:a16="http://schemas.microsoft.com/office/drawing/2014/main" val="20001"/>
                    </a:ext>
                  </a:extLst>
                </a:gridCol>
              </a:tblGrid>
              <a:tr h="252000">
                <a:tc>
                  <a:txBody>
                    <a:bodyPr/>
                    <a:lstStyle/>
                    <a:p>
                      <a:pPr algn="ctr" fontAlgn="ctr" hangingPunct="0"/>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分類</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noFill/>
                      <a:prstDash val="solid"/>
                      <a:round/>
                      <a:headEnd type="none" w="med" len="med"/>
                      <a:tailEnd type="none" w="med" len="med"/>
                    </a:lnB>
                    <a:solidFill>
                      <a:srgbClr val="3D6AA7"/>
                    </a:solidFill>
                  </a:tcPr>
                </a:tc>
                <a:tc>
                  <a:txBody>
                    <a:bodyPr/>
                    <a:lstStyle/>
                    <a:p>
                      <a:pPr algn="ctr" fontAlgn="ctr" hangingPunct="0"/>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地域</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no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296000">
                <a:tc>
                  <a:txBody>
                    <a:bodyPr/>
                    <a:lstStyle/>
                    <a:p>
                      <a:pPr algn="l" fontAlgn="ctr" hangingPunct="0"/>
                      <a:r>
                        <a:rPr lang="ja-JP" altLang="en-US" sz="1100" b="1" i="0" u="none" strike="noStrike" baseline="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税務上の恩典</a:t>
                      </a:r>
                      <a:endParaRPr lang="zh-TW" altLang="en-US" sz="1100" b="1" i="0" u="none" strike="noStrike" baseline="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0" marT="0" marB="0" anchor="ctr">
                    <a:lnL w="1270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BEBE"/>
                    </a:solidFill>
                  </a:tcPr>
                </a:tc>
                <a:tc>
                  <a:txBody>
                    <a:bodyPr/>
                    <a:lstStyle/>
                    <a:p>
                      <a:pPr marL="269875" indent="-179388" algn="l" defTabSz="914400" rtl="0" eaLnBrk="1" fontAlgn="ctr" latinLnBrk="0" hangingPunct="0">
                        <a:buFont typeface="Wingdings" panose="05000000000000000000" pitchFamily="2" charset="2"/>
                        <a:buChar char="l"/>
                      </a:pPr>
                      <a:r>
                        <a:rPr kumimoji="1" lang="ja-JP" altLang="en-US" sz="1100" b="0" i="0" u="none" strike="noStrike" kern="1200" baseline="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機械類に対する輸入関税の免除／軽減（第</a:t>
                      </a:r>
                      <a:r>
                        <a:rPr kumimoji="1" lang="en-US" altLang="ja-JP" sz="1100" b="0" i="0" u="none" strike="noStrike" kern="1200" baseline="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28</a:t>
                      </a:r>
                      <a:r>
                        <a:rPr kumimoji="1" lang="ja-JP" altLang="en-US" sz="1100" b="0" i="0" u="none" strike="noStrike" kern="1200" baseline="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条、</a:t>
                      </a:r>
                      <a:r>
                        <a:rPr kumimoji="1" lang="en-US" altLang="ja-JP" sz="1100" b="0" i="0" u="none" strike="noStrike" kern="1200" baseline="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29</a:t>
                      </a:r>
                      <a:r>
                        <a:rPr kumimoji="1" lang="ja-JP" altLang="en-US" sz="1100" b="0" i="0" u="none" strike="noStrike" kern="1200" baseline="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条）</a:t>
                      </a:r>
                    </a:p>
                    <a:p>
                      <a:pPr marL="269875" indent="-179388" algn="l" defTabSz="914400" rtl="0" eaLnBrk="1" fontAlgn="ctr" latinLnBrk="0" hangingPunct="0">
                        <a:buFont typeface="Wingdings" panose="05000000000000000000" pitchFamily="2" charset="2"/>
                        <a:buChar char="l"/>
                      </a:pPr>
                      <a:r>
                        <a:rPr kumimoji="1" lang="ja-JP" altLang="en-US" sz="1100" b="0" i="0" u="none" strike="noStrike" kern="1200" baseline="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主要原材料に対する輸入関税の軽減（第</a:t>
                      </a:r>
                      <a:r>
                        <a:rPr kumimoji="1" lang="en-US" altLang="ja-JP" sz="1100" b="0" i="0" u="none" strike="noStrike" kern="1200" baseline="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30</a:t>
                      </a:r>
                      <a:r>
                        <a:rPr kumimoji="1" lang="ja-JP" altLang="en-US" sz="1100" b="0" i="0" u="none" strike="noStrike" kern="1200" baseline="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条）</a:t>
                      </a:r>
                    </a:p>
                    <a:p>
                      <a:pPr marL="269875" indent="-179388" algn="l" defTabSz="914400" rtl="0" eaLnBrk="1" fontAlgn="ctr" latinLnBrk="0" hangingPunct="0">
                        <a:buFont typeface="Wingdings" panose="05000000000000000000" pitchFamily="2" charset="2"/>
                        <a:buChar char="l"/>
                      </a:pPr>
                      <a:r>
                        <a:rPr kumimoji="1" lang="ja-JP" altLang="en-US" sz="1100" b="0" i="0" u="none" strike="noStrike" kern="1200" baseline="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研究開発目的で輸入される物資に対する輸入関税の免除（第</a:t>
                      </a:r>
                      <a:r>
                        <a:rPr kumimoji="1" lang="en-US" altLang="ja-JP" sz="1100" b="0" i="0" u="none" strike="noStrike" kern="1200" baseline="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30</a:t>
                      </a:r>
                      <a:r>
                        <a:rPr kumimoji="1" lang="ja-JP" altLang="en-US" sz="1100" b="0" i="0" u="none" strike="noStrike" kern="1200" baseline="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100" b="0" i="0" u="none" strike="noStrike" kern="1200" baseline="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100" b="0" i="0" u="none" strike="noStrike" kern="1200" baseline="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条）</a:t>
                      </a:r>
                    </a:p>
                    <a:p>
                      <a:pPr marL="269875" indent="-179388" algn="l" defTabSz="914400" rtl="0" eaLnBrk="1" fontAlgn="ctr" latinLnBrk="0" hangingPunct="0">
                        <a:buFont typeface="Wingdings" panose="05000000000000000000" pitchFamily="2" charset="2"/>
                        <a:buChar char="l"/>
                      </a:pPr>
                      <a:r>
                        <a:rPr kumimoji="1" lang="ja-JP" altLang="en-US" sz="1100" b="0" i="0" u="none" strike="noStrike" kern="1200" baseline="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奨励されている業種から生じる利益および利益配当に対する法人税の免除（第</a:t>
                      </a:r>
                      <a:r>
                        <a:rPr kumimoji="1" lang="en-US" altLang="ja-JP" sz="1100" b="0" i="0" u="none" strike="noStrike" kern="1200" baseline="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31</a:t>
                      </a:r>
                      <a:r>
                        <a:rPr kumimoji="1" lang="ja-JP" altLang="en-US" sz="1100" b="0" i="0" u="none" strike="noStrike" kern="1200" baseline="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条、</a:t>
                      </a:r>
                      <a:r>
                        <a:rPr kumimoji="1" lang="en-US" altLang="ja-JP" sz="1100" b="0" i="0" u="none" strike="noStrike" kern="1200" baseline="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34</a:t>
                      </a:r>
                      <a:r>
                        <a:rPr kumimoji="1" lang="ja-JP" altLang="en-US" sz="1100" b="0" i="0" u="none" strike="noStrike" kern="1200" baseline="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条）</a:t>
                      </a:r>
                    </a:p>
                    <a:p>
                      <a:pPr marL="269875" indent="-179388" algn="l" defTabSz="914400" rtl="0" eaLnBrk="1" fontAlgn="ctr" latinLnBrk="0" hangingPunct="0">
                        <a:buFont typeface="Wingdings" panose="05000000000000000000" pitchFamily="2" charset="2"/>
                        <a:buChar char="l"/>
                      </a:pPr>
                      <a:r>
                        <a:rPr kumimoji="1" lang="ja-JP" altLang="en-US" sz="1100" b="0" i="0" u="none" strike="noStrike" kern="1200" baseline="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奨励されている高度技術・イノベーション分野から生じる利益および利益配当に対する法人税の免除（第</a:t>
                      </a:r>
                      <a:r>
                        <a:rPr kumimoji="1" lang="en-US" altLang="ja-JP" sz="1100" b="0" i="0" u="none" strike="noStrike" kern="1200" baseline="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31</a:t>
                      </a:r>
                      <a:r>
                        <a:rPr kumimoji="1" lang="ja-JP" altLang="en-US" sz="1100" b="0" i="0" u="none" strike="noStrike" kern="1200" baseline="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100" b="0" i="0" u="none" strike="noStrike" kern="1200" baseline="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100" b="0" i="0" u="none" strike="noStrike" kern="1200" baseline="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条）</a:t>
                      </a:r>
                    </a:p>
                    <a:p>
                      <a:pPr marL="269875" indent="-179388" algn="l" defTabSz="914400" rtl="0" eaLnBrk="1" fontAlgn="ctr" latinLnBrk="0" hangingPunct="0">
                        <a:buFont typeface="Wingdings" panose="05000000000000000000" pitchFamily="2" charset="2"/>
                        <a:buChar char="l"/>
                      </a:pPr>
                      <a:r>
                        <a:rPr kumimoji="1" lang="ja-JP" altLang="en-US" sz="1100" b="0" i="0" u="none" strike="noStrike" kern="1200" baseline="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法人税の</a:t>
                      </a:r>
                      <a:r>
                        <a:rPr kumimoji="1" lang="en-US" altLang="ja-JP" sz="1100" b="0" i="0" u="none" strike="noStrike" kern="1200" baseline="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50</a:t>
                      </a:r>
                      <a:r>
                        <a:rPr kumimoji="1" lang="ja-JP" altLang="en-US" sz="1100" b="0" i="0" u="none" strike="noStrike" kern="1200" baseline="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％免除（第</a:t>
                      </a:r>
                      <a:r>
                        <a:rPr kumimoji="1" lang="en-US" altLang="ja-JP" sz="1100" b="0" i="0" u="none" strike="noStrike" kern="1200" baseline="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35</a:t>
                      </a:r>
                      <a:r>
                        <a:rPr kumimoji="1" lang="ja-JP" altLang="en-US" sz="1100" b="0" i="0" u="none" strike="noStrike" kern="1200" baseline="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条（</a:t>
                      </a:r>
                      <a:r>
                        <a:rPr kumimoji="1" lang="en-US" altLang="ja-JP" sz="1100" b="0" i="0" u="none" strike="noStrike" kern="1200" baseline="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100" b="0" i="0" u="none" strike="noStrike" kern="1200" baseline="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p>
                      <a:pPr marL="269875" indent="-179388" algn="l" defTabSz="914400" rtl="0" eaLnBrk="1" fontAlgn="ctr" latinLnBrk="0" hangingPunct="0">
                        <a:buFont typeface="Wingdings" panose="05000000000000000000" pitchFamily="2" charset="2"/>
                        <a:buChar char="l"/>
                      </a:pPr>
                      <a:r>
                        <a:rPr kumimoji="1" lang="ja-JP" altLang="en-US" sz="1100" b="0" i="0" u="none" strike="noStrike" kern="1200" baseline="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輸送費、電気代、水道代の二重軽減（第</a:t>
                      </a:r>
                      <a:r>
                        <a:rPr kumimoji="1" lang="en-US" altLang="ja-JP" sz="1100" b="0" i="0" u="none" strike="noStrike" kern="1200" baseline="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35</a:t>
                      </a:r>
                      <a:r>
                        <a:rPr kumimoji="1" lang="ja-JP" altLang="en-US" sz="1100" b="0" i="0" u="none" strike="noStrike" kern="1200" baseline="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条（</a:t>
                      </a:r>
                      <a:r>
                        <a:rPr kumimoji="1" lang="en-US" altLang="ja-JP" sz="1100" b="0" i="0" u="none" strike="noStrike" kern="1200" baseline="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100" b="0" i="0" u="none" strike="noStrike" kern="1200" baseline="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p>
                      <a:pPr marL="269875" indent="-179388" algn="l" defTabSz="914400" rtl="0" eaLnBrk="1" fontAlgn="ctr" latinLnBrk="0" hangingPunct="0">
                        <a:buFont typeface="Wingdings" panose="05000000000000000000" pitchFamily="2" charset="2"/>
                        <a:buChar char="l"/>
                      </a:pPr>
                      <a:r>
                        <a:rPr kumimoji="1" lang="ja-JP" altLang="en-US" sz="1100" b="0" i="0" u="none" strike="noStrike" kern="1200" baseline="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設備導入・建設費用の</a:t>
                      </a:r>
                      <a:r>
                        <a:rPr kumimoji="1" lang="en-US" altLang="ja-JP" sz="1100" b="0" i="0" u="none" strike="noStrike" kern="1200" baseline="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25</a:t>
                      </a:r>
                      <a:r>
                        <a:rPr kumimoji="1" lang="ja-JP" altLang="en-US" sz="1100" b="0" i="0" u="none" strike="noStrike" kern="1200" baseline="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％の追加軽減（第</a:t>
                      </a:r>
                      <a:r>
                        <a:rPr kumimoji="1" lang="en-US" altLang="ja-JP" sz="1100" b="0" i="0" u="none" strike="noStrike" kern="1200" baseline="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35</a:t>
                      </a:r>
                      <a:r>
                        <a:rPr kumimoji="1" lang="ja-JP" altLang="en-US" sz="1100" b="0" i="0" u="none" strike="noStrike" kern="1200" baseline="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条（</a:t>
                      </a:r>
                      <a:r>
                        <a:rPr kumimoji="1" lang="en-US" altLang="ja-JP" sz="1100" b="0" i="0" u="none" strike="noStrike" kern="1200" baseline="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100" b="0" i="0" u="none" strike="noStrike" kern="1200" baseline="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p>
                      <a:pPr marL="269875" indent="-179388" algn="l" defTabSz="914400" rtl="0" eaLnBrk="1" fontAlgn="ctr" latinLnBrk="0" hangingPunct="0">
                        <a:buFont typeface="Wingdings" panose="05000000000000000000" pitchFamily="2" charset="2"/>
                        <a:buChar char="l"/>
                      </a:pPr>
                      <a:r>
                        <a:rPr kumimoji="1" lang="ja-JP" altLang="en-US" sz="1100" b="0" i="0" u="none" strike="noStrike" kern="1200" baseline="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輸出製品製造目的で輸入する主要原材料に対する輸入関税の免除（第</a:t>
                      </a:r>
                      <a:r>
                        <a:rPr kumimoji="1" lang="en-US" altLang="ja-JP" sz="1100" b="0" i="0" u="none" strike="noStrike" kern="1200" baseline="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36</a:t>
                      </a:r>
                      <a:r>
                        <a:rPr kumimoji="1" lang="ja-JP" altLang="en-US" sz="1100" b="0" i="0" u="none" strike="noStrike" kern="1200" baseline="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条）税務上の恩典</a:t>
                      </a:r>
                    </a:p>
                  </a:txBody>
                  <a:tcPr marL="0" marR="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773757">
                <a:tc>
                  <a:txBody>
                    <a:bodyPr/>
                    <a:lstStyle/>
                    <a:p>
                      <a:pPr algn="l" fontAlgn="ctr" hangingPunct="0"/>
                      <a:r>
                        <a:rPr lang="ja-JP" altLang="en-US" sz="1100" b="1" i="0" u="none" strike="noStrike" baseline="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税務外の恩典</a:t>
                      </a:r>
                    </a:p>
                  </a:txBody>
                  <a:tcPr marL="144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BEBE"/>
                    </a:solidFill>
                  </a:tcPr>
                </a:tc>
                <a:tc>
                  <a:txBody>
                    <a:bodyPr/>
                    <a:lstStyle/>
                    <a:p>
                      <a:pPr marL="171450" indent="-171450" algn="just" defTabSz="914400" rtl="0" eaLnBrk="1" fontAlgn="ctr" latinLnBrk="0" hangingPunct="0">
                        <a:buFont typeface="Wingdings" panose="05000000000000000000" pitchFamily="2" charset="2"/>
                        <a:buChar char="l"/>
                        <a:tabLst/>
                      </a:pPr>
                      <a:r>
                        <a:rPr kumimoji="1" lang="ja-JP" altLang="en-US" sz="1100" b="0" i="0" u="none" strike="noStrike" kern="1200" baseline="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外国人に対する投資機会調査目的での入国の許可（第</a:t>
                      </a:r>
                      <a:r>
                        <a:rPr kumimoji="1" lang="en-US" altLang="ja-JP" sz="1100" b="0" i="0" u="none" strike="noStrike" kern="1200" baseline="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24</a:t>
                      </a:r>
                      <a:r>
                        <a:rPr kumimoji="1" lang="ja-JP" altLang="en-US" sz="1100" b="0" i="0" u="none" strike="noStrike" kern="1200" baseline="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条）</a:t>
                      </a:r>
                    </a:p>
                    <a:p>
                      <a:pPr marL="171450" indent="-171450" algn="just" defTabSz="914400" rtl="0" eaLnBrk="1" fontAlgn="ctr" latinLnBrk="0" hangingPunct="0">
                        <a:buFont typeface="Wingdings" panose="05000000000000000000" pitchFamily="2" charset="2"/>
                        <a:buChar char="l"/>
                        <a:tabLst/>
                      </a:pPr>
                      <a:r>
                        <a:rPr kumimoji="1" lang="ja-JP" altLang="en-US" sz="1100" b="0" i="0" u="none" strike="noStrike" kern="1200" baseline="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投資が奨励されている業種に従事するための熟練労働者および専門技術者の入国の許可（第</a:t>
                      </a:r>
                      <a:r>
                        <a:rPr kumimoji="1" lang="en-US" altLang="ja-JP" sz="1100" b="0" i="0" u="none" strike="noStrike" kern="1200" baseline="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25</a:t>
                      </a:r>
                      <a:r>
                        <a:rPr kumimoji="1" lang="ja-JP" altLang="en-US" sz="1100" b="0" i="0" u="none" strike="noStrike" kern="1200" baseline="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条、</a:t>
                      </a:r>
                      <a:r>
                        <a:rPr kumimoji="1" lang="en-US" altLang="ja-JP" sz="1100" b="0" i="0" u="none" strike="noStrike" kern="1200" baseline="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26</a:t>
                      </a:r>
                      <a:r>
                        <a:rPr kumimoji="1" lang="ja-JP" altLang="en-US" sz="1100" b="0" i="0" u="none" strike="noStrike" kern="1200" baseline="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条）</a:t>
                      </a:r>
                    </a:p>
                    <a:p>
                      <a:pPr marL="171450" indent="-171450" algn="just" defTabSz="914400" rtl="0" eaLnBrk="1" fontAlgn="ctr" latinLnBrk="0" hangingPunct="0">
                        <a:buFont typeface="Wingdings" panose="05000000000000000000" pitchFamily="2" charset="2"/>
                        <a:buChar char="l"/>
                        <a:tabLst/>
                      </a:pPr>
                      <a:r>
                        <a:rPr kumimoji="1" lang="ja-JP" altLang="en-US" sz="1100" b="0" i="0" u="none" strike="noStrike" kern="1200" baseline="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土地所有の許可（第</a:t>
                      </a:r>
                      <a:r>
                        <a:rPr kumimoji="1" lang="en-US" altLang="ja-JP" sz="1100" b="0" i="0" u="none" strike="noStrike" kern="1200" baseline="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27</a:t>
                      </a:r>
                      <a:r>
                        <a:rPr kumimoji="1" lang="ja-JP" altLang="en-US" sz="1100" b="0" i="0" u="none" strike="noStrike" kern="1200" baseline="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条）</a:t>
                      </a:r>
                    </a:p>
                    <a:p>
                      <a:pPr marL="171450" indent="-171450" algn="just" defTabSz="914400" rtl="0" eaLnBrk="1" fontAlgn="ctr" latinLnBrk="0" hangingPunct="0">
                        <a:buFont typeface="Wingdings" panose="05000000000000000000" pitchFamily="2" charset="2"/>
                        <a:buChar char="l"/>
                        <a:tabLst/>
                      </a:pPr>
                      <a:r>
                        <a:rPr kumimoji="1" lang="ja-JP" altLang="en-US" sz="1100" b="0" i="0" u="none" strike="noStrike" kern="1200" baseline="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外貨の海外送金の許可（第</a:t>
                      </a:r>
                      <a:r>
                        <a:rPr kumimoji="1" lang="en-US" altLang="ja-JP" sz="1100" b="0" i="0" u="none" strike="noStrike" kern="1200" baseline="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37</a:t>
                      </a:r>
                      <a:r>
                        <a:rPr kumimoji="1" lang="ja-JP" altLang="en-US" sz="1100" b="0" i="0" u="none" strike="noStrike" kern="1200" baseline="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条）</a:t>
                      </a:r>
                    </a:p>
                  </a:txBody>
                  <a:tcPr marL="108000" marR="10800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24408">
                <a:tc>
                  <a:txBody>
                    <a:bodyPr/>
                    <a:lstStyle/>
                    <a:p>
                      <a:pPr algn="l" fontAlgn="ctr" hangingPunct="0"/>
                      <a:r>
                        <a:rPr lang="ja-JP" altLang="en-US" sz="1100" b="1" i="0" u="none" strike="noStrike" baseline="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その他の恩典</a:t>
                      </a:r>
                    </a:p>
                  </a:txBody>
                  <a:tcPr marL="144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271463" indent="-184150" algn="just" defTabSz="914400" rtl="0" eaLnBrk="1" fontAlgn="ctr" latinLnBrk="0" hangingPunct="0">
                        <a:buFont typeface="Wingdings" panose="05000000000000000000" pitchFamily="2" charset="2"/>
                        <a:buChar char="l"/>
                        <a:tabLst/>
                      </a:pPr>
                      <a:r>
                        <a:rPr kumimoji="1" lang="ja-JP" altLang="en-US" sz="1100" b="0" i="0" u="none" strike="noStrike" kern="1200" baseline="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業種に基づく恩典と、投資奨励法、新タイ工業団地公社法に基づく恩典に分類される</a:t>
                      </a:r>
                    </a:p>
                  </a:txBody>
                  <a:tcPr marL="0" marR="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18" name="テキスト ボックス 17"/>
          <p:cNvSpPr txBox="1"/>
          <p:nvPr/>
        </p:nvSpPr>
        <p:spPr>
          <a:xfrm>
            <a:off x="200472" y="6525344"/>
            <a:ext cx="8712968" cy="144016"/>
          </a:xfrm>
          <a:prstGeom prst="rect">
            <a:avLst/>
          </a:prstGeom>
          <a:noFill/>
        </p:spPr>
        <p:txBody>
          <a:bodyPr wrap="square" lIns="0" tIns="0" rIns="0" bIns="0" rtlCol="0">
            <a:noAutofit/>
          </a:bodyPr>
          <a:lstStyle/>
          <a:p>
            <a:pPr fontAlgn="ct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「タイ－外資に関する奨励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各種優遇措置</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詳細」（</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JBIC</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「タイの投資環境」（</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PWC</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「タイ国</a:t>
            </a:r>
            <a:r>
              <a:rPr lang="ja-JP" altLang="en-US" sz="800" dirty="0"/>
              <a:t>税務小冊子</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2022/2023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Tree>
    <p:extLst>
      <p:ext uri="{BB962C8B-B14F-4D97-AF65-F5344CB8AC3E}">
        <p14:creationId xmlns:p14="http://schemas.microsoft.com/office/powerpoint/2010/main" val="6878644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34F87E5-A2AD-44A0-8729-E41E0F28158C}"/>
              </a:ext>
            </a:extLst>
          </p:cNvPr>
          <p:cNvGraphicFramePr>
            <a:graphicFrameLocks noChangeAspect="1"/>
          </p:cNvGraphicFramePr>
          <p:nvPr>
            <p:custDataLst>
              <p:tags r:id="rId1"/>
            </p:custDataLst>
            <p:extLst>
              <p:ext uri="{D42A27DB-BD31-4B8C-83A1-F6EECF244321}">
                <p14:modId xmlns:p14="http://schemas.microsoft.com/office/powerpoint/2010/main" val="26847941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3" name="Object 2" hidden="1">
                        <a:extLst>
                          <a:ext uri="{FF2B5EF4-FFF2-40B4-BE49-F238E27FC236}">
                            <a16:creationId xmlns:a16="http://schemas.microsoft.com/office/drawing/2014/main" id="{D34F87E5-A2AD-44A0-8729-E41E0F28158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2" y="2823295"/>
            <a:ext cx="9505502" cy="461665"/>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医療関連</a:t>
            </a:r>
            <a:endParaRPr kumimoji="1" lang="ja-JP" altLang="en-US" dirty="0">
              <a:latin typeface="HGP創英角ｺﾞｼｯｸUB" panose="020B0A00000000000000" pitchFamily="34" charset="-128"/>
            </a:endParaRPr>
          </a:p>
        </p:txBody>
      </p:sp>
    </p:spTree>
    <p:extLst>
      <p:ext uri="{BB962C8B-B14F-4D97-AF65-F5344CB8AC3E}">
        <p14:creationId xmlns:p14="http://schemas.microsoft.com/office/powerpoint/2010/main" val="35957312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EDC95AD-70E6-4260-905F-8E4D0CE6E76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3" name="Object 2" hidden="1">
                        <a:extLst>
                          <a:ext uri="{FF2B5EF4-FFF2-40B4-BE49-F238E27FC236}">
                            <a16:creationId xmlns:a16="http://schemas.microsoft.com/office/drawing/2014/main" id="{8EDC95AD-70E6-4260-905F-8E4D0CE6E76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sz="1400" noProof="1"/>
              <a:t>タイ／医療関連／医療・公衆衛生</a:t>
            </a:r>
            <a:endParaRPr kumimoji="1" lang="ja-JP" altLang="en-US" sz="1400"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000" noProof="1"/>
              <a:t>健康水準および医療水準</a:t>
            </a:r>
          </a:p>
        </p:txBody>
      </p:sp>
      <p:sp>
        <p:nvSpPr>
          <p:cNvPr id="13" name="テキスト プレースホルダー 1"/>
          <p:cNvSpPr txBox="1">
            <a:spLocks/>
          </p:cNvSpPr>
          <p:nvPr/>
        </p:nvSpPr>
        <p:spPr>
          <a:xfrm>
            <a:off x="199710" y="1059628"/>
            <a:ext cx="9505950" cy="216662"/>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12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1400" noProof="1"/>
              <a:t>平均寿命は80歳 （2022年）、健康寿命は65.8歳 （2021年）である</a:t>
            </a:r>
            <a:endParaRPr lang="en-US" altLang="ja-JP" sz="1400" dirty="0"/>
          </a:p>
        </p:txBody>
      </p:sp>
      <p:sp>
        <p:nvSpPr>
          <p:cNvPr id="14" name="Rectangle 6"/>
          <p:cNvSpPr>
            <a:spLocks noChangeArrowheads="1"/>
          </p:cNvSpPr>
          <p:nvPr/>
        </p:nvSpPr>
        <p:spPr bwMode="auto">
          <a:xfrm>
            <a:off x="1208584" y="1340768"/>
            <a:ext cx="547260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noProof="1">
                <a:solidFill>
                  <a:srgbClr val="000000"/>
                </a:solidFill>
                <a:latin typeface="Arial Black" pitchFamily="34" charset="0"/>
                <a:ea typeface="HGP創英角ｺﾞｼｯｸUB" pitchFamily="50" charset="-128"/>
              </a:rPr>
              <a:t>健康水準・医療水準を示す主な指標</a:t>
            </a:r>
          </a:p>
        </p:txBody>
      </p:sp>
      <p:sp>
        <p:nvSpPr>
          <p:cNvPr id="15" name="テキスト ボックス 14"/>
          <p:cNvSpPr txBox="1"/>
          <p:nvPr/>
        </p:nvSpPr>
        <p:spPr>
          <a:xfrm>
            <a:off x="1021553" y="6184518"/>
            <a:ext cx="5616624" cy="144016"/>
          </a:xfrm>
          <a:prstGeom prst="rect">
            <a:avLst/>
          </a:prstGeom>
          <a:noFill/>
        </p:spPr>
        <p:txBody>
          <a:bodyPr wrap="square" lIns="0" tIns="0" rIns="0" bIns="0" rtlCol="0">
            <a:noAutofit/>
          </a:bodyPr>
          <a:lstStyle/>
          <a:p>
            <a:r>
              <a:rPr lang="ja-JP" altLang="en-US" sz="800" noProof="1">
                <a:latin typeface="Arial" panose="020B0604020202020204" pitchFamily="34" charset="0"/>
                <a:ea typeface="ＭＳ Ｐゴシック" panose="020B0600070205080204" pitchFamily="50" charset="-128"/>
                <a:cs typeface="Arial" panose="020B0604020202020204" pitchFamily="34" charset="0"/>
              </a:rPr>
              <a:t>注1） 収縮期血圧 （SBP） 140以上又は拡張期血圧 （DBP） 90以上を高血圧と定義する。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noProof="1">
                <a:latin typeface="Arial" panose="020B0604020202020204" pitchFamily="34" charset="0"/>
                <a:ea typeface="ＭＳ Ｐゴシック" panose="020B0600070205080204" pitchFamily="50" charset="-128"/>
                <a:cs typeface="Arial" panose="020B0604020202020204" pitchFamily="34" charset="0"/>
              </a:rPr>
              <a:t>注2） BMI 30以上。</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BMIは体重 （kg） ÷ （身長 （m） ×身長 （m） ） で算出される。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6" name="表 15"/>
          <p:cNvGraphicFramePr>
            <a:graphicFrameLocks noGrp="1"/>
          </p:cNvGraphicFramePr>
          <p:nvPr>
            <p:extLst>
              <p:ext uri="{D42A27DB-BD31-4B8C-83A1-F6EECF244321}">
                <p14:modId xmlns:p14="http://schemas.microsoft.com/office/powerpoint/2010/main" val="969114303"/>
              </p:ext>
            </p:extLst>
          </p:nvPr>
        </p:nvGraphicFramePr>
        <p:xfrm>
          <a:off x="992560" y="1700808"/>
          <a:ext cx="7000141" cy="4468140"/>
        </p:xfrm>
        <a:graphic>
          <a:graphicData uri="http://schemas.openxmlformats.org/drawingml/2006/table">
            <a:tbl>
              <a:tblPr firstRow="1" bandRow="1">
                <a:tableStyleId>{5C22544A-7EE6-4342-B048-85BDC9FD1C3A}</a:tableStyleId>
              </a:tblPr>
              <a:tblGrid>
                <a:gridCol w="2142285">
                  <a:extLst>
                    <a:ext uri="{9D8B030D-6E8A-4147-A177-3AD203B41FA5}">
                      <a16:colId xmlns:a16="http://schemas.microsoft.com/office/drawing/2014/main" val="20000"/>
                    </a:ext>
                  </a:extLst>
                </a:gridCol>
                <a:gridCol w="2428928">
                  <a:extLst>
                    <a:ext uri="{9D8B030D-6E8A-4147-A177-3AD203B41FA5}">
                      <a16:colId xmlns:a16="http://schemas.microsoft.com/office/drawing/2014/main" val="20001"/>
                    </a:ext>
                  </a:extLst>
                </a:gridCol>
                <a:gridCol w="2428928">
                  <a:extLst>
                    <a:ext uri="{9D8B030D-6E8A-4147-A177-3AD203B41FA5}">
                      <a16:colId xmlns:a16="http://schemas.microsoft.com/office/drawing/2014/main" val="20002"/>
                    </a:ext>
                  </a:extLst>
                </a:gridCol>
              </a:tblGrid>
              <a:tr h="5400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960" b="0" dirty="0">
                        <a:solidFill>
                          <a:schemeClr val="tx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noProof="1">
                          <a:solidFill>
                            <a:schemeClr val="bg1"/>
                          </a:solidFill>
                          <a:latin typeface="HGP創英角ｺﾞｼｯｸUB" panose="020B0900000000000000" pitchFamily="50" charset="-128"/>
                          <a:ea typeface="HGP創英角ｺﾞｼｯｸUB" panose="020B0900000000000000" pitchFamily="50" charset="-128"/>
                        </a:rPr>
                        <a:t>男性</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rPr>
                        <a:t>女性</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27003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noProof="1">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平均寿命 </a:t>
                      </a:r>
                      <a:r>
                        <a:rPr kumimoji="1" lang="ja-JP" altLang="en-US" sz="1000" b="0" noProof="1">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（2022年）</a:t>
                      </a:r>
                      <a:endParaRPr kumimoji="1" lang="en-US" altLang="ja-JP" sz="1000" b="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ctr" defTabSz="914400" rtl="0" eaLnBrk="1" fontAlgn="ctr" latinLnBrk="0" hangingPunct="1"/>
                      <a:r>
                        <a:rPr kumimoji="1" lang="en-US" altLang="ja-JP" sz="1400"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75歳</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kumimoji="1" lang="en-US" altLang="ja-JP" sz="1400"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84.0歳</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0030">
                <a:tc vMerge="1">
                  <a:txBody>
                    <a:bodyPr/>
                    <a:lstStyle/>
                    <a:p>
                      <a:endParaRPr kumimoji="1" lang="ja-JP" altLang="en-US"/>
                    </a:p>
                  </a:txBody>
                  <a:tcPr/>
                </a:tc>
                <a:tc gridSpan="2">
                  <a:txBody>
                    <a:bodyPr/>
                    <a:lstStyle/>
                    <a:p>
                      <a:pPr marL="0" algn="ctr" defTabSz="914400" rtl="0" eaLnBrk="1" fontAlgn="ctr" latinLnBrk="0" hangingPunct="1"/>
                      <a:r>
                        <a:rPr kumimoji="1" lang="en-US" altLang="ja-JP" sz="1400"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80歳</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ctr" defTabSz="914400" rtl="0" eaLnBrk="1" fontAlgn="ctr" latinLnBrk="0" hangingPunct="1"/>
                      <a:endParaRPr kumimoji="1" lang="ja-JP" altLang="en-US" sz="112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70030">
                <a:tc rowSpan="2">
                  <a:txBody>
                    <a:bodyPr/>
                    <a:lstStyle/>
                    <a:p>
                      <a:pPr algn="l"/>
                      <a:r>
                        <a:rPr lang="ja-JP" altLang="en-US" sz="1400" b="0" noProof="1">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健康寿命 </a:t>
                      </a:r>
                      <a:r>
                        <a:rPr lang="ja-JP" altLang="en-US" sz="1000" b="0" noProof="1">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（2021年）</a:t>
                      </a:r>
                      <a:endParaRPr lang="en-US" altLang="ja-JP" sz="1000" b="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63.5歳</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68.1歳</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70030">
                <a:tc vMerge="1">
                  <a:txBody>
                    <a:bodyPr/>
                    <a:lstStyle/>
                    <a:p>
                      <a:endParaRPr kumimoji="1" lang="ja-JP" altLang="en-US"/>
                    </a:p>
                  </a:txBody>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65.8歳</a:t>
                      </a: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12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40060">
                <a:tc>
                  <a:txBody>
                    <a:bodyPr/>
                    <a:lstStyle/>
                    <a:p>
                      <a:pPr algn="l"/>
                      <a:r>
                        <a:rPr lang="en-US" altLang="ja-JP" sz="1400" b="0" noProof="1">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5歳</a:t>
                      </a:r>
                      <a:r>
                        <a:rPr lang="ja-JP" altLang="en-US" sz="1400" b="0" noProof="1">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以下の乳幼児</a:t>
                      </a:r>
                      <a:r>
                        <a:rPr lang="en-US" altLang="ja-JP" sz="1400" b="0" noProof="1">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死亡率</a:t>
                      </a:r>
                      <a:br>
                        <a:rPr lang="en-US" altLang="ja-JP" sz="1400" b="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br>
                      <a:r>
                        <a:rPr lang="en-US" altLang="ja-JP" sz="1400" b="0" noProof="1">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1,000人当たり</a:t>
                      </a:r>
                      <a:r>
                        <a:rPr lang="en-US" altLang="ja-JP" sz="1400" b="0" noProof="1"/>
                        <a:t> </a:t>
                      </a:r>
                      <a:r>
                        <a:rPr kumimoji="1" lang="ja-JP" altLang="en-US" sz="1000" b="0" i="0" u="none" strike="noStrike" kern="1200" cap="none" spc="0" normalizeH="0" baseline="0" noProof="1">
                          <a:ln>
                            <a:noFill/>
                          </a:ln>
                          <a:solidFill>
                            <a:srgbClr val="000000"/>
                          </a:solidFill>
                          <a:effectLst/>
                          <a:uLnTx/>
                          <a:uFillTx/>
                          <a:latin typeface="Arial" panose="020B0604020202020204" pitchFamily="34" charset="0"/>
                          <a:ea typeface="HGP創英角ｺﾞｼｯｸUB" panose="020B0900000000000000" pitchFamily="50" charset="-128"/>
                          <a:cs typeface="Arial" panose="020B0604020202020204" pitchFamily="34" charset="0"/>
                        </a:rPr>
                        <a:t>（2022年）</a:t>
                      </a:r>
                      <a:endParaRPr lang="ja-JP" altLang="en-US" sz="1000" b="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8.0人</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en-US" altLang="ja-JP" sz="112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540060">
                <a:tc>
                  <a:txBody>
                    <a:bodyPr/>
                    <a:lstStyle/>
                    <a:p>
                      <a:pPr algn="l"/>
                      <a:r>
                        <a:rPr lang="ja-JP" altLang="en-US" sz="1400" b="0" noProof="1">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妊産婦死亡率</a:t>
                      </a:r>
                      <a:endParaRPr lang="en-US" altLang="ja-JP" sz="1400" b="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p>
                      <a:pPr algn="l"/>
                      <a:r>
                        <a:rPr lang="en-US" altLang="ja-JP" sz="1400" b="0" noProof="1">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10万人当たり</a:t>
                      </a:r>
                      <a:r>
                        <a:rPr lang="ja-JP" altLang="en-US" sz="1000" b="0" noProof="1">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a:t>
                      </a:r>
                      <a:r>
                        <a:rPr lang="en-US" altLang="ja-JP" sz="1000" b="0" noProof="1">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2020</a:t>
                      </a:r>
                      <a:r>
                        <a:rPr lang="ja-JP" altLang="en-US" sz="1000" b="0" noProof="1">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年）</a:t>
                      </a:r>
                      <a:endParaRPr lang="ja-JP" altLang="en-US" sz="1000" b="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28.6人</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540060">
                <a:tc>
                  <a:txBody>
                    <a:bodyPr/>
                    <a:lstStyle/>
                    <a:p>
                      <a:pPr algn="l"/>
                      <a:r>
                        <a:rPr lang="en-US" altLang="ja-JP" sz="1400" b="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30~79</a:t>
                      </a:r>
                      <a:r>
                        <a:rPr lang="ja-JP" altLang="en-US" sz="1400" b="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歳の人口に占める</a:t>
                      </a:r>
                      <a:endParaRPr lang="en-US" altLang="ja-JP" sz="1400" b="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p>
                      <a:pPr algn="l"/>
                      <a:r>
                        <a:rPr lang="ja-JP" altLang="en-US" sz="1400" b="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高血圧</a:t>
                      </a:r>
                      <a:r>
                        <a:rPr lang="ja-JP" altLang="en-US" sz="1400" b="0" baseline="3000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注</a:t>
                      </a:r>
                      <a:r>
                        <a:rPr lang="en-US" altLang="ja-JP" sz="1400" b="0" baseline="3000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1</a:t>
                      </a:r>
                      <a:r>
                        <a:rPr lang="ja-JP" altLang="en-US" sz="1400" b="0" baseline="3000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a:t>
                      </a:r>
                      <a:r>
                        <a:rPr lang="ja-JP" altLang="en-US" sz="1400" b="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患者の割合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HGP創英角ｺﾞｼｯｸUB" panose="020B0900000000000000"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HGP創英角ｺﾞｼｯｸUB" panose="020B0900000000000000" pitchFamily="50" charset="-128"/>
                          <a:cs typeface="Arial" panose="020B0604020202020204" pitchFamily="34" charset="0"/>
                        </a:rPr>
                        <a:t>2019</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HGP創英角ｺﾞｼｯｸUB" panose="020B0900000000000000" pitchFamily="50" charset="-128"/>
                          <a:cs typeface="Arial" panose="020B0604020202020204" pitchFamily="34" charset="0"/>
                        </a:rPr>
                        <a:t>年）</a:t>
                      </a:r>
                      <a:endParaRPr lang="ja-JP" altLang="en-US" sz="1400" b="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29.1%</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29.2%</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540060">
                <a:tc>
                  <a:txBody>
                    <a:bodyPr/>
                    <a:lstStyle/>
                    <a:p>
                      <a:pPr algn="l"/>
                      <a:r>
                        <a:rPr lang="en-US" altLang="ja-JP" sz="1400" b="0" noProof="1">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18歳以上の人口に</a:t>
                      </a:r>
                      <a:r>
                        <a:rPr lang="ja-JP" altLang="en-US" sz="1400" b="0" noProof="1">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占める</a:t>
                      </a:r>
                      <a:endParaRPr lang="en-US" altLang="ja-JP" sz="1400" b="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p>
                      <a:pPr algn="l"/>
                      <a:r>
                        <a:rPr lang="ja-JP" altLang="en-US" sz="1400" b="0" noProof="1">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肥満</a:t>
                      </a:r>
                      <a:r>
                        <a:rPr lang="ja-JP" altLang="en-US" sz="1400" b="0" baseline="30000" noProof="1">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注2）</a:t>
                      </a:r>
                      <a:r>
                        <a:rPr lang="ja-JP" altLang="en-US" sz="1400" b="0" noProof="1"/>
                        <a:t> </a:t>
                      </a:r>
                      <a:r>
                        <a:rPr lang="ja-JP" altLang="en-US" sz="1400" b="0" noProof="1">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肥満者の割合</a:t>
                      </a:r>
                      <a:r>
                        <a:rPr lang="ja-JP" altLang="en-US" sz="1400" b="0" noProof="1"/>
                        <a:t> </a:t>
                      </a:r>
                      <a:r>
                        <a:rPr kumimoji="1" lang="ja-JP" altLang="en-US" sz="1000" b="0" i="0" u="none" strike="noStrike" kern="1200" cap="none" spc="0" normalizeH="0" baseline="0" noProof="1">
                          <a:ln>
                            <a:noFill/>
                          </a:ln>
                          <a:solidFill>
                            <a:srgbClr val="000000"/>
                          </a:solidFill>
                          <a:effectLst/>
                          <a:uLnTx/>
                          <a:uFillTx/>
                          <a:latin typeface="Arial" panose="020B0604020202020204" pitchFamily="34" charset="0"/>
                          <a:ea typeface="HGP創英角ｺﾞｼｯｸUB" panose="020B0900000000000000" pitchFamily="50" charset="-128"/>
                          <a:cs typeface="Arial" panose="020B0604020202020204" pitchFamily="34" charset="0"/>
                        </a:rPr>
                        <a:t>（2022年）</a:t>
                      </a:r>
                      <a:endParaRPr lang="ja-JP" altLang="en-US" sz="1000" b="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12.2%</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18.4%</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540060">
                <a:tc>
                  <a:txBody>
                    <a:bodyPr/>
                    <a:lstStyle/>
                    <a:p>
                      <a:pPr algn="l"/>
                      <a:r>
                        <a:rPr lang="en-US" altLang="ja-JP" sz="1400" b="0" noProof="1">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15歳以上の人口に</a:t>
                      </a:r>
                      <a:r>
                        <a:rPr lang="ja-JP" altLang="en-US" sz="1400" b="0" noProof="1">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占める</a:t>
                      </a:r>
                      <a:endParaRPr lang="en-US" altLang="ja-JP" sz="1400" b="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p>
                      <a:pPr algn="l"/>
                      <a:r>
                        <a:rPr lang="ja-JP" altLang="en-US" sz="1400" b="0" noProof="1">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喫煙率</a:t>
                      </a:r>
                      <a:r>
                        <a:rPr kumimoji="1" lang="ja-JP" altLang="en-US" sz="1000" b="0" i="0" u="none" strike="noStrike" kern="1200" cap="none" spc="0" normalizeH="0" baseline="0" noProof="1">
                          <a:ln>
                            <a:noFill/>
                          </a:ln>
                          <a:solidFill>
                            <a:srgbClr val="000000"/>
                          </a:solidFill>
                          <a:effectLst/>
                          <a:uLnTx/>
                          <a:uFillTx/>
                          <a:latin typeface="Arial" panose="020B0604020202020204" pitchFamily="34" charset="0"/>
                          <a:ea typeface="HGP創英角ｺﾞｼｯｸUB" panose="020B0900000000000000" pitchFamily="50" charset="-128"/>
                          <a:cs typeface="Arial" panose="020B0604020202020204" pitchFamily="34" charset="0"/>
                        </a:rPr>
                        <a:t>（2021）</a:t>
                      </a:r>
                      <a:endParaRPr lang="ja-JP" altLang="en-US" sz="1000" b="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40.5%</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2.2%</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
        <p:nvSpPr>
          <p:cNvPr id="2" name="テキスト ボックス 74">
            <a:extLst>
              <a:ext uri="{FF2B5EF4-FFF2-40B4-BE49-F238E27FC236}">
                <a16:creationId xmlns:a16="http://schemas.microsoft.com/office/drawing/2014/main" id="{5524E344-14B6-1F77-CB84-D7BFB8F552A4}"/>
              </a:ext>
            </a:extLst>
          </p:cNvPr>
          <p:cNvSpPr txBox="1"/>
          <p:nvPr/>
        </p:nvSpPr>
        <p:spPr>
          <a:xfrm>
            <a:off x="218521" y="6525344"/>
            <a:ext cx="5616624" cy="1440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（出所）世界保健機関 （WHO） Global Health Observatory （GHO） </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date</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NIH</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ホームページ</a:t>
            </a:r>
            <a:r>
              <a:rPr lang="ja-JP" altLang="en-US" sz="800" noProof="1">
                <a:solidFill>
                  <a:srgbClr val="000000"/>
                </a:solidFill>
                <a:latin typeface="+mj-lt"/>
                <a:ea typeface="ＭＳ Ｐゴシック" panose="020B0600070205080204" pitchFamily="50" charset="-128"/>
                <a:cs typeface="Arial" panose="020B0604020202020204" pitchFamily="34" charset="0"/>
              </a:rPr>
              <a:t>（</a:t>
            </a:r>
            <a:r>
              <a:rPr lang="en-US" altLang="ja-JP" sz="800" noProof="1">
                <a:solidFill>
                  <a:srgbClr val="000000"/>
                </a:solidFill>
                <a:latin typeface="+mj-lt"/>
                <a:ea typeface="ＭＳ Ｐゴシック" panose="020B0600070205080204" pitchFamily="50" charset="-128"/>
                <a:cs typeface="Arial" panose="020B0604020202020204" pitchFamily="34" charset="0"/>
              </a:rPr>
              <a:t>2025</a:t>
            </a:r>
            <a:r>
              <a:rPr lang="ja-JP" altLang="en-US" sz="800" noProof="1">
                <a:solidFill>
                  <a:srgbClr val="000000"/>
                </a:solidFill>
                <a:latin typeface="+mj-lt"/>
                <a:ea typeface="ＭＳ Ｐゴシック" panose="020B0600070205080204" pitchFamily="50" charset="-128"/>
                <a:cs typeface="Arial" panose="020B0604020202020204" pitchFamily="34" charset="0"/>
              </a:rPr>
              <a:t>年</a:t>
            </a:r>
            <a:r>
              <a:rPr lang="en-US" altLang="ja-JP" sz="800" noProof="1">
                <a:solidFill>
                  <a:srgbClr val="000000"/>
                </a:solidFill>
                <a:latin typeface="+mj-lt"/>
                <a:ea typeface="ＭＳ Ｐゴシック" panose="020B0600070205080204" pitchFamily="50" charset="-128"/>
                <a:cs typeface="Arial" panose="020B0604020202020204" pitchFamily="34" charset="0"/>
              </a:rPr>
              <a:t>2</a:t>
            </a:r>
            <a:r>
              <a:rPr lang="ja-JP" altLang="en-US" sz="800" noProof="1">
                <a:solidFill>
                  <a:srgbClr val="000000"/>
                </a:solidFill>
                <a:latin typeface="+mj-lt"/>
                <a:ea typeface="ＭＳ Ｐゴシック" panose="020B0600070205080204" pitchFamily="50" charset="-128"/>
                <a:cs typeface="Arial" panose="020B0604020202020204" pitchFamily="34" charset="0"/>
              </a:rPr>
              <a:t>月時点）</a:t>
            </a:r>
            <a:endPar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366383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オブジェクト 7"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65" imgW="270" imgH="270" progId="TCLayout.ActiveDocument.1">
                  <p:embed/>
                </p:oleObj>
              </mc:Choice>
              <mc:Fallback>
                <p:oleObj name="think-cellスライド" r:id="rId65" imgW="270" imgH="270" progId="TCLayout.ActiveDocument.1">
                  <p:embed/>
                  <p:pic>
                    <p:nvPicPr>
                      <p:cNvPr id="8" name="オブジェクト 7" hidden="1"/>
                      <p:cNvPicPr>
                        <a:picLocks noChangeAspect="1" noChangeArrowheads="1"/>
                      </p:cNvPicPr>
                      <p:nvPr/>
                    </p:nvPicPr>
                    <p:blipFill>
                      <a:blip r:embed="rId6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800">
              <a:solidFill>
                <a:srgbClr val="000000"/>
              </a:solidFill>
              <a:sym typeface="+mn-lt"/>
            </a:endParaRPr>
          </a:p>
        </p:txBody>
      </p:sp>
      <p:sp>
        <p:nvSpPr>
          <p:cNvPr id="3" name="タイトル 2"/>
          <p:cNvSpPr>
            <a:spLocks noGrp="1"/>
          </p:cNvSpPr>
          <p:nvPr>
            <p:ph type="title"/>
          </p:nvPr>
        </p:nvSpPr>
        <p:spPr/>
        <p:txBody>
          <a:bodyPr vert="horz">
            <a:normAutofit/>
          </a:bodyPr>
          <a:lstStyle/>
          <a:p>
            <a:r>
              <a:rPr lang="en-US" altLang="ja-JP" sz="1400" noProof="1"/>
              <a:t>タイ</a:t>
            </a:r>
            <a:r>
              <a:rPr lang="ja-JP" altLang="en-US" sz="1400" noProof="1"/>
              <a:t>／</a:t>
            </a:r>
            <a:r>
              <a:rPr lang="en-US" altLang="ja-JP" sz="1400" noProof="1"/>
              <a:t>医療</a:t>
            </a:r>
            <a:r>
              <a:rPr lang="ja-JP" altLang="en-US" sz="1400" noProof="1"/>
              <a:t>関連／</a:t>
            </a:r>
            <a:r>
              <a:rPr lang="en-US" altLang="ja-JP" sz="1400" noProof="1"/>
              <a:t>医療・公衆衛生</a:t>
            </a:r>
            <a:endParaRPr kumimoji="1" lang="ja-JP" altLang="en-US" sz="1400" dirty="0"/>
          </a:p>
        </p:txBody>
      </p:sp>
      <p:sp>
        <p:nvSpPr>
          <p:cNvPr id="4" name="テキスト プレースホルダー 3"/>
          <p:cNvSpPr>
            <a:spLocks noGrp="1"/>
          </p:cNvSpPr>
          <p:nvPr>
            <p:ph type="body" sz="quarter" idx="15"/>
          </p:nvPr>
        </p:nvSpPr>
        <p:spPr/>
        <p:txBody>
          <a:bodyPr/>
          <a:lstStyle/>
          <a:p>
            <a:r>
              <a:rPr lang="en-US" altLang="ja-JP" sz="2000" noProof="1"/>
              <a:t>医療費</a:t>
            </a:r>
            <a:r>
              <a:rPr lang="ja-JP" altLang="en-US" sz="2000" noProof="1"/>
              <a:t>支出額</a:t>
            </a:r>
            <a:endParaRPr lang="en-US" altLang="ja-JP" sz="2000" noProof="1"/>
          </a:p>
        </p:txBody>
      </p:sp>
      <p:sp>
        <p:nvSpPr>
          <p:cNvPr id="16" name="テキスト ボックス 15"/>
          <p:cNvSpPr txBox="1"/>
          <p:nvPr/>
        </p:nvSpPr>
        <p:spPr>
          <a:xfrm>
            <a:off x="848543" y="1916834"/>
            <a:ext cx="585865" cy="144012"/>
          </a:xfrm>
          <a:prstGeom prst="rect">
            <a:avLst/>
          </a:prstGeom>
          <a:noFill/>
        </p:spPr>
        <p:txBody>
          <a:bodyPr wrap="square" lIns="0" tIns="0" rIns="0" bIns="0" rtlCol="0" anchor="ctr" anchorCtr="0">
            <a:noAutofit/>
          </a:bodyPr>
          <a:lstStyle/>
          <a:p>
            <a:r>
              <a:rPr kumimoji="1" lang="ja-JP" altLang="en-US" sz="800" noProof="1">
                <a:latin typeface="Arial" panose="020B0604020202020204" pitchFamily="34" charset="0"/>
                <a:ea typeface="ＭＳ Ｐゴシック" panose="020B0600070205080204" pitchFamily="50" charset="-128"/>
                <a:cs typeface="Arial" panose="020B0604020202020204" pitchFamily="34" charset="0"/>
              </a:rPr>
              <a:t>（10億</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800" noProof="1">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28" name="グループ化 7"/>
          <p:cNvGrpSpPr/>
          <p:nvPr/>
        </p:nvGrpSpPr>
        <p:grpSpPr>
          <a:xfrm>
            <a:off x="632520" y="1570180"/>
            <a:ext cx="8640960" cy="288032"/>
            <a:chOff x="4803500" y="2113806"/>
            <a:chExt cx="5626916" cy="288032"/>
          </a:xfrm>
        </p:grpSpPr>
        <p:cxnSp>
          <p:nvCxnSpPr>
            <p:cNvPr id="29" name="直線コネクタ 2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noProof="1">
                  <a:solidFill>
                    <a:srgbClr val="000000"/>
                  </a:solidFill>
                  <a:latin typeface="Arial Black" pitchFamily="34" charset="0"/>
                  <a:ea typeface="HGP創英角ｺﾞｼｯｸUB" pitchFamily="50" charset="-128"/>
                </a:rPr>
                <a:t>医療費支出総額と政府の医療費支出、政府の負担割合</a:t>
              </a:r>
              <a:endParaRPr lang="en-US" altLang="ja-JP" sz="1400" baseline="30000" dirty="0">
                <a:solidFill>
                  <a:srgbClr val="000000"/>
                </a:solidFill>
                <a:ea typeface="HGP創英角ｺﾞｼｯｸUB" pitchFamily="50" charset="-128"/>
                <a:cs typeface="Arial" panose="020B0604020202020204" pitchFamily="34" charset="0"/>
              </a:endParaRPr>
            </a:p>
          </p:txBody>
        </p:sp>
      </p:grpSp>
      <p:sp>
        <p:nvSpPr>
          <p:cNvPr id="24" name="テキスト ボックス 23"/>
          <p:cNvSpPr txBox="1"/>
          <p:nvPr/>
        </p:nvSpPr>
        <p:spPr>
          <a:xfrm>
            <a:off x="7919947" y="1916832"/>
            <a:ext cx="432048" cy="144016"/>
          </a:xfrm>
          <a:prstGeom prst="rect">
            <a:avLst/>
          </a:prstGeom>
          <a:noFill/>
        </p:spPr>
        <p:txBody>
          <a:bodyPr wrap="square" lIns="0" tIns="0" rIns="0" bIns="0" rtlCol="0" anchor="ctr" anchorCtr="0">
            <a:noAutofit/>
          </a:bodyPr>
          <a:lstStyle/>
          <a:p>
            <a:pPr algn="ctr"/>
            <a:r>
              <a:rPr lang="ja-JP" altLang="en-US" sz="800" noProof="1">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75" name="Rectangle 174"/>
          <p:cNvSpPr/>
          <p:nvPr>
            <p:custDataLst>
              <p:tags r:id="rId3"/>
            </p:custDataLst>
          </p:nvPr>
        </p:nvSpPr>
        <p:spPr bwMode="gray">
          <a:xfrm>
            <a:off x="8095108" y="2946400"/>
            <a:ext cx="123825" cy="123825"/>
          </a:xfrm>
          <a:prstGeom prst="rect">
            <a:avLst/>
          </a:prstGeom>
          <a:solidFill>
            <a:srgbClr val="C0E6F4"/>
          </a:solidFill>
          <a:ln w="9525" algn="ctr">
            <a:solidFill>
              <a:srgbClr val="808080"/>
            </a:solidFill>
          </a:ln>
        </p:spPr>
        <p:txBody>
          <a:bodyPr wrap="square" rtlCol="0" anchor="ctr">
            <a:noAutofit/>
          </a:bodyPr>
          <a:lstStyle/>
          <a:p>
            <a:pPr algn="ctr"/>
            <a:endParaRPr kumimoji="1" lang="ja-JP" altLang="en-US" sz="112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6" name="Rectangle 185"/>
          <p:cNvSpPr/>
          <p:nvPr>
            <p:custDataLst>
              <p:tags r:id="rId4"/>
            </p:custDataLst>
          </p:nvPr>
        </p:nvSpPr>
        <p:spPr bwMode="gray">
          <a:xfrm>
            <a:off x="8095108" y="3133725"/>
            <a:ext cx="123825" cy="123825"/>
          </a:xfrm>
          <a:prstGeom prst="rect">
            <a:avLst/>
          </a:prstGeom>
          <a:solidFill>
            <a:srgbClr val="80CCE8"/>
          </a:solidFill>
          <a:ln w="9525" algn="ctr">
            <a:solidFill>
              <a:srgbClr val="808080"/>
            </a:solidFill>
          </a:ln>
        </p:spPr>
        <p:txBody>
          <a:bodyPr wrap="square" rtlCol="0" anchor="ctr">
            <a:noAutofit/>
          </a:bodyPr>
          <a:lstStyle/>
          <a:p>
            <a:pPr algn="ctr"/>
            <a:endParaRPr kumimoji="1" lang="ja-JP" altLang="en-US" sz="112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3" name="テキスト プレースホルダ 9"/>
          <p:cNvSpPr>
            <a:spLocks noGrp="1"/>
          </p:cNvSpPr>
          <p:nvPr>
            <p:custDataLst>
              <p:tags r:id="rId5"/>
            </p:custDataLst>
          </p:nvPr>
        </p:nvSpPr>
        <p:spPr bwMode="auto">
          <a:xfrm>
            <a:off x="8337376" y="2944813"/>
            <a:ext cx="11430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E9991A36-9BCF-448A-B411-09CF0581220D}" type="datetime'政''府''''''''''''以''外''''''''''の''医''療費支''''''出'">
              <a:rPr lang="ja-JP" altLang="en-US" sz="900"/>
              <a:pPr marL="0" indent="0">
                <a:spcBef>
                  <a:spcPct val="0"/>
                </a:spcBef>
                <a:buNone/>
              </a:pPr>
              <a:t>政府以外の医療費支出</a:t>
            </a:fld>
            <a:endParaRPr kumimoji="0" lang="ja-JP" altLang="en-US" sz="900" dirty="0">
              <a:sym typeface="+mn-lt"/>
            </a:endParaRPr>
          </a:p>
        </p:txBody>
      </p:sp>
      <p:sp>
        <p:nvSpPr>
          <p:cNvPr id="176" name="テキスト プレースホルダ 9"/>
          <p:cNvSpPr>
            <a:spLocks noGrp="1"/>
          </p:cNvSpPr>
          <p:nvPr>
            <p:custDataLst>
              <p:tags r:id="rId6"/>
            </p:custDataLst>
          </p:nvPr>
        </p:nvSpPr>
        <p:spPr bwMode="auto">
          <a:xfrm>
            <a:off x="8337376" y="3132138"/>
            <a:ext cx="9144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FABEDAF3-7BEF-48B8-8DCD-B6A3EFFE2A55}" type="datetime'政''''府''の医''''''''''''''''''''療''''''''費''''''''''支''出'''''">
              <a:rPr lang="ja-JP" altLang="en-US" sz="900"/>
              <a:pPr marL="0" indent="0">
                <a:spcBef>
                  <a:spcPct val="0"/>
                </a:spcBef>
                <a:buNone/>
              </a:pPr>
              <a:t>政府の医療費支出</a:t>
            </a:fld>
            <a:endParaRPr kumimoji="0" lang="ja-JP" altLang="en-US" sz="900" dirty="0">
              <a:sym typeface="+mn-lt"/>
            </a:endParaRPr>
          </a:p>
        </p:txBody>
      </p:sp>
      <p:cxnSp>
        <p:nvCxnSpPr>
          <p:cNvPr id="12" name="Straight Connector 11">
            <a:extLst>
              <a:ext uri="{FF2B5EF4-FFF2-40B4-BE49-F238E27FC236}">
                <a16:creationId xmlns:a16="http://schemas.microsoft.com/office/drawing/2014/main" id="{4AC08CBA-6491-434F-9B19-37DE28667AE9}"/>
              </a:ext>
            </a:extLst>
          </p:cNvPr>
          <p:cNvCxnSpPr/>
          <p:nvPr>
            <p:custDataLst>
              <p:tags r:id="rId7"/>
            </p:custDataLst>
          </p:nvPr>
        </p:nvCxnSpPr>
        <p:spPr bwMode="gray">
          <a:xfrm>
            <a:off x="8088758" y="3492500"/>
            <a:ext cx="185738" cy="0"/>
          </a:xfrm>
          <a:prstGeom prst="line">
            <a:avLst/>
          </a:prstGeom>
          <a:ln w="9525" cap="rnd" cmpd="sng" algn="ctr">
            <a:solidFill>
              <a:srgbClr val="1F497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98" name="Oval 297"/>
          <p:cNvSpPr/>
          <p:nvPr>
            <p:custDataLst>
              <p:tags r:id="rId8"/>
            </p:custDataLst>
          </p:nvPr>
        </p:nvSpPr>
        <p:spPr bwMode="gray">
          <a:xfrm>
            <a:off x="8142733" y="3454400"/>
            <a:ext cx="76200" cy="76200"/>
          </a:xfrm>
          <a:prstGeom prst="ellipse">
            <a:avLst/>
          </a:prstGeom>
          <a:solidFill>
            <a:srgbClr val="1F497D"/>
          </a:solidFill>
          <a:ln w="9525">
            <a:solidFill>
              <a:srgbClr val="1F497D"/>
            </a:solidFill>
          </a:ln>
        </p:spPr>
        <p:txBody>
          <a:bodyPr wrap="square" rtlCol="0" anchor="ctr">
            <a:noAutofit/>
          </a:bodyPr>
          <a:lstStyle/>
          <a:p>
            <a:pPr algn="ctr"/>
            <a:endParaRPr kumimoji="1" lang="ja-JP" altLang="en-US" sz="112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6" name="テキスト プレースホルダ 9"/>
          <p:cNvSpPr>
            <a:spLocks noGrp="1"/>
          </p:cNvSpPr>
          <p:nvPr>
            <p:custDataLst>
              <p:tags r:id="rId9"/>
            </p:custDataLst>
          </p:nvPr>
        </p:nvSpPr>
        <p:spPr bwMode="auto">
          <a:xfrm>
            <a:off x="8337376" y="3381347"/>
            <a:ext cx="1087438" cy="244475"/>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92F8FBE4-5702-448E-ADAD-A8F4960942D1}" type="datetime'''医''''''療''費''''支出''''''総額''''''''に''おける'''' ''政''府の負''担''割合'">
              <a:rPr lang="ja-JP" altLang="en-US" sz="900" smtClean="0"/>
              <a:pPr marL="0" indent="0">
                <a:spcBef>
                  <a:spcPct val="0"/>
                </a:spcBef>
                <a:buNone/>
              </a:pPr>
              <a:t>医療費支出総額における 政府の負担割合</a:t>
            </a:fld>
            <a:endParaRPr kumimoji="0" lang="ja-JP" altLang="en-US" sz="900" dirty="0">
              <a:sym typeface="+mn-lt"/>
            </a:endParaRPr>
          </a:p>
        </p:txBody>
      </p:sp>
      <p:sp>
        <p:nvSpPr>
          <p:cNvPr id="126" name="テキスト ボックス 35"/>
          <p:cNvSpPr txBox="1"/>
          <p:nvPr/>
        </p:nvSpPr>
        <p:spPr>
          <a:xfrm>
            <a:off x="200472" y="1040082"/>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2022年の医療支出総額は276億US$であった。</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 </a:t>
            </a:r>
          </a:p>
          <a:p>
            <a:pPr marL="190500" indent="-190500" algn="just">
              <a:lnSpc>
                <a:spcPct val="110000"/>
              </a:lnSpc>
              <a:spcAft>
                <a:spcPts val="200"/>
              </a:spcAft>
              <a:buClr>
                <a:srgbClr val="5F8AC3"/>
              </a:buClr>
              <a:buFont typeface="Wingdings" panose="05000000000000000000" pitchFamily="2" charset="2"/>
              <a:buChar char="n"/>
            </a:pP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一人当たり医療費</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は、</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2000</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年以降継続して増加しており、</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2022年</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には</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385US$に達した</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a:t>
            </a:r>
            <a:endParaRPr lang="en-US" altLang="ja-JP" sz="1400" noProof="1">
              <a:latin typeface="Arial" panose="020B0604020202020204" pitchFamily="34" charset="0"/>
              <a:ea typeface="ＭＳ Ｐゴシック" panose="020B0600070205080204" pitchFamily="50" charset="-128"/>
              <a:cs typeface="Arial" panose="020B0604020202020204" pitchFamily="34" charset="0"/>
            </a:endParaRPr>
          </a:p>
        </p:txBody>
      </p:sp>
      <p:sp>
        <p:nvSpPr>
          <p:cNvPr id="146" name="テキスト ボックス 6">
            <a:extLst>
              <a:ext uri="{FF2B5EF4-FFF2-40B4-BE49-F238E27FC236}">
                <a16:creationId xmlns:a16="http://schemas.microsoft.com/office/drawing/2014/main" id="{6AC17BEE-795D-4D2B-BA31-1F2C8AF249C3}"/>
              </a:ext>
            </a:extLst>
          </p:cNvPr>
          <p:cNvSpPr txBox="1"/>
          <p:nvPr/>
        </p:nvSpPr>
        <p:spPr>
          <a:xfrm>
            <a:off x="4959132" y="6492510"/>
            <a:ext cx="2082731" cy="338554"/>
          </a:xfrm>
          <a:prstGeom prst="rect">
            <a:avLst/>
          </a:prstGeom>
          <a:noFill/>
        </p:spPr>
        <p:txBody>
          <a:bodyPr wrap="square" rtlCol="0">
            <a:spAutoFit/>
          </a:bodyPr>
          <a:lstStyle/>
          <a:p>
            <a:r>
              <a:rPr kumimoji="1" lang="en-US" altLang="ja-JP" sz="800" noProof="1">
                <a:latin typeface="Arial" panose="020B0604020202020204" pitchFamily="34" charset="0"/>
                <a:ea typeface="ＭＳ Ｐゴシック" panose="020B0600070205080204" pitchFamily="50" charset="-128"/>
                <a:cs typeface="Arial" panose="020B0604020202020204" pitchFamily="34" charset="0"/>
              </a:rPr>
              <a:t>*1:2025 年1月</a:t>
            </a:r>
            <a:r>
              <a:rPr kumimoji="1" lang="ja-JP" altLang="en-US" sz="800" noProof="1">
                <a:latin typeface="Arial" panose="020B0604020202020204" pitchFamily="34" charset="0"/>
                <a:ea typeface="ＭＳ Ｐゴシック" panose="020B0600070205080204" pitchFamily="50" charset="-128"/>
                <a:cs typeface="Arial" panose="020B0604020202020204" pitchFamily="34" charset="0"/>
              </a:rPr>
              <a:t>時点</a:t>
            </a:r>
            <a:r>
              <a:rPr kumimoji="1" lang="en-US" altLang="ja-JP" sz="800" noProof="1">
                <a:latin typeface="Arial" panose="020B0604020202020204" pitchFamily="34" charset="0"/>
                <a:ea typeface="ＭＳ Ｐゴシック" panose="020B0600070205080204" pitchFamily="50" charset="-128"/>
                <a:cs typeface="Arial" panose="020B0604020202020204" pitchFamily="34" charset="0"/>
              </a:rPr>
              <a:t>のWHOデータより算出</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800" noProof="1">
                <a:latin typeface="Arial" panose="020B0604020202020204" pitchFamily="34" charset="0"/>
                <a:ea typeface="ＭＳ Ｐゴシック" panose="020B0600070205080204" pitchFamily="50" charset="-128"/>
                <a:cs typeface="Arial" panose="020B0604020202020204" pitchFamily="34" charset="0"/>
              </a:rPr>
              <a:t>*2:2022年 </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定数</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 のUS$に基づき算出</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80" name="テキスト ボックス 6">
            <a:extLst>
              <a:ext uri="{FF2B5EF4-FFF2-40B4-BE49-F238E27FC236}">
                <a16:creationId xmlns:a16="http://schemas.microsoft.com/office/drawing/2014/main" id="{19B288C9-BDAA-4B52-AF33-6468C32BF427}"/>
              </a:ext>
            </a:extLst>
          </p:cNvPr>
          <p:cNvSpPr txBox="1"/>
          <p:nvPr/>
        </p:nvSpPr>
        <p:spPr>
          <a:xfrm>
            <a:off x="6893591" y="6501685"/>
            <a:ext cx="3689684" cy="338554"/>
          </a:xfrm>
          <a:prstGeom prst="rect">
            <a:avLst/>
          </a:prstGeom>
          <a:noFill/>
        </p:spPr>
        <p:txBody>
          <a:bodyPr wrap="square" rtlCol="0">
            <a:spAutoFit/>
          </a:bodyPr>
          <a:lstStyle/>
          <a:p>
            <a:r>
              <a:rPr lang="en-US" altLang="ja-JP" sz="800" noProof="1">
                <a:latin typeface="Arial" panose="020B0604020202020204" pitchFamily="34" charset="0"/>
                <a:ea typeface="ＭＳ Ｐゴシック" panose="020B0600070205080204" pitchFamily="50" charset="-128"/>
                <a:cs typeface="Arial" panose="020B0604020202020204" pitchFamily="34" charset="0"/>
              </a:rPr>
              <a:t>*3:現在の医療費は総医療費として計算されます。</a:t>
            </a:r>
            <a:endParaRPr lang="en-US" altLang="ja-JP" sz="800">
              <a:latin typeface="Arial" panose="020B0604020202020204" pitchFamily="34" charset="0"/>
              <a:ea typeface="ＭＳ Ｐゴシック" panose="020B0600070205080204" pitchFamily="50" charset="-128"/>
              <a:cs typeface="Arial" panose="020B0604020202020204" pitchFamily="34" charset="0"/>
            </a:endParaRPr>
          </a:p>
          <a:p>
            <a:r>
              <a:rPr lang="en-US" altLang="ja-JP" sz="800" noProof="1">
                <a:latin typeface="Arial" panose="020B0604020202020204" pitchFamily="34" charset="0"/>
                <a:ea typeface="ＭＳ Ｐゴシック" panose="020B0600070205080204" pitchFamily="50" charset="-128"/>
                <a:cs typeface="Arial" panose="020B0604020202020204" pitchFamily="34" charset="0"/>
              </a:rPr>
              <a:t>*4:国内一般政府医療費を政府医療費として計算</a:t>
            </a:r>
            <a:endParaRPr lang="en-US" altLang="ja-JP" sz="80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2" name="Chart 352">
            <a:extLst>
              <a:ext uri="{FF2B5EF4-FFF2-40B4-BE49-F238E27FC236}">
                <a16:creationId xmlns:a16="http://schemas.microsoft.com/office/drawing/2014/main" id="{DDF0922E-F55F-A5C8-37F2-90107EF28B3B}"/>
              </a:ext>
            </a:extLst>
          </p:cNvPr>
          <p:cNvGraphicFramePr/>
          <p:nvPr>
            <p:custDataLst>
              <p:tags r:id="rId10"/>
            </p:custDataLst>
            <p:extLst>
              <p:ext uri="{D42A27DB-BD31-4B8C-83A1-F6EECF244321}">
                <p14:modId xmlns:p14="http://schemas.microsoft.com/office/powerpoint/2010/main" val="4260818883"/>
              </p:ext>
            </p:extLst>
          </p:nvPr>
        </p:nvGraphicFramePr>
        <p:xfrm>
          <a:off x="848544" y="2073275"/>
          <a:ext cx="7201670" cy="1974850"/>
        </p:xfrm>
        <a:graphic>
          <a:graphicData uri="http://schemas.openxmlformats.org/drawingml/2006/chart">
            <c:chart xmlns:c="http://schemas.openxmlformats.org/drawingml/2006/chart" xmlns:r="http://schemas.openxmlformats.org/officeDocument/2006/relationships" r:id="rId67"/>
          </a:graphicData>
        </a:graphic>
      </p:graphicFrame>
      <p:sp>
        <p:nvSpPr>
          <p:cNvPr id="59" name="テキスト プレースホルダ 9">
            <a:extLst>
              <a:ext uri="{FF2B5EF4-FFF2-40B4-BE49-F238E27FC236}">
                <a16:creationId xmlns:a16="http://schemas.microsoft.com/office/drawing/2014/main" id="{54C2789C-28DE-A58A-908B-05E76DABF616}"/>
              </a:ext>
            </a:extLst>
          </p:cNvPr>
          <p:cNvSpPr>
            <a:spLocks noGrp="1"/>
          </p:cNvSpPr>
          <p:nvPr>
            <p:custDataLst>
              <p:tags r:id="rId11"/>
            </p:custDataLst>
          </p:nvPr>
        </p:nvSpPr>
        <p:spPr bwMode="auto">
          <a:xfrm>
            <a:off x="2758468" y="3982739"/>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A42A2B14-4199-451B-818E-10D9EA204EC2}" type="datetime'''''''''''''''''''0''''''''''5'''">
              <a:rPr lang="ja-JP" altLang="en-US" sz="1000"/>
              <a:pPr marL="0" indent="0" algn="ctr">
                <a:spcBef>
                  <a:spcPct val="0"/>
                </a:spcBef>
                <a:buNone/>
              </a:pPr>
              <a:t>05</a:t>
            </a:fld>
            <a:endParaRPr kumimoji="0" lang="ja-JP" altLang="en-US" sz="640">
              <a:sym typeface="+mn-lt"/>
            </a:endParaRPr>
          </a:p>
        </p:txBody>
      </p:sp>
      <p:sp>
        <p:nvSpPr>
          <p:cNvPr id="60" name="テキスト プレースホルダ 9">
            <a:extLst>
              <a:ext uri="{FF2B5EF4-FFF2-40B4-BE49-F238E27FC236}">
                <a16:creationId xmlns:a16="http://schemas.microsoft.com/office/drawing/2014/main" id="{FFEDB24D-9869-7065-E5AD-E58C3C349A83}"/>
              </a:ext>
            </a:extLst>
          </p:cNvPr>
          <p:cNvSpPr>
            <a:spLocks noGrp="1"/>
          </p:cNvSpPr>
          <p:nvPr>
            <p:custDataLst>
              <p:tags r:id="rId12"/>
            </p:custDataLst>
          </p:nvPr>
        </p:nvSpPr>
        <p:spPr bwMode="auto">
          <a:xfrm>
            <a:off x="1582391" y="3982739"/>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7F2313EC-3850-4BB6-AF3B-F2408E6DA89B}" type="datetime'0''''''''''''''''''''''1'''''''''''''''''''''''''''''">
              <a:rPr lang="ja-JP" altLang="en-US" sz="1000"/>
              <a:pPr marL="0" indent="0" algn="ctr">
                <a:spcBef>
                  <a:spcPct val="0"/>
                </a:spcBef>
                <a:buNone/>
              </a:pPr>
              <a:t>01</a:t>
            </a:fld>
            <a:endParaRPr kumimoji="0" lang="ja-JP" altLang="en-US" sz="640">
              <a:sym typeface="+mn-lt"/>
            </a:endParaRPr>
          </a:p>
        </p:txBody>
      </p:sp>
      <p:sp>
        <p:nvSpPr>
          <p:cNvPr id="61" name="テキスト プレースホルダ 9">
            <a:extLst>
              <a:ext uri="{FF2B5EF4-FFF2-40B4-BE49-F238E27FC236}">
                <a16:creationId xmlns:a16="http://schemas.microsoft.com/office/drawing/2014/main" id="{977A8375-4BDF-504B-BFBC-FE2D6AFC47E7}"/>
              </a:ext>
            </a:extLst>
          </p:cNvPr>
          <p:cNvSpPr>
            <a:spLocks noGrp="1"/>
          </p:cNvSpPr>
          <p:nvPr>
            <p:custDataLst>
              <p:tags r:id="rId13"/>
            </p:custDataLst>
          </p:nvPr>
        </p:nvSpPr>
        <p:spPr bwMode="auto">
          <a:xfrm>
            <a:off x="4509391" y="3982739"/>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F00301BB-01FE-4BBF-8E91-16AE4A00D962}" type="datetime'''''''''''''''''''''''''''''''''1''''''''''''1'''''''">
              <a:rPr lang="ja-JP" altLang="en-US" sz="1000"/>
              <a:pPr marL="0" indent="0" algn="ctr">
                <a:spcBef>
                  <a:spcPct val="0"/>
                </a:spcBef>
                <a:buNone/>
              </a:pPr>
              <a:t>11</a:t>
            </a:fld>
            <a:endParaRPr kumimoji="0" lang="ja-JP" altLang="en-US" sz="640">
              <a:sym typeface="+mn-lt"/>
            </a:endParaRPr>
          </a:p>
        </p:txBody>
      </p:sp>
      <p:sp>
        <p:nvSpPr>
          <p:cNvPr id="62" name="テキスト プレースホルダ 9">
            <a:extLst>
              <a:ext uri="{FF2B5EF4-FFF2-40B4-BE49-F238E27FC236}">
                <a16:creationId xmlns:a16="http://schemas.microsoft.com/office/drawing/2014/main" id="{DD715485-8683-DCAB-E98C-A706B02C370F}"/>
              </a:ext>
            </a:extLst>
          </p:cNvPr>
          <p:cNvSpPr>
            <a:spLocks noGrp="1"/>
          </p:cNvSpPr>
          <p:nvPr>
            <p:custDataLst>
              <p:tags r:id="rId14"/>
            </p:custDataLst>
          </p:nvPr>
        </p:nvSpPr>
        <p:spPr bwMode="auto">
          <a:xfrm>
            <a:off x="6897216" y="3982739"/>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1151D7AF-0A00-4C21-B6CB-9250C0B30604}" type="datetime'''''''''''''''''''''''''''''''''1''9'''''''''''''''''''">
              <a:rPr kumimoji="0" lang="ja-JP" altLang="en-US" sz="1000" smtClean="0"/>
              <a:pPr marL="0" indent="0" algn="ctr">
                <a:spcBef>
                  <a:spcPct val="0"/>
                </a:spcBef>
                <a:buNone/>
              </a:pPr>
              <a:t>19</a:t>
            </a:fld>
            <a:endParaRPr kumimoji="0" lang="ja-JP" altLang="en-US" sz="640">
              <a:sym typeface="+mn-lt"/>
            </a:endParaRPr>
          </a:p>
        </p:txBody>
      </p:sp>
      <p:sp>
        <p:nvSpPr>
          <p:cNvPr id="63" name="テキスト プレースホルダ 9">
            <a:extLst>
              <a:ext uri="{FF2B5EF4-FFF2-40B4-BE49-F238E27FC236}">
                <a16:creationId xmlns:a16="http://schemas.microsoft.com/office/drawing/2014/main" id="{437E2795-FF5D-11C7-39FB-FB8B1F074B51}"/>
              </a:ext>
            </a:extLst>
          </p:cNvPr>
          <p:cNvSpPr>
            <a:spLocks noGrp="1"/>
          </p:cNvSpPr>
          <p:nvPr>
            <p:custDataLst>
              <p:tags r:id="rId15"/>
            </p:custDataLst>
          </p:nvPr>
        </p:nvSpPr>
        <p:spPr bwMode="auto">
          <a:xfrm>
            <a:off x="5963610" y="3982739"/>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317F4128-7328-4390-AF5D-2F54F2D119D4}" type="datetime'''''''''1''''''''''''''''''''''6'''''''''''''''''''''''''''">
              <a:rPr kumimoji="0" lang="ja-JP" altLang="en-US" sz="1000" smtClean="0"/>
              <a:pPr marL="0" indent="0" algn="ctr">
                <a:spcBef>
                  <a:spcPct val="0"/>
                </a:spcBef>
                <a:buNone/>
              </a:pPr>
              <a:t>16</a:t>
            </a:fld>
            <a:endParaRPr kumimoji="0" lang="ja-JP" altLang="en-US" sz="640">
              <a:sym typeface="+mn-lt"/>
            </a:endParaRPr>
          </a:p>
        </p:txBody>
      </p:sp>
      <p:sp>
        <p:nvSpPr>
          <p:cNvPr id="448" name="テキスト プレースホルダ 9">
            <a:extLst>
              <a:ext uri="{FF2B5EF4-FFF2-40B4-BE49-F238E27FC236}">
                <a16:creationId xmlns:a16="http://schemas.microsoft.com/office/drawing/2014/main" id="{3A2B1934-DB12-9A5E-98E8-95E9D566E75D}"/>
              </a:ext>
            </a:extLst>
          </p:cNvPr>
          <p:cNvSpPr>
            <a:spLocks noGrp="1"/>
          </p:cNvSpPr>
          <p:nvPr>
            <p:custDataLst>
              <p:tags r:id="rId16"/>
            </p:custDataLst>
          </p:nvPr>
        </p:nvSpPr>
        <p:spPr bwMode="auto">
          <a:xfrm>
            <a:off x="3922190" y="3982739"/>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3FB3E2E3-311F-426D-B4B5-EC69C25E219A}" type="datetime'''''''''''''''''''''''''0''''''''9'''''''''''''''''''">
              <a:rPr lang="ja-JP" altLang="en-US" sz="1000"/>
              <a:pPr marL="0" indent="0" algn="ctr">
                <a:spcBef>
                  <a:spcPct val="0"/>
                </a:spcBef>
                <a:buNone/>
              </a:pPr>
              <a:t>09</a:t>
            </a:fld>
            <a:endParaRPr kumimoji="0" lang="ja-JP" altLang="en-US" sz="640">
              <a:sym typeface="+mn-lt"/>
            </a:endParaRPr>
          </a:p>
        </p:txBody>
      </p:sp>
      <p:sp>
        <p:nvSpPr>
          <p:cNvPr id="449" name="テキスト プレースホルダ 9">
            <a:extLst>
              <a:ext uri="{FF2B5EF4-FFF2-40B4-BE49-F238E27FC236}">
                <a16:creationId xmlns:a16="http://schemas.microsoft.com/office/drawing/2014/main" id="{16DDEF58-1E88-813A-CB0B-64483890973C}"/>
              </a:ext>
            </a:extLst>
          </p:cNvPr>
          <p:cNvSpPr>
            <a:spLocks noGrp="1"/>
          </p:cNvSpPr>
          <p:nvPr>
            <p:custDataLst>
              <p:tags r:id="rId17"/>
            </p:custDataLst>
          </p:nvPr>
        </p:nvSpPr>
        <p:spPr bwMode="auto">
          <a:xfrm>
            <a:off x="2459841" y="3982739"/>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0D633D8D-DBEF-40C9-9ECF-F09E4D362BB6}" type="datetime'''''''''0''''''''4'''''''">
              <a:rPr lang="ja-JP" altLang="en-US" sz="1000"/>
              <a:pPr marL="0" indent="0" algn="ctr">
                <a:spcBef>
                  <a:spcPct val="0"/>
                </a:spcBef>
                <a:buNone/>
              </a:pPr>
              <a:t>04</a:t>
            </a:fld>
            <a:endParaRPr kumimoji="0" lang="ja-JP" altLang="en-US" sz="640">
              <a:sym typeface="+mn-lt"/>
            </a:endParaRPr>
          </a:p>
        </p:txBody>
      </p:sp>
      <p:sp>
        <p:nvSpPr>
          <p:cNvPr id="450" name="テキスト プレースホルダ 9">
            <a:extLst>
              <a:ext uri="{FF2B5EF4-FFF2-40B4-BE49-F238E27FC236}">
                <a16:creationId xmlns:a16="http://schemas.microsoft.com/office/drawing/2014/main" id="{3A676E86-2CFE-AA24-FED7-DABB6F613381}"/>
              </a:ext>
            </a:extLst>
          </p:cNvPr>
          <p:cNvSpPr>
            <a:spLocks noGrp="1"/>
          </p:cNvSpPr>
          <p:nvPr>
            <p:custDataLst>
              <p:tags r:id="rId18"/>
            </p:custDataLst>
          </p:nvPr>
        </p:nvSpPr>
        <p:spPr bwMode="auto">
          <a:xfrm>
            <a:off x="1857230" y="3982739"/>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F7A3BCD0-CE16-4625-971F-374D09824AA5}" type="datetime'''''''''''''''''0''''''''''''''''''''''''''''''''''''2'''''">
              <a:rPr lang="ja-JP" altLang="en-US" sz="1000"/>
              <a:pPr marL="0" indent="0" algn="ctr">
                <a:spcBef>
                  <a:spcPct val="0"/>
                </a:spcBef>
                <a:buNone/>
              </a:pPr>
              <a:t>02</a:t>
            </a:fld>
            <a:endParaRPr kumimoji="0" lang="ja-JP" altLang="en-US" sz="640">
              <a:sym typeface="+mn-lt"/>
            </a:endParaRPr>
          </a:p>
        </p:txBody>
      </p:sp>
      <p:sp>
        <p:nvSpPr>
          <p:cNvPr id="451" name="テキスト プレースホルダ 9">
            <a:extLst>
              <a:ext uri="{FF2B5EF4-FFF2-40B4-BE49-F238E27FC236}">
                <a16:creationId xmlns:a16="http://schemas.microsoft.com/office/drawing/2014/main" id="{5B484010-E59A-EF3B-7ED0-E10669339A61}"/>
              </a:ext>
            </a:extLst>
          </p:cNvPr>
          <p:cNvSpPr>
            <a:spLocks noGrp="1"/>
          </p:cNvSpPr>
          <p:nvPr>
            <p:custDataLst>
              <p:tags r:id="rId19"/>
            </p:custDataLst>
          </p:nvPr>
        </p:nvSpPr>
        <p:spPr bwMode="auto">
          <a:xfrm>
            <a:off x="6609184" y="3982739"/>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BF0128B9-E953-4CD7-8F14-5A1BC688B5EE}" type="datetime'''''''''''''1''''''''''''''''8'''''''''''''''''''">
              <a:rPr kumimoji="0" lang="ja-JP" altLang="en-US" sz="1000" smtClean="0"/>
              <a:pPr marL="0" indent="0" algn="ctr">
                <a:spcBef>
                  <a:spcPct val="0"/>
                </a:spcBef>
                <a:buNone/>
              </a:pPr>
              <a:t>18</a:t>
            </a:fld>
            <a:endParaRPr kumimoji="0" lang="ja-JP" altLang="en-US" sz="640">
              <a:sym typeface="+mn-lt"/>
            </a:endParaRPr>
          </a:p>
        </p:txBody>
      </p:sp>
      <p:sp>
        <p:nvSpPr>
          <p:cNvPr id="452" name="テキスト プレースホルダ 9">
            <a:extLst>
              <a:ext uri="{FF2B5EF4-FFF2-40B4-BE49-F238E27FC236}">
                <a16:creationId xmlns:a16="http://schemas.microsoft.com/office/drawing/2014/main" id="{4695BE28-0177-FF91-7BC0-F34C792C438F}"/>
              </a:ext>
            </a:extLst>
          </p:cNvPr>
          <p:cNvSpPr>
            <a:spLocks noGrp="1"/>
          </p:cNvSpPr>
          <p:nvPr>
            <p:custDataLst>
              <p:tags r:id="rId20"/>
            </p:custDataLst>
          </p:nvPr>
        </p:nvSpPr>
        <p:spPr bwMode="auto">
          <a:xfrm>
            <a:off x="2132671" y="3982739"/>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5F18DAC7-D6C1-4AEC-9EB1-A42A3819F5F6}" type="datetime'''''0''''''''''''''''''''''''3'''''''">
              <a:rPr lang="ja-JP" altLang="en-US" sz="1000"/>
              <a:pPr marL="0" indent="0" algn="ctr">
                <a:spcBef>
                  <a:spcPct val="0"/>
                </a:spcBef>
                <a:buNone/>
              </a:pPr>
              <a:t>03</a:t>
            </a:fld>
            <a:endParaRPr kumimoji="0" lang="ja-JP" altLang="en-US" sz="640">
              <a:sym typeface="+mn-lt"/>
            </a:endParaRPr>
          </a:p>
        </p:txBody>
      </p:sp>
      <p:sp>
        <p:nvSpPr>
          <p:cNvPr id="453" name="テキスト プレースホルダ 9">
            <a:extLst>
              <a:ext uri="{FF2B5EF4-FFF2-40B4-BE49-F238E27FC236}">
                <a16:creationId xmlns:a16="http://schemas.microsoft.com/office/drawing/2014/main" id="{9402CBB3-EF73-FCAB-688C-83A68ACBED76}"/>
              </a:ext>
            </a:extLst>
          </p:cNvPr>
          <p:cNvSpPr>
            <a:spLocks noGrp="1"/>
          </p:cNvSpPr>
          <p:nvPr>
            <p:custDataLst>
              <p:tags r:id="rId21"/>
            </p:custDataLst>
          </p:nvPr>
        </p:nvSpPr>
        <p:spPr bwMode="auto">
          <a:xfrm>
            <a:off x="4210910" y="3982739"/>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C44FA2D4-2FCA-45C1-921A-F1A6669CBDAB}" type="datetime'10'''''">
              <a:rPr lang="ja-JP" altLang="en-US" sz="1000"/>
              <a:pPr marL="0" indent="0" algn="ctr">
                <a:spcBef>
                  <a:spcPct val="0"/>
                </a:spcBef>
                <a:buNone/>
              </a:pPr>
              <a:t>10</a:t>
            </a:fld>
            <a:endParaRPr kumimoji="0" lang="ja-JP" altLang="en-US" sz="640">
              <a:sym typeface="+mn-lt"/>
            </a:endParaRPr>
          </a:p>
        </p:txBody>
      </p:sp>
      <p:sp>
        <p:nvSpPr>
          <p:cNvPr id="454" name="テキスト プレースホルダ 9">
            <a:extLst>
              <a:ext uri="{FF2B5EF4-FFF2-40B4-BE49-F238E27FC236}">
                <a16:creationId xmlns:a16="http://schemas.microsoft.com/office/drawing/2014/main" id="{7BFC10E1-3CBB-F05F-5B0F-ED1484D31656}"/>
              </a:ext>
            </a:extLst>
          </p:cNvPr>
          <p:cNvSpPr>
            <a:spLocks noGrp="1"/>
          </p:cNvSpPr>
          <p:nvPr>
            <p:custDataLst>
              <p:tags r:id="rId22"/>
            </p:custDataLst>
          </p:nvPr>
        </p:nvSpPr>
        <p:spPr bwMode="auto">
          <a:xfrm>
            <a:off x="3035329" y="3982739"/>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3DC24A94-F5EC-4122-9200-3341C3CDAB4E}" type="datetime'''''0''''6'''''''''''''''''''''''''">
              <a:rPr lang="ja-JP" altLang="en-US" sz="1000"/>
              <a:pPr marL="0" indent="0" algn="ctr">
                <a:spcBef>
                  <a:spcPct val="0"/>
                </a:spcBef>
                <a:buNone/>
              </a:pPr>
              <a:t>06</a:t>
            </a:fld>
            <a:endParaRPr kumimoji="0" lang="ja-JP" altLang="en-US" sz="640">
              <a:sym typeface="+mn-lt"/>
            </a:endParaRPr>
          </a:p>
        </p:txBody>
      </p:sp>
      <p:sp>
        <p:nvSpPr>
          <p:cNvPr id="455" name="テキスト プレースホルダ 9">
            <a:extLst>
              <a:ext uri="{FF2B5EF4-FFF2-40B4-BE49-F238E27FC236}">
                <a16:creationId xmlns:a16="http://schemas.microsoft.com/office/drawing/2014/main" id="{CB721C7E-0FCE-553A-DCE6-DA73F6FF4E3B}"/>
              </a:ext>
            </a:extLst>
          </p:cNvPr>
          <p:cNvSpPr>
            <a:spLocks noGrp="1"/>
          </p:cNvSpPr>
          <p:nvPr>
            <p:custDataLst>
              <p:tags r:id="rId23"/>
            </p:custDataLst>
          </p:nvPr>
        </p:nvSpPr>
        <p:spPr bwMode="auto">
          <a:xfrm>
            <a:off x="3324049" y="3982739"/>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F6E82E6C-193A-455C-8D84-DDCEAFC6AAAC}" type="datetime'''''''''''''0''7'''''''''''''''">
              <a:rPr lang="ja-JP" altLang="en-US" sz="1000"/>
              <a:pPr marL="0" indent="0" algn="ctr">
                <a:spcBef>
                  <a:spcPct val="0"/>
                </a:spcBef>
                <a:buNone/>
              </a:pPr>
              <a:t>07</a:t>
            </a:fld>
            <a:endParaRPr kumimoji="0" lang="ja-JP" altLang="en-US" sz="640">
              <a:sym typeface="+mn-lt"/>
            </a:endParaRPr>
          </a:p>
        </p:txBody>
      </p:sp>
      <p:sp>
        <p:nvSpPr>
          <p:cNvPr id="456" name="テキスト プレースホルダ 9">
            <a:extLst>
              <a:ext uri="{FF2B5EF4-FFF2-40B4-BE49-F238E27FC236}">
                <a16:creationId xmlns:a16="http://schemas.microsoft.com/office/drawing/2014/main" id="{9D0B3604-D01F-D57A-7963-D92FF87F28B3}"/>
              </a:ext>
            </a:extLst>
          </p:cNvPr>
          <p:cNvSpPr>
            <a:spLocks noGrp="1"/>
          </p:cNvSpPr>
          <p:nvPr>
            <p:custDataLst>
              <p:tags r:id="rId24"/>
            </p:custDataLst>
          </p:nvPr>
        </p:nvSpPr>
        <p:spPr bwMode="auto">
          <a:xfrm>
            <a:off x="6271065" y="3982739"/>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B103025C-3032-4504-822D-3710FF6E2441}" type="datetime'''''''''''''''''''''''''''''''''''''''''''1''''''''7'">
              <a:rPr kumimoji="0" lang="ja-JP" altLang="en-US" sz="1000" smtClean="0"/>
              <a:pPr marL="0" indent="0" algn="ctr">
                <a:spcBef>
                  <a:spcPct val="0"/>
                </a:spcBef>
                <a:buNone/>
              </a:pPr>
              <a:t>17</a:t>
            </a:fld>
            <a:endParaRPr kumimoji="0" lang="ja-JP" altLang="en-US" sz="640" dirty="0">
              <a:sym typeface="+mn-lt"/>
            </a:endParaRPr>
          </a:p>
        </p:txBody>
      </p:sp>
      <p:sp>
        <p:nvSpPr>
          <p:cNvPr id="457" name="テキスト プレースホルダ 9">
            <a:extLst>
              <a:ext uri="{FF2B5EF4-FFF2-40B4-BE49-F238E27FC236}">
                <a16:creationId xmlns:a16="http://schemas.microsoft.com/office/drawing/2014/main" id="{C005940F-1550-00B2-30E4-8E0D57F29A1D}"/>
              </a:ext>
            </a:extLst>
          </p:cNvPr>
          <p:cNvSpPr>
            <a:spLocks noGrp="1"/>
          </p:cNvSpPr>
          <p:nvPr>
            <p:custDataLst>
              <p:tags r:id="rId25"/>
            </p:custDataLst>
          </p:nvPr>
        </p:nvSpPr>
        <p:spPr bwMode="auto">
          <a:xfrm>
            <a:off x="3632831" y="3982739"/>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59C2F5E7-AFB0-42A0-8CFD-B9FF76CE8928}" type="datetime'''0''''''''''''''''''''''''''''''8'''''''''">
              <a:rPr lang="ja-JP" altLang="en-US" sz="1000"/>
              <a:pPr marL="0" indent="0" algn="ctr">
                <a:spcBef>
                  <a:spcPct val="0"/>
                </a:spcBef>
                <a:buNone/>
              </a:pPr>
              <a:t>08</a:t>
            </a:fld>
            <a:endParaRPr kumimoji="0" lang="ja-JP" altLang="en-US" sz="640">
              <a:sym typeface="+mn-lt"/>
            </a:endParaRPr>
          </a:p>
        </p:txBody>
      </p:sp>
      <p:sp>
        <p:nvSpPr>
          <p:cNvPr id="458" name="テキスト プレースホルダ 9">
            <a:extLst>
              <a:ext uri="{FF2B5EF4-FFF2-40B4-BE49-F238E27FC236}">
                <a16:creationId xmlns:a16="http://schemas.microsoft.com/office/drawing/2014/main" id="{C8909B7D-93F3-32F4-D4B9-884955738A63}"/>
              </a:ext>
            </a:extLst>
          </p:cNvPr>
          <p:cNvSpPr>
            <a:spLocks noGrp="1"/>
          </p:cNvSpPr>
          <p:nvPr>
            <p:custDataLst>
              <p:tags r:id="rId26"/>
            </p:custDataLst>
          </p:nvPr>
        </p:nvSpPr>
        <p:spPr bwMode="auto">
          <a:xfrm>
            <a:off x="4788298" y="3982739"/>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7BC796E4-2432-4BCF-9732-A38404E63CA6}" type="datetime'''''''''''''''1''''''''''''''''''''''''2'''''''''''">
              <a:rPr lang="ja-JP" altLang="en-US" sz="1000"/>
              <a:pPr marL="0" indent="0" algn="ctr">
                <a:spcBef>
                  <a:spcPct val="0"/>
                </a:spcBef>
                <a:buNone/>
              </a:pPr>
              <a:t>12</a:t>
            </a:fld>
            <a:endParaRPr kumimoji="0" lang="ja-JP" altLang="en-US" sz="640">
              <a:sym typeface="+mn-lt"/>
            </a:endParaRPr>
          </a:p>
        </p:txBody>
      </p:sp>
      <p:sp>
        <p:nvSpPr>
          <p:cNvPr id="459" name="テキスト プレースホルダ 9">
            <a:extLst>
              <a:ext uri="{FF2B5EF4-FFF2-40B4-BE49-F238E27FC236}">
                <a16:creationId xmlns:a16="http://schemas.microsoft.com/office/drawing/2014/main" id="{3829A889-0AA5-91F2-28D1-5764870F169A}"/>
              </a:ext>
            </a:extLst>
          </p:cNvPr>
          <p:cNvSpPr>
            <a:spLocks noGrp="1"/>
          </p:cNvSpPr>
          <p:nvPr>
            <p:custDataLst>
              <p:tags r:id="rId27"/>
            </p:custDataLst>
          </p:nvPr>
        </p:nvSpPr>
        <p:spPr bwMode="auto">
          <a:xfrm>
            <a:off x="5365686" y="3982739"/>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1B1364D4-AECD-4208-818B-E1018752E322}" type="datetime'''''1''''4'''''''''''''''''''''''''''">
              <a:rPr lang="ja-JP" altLang="en-US" sz="1000"/>
              <a:pPr marL="0" indent="0" algn="ctr">
                <a:spcBef>
                  <a:spcPct val="0"/>
                </a:spcBef>
                <a:buNone/>
              </a:pPr>
              <a:t>14</a:t>
            </a:fld>
            <a:endParaRPr kumimoji="0" lang="ja-JP" altLang="en-US" sz="640">
              <a:sym typeface="+mn-lt"/>
            </a:endParaRPr>
          </a:p>
        </p:txBody>
      </p:sp>
      <p:sp>
        <p:nvSpPr>
          <p:cNvPr id="460" name="テキスト プレースホルダ 9">
            <a:extLst>
              <a:ext uri="{FF2B5EF4-FFF2-40B4-BE49-F238E27FC236}">
                <a16:creationId xmlns:a16="http://schemas.microsoft.com/office/drawing/2014/main" id="{B9326376-F5FA-8697-64AC-354644558941}"/>
              </a:ext>
            </a:extLst>
          </p:cNvPr>
          <p:cNvSpPr>
            <a:spLocks noGrp="1"/>
          </p:cNvSpPr>
          <p:nvPr>
            <p:custDataLst>
              <p:tags r:id="rId28"/>
            </p:custDataLst>
          </p:nvPr>
        </p:nvSpPr>
        <p:spPr bwMode="auto">
          <a:xfrm>
            <a:off x="5087659" y="3982739"/>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0779528D-8021-4B73-8EEE-4EE17AFBB89B}" type="datetime'''''''''''''''''''''''''''''''1''''''3'''''''''''''''''''''''">
              <a:rPr lang="ja-JP" altLang="en-US" sz="1000"/>
              <a:pPr marL="0" indent="0" algn="ctr">
                <a:spcBef>
                  <a:spcPct val="0"/>
                </a:spcBef>
                <a:buNone/>
              </a:pPr>
              <a:t>13</a:t>
            </a:fld>
            <a:endParaRPr kumimoji="0" lang="ja-JP" altLang="en-US" sz="640">
              <a:sym typeface="+mn-lt"/>
            </a:endParaRPr>
          </a:p>
        </p:txBody>
      </p:sp>
      <p:sp>
        <p:nvSpPr>
          <p:cNvPr id="461" name="テキスト プレースホルダ 9">
            <a:extLst>
              <a:ext uri="{FF2B5EF4-FFF2-40B4-BE49-F238E27FC236}">
                <a16:creationId xmlns:a16="http://schemas.microsoft.com/office/drawing/2014/main" id="{C676E3D8-B99F-2F26-8015-F16E902BCFC3}"/>
              </a:ext>
            </a:extLst>
          </p:cNvPr>
          <p:cNvSpPr>
            <a:spLocks noGrp="1"/>
          </p:cNvSpPr>
          <p:nvPr>
            <p:custDataLst>
              <p:tags r:id="rId29"/>
            </p:custDataLst>
          </p:nvPr>
        </p:nvSpPr>
        <p:spPr bwMode="auto">
          <a:xfrm>
            <a:off x="5664249" y="3982739"/>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25FF816B-DF2B-4467-B4D6-E236002F0422}" type="datetime'''''''''''''''''''1''''''''''''''''''''''''''''''''''''5'">
              <a:rPr lang="ja-JP" altLang="en-US" sz="1000"/>
              <a:pPr marL="0" indent="0" algn="ctr">
                <a:spcBef>
                  <a:spcPct val="0"/>
                </a:spcBef>
                <a:buNone/>
              </a:pPr>
              <a:t>15</a:t>
            </a:fld>
            <a:endParaRPr kumimoji="0" lang="ja-JP" altLang="en-US" sz="640">
              <a:sym typeface="+mn-lt"/>
            </a:endParaRPr>
          </a:p>
        </p:txBody>
      </p:sp>
      <p:sp>
        <p:nvSpPr>
          <p:cNvPr id="462" name="テキスト プレースホルダ 9">
            <a:extLst>
              <a:ext uri="{FF2B5EF4-FFF2-40B4-BE49-F238E27FC236}">
                <a16:creationId xmlns:a16="http://schemas.microsoft.com/office/drawing/2014/main" id="{878E4A0A-740F-87E4-555E-F0C803750935}"/>
              </a:ext>
            </a:extLst>
          </p:cNvPr>
          <p:cNvSpPr>
            <a:spLocks noGrp="1"/>
          </p:cNvSpPr>
          <p:nvPr>
            <p:custDataLst>
              <p:tags r:id="rId30"/>
            </p:custDataLst>
          </p:nvPr>
        </p:nvSpPr>
        <p:spPr bwMode="auto">
          <a:xfrm>
            <a:off x="1190305" y="3982739"/>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C3365AD7-38AB-408D-A40C-E2CD269B220C}" type="datetime'''''20''''''''''''''''''''''0''''''''''''''''''''0'">
              <a:rPr lang="ja-JP" altLang="en-US" sz="1000"/>
              <a:pPr marL="0" indent="0" algn="ctr">
                <a:spcBef>
                  <a:spcPct val="0"/>
                </a:spcBef>
                <a:buNone/>
              </a:pPr>
              <a:t>2000</a:t>
            </a:fld>
            <a:endParaRPr kumimoji="0" lang="ja-JP" altLang="en-US" sz="640">
              <a:sym typeface="+mn-lt"/>
            </a:endParaRPr>
          </a:p>
        </p:txBody>
      </p:sp>
      <p:sp>
        <p:nvSpPr>
          <p:cNvPr id="463" name="テキスト プレースホルダ 9">
            <a:extLst>
              <a:ext uri="{FF2B5EF4-FFF2-40B4-BE49-F238E27FC236}">
                <a16:creationId xmlns:a16="http://schemas.microsoft.com/office/drawing/2014/main" id="{D39C0E47-E38E-EF8C-0FAC-D80D9DFDFDD0}"/>
              </a:ext>
            </a:extLst>
          </p:cNvPr>
          <p:cNvSpPr>
            <a:spLocks noGrp="1"/>
          </p:cNvSpPr>
          <p:nvPr>
            <p:custDataLst>
              <p:tags r:id="rId31"/>
            </p:custDataLst>
          </p:nvPr>
        </p:nvSpPr>
        <p:spPr bwMode="auto">
          <a:xfrm>
            <a:off x="7248872" y="3982739"/>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r>
              <a:rPr kumimoji="0" lang="en-US" altLang="ja-JP" sz="1000" noProof="1">
                <a:sym typeface="+mn-lt"/>
              </a:rPr>
              <a:t>20</a:t>
            </a:r>
            <a:endParaRPr kumimoji="0" lang="ja-JP" altLang="en-US" sz="1000">
              <a:sym typeface="+mn-lt"/>
            </a:endParaRPr>
          </a:p>
        </p:txBody>
      </p:sp>
      <p:sp>
        <p:nvSpPr>
          <p:cNvPr id="464" name="テキスト プレースホルダ 9">
            <a:extLst>
              <a:ext uri="{FF2B5EF4-FFF2-40B4-BE49-F238E27FC236}">
                <a16:creationId xmlns:a16="http://schemas.microsoft.com/office/drawing/2014/main" id="{9495B603-B0D3-A276-6846-8B562F1B29F6}"/>
              </a:ext>
            </a:extLst>
          </p:cNvPr>
          <p:cNvSpPr>
            <a:spLocks noGrp="1"/>
          </p:cNvSpPr>
          <p:nvPr>
            <p:custDataLst>
              <p:tags r:id="rId32"/>
            </p:custDataLst>
          </p:nvPr>
        </p:nvSpPr>
        <p:spPr bwMode="auto">
          <a:xfrm>
            <a:off x="7536904" y="3982739"/>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r>
              <a:rPr kumimoji="0" lang="en-US" altLang="ja-JP" sz="1000" noProof="1">
                <a:sym typeface="+mn-lt"/>
              </a:rPr>
              <a:t>21</a:t>
            </a:r>
            <a:endParaRPr kumimoji="0" lang="ja-JP" altLang="en-US" sz="1000">
              <a:sym typeface="+mn-lt"/>
            </a:endParaRPr>
          </a:p>
        </p:txBody>
      </p:sp>
      <p:sp>
        <p:nvSpPr>
          <p:cNvPr id="465" name="テキスト プレースホルダ 9">
            <a:extLst>
              <a:ext uri="{FF2B5EF4-FFF2-40B4-BE49-F238E27FC236}">
                <a16:creationId xmlns:a16="http://schemas.microsoft.com/office/drawing/2014/main" id="{F4B9D328-6FBF-8C40-FD1C-91BDC3B8BF1D}"/>
              </a:ext>
            </a:extLst>
          </p:cNvPr>
          <p:cNvSpPr>
            <a:spLocks noGrp="1"/>
          </p:cNvSpPr>
          <p:nvPr/>
        </p:nvSpPr>
        <p:spPr bwMode="auto">
          <a:xfrm>
            <a:off x="1582391" y="3982739"/>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7F2313EC-3850-4BB6-AF3B-F2408E6DA89B}" type="datetime'0''''''''''''''''''''''1'''''''''''''''''''''''''''''">
              <a:rPr lang="ja-JP" altLang="en-US" sz="1000"/>
              <a:pPr marL="0" indent="0" algn="ctr">
                <a:spcBef>
                  <a:spcPct val="0"/>
                </a:spcBef>
                <a:buNone/>
              </a:pPr>
              <a:t>01</a:t>
            </a:fld>
            <a:endParaRPr kumimoji="0" lang="ja-JP" altLang="en-US" sz="640">
              <a:sym typeface="+mn-lt"/>
            </a:endParaRPr>
          </a:p>
        </p:txBody>
      </p:sp>
      <p:graphicFrame>
        <p:nvGraphicFramePr>
          <p:cNvPr id="467" name="Chart 22">
            <a:extLst>
              <a:ext uri="{FF2B5EF4-FFF2-40B4-BE49-F238E27FC236}">
                <a16:creationId xmlns:a16="http://schemas.microsoft.com/office/drawing/2014/main" id="{4A50F7DD-57CE-2CC9-1356-73E7A2284F5D}"/>
              </a:ext>
            </a:extLst>
          </p:cNvPr>
          <p:cNvGraphicFramePr/>
          <p:nvPr>
            <p:extLst>
              <p:ext uri="{D42A27DB-BD31-4B8C-83A1-F6EECF244321}">
                <p14:modId xmlns:p14="http://schemas.microsoft.com/office/powerpoint/2010/main" val="1585835781"/>
              </p:ext>
            </p:extLst>
          </p:nvPr>
        </p:nvGraphicFramePr>
        <p:xfrm>
          <a:off x="1121905" y="1698386"/>
          <a:ext cx="7071455" cy="1591923"/>
        </p:xfrm>
        <a:graphic>
          <a:graphicData uri="http://schemas.openxmlformats.org/drawingml/2006/chart">
            <c:chart xmlns:c="http://schemas.openxmlformats.org/drawingml/2006/chart" xmlns:r="http://schemas.openxmlformats.org/officeDocument/2006/relationships" r:id="rId68"/>
          </a:graphicData>
        </a:graphic>
      </p:graphicFrame>
      <p:sp>
        <p:nvSpPr>
          <p:cNvPr id="473" name="テキスト プレースホルダ 9">
            <a:extLst>
              <a:ext uri="{FF2B5EF4-FFF2-40B4-BE49-F238E27FC236}">
                <a16:creationId xmlns:a16="http://schemas.microsoft.com/office/drawing/2014/main" id="{1DC57174-B9D5-F9B3-3EDD-6059EC9D39C6}"/>
              </a:ext>
            </a:extLst>
          </p:cNvPr>
          <p:cNvSpPr>
            <a:spLocks noGrp="1"/>
          </p:cNvSpPr>
          <p:nvPr/>
        </p:nvSpPr>
        <p:spPr bwMode="gray">
          <a:xfrm>
            <a:off x="1243953" y="3340077"/>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r>
              <a:rPr kumimoji="0" lang="en-US" altLang="ja-JP" sz="900" b="1" noProof="1">
                <a:sym typeface="+mn-lt"/>
              </a:rPr>
              <a:t>7.6</a:t>
            </a:r>
            <a:endParaRPr kumimoji="0" lang="ja-JP" altLang="en-US" sz="900" b="1" dirty="0">
              <a:sym typeface="+mn-lt"/>
            </a:endParaRPr>
          </a:p>
        </p:txBody>
      </p:sp>
      <p:sp>
        <p:nvSpPr>
          <p:cNvPr id="5" name="テキスト プレースホルダ 9">
            <a:extLst>
              <a:ext uri="{FF2B5EF4-FFF2-40B4-BE49-F238E27FC236}">
                <a16:creationId xmlns:a16="http://schemas.microsoft.com/office/drawing/2014/main" id="{42705D5A-D8E2-AA98-2DFB-0E7A6A9D0C3C}"/>
              </a:ext>
            </a:extLst>
          </p:cNvPr>
          <p:cNvSpPr>
            <a:spLocks noGrp="1"/>
          </p:cNvSpPr>
          <p:nvPr>
            <p:custDataLst>
              <p:tags r:id="rId33"/>
            </p:custDataLst>
          </p:nvPr>
        </p:nvSpPr>
        <p:spPr bwMode="auto">
          <a:xfrm>
            <a:off x="7833320" y="3982739"/>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r>
              <a:rPr kumimoji="0" lang="en-US" altLang="ja-JP" sz="1000" noProof="1">
                <a:sym typeface="+mn-lt"/>
              </a:rPr>
              <a:t>22</a:t>
            </a:r>
            <a:endParaRPr kumimoji="0" lang="ja-JP" altLang="en-US" sz="1000">
              <a:sym typeface="+mn-lt"/>
            </a:endParaRPr>
          </a:p>
        </p:txBody>
      </p:sp>
      <p:sp>
        <p:nvSpPr>
          <p:cNvPr id="6" name="テキスト プレースホルダ 9">
            <a:extLst>
              <a:ext uri="{FF2B5EF4-FFF2-40B4-BE49-F238E27FC236}">
                <a16:creationId xmlns:a16="http://schemas.microsoft.com/office/drawing/2014/main" id="{F2397897-F767-C391-8734-387ACD4E65EC}"/>
              </a:ext>
            </a:extLst>
          </p:cNvPr>
          <p:cNvSpPr>
            <a:spLocks noGrp="1"/>
          </p:cNvSpPr>
          <p:nvPr/>
        </p:nvSpPr>
        <p:spPr bwMode="gray">
          <a:xfrm>
            <a:off x="1523602" y="3288769"/>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r>
              <a:rPr kumimoji="0" lang="en-US" altLang="ja-JP" sz="900" b="1" noProof="1">
                <a:sym typeface="+mn-lt"/>
              </a:rPr>
              <a:t>7.6</a:t>
            </a:r>
            <a:endParaRPr kumimoji="0" lang="ja-JP" altLang="en-US" sz="900" b="1" dirty="0">
              <a:sym typeface="+mn-lt"/>
            </a:endParaRPr>
          </a:p>
        </p:txBody>
      </p:sp>
      <p:sp>
        <p:nvSpPr>
          <p:cNvPr id="9" name="テキスト プレースホルダ 9">
            <a:extLst>
              <a:ext uri="{FF2B5EF4-FFF2-40B4-BE49-F238E27FC236}">
                <a16:creationId xmlns:a16="http://schemas.microsoft.com/office/drawing/2014/main" id="{8330045D-8D2B-040D-2387-BBF852082661}"/>
              </a:ext>
            </a:extLst>
          </p:cNvPr>
          <p:cNvSpPr>
            <a:spLocks noGrp="1"/>
          </p:cNvSpPr>
          <p:nvPr/>
        </p:nvSpPr>
        <p:spPr bwMode="gray">
          <a:xfrm>
            <a:off x="1835697" y="3239283"/>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r>
              <a:rPr kumimoji="0" lang="en-US" altLang="ja-JP" sz="900" b="1" noProof="1">
                <a:sym typeface="+mn-lt"/>
              </a:rPr>
              <a:t>8.9</a:t>
            </a:r>
            <a:endParaRPr kumimoji="0" lang="ja-JP" altLang="en-US" sz="900" b="1" dirty="0">
              <a:sym typeface="+mn-lt"/>
            </a:endParaRPr>
          </a:p>
        </p:txBody>
      </p:sp>
      <p:sp>
        <p:nvSpPr>
          <p:cNvPr id="11" name="テキスト プレースホルダ 9">
            <a:extLst>
              <a:ext uri="{FF2B5EF4-FFF2-40B4-BE49-F238E27FC236}">
                <a16:creationId xmlns:a16="http://schemas.microsoft.com/office/drawing/2014/main" id="{77393E5B-A30F-23B2-84A6-56319E5D6AC7}"/>
              </a:ext>
            </a:extLst>
          </p:cNvPr>
          <p:cNvSpPr>
            <a:spLocks noGrp="1"/>
          </p:cNvSpPr>
          <p:nvPr/>
        </p:nvSpPr>
        <p:spPr bwMode="gray">
          <a:xfrm>
            <a:off x="2397274" y="3180846"/>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r>
              <a:rPr kumimoji="0" lang="en-US" altLang="ja-JP" sz="900" b="1" noProof="1">
                <a:sym typeface="+mn-lt"/>
              </a:rPr>
              <a:t>9.6</a:t>
            </a:r>
            <a:endParaRPr kumimoji="0" lang="ja-JP" altLang="en-US" sz="900" b="1" dirty="0">
              <a:sym typeface="+mn-lt"/>
            </a:endParaRPr>
          </a:p>
        </p:txBody>
      </p:sp>
      <p:sp>
        <p:nvSpPr>
          <p:cNvPr id="13" name="テキスト プレースホルダ 9">
            <a:extLst>
              <a:ext uri="{FF2B5EF4-FFF2-40B4-BE49-F238E27FC236}">
                <a16:creationId xmlns:a16="http://schemas.microsoft.com/office/drawing/2014/main" id="{5A206349-4CA5-3D23-A110-5CB0E5DC26EB}"/>
              </a:ext>
            </a:extLst>
          </p:cNvPr>
          <p:cNvSpPr>
            <a:spLocks noGrp="1"/>
          </p:cNvSpPr>
          <p:nvPr/>
        </p:nvSpPr>
        <p:spPr bwMode="gray">
          <a:xfrm>
            <a:off x="2707978" y="3160653"/>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r>
              <a:rPr kumimoji="0" lang="en-US" altLang="ja-JP" sz="900" b="1" noProof="1">
                <a:sym typeface="+mn-lt"/>
              </a:rPr>
              <a:t>10.0</a:t>
            </a:r>
            <a:endParaRPr kumimoji="0" lang="ja-JP" altLang="en-US" sz="900" b="1" dirty="0">
              <a:sym typeface="+mn-lt"/>
            </a:endParaRPr>
          </a:p>
        </p:txBody>
      </p:sp>
      <p:sp>
        <p:nvSpPr>
          <p:cNvPr id="14" name="テキスト プレースホルダ 9">
            <a:extLst>
              <a:ext uri="{FF2B5EF4-FFF2-40B4-BE49-F238E27FC236}">
                <a16:creationId xmlns:a16="http://schemas.microsoft.com/office/drawing/2014/main" id="{F5AF5395-1F81-7D11-C582-699E7BC8A9A1}"/>
              </a:ext>
            </a:extLst>
          </p:cNvPr>
          <p:cNvSpPr>
            <a:spLocks noGrp="1"/>
          </p:cNvSpPr>
          <p:nvPr/>
        </p:nvSpPr>
        <p:spPr bwMode="gray">
          <a:xfrm>
            <a:off x="3031692" y="3146546"/>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r>
              <a:rPr kumimoji="0" lang="en-US" altLang="ja-JP" sz="900" b="1" noProof="1">
                <a:sym typeface="+mn-lt"/>
              </a:rPr>
              <a:t>10.3</a:t>
            </a:r>
            <a:endParaRPr kumimoji="0" lang="ja-JP" altLang="en-US" sz="900" b="1" dirty="0">
              <a:sym typeface="+mn-lt"/>
            </a:endParaRPr>
          </a:p>
        </p:txBody>
      </p:sp>
      <p:sp>
        <p:nvSpPr>
          <p:cNvPr id="15" name="テキスト プレースホルダ 9">
            <a:extLst>
              <a:ext uri="{FF2B5EF4-FFF2-40B4-BE49-F238E27FC236}">
                <a16:creationId xmlns:a16="http://schemas.microsoft.com/office/drawing/2014/main" id="{2A7A34E1-5156-066D-A564-2AF74A42C7E1}"/>
              </a:ext>
            </a:extLst>
          </p:cNvPr>
          <p:cNvSpPr>
            <a:spLocks noGrp="1"/>
          </p:cNvSpPr>
          <p:nvPr/>
        </p:nvSpPr>
        <p:spPr bwMode="gray">
          <a:xfrm>
            <a:off x="3336530" y="3104646"/>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r>
              <a:rPr kumimoji="0" lang="en-US" altLang="ja-JP" sz="900" b="1" noProof="1">
                <a:sym typeface="+mn-lt"/>
              </a:rPr>
              <a:t>11.2</a:t>
            </a:r>
            <a:endParaRPr kumimoji="0" lang="ja-JP" altLang="en-US" sz="900" b="1" dirty="0">
              <a:sym typeface="+mn-lt"/>
            </a:endParaRPr>
          </a:p>
        </p:txBody>
      </p:sp>
      <p:sp>
        <p:nvSpPr>
          <p:cNvPr id="17" name="テキスト プレースホルダ 9">
            <a:extLst>
              <a:ext uri="{FF2B5EF4-FFF2-40B4-BE49-F238E27FC236}">
                <a16:creationId xmlns:a16="http://schemas.microsoft.com/office/drawing/2014/main" id="{E60CCA4F-4A24-4E2A-587E-0D9EA458D038}"/>
              </a:ext>
            </a:extLst>
          </p:cNvPr>
          <p:cNvSpPr>
            <a:spLocks noGrp="1"/>
          </p:cNvSpPr>
          <p:nvPr/>
        </p:nvSpPr>
        <p:spPr bwMode="gray">
          <a:xfrm>
            <a:off x="3619737" y="3012833"/>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r>
              <a:rPr kumimoji="0" lang="en-US" altLang="ja-JP" sz="900" b="1" noProof="1">
                <a:sym typeface="+mn-lt"/>
              </a:rPr>
              <a:t>12.4</a:t>
            </a:r>
            <a:endParaRPr kumimoji="0" lang="ja-JP" altLang="en-US" sz="900" b="1" dirty="0">
              <a:sym typeface="+mn-lt"/>
            </a:endParaRPr>
          </a:p>
        </p:txBody>
      </p:sp>
      <p:sp>
        <p:nvSpPr>
          <p:cNvPr id="18" name="テキスト プレースホルダ 9">
            <a:extLst>
              <a:ext uri="{FF2B5EF4-FFF2-40B4-BE49-F238E27FC236}">
                <a16:creationId xmlns:a16="http://schemas.microsoft.com/office/drawing/2014/main" id="{4DCD55DE-2C53-8E8D-757B-9E7FC06A355E}"/>
              </a:ext>
            </a:extLst>
          </p:cNvPr>
          <p:cNvSpPr>
            <a:spLocks noGrp="1"/>
          </p:cNvSpPr>
          <p:nvPr/>
        </p:nvSpPr>
        <p:spPr bwMode="gray">
          <a:xfrm>
            <a:off x="3930663" y="2994025"/>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r>
              <a:rPr kumimoji="0" lang="en-US" altLang="ja-JP" sz="900" b="1" noProof="1">
                <a:sym typeface="+mn-lt"/>
              </a:rPr>
              <a:t>12.9</a:t>
            </a:r>
            <a:endParaRPr kumimoji="0" lang="ja-JP" altLang="en-US" sz="900" b="1" dirty="0">
              <a:sym typeface="+mn-lt"/>
            </a:endParaRPr>
          </a:p>
        </p:txBody>
      </p:sp>
      <p:sp>
        <p:nvSpPr>
          <p:cNvPr id="19" name="テキスト プレースホルダ 9">
            <a:extLst>
              <a:ext uri="{FF2B5EF4-FFF2-40B4-BE49-F238E27FC236}">
                <a16:creationId xmlns:a16="http://schemas.microsoft.com/office/drawing/2014/main" id="{8FCA2FA1-525C-5040-E05D-C7C6A0D7F485}"/>
              </a:ext>
            </a:extLst>
          </p:cNvPr>
          <p:cNvSpPr>
            <a:spLocks noGrp="1"/>
          </p:cNvSpPr>
          <p:nvPr/>
        </p:nvSpPr>
        <p:spPr bwMode="gray">
          <a:xfrm>
            <a:off x="4219627" y="2958508"/>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r>
              <a:rPr kumimoji="0" lang="en-US" altLang="ja-JP" sz="900" b="1" noProof="1">
                <a:sym typeface="+mn-lt"/>
              </a:rPr>
              <a:t>12.9</a:t>
            </a:r>
            <a:endParaRPr kumimoji="0" lang="ja-JP" altLang="en-US" sz="900" b="1" dirty="0">
              <a:sym typeface="+mn-lt"/>
            </a:endParaRPr>
          </a:p>
        </p:txBody>
      </p:sp>
      <p:sp>
        <p:nvSpPr>
          <p:cNvPr id="20" name="テキスト プレースホルダ 9">
            <a:extLst>
              <a:ext uri="{FF2B5EF4-FFF2-40B4-BE49-F238E27FC236}">
                <a16:creationId xmlns:a16="http://schemas.microsoft.com/office/drawing/2014/main" id="{BE9C26B4-CB87-E030-3E2F-57087657E796}"/>
              </a:ext>
            </a:extLst>
          </p:cNvPr>
          <p:cNvSpPr>
            <a:spLocks noGrp="1"/>
          </p:cNvSpPr>
          <p:nvPr/>
        </p:nvSpPr>
        <p:spPr bwMode="gray">
          <a:xfrm>
            <a:off x="4519512" y="2936617"/>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r>
              <a:rPr kumimoji="0" lang="en-US" altLang="ja-JP" sz="900" b="1" noProof="1">
                <a:sym typeface="+mn-lt"/>
              </a:rPr>
              <a:t>13.7</a:t>
            </a:r>
            <a:endParaRPr kumimoji="0" lang="ja-JP" altLang="en-US" sz="900" b="1" dirty="0">
              <a:sym typeface="+mn-lt"/>
            </a:endParaRPr>
          </a:p>
        </p:txBody>
      </p:sp>
      <p:sp>
        <p:nvSpPr>
          <p:cNvPr id="21" name="テキスト プレースホルダ 9">
            <a:extLst>
              <a:ext uri="{FF2B5EF4-FFF2-40B4-BE49-F238E27FC236}">
                <a16:creationId xmlns:a16="http://schemas.microsoft.com/office/drawing/2014/main" id="{3EAD8645-CAC3-B516-AB7A-EA15752C0BBB}"/>
              </a:ext>
            </a:extLst>
          </p:cNvPr>
          <p:cNvSpPr>
            <a:spLocks noGrp="1"/>
          </p:cNvSpPr>
          <p:nvPr/>
        </p:nvSpPr>
        <p:spPr bwMode="gray">
          <a:xfrm>
            <a:off x="4810159" y="2885132"/>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r>
              <a:rPr kumimoji="0" lang="en-US" altLang="ja-JP" sz="900" b="1" noProof="1">
                <a:sym typeface="+mn-lt"/>
              </a:rPr>
              <a:t>14.5</a:t>
            </a:r>
            <a:endParaRPr kumimoji="0" lang="ja-JP" altLang="en-US" sz="900" b="1" dirty="0">
              <a:sym typeface="+mn-lt"/>
            </a:endParaRPr>
          </a:p>
        </p:txBody>
      </p:sp>
      <p:sp>
        <p:nvSpPr>
          <p:cNvPr id="22" name="テキスト プレースホルダ 9">
            <a:extLst>
              <a:ext uri="{FF2B5EF4-FFF2-40B4-BE49-F238E27FC236}">
                <a16:creationId xmlns:a16="http://schemas.microsoft.com/office/drawing/2014/main" id="{22371B9B-FFEA-C868-34D1-504B3FCB7FDA}"/>
              </a:ext>
            </a:extLst>
          </p:cNvPr>
          <p:cNvSpPr>
            <a:spLocks noGrp="1"/>
          </p:cNvSpPr>
          <p:nvPr/>
        </p:nvSpPr>
        <p:spPr bwMode="gray">
          <a:xfrm>
            <a:off x="5119687" y="2870535"/>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r>
              <a:rPr kumimoji="0" lang="en-US" altLang="ja-JP" sz="900" b="1" noProof="1">
                <a:sym typeface="+mn-lt"/>
              </a:rPr>
              <a:t>14.6</a:t>
            </a:r>
            <a:endParaRPr kumimoji="0" lang="ja-JP" altLang="en-US" sz="900" b="1" dirty="0">
              <a:sym typeface="+mn-lt"/>
            </a:endParaRPr>
          </a:p>
        </p:txBody>
      </p:sp>
      <p:sp>
        <p:nvSpPr>
          <p:cNvPr id="23" name="テキスト プレースホルダ 9">
            <a:extLst>
              <a:ext uri="{FF2B5EF4-FFF2-40B4-BE49-F238E27FC236}">
                <a16:creationId xmlns:a16="http://schemas.microsoft.com/office/drawing/2014/main" id="{74E85618-6F1C-CC31-C184-89ED92A17DF6}"/>
              </a:ext>
            </a:extLst>
          </p:cNvPr>
          <p:cNvSpPr>
            <a:spLocks noGrp="1"/>
          </p:cNvSpPr>
          <p:nvPr/>
        </p:nvSpPr>
        <p:spPr bwMode="gray">
          <a:xfrm>
            <a:off x="5419929" y="2794335"/>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r>
              <a:rPr kumimoji="0" lang="en-US" altLang="ja-JP" sz="900" b="1" noProof="1">
                <a:sym typeface="+mn-lt"/>
              </a:rPr>
              <a:t>15.7</a:t>
            </a:r>
            <a:endParaRPr kumimoji="0" lang="ja-JP" altLang="en-US" sz="900" b="1" dirty="0">
              <a:sym typeface="+mn-lt"/>
            </a:endParaRPr>
          </a:p>
        </p:txBody>
      </p:sp>
      <p:sp>
        <p:nvSpPr>
          <p:cNvPr id="25" name="テキスト プレースホルダ 9">
            <a:extLst>
              <a:ext uri="{FF2B5EF4-FFF2-40B4-BE49-F238E27FC236}">
                <a16:creationId xmlns:a16="http://schemas.microsoft.com/office/drawing/2014/main" id="{AF552371-DF6E-8B5E-08FD-811E3654A6D8}"/>
              </a:ext>
            </a:extLst>
          </p:cNvPr>
          <p:cNvSpPr>
            <a:spLocks noGrp="1"/>
          </p:cNvSpPr>
          <p:nvPr/>
        </p:nvSpPr>
        <p:spPr bwMode="gray">
          <a:xfrm>
            <a:off x="5703567" y="2735489"/>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r>
              <a:rPr kumimoji="0" lang="en-US" altLang="ja-JP" sz="900" b="1" noProof="1">
                <a:sym typeface="+mn-lt"/>
              </a:rPr>
              <a:t>17.0</a:t>
            </a:r>
            <a:endParaRPr kumimoji="0" lang="ja-JP" altLang="en-US" sz="900" b="1" dirty="0">
              <a:sym typeface="+mn-lt"/>
            </a:endParaRPr>
          </a:p>
        </p:txBody>
      </p:sp>
      <p:sp>
        <p:nvSpPr>
          <p:cNvPr id="26" name="テキスト プレースホルダ 9">
            <a:extLst>
              <a:ext uri="{FF2B5EF4-FFF2-40B4-BE49-F238E27FC236}">
                <a16:creationId xmlns:a16="http://schemas.microsoft.com/office/drawing/2014/main" id="{1C9B2F2A-1A93-0DEE-CE14-C9A315D41F34}"/>
              </a:ext>
            </a:extLst>
          </p:cNvPr>
          <p:cNvSpPr>
            <a:spLocks noGrp="1"/>
          </p:cNvSpPr>
          <p:nvPr/>
        </p:nvSpPr>
        <p:spPr bwMode="gray">
          <a:xfrm>
            <a:off x="5994333" y="2679843"/>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r>
              <a:rPr kumimoji="0" lang="en-US" altLang="ja-JP" sz="900" b="1" noProof="1">
                <a:sym typeface="+mn-lt"/>
              </a:rPr>
              <a:t>18.0</a:t>
            </a:r>
            <a:endParaRPr kumimoji="0" lang="ja-JP" altLang="en-US" sz="900" b="1" dirty="0">
              <a:sym typeface="+mn-lt"/>
            </a:endParaRPr>
          </a:p>
        </p:txBody>
      </p:sp>
      <p:sp>
        <p:nvSpPr>
          <p:cNvPr id="27" name="テキスト プレースホルダ 9">
            <a:extLst>
              <a:ext uri="{FF2B5EF4-FFF2-40B4-BE49-F238E27FC236}">
                <a16:creationId xmlns:a16="http://schemas.microsoft.com/office/drawing/2014/main" id="{2291FEA6-8582-09D6-2738-A4B6A6F97536}"/>
              </a:ext>
            </a:extLst>
          </p:cNvPr>
          <p:cNvSpPr>
            <a:spLocks noGrp="1"/>
          </p:cNvSpPr>
          <p:nvPr/>
        </p:nvSpPr>
        <p:spPr bwMode="gray">
          <a:xfrm>
            <a:off x="6287225" y="2649062"/>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r>
              <a:rPr kumimoji="0" lang="en-US" altLang="ja-JP" sz="900" b="1" noProof="1">
                <a:sym typeface="+mn-lt"/>
              </a:rPr>
              <a:t>18.3</a:t>
            </a:r>
            <a:endParaRPr kumimoji="0" lang="ja-JP" altLang="en-US" sz="900" b="1" dirty="0">
              <a:sym typeface="+mn-lt"/>
            </a:endParaRPr>
          </a:p>
        </p:txBody>
      </p:sp>
      <p:sp>
        <p:nvSpPr>
          <p:cNvPr id="31" name="テキスト プレースホルダ 9">
            <a:extLst>
              <a:ext uri="{FF2B5EF4-FFF2-40B4-BE49-F238E27FC236}">
                <a16:creationId xmlns:a16="http://schemas.microsoft.com/office/drawing/2014/main" id="{F0B5C50A-7D47-E334-EADC-66D7D0F2760C}"/>
              </a:ext>
            </a:extLst>
          </p:cNvPr>
          <p:cNvSpPr>
            <a:spLocks noGrp="1"/>
          </p:cNvSpPr>
          <p:nvPr/>
        </p:nvSpPr>
        <p:spPr bwMode="gray">
          <a:xfrm>
            <a:off x="6595951" y="2632847"/>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r>
              <a:rPr kumimoji="0" lang="en-US" altLang="ja-JP" sz="900" b="1" noProof="1">
                <a:sym typeface="+mn-lt"/>
              </a:rPr>
              <a:t>19.2</a:t>
            </a:r>
            <a:endParaRPr kumimoji="0" lang="ja-JP" altLang="en-US" sz="900" b="1" dirty="0">
              <a:sym typeface="+mn-lt"/>
            </a:endParaRPr>
          </a:p>
        </p:txBody>
      </p:sp>
      <p:sp>
        <p:nvSpPr>
          <p:cNvPr id="36" name="テキスト プレースホルダ 9">
            <a:extLst>
              <a:ext uri="{FF2B5EF4-FFF2-40B4-BE49-F238E27FC236}">
                <a16:creationId xmlns:a16="http://schemas.microsoft.com/office/drawing/2014/main" id="{DA7A488D-F408-74C7-AF98-1EE59AB7AFFD}"/>
              </a:ext>
            </a:extLst>
          </p:cNvPr>
          <p:cNvSpPr>
            <a:spLocks noGrp="1"/>
          </p:cNvSpPr>
          <p:nvPr/>
        </p:nvSpPr>
        <p:spPr bwMode="gray">
          <a:xfrm>
            <a:off x="6917921" y="2641935"/>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r>
              <a:rPr kumimoji="0" lang="en-US" altLang="ja-JP" sz="900" b="1" noProof="1">
                <a:sym typeface="+mn-lt"/>
              </a:rPr>
              <a:t>19.2</a:t>
            </a:r>
            <a:endParaRPr kumimoji="0" lang="ja-JP" altLang="en-US" sz="900" b="1" dirty="0">
              <a:sym typeface="+mn-lt"/>
            </a:endParaRPr>
          </a:p>
        </p:txBody>
      </p:sp>
      <p:sp>
        <p:nvSpPr>
          <p:cNvPr id="37" name="テキスト プレースホルダ 9">
            <a:extLst>
              <a:ext uri="{FF2B5EF4-FFF2-40B4-BE49-F238E27FC236}">
                <a16:creationId xmlns:a16="http://schemas.microsoft.com/office/drawing/2014/main" id="{A8DCB7CF-41EF-D1A6-1B16-88867F00C604}"/>
              </a:ext>
            </a:extLst>
          </p:cNvPr>
          <p:cNvSpPr>
            <a:spLocks noGrp="1"/>
          </p:cNvSpPr>
          <p:nvPr/>
        </p:nvSpPr>
        <p:spPr bwMode="gray">
          <a:xfrm>
            <a:off x="7226647" y="2552111"/>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r>
              <a:rPr kumimoji="0" lang="en-US" altLang="ja-JP" sz="900" b="1" noProof="1">
                <a:sym typeface="+mn-lt"/>
              </a:rPr>
              <a:t>20.7</a:t>
            </a:r>
            <a:endParaRPr kumimoji="0" lang="ja-JP" altLang="en-US" sz="900" b="1" dirty="0">
              <a:sym typeface="+mn-lt"/>
            </a:endParaRPr>
          </a:p>
        </p:txBody>
      </p:sp>
      <p:sp>
        <p:nvSpPr>
          <p:cNvPr id="38" name="テキスト プレースホルダ 9">
            <a:extLst>
              <a:ext uri="{FF2B5EF4-FFF2-40B4-BE49-F238E27FC236}">
                <a16:creationId xmlns:a16="http://schemas.microsoft.com/office/drawing/2014/main" id="{AFEEDAC1-E788-B86C-6C15-78286CE4CF9C}"/>
              </a:ext>
            </a:extLst>
          </p:cNvPr>
          <p:cNvSpPr>
            <a:spLocks noGrp="1"/>
          </p:cNvSpPr>
          <p:nvPr>
            <p:custDataLst>
              <p:tags r:id="rId34"/>
            </p:custDataLst>
          </p:nvPr>
        </p:nvSpPr>
        <p:spPr bwMode="gray">
          <a:xfrm>
            <a:off x="7514679" y="2319334"/>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r>
              <a:rPr kumimoji="0" lang="en-US" altLang="ja-JP" sz="900" b="1" noProof="1">
                <a:sym typeface="+mn-lt"/>
              </a:rPr>
              <a:t>24.9</a:t>
            </a:r>
            <a:endParaRPr kumimoji="0" lang="ja-JP" altLang="en-US" sz="900" b="1" dirty="0">
              <a:sym typeface="+mn-lt"/>
            </a:endParaRPr>
          </a:p>
        </p:txBody>
      </p:sp>
      <p:sp>
        <p:nvSpPr>
          <p:cNvPr id="39" name="テキスト プレースホルダ 9">
            <a:extLst>
              <a:ext uri="{FF2B5EF4-FFF2-40B4-BE49-F238E27FC236}">
                <a16:creationId xmlns:a16="http://schemas.microsoft.com/office/drawing/2014/main" id="{E7497E92-B2FE-D698-7396-A67921F4A93F}"/>
              </a:ext>
            </a:extLst>
          </p:cNvPr>
          <p:cNvSpPr>
            <a:spLocks noGrp="1"/>
          </p:cNvSpPr>
          <p:nvPr/>
        </p:nvSpPr>
        <p:spPr bwMode="gray">
          <a:xfrm>
            <a:off x="7817753" y="2275910"/>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r>
              <a:rPr kumimoji="0" lang="en-US" altLang="ja-JP" sz="900" b="1" noProof="1">
                <a:sym typeface="+mn-lt"/>
              </a:rPr>
              <a:t>27.6</a:t>
            </a:r>
            <a:endParaRPr kumimoji="0" lang="ja-JP" altLang="en-US" sz="900" b="1" dirty="0">
              <a:sym typeface="+mn-lt"/>
            </a:endParaRPr>
          </a:p>
        </p:txBody>
      </p:sp>
      <p:sp>
        <p:nvSpPr>
          <p:cNvPr id="85" name="テキスト ボックス 74">
            <a:extLst>
              <a:ext uri="{FF2B5EF4-FFF2-40B4-BE49-F238E27FC236}">
                <a16:creationId xmlns:a16="http://schemas.microsoft.com/office/drawing/2014/main" id="{B8ED70D4-E8FE-FFCC-DEAA-A1DC92455143}"/>
              </a:ext>
            </a:extLst>
          </p:cNvPr>
          <p:cNvSpPr txBox="1"/>
          <p:nvPr/>
        </p:nvSpPr>
        <p:spPr>
          <a:xfrm>
            <a:off x="218520" y="6570102"/>
            <a:ext cx="4602719" cy="129705"/>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（出所）World Health Organization–Global Health Expenditure Database</a:t>
            </a:r>
            <a:r>
              <a:rPr lang="ja-JP" altLang="en-US" sz="800" noProof="1">
                <a:solidFill>
                  <a:srgbClr val="000000"/>
                </a:solidFill>
                <a:latin typeface="+mj-lt"/>
                <a:ea typeface="ＭＳ Ｐゴシック" panose="020B0600070205080204" pitchFamily="50" charset="-128"/>
                <a:cs typeface="Arial" panose="020B0604020202020204" pitchFamily="34" charset="0"/>
              </a:rPr>
              <a:t> （</a:t>
            </a:r>
            <a:r>
              <a:rPr lang="en-US" altLang="ja-JP" sz="800" noProof="1">
                <a:solidFill>
                  <a:srgbClr val="000000"/>
                </a:solidFill>
                <a:latin typeface="+mj-lt"/>
                <a:ea typeface="ＭＳ Ｐゴシック" panose="020B0600070205080204" pitchFamily="50" charset="-128"/>
                <a:cs typeface="Arial" panose="020B0604020202020204" pitchFamily="34" charset="0"/>
              </a:rPr>
              <a:t>2025</a:t>
            </a:r>
            <a:r>
              <a:rPr lang="ja-JP" altLang="en-US" sz="800" noProof="1">
                <a:solidFill>
                  <a:srgbClr val="000000"/>
                </a:solidFill>
                <a:latin typeface="+mj-lt"/>
                <a:ea typeface="ＭＳ Ｐゴシック" panose="020B0600070205080204" pitchFamily="50" charset="-128"/>
                <a:cs typeface="Arial" panose="020B0604020202020204" pitchFamily="34" charset="0"/>
              </a:rPr>
              <a:t>年</a:t>
            </a:r>
            <a:r>
              <a:rPr lang="en-US" altLang="ja-JP" sz="800" noProof="1">
                <a:solidFill>
                  <a:srgbClr val="000000"/>
                </a:solidFill>
                <a:latin typeface="+mj-lt"/>
                <a:ea typeface="ＭＳ Ｐゴシック" panose="020B0600070205080204" pitchFamily="50" charset="-128"/>
                <a:cs typeface="Arial" panose="020B0604020202020204" pitchFamily="34" charset="0"/>
              </a:rPr>
              <a:t>2</a:t>
            </a:r>
            <a:r>
              <a:rPr lang="ja-JP" altLang="en-US" sz="800" noProof="1">
                <a:solidFill>
                  <a:srgbClr val="000000"/>
                </a:solidFill>
                <a:latin typeface="+mj-lt"/>
                <a:ea typeface="ＭＳ Ｐゴシック" panose="020B0600070205080204" pitchFamily="50" charset="-128"/>
                <a:cs typeface="Arial" panose="020B0604020202020204" pitchFamily="34" charset="0"/>
              </a:rPr>
              <a:t>月時点）</a:t>
            </a:r>
            <a:endPar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40" name="Chart 288">
            <a:extLst>
              <a:ext uri="{FF2B5EF4-FFF2-40B4-BE49-F238E27FC236}">
                <a16:creationId xmlns:a16="http://schemas.microsoft.com/office/drawing/2014/main" id="{7B234A69-8ED6-E860-85C7-0EEDBC257588}"/>
              </a:ext>
            </a:extLst>
          </p:cNvPr>
          <p:cNvGraphicFramePr/>
          <p:nvPr>
            <p:custDataLst>
              <p:tags r:id="rId35"/>
            </p:custDataLst>
            <p:extLst>
              <p:ext uri="{D42A27DB-BD31-4B8C-83A1-F6EECF244321}">
                <p14:modId xmlns:p14="http://schemas.microsoft.com/office/powerpoint/2010/main" val="1371273434"/>
              </p:ext>
            </p:extLst>
          </p:nvPr>
        </p:nvGraphicFramePr>
        <p:xfrm>
          <a:off x="803165" y="4596429"/>
          <a:ext cx="7359650" cy="1723900"/>
        </p:xfrm>
        <a:graphic>
          <a:graphicData uri="http://schemas.openxmlformats.org/drawingml/2006/chart">
            <c:chart xmlns:c="http://schemas.openxmlformats.org/drawingml/2006/chart" xmlns:r="http://schemas.openxmlformats.org/officeDocument/2006/relationships" r:id="rId69"/>
          </a:graphicData>
        </a:graphic>
      </p:graphicFrame>
      <p:sp>
        <p:nvSpPr>
          <p:cNvPr id="469" name="テキスト プレースホルダ 9">
            <a:extLst>
              <a:ext uri="{FF2B5EF4-FFF2-40B4-BE49-F238E27FC236}">
                <a16:creationId xmlns:a16="http://schemas.microsoft.com/office/drawing/2014/main" id="{76D635B8-8556-0EFF-08EA-528568D8BBBA}"/>
              </a:ext>
            </a:extLst>
          </p:cNvPr>
          <p:cNvSpPr>
            <a:spLocks noGrp="1"/>
          </p:cNvSpPr>
          <p:nvPr/>
        </p:nvSpPr>
        <p:spPr bwMode="gray">
          <a:xfrm>
            <a:off x="2143144" y="3206028"/>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r>
              <a:rPr kumimoji="0" lang="en-US" altLang="ja-JP" sz="900" b="1" noProof="1">
                <a:sym typeface="+mn-lt"/>
              </a:rPr>
              <a:t>9.3</a:t>
            </a:r>
            <a:endParaRPr kumimoji="0" lang="ja-JP" altLang="en-US" sz="900" b="1" dirty="0">
              <a:sym typeface="+mn-lt"/>
            </a:endParaRPr>
          </a:p>
        </p:txBody>
      </p:sp>
      <p:grpSp>
        <p:nvGrpSpPr>
          <p:cNvPr id="468" name="グループ化 7">
            <a:extLst>
              <a:ext uri="{FF2B5EF4-FFF2-40B4-BE49-F238E27FC236}">
                <a16:creationId xmlns:a16="http://schemas.microsoft.com/office/drawing/2014/main" id="{076E7CF7-7D36-BA76-74B9-F692964570D2}"/>
              </a:ext>
            </a:extLst>
          </p:cNvPr>
          <p:cNvGrpSpPr/>
          <p:nvPr/>
        </p:nvGrpSpPr>
        <p:grpSpPr>
          <a:xfrm>
            <a:off x="644824" y="4198905"/>
            <a:ext cx="8640960" cy="288032"/>
            <a:chOff x="4803500" y="2113806"/>
            <a:chExt cx="5626916" cy="288032"/>
          </a:xfrm>
        </p:grpSpPr>
        <p:cxnSp>
          <p:nvCxnSpPr>
            <p:cNvPr id="32" name="直線コネクタ 28">
              <a:extLst>
                <a:ext uri="{FF2B5EF4-FFF2-40B4-BE49-F238E27FC236}">
                  <a16:creationId xmlns:a16="http://schemas.microsoft.com/office/drawing/2014/main" id="{57BA823A-2638-BFEE-B857-5E22EDC5A3A0}"/>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70" name="Rectangle 6">
              <a:extLst>
                <a:ext uri="{FF2B5EF4-FFF2-40B4-BE49-F238E27FC236}">
                  <a16:creationId xmlns:a16="http://schemas.microsoft.com/office/drawing/2014/main" id="{20A027FF-88CA-9765-27E7-939E8033F7C7}"/>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noProof="1">
                  <a:solidFill>
                    <a:srgbClr val="000000"/>
                  </a:solidFill>
                  <a:latin typeface="Arial Black" pitchFamily="34" charset="0"/>
                  <a:ea typeface="HGP創英角ｺﾞｼｯｸUB" pitchFamily="50" charset="-128"/>
                </a:rPr>
                <a:t>一人当たりの医療費の推移</a:t>
              </a:r>
              <a:endParaRPr lang="en-US" altLang="ja-JP" sz="1400" baseline="30000" dirty="0">
                <a:solidFill>
                  <a:srgbClr val="000000"/>
                </a:solidFill>
                <a:ea typeface="HGP創英角ｺﾞｼｯｸUB" pitchFamily="50" charset="-128"/>
                <a:cs typeface="Arial" panose="020B0604020202020204" pitchFamily="34" charset="0"/>
              </a:endParaRPr>
            </a:p>
          </p:txBody>
        </p:sp>
      </p:grpSp>
      <p:sp>
        <p:nvSpPr>
          <p:cNvPr id="471" name="テキスト プレースホルダ 9">
            <a:extLst>
              <a:ext uri="{FF2B5EF4-FFF2-40B4-BE49-F238E27FC236}">
                <a16:creationId xmlns:a16="http://schemas.microsoft.com/office/drawing/2014/main" id="{19D0E820-FA7E-B3E5-5A4B-753FA8EB9CB9}"/>
              </a:ext>
            </a:extLst>
          </p:cNvPr>
          <p:cNvSpPr>
            <a:spLocks noGrp="1"/>
          </p:cNvSpPr>
          <p:nvPr/>
        </p:nvSpPr>
        <p:spPr bwMode="gray">
          <a:xfrm>
            <a:off x="1307780" y="5787683"/>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r>
              <a:rPr kumimoji="0" lang="en-US" altLang="ja-JP" sz="900" b="1" noProof="1">
                <a:sym typeface="+mn-lt"/>
              </a:rPr>
              <a:t>62</a:t>
            </a:r>
            <a:endParaRPr kumimoji="0" lang="ja-JP" altLang="en-US" sz="900" b="1" dirty="0">
              <a:sym typeface="+mn-lt"/>
            </a:endParaRPr>
          </a:p>
        </p:txBody>
      </p:sp>
      <p:sp>
        <p:nvSpPr>
          <p:cNvPr id="472" name="テキスト プレースホルダ 9">
            <a:extLst>
              <a:ext uri="{FF2B5EF4-FFF2-40B4-BE49-F238E27FC236}">
                <a16:creationId xmlns:a16="http://schemas.microsoft.com/office/drawing/2014/main" id="{B805378E-13CD-69B6-ADDE-2C64E9EFA6ED}"/>
              </a:ext>
            </a:extLst>
          </p:cNvPr>
          <p:cNvSpPr>
            <a:spLocks noGrp="1"/>
          </p:cNvSpPr>
          <p:nvPr/>
        </p:nvSpPr>
        <p:spPr bwMode="gray">
          <a:xfrm>
            <a:off x="1589262" y="5799479"/>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r>
              <a:rPr kumimoji="0" lang="en-US" altLang="ja-JP" sz="900" b="1" noProof="1">
                <a:sym typeface="+mn-lt"/>
              </a:rPr>
              <a:t>57</a:t>
            </a:r>
            <a:endParaRPr kumimoji="0" lang="ja-JP" altLang="en-US" sz="900" b="1" dirty="0">
              <a:sym typeface="+mn-lt"/>
            </a:endParaRPr>
          </a:p>
        </p:txBody>
      </p:sp>
      <p:sp>
        <p:nvSpPr>
          <p:cNvPr id="474" name="テキスト プレースホルダ 9">
            <a:extLst>
              <a:ext uri="{FF2B5EF4-FFF2-40B4-BE49-F238E27FC236}">
                <a16:creationId xmlns:a16="http://schemas.microsoft.com/office/drawing/2014/main" id="{C96B7BEB-4D28-008A-D5D6-B4DD42CEA649}"/>
              </a:ext>
            </a:extLst>
          </p:cNvPr>
          <p:cNvSpPr>
            <a:spLocks noGrp="1"/>
          </p:cNvSpPr>
          <p:nvPr/>
        </p:nvSpPr>
        <p:spPr bwMode="gray">
          <a:xfrm>
            <a:off x="1897853" y="5764265"/>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r>
              <a:rPr kumimoji="0" lang="en-US" altLang="ja-JP" sz="900" b="1" noProof="1">
                <a:sym typeface="+mn-lt"/>
              </a:rPr>
              <a:t>69</a:t>
            </a:r>
            <a:endParaRPr kumimoji="0" lang="ja-JP" altLang="en-US" sz="900" b="1" dirty="0">
              <a:sym typeface="+mn-lt"/>
            </a:endParaRPr>
          </a:p>
        </p:txBody>
      </p:sp>
      <p:sp>
        <p:nvSpPr>
          <p:cNvPr id="475" name="テキスト プレースホルダ 9">
            <a:extLst>
              <a:ext uri="{FF2B5EF4-FFF2-40B4-BE49-F238E27FC236}">
                <a16:creationId xmlns:a16="http://schemas.microsoft.com/office/drawing/2014/main" id="{BD793CB7-1919-321D-DF28-C4724BE36DF6}"/>
              </a:ext>
            </a:extLst>
          </p:cNvPr>
          <p:cNvSpPr>
            <a:spLocks noGrp="1"/>
          </p:cNvSpPr>
          <p:nvPr/>
        </p:nvSpPr>
        <p:spPr bwMode="gray">
          <a:xfrm>
            <a:off x="2181189" y="5752631"/>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r>
              <a:rPr kumimoji="0" lang="en-US" altLang="ja-JP" sz="900" b="1" noProof="1">
                <a:sym typeface="+mn-lt"/>
              </a:rPr>
              <a:t>76</a:t>
            </a:r>
            <a:endParaRPr kumimoji="0" lang="ja-JP" altLang="en-US" sz="900" b="1" dirty="0">
              <a:sym typeface="+mn-lt"/>
            </a:endParaRPr>
          </a:p>
        </p:txBody>
      </p:sp>
      <p:sp>
        <p:nvSpPr>
          <p:cNvPr id="476" name="テキスト プレースホルダ 9">
            <a:extLst>
              <a:ext uri="{FF2B5EF4-FFF2-40B4-BE49-F238E27FC236}">
                <a16:creationId xmlns:a16="http://schemas.microsoft.com/office/drawing/2014/main" id="{0AD4C943-449A-F3E1-7BCB-00DF4C71F3B8}"/>
              </a:ext>
            </a:extLst>
          </p:cNvPr>
          <p:cNvSpPr>
            <a:spLocks noGrp="1"/>
          </p:cNvSpPr>
          <p:nvPr/>
        </p:nvSpPr>
        <p:spPr bwMode="gray">
          <a:xfrm>
            <a:off x="2495231" y="5690483"/>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r>
              <a:rPr kumimoji="0" lang="en-US" altLang="ja-JP" sz="900" b="1" noProof="1">
                <a:sym typeface="+mn-lt"/>
              </a:rPr>
              <a:t>83</a:t>
            </a:r>
            <a:endParaRPr kumimoji="0" lang="ja-JP" altLang="en-US" sz="900" b="1" dirty="0">
              <a:sym typeface="+mn-lt"/>
            </a:endParaRPr>
          </a:p>
        </p:txBody>
      </p:sp>
      <p:sp>
        <p:nvSpPr>
          <p:cNvPr id="477" name="テキスト プレースホルダ 9">
            <a:extLst>
              <a:ext uri="{FF2B5EF4-FFF2-40B4-BE49-F238E27FC236}">
                <a16:creationId xmlns:a16="http://schemas.microsoft.com/office/drawing/2014/main" id="{C9D4BEB7-E3E4-0B8D-1215-65A523E852F9}"/>
              </a:ext>
            </a:extLst>
          </p:cNvPr>
          <p:cNvSpPr>
            <a:spLocks noGrp="1"/>
          </p:cNvSpPr>
          <p:nvPr/>
        </p:nvSpPr>
        <p:spPr bwMode="gray">
          <a:xfrm>
            <a:off x="2771262" y="5690483"/>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r>
              <a:rPr kumimoji="0" lang="en-US" altLang="ja-JP" sz="900" b="1" noProof="1">
                <a:sym typeface="+mn-lt"/>
              </a:rPr>
              <a:t>91</a:t>
            </a:r>
            <a:endParaRPr kumimoji="0" lang="ja-JP" altLang="en-US" sz="900" b="1" dirty="0">
              <a:sym typeface="+mn-lt"/>
            </a:endParaRPr>
          </a:p>
        </p:txBody>
      </p:sp>
      <p:sp>
        <p:nvSpPr>
          <p:cNvPr id="478" name="テキスト プレースホルダ 9">
            <a:extLst>
              <a:ext uri="{FF2B5EF4-FFF2-40B4-BE49-F238E27FC236}">
                <a16:creationId xmlns:a16="http://schemas.microsoft.com/office/drawing/2014/main" id="{F30CC5CC-BB32-61F8-7F41-B70D14BCBB13}"/>
              </a:ext>
            </a:extLst>
          </p:cNvPr>
          <p:cNvSpPr>
            <a:spLocks noGrp="1"/>
          </p:cNvSpPr>
          <p:nvPr/>
        </p:nvSpPr>
        <p:spPr bwMode="gray">
          <a:xfrm>
            <a:off x="3088810" y="5640385"/>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r>
              <a:rPr kumimoji="0" lang="en-US" altLang="ja-JP" sz="900" b="1" noProof="1">
                <a:sym typeface="+mn-lt"/>
              </a:rPr>
              <a:t>103</a:t>
            </a:r>
            <a:endParaRPr kumimoji="0" lang="ja-JP" altLang="en-US" sz="900" b="1" dirty="0">
              <a:sym typeface="+mn-lt"/>
            </a:endParaRPr>
          </a:p>
        </p:txBody>
      </p:sp>
      <p:sp>
        <p:nvSpPr>
          <p:cNvPr id="479" name="テキスト プレースホルダ 9">
            <a:extLst>
              <a:ext uri="{FF2B5EF4-FFF2-40B4-BE49-F238E27FC236}">
                <a16:creationId xmlns:a16="http://schemas.microsoft.com/office/drawing/2014/main" id="{3B704C82-048F-68AF-7E29-5EFDDD646F87}"/>
              </a:ext>
            </a:extLst>
          </p:cNvPr>
          <p:cNvSpPr>
            <a:spLocks noGrp="1"/>
          </p:cNvSpPr>
          <p:nvPr/>
        </p:nvSpPr>
        <p:spPr bwMode="gray">
          <a:xfrm>
            <a:off x="3384455" y="5581679"/>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r>
              <a:rPr kumimoji="0" lang="en-US" altLang="ja-JP" sz="900" b="1" noProof="1">
                <a:sym typeface="+mn-lt"/>
              </a:rPr>
              <a:t>125</a:t>
            </a:r>
            <a:endParaRPr kumimoji="0" lang="ja-JP" altLang="en-US" sz="900" b="1" dirty="0">
              <a:sym typeface="+mn-lt"/>
            </a:endParaRPr>
          </a:p>
        </p:txBody>
      </p:sp>
      <p:sp>
        <p:nvSpPr>
          <p:cNvPr id="480" name="テキスト プレースホルダ 9">
            <a:extLst>
              <a:ext uri="{FF2B5EF4-FFF2-40B4-BE49-F238E27FC236}">
                <a16:creationId xmlns:a16="http://schemas.microsoft.com/office/drawing/2014/main" id="{F66D043C-322C-A408-251D-652E547C284F}"/>
              </a:ext>
            </a:extLst>
          </p:cNvPr>
          <p:cNvSpPr>
            <a:spLocks noGrp="1"/>
          </p:cNvSpPr>
          <p:nvPr/>
        </p:nvSpPr>
        <p:spPr bwMode="gray">
          <a:xfrm>
            <a:off x="3674317" y="5496978"/>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r>
              <a:rPr kumimoji="0" lang="en-US" altLang="ja-JP" sz="900" b="1" noProof="1">
                <a:sym typeface="+mn-lt"/>
              </a:rPr>
              <a:t>149</a:t>
            </a:r>
            <a:endParaRPr kumimoji="0" lang="ja-JP" altLang="en-US" sz="900" b="1" dirty="0">
              <a:sym typeface="+mn-lt"/>
            </a:endParaRPr>
          </a:p>
        </p:txBody>
      </p:sp>
      <p:sp>
        <p:nvSpPr>
          <p:cNvPr id="482" name="テキスト プレースホルダ 9">
            <a:extLst>
              <a:ext uri="{FF2B5EF4-FFF2-40B4-BE49-F238E27FC236}">
                <a16:creationId xmlns:a16="http://schemas.microsoft.com/office/drawing/2014/main" id="{A7DE48C1-964A-0BE7-92C9-B463C6AA28FD}"/>
              </a:ext>
            </a:extLst>
          </p:cNvPr>
          <p:cNvSpPr>
            <a:spLocks noGrp="1"/>
          </p:cNvSpPr>
          <p:nvPr/>
        </p:nvSpPr>
        <p:spPr bwMode="gray">
          <a:xfrm>
            <a:off x="3960438" y="5468642"/>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r>
              <a:rPr kumimoji="0" lang="en-US" altLang="ja-JP" sz="900" b="1" noProof="1">
                <a:sym typeface="+mn-lt"/>
              </a:rPr>
              <a:t>149</a:t>
            </a:r>
            <a:endParaRPr kumimoji="0" lang="ja-JP" altLang="en-US" sz="900" b="1" dirty="0">
              <a:sym typeface="+mn-lt"/>
            </a:endParaRPr>
          </a:p>
        </p:txBody>
      </p:sp>
      <p:sp>
        <p:nvSpPr>
          <p:cNvPr id="483" name="テキスト プレースホルダ 9">
            <a:extLst>
              <a:ext uri="{FF2B5EF4-FFF2-40B4-BE49-F238E27FC236}">
                <a16:creationId xmlns:a16="http://schemas.microsoft.com/office/drawing/2014/main" id="{138FB50E-3A3F-7B36-6913-CC41A12ED822}"/>
              </a:ext>
            </a:extLst>
          </p:cNvPr>
          <p:cNvSpPr>
            <a:spLocks noGrp="1"/>
          </p:cNvSpPr>
          <p:nvPr/>
        </p:nvSpPr>
        <p:spPr bwMode="gray">
          <a:xfrm>
            <a:off x="4275997" y="5392442"/>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r>
              <a:rPr kumimoji="0" lang="en-US" altLang="ja-JP" sz="900" b="1" noProof="1">
                <a:sym typeface="+mn-lt"/>
              </a:rPr>
              <a:t>168</a:t>
            </a:r>
            <a:endParaRPr kumimoji="0" lang="ja-JP" altLang="en-US" sz="900" b="1" dirty="0">
              <a:sym typeface="+mn-lt"/>
            </a:endParaRPr>
          </a:p>
        </p:txBody>
      </p:sp>
      <p:sp>
        <p:nvSpPr>
          <p:cNvPr id="484" name="テキスト プレースホルダ 9">
            <a:extLst>
              <a:ext uri="{FF2B5EF4-FFF2-40B4-BE49-F238E27FC236}">
                <a16:creationId xmlns:a16="http://schemas.microsoft.com/office/drawing/2014/main" id="{0FCD62A6-22A9-1681-4573-45259509AAB9}"/>
              </a:ext>
            </a:extLst>
          </p:cNvPr>
          <p:cNvSpPr>
            <a:spLocks noGrp="1"/>
          </p:cNvSpPr>
          <p:nvPr/>
        </p:nvSpPr>
        <p:spPr bwMode="gray">
          <a:xfrm>
            <a:off x="4570302" y="5316242"/>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r>
              <a:rPr kumimoji="0" lang="en-US" altLang="ja-JP" sz="900" b="1" noProof="1">
                <a:sym typeface="+mn-lt"/>
              </a:rPr>
              <a:t>192</a:t>
            </a:r>
            <a:endParaRPr kumimoji="0" lang="ja-JP" altLang="en-US" sz="900" b="1" dirty="0">
              <a:sym typeface="+mn-lt"/>
            </a:endParaRPr>
          </a:p>
        </p:txBody>
      </p:sp>
      <p:sp>
        <p:nvSpPr>
          <p:cNvPr id="485" name="テキスト プレースホルダ 9">
            <a:extLst>
              <a:ext uri="{FF2B5EF4-FFF2-40B4-BE49-F238E27FC236}">
                <a16:creationId xmlns:a16="http://schemas.microsoft.com/office/drawing/2014/main" id="{47C47008-065E-D1C2-F6C0-09143D2AF1CF}"/>
              </a:ext>
            </a:extLst>
          </p:cNvPr>
          <p:cNvSpPr>
            <a:spLocks noGrp="1"/>
          </p:cNvSpPr>
          <p:nvPr/>
        </p:nvSpPr>
        <p:spPr bwMode="gray">
          <a:xfrm>
            <a:off x="4853385" y="5238186"/>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r>
              <a:rPr kumimoji="0" lang="en-US" altLang="ja-JP" sz="900" b="1" noProof="1">
                <a:sym typeface="+mn-lt"/>
              </a:rPr>
              <a:t>201</a:t>
            </a:r>
            <a:endParaRPr kumimoji="0" lang="ja-JP" altLang="en-US" sz="900" b="1" dirty="0">
              <a:sym typeface="+mn-lt"/>
            </a:endParaRPr>
          </a:p>
        </p:txBody>
      </p:sp>
      <p:sp>
        <p:nvSpPr>
          <p:cNvPr id="486" name="テキスト プレースホルダ 9">
            <a:extLst>
              <a:ext uri="{FF2B5EF4-FFF2-40B4-BE49-F238E27FC236}">
                <a16:creationId xmlns:a16="http://schemas.microsoft.com/office/drawing/2014/main" id="{166FB172-D384-38D8-3F86-3F1CF2F7699D}"/>
              </a:ext>
            </a:extLst>
          </p:cNvPr>
          <p:cNvSpPr>
            <a:spLocks noGrp="1"/>
          </p:cNvSpPr>
          <p:nvPr/>
        </p:nvSpPr>
        <p:spPr bwMode="gray">
          <a:xfrm>
            <a:off x="5161397" y="5238186"/>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r>
              <a:rPr kumimoji="0" lang="en-US" altLang="ja-JP" sz="900" b="1" noProof="1">
                <a:sym typeface="+mn-lt"/>
              </a:rPr>
              <a:t>207</a:t>
            </a:r>
            <a:endParaRPr kumimoji="0" lang="ja-JP" altLang="en-US" sz="900" b="1" dirty="0">
              <a:sym typeface="+mn-lt"/>
            </a:endParaRPr>
          </a:p>
        </p:txBody>
      </p:sp>
      <p:sp>
        <p:nvSpPr>
          <p:cNvPr id="487" name="テキスト プレースホルダ 9">
            <a:extLst>
              <a:ext uri="{FF2B5EF4-FFF2-40B4-BE49-F238E27FC236}">
                <a16:creationId xmlns:a16="http://schemas.microsoft.com/office/drawing/2014/main" id="{C2765BCB-EBED-EE46-81BB-9D85543A41D2}"/>
              </a:ext>
            </a:extLst>
          </p:cNvPr>
          <p:cNvSpPr>
            <a:spLocks noGrp="1"/>
          </p:cNvSpPr>
          <p:nvPr/>
        </p:nvSpPr>
        <p:spPr bwMode="gray">
          <a:xfrm>
            <a:off x="5459782" y="5192405"/>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r>
              <a:rPr kumimoji="0" lang="en-US" altLang="ja-JP" sz="900" b="1" noProof="1">
                <a:sym typeface="+mn-lt"/>
              </a:rPr>
              <a:t>213</a:t>
            </a:r>
            <a:endParaRPr kumimoji="0" lang="ja-JP" altLang="en-US" sz="900" b="1" dirty="0">
              <a:sym typeface="+mn-lt"/>
            </a:endParaRPr>
          </a:p>
        </p:txBody>
      </p:sp>
      <p:sp>
        <p:nvSpPr>
          <p:cNvPr id="488" name="テキスト プレースホルダ 9">
            <a:extLst>
              <a:ext uri="{FF2B5EF4-FFF2-40B4-BE49-F238E27FC236}">
                <a16:creationId xmlns:a16="http://schemas.microsoft.com/office/drawing/2014/main" id="{98F767BC-151C-891E-CABF-B74F29269D15}"/>
              </a:ext>
            </a:extLst>
          </p:cNvPr>
          <p:cNvSpPr>
            <a:spLocks noGrp="1"/>
          </p:cNvSpPr>
          <p:nvPr/>
        </p:nvSpPr>
        <p:spPr bwMode="gray">
          <a:xfrm>
            <a:off x="5773847" y="5195041"/>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r>
              <a:rPr kumimoji="0" lang="en-US" altLang="ja-JP" sz="900" b="1" noProof="1">
                <a:sym typeface="+mn-lt"/>
              </a:rPr>
              <a:t>218</a:t>
            </a:r>
            <a:endParaRPr kumimoji="0" lang="ja-JP" altLang="en-US" sz="900" b="1" dirty="0">
              <a:sym typeface="+mn-lt"/>
            </a:endParaRPr>
          </a:p>
        </p:txBody>
      </p:sp>
      <p:sp>
        <p:nvSpPr>
          <p:cNvPr id="489" name="テキスト プレースホルダ 9">
            <a:extLst>
              <a:ext uri="{FF2B5EF4-FFF2-40B4-BE49-F238E27FC236}">
                <a16:creationId xmlns:a16="http://schemas.microsoft.com/office/drawing/2014/main" id="{A093CBF9-3D2E-738B-FAB6-1C5E7AF03F99}"/>
              </a:ext>
            </a:extLst>
          </p:cNvPr>
          <p:cNvSpPr>
            <a:spLocks noGrp="1"/>
          </p:cNvSpPr>
          <p:nvPr/>
        </p:nvSpPr>
        <p:spPr bwMode="gray">
          <a:xfrm>
            <a:off x="6065377" y="5166286"/>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r>
              <a:rPr kumimoji="0" lang="en-US" altLang="ja-JP" sz="900" b="1" noProof="1">
                <a:sym typeface="+mn-lt"/>
              </a:rPr>
              <a:t>229</a:t>
            </a:r>
            <a:endParaRPr kumimoji="0" lang="ja-JP" altLang="en-US" sz="900" b="1" dirty="0">
              <a:sym typeface="+mn-lt"/>
            </a:endParaRPr>
          </a:p>
        </p:txBody>
      </p:sp>
      <p:sp>
        <p:nvSpPr>
          <p:cNvPr id="490" name="テキスト プレースホルダ 9">
            <a:extLst>
              <a:ext uri="{FF2B5EF4-FFF2-40B4-BE49-F238E27FC236}">
                <a16:creationId xmlns:a16="http://schemas.microsoft.com/office/drawing/2014/main" id="{9616FB15-A4F8-F5BE-70D0-3E26029EE83D}"/>
              </a:ext>
            </a:extLst>
          </p:cNvPr>
          <p:cNvSpPr>
            <a:spLocks noGrp="1"/>
          </p:cNvSpPr>
          <p:nvPr/>
        </p:nvSpPr>
        <p:spPr bwMode="gray">
          <a:xfrm>
            <a:off x="6342821" y="5090086"/>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r>
              <a:rPr kumimoji="0" lang="en-US" altLang="ja-JP" sz="900" b="1" noProof="1">
                <a:sym typeface="+mn-lt"/>
              </a:rPr>
              <a:t>247</a:t>
            </a:r>
            <a:endParaRPr kumimoji="0" lang="ja-JP" altLang="en-US" sz="900" b="1" dirty="0">
              <a:sym typeface="+mn-lt"/>
            </a:endParaRPr>
          </a:p>
        </p:txBody>
      </p:sp>
      <p:sp>
        <p:nvSpPr>
          <p:cNvPr id="497" name="テキスト プレースホルダ 9">
            <a:extLst>
              <a:ext uri="{FF2B5EF4-FFF2-40B4-BE49-F238E27FC236}">
                <a16:creationId xmlns:a16="http://schemas.microsoft.com/office/drawing/2014/main" id="{B4B0B023-F0E0-D6CB-1F75-DF5A8D25C131}"/>
              </a:ext>
            </a:extLst>
          </p:cNvPr>
          <p:cNvSpPr>
            <a:spLocks noGrp="1"/>
          </p:cNvSpPr>
          <p:nvPr/>
        </p:nvSpPr>
        <p:spPr bwMode="gray">
          <a:xfrm>
            <a:off x="6656130" y="5002136"/>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r>
              <a:rPr kumimoji="0" lang="en-US" altLang="ja-JP" sz="900" b="1" noProof="1">
                <a:sym typeface="+mn-lt"/>
              </a:rPr>
              <a:t>275</a:t>
            </a:r>
            <a:endParaRPr kumimoji="0" lang="ja-JP" altLang="en-US" sz="900" b="1" dirty="0">
              <a:sym typeface="+mn-lt"/>
            </a:endParaRPr>
          </a:p>
        </p:txBody>
      </p:sp>
      <p:sp>
        <p:nvSpPr>
          <p:cNvPr id="498" name="テキスト プレースホルダ 9">
            <a:extLst>
              <a:ext uri="{FF2B5EF4-FFF2-40B4-BE49-F238E27FC236}">
                <a16:creationId xmlns:a16="http://schemas.microsoft.com/office/drawing/2014/main" id="{EF53B6F0-B24B-A2D6-8B67-960CDCFC0C1E}"/>
              </a:ext>
            </a:extLst>
          </p:cNvPr>
          <p:cNvSpPr>
            <a:spLocks noGrp="1"/>
          </p:cNvSpPr>
          <p:nvPr/>
        </p:nvSpPr>
        <p:spPr bwMode="gray">
          <a:xfrm>
            <a:off x="6947853" y="4945956"/>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r>
              <a:rPr kumimoji="0" lang="en-US" altLang="ja-JP" sz="900" b="1" noProof="1">
                <a:sym typeface="+mn-lt"/>
              </a:rPr>
              <a:t>288</a:t>
            </a:r>
            <a:endParaRPr kumimoji="0" lang="ja-JP" altLang="en-US" sz="900" b="1" dirty="0">
              <a:sym typeface="+mn-lt"/>
            </a:endParaRPr>
          </a:p>
        </p:txBody>
      </p:sp>
      <p:sp>
        <p:nvSpPr>
          <p:cNvPr id="499" name="テキスト プレースホルダ 9">
            <a:extLst>
              <a:ext uri="{FF2B5EF4-FFF2-40B4-BE49-F238E27FC236}">
                <a16:creationId xmlns:a16="http://schemas.microsoft.com/office/drawing/2014/main" id="{216F7A55-C6B6-040D-9118-1D979DBF3C7F}"/>
              </a:ext>
            </a:extLst>
          </p:cNvPr>
          <p:cNvSpPr>
            <a:spLocks noGrp="1"/>
          </p:cNvSpPr>
          <p:nvPr/>
        </p:nvSpPr>
        <p:spPr bwMode="gray">
          <a:xfrm>
            <a:off x="7245760" y="4869756"/>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r>
              <a:rPr kumimoji="0" lang="en-US" altLang="ja-JP" sz="900" b="1" noProof="1">
                <a:sym typeface="+mn-lt"/>
              </a:rPr>
              <a:t>304</a:t>
            </a:r>
            <a:endParaRPr kumimoji="0" lang="ja-JP" altLang="en-US" sz="900" b="1" dirty="0">
              <a:sym typeface="+mn-lt"/>
            </a:endParaRPr>
          </a:p>
        </p:txBody>
      </p:sp>
      <p:sp>
        <p:nvSpPr>
          <p:cNvPr id="500" name="テキスト プレースホルダ 9">
            <a:extLst>
              <a:ext uri="{FF2B5EF4-FFF2-40B4-BE49-F238E27FC236}">
                <a16:creationId xmlns:a16="http://schemas.microsoft.com/office/drawing/2014/main" id="{DC951396-E0C8-F7ED-C134-588ACEB73EB1}"/>
              </a:ext>
            </a:extLst>
          </p:cNvPr>
          <p:cNvSpPr>
            <a:spLocks noGrp="1"/>
          </p:cNvSpPr>
          <p:nvPr/>
        </p:nvSpPr>
        <p:spPr bwMode="gray">
          <a:xfrm>
            <a:off x="7555223" y="4685904"/>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r>
              <a:rPr kumimoji="0" lang="en-US" altLang="ja-JP" sz="900" b="1" noProof="1">
                <a:sym typeface="+mn-lt"/>
              </a:rPr>
              <a:t>363</a:t>
            </a:r>
            <a:endParaRPr kumimoji="0" lang="ja-JP" altLang="en-US" sz="900" b="1" dirty="0">
              <a:sym typeface="+mn-lt"/>
            </a:endParaRPr>
          </a:p>
        </p:txBody>
      </p:sp>
      <p:sp>
        <p:nvSpPr>
          <p:cNvPr id="501" name="テキスト プレースホルダ 9">
            <a:extLst>
              <a:ext uri="{FF2B5EF4-FFF2-40B4-BE49-F238E27FC236}">
                <a16:creationId xmlns:a16="http://schemas.microsoft.com/office/drawing/2014/main" id="{00E46310-5E9A-34BF-0D94-8C63754C4650}"/>
              </a:ext>
            </a:extLst>
          </p:cNvPr>
          <p:cNvSpPr>
            <a:spLocks noGrp="1"/>
          </p:cNvSpPr>
          <p:nvPr/>
        </p:nvSpPr>
        <p:spPr bwMode="gray">
          <a:xfrm>
            <a:off x="7859019" y="4576704"/>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r>
              <a:rPr kumimoji="0" lang="en-US" altLang="ja-JP" sz="900" b="1" noProof="1">
                <a:sym typeface="+mn-lt"/>
              </a:rPr>
              <a:t>385</a:t>
            </a:r>
            <a:endParaRPr kumimoji="0" lang="ja-JP" altLang="en-US" sz="900" b="1" dirty="0">
              <a:sym typeface="+mn-lt"/>
            </a:endParaRPr>
          </a:p>
        </p:txBody>
      </p:sp>
      <p:sp>
        <p:nvSpPr>
          <p:cNvPr id="50" name="Text Placeholder 12">
            <a:extLst>
              <a:ext uri="{FF2B5EF4-FFF2-40B4-BE49-F238E27FC236}">
                <a16:creationId xmlns:a16="http://schemas.microsoft.com/office/drawing/2014/main" id="{C354EF05-2062-735E-61B5-CB6253842744}"/>
              </a:ext>
            </a:extLst>
          </p:cNvPr>
          <p:cNvSpPr>
            <a:spLocks noGrp="1"/>
          </p:cNvSpPr>
          <p:nvPr>
            <p:custDataLst>
              <p:tags r:id="rId36"/>
            </p:custDataLst>
          </p:nvPr>
        </p:nvSpPr>
        <p:spPr bwMode="auto">
          <a:xfrm>
            <a:off x="1875334" y="624374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A0F8B8B-DC28-4481-BC44-0B8329098133}" type="datetime'''''''''''''''''''0''''''''''''''''''''''''''''''''''2'''">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02</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sym typeface="+mn-lt"/>
            </a:endParaRPr>
          </a:p>
        </p:txBody>
      </p:sp>
      <p:sp>
        <p:nvSpPr>
          <p:cNvPr id="51" name="Text Placeholder 12">
            <a:extLst>
              <a:ext uri="{FF2B5EF4-FFF2-40B4-BE49-F238E27FC236}">
                <a16:creationId xmlns:a16="http://schemas.microsoft.com/office/drawing/2014/main" id="{1B9051C3-F6BB-E0CD-1E16-A4C203D65EF2}"/>
              </a:ext>
            </a:extLst>
          </p:cNvPr>
          <p:cNvSpPr>
            <a:spLocks noGrp="1"/>
          </p:cNvSpPr>
          <p:nvPr>
            <p:custDataLst>
              <p:tags r:id="rId37"/>
            </p:custDataLst>
          </p:nvPr>
        </p:nvSpPr>
        <p:spPr bwMode="auto">
          <a:xfrm>
            <a:off x="1208584" y="6243748"/>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57D1FAB-6CD7-49A3-B6E4-072E6475572F}" type="datetime'''''''2''''''''''''''''00''''0'''''''''''''''''">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2000</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sym typeface="+mn-lt"/>
            </a:endParaRPr>
          </a:p>
        </p:txBody>
      </p:sp>
      <p:sp>
        <p:nvSpPr>
          <p:cNvPr id="52" name="Text Placeholder 12">
            <a:extLst>
              <a:ext uri="{FF2B5EF4-FFF2-40B4-BE49-F238E27FC236}">
                <a16:creationId xmlns:a16="http://schemas.microsoft.com/office/drawing/2014/main" id="{D28EBEDD-2B82-7FDB-190A-01241429C9F7}"/>
              </a:ext>
            </a:extLst>
          </p:cNvPr>
          <p:cNvSpPr>
            <a:spLocks noGrp="1"/>
          </p:cNvSpPr>
          <p:nvPr>
            <p:custDataLst>
              <p:tags r:id="rId38"/>
            </p:custDataLst>
          </p:nvPr>
        </p:nvSpPr>
        <p:spPr bwMode="auto">
          <a:xfrm>
            <a:off x="1592759" y="624374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9E59A78-71EE-444C-BA1B-1071F6327E9D}" type="datetime'''''''0''''''''''''''''''''''''''''''''1'''''">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01</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sym typeface="+mn-lt"/>
            </a:endParaRPr>
          </a:p>
        </p:txBody>
      </p:sp>
      <p:sp>
        <p:nvSpPr>
          <p:cNvPr id="53" name="Text Placeholder 12">
            <a:extLst>
              <a:ext uri="{FF2B5EF4-FFF2-40B4-BE49-F238E27FC236}">
                <a16:creationId xmlns:a16="http://schemas.microsoft.com/office/drawing/2014/main" id="{7667AC31-B6CF-34AC-49ED-0A326D9D7461}"/>
              </a:ext>
            </a:extLst>
          </p:cNvPr>
          <p:cNvSpPr>
            <a:spLocks noGrp="1"/>
          </p:cNvSpPr>
          <p:nvPr>
            <p:custDataLst>
              <p:tags r:id="rId39"/>
            </p:custDataLst>
          </p:nvPr>
        </p:nvSpPr>
        <p:spPr bwMode="auto">
          <a:xfrm>
            <a:off x="2180134" y="6244814"/>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36CB8413-86EA-4E18-80CF-C4773EDFB8BE}" type="datetime'''''0''''''3'''''''''">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03</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sym typeface="+mn-lt"/>
            </a:endParaRPr>
          </a:p>
        </p:txBody>
      </p:sp>
      <p:sp>
        <p:nvSpPr>
          <p:cNvPr id="54" name="Text Placeholder 12">
            <a:extLst>
              <a:ext uri="{FF2B5EF4-FFF2-40B4-BE49-F238E27FC236}">
                <a16:creationId xmlns:a16="http://schemas.microsoft.com/office/drawing/2014/main" id="{46094A0A-0EAD-5DB0-A05B-E6ED336BE478}"/>
              </a:ext>
            </a:extLst>
          </p:cNvPr>
          <p:cNvSpPr>
            <a:spLocks noGrp="1"/>
          </p:cNvSpPr>
          <p:nvPr>
            <p:custDataLst>
              <p:tags r:id="rId40"/>
            </p:custDataLst>
          </p:nvPr>
        </p:nvSpPr>
        <p:spPr bwMode="auto">
          <a:xfrm>
            <a:off x="2479377" y="6244814"/>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8122F03-87E9-44A4-B61D-AEDDE6B397BA}" type="datetime'''''''''''''0''''''''''''''''''''4'''''''''''''''''''''''">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04</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sym typeface="+mn-lt"/>
            </a:endParaRPr>
          </a:p>
        </p:txBody>
      </p:sp>
      <p:sp>
        <p:nvSpPr>
          <p:cNvPr id="55" name="Text Placeholder 12">
            <a:extLst>
              <a:ext uri="{FF2B5EF4-FFF2-40B4-BE49-F238E27FC236}">
                <a16:creationId xmlns:a16="http://schemas.microsoft.com/office/drawing/2014/main" id="{0C6CBE94-F75C-FA22-A34F-95531A297286}"/>
              </a:ext>
            </a:extLst>
          </p:cNvPr>
          <p:cNvSpPr>
            <a:spLocks noGrp="1"/>
          </p:cNvSpPr>
          <p:nvPr>
            <p:custDataLst>
              <p:tags r:id="rId41"/>
            </p:custDataLst>
          </p:nvPr>
        </p:nvSpPr>
        <p:spPr bwMode="auto">
          <a:xfrm>
            <a:off x="2767509" y="6244814"/>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EE42F83-4A3C-4C33-949C-8C95AFFC46F0}" type="datetime'''''''''''0''''5'''''''''''''''''">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05</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sym typeface="+mn-lt"/>
            </a:endParaRPr>
          </a:p>
        </p:txBody>
      </p:sp>
      <p:sp>
        <p:nvSpPr>
          <p:cNvPr id="56" name="Text Placeholder 12">
            <a:extLst>
              <a:ext uri="{FF2B5EF4-FFF2-40B4-BE49-F238E27FC236}">
                <a16:creationId xmlns:a16="http://schemas.microsoft.com/office/drawing/2014/main" id="{23581045-8852-A3B2-50EF-7B7BE4F8CEE3}"/>
              </a:ext>
            </a:extLst>
          </p:cNvPr>
          <p:cNvSpPr>
            <a:spLocks noGrp="1"/>
          </p:cNvSpPr>
          <p:nvPr>
            <p:custDataLst>
              <p:tags r:id="rId42"/>
            </p:custDataLst>
          </p:nvPr>
        </p:nvSpPr>
        <p:spPr bwMode="auto">
          <a:xfrm>
            <a:off x="4526894" y="6244814"/>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18DD295-7783-4CD0-B68F-BEBEBB340394}" type="datetime'''''''''1''''''1'''''''''''''''''">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11</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sym typeface="+mn-lt"/>
            </a:endParaRPr>
          </a:p>
        </p:txBody>
      </p:sp>
      <p:sp>
        <p:nvSpPr>
          <p:cNvPr id="57" name="Text Placeholder 12">
            <a:extLst>
              <a:ext uri="{FF2B5EF4-FFF2-40B4-BE49-F238E27FC236}">
                <a16:creationId xmlns:a16="http://schemas.microsoft.com/office/drawing/2014/main" id="{26594B6A-C283-1783-DC7F-F517003D7C11}"/>
              </a:ext>
            </a:extLst>
          </p:cNvPr>
          <p:cNvSpPr>
            <a:spLocks noGrp="1"/>
          </p:cNvSpPr>
          <p:nvPr>
            <p:custDataLst>
              <p:tags r:id="rId43"/>
            </p:custDataLst>
          </p:nvPr>
        </p:nvSpPr>
        <p:spPr bwMode="auto">
          <a:xfrm>
            <a:off x="3063650" y="624374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AF145C9-0490-42F9-A25F-225595C1ED6A}" type="datetime'''''''''''0''''''''''''''''''6'''''">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06</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sym typeface="+mn-lt"/>
            </a:endParaRPr>
          </a:p>
        </p:txBody>
      </p:sp>
      <p:sp>
        <p:nvSpPr>
          <p:cNvPr id="58" name="Text Placeholder 12">
            <a:extLst>
              <a:ext uri="{FF2B5EF4-FFF2-40B4-BE49-F238E27FC236}">
                <a16:creationId xmlns:a16="http://schemas.microsoft.com/office/drawing/2014/main" id="{F89CE158-4609-AD2B-FAF5-9233D3AC2DB3}"/>
              </a:ext>
            </a:extLst>
          </p:cNvPr>
          <p:cNvSpPr>
            <a:spLocks noGrp="1"/>
          </p:cNvSpPr>
          <p:nvPr>
            <p:custDataLst>
              <p:tags r:id="rId44"/>
            </p:custDataLst>
          </p:nvPr>
        </p:nvSpPr>
        <p:spPr bwMode="auto">
          <a:xfrm>
            <a:off x="3359791" y="6244814"/>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0F25E8D-F34D-408F-845A-B834E399DFA4}" type="datetime'''''''''''''''''0''''''''''''''''''''''''''7'''''''''''''''">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07</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sym typeface="+mn-lt"/>
            </a:endParaRPr>
          </a:p>
        </p:txBody>
      </p:sp>
      <p:sp>
        <p:nvSpPr>
          <p:cNvPr id="466" name="Text Placeholder 12">
            <a:extLst>
              <a:ext uri="{FF2B5EF4-FFF2-40B4-BE49-F238E27FC236}">
                <a16:creationId xmlns:a16="http://schemas.microsoft.com/office/drawing/2014/main" id="{F24225BA-8F59-F538-F1F3-625FBCE74FB9}"/>
              </a:ext>
            </a:extLst>
          </p:cNvPr>
          <p:cNvSpPr>
            <a:spLocks noGrp="1"/>
          </p:cNvSpPr>
          <p:nvPr>
            <p:custDataLst>
              <p:tags r:id="rId45"/>
            </p:custDataLst>
          </p:nvPr>
        </p:nvSpPr>
        <p:spPr bwMode="auto">
          <a:xfrm>
            <a:off x="3647923" y="6244814"/>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80F95C94-8CF6-4824-A77B-97D531979910}" type="datetime'0''''''''''''''''''''''''''''''''''''8'''''''''''''''">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08</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sym typeface="+mn-lt"/>
            </a:endParaRPr>
          </a:p>
        </p:txBody>
      </p:sp>
      <p:sp>
        <p:nvSpPr>
          <p:cNvPr id="481" name="Text Placeholder 12">
            <a:extLst>
              <a:ext uri="{FF2B5EF4-FFF2-40B4-BE49-F238E27FC236}">
                <a16:creationId xmlns:a16="http://schemas.microsoft.com/office/drawing/2014/main" id="{4A2041D9-1B22-219D-2608-75F98EDC8D24}"/>
              </a:ext>
            </a:extLst>
          </p:cNvPr>
          <p:cNvSpPr>
            <a:spLocks noGrp="1"/>
          </p:cNvSpPr>
          <p:nvPr>
            <p:custDataLst>
              <p:tags r:id="rId46"/>
            </p:custDataLst>
          </p:nvPr>
        </p:nvSpPr>
        <p:spPr bwMode="auto">
          <a:xfrm>
            <a:off x="7248872" y="6244814"/>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47B10BE-1B9E-4C9E-8731-5A5D97D229C2}" type="datetime'''''''''''''''''''''''''''2''''''''0'''''''">
              <a:rPr kumimoji="0" lang="en-US"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20</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sym typeface="+mn-lt"/>
            </a:endParaRPr>
          </a:p>
        </p:txBody>
      </p:sp>
      <p:sp>
        <p:nvSpPr>
          <p:cNvPr id="491" name="Text Placeholder 12">
            <a:extLst>
              <a:ext uri="{FF2B5EF4-FFF2-40B4-BE49-F238E27FC236}">
                <a16:creationId xmlns:a16="http://schemas.microsoft.com/office/drawing/2014/main" id="{A58C799E-F2F6-82AD-70F2-40351D7EC1AF}"/>
              </a:ext>
            </a:extLst>
          </p:cNvPr>
          <p:cNvSpPr>
            <a:spLocks noGrp="1"/>
          </p:cNvSpPr>
          <p:nvPr>
            <p:custDataLst>
              <p:tags r:id="rId47"/>
            </p:custDataLst>
          </p:nvPr>
        </p:nvSpPr>
        <p:spPr bwMode="auto">
          <a:xfrm>
            <a:off x="3942269" y="6244814"/>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EA61B9E3-2CE9-4E6A-95AA-A64E3F97018E}" type="datetime'''''''0''''''9'''''''''''''''''''''''''''''''''''''''''''''">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09</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sym typeface="+mn-lt"/>
            </a:endParaRPr>
          </a:p>
        </p:txBody>
      </p:sp>
      <p:sp>
        <p:nvSpPr>
          <p:cNvPr id="492" name="Text Placeholder 12">
            <a:extLst>
              <a:ext uri="{FF2B5EF4-FFF2-40B4-BE49-F238E27FC236}">
                <a16:creationId xmlns:a16="http://schemas.microsoft.com/office/drawing/2014/main" id="{D26E2E55-5D75-3A7A-43E5-08D72027AE53}"/>
              </a:ext>
            </a:extLst>
          </p:cNvPr>
          <p:cNvSpPr>
            <a:spLocks noGrp="1"/>
          </p:cNvSpPr>
          <p:nvPr>
            <p:custDataLst>
              <p:tags r:id="rId48"/>
            </p:custDataLst>
          </p:nvPr>
        </p:nvSpPr>
        <p:spPr bwMode="auto">
          <a:xfrm>
            <a:off x="4232548" y="624374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FEEC1AE-3CBC-4472-A01A-1DEF9888DE26}" type="datetime'''''''''''''1''''''''''0'''''''''">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10</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sym typeface="+mn-lt"/>
            </a:endParaRPr>
          </a:p>
        </p:txBody>
      </p:sp>
      <p:sp>
        <p:nvSpPr>
          <p:cNvPr id="10" name="Text Placeholder 12">
            <a:extLst>
              <a:ext uri="{FF2B5EF4-FFF2-40B4-BE49-F238E27FC236}">
                <a16:creationId xmlns:a16="http://schemas.microsoft.com/office/drawing/2014/main" id="{C48C9921-14C2-5BDE-B04A-6B6223ADFDA8}"/>
              </a:ext>
            </a:extLst>
          </p:cNvPr>
          <p:cNvSpPr>
            <a:spLocks noGrp="1"/>
          </p:cNvSpPr>
          <p:nvPr>
            <p:custDataLst>
              <p:tags r:id="rId49"/>
            </p:custDataLst>
          </p:nvPr>
        </p:nvSpPr>
        <p:spPr bwMode="auto">
          <a:xfrm>
            <a:off x="5410696" y="6244814"/>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4380FE1-1935-4611-8C66-E103BB7984F9}" type="datetime'''''1''''''''''''''''''''''''''''4'''''''''''''">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14</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sym typeface="+mn-lt"/>
            </a:endParaRPr>
          </a:p>
        </p:txBody>
      </p:sp>
      <p:sp>
        <p:nvSpPr>
          <p:cNvPr id="33" name="Text Placeholder 12">
            <a:extLst>
              <a:ext uri="{FF2B5EF4-FFF2-40B4-BE49-F238E27FC236}">
                <a16:creationId xmlns:a16="http://schemas.microsoft.com/office/drawing/2014/main" id="{31A3CA20-C688-A086-4584-FAD9091B9F04}"/>
              </a:ext>
            </a:extLst>
          </p:cNvPr>
          <p:cNvSpPr>
            <a:spLocks noGrp="1"/>
          </p:cNvSpPr>
          <p:nvPr>
            <p:custDataLst>
              <p:tags r:id="rId50"/>
            </p:custDataLst>
          </p:nvPr>
        </p:nvSpPr>
        <p:spPr bwMode="auto">
          <a:xfrm>
            <a:off x="4821240" y="6244814"/>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8D2A3B0-2CCC-4E7B-AB3E-EAF745271A9F}" type="datetime'''''''''''''''''1''''''''''2'''''''''''''''''''''''''''">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12</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sym typeface="+mn-lt"/>
            </a:endParaRPr>
          </a:p>
        </p:txBody>
      </p:sp>
      <p:sp>
        <p:nvSpPr>
          <p:cNvPr id="34" name="Text Placeholder 12">
            <a:extLst>
              <a:ext uri="{FF2B5EF4-FFF2-40B4-BE49-F238E27FC236}">
                <a16:creationId xmlns:a16="http://schemas.microsoft.com/office/drawing/2014/main" id="{1200B9EA-9CDA-DC48-FA73-86A34C8B6CFE}"/>
              </a:ext>
            </a:extLst>
          </p:cNvPr>
          <p:cNvSpPr>
            <a:spLocks noGrp="1"/>
          </p:cNvSpPr>
          <p:nvPr>
            <p:custDataLst>
              <p:tags r:id="rId51"/>
            </p:custDataLst>
          </p:nvPr>
        </p:nvSpPr>
        <p:spPr bwMode="auto">
          <a:xfrm>
            <a:off x="5115586" y="6244814"/>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150507E-391E-4C64-B6F9-FF72E9BB0259}" type="datetime'''''1''''''''''''''''''''''3'''''''''''''''''">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13</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sym typeface="+mn-lt"/>
            </a:endParaRPr>
          </a:p>
        </p:txBody>
      </p:sp>
      <p:sp>
        <p:nvSpPr>
          <p:cNvPr id="35" name="Text Placeholder 12">
            <a:extLst>
              <a:ext uri="{FF2B5EF4-FFF2-40B4-BE49-F238E27FC236}">
                <a16:creationId xmlns:a16="http://schemas.microsoft.com/office/drawing/2014/main" id="{7D197066-0FE6-D34E-0B6E-6D64EA43592D}"/>
              </a:ext>
            </a:extLst>
          </p:cNvPr>
          <p:cNvSpPr>
            <a:spLocks noGrp="1"/>
          </p:cNvSpPr>
          <p:nvPr>
            <p:custDataLst>
              <p:tags r:id="rId52"/>
            </p:custDataLst>
          </p:nvPr>
        </p:nvSpPr>
        <p:spPr bwMode="auto">
          <a:xfrm>
            <a:off x="6384776" y="624374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B30152B8-EBD8-4B73-BB55-A0D26378150C}" type="datetime'1''''''''7'''''''''''''''''''''''''''''''''''''''''''''''''''">
              <a:rPr kumimoji="1" lang="en-US"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17</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sym typeface="+mn-lt"/>
            </a:endParaRPr>
          </a:p>
        </p:txBody>
      </p:sp>
      <p:sp>
        <p:nvSpPr>
          <p:cNvPr id="41" name="Text Placeholder 12">
            <a:extLst>
              <a:ext uri="{FF2B5EF4-FFF2-40B4-BE49-F238E27FC236}">
                <a16:creationId xmlns:a16="http://schemas.microsoft.com/office/drawing/2014/main" id="{9D5B4F06-B6BC-7B03-00EA-44D5CF6A8442}"/>
              </a:ext>
            </a:extLst>
          </p:cNvPr>
          <p:cNvSpPr>
            <a:spLocks noGrp="1"/>
          </p:cNvSpPr>
          <p:nvPr>
            <p:custDataLst>
              <p:tags r:id="rId53"/>
            </p:custDataLst>
          </p:nvPr>
        </p:nvSpPr>
        <p:spPr bwMode="auto">
          <a:xfrm>
            <a:off x="5705478" y="6244814"/>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B9B59EC-1DF0-45A2-B6ED-E52C9F111144}" type="datetime'1''''''''''''''''''''''''''''''''''''''''5'''''''''''''">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15</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sym typeface="+mn-lt"/>
            </a:endParaRPr>
          </a:p>
        </p:txBody>
      </p:sp>
      <p:sp>
        <p:nvSpPr>
          <p:cNvPr id="42" name="Text Placeholder 12">
            <a:extLst>
              <a:ext uri="{FF2B5EF4-FFF2-40B4-BE49-F238E27FC236}">
                <a16:creationId xmlns:a16="http://schemas.microsoft.com/office/drawing/2014/main" id="{1323311A-462F-D703-608E-D73FD75FA6ED}"/>
              </a:ext>
            </a:extLst>
          </p:cNvPr>
          <p:cNvSpPr>
            <a:spLocks noGrp="1"/>
          </p:cNvSpPr>
          <p:nvPr>
            <p:custDataLst>
              <p:tags r:id="rId54"/>
            </p:custDataLst>
          </p:nvPr>
        </p:nvSpPr>
        <p:spPr bwMode="auto">
          <a:xfrm>
            <a:off x="6096744" y="624374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F8246BA-6AE9-41B6-8302-875B89AA43A0}" type="datetime'''''''''1''''''''''''''''''''''''''6'''''''''''''''''''''''">
              <a:rPr kumimoji="1" lang="ja-JP"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16</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sym typeface="+mn-lt"/>
            </a:endParaRPr>
          </a:p>
        </p:txBody>
      </p:sp>
      <p:sp>
        <p:nvSpPr>
          <p:cNvPr id="43" name="Text Placeholder 12">
            <a:extLst>
              <a:ext uri="{FF2B5EF4-FFF2-40B4-BE49-F238E27FC236}">
                <a16:creationId xmlns:a16="http://schemas.microsoft.com/office/drawing/2014/main" id="{F80BEAFA-5479-1B0A-9D92-A2C2F96C0731}"/>
              </a:ext>
            </a:extLst>
          </p:cNvPr>
          <p:cNvSpPr>
            <a:spLocks noGrp="1"/>
          </p:cNvSpPr>
          <p:nvPr>
            <p:custDataLst>
              <p:tags r:id="rId55"/>
            </p:custDataLst>
          </p:nvPr>
        </p:nvSpPr>
        <p:spPr bwMode="auto">
          <a:xfrm>
            <a:off x="6960840" y="6237312"/>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A7A7578-FACE-4CB3-9133-D20A8E7FA107}" type="datetime'''''''''''''''''''''''1''''''''''''''''9'''">
              <a:rPr kumimoji="0" lang="en-US"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19</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sym typeface="+mn-lt"/>
            </a:endParaRPr>
          </a:p>
        </p:txBody>
      </p:sp>
      <p:sp>
        <p:nvSpPr>
          <p:cNvPr id="44" name="Text Placeholder 12">
            <a:extLst>
              <a:ext uri="{FF2B5EF4-FFF2-40B4-BE49-F238E27FC236}">
                <a16:creationId xmlns:a16="http://schemas.microsoft.com/office/drawing/2014/main" id="{CDE38F3D-EA31-0097-F66E-33903879B185}"/>
              </a:ext>
            </a:extLst>
          </p:cNvPr>
          <p:cNvSpPr>
            <a:spLocks noGrp="1"/>
          </p:cNvSpPr>
          <p:nvPr>
            <p:custDataLst>
              <p:tags r:id="rId56"/>
            </p:custDataLst>
          </p:nvPr>
        </p:nvSpPr>
        <p:spPr bwMode="auto">
          <a:xfrm>
            <a:off x="6672808" y="624374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ABF9202-85C1-497C-8D30-E4B71FC76F49}" type="datetime'''1''''''''''''''''''''''''''''8'''''''''''''''''''''''''">
              <a:rPr kumimoji="0" lang="en-US"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18</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sym typeface="+mn-lt"/>
            </a:endParaRPr>
          </a:p>
        </p:txBody>
      </p:sp>
      <p:sp>
        <p:nvSpPr>
          <p:cNvPr id="45" name="Text Placeholder 12">
            <a:extLst>
              <a:ext uri="{FF2B5EF4-FFF2-40B4-BE49-F238E27FC236}">
                <a16:creationId xmlns:a16="http://schemas.microsoft.com/office/drawing/2014/main" id="{71C8544E-908E-DAD0-D2EF-6C4E4EB82193}"/>
              </a:ext>
            </a:extLst>
          </p:cNvPr>
          <p:cNvSpPr>
            <a:spLocks noGrp="1"/>
          </p:cNvSpPr>
          <p:nvPr>
            <p:custDataLst>
              <p:tags r:id="rId57"/>
            </p:custDataLst>
          </p:nvPr>
        </p:nvSpPr>
        <p:spPr bwMode="auto">
          <a:xfrm>
            <a:off x="7473280" y="6237312"/>
            <a:ext cx="292100" cy="148579"/>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p>
            <a:pPr algn="ctr">
              <a:spcBef>
                <a:spcPct val="0"/>
              </a:spcBef>
              <a:spcAft>
                <a:spcPct val="0"/>
              </a:spcAft>
            </a:pPr>
            <a:r>
              <a:rPr kumimoji="0" lang="en-US" altLang="en-US" sz="1000" noProof="1"/>
              <a:t>21</a:t>
            </a:r>
            <a:endParaRPr kumimoji="0" lang="ja-JP" altLang="en-US" sz="1000" dirty="0">
              <a:sym typeface="+mn-lt"/>
            </a:endParaRPr>
          </a:p>
        </p:txBody>
      </p:sp>
      <p:sp>
        <p:nvSpPr>
          <p:cNvPr id="46" name="Text Placeholder 12">
            <a:extLst>
              <a:ext uri="{FF2B5EF4-FFF2-40B4-BE49-F238E27FC236}">
                <a16:creationId xmlns:a16="http://schemas.microsoft.com/office/drawing/2014/main" id="{0F77036A-F744-0919-9574-779C084AEF46}"/>
              </a:ext>
            </a:extLst>
          </p:cNvPr>
          <p:cNvSpPr>
            <a:spLocks noGrp="1"/>
          </p:cNvSpPr>
          <p:nvPr>
            <p:custDataLst>
              <p:tags r:id="rId58"/>
            </p:custDataLst>
          </p:nvPr>
        </p:nvSpPr>
        <p:spPr bwMode="auto">
          <a:xfrm>
            <a:off x="7761312" y="6237312"/>
            <a:ext cx="292100" cy="148579"/>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1"/>
              <a:t>22</a:t>
            </a:r>
            <a:endParaRPr kumimoji="0" lang="ja-JP" altLang="en-US" sz="640" b="0" i="0" u="none" strike="noStrike" kern="1200" cap="none" spc="0" normalizeH="0" baseline="0" noProof="0" dirty="0">
              <a:ln>
                <a:noFill/>
              </a:ln>
              <a:solidFill>
                <a:srgbClr val="000000"/>
              </a:solidFill>
              <a:effectLst/>
              <a:uLnTx/>
              <a:uFillTx/>
              <a:latin typeface="Arial"/>
              <a:ea typeface="ＭＳ Ｐゴシック"/>
              <a:sym typeface="+mn-lt"/>
            </a:endParaRPr>
          </a:p>
        </p:txBody>
      </p:sp>
      <p:sp>
        <p:nvSpPr>
          <p:cNvPr id="95" name="Rectangle 94">
            <a:extLst>
              <a:ext uri="{FF2B5EF4-FFF2-40B4-BE49-F238E27FC236}">
                <a16:creationId xmlns:a16="http://schemas.microsoft.com/office/drawing/2014/main" id="{139DB828-0D88-0997-B19D-4A211A8E2370}"/>
              </a:ext>
            </a:extLst>
          </p:cNvPr>
          <p:cNvSpPr/>
          <p:nvPr>
            <p:custDataLst>
              <p:tags r:id="rId59"/>
            </p:custDataLst>
          </p:nvPr>
        </p:nvSpPr>
        <p:spPr bwMode="gray">
          <a:xfrm>
            <a:off x="8374695" y="5410917"/>
            <a:ext cx="179388" cy="133350"/>
          </a:xfrm>
          <a:prstGeom prst="rect">
            <a:avLst/>
          </a:prstGeom>
          <a:solidFill>
            <a:srgbClr val="C0E6F4"/>
          </a:solidFill>
          <a:ln w="9525" algn="ctr">
            <a:solidFill>
              <a:srgbClr val="808080"/>
            </a:solidFill>
          </a:ln>
        </p:spPr>
        <p:txBody>
          <a:bodyPr wrap="square" rtlCol="0" anchor="ctr">
            <a:noAutofit/>
          </a:bodyPr>
          <a:lstStyle/>
          <a:p>
            <a:pPr algn="ctr"/>
            <a:endParaRPr kumimoji="1" lang="ja-JP" altLang="en-US" sz="112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7" name="Rectangle 116">
            <a:extLst>
              <a:ext uri="{FF2B5EF4-FFF2-40B4-BE49-F238E27FC236}">
                <a16:creationId xmlns:a16="http://schemas.microsoft.com/office/drawing/2014/main" id="{1843CBF4-B594-5887-3856-A87263A23DDC}"/>
              </a:ext>
            </a:extLst>
          </p:cNvPr>
          <p:cNvSpPr/>
          <p:nvPr>
            <p:custDataLst>
              <p:tags r:id="rId60"/>
            </p:custDataLst>
          </p:nvPr>
        </p:nvSpPr>
        <p:spPr bwMode="gray">
          <a:xfrm>
            <a:off x="8374695" y="5614117"/>
            <a:ext cx="179388" cy="133350"/>
          </a:xfrm>
          <a:prstGeom prst="rect">
            <a:avLst/>
          </a:prstGeom>
          <a:solidFill>
            <a:srgbClr val="80CCE8"/>
          </a:solidFill>
          <a:ln w="9525" algn="ctr">
            <a:solidFill>
              <a:srgbClr val="808080"/>
            </a:solidFill>
          </a:ln>
        </p:spPr>
        <p:txBody>
          <a:bodyPr wrap="square" rtlCol="0" anchor="ctr">
            <a:noAutofit/>
          </a:bodyPr>
          <a:lstStyle/>
          <a:p>
            <a:pPr algn="ctr"/>
            <a:endParaRPr kumimoji="1" lang="ja-JP" altLang="en-US" sz="112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8" name="テキスト プレースホルダ 9">
            <a:extLst>
              <a:ext uri="{FF2B5EF4-FFF2-40B4-BE49-F238E27FC236}">
                <a16:creationId xmlns:a16="http://schemas.microsoft.com/office/drawing/2014/main" id="{A9B73D24-3319-9AC3-636A-99A9EB86DFC0}"/>
              </a:ext>
            </a:extLst>
          </p:cNvPr>
          <p:cNvSpPr>
            <a:spLocks noGrp="1"/>
          </p:cNvSpPr>
          <p:nvPr>
            <p:custDataLst>
              <p:tags r:id="rId61"/>
            </p:custDataLst>
          </p:nvPr>
        </p:nvSpPr>
        <p:spPr bwMode="auto">
          <a:xfrm>
            <a:off x="8604882" y="5406155"/>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7984A8DF-2616-4B02-97B0-4C034A3BD15A}" type="datetime'''''''''''''''''''''''''''政''府以''''''''''''''''''''''外'">
              <a:rPr lang="ja-JP" altLang="en-US" sz="1000"/>
              <a:pPr marL="0" indent="0">
                <a:spcBef>
                  <a:spcPct val="0"/>
                </a:spcBef>
                <a:buNone/>
              </a:pPr>
              <a:t>政府以外</a:t>
            </a:fld>
            <a:endParaRPr kumimoji="0" lang="ja-JP" altLang="en-US" sz="800" dirty="0">
              <a:sym typeface="+mn-lt"/>
            </a:endParaRPr>
          </a:p>
        </p:txBody>
      </p:sp>
      <p:sp>
        <p:nvSpPr>
          <p:cNvPr id="119" name="テキスト プレースホルダ 9">
            <a:extLst>
              <a:ext uri="{FF2B5EF4-FFF2-40B4-BE49-F238E27FC236}">
                <a16:creationId xmlns:a16="http://schemas.microsoft.com/office/drawing/2014/main" id="{811D3BEC-B60C-88E9-A184-554977A85A9A}"/>
              </a:ext>
            </a:extLst>
          </p:cNvPr>
          <p:cNvSpPr>
            <a:spLocks noGrp="1"/>
          </p:cNvSpPr>
          <p:nvPr>
            <p:custDataLst>
              <p:tags r:id="rId62"/>
            </p:custDataLst>
          </p:nvPr>
        </p:nvSpPr>
        <p:spPr bwMode="auto">
          <a:xfrm>
            <a:off x="8604882" y="560935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26ADBA2D-72AE-4DB0-9809-CBF2D30C033E}" type="datetime'政''''''''''''''''''府'''''''''''''''''''''''''''''''''">
              <a:rPr lang="ja-JP" altLang="en-US" sz="1000"/>
              <a:pPr marL="0" indent="0">
                <a:spcBef>
                  <a:spcPct val="0"/>
                </a:spcBef>
                <a:buNone/>
              </a:pPr>
              <a:t>政府</a:t>
            </a:fld>
            <a:endParaRPr kumimoji="0" lang="ja-JP" altLang="en-US" sz="800" dirty="0">
              <a:sym typeface="+mn-lt"/>
            </a:endParaRPr>
          </a:p>
        </p:txBody>
      </p:sp>
      <p:sp>
        <p:nvSpPr>
          <p:cNvPr id="47" name="テキスト ボックス 32">
            <a:extLst>
              <a:ext uri="{FF2B5EF4-FFF2-40B4-BE49-F238E27FC236}">
                <a16:creationId xmlns:a16="http://schemas.microsoft.com/office/drawing/2014/main" id="{EEFA9F90-FD88-1596-92F3-EF05876E9F75}"/>
              </a:ext>
            </a:extLst>
          </p:cNvPr>
          <p:cNvSpPr txBox="1"/>
          <p:nvPr/>
        </p:nvSpPr>
        <p:spPr>
          <a:xfrm>
            <a:off x="915865" y="4501019"/>
            <a:ext cx="504056"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Tree>
    <p:extLst>
      <p:ext uri="{BB962C8B-B14F-4D97-AF65-F5344CB8AC3E}">
        <p14:creationId xmlns:p14="http://schemas.microsoft.com/office/powerpoint/2010/main" val="12724617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1"/>
            </p:custDataLst>
            <p:extLst>
              <p:ext uri="{D42A27DB-BD31-4B8C-83A1-F6EECF244321}">
                <p14:modId xmlns:p14="http://schemas.microsoft.com/office/powerpoint/2010/main" val="140140469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15" imgW="360" imgH="360" progId="TCLayout.ActiveDocument.1">
                  <p:embed/>
                </p:oleObj>
              </mc:Choice>
              <mc:Fallback>
                <p:oleObj name="think-cellスライド" r:id="rId15" imgW="360" imgH="360" progId="TCLayout.ActiveDocument.1">
                  <p:embed/>
                  <p:pic>
                    <p:nvPicPr>
                      <p:cNvPr id="9" name="Object 8" hidden="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280" dirty="0">
              <a:latin typeface="Arial" panose="020B0604020202020204" pitchFamily="34" charset="0"/>
              <a:ea typeface="ＭＳ Ｐゴシック" panose="020B0600070205080204" pitchFamily="50" charset="-128"/>
              <a:sym typeface="Arial" panose="020B0604020202020204" pitchFamily="34" charset="0"/>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sz="1400" noProof="1"/>
              <a:t>タイ／医療関連／医療・公衆衛生</a:t>
            </a:r>
            <a:endParaRPr kumimoji="1" lang="ja-JP" altLang="en-US" sz="1400"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000" noProof="1"/>
              <a:t>疾病構造</a:t>
            </a:r>
            <a:r>
              <a:rPr lang="ja-JP" altLang="en-US" noProof="1"/>
              <a:t>・</a:t>
            </a:r>
            <a:r>
              <a:rPr lang="ja-JP" altLang="en-US" sz="2000" noProof="1"/>
              <a:t>死亡要因</a:t>
            </a:r>
            <a:r>
              <a:rPr lang="en-US" altLang="ja-JP" noProof="1"/>
              <a:t>【</a:t>
            </a:r>
            <a:r>
              <a:rPr lang="ja-JP" altLang="en-US" sz="2000" noProof="1"/>
              <a:t>大分類</a:t>
            </a:r>
            <a:r>
              <a:rPr lang="en-US" altLang="ja-JP" sz="2000" noProof="1"/>
              <a:t>】</a:t>
            </a:r>
            <a:endParaRPr lang="ja-JP" altLang="en-US" sz="2000" noProof="1"/>
          </a:p>
        </p:txBody>
      </p:sp>
      <p:cxnSp>
        <p:nvCxnSpPr>
          <p:cNvPr id="20" name="直線コネクタ 19"/>
          <p:cNvCxnSpPr/>
          <p:nvPr/>
        </p:nvCxnSpPr>
        <p:spPr>
          <a:xfrm>
            <a:off x="735947" y="2267580"/>
            <a:ext cx="824950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2" name="Rectangle 6"/>
          <p:cNvSpPr>
            <a:spLocks noChangeArrowheads="1"/>
          </p:cNvSpPr>
          <p:nvPr/>
        </p:nvSpPr>
        <p:spPr bwMode="auto">
          <a:xfrm>
            <a:off x="729129" y="1988840"/>
            <a:ext cx="4540017"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noProof="1">
                <a:solidFill>
                  <a:srgbClr val="000000"/>
                </a:solidFill>
                <a:latin typeface="Arial Black" pitchFamily="34" charset="0"/>
                <a:ea typeface="HGP創英角ｺﾞｼｯｸUB" pitchFamily="50" charset="-128"/>
              </a:rPr>
              <a:t>死亡要因の割合（</a:t>
            </a:r>
            <a:r>
              <a:rPr lang="en-US" altLang="ja-JP" sz="1400" noProof="1">
                <a:solidFill>
                  <a:srgbClr val="000000"/>
                </a:solidFill>
                <a:latin typeface="Arial Black" pitchFamily="34" charset="0"/>
                <a:ea typeface="HGP創英角ｺﾞｼｯｸUB" pitchFamily="50" charset="-128"/>
              </a:rPr>
              <a:t>2007-2009</a:t>
            </a:r>
            <a:r>
              <a:rPr lang="ja-JP" altLang="en-US" sz="1400" noProof="1">
                <a:solidFill>
                  <a:srgbClr val="000000"/>
                </a:solidFill>
                <a:latin typeface="Arial Black" pitchFamily="34" charset="0"/>
                <a:ea typeface="HGP創英角ｺﾞｼｯｸUB" pitchFamily="50" charset="-128"/>
              </a:rPr>
              <a:t>年</a:t>
            </a:r>
            <a:r>
              <a:rPr lang="en-US" altLang="ja-JP" sz="1400" noProof="1">
                <a:solidFill>
                  <a:srgbClr val="000000"/>
                </a:solidFill>
                <a:latin typeface="Arial Black" pitchFamily="34" charset="0"/>
                <a:ea typeface="HGP創英角ｺﾞｼｯｸUB" pitchFamily="50" charset="-128"/>
              </a:rPr>
              <a:t> </a:t>
            </a:r>
            <a:r>
              <a:rPr lang="ja-JP" altLang="en-US" sz="1400" noProof="1">
                <a:solidFill>
                  <a:srgbClr val="000000"/>
                </a:solidFill>
                <a:latin typeface="Arial Black" pitchFamily="34" charset="0"/>
                <a:ea typeface="HGP創英角ｺﾞｼｯｸUB" pitchFamily="50" charset="-128"/>
              </a:rPr>
              <a:t>⇒ </a:t>
            </a:r>
            <a:r>
              <a:rPr lang="en-US" altLang="ja-JP" sz="1400" noProof="1">
                <a:solidFill>
                  <a:srgbClr val="000000"/>
                </a:solidFill>
                <a:latin typeface="Arial Black" pitchFamily="34" charset="0"/>
                <a:ea typeface="HGP創英角ｺﾞｼｯｸUB" pitchFamily="50" charset="-128"/>
              </a:rPr>
              <a:t>2020-2022</a:t>
            </a:r>
            <a:r>
              <a:rPr lang="ja-JP" altLang="en-US" sz="1400" noProof="1">
                <a:solidFill>
                  <a:srgbClr val="000000"/>
                </a:solidFill>
                <a:latin typeface="Arial Black" pitchFamily="34" charset="0"/>
                <a:ea typeface="HGP創英角ｺﾞｼｯｸUB" pitchFamily="50" charset="-128"/>
              </a:rPr>
              <a:t>年）</a:t>
            </a:r>
          </a:p>
        </p:txBody>
      </p:sp>
      <p:sp>
        <p:nvSpPr>
          <p:cNvPr id="34" name="テキスト ボックス 33"/>
          <p:cNvSpPr txBox="1"/>
          <p:nvPr/>
        </p:nvSpPr>
        <p:spPr>
          <a:xfrm>
            <a:off x="1715165" y="2339588"/>
            <a:ext cx="1039066" cy="307777"/>
          </a:xfrm>
          <a:prstGeom prst="rect">
            <a:avLst/>
          </a:prstGeom>
          <a:noFill/>
        </p:spPr>
        <p:txBody>
          <a:bodyPr wrap="none" rtlCol="0">
            <a:spAutoFit/>
          </a:bodyPr>
          <a:lstStyle/>
          <a:p>
            <a:pPr algn="ctr"/>
            <a:r>
              <a:rPr lang="en-US" altLang="ja-JP" sz="1400" b="1" noProof="1">
                <a:latin typeface="Arial" panose="020B0604020202020204" pitchFamily="34" charset="0"/>
                <a:ea typeface="HGP創英角ｺﾞｼｯｸUB" panose="020B0900000000000000" pitchFamily="50" charset="-128"/>
                <a:cs typeface="Arial" panose="020B0604020202020204" pitchFamily="34" charset="0"/>
              </a:rPr>
              <a:t>2007-2009</a:t>
            </a:r>
            <a:endParaRPr kumimoji="1" lang="en-US" altLang="ja-JP" sz="1400" b="1" noProof="1">
              <a:latin typeface="Arial" panose="020B0604020202020204" pitchFamily="34" charset="0"/>
              <a:ea typeface="HGP創英角ｺﾞｼｯｸUB" panose="020B0900000000000000" pitchFamily="50" charset="-128"/>
              <a:cs typeface="Arial" panose="020B0604020202020204" pitchFamily="34" charset="0"/>
            </a:endParaRPr>
          </a:p>
        </p:txBody>
      </p:sp>
      <p:sp>
        <p:nvSpPr>
          <p:cNvPr id="35" name="テキスト ボックス 34"/>
          <p:cNvSpPr txBox="1"/>
          <p:nvPr/>
        </p:nvSpPr>
        <p:spPr>
          <a:xfrm>
            <a:off x="6673899" y="2327462"/>
            <a:ext cx="1039066" cy="307777"/>
          </a:xfrm>
          <a:prstGeom prst="rect">
            <a:avLst/>
          </a:prstGeom>
          <a:noFill/>
        </p:spPr>
        <p:txBody>
          <a:bodyPr wrap="none" rtlCol="0">
            <a:spAutoFit/>
          </a:bodyPr>
          <a:lstStyle/>
          <a:p>
            <a:pPr algn="ctr"/>
            <a:r>
              <a:rPr kumimoji="1" lang="en-US" altLang="ja-JP" sz="1400" b="1" noProof="1">
                <a:latin typeface="Arial" panose="020B0604020202020204" pitchFamily="34" charset="0"/>
                <a:ea typeface="HGP創英角ｺﾞｼｯｸUB" panose="020B0900000000000000" pitchFamily="50" charset="-128"/>
                <a:cs typeface="Arial" panose="020B0604020202020204" pitchFamily="34" charset="0"/>
              </a:rPr>
              <a:t>2020-2022</a:t>
            </a:r>
          </a:p>
        </p:txBody>
      </p:sp>
      <p:sp>
        <p:nvSpPr>
          <p:cNvPr id="36" name="右矢印 35"/>
          <p:cNvSpPr/>
          <p:nvPr/>
        </p:nvSpPr>
        <p:spPr>
          <a:xfrm>
            <a:off x="4304928" y="3717032"/>
            <a:ext cx="1152128" cy="720080"/>
          </a:xfrm>
          <a:prstGeom prst="rightArrow">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8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8" name="テキスト ボックス 25"/>
          <p:cNvSpPr txBox="1"/>
          <p:nvPr/>
        </p:nvSpPr>
        <p:spPr>
          <a:xfrm>
            <a:off x="200472" y="1268231"/>
            <a:ext cx="9505054"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noProof="1"/>
              <a:t>インドでは、非感染性疾患が主な死因</a:t>
            </a:r>
            <a:r>
              <a:rPr lang="ja-JP" altLang="en-US" sz="1400" noProof="1"/>
              <a:t>。また、死因としての</a:t>
            </a:r>
            <a:r>
              <a:rPr lang="en-US" altLang="ja-JP" sz="1400" noProof="1"/>
              <a:t>非感染性疾患</a:t>
            </a:r>
            <a:r>
              <a:rPr lang="ja-JP" altLang="en-US" sz="1400" noProof="1"/>
              <a:t>は、</a:t>
            </a:r>
            <a:r>
              <a:rPr lang="en-US" altLang="ja-JP" sz="1400" noProof="1"/>
              <a:t>2007~2009年の48.0%から2020~22年には全死亡の55.7%</a:t>
            </a:r>
            <a:r>
              <a:rPr lang="ja-JP" altLang="en-US" sz="1400" noProof="1"/>
              <a:t>に増加している。</a:t>
            </a:r>
            <a:endParaRPr lang="en-US" altLang="ja-JP" sz="1400" noProof="1"/>
          </a:p>
        </p:txBody>
      </p:sp>
      <p:sp>
        <p:nvSpPr>
          <p:cNvPr id="30" name="テキスト ボックス 115"/>
          <p:cNvSpPr txBox="1"/>
          <p:nvPr/>
        </p:nvSpPr>
        <p:spPr>
          <a:xfrm>
            <a:off x="218521" y="6573991"/>
            <a:ext cx="8856984" cy="144016"/>
          </a:xfrm>
          <a:prstGeom prst="rect">
            <a:avLst/>
          </a:prstGeom>
          <a:noFill/>
        </p:spPr>
        <p:txBody>
          <a:bodyPr wrap="square" lIns="0" tIns="0" rIns="0" bIns="0" rtlCol="0">
            <a:noAutofit/>
          </a:bodyPr>
          <a:lstStyle/>
          <a:p>
            <a:pPr defTabSz="361950"/>
            <a:r>
              <a:rPr lang="ja-JP" altLang="en-US" sz="800" noProof="1">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Cause of Death Statistics</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0" name="Chart 27">
            <a:extLst>
              <a:ext uri="{FF2B5EF4-FFF2-40B4-BE49-F238E27FC236}">
                <a16:creationId xmlns:a16="http://schemas.microsoft.com/office/drawing/2014/main" id="{2D07D1F2-4883-A95B-41E9-E5848C6ECE0E}"/>
              </a:ext>
            </a:extLst>
          </p:cNvPr>
          <p:cNvGraphicFramePr/>
          <p:nvPr>
            <p:custDataLst>
              <p:tags r:id="rId3"/>
            </p:custDataLst>
            <p:extLst>
              <p:ext uri="{D42A27DB-BD31-4B8C-83A1-F6EECF244321}">
                <p14:modId xmlns:p14="http://schemas.microsoft.com/office/powerpoint/2010/main" val="1603676572"/>
              </p:ext>
            </p:extLst>
          </p:nvPr>
        </p:nvGraphicFramePr>
        <p:xfrm>
          <a:off x="801852" y="2348880"/>
          <a:ext cx="3086484" cy="3695769"/>
        </p:xfrm>
        <a:graphic>
          <a:graphicData uri="http://schemas.openxmlformats.org/drawingml/2006/chart">
            <c:chart xmlns:c="http://schemas.openxmlformats.org/drawingml/2006/chart" xmlns:r="http://schemas.openxmlformats.org/officeDocument/2006/relationships" r:id="rId17"/>
          </a:graphicData>
        </a:graphic>
      </p:graphicFrame>
      <p:graphicFrame>
        <p:nvGraphicFramePr>
          <p:cNvPr id="11" name="Chart 26">
            <a:extLst>
              <a:ext uri="{FF2B5EF4-FFF2-40B4-BE49-F238E27FC236}">
                <a16:creationId xmlns:a16="http://schemas.microsoft.com/office/drawing/2014/main" id="{1F97398A-9958-16EC-5A80-130F5BCE4E5C}"/>
              </a:ext>
            </a:extLst>
          </p:cNvPr>
          <p:cNvGraphicFramePr/>
          <p:nvPr>
            <p:custDataLst>
              <p:tags r:id="rId4"/>
            </p:custDataLst>
            <p:extLst>
              <p:ext uri="{D42A27DB-BD31-4B8C-83A1-F6EECF244321}">
                <p14:modId xmlns:p14="http://schemas.microsoft.com/office/powerpoint/2010/main" val="813309042"/>
              </p:ext>
            </p:extLst>
          </p:nvPr>
        </p:nvGraphicFramePr>
        <p:xfrm>
          <a:off x="5745088" y="2348880"/>
          <a:ext cx="3078484" cy="3695769"/>
        </p:xfrm>
        <a:graphic>
          <a:graphicData uri="http://schemas.openxmlformats.org/drawingml/2006/chart">
            <c:chart xmlns:c="http://schemas.openxmlformats.org/drawingml/2006/chart" xmlns:r="http://schemas.openxmlformats.org/officeDocument/2006/relationships" r:id="rId18"/>
          </a:graphicData>
        </a:graphic>
      </p:graphicFrame>
      <p:sp>
        <p:nvSpPr>
          <p:cNvPr id="12" name="Rectangle 12">
            <a:extLst>
              <a:ext uri="{FF2B5EF4-FFF2-40B4-BE49-F238E27FC236}">
                <a16:creationId xmlns:a16="http://schemas.microsoft.com/office/drawing/2014/main" id="{5FA70C6F-07B4-3659-3CC2-FFE15AEF0C11}"/>
              </a:ext>
            </a:extLst>
          </p:cNvPr>
          <p:cNvSpPr/>
          <p:nvPr>
            <p:custDataLst>
              <p:tags r:id="rId5"/>
            </p:custDataLst>
          </p:nvPr>
        </p:nvSpPr>
        <p:spPr bwMode="auto">
          <a:xfrm>
            <a:off x="1539948" y="5954043"/>
            <a:ext cx="196850" cy="147638"/>
          </a:xfrm>
          <a:prstGeom prst="rect">
            <a:avLst/>
          </a:prstGeom>
          <a:solidFill>
            <a:schemeClr val="accent1"/>
          </a:solidFill>
          <a:ln w="28575" cap="flat" cmpd="sng" algn="ctr">
            <a:solidFill>
              <a:schemeClr val="bg1"/>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IN"/>
          </a:p>
        </p:txBody>
      </p:sp>
      <p:sp>
        <p:nvSpPr>
          <p:cNvPr id="15" name="Rectangle 13">
            <a:extLst>
              <a:ext uri="{FF2B5EF4-FFF2-40B4-BE49-F238E27FC236}">
                <a16:creationId xmlns:a16="http://schemas.microsoft.com/office/drawing/2014/main" id="{120627D0-4B64-D561-0A2E-BC10613DA061}"/>
              </a:ext>
            </a:extLst>
          </p:cNvPr>
          <p:cNvSpPr/>
          <p:nvPr>
            <p:custDataLst>
              <p:tags r:id="rId6"/>
            </p:custDataLst>
          </p:nvPr>
        </p:nvSpPr>
        <p:spPr bwMode="auto">
          <a:xfrm>
            <a:off x="1539948" y="6173118"/>
            <a:ext cx="196850" cy="147638"/>
          </a:xfrm>
          <a:prstGeom prst="rect">
            <a:avLst/>
          </a:prstGeom>
          <a:solidFill>
            <a:srgbClr val="6F8DB9"/>
          </a:solidFill>
          <a:ln w="28575" cap="flat" cmpd="sng" algn="ctr">
            <a:solidFill>
              <a:schemeClr val="bg1"/>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IN"/>
          </a:p>
        </p:txBody>
      </p:sp>
      <p:sp>
        <p:nvSpPr>
          <p:cNvPr id="17" name="Rectangle 14">
            <a:extLst>
              <a:ext uri="{FF2B5EF4-FFF2-40B4-BE49-F238E27FC236}">
                <a16:creationId xmlns:a16="http://schemas.microsoft.com/office/drawing/2014/main" id="{2CF5FA53-3B8D-FB12-F3A8-742442B5E878}"/>
              </a:ext>
            </a:extLst>
          </p:cNvPr>
          <p:cNvSpPr/>
          <p:nvPr>
            <p:custDataLst>
              <p:tags r:id="rId7"/>
            </p:custDataLst>
          </p:nvPr>
        </p:nvSpPr>
        <p:spPr bwMode="auto">
          <a:xfrm>
            <a:off x="5789686" y="5954043"/>
            <a:ext cx="196850" cy="147638"/>
          </a:xfrm>
          <a:prstGeom prst="rect">
            <a:avLst/>
          </a:prstGeom>
          <a:solidFill>
            <a:srgbClr val="9DB1CF"/>
          </a:solidFill>
          <a:ln w="28575" cap="flat" cmpd="sng" algn="ctr">
            <a:solidFill>
              <a:schemeClr val="bg1"/>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IN"/>
          </a:p>
        </p:txBody>
      </p:sp>
      <p:sp>
        <p:nvSpPr>
          <p:cNvPr id="18" name="Rectangle 15">
            <a:extLst>
              <a:ext uri="{FF2B5EF4-FFF2-40B4-BE49-F238E27FC236}">
                <a16:creationId xmlns:a16="http://schemas.microsoft.com/office/drawing/2014/main" id="{56611817-C4D7-5915-0725-DF13DBB9CD7C}"/>
              </a:ext>
            </a:extLst>
          </p:cNvPr>
          <p:cNvSpPr/>
          <p:nvPr>
            <p:custDataLst>
              <p:tags r:id="rId8"/>
            </p:custDataLst>
          </p:nvPr>
        </p:nvSpPr>
        <p:spPr bwMode="auto">
          <a:xfrm>
            <a:off x="5789686" y="6173118"/>
            <a:ext cx="196850" cy="147638"/>
          </a:xfrm>
          <a:prstGeom prst="rect">
            <a:avLst/>
          </a:prstGeom>
          <a:solidFill>
            <a:srgbClr val="C3CFE1"/>
          </a:solidFill>
          <a:ln w="28575" cap="flat" cmpd="sng" algn="ctr">
            <a:solidFill>
              <a:schemeClr val="bg1"/>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IN"/>
          </a:p>
        </p:txBody>
      </p:sp>
      <p:sp>
        <p:nvSpPr>
          <p:cNvPr id="19" name="Text Placeholder 2">
            <a:extLst>
              <a:ext uri="{FF2B5EF4-FFF2-40B4-BE49-F238E27FC236}">
                <a16:creationId xmlns:a16="http://schemas.microsoft.com/office/drawing/2014/main" id="{818E848E-0391-6BD8-D1FE-662072A6E545}"/>
              </a:ext>
            </a:extLst>
          </p:cNvPr>
          <p:cNvSpPr>
            <a:spLocks/>
          </p:cNvSpPr>
          <p:nvPr>
            <p:custDataLst>
              <p:tags r:id="rId9"/>
            </p:custDataLst>
          </p:nvPr>
        </p:nvSpPr>
        <p:spPr bwMode="auto">
          <a:xfrm>
            <a:off x="1787598" y="5949280"/>
            <a:ext cx="1839913" cy="1682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200" indent="-187200" algn="l" defTabSz="914400" rtl="0" eaLnBrk="1" latinLnBrk="0" hangingPunct="1">
              <a:lnSpc>
                <a:spcPct val="100000"/>
              </a:lnSpc>
              <a:spcBef>
                <a:spcPts val="576"/>
              </a:spcBef>
              <a:buClr>
                <a:srgbClr val="000F78"/>
              </a:buClr>
              <a:buFont typeface="Wingdings" panose="05000000000000000000" pitchFamily="2" charset="2"/>
              <a:buChar char="n"/>
              <a:defRPr kumimoji="1" sz="1600" kern="1200" baseline="0">
                <a:solidFill>
                  <a:schemeClr val="tx1"/>
                </a:solidFill>
                <a:latin typeface="Yu Gothic UI" panose="020B0500000000000000" pitchFamily="50" charset="-128"/>
                <a:ea typeface="Yu Gothic UI" panose="020B0500000000000000" pitchFamily="50" charset="-128"/>
                <a:cs typeface="+mn-cs"/>
              </a:defRPr>
            </a:lvl1pPr>
            <a:lvl2pPr marL="609600" indent="-230188" algn="l" defTabSz="914400" rtl="0" eaLnBrk="1" latinLnBrk="0" hangingPunct="1">
              <a:lnSpc>
                <a:spcPct val="100000"/>
              </a:lnSpc>
              <a:spcBef>
                <a:spcPts val="504"/>
              </a:spcBef>
              <a:buClr>
                <a:srgbClr val="000F78"/>
              </a:buClr>
              <a:buFont typeface="Wingdings" panose="05000000000000000000" pitchFamily="2" charset="2"/>
              <a:buChar char="l"/>
              <a:tabLst/>
              <a:defRPr kumimoji="1" sz="1400" kern="1200">
                <a:solidFill>
                  <a:schemeClr val="tx1"/>
                </a:solidFill>
                <a:latin typeface="Yu Gothic UI" panose="020B0500000000000000" pitchFamily="50" charset="-128"/>
                <a:ea typeface="Yu Gothic UI" panose="020B0500000000000000" pitchFamily="50" charset="-128"/>
                <a:cs typeface="+mn-cs"/>
              </a:defRPr>
            </a:lvl2pPr>
            <a:lvl3pPr marL="984250" indent="-196850" algn="l" defTabSz="914400" rtl="0" eaLnBrk="1" latinLnBrk="0" hangingPunct="1">
              <a:lnSpc>
                <a:spcPct val="100000"/>
              </a:lnSpc>
              <a:spcBef>
                <a:spcPts val="24"/>
              </a:spcBef>
              <a:buClr>
                <a:srgbClr val="000F78"/>
              </a:buClr>
              <a:buFont typeface="Arial" panose="020B0604020202020204" pitchFamily="34" charset="0"/>
              <a:buChar char="•"/>
              <a:tabLst/>
              <a:defRPr kumimoji="1" sz="1400" kern="1200">
                <a:solidFill>
                  <a:schemeClr val="tx1"/>
                </a:solidFill>
                <a:latin typeface="Yu Gothic UI" panose="020B0500000000000000" pitchFamily="50" charset="-128"/>
                <a:ea typeface="Yu Gothic UI" panose="020B0500000000000000" pitchFamily="50" charset="-128"/>
                <a:cs typeface="+mn-cs"/>
              </a:defRPr>
            </a:lvl3pPr>
            <a:lvl4pPr marL="1355725" indent="-190500" algn="l" defTabSz="914400" rtl="0" eaLnBrk="1" latinLnBrk="0" hangingPunct="1">
              <a:lnSpc>
                <a:spcPct val="100000"/>
              </a:lnSpc>
              <a:spcBef>
                <a:spcPts val="216"/>
              </a:spcBef>
              <a:buClr>
                <a:srgbClr val="000F78"/>
              </a:buClr>
              <a:buFont typeface="Yu Gothic UI" panose="020B0500000000000000" pitchFamily="50" charset="-128"/>
              <a:buChar char="•"/>
              <a:tabLst/>
              <a:defRPr kumimoji="1" sz="1200" kern="1200">
                <a:solidFill>
                  <a:schemeClr val="tx1"/>
                </a:solidFill>
                <a:latin typeface="Yu Gothic UI" panose="020B0500000000000000" pitchFamily="50" charset="-128"/>
                <a:ea typeface="Yu Gothic UI" panose="020B0500000000000000" pitchFamily="50" charset="-128"/>
                <a:cs typeface="+mn-cs"/>
              </a:defRPr>
            </a:lvl4pPr>
            <a:lvl5pPr marL="1674813" indent="-184150" algn="l" defTabSz="914400" rtl="0" eaLnBrk="1" latinLnBrk="0" hangingPunct="1">
              <a:lnSpc>
                <a:spcPct val="100000"/>
              </a:lnSpc>
              <a:spcBef>
                <a:spcPts val="144"/>
              </a:spcBef>
              <a:buClr>
                <a:srgbClr val="000F78"/>
              </a:buClr>
              <a:buFont typeface="Arial" panose="020B0604020202020204" pitchFamily="34" charset="0"/>
              <a:buChar char="•"/>
              <a:tabLst/>
              <a:defRPr kumimoji="1" sz="1200" kern="1200">
                <a:solidFill>
                  <a:schemeClr val="tx1"/>
                </a:solidFill>
                <a:latin typeface="Yu Gothic UI" panose="020B0500000000000000" pitchFamily="50" charset="-128"/>
                <a:ea typeface="Yu Gothic UI" panose="020B0500000000000000" pitchFamily="50" charset="-128"/>
                <a:cs typeface="+mn-cs"/>
              </a:defRPr>
            </a:lvl5pPr>
            <a:lvl6pPr marL="1990725" indent="-190500" algn="l" defTabSz="914400" rtl="0" eaLnBrk="1" latinLnBrk="0" hangingPunct="1">
              <a:lnSpc>
                <a:spcPct val="90000"/>
              </a:lnSpc>
              <a:spcBef>
                <a:spcPts val="500"/>
              </a:spcBef>
              <a:buClr>
                <a:srgbClr val="000F78"/>
              </a:buClr>
              <a:buFont typeface="Arial" panose="020B0604020202020204" pitchFamily="34" charset="0"/>
              <a:buChar char="•"/>
              <a:defRPr kumimoji="1" sz="1200" kern="1200">
                <a:solidFill>
                  <a:schemeClr val="tx1"/>
                </a:solidFill>
                <a:latin typeface="Yu Gothic UI" panose="020B0500000000000000" pitchFamily="50" charset="-128"/>
                <a:ea typeface="Yu Gothic UI" panose="020B0500000000000000" pitchFamily="50" charset="-128"/>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spcBef>
                <a:spcPct val="0"/>
              </a:spcBef>
              <a:spcAft>
                <a:spcPct val="0"/>
              </a:spcAft>
              <a:buNone/>
            </a:pPr>
            <a:r>
              <a:rPr kumimoji="0" lang="ja-JP" altLang="en-US" sz="1100" b="1" dirty="0"/>
              <a:t>非感染疾患</a:t>
            </a:r>
            <a:endParaRPr kumimoji="0" lang="en-IN" altLang="ja-JP" sz="1100" b="1" dirty="0">
              <a:latin typeface="+mn-lt"/>
              <a:ea typeface="+mn-ea"/>
            </a:endParaRPr>
          </a:p>
        </p:txBody>
      </p:sp>
      <p:sp>
        <p:nvSpPr>
          <p:cNvPr id="21" name="Text Placeholder 2">
            <a:extLst>
              <a:ext uri="{FF2B5EF4-FFF2-40B4-BE49-F238E27FC236}">
                <a16:creationId xmlns:a16="http://schemas.microsoft.com/office/drawing/2014/main" id="{A9055F00-B25E-03C9-4CC1-E7909DDA396B}"/>
              </a:ext>
            </a:extLst>
          </p:cNvPr>
          <p:cNvSpPr>
            <a:spLocks/>
          </p:cNvSpPr>
          <p:nvPr>
            <p:custDataLst>
              <p:tags r:id="rId10"/>
            </p:custDataLst>
          </p:nvPr>
        </p:nvSpPr>
        <p:spPr bwMode="auto">
          <a:xfrm>
            <a:off x="1787598" y="6168355"/>
            <a:ext cx="3900488" cy="1682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200" indent="-187200" algn="l" defTabSz="914400" rtl="0" eaLnBrk="1" latinLnBrk="0" hangingPunct="1">
              <a:lnSpc>
                <a:spcPct val="100000"/>
              </a:lnSpc>
              <a:spcBef>
                <a:spcPts val="576"/>
              </a:spcBef>
              <a:buClr>
                <a:srgbClr val="000F78"/>
              </a:buClr>
              <a:buFont typeface="Wingdings" panose="05000000000000000000" pitchFamily="2" charset="2"/>
              <a:buChar char="n"/>
              <a:defRPr kumimoji="1" sz="1600" kern="1200" baseline="0">
                <a:solidFill>
                  <a:schemeClr val="tx1"/>
                </a:solidFill>
                <a:latin typeface="Yu Gothic UI" panose="020B0500000000000000" pitchFamily="50" charset="-128"/>
                <a:ea typeface="Yu Gothic UI" panose="020B0500000000000000" pitchFamily="50" charset="-128"/>
                <a:cs typeface="+mn-cs"/>
              </a:defRPr>
            </a:lvl1pPr>
            <a:lvl2pPr marL="609600" indent="-230188" algn="l" defTabSz="914400" rtl="0" eaLnBrk="1" latinLnBrk="0" hangingPunct="1">
              <a:lnSpc>
                <a:spcPct val="100000"/>
              </a:lnSpc>
              <a:spcBef>
                <a:spcPts val="504"/>
              </a:spcBef>
              <a:buClr>
                <a:srgbClr val="000F78"/>
              </a:buClr>
              <a:buFont typeface="Wingdings" panose="05000000000000000000" pitchFamily="2" charset="2"/>
              <a:buChar char="l"/>
              <a:tabLst/>
              <a:defRPr kumimoji="1" sz="1400" kern="1200">
                <a:solidFill>
                  <a:schemeClr val="tx1"/>
                </a:solidFill>
                <a:latin typeface="Yu Gothic UI" panose="020B0500000000000000" pitchFamily="50" charset="-128"/>
                <a:ea typeface="Yu Gothic UI" panose="020B0500000000000000" pitchFamily="50" charset="-128"/>
                <a:cs typeface="+mn-cs"/>
              </a:defRPr>
            </a:lvl2pPr>
            <a:lvl3pPr marL="984250" indent="-196850" algn="l" defTabSz="914400" rtl="0" eaLnBrk="1" latinLnBrk="0" hangingPunct="1">
              <a:lnSpc>
                <a:spcPct val="100000"/>
              </a:lnSpc>
              <a:spcBef>
                <a:spcPts val="24"/>
              </a:spcBef>
              <a:buClr>
                <a:srgbClr val="000F78"/>
              </a:buClr>
              <a:buFont typeface="Arial" panose="020B0604020202020204" pitchFamily="34" charset="0"/>
              <a:buChar char="•"/>
              <a:tabLst/>
              <a:defRPr kumimoji="1" sz="1400" kern="1200">
                <a:solidFill>
                  <a:schemeClr val="tx1"/>
                </a:solidFill>
                <a:latin typeface="Yu Gothic UI" panose="020B0500000000000000" pitchFamily="50" charset="-128"/>
                <a:ea typeface="Yu Gothic UI" panose="020B0500000000000000" pitchFamily="50" charset="-128"/>
                <a:cs typeface="+mn-cs"/>
              </a:defRPr>
            </a:lvl3pPr>
            <a:lvl4pPr marL="1355725" indent="-190500" algn="l" defTabSz="914400" rtl="0" eaLnBrk="1" latinLnBrk="0" hangingPunct="1">
              <a:lnSpc>
                <a:spcPct val="100000"/>
              </a:lnSpc>
              <a:spcBef>
                <a:spcPts val="216"/>
              </a:spcBef>
              <a:buClr>
                <a:srgbClr val="000F78"/>
              </a:buClr>
              <a:buFont typeface="Yu Gothic UI" panose="020B0500000000000000" pitchFamily="50" charset="-128"/>
              <a:buChar char="•"/>
              <a:tabLst/>
              <a:defRPr kumimoji="1" sz="1200" kern="1200">
                <a:solidFill>
                  <a:schemeClr val="tx1"/>
                </a:solidFill>
                <a:latin typeface="Yu Gothic UI" panose="020B0500000000000000" pitchFamily="50" charset="-128"/>
                <a:ea typeface="Yu Gothic UI" panose="020B0500000000000000" pitchFamily="50" charset="-128"/>
                <a:cs typeface="+mn-cs"/>
              </a:defRPr>
            </a:lvl4pPr>
            <a:lvl5pPr marL="1674813" indent="-184150" algn="l" defTabSz="914400" rtl="0" eaLnBrk="1" latinLnBrk="0" hangingPunct="1">
              <a:lnSpc>
                <a:spcPct val="100000"/>
              </a:lnSpc>
              <a:spcBef>
                <a:spcPts val="144"/>
              </a:spcBef>
              <a:buClr>
                <a:srgbClr val="000F78"/>
              </a:buClr>
              <a:buFont typeface="Arial" panose="020B0604020202020204" pitchFamily="34" charset="0"/>
              <a:buChar char="•"/>
              <a:tabLst/>
              <a:defRPr kumimoji="1" sz="1200" kern="1200">
                <a:solidFill>
                  <a:schemeClr val="tx1"/>
                </a:solidFill>
                <a:latin typeface="Yu Gothic UI" panose="020B0500000000000000" pitchFamily="50" charset="-128"/>
                <a:ea typeface="Yu Gothic UI" panose="020B0500000000000000" pitchFamily="50" charset="-128"/>
                <a:cs typeface="+mn-cs"/>
              </a:defRPr>
            </a:lvl5pPr>
            <a:lvl6pPr marL="1990725" indent="-190500" algn="l" defTabSz="914400" rtl="0" eaLnBrk="1" latinLnBrk="0" hangingPunct="1">
              <a:lnSpc>
                <a:spcPct val="90000"/>
              </a:lnSpc>
              <a:spcBef>
                <a:spcPts val="500"/>
              </a:spcBef>
              <a:buClr>
                <a:srgbClr val="000F78"/>
              </a:buClr>
              <a:buFont typeface="Arial" panose="020B0604020202020204" pitchFamily="34" charset="0"/>
              <a:buChar char="•"/>
              <a:defRPr kumimoji="1" sz="1200" kern="1200">
                <a:solidFill>
                  <a:schemeClr val="tx1"/>
                </a:solidFill>
                <a:latin typeface="Yu Gothic UI" panose="020B0500000000000000" pitchFamily="50" charset="-128"/>
                <a:ea typeface="Yu Gothic UI" panose="020B0500000000000000" pitchFamily="50" charset="-128"/>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spcBef>
                <a:spcPct val="0"/>
              </a:spcBef>
              <a:spcAft>
                <a:spcPct val="0"/>
              </a:spcAft>
              <a:buNone/>
            </a:pPr>
            <a:r>
              <a:rPr kumimoji="0" lang="ja-JP" altLang="en-US" sz="1100" b="1" dirty="0"/>
              <a:t>感染性、母体、周産期および栄養状態</a:t>
            </a:r>
            <a:endParaRPr kumimoji="0" lang="en-IN" altLang="ja-JP" sz="1100" b="1" dirty="0">
              <a:latin typeface="+mn-lt"/>
              <a:ea typeface="+mn-ea"/>
            </a:endParaRPr>
          </a:p>
        </p:txBody>
      </p:sp>
      <p:sp>
        <p:nvSpPr>
          <p:cNvPr id="22" name="Text Placeholder 2">
            <a:extLst>
              <a:ext uri="{FF2B5EF4-FFF2-40B4-BE49-F238E27FC236}">
                <a16:creationId xmlns:a16="http://schemas.microsoft.com/office/drawing/2014/main" id="{2D40A483-DFFF-3916-0437-6B9E51BAEB62}"/>
              </a:ext>
            </a:extLst>
          </p:cNvPr>
          <p:cNvSpPr>
            <a:spLocks/>
          </p:cNvSpPr>
          <p:nvPr>
            <p:custDataLst>
              <p:tags r:id="rId11"/>
            </p:custDataLst>
          </p:nvPr>
        </p:nvSpPr>
        <p:spPr bwMode="auto">
          <a:xfrm>
            <a:off x="6037336" y="5949280"/>
            <a:ext cx="2732088" cy="1682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200" indent="-187200" algn="l" defTabSz="914400" rtl="0" eaLnBrk="1" latinLnBrk="0" hangingPunct="1">
              <a:lnSpc>
                <a:spcPct val="100000"/>
              </a:lnSpc>
              <a:spcBef>
                <a:spcPts val="576"/>
              </a:spcBef>
              <a:buClr>
                <a:srgbClr val="000F78"/>
              </a:buClr>
              <a:buFont typeface="Wingdings" panose="05000000000000000000" pitchFamily="2" charset="2"/>
              <a:buChar char="n"/>
              <a:defRPr kumimoji="1" sz="1600" kern="1200" baseline="0">
                <a:solidFill>
                  <a:schemeClr val="tx1"/>
                </a:solidFill>
                <a:latin typeface="Yu Gothic UI" panose="020B0500000000000000" pitchFamily="50" charset="-128"/>
                <a:ea typeface="Yu Gothic UI" panose="020B0500000000000000" pitchFamily="50" charset="-128"/>
                <a:cs typeface="+mn-cs"/>
              </a:defRPr>
            </a:lvl1pPr>
            <a:lvl2pPr marL="609600" indent="-230188" algn="l" defTabSz="914400" rtl="0" eaLnBrk="1" latinLnBrk="0" hangingPunct="1">
              <a:lnSpc>
                <a:spcPct val="100000"/>
              </a:lnSpc>
              <a:spcBef>
                <a:spcPts val="504"/>
              </a:spcBef>
              <a:buClr>
                <a:srgbClr val="000F78"/>
              </a:buClr>
              <a:buFont typeface="Wingdings" panose="05000000000000000000" pitchFamily="2" charset="2"/>
              <a:buChar char="l"/>
              <a:tabLst/>
              <a:defRPr kumimoji="1" sz="1400" kern="1200">
                <a:solidFill>
                  <a:schemeClr val="tx1"/>
                </a:solidFill>
                <a:latin typeface="Yu Gothic UI" panose="020B0500000000000000" pitchFamily="50" charset="-128"/>
                <a:ea typeface="Yu Gothic UI" panose="020B0500000000000000" pitchFamily="50" charset="-128"/>
                <a:cs typeface="+mn-cs"/>
              </a:defRPr>
            </a:lvl2pPr>
            <a:lvl3pPr marL="984250" indent="-196850" algn="l" defTabSz="914400" rtl="0" eaLnBrk="1" latinLnBrk="0" hangingPunct="1">
              <a:lnSpc>
                <a:spcPct val="100000"/>
              </a:lnSpc>
              <a:spcBef>
                <a:spcPts val="24"/>
              </a:spcBef>
              <a:buClr>
                <a:srgbClr val="000F78"/>
              </a:buClr>
              <a:buFont typeface="Arial" panose="020B0604020202020204" pitchFamily="34" charset="0"/>
              <a:buChar char="•"/>
              <a:tabLst/>
              <a:defRPr kumimoji="1" sz="1400" kern="1200">
                <a:solidFill>
                  <a:schemeClr val="tx1"/>
                </a:solidFill>
                <a:latin typeface="Yu Gothic UI" panose="020B0500000000000000" pitchFamily="50" charset="-128"/>
                <a:ea typeface="Yu Gothic UI" panose="020B0500000000000000" pitchFamily="50" charset="-128"/>
                <a:cs typeface="+mn-cs"/>
              </a:defRPr>
            </a:lvl3pPr>
            <a:lvl4pPr marL="1355725" indent="-190500" algn="l" defTabSz="914400" rtl="0" eaLnBrk="1" latinLnBrk="0" hangingPunct="1">
              <a:lnSpc>
                <a:spcPct val="100000"/>
              </a:lnSpc>
              <a:spcBef>
                <a:spcPts val="216"/>
              </a:spcBef>
              <a:buClr>
                <a:srgbClr val="000F78"/>
              </a:buClr>
              <a:buFont typeface="Yu Gothic UI" panose="020B0500000000000000" pitchFamily="50" charset="-128"/>
              <a:buChar char="•"/>
              <a:tabLst/>
              <a:defRPr kumimoji="1" sz="1200" kern="1200">
                <a:solidFill>
                  <a:schemeClr val="tx1"/>
                </a:solidFill>
                <a:latin typeface="Yu Gothic UI" panose="020B0500000000000000" pitchFamily="50" charset="-128"/>
                <a:ea typeface="Yu Gothic UI" panose="020B0500000000000000" pitchFamily="50" charset="-128"/>
                <a:cs typeface="+mn-cs"/>
              </a:defRPr>
            </a:lvl4pPr>
            <a:lvl5pPr marL="1674813" indent="-184150" algn="l" defTabSz="914400" rtl="0" eaLnBrk="1" latinLnBrk="0" hangingPunct="1">
              <a:lnSpc>
                <a:spcPct val="100000"/>
              </a:lnSpc>
              <a:spcBef>
                <a:spcPts val="144"/>
              </a:spcBef>
              <a:buClr>
                <a:srgbClr val="000F78"/>
              </a:buClr>
              <a:buFont typeface="Arial" panose="020B0604020202020204" pitchFamily="34" charset="0"/>
              <a:buChar char="•"/>
              <a:tabLst/>
              <a:defRPr kumimoji="1" sz="1200" kern="1200">
                <a:solidFill>
                  <a:schemeClr val="tx1"/>
                </a:solidFill>
                <a:latin typeface="Yu Gothic UI" panose="020B0500000000000000" pitchFamily="50" charset="-128"/>
                <a:ea typeface="Yu Gothic UI" panose="020B0500000000000000" pitchFamily="50" charset="-128"/>
                <a:cs typeface="+mn-cs"/>
              </a:defRPr>
            </a:lvl5pPr>
            <a:lvl6pPr marL="1990725" indent="-190500" algn="l" defTabSz="914400" rtl="0" eaLnBrk="1" latinLnBrk="0" hangingPunct="1">
              <a:lnSpc>
                <a:spcPct val="90000"/>
              </a:lnSpc>
              <a:spcBef>
                <a:spcPts val="500"/>
              </a:spcBef>
              <a:buClr>
                <a:srgbClr val="000F78"/>
              </a:buClr>
              <a:buFont typeface="Arial" panose="020B0604020202020204" pitchFamily="34" charset="0"/>
              <a:buChar char="•"/>
              <a:defRPr kumimoji="1" sz="1200" kern="1200">
                <a:solidFill>
                  <a:schemeClr val="tx1"/>
                </a:solidFill>
                <a:latin typeface="Yu Gothic UI" panose="020B0500000000000000" pitchFamily="50" charset="-128"/>
                <a:ea typeface="Yu Gothic UI" panose="020B0500000000000000" pitchFamily="50" charset="-128"/>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spcBef>
                <a:spcPct val="0"/>
              </a:spcBef>
              <a:spcAft>
                <a:spcPct val="0"/>
              </a:spcAft>
              <a:buNone/>
            </a:pPr>
            <a:r>
              <a:rPr kumimoji="0" lang="ja-JP" altLang="en-US" sz="1100" b="1" dirty="0"/>
              <a:t>症状、徴候および不明確な状態</a:t>
            </a:r>
            <a:endParaRPr kumimoji="0" lang="en-IN" altLang="ja-JP" sz="1100" b="1" dirty="0">
              <a:latin typeface="+mn-lt"/>
              <a:ea typeface="+mn-ea"/>
            </a:endParaRPr>
          </a:p>
        </p:txBody>
      </p:sp>
      <p:sp>
        <p:nvSpPr>
          <p:cNvPr id="23" name="Text Placeholder 2">
            <a:extLst>
              <a:ext uri="{FF2B5EF4-FFF2-40B4-BE49-F238E27FC236}">
                <a16:creationId xmlns:a16="http://schemas.microsoft.com/office/drawing/2014/main" id="{E782B940-6824-B956-0E4C-E2FAC4ED71B2}"/>
              </a:ext>
            </a:extLst>
          </p:cNvPr>
          <p:cNvSpPr>
            <a:spLocks/>
          </p:cNvSpPr>
          <p:nvPr>
            <p:custDataLst>
              <p:tags r:id="rId12"/>
            </p:custDataLst>
          </p:nvPr>
        </p:nvSpPr>
        <p:spPr bwMode="auto">
          <a:xfrm>
            <a:off x="6037336" y="6168355"/>
            <a:ext cx="463550" cy="1682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200" indent="-187200" algn="l" defTabSz="914400" rtl="0" eaLnBrk="1" latinLnBrk="0" hangingPunct="1">
              <a:lnSpc>
                <a:spcPct val="100000"/>
              </a:lnSpc>
              <a:spcBef>
                <a:spcPts val="576"/>
              </a:spcBef>
              <a:buClr>
                <a:srgbClr val="000F78"/>
              </a:buClr>
              <a:buFont typeface="Wingdings" panose="05000000000000000000" pitchFamily="2" charset="2"/>
              <a:buChar char="n"/>
              <a:defRPr kumimoji="1" sz="1600" kern="1200" baseline="0">
                <a:solidFill>
                  <a:schemeClr val="tx1"/>
                </a:solidFill>
                <a:latin typeface="Yu Gothic UI" panose="020B0500000000000000" pitchFamily="50" charset="-128"/>
                <a:ea typeface="Yu Gothic UI" panose="020B0500000000000000" pitchFamily="50" charset="-128"/>
                <a:cs typeface="+mn-cs"/>
              </a:defRPr>
            </a:lvl1pPr>
            <a:lvl2pPr marL="609600" indent="-230188" algn="l" defTabSz="914400" rtl="0" eaLnBrk="1" latinLnBrk="0" hangingPunct="1">
              <a:lnSpc>
                <a:spcPct val="100000"/>
              </a:lnSpc>
              <a:spcBef>
                <a:spcPts val="504"/>
              </a:spcBef>
              <a:buClr>
                <a:srgbClr val="000F78"/>
              </a:buClr>
              <a:buFont typeface="Wingdings" panose="05000000000000000000" pitchFamily="2" charset="2"/>
              <a:buChar char="l"/>
              <a:tabLst/>
              <a:defRPr kumimoji="1" sz="1400" kern="1200">
                <a:solidFill>
                  <a:schemeClr val="tx1"/>
                </a:solidFill>
                <a:latin typeface="Yu Gothic UI" panose="020B0500000000000000" pitchFamily="50" charset="-128"/>
                <a:ea typeface="Yu Gothic UI" panose="020B0500000000000000" pitchFamily="50" charset="-128"/>
                <a:cs typeface="+mn-cs"/>
              </a:defRPr>
            </a:lvl2pPr>
            <a:lvl3pPr marL="984250" indent="-196850" algn="l" defTabSz="914400" rtl="0" eaLnBrk="1" latinLnBrk="0" hangingPunct="1">
              <a:lnSpc>
                <a:spcPct val="100000"/>
              </a:lnSpc>
              <a:spcBef>
                <a:spcPts val="24"/>
              </a:spcBef>
              <a:buClr>
                <a:srgbClr val="000F78"/>
              </a:buClr>
              <a:buFont typeface="Arial" panose="020B0604020202020204" pitchFamily="34" charset="0"/>
              <a:buChar char="•"/>
              <a:tabLst/>
              <a:defRPr kumimoji="1" sz="1400" kern="1200">
                <a:solidFill>
                  <a:schemeClr val="tx1"/>
                </a:solidFill>
                <a:latin typeface="Yu Gothic UI" panose="020B0500000000000000" pitchFamily="50" charset="-128"/>
                <a:ea typeface="Yu Gothic UI" panose="020B0500000000000000" pitchFamily="50" charset="-128"/>
                <a:cs typeface="+mn-cs"/>
              </a:defRPr>
            </a:lvl3pPr>
            <a:lvl4pPr marL="1355725" indent="-190500" algn="l" defTabSz="914400" rtl="0" eaLnBrk="1" latinLnBrk="0" hangingPunct="1">
              <a:lnSpc>
                <a:spcPct val="100000"/>
              </a:lnSpc>
              <a:spcBef>
                <a:spcPts val="216"/>
              </a:spcBef>
              <a:buClr>
                <a:srgbClr val="000F78"/>
              </a:buClr>
              <a:buFont typeface="Yu Gothic UI" panose="020B0500000000000000" pitchFamily="50" charset="-128"/>
              <a:buChar char="•"/>
              <a:tabLst/>
              <a:defRPr kumimoji="1" sz="1200" kern="1200">
                <a:solidFill>
                  <a:schemeClr val="tx1"/>
                </a:solidFill>
                <a:latin typeface="Yu Gothic UI" panose="020B0500000000000000" pitchFamily="50" charset="-128"/>
                <a:ea typeface="Yu Gothic UI" panose="020B0500000000000000" pitchFamily="50" charset="-128"/>
                <a:cs typeface="+mn-cs"/>
              </a:defRPr>
            </a:lvl4pPr>
            <a:lvl5pPr marL="1674813" indent="-184150" algn="l" defTabSz="914400" rtl="0" eaLnBrk="1" latinLnBrk="0" hangingPunct="1">
              <a:lnSpc>
                <a:spcPct val="100000"/>
              </a:lnSpc>
              <a:spcBef>
                <a:spcPts val="144"/>
              </a:spcBef>
              <a:buClr>
                <a:srgbClr val="000F78"/>
              </a:buClr>
              <a:buFont typeface="Arial" panose="020B0604020202020204" pitchFamily="34" charset="0"/>
              <a:buChar char="•"/>
              <a:tabLst/>
              <a:defRPr kumimoji="1" sz="1200" kern="1200">
                <a:solidFill>
                  <a:schemeClr val="tx1"/>
                </a:solidFill>
                <a:latin typeface="Yu Gothic UI" panose="020B0500000000000000" pitchFamily="50" charset="-128"/>
                <a:ea typeface="Yu Gothic UI" panose="020B0500000000000000" pitchFamily="50" charset="-128"/>
                <a:cs typeface="+mn-cs"/>
              </a:defRPr>
            </a:lvl5pPr>
            <a:lvl6pPr marL="1990725" indent="-190500" algn="l" defTabSz="914400" rtl="0" eaLnBrk="1" latinLnBrk="0" hangingPunct="1">
              <a:lnSpc>
                <a:spcPct val="90000"/>
              </a:lnSpc>
              <a:spcBef>
                <a:spcPts val="500"/>
              </a:spcBef>
              <a:buClr>
                <a:srgbClr val="000F78"/>
              </a:buClr>
              <a:buFont typeface="Arial" panose="020B0604020202020204" pitchFamily="34" charset="0"/>
              <a:buChar char="•"/>
              <a:defRPr kumimoji="1" sz="1200" kern="1200">
                <a:solidFill>
                  <a:schemeClr val="tx1"/>
                </a:solidFill>
                <a:latin typeface="Yu Gothic UI" panose="020B0500000000000000" pitchFamily="50" charset="-128"/>
                <a:ea typeface="Yu Gothic UI" panose="020B0500000000000000" pitchFamily="50" charset="-128"/>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spcBef>
                <a:spcPct val="0"/>
              </a:spcBef>
              <a:spcAft>
                <a:spcPct val="0"/>
              </a:spcAft>
              <a:buNone/>
            </a:pPr>
            <a:r>
              <a:rPr kumimoji="0" lang="ja-JP" altLang="en-US" sz="1100" b="1" dirty="0"/>
              <a:t>傷害</a:t>
            </a:r>
            <a:endParaRPr kumimoji="0" lang="en-IN" altLang="ja-JP" sz="1100" b="1" dirty="0"/>
          </a:p>
        </p:txBody>
      </p:sp>
    </p:spTree>
    <p:extLst>
      <p:ext uri="{BB962C8B-B14F-4D97-AF65-F5344CB8AC3E}">
        <p14:creationId xmlns:p14="http://schemas.microsoft.com/office/powerpoint/2010/main" val="3839380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BC5B5E8-2E16-46CD-B6B1-9E7FECEA774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3" name="Object 2" hidden="1">
                        <a:extLst>
                          <a:ext uri="{FF2B5EF4-FFF2-40B4-BE49-F238E27FC236}">
                            <a16:creationId xmlns:a16="http://schemas.microsoft.com/office/drawing/2014/main" id="{5BC5B5E8-2E16-46CD-B6B1-9E7FECEA774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t>目次</a:t>
            </a:r>
            <a:r>
              <a:rPr lang="ja-JP" altLang="en-US" dirty="0"/>
              <a:t>（</a:t>
            </a:r>
            <a:r>
              <a:rPr lang="en-US" altLang="ja-JP" dirty="0"/>
              <a:t>1/2</a:t>
            </a:r>
            <a:r>
              <a:rPr lang="ja-JP" altLang="en-US" dirty="0"/>
              <a:t>）</a:t>
            </a:r>
          </a:p>
        </p:txBody>
      </p:sp>
      <p:graphicFrame>
        <p:nvGraphicFramePr>
          <p:cNvPr id="5" name="表 4"/>
          <p:cNvGraphicFramePr>
            <a:graphicFrameLocks noGrp="1"/>
          </p:cNvGraphicFramePr>
          <p:nvPr>
            <p:extLst>
              <p:ext uri="{D42A27DB-BD31-4B8C-83A1-F6EECF244321}">
                <p14:modId xmlns:p14="http://schemas.microsoft.com/office/powerpoint/2010/main" val="1562322455"/>
              </p:ext>
            </p:extLst>
          </p:nvPr>
        </p:nvGraphicFramePr>
        <p:xfrm>
          <a:off x="200025" y="1152001"/>
          <a:ext cx="4500000" cy="4416953"/>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105475">
                <a:tc gridSpan="3">
                  <a:txBody>
                    <a:bodyPr/>
                    <a:lstStyle/>
                    <a:p>
                      <a:pPr lvl="0">
                        <a:lnSpc>
                          <a:spcPct val="90000"/>
                        </a:lnSpc>
                      </a:pPr>
                      <a:r>
                        <a:rPr kumimoji="1" lang="ja-JP" altLang="en-US" sz="1200" dirty="0">
                          <a:latin typeface="HGP創英角ｺﾞｼｯｸUB" panose="020B0900000000000000" pitchFamily="50" charset="-128"/>
                          <a:ea typeface="HGP創英角ｺﾞｼｯｸUB" panose="020B0900000000000000" pitchFamily="50" charset="-128"/>
                        </a:rPr>
                        <a:t>一般概況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98086">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基本情報</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98086">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98086">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lnSpc>
                          <a:spcPct val="90000"/>
                        </a:lnSpc>
                      </a:pPr>
                      <a:r>
                        <a:rPr kumimoji="1" lang="ja-JP" altLang="en-US" sz="1050" dirty="0">
                          <a:latin typeface="+mn-lt"/>
                          <a:ea typeface="+mj-ea"/>
                        </a:rPr>
                        <a:t>経済</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lvl="0" indent="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98086">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nSpc>
                          <a:spcPct val="90000"/>
                        </a:lnSpc>
                      </a:pPr>
                      <a:r>
                        <a:rPr kumimoji="1" lang="ja-JP" altLang="en-US" sz="1050" dirty="0">
                          <a:latin typeface="+mn-lt"/>
                          <a:ea typeface="+mj-ea"/>
                        </a:rPr>
                        <a:t>人口動態、および人口成長率・年齢別人口構成</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98086">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r>
                        <a:rPr kumimoji="1" lang="ja-JP" altLang="en-US" sz="1050" dirty="0">
                          <a:latin typeface="+mn-lt"/>
                          <a:ea typeface="+mj-ea"/>
                        </a:rPr>
                        <a:t>都市化率、上位</a:t>
                      </a:r>
                      <a:r>
                        <a:rPr kumimoji="1" lang="en-US" altLang="ja-JP" sz="1050" dirty="0">
                          <a:latin typeface="+mn-lt"/>
                          <a:ea typeface="+mj-ea"/>
                        </a:rPr>
                        <a:t>5</a:t>
                      </a:r>
                      <a:r>
                        <a:rPr kumimoji="1" lang="ja-JP" altLang="en-US" sz="1050" dirty="0">
                          <a:latin typeface="+mn-lt"/>
                          <a:ea typeface="+mj-ea"/>
                        </a:rPr>
                        <a:t>都市の人口</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98086">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en-US" altLang="ja-JP" sz="1050" dirty="0">
                          <a:latin typeface="+mn-lt"/>
                          <a:ea typeface="+mj-ea"/>
                        </a:rPr>
                        <a:t>GDP</a:t>
                      </a:r>
                      <a:r>
                        <a:rPr kumimoji="1" lang="ja-JP" altLang="en-US" sz="1050" dirty="0" err="1">
                          <a:latin typeface="+mn-lt"/>
                          <a:ea typeface="+mj-ea"/>
                        </a:rPr>
                        <a:t>、</a:t>
                      </a:r>
                      <a:r>
                        <a:rPr kumimoji="1" lang="en-US" altLang="ja-JP" sz="1050" dirty="0">
                          <a:latin typeface="+mn-lt"/>
                          <a:ea typeface="+mj-ea"/>
                        </a:rPr>
                        <a:t>GDP</a:t>
                      </a:r>
                      <a:r>
                        <a:rPr kumimoji="1" lang="ja-JP" altLang="en-US" sz="1050" dirty="0">
                          <a:latin typeface="+mn-lt"/>
                          <a:ea typeface="+mj-ea"/>
                        </a:rPr>
                        <a:t>成長率、</a:t>
                      </a:r>
                      <a:r>
                        <a:rPr kumimoji="1" lang="en-US" altLang="ja-JP" sz="1050" dirty="0">
                          <a:latin typeface="+mn-lt"/>
                          <a:ea typeface="+mj-ea"/>
                        </a:rPr>
                        <a:t>1</a:t>
                      </a:r>
                      <a:r>
                        <a:rPr kumimoji="1" lang="ja-JP" altLang="en-US" sz="1050" dirty="0">
                          <a:latin typeface="+mn-lt"/>
                          <a:ea typeface="+mj-ea"/>
                        </a:rPr>
                        <a:t>人当たり</a:t>
                      </a:r>
                      <a:r>
                        <a:rPr kumimoji="1" lang="en-US" altLang="ja-JP" sz="1050" dirty="0">
                          <a:latin typeface="+mn-lt"/>
                          <a:ea typeface="+mj-ea"/>
                        </a:rPr>
                        <a:t>GDP</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98086">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latin typeface="+mn-lt"/>
                          <a:ea typeface="+mj-ea"/>
                        </a:rPr>
                        <a:t>所得分配</a:t>
                      </a:r>
                      <a:endParaRPr lang="en-US" altLang="ja-JP"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98086">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　　 インフレ率・為替レート</a:t>
                      </a:r>
                      <a:endParaRPr kumimoji="1" lang="en-US" altLang="ja-JP"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r>
                        <a:rPr kumimoji="1" lang="ja-JP" altLang="en-US" sz="1050" dirty="0">
                          <a:latin typeface="+mn-lt"/>
                          <a:ea typeface="+mj-ea"/>
                        </a:rPr>
                        <a:t>・・・</a:t>
                      </a:r>
                      <a:endParaRPr kumimoji="1" lang="en-US" altLang="ja-JP"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98086">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　　 耐久消費財購入指数</a:t>
                      </a:r>
                      <a:endParaRPr kumimoji="1" lang="en-US" altLang="ja-JP"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39648678"/>
                  </a:ext>
                </a:extLst>
              </a:tr>
              <a:tr h="98086">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en-US" altLang="ja-JP"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77703723"/>
                  </a:ext>
                </a:extLst>
              </a:tr>
              <a:tr h="98086">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98086">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latin typeface="+mn-lt"/>
                          <a:ea typeface="+mj-ea"/>
                        </a:rPr>
                        <a:t>外国投資法</a:t>
                      </a:r>
                      <a:r>
                        <a:rPr lang="ja-JP" altLang="en-US" sz="1050" dirty="0"/>
                        <a:t>（外国人事業法）</a:t>
                      </a:r>
                      <a:endParaRPr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98086">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r>
                        <a:rPr kumimoji="1" lang="ja-JP" altLang="en-US" sz="1050" dirty="0">
                          <a:latin typeface="+mn-lt"/>
                          <a:ea typeface="+mj-ea"/>
                        </a:rPr>
                        <a:t>会社法</a:t>
                      </a:r>
                      <a:r>
                        <a:rPr lang="ja-JP" altLang="en-US" sz="1050" dirty="0"/>
                        <a:t>（民商法典第</a:t>
                      </a:r>
                      <a:r>
                        <a:rPr lang="en-US" altLang="ja-JP" sz="1050" dirty="0"/>
                        <a:t>3</a:t>
                      </a:r>
                      <a:r>
                        <a:rPr lang="ja-JP" altLang="en-US" sz="1050" dirty="0"/>
                        <a:t>巻、第</a:t>
                      </a:r>
                      <a:r>
                        <a:rPr lang="en-US" altLang="ja-JP" sz="1050" dirty="0"/>
                        <a:t>22</a:t>
                      </a:r>
                      <a:r>
                        <a:rPr lang="ja-JP" altLang="en-US" sz="1050" dirty="0"/>
                        <a:t>編、第</a:t>
                      </a:r>
                      <a:r>
                        <a:rPr lang="en-US" altLang="ja-JP" sz="1050" dirty="0"/>
                        <a:t>4</a:t>
                      </a:r>
                      <a:r>
                        <a:rPr lang="ja-JP" altLang="en-US" sz="1050" dirty="0"/>
                        <a:t>章の会社法）</a:t>
                      </a: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98086">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外貨持出規制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98086">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経済特区</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76407701"/>
                  </a:ext>
                </a:extLst>
              </a:tr>
              <a:tr h="98086">
                <a:tc gridSpan="3">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98086">
                <a:tc gridSpan="3">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98086">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98086">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1077184742"/>
              </p:ext>
            </p:extLst>
          </p:nvPr>
        </p:nvGraphicFramePr>
        <p:xfrm>
          <a:off x="5205600" y="1152001"/>
          <a:ext cx="4500000" cy="5519946"/>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134324">
                <a:tc gridSpan="3">
                  <a:txBody>
                    <a:bodyPr/>
                    <a:lstStyle/>
                    <a:p>
                      <a:pPr lvl="0">
                        <a:lnSpc>
                          <a:spcPct val="85000"/>
                        </a:lnSpc>
                      </a:pPr>
                      <a:r>
                        <a:rPr kumimoji="1" lang="ja-JP" altLang="en-US" sz="1200" dirty="0">
                          <a:latin typeface="HGP創英角ｺﾞｼｯｸUB" panose="020B0900000000000000" pitchFamily="50" charset="-128"/>
                          <a:ea typeface="HGP創英角ｺﾞｼｯｸUB" panose="020B0900000000000000" pitchFamily="50" charset="-128"/>
                        </a:rPr>
                        <a:t>医療関連</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tc>
                <a:tc>
                  <a:txBody>
                    <a:bodyPr/>
                    <a:lstStyle/>
                    <a:p>
                      <a:pPr>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24914">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latin typeface="+mn-lt"/>
                          <a:ea typeface="+mj-ea"/>
                        </a:rPr>
                        <a:t>医療・公衆衛生</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tc>
                <a:tc>
                  <a:txBody>
                    <a:bodyPr/>
                    <a:lstStyle/>
                    <a:p>
                      <a:pPr>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24914">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健康水準および医療水準</a:t>
                      </a:r>
                    </a:p>
                  </a:txBody>
                  <a:tcPr marL="36000" marR="36000" marT="36000" marB="288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288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16</a:t>
                      </a:r>
                      <a:endParaRPr lang="ja-JP" altLang="en-US" sz="1050" b="0" i="0" u="none" strike="noStrike" dirty="0">
                        <a:solidFill>
                          <a:srgbClr val="000000"/>
                        </a:solidFill>
                        <a:effectLst/>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24914">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医療費支出額</a:t>
                      </a:r>
                    </a:p>
                  </a:txBody>
                  <a:tcPr marL="36000" marR="36000" marT="36000" marB="288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288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17</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31728">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疾病構造・死亡要因</a:t>
                      </a:r>
                      <a:r>
                        <a:rPr lang="en-US" altLang="ja-JP" sz="1050" dirty="0"/>
                        <a:t>【</a:t>
                      </a:r>
                      <a:r>
                        <a:rPr lang="ja-JP" altLang="en-US" sz="1050" dirty="0"/>
                        <a:t>大分類</a:t>
                      </a:r>
                      <a:r>
                        <a:rPr lang="en-US" altLang="ja-JP" sz="1050" dirty="0"/>
                        <a:t>】</a:t>
                      </a:r>
                    </a:p>
                  </a:txBody>
                  <a:tcPr marL="36000" marR="36000" marT="36000" marB="288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288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18</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31728">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dirty="0"/>
                        <a:t>疾病構造・死亡要因</a:t>
                      </a:r>
                      <a:r>
                        <a:rPr lang="en-US" altLang="ja-JP" sz="1050" dirty="0"/>
                        <a:t>【</a:t>
                      </a:r>
                      <a:r>
                        <a:rPr lang="ja-JP" altLang="en-US" sz="1050" dirty="0"/>
                        <a:t>中分類</a:t>
                      </a:r>
                      <a:r>
                        <a:rPr lang="en-US" altLang="ja-JP" sz="1050" dirty="0"/>
                        <a:t>】</a:t>
                      </a:r>
                    </a:p>
                  </a:txBody>
                  <a:tcPr marL="36000" marR="36000" marT="36000" marB="288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288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19</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22413571"/>
                  </a:ext>
                </a:extLst>
              </a:tr>
              <a:tr h="131728">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dirty="0"/>
                        <a:t>疾病構造・死亡要因</a:t>
                      </a:r>
                      <a:r>
                        <a:rPr lang="en-US" altLang="ja-JP" sz="1050" dirty="0"/>
                        <a:t>【</a:t>
                      </a:r>
                      <a:r>
                        <a:rPr lang="ja-JP" altLang="en-US" sz="1050" dirty="0"/>
                        <a:t>小分類</a:t>
                      </a:r>
                      <a:r>
                        <a:rPr lang="en-US" altLang="ja-JP" sz="1050" dirty="0"/>
                        <a:t>】</a:t>
                      </a:r>
                    </a:p>
                  </a:txBody>
                  <a:tcPr marL="36000" marR="36000" marT="36000" marB="288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288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20</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16070744"/>
                  </a:ext>
                </a:extLst>
              </a:tr>
              <a:tr h="124914">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r>
                        <a:rPr lang="ja-JP" altLang="en-US" sz="1050" dirty="0"/>
                        <a:t>医療機関 </a:t>
                      </a:r>
                      <a:r>
                        <a:rPr lang="en-US" altLang="ja-JP" sz="1050" dirty="0"/>
                        <a:t>- </a:t>
                      </a:r>
                      <a:r>
                        <a:rPr lang="ja-JP" altLang="en-US" sz="1050" dirty="0"/>
                        <a:t>施設数・病床数の推移</a:t>
                      </a: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288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25</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24914">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医療機関 </a:t>
                      </a:r>
                      <a:r>
                        <a:rPr lang="en-US" altLang="ja-JP" sz="1050" dirty="0"/>
                        <a:t>- </a:t>
                      </a:r>
                      <a:r>
                        <a:rPr lang="ja-JP" altLang="en-US" sz="1050" dirty="0"/>
                        <a:t>公的医療機関</a:t>
                      </a:r>
                      <a:endParaRPr lang="en-US" altLang="ja-JP" sz="1050" dirty="0"/>
                    </a:p>
                  </a:txBody>
                  <a:tcPr marL="36000" marR="36000" marT="36000" marB="288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288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26</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124914">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医療機関 </a:t>
                      </a:r>
                      <a:r>
                        <a:rPr lang="en-US" altLang="ja-JP" sz="1050" dirty="0"/>
                        <a:t>- </a:t>
                      </a:r>
                      <a:r>
                        <a:rPr lang="ja-JP" altLang="en-US" sz="1050" dirty="0"/>
                        <a:t>民間医療機関</a:t>
                      </a:r>
                      <a:endParaRPr lang="en-US" altLang="ja-JP" sz="1050" dirty="0"/>
                    </a:p>
                  </a:txBody>
                  <a:tcPr marL="36000" marR="36000" marT="36000" marB="288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288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28</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124914">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医療従事者</a:t>
                      </a:r>
                    </a:p>
                  </a:txBody>
                  <a:tcPr marL="36000" marR="36000" marT="36000" marB="288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288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30</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124914">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現地の臨床工学技士や理学療法士などの資格の有無</a:t>
                      </a:r>
                    </a:p>
                  </a:txBody>
                  <a:tcPr marL="36000" marR="36000" marT="36000" marB="288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31</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37990196"/>
                  </a:ext>
                </a:extLst>
              </a:tr>
              <a:tr h="124914">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124914">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latin typeface="+mn-lt"/>
                          <a:ea typeface="+mj-ea"/>
                        </a:rPr>
                        <a:t>制度</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124914">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公的保険制度</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32</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124914">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民間保険制度</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36</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124914">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保健に関する制度・行政体制</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38</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124914">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r>
                        <a:rPr lang="ja-JP" altLang="en-US" sz="1050" dirty="0"/>
                        <a:t>医療機器に対する規制</a:t>
                      </a: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dirty="0">
                          <a:latin typeface="+mn-lt"/>
                          <a:ea typeface="+mj-ea"/>
                        </a:rPr>
                        <a:t>・・・</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40</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124914">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r>
                        <a:rPr lang="ja-JP" altLang="en-US" sz="1050" dirty="0"/>
                        <a:t>医薬品規制</a:t>
                      </a: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41</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124914">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臨床試験に関する規制</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43</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204408">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医療情報・個人情報保護、データサーバーの置き場に関する法規制、ガイドライン</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44</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20530961"/>
                  </a:ext>
                </a:extLst>
              </a:tr>
              <a:tr h="124914">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医療現場で使用される言語に関する情報</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46</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602223"/>
                  </a:ext>
                </a:extLst>
              </a:tr>
              <a:tr h="124914">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ライセンス・</a:t>
                      </a:r>
                      <a:r>
                        <a:rPr lang="ja-JP" altLang="en-US" sz="1050" dirty="0">
                          <a:solidFill>
                            <a:srgbClr val="000000"/>
                          </a:solidFill>
                          <a:latin typeface="+mn-ea"/>
                        </a:rPr>
                        <a:t>教育水準</a:t>
                      </a:r>
                      <a:endParaRPr lang="ja-JP" altLang="en-US" sz="1050" dirty="0"/>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47</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124914">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solidFill>
                            <a:srgbClr val="000000"/>
                          </a:solidFill>
                          <a:latin typeface="+mn-ea"/>
                        </a:rPr>
                        <a:t>医師の社会的地位</a:t>
                      </a:r>
                      <a:endParaRPr lang="ja-JP" altLang="en-US" sz="1050" dirty="0"/>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48</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124914">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外国人医師のライセンス</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49</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124914">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endParaRPr lang="ja-JP" altLang="en-US" sz="1050" dirty="0">
                        <a:latin typeface="+mn-lt"/>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3"/>
                  </a:ext>
                </a:extLst>
              </a:tr>
            </a:tbl>
          </a:graphicData>
        </a:graphic>
      </p:graphicFrame>
      <p:cxnSp>
        <p:nvCxnSpPr>
          <p:cNvPr id="9" name="Straight Connector 8">
            <a:extLst>
              <a:ext uri="{FF2B5EF4-FFF2-40B4-BE49-F238E27FC236}">
                <a16:creationId xmlns:a16="http://schemas.microsoft.com/office/drawing/2014/main" id="{43B5A852-1146-463F-B8C6-33A6B2D98721}"/>
              </a:ext>
            </a:extLst>
          </p:cNvPr>
          <p:cNvCxnSpPr>
            <a:cxnSpLocks/>
          </p:cNvCxnSpPr>
          <p:nvPr/>
        </p:nvCxnSpPr>
        <p:spPr>
          <a:xfrm>
            <a:off x="4952999" y="1152000"/>
            <a:ext cx="0" cy="5292000"/>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31182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78273073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5" imgW="360" imgH="360" progId="TCLayout.ActiveDocument.1">
                  <p:embed/>
                </p:oleObj>
              </mc:Choice>
              <mc:Fallback>
                <p:oleObj name="think-cellスライド" r:id="rId5" imgW="360" imgH="360" progId="TCLayout.ActiveDocument.1">
                  <p:embed/>
                  <p:pic>
                    <p:nvPicPr>
                      <p:cNvPr id="4" name="Object 3"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just">
              <a:spcBef>
                <a:spcPct val="0"/>
              </a:spcBef>
              <a:spcAft>
                <a:spcPct val="0"/>
              </a:spcAft>
            </a:pPr>
            <a:endParaRPr kumimoji="1" lang="ja-JP" altLang="en-US" sz="800" dirty="0">
              <a:sym typeface="+mn-lt"/>
            </a:endParaRPr>
          </a:p>
        </p:txBody>
      </p:sp>
      <p:sp>
        <p:nvSpPr>
          <p:cNvPr id="88" name="テキスト ボックス 87"/>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noProof="1"/>
              <a:t>2002年</a:t>
            </a:r>
            <a:r>
              <a:rPr lang="ja-JP" altLang="en-US" sz="1400" noProof="1"/>
              <a:t>から変わらず「</a:t>
            </a:r>
            <a:r>
              <a:rPr lang="zh-TW" altLang="en-US" sz="1400" noProof="1"/>
              <a:t>循環器系疾患</a:t>
            </a:r>
            <a:r>
              <a:rPr lang="ja-JP" altLang="en-US" sz="1400" noProof="1"/>
              <a:t>」が</a:t>
            </a:r>
            <a:r>
              <a:rPr lang="en-US" altLang="ja-JP" sz="1400" noProof="1"/>
              <a:t>死因の</a:t>
            </a:r>
            <a:r>
              <a:rPr lang="ja-JP" altLang="en-US" sz="1400" noProof="1"/>
              <a:t>１</a:t>
            </a:r>
            <a:r>
              <a:rPr lang="en-US" altLang="ja-JP" sz="1400" noProof="1"/>
              <a:t>位</a:t>
            </a:r>
            <a:r>
              <a:rPr lang="ja-JP" altLang="en-US" sz="1400" noProof="1"/>
              <a:t>で</a:t>
            </a:r>
            <a:r>
              <a:rPr lang="en-US" altLang="ja-JP" sz="1400" noProof="1"/>
              <a:t>2022</a:t>
            </a:r>
            <a:r>
              <a:rPr lang="ja-JP" altLang="en-US" sz="1400" noProof="1"/>
              <a:t>年において約４割を占める。「感染症」は２位から４位に低下。「</a:t>
            </a:r>
            <a:r>
              <a:rPr lang="en-US" altLang="ja-JP" sz="1400" noProof="1"/>
              <a:t>呼吸器疾患</a:t>
            </a:r>
            <a:r>
              <a:rPr lang="ja-JP" altLang="en-US" sz="1400" noProof="1"/>
              <a:t>」</a:t>
            </a:r>
            <a:r>
              <a:rPr lang="en-US" altLang="ja-JP" sz="1400" noProof="1"/>
              <a:t>は</a:t>
            </a:r>
            <a:r>
              <a:rPr lang="ja-JP" altLang="en-US" sz="1400" noProof="1"/>
              <a:t>４</a:t>
            </a:r>
            <a:r>
              <a:rPr lang="en-US" altLang="ja-JP" sz="1400" noProof="1"/>
              <a:t>位から</a:t>
            </a:r>
            <a:r>
              <a:rPr lang="ja-JP" altLang="en-US" sz="1400" noProof="1"/>
              <a:t>３</a:t>
            </a:r>
            <a:r>
              <a:rPr lang="en-US" altLang="ja-JP" sz="1400" noProof="1"/>
              <a:t>位に上昇</a:t>
            </a:r>
            <a:r>
              <a:rPr lang="ja-JP" altLang="en-US" sz="1400" noProof="1"/>
              <a:t>。「新生物」は７位から５位に上昇</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a:t>
            </a:r>
            <a:endParaRPr lang="en-US" altLang="ja-JP" sz="1400" noProof="1"/>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sz="1400" noProof="1"/>
              <a:t>タイ／医療関連／医療・公衆衛生</a:t>
            </a:r>
            <a:endParaRPr kumimoji="1" lang="ja-JP" altLang="en-US" sz="1400"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000" noProof="1"/>
              <a:t>疾病構造・死亡要因 </a:t>
            </a:r>
            <a:r>
              <a:rPr lang="en-US" altLang="ja-JP" noProof="1"/>
              <a:t>【</a:t>
            </a:r>
            <a:r>
              <a:rPr lang="ja-JP" altLang="en-US" sz="2000" noProof="1"/>
              <a:t>中分類</a:t>
            </a:r>
            <a:r>
              <a:rPr lang="en-US" altLang="ja-JP" noProof="1"/>
              <a:t>】</a:t>
            </a:r>
            <a:endParaRPr lang="ja-JP" altLang="en-US" sz="2000" noProof="1"/>
          </a:p>
        </p:txBody>
      </p:sp>
      <p:grpSp>
        <p:nvGrpSpPr>
          <p:cNvPr id="75" name="グループ化 7"/>
          <p:cNvGrpSpPr/>
          <p:nvPr/>
        </p:nvGrpSpPr>
        <p:grpSpPr>
          <a:xfrm>
            <a:off x="203983" y="1700808"/>
            <a:ext cx="4677009" cy="288032"/>
            <a:chOff x="4803500" y="2113806"/>
            <a:chExt cx="2954133" cy="288032"/>
          </a:xfrm>
        </p:grpSpPr>
        <p:cxnSp>
          <p:nvCxnSpPr>
            <p:cNvPr id="76" name="直線コネクタ 7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en-US" altLang="zh-TW" sz="1400" noProof="1">
                  <a:solidFill>
                    <a:srgbClr val="000000"/>
                  </a:solidFill>
                  <a:latin typeface="Arial Black" pitchFamily="34" charset="0"/>
                  <a:ea typeface="HGP創英角ｺﾞｼｯｸUB" pitchFamily="50" charset="-128"/>
                </a:rPr>
                <a:t>2022</a:t>
              </a:r>
              <a:r>
                <a:rPr lang="ja-JP" altLang="en-US" sz="1400" noProof="1">
                  <a:solidFill>
                    <a:srgbClr val="000000"/>
                  </a:solidFill>
                  <a:latin typeface="Arial Black" pitchFamily="34" charset="0"/>
                  <a:ea typeface="HGP創英角ｺﾞｼｯｸUB" pitchFamily="50" charset="-128"/>
                </a:rPr>
                <a:t>年の死亡要因トップ</a:t>
              </a:r>
              <a:r>
                <a:rPr lang="en-US" altLang="ja-JP" sz="1400" noProof="1">
                  <a:solidFill>
                    <a:srgbClr val="000000"/>
                  </a:solidFill>
                  <a:latin typeface="Arial Black" pitchFamily="34" charset="0"/>
                  <a:ea typeface="HGP創英角ｺﾞｼｯｸUB" pitchFamily="50" charset="-128"/>
                </a:rPr>
                <a:t>10</a:t>
              </a:r>
              <a:endParaRPr lang="zh-TW" altLang="en-US" sz="1400" dirty="0">
                <a:solidFill>
                  <a:srgbClr val="000000"/>
                </a:solidFill>
                <a:latin typeface="Arial Black" pitchFamily="34" charset="0"/>
                <a:ea typeface="HGP創英角ｺﾞｼｯｸUB" pitchFamily="50" charset="-128"/>
              </a:endParaRPr>
            </a:p>
          </p:txBody>
        </p:sp>
      </p:grpSp>
      <p:sp>
        <p:nvSpPr>
          <p:cNvPr id="55" name="テキスト ボックス 115"/>
          <p:cNvSpPr txBox="1"/>
          <p:nvPr/>
        </p:nvSpPr>
        <p:spPr>
          <a:xfrm>
            <a:off x="218521" y="6568024"/>
            <a:ext cx="8856984" cy="144016"/>
          </a:xfrm>
          <a:prstGeom prst="rect">
            <a:avLst/>
          </a:prstGeom>
          <a:noFill/>
        </p:spPr>
        <p:txBody>
          <a:bodyPr wrap="square" lIns="0" tIns="0" rIns="0" bIns="0" rtlCol="0">
            <a:noAutofit/>
          </a:bodyPr>
          <a:lstStyle/>
          <a:p>
            <a:pPr defTabSz="361950"/>
            <a:r>
              <a:rPr lang="ja-JP" altLang="en-US" sz="800" noProof="1">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Report on medical certification of cause of death (MCCD), Registrar General of India, 2022</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  </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7" name="グループ化 7">
            <a:extLst>
              <a:ext uri="{FF2B5EF4-FFF2-40B4-BE49-F238E27FC236}">
                <a16:creationId xmlns:a16="http://schemas.microsoft.com/office/drawing/2014/main" id="{431F5006-D591-589B-BA2E-B4FADE76C6AF}"/>
              </a:ext>
            </a:extLst>
          </p:cNvPr>
          <p:cNvGrpSpPr/>
          <p:nvPr/>
        </p:nvGrpSpPr>
        <p:grpSpPr>
          <a:xfrm>
            <a:off x="5039641" y="1700808"/>
            <a:ext cx="4677009" cy="288032"/>
            <a:chOff x="4803500" y="2113806"/>
            <a:chExt cx="2954133" cy="288032"/>
          </a:xfrm>
        </p:grpSpPr>
        <p:cxnSp>
          <p:nvCxnSpPr>
            <p:cNvPr id="9" name="直線コネクタ 8">
              <a:extLst>
                <a:ext uri="{FF2B5EF4-FFF2-40B4-BE49-F238E27FC236}">
                  <a16:creationId xmlns:a16="http://schemas.microsoft.com/office/drawing/2014/main" id="{10AB7FAC-A32F-E320-0137-32133914D06C}"/>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3" name="Rectangle 6">
              <a:extLst>
                <a:ext uri="{FF2B5EF4-FFF2-40B4-BE49-F238E27FC236}">
                  <a16:creationId xmlns:a16="http://schemas.microsoft.com/office/drawing/2014/main" id="{617B9605-8B5B-19A8-CE9E-BC3768445C37}"/>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noProof="1">
                  <a:solidFill>
                    <a:srgbClr val="000000"/>
                  </a:solidFill>
                  <a:latin typeface="Arial Black" pitchFamily="34" charset="0"/>
                  <a:ea typeface="HGP創英角ｺﾞｼｯｸUB" pitchFamily="50" charset="-128"/>
                </a:rPr>
                <a:t>死亡要因トップの推移（</a:t>
              </a:r>
              <a:r>
                <a:rPr lang="en-US" altLang="ja-JP" sz="1400" noProof="1">
                  <a:solidFill>
                    <a:srgbClr val="000000"/>
                  </a:solidFill>
                  <a:latin typeface="Arial Black" pitchFamily="34" charset="0"/>
                  <a:ea typeface="HGP創英角ｺﾞｼｯｸUB" pitchFamily="50" charset="-128"/>
                </a:rPr>
                <a:t>2002</a:t>
              </a:r>
              <a:r>
                <a:rPr lang="ja-JP" altLang="en-US" sz="1400" noProof="1">
                  <a:solidFill>
                    <a:srgbClr val="000000"/>
                  </a:solidFill>
                  <a:latin typeface="Arial Black" pitchFamily="34" charset="0"/>
                  <a:ea typeface="HGP創英角ｺﾞｼｯｸUB" pitchFamily="50" charset="-128"/>
                </a:rPr>
                <a:t>年～</a:t>
              </a:r>
              <a:r>
                <a:rPr lang="en-US" altLang="ja-JP" sz="1400" noProof="1">
                  <a:solidFill>
                    <a:srgbClr val="000000"/>
                  </a:solidFill>
                  <a:latin typeface="Arial Black" pitchFamily="34" charset="0"/>
                  <a:ea typeface="HGP創英角ｺﾞｼｯｸUB" pitchFamily="50" charset="-128"/>
                </a:rPr>
                <a:t>2022</a:t>
              </a:r>
              <a:r>
                <a:rPr lang="ja-JP" altLang="en-US" sz="1400" noProof="1">
                  <a:solidFill>
                    <a:srgbClr val="000000"/>
                  </a:solidFill>
                  <a:latin typeface="Arial Black" pitchFamily="34" charset="0"/>
                  <a:ea typeface="HGP創英角ｺﾞｼｯｸUB" pitchFamily="50" charset="-128"/>
                </a:rPr>
                <a:t>年）</a:t>
              </a:r>
              <a:endParaRPr lang="zh-TW" altLang="en-US" sz="1400" dirty="0">
                <a:solidFill>
                  <a:srgbClr val="000000"/>
                </a:solidFill>
                <a:latin typeface="Arial Black" pitchFamily="34" charset="0"/>
                <a:ea typeface="HGP創英角ｺﾞｼｯｸUB" pitchFamily="50" charset="-128"/>
              </a:endParaRPr>
            </a:p>
          </p:txBody>
        </p:sp>
      </p:grpSp>
      <p:graphicFrame>
        <p:nvGraphicFramePr>
          <p:cNvPr id="14" name="Content Placeholder 4">
            <a:extLst>
              <a:ext uri="{FF2B5EF4-FFF2-40B4-BE49-F238E27FC236}">
                <a16:creationId xmlns:a16="http://schemas.microsoft.com/office/drawing/2014/main" id="{65736038-1AE9-0C9B-9551-09139BF2AAB7}"/>
              </a:ext>
            </a:extLst>
          </p:cNvPr>
          <p:cNvGraphicFramePr>
            <a:graphicFrameLocks/>
          </p:cNvGraphicFramePr>
          <p:nvPr>
            <p:extLst>
              <p:ext uri="{D42A27DB-BD31-4B8C-83A1-F6EECF244321}">
                <p14:modId xmlns:p14="http://schemas.microsoft.com/office/powerpoint/2010/main" val="1439830199"/>
              </p:ext>
            </p:extLst>
          </p:nvPr>
        </p:nvGraphicFramePr>
        <p:xfrm>
          <a:off x="200025" y="2132856"/>
          <a:ext cx="4666910" cy="4169611"/>
        </p:xfrm>
        <a:graphic>
          <a:graphicData uri="http://schemas.openxmlformats.org/drawingml/2006/table">
            <a:tbl>
              <a:tblPr firstRow="1" bandRow="1">
                <a:tableStyleId>{5C22544A-7EE6-4342-B048-85BDC9FD1C3A}</a:tableStyleId>
              </a:tblPr>
              <a:tblGrid>
                <a:gridCol w="1877836">
                  <a:extLst>
                    <a:ext uri="{9D8B030D-6E8A-4147-A177-3AD203B41FA5}">
                      <a16:colId xmlns:a16="http://schemas.microsoft.com/office/drawing/2014/main" val="3621547017"/>
                    </a:ext>
                  </a:extLst>
                </a:gridCol>
                <a:gridCol w="822164">
                  <a:extLst>
                    <a:ext uri="{9D8B030D-6E8A-4147-A177-3AD203B41FA5}">
                      <a16:colId xmlns:a16="http://schemas.microsoft.com/office/drawing/2014/main" val="4055172956"/>
                    </a:ext>
                  </a:extLst>
                </a:gridCol>
                <a:gridCol w="984110">
                  <a:extLst>
                    <a:ext uri="{9D8B030D-6E8A-4147-A177-3AD203B41FA5}">
                      <a16:colId xmlns:a16="http://schemas.microsoft.com/office/drawing/2014/main" val="3218001614"/>
                    </a:ext>
                  </a:extLst>
                </a:gridCol>
                <a:gridCol w="982800">
                  <a:extLst>
                    <a:ext uri="{9D8B030D-6E8A-4147-A177-3AD203B41FA5}">
                      <a16:colId xmlns:a16="http://schemas.microsoft.com/office/drawing/2014/main" val="2360699466"/>
                    </a:ext>
                  </a:extLst>
                </a:gridCol>
              </a:tblGrid>
              <a:tr h="353249">
                <a:tc>
                  <a:txBody>
                    <a:bodyPr/>
                    <a:lstStyle/>
                    <a:p>
                      <a:pPr algn="ctr" fontAlgn="b"/>
                      <a:r>
                        <a:rPr lang="en-IN" sz="1000" b="1" i="0" u="none" strike="noStrike" noProof="1">
                          <a:solidFill>
                            <a:srgbClr val="000000"/>
                          </a:solidFill>
                          <a:effectLst/>
                          <a:latin typeface="+mj-lt"/>
                        </a:rPr>
                        <a:t>死因</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en-IN" sz="1000" b="1" i="0" u="none" strike="noStrike" noProof="1">
                          <a:solidFill>
                            <a:srgbClr val="000000"/>
                          </a:solidFill>
                          <a:effectLst/>
                          <a:latin typeface="+mj-lt"/>
                        </a:rPr>
                        <a:t>合計 (%)</a:t>
                      </a:r>
                    </a:p>
                    <a:p>
                      <a:pPr algn="ctr" fontAlgn="b"/>
                      <a:r>
                        <a:rPr lang="en-IN" sz="800" b="1" i="0" u="none" strike="noStrike" noProof="1">
                          <a:solidFill>
                            <a:srgbClr val="000000"/>
                          </a:solidFill>
                          <a:effectLst/>
                          <a:latin typeface="+mj-lt"/>
                        </a:rPr>
                        <a:t>(1,932,540)</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en-IN" sz="1000" b="1" i="0" u="none" strike="noStrike" noProof="1">
                          <a:solidFill>
                            <a:srgbClr val="000000"/>
                          </a:solidFill>
                          <a:effectLst/>
                          <a:latin typeface="+mj-lt"/>
                        </a:rPr>
                        <a:t>男性 (%)</a:t>
                      </a:r>
                    </a:p>
                    <a:p>
                      <a:pPr algn="ctr" fontAlgn="b"/>
                      <a:r>
                        <a:rPr lang="en-IN" sz="800" b="1" i="0" u="none" strike="noStrike" noProof="1">
                          <a:solidFill>
                            <a:srgbClr val="000000"/>
                          </a:solidFill>
                          <a:effectLst/>
                          <a:latin typeface="+mj-lt"/>
                        </a:rPr>
                        <a:t>(1,236,683)</a:t>
                      </a:r>
                      <a:endParaRPr lang="en-IN" sz="1000" b="1" i="0" u="none" strike="noStrike" dirty="0">
                        <a:solidFill>
                          <a:srgbClr val="000000"/>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en-IN" sz="1000" b="1" i="0" u="none" strike="noStrike" noProof="1">
                          <a:solidFill>
                            <a:srgbClr val="000000"/>
                          </a:solidFill>
                          <a:effectLst/>
                          <a:latin typeface="+mj-lt"/>
                        </a:rPr>
                        <a:t>女性 (%)</a:t>
                      </a:r>
                    </a:p>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800" b="1" i="0" u="none" strike="noStrike" kern="1200" noProof="1">
                          <a:solidFill>
                            <a:srgbClr val="000000"/>
                          </a:solidFill>
                          <a:effectLst/>
                          <a:latin typeface="+mn-lt"/>
                          <a:ea typeface="+mn-ea"/>
                          <a:cs typeface="+mn-cs"/>
                        </a:rPr>
                        <a:t>(695,805)</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606030705"/>
                  </a:ext>
                </a:extLst>
              </a:tr>
              <a:tr h="351342">
                <a:tc>
                  <a:txBody>
                    <a:bodyPr/>
                    <a:lstStyle/>
                    <a:p>
                      <a:pPr algn="l" fontAlgn="b"/>
                      <a:r>
                        <a:rPr lang="ja-JP" altLang="en-US" sz="1000" b="0" i="0" u="none" strike="noStrike" noProof="1">
                          <a:solidFill>
                            <a:srgbClr val="000000"/>
                          </a:solidFill>
                          <a:effectLst/>
                          <a:latin typeface="+mj-lt"/>
                        </a:rPr>
                        <a:t>①</a:t>
                      </a:r>
                      <a:r>
                        <a:rPr lang="en-US" sz="1000" b="0" i="0" u="none" strike="noStrike" noProof="1">
                          <a:solidFill>
                            <a:srgbClr val="000000"/>
                          </a:solidFill>
                          <a:effectLst/>
                          <a:latin typeface="+mj-lt"/>
                        </a:rPr>
                        <a:t>循環器系疾患</a:t>
                      </a:r>
                      <a:endParaRPr lang="en-IN" sz="1000" b="0" i="0" u="none" strike="noStrike" dirty="0">
                        <a:solidFill>
                          <a:srgbClr val="000000"/>
                        </a:solidFill>
                        <a:effectLst/>
                        <a:latin typeface="+mj-lt"/>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j-lt"/>
                        </a:rPr>
                        <a:t>40.8%</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j-lt"/>
                        </a:rPr>
                        <a:t>41.5%</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j-lt"/>
                        </a:rPr>
                        <a:t>39.4%</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03446897"/>
                  </a:ext>
                </a:extLst>
              </a:tr>
              <a:tr h="500739">
                <a:tc>
                  <a:txBody>
                    <a:bodyPr/>
                    <a:lstStyle/>
                    <a:p>
                      <a:pPr algn="l" fontAlgn="b"/>
                      <a:r>
                        <a:rPr lang="ja-JP" altLang="en-US" sz="1000" b="0" i="0" u="none" strike="noStrike" noProof="1">
                          <a:solidFill>
                            <a:srgbClr val="000000"/>
                          </a:solidFill>
                          <a:effectLst/>
                          <a:latin typeface="+mj-lt"/>
                        </a:rPr>
                        <a:t>②</a:t>
                      </a:r>
                      <a:r>
                        <a:rPr lang="en-US" sz="1000" b="0" i="0" u="none" strike="noStrike" noProof="1">
                          <a:solidFill>
                            <a:srgbClr val="000000"/>
                          </a:solidFill>
                          <a:effectLst/>
                          <a:latin typeface="+mj-lt"/>
                        </a:rPr>
                        <a:t>呼吸器系疾患</a:t>
                      </a:r>
                      <a:endParaRPr lang="en-IN" sz="1000" b="0" i="0" u="none" strike="noStrike" dirty="0">
                        <a:solidFill>
                          <a:srgbClr val="000000"/>
                        </a:solidFill>
                        <a:effectLst/>
                        <a:latin typeface="+mj-lt"/>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j-lt"/>
                        </a:rPr>
                        <a:t>9.7%</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j-lt"/>
                        </a:rPr>
                        <a:t>9.7%</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j-lt"/>
                        </a:rPr>
                        <a:t>9.6%</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479039572"/>
                  </a:ext>
                </a:extLst>
              </a:tr>
              <a:tr h="351342">
                <a:tc>
                  <a:txBody>
                    <a:bodyPr/>
                    <a:lstStyle/>
                    <a:p>
                      <a:pPr algn="l" fontAlgn="b"/>
                      <a:r>
                        <a:rPr lang="ja-JP" altLang="en-US" sz="1000" noProof="1"/>
                        <a:t>③</a:t>
                      </a:r>
                      <a:r>
                        <a:rPr lang="en-US" sz="1000" noProof="1"/>
                        <a:t>泌尿生殖器系疾患</a:t>
                      </a:r>
                      <a:endParaRPr lang="en-IN" sz="1000" b="0" i="0" u="none" strike="noStrike" dirty="0">
                        <a:solidFill>
                          <a:srgbClr val="000000"/>
                        </a:solidFill>
                        <a:effectLst/>
                        <a:latin typeface="+mj-lt"/>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j-lt"/>
                        </a:rPr>
                        <a:t>4.2%</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j-lt"/>
                        </a:rPr>
                        <a:t>4.0%</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j-lt"/>
                        </a:rPr>
                        <a:t>4.4%</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695539379"/>
                  </a:ext>
                </a:extLst>
              </a:tr>
              <a:tr h="351342">
                <a:tc>
                  <a:txBody>
                    <a:bodyPr/>
                    <a:lstStyle/>
                    <a:p>
                      <a:pPr algn="l" fontAlgn="b"/>
                      <a:r>
                        <a:rPr lang="ja-JP" altLang="en-US" sz="1000" b="0" i="0" u="none" strike="noStrike" noProof="1">
                          <a:solidFill>
                            <a:srgbClr val="000000"/>
                          </a:solidFill>
                          <a:effectLst/>
                          <a:latin typeface="+mj-lt"/>
                        </a:rPr>
                        <a:t>④</a:t>
                      </a:r>
                      <a:r>
                        <a:rPr lang="en-US" sz="1000" b="0" i="0" u="none" strike="noStrike" noProof="1">
                          <a:solidFill>
                            <a:srgbClr val="000000"/>
                          </a:solidFill>
                          <a:effectLst/>
                          <a:latin typeface="+mj-lt"/>
                        </a:rPr>
                        <a:t>特定の感染症および寄生虫症</a:t>
                      </a:r>
                      <a:endParaRPr lang="en-IN" sz="1000" b="0" i="0" u="none" strike="noStrike" dirty="0">
                        <a:solidFill>
                          <a:srgbClr val="000000"/>
                        </a:solidFill>
                        <a:effectLst/>
                        <a:latin typeface="+mj-lt"/>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j-lt"/>
                        </a:rPr>
                        <a:t>7.4%</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j-lt"/>
                        </a:rPr>
                        <a:t>7.2%</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j-lt"/>
                        </a:rPr>
                        <a:t>7.9%</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9588738"/>
                  </a:ext>
                </a:extLst>
              </a:tr>
              <a:tr h="351342">
                <a:tc>
                  <a:txBody>
                    <a:bodyPr/>
                    <a:lstStyle/>
                    <a:p>
                      <a:pPr algn="l" fontAlgn="t"/>
                      <a:r>
                        <a:rPr lang="ja-JP" altLang="en-US" sz="1000" noProof="1"/>
                        <a:t>⑤</a:t>
                      </a:r>
                      <a:r>
                        <a:rPr lang="en-US" sz="1000" noProof="1"/>
                        <a:t>内分泌・栄養・代謝疾患</a:t>
                      </a:r>
                      <a:endParaRPr lang="en-IN" sz="1000" b="0" i="0" u="none" strike="noStrike" dirty="0">
                        <a:solidFill>
                          <a:srgbClr val="000000"/>
                        </a:solidFill>
                        <a:effectLst/>
                        <a:latin typeface="+mj-lt"/>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j-lt"/>
                        </a:rPr>
                        <a:t>4.1%</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j-lt"/>
                        </a:rPr>
                        <a:t>3.7%</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j-lt"/>
                        </a:rPr>
                        <a:t>4.8%</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60815236"/>
                  </a:ext>
                </a:extLst>
              </a:tr>
              <a:tr h="351342">
                <a:tc>
                  <a:txBody>
                    <a:bodyPr/>
                    <a:lstStyle/>
                    <a:p>
                      <a:pPr algn="l" fontAlgn="t"/>
                      <a:r>
                        <a:rPr lang="ja-JP" altLang="en-US" sz="1000" noProof="1"/>
                        <a:t>⑥</a:t>
                      </a:r>
                      <a:r>
                        <a:rPr lang="en-US" sz="1000" noProof="1"/>
                        <a:t>消化器系疾患</a:t>
                      </a:r>
                      <a:endParaRPr lang="en-IN" sz="1000" b="0" i="0" u="none" strike="noStrike" dirty="0">
                        <a:solidFill>
                          <a:srgbClr val="000000"/>
                        </a:solidFill>
                        <a:effectLst/>
                        <a:latin typeface="+mj-lt"/>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j-lt"/>
                        </a:rPr>
                        <a:t>3.7%</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j-lt"/>
                        </a:rPr>
                        <a:t>4.5%</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j-lt"/>
                        </a:rPr>
                        <a:t>2.3%</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88732834"/>
                  </a:ext>
                </a:extLst>
              </a:tr>
              <a:tr h="497917">
                <a:tc>
                  <a:txBody>
                    <a:bodyPr/>
                    <a:lstStyle/>
                    <a:p>
                      <a:pPr algn="l" fontAlgn="b"/>
                      <a:r>
                        <a:rPr lang="ja-JP" altLang="en-US" sz="1000" b="0" i="0" u="none" strike="noStrike" noProof="1">
                          <a:solidFill>
                            <a:srgbClr val="000000"/>
                          </a:solidFill>
                          <a:effectLst/>
                          <a:latin typeface="+mj-lt"/>
                        </a:rPr>
                        <a:t>⑦</a:t>
                      </a:r>
                      <a:r>
                        <a:rPr lang="en-US" sz="1000" b="0" i="0" u="none" strike="noStrike" noProof="1">
                          <a:solidFill>
                            <a:srgbClr val="000000"/>
                          </a:solidFill>
                          <a:effectLst/>
                          <a:latin typeface="+mj-lt"/>
                        </a:rPr>
                        <a:t>症状徴候および異常臨床所見 (他に分類されないもの)</a:t>
                      </a:r>
                      <a:endParaRPr lang="en-IN" sz="1000" b="0" i="0" u="none" strike="noStrike" dirty="0">
                        <a:solidFill>
                          <a:srgbClr val="000000"/>
                        </a:solidFill>
                        <a:effectLst/>
                        <a:latin typeface="+mj-lt"/>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j-lt"/>
                        </a:rPr>
                        <a:t>11.9%</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j-lt"/>
                        </a:rPr>
                        <a:t>11.7%</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j-lt"/>
                        </a:rPr>
                        <a:t>12.2%</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66191273"/>
                  </a:ext>
                </a:extLst>
              </a:tr>
              <a:tr h="497917">
                <a:tc>
                  <a:txBody>
                    <a:bodyPr/>
                    <a:lstStyle/>
                    <a:p>
                      <a:pPr algn="l" fontAlgn="t"/>
                      <a:r>
                        <a:rPr lang="ja-JP" altLang="en-US" sz="1000" noProof="1"/>
                        <a:t>⑧</a:t>
                      </a:r>
                      <a:r>
                        <a:rPr lang="en-US" sz="1000" noProof="1"/>
                        <a:t>周産期に起因する特定の病態</a:t>
                      </a:r>
                      <a:endParaRPr lang="en-IN" sz="1000" b="0" i="0" u="none" strike="noStrike" dirty="0">
                        <a:solidFill>
                          <a:srgbClr val="000000"/>
                        </a:solidFill>
                        <a:effectLst/>
                        <a:latin typeface="+mj-lt"/>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j-lt"/>
                        </a:rPr>
                        <a:t>3.9%</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j-lt"/>
                        </a:rPr>
                        <a:t>3.6%</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j-lt"/>
                        </a:rPr>
                        <a:t>4.4%</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745197616"/>
                  </a:ext>
                </a:extLst>
              </a:tr>
              <a:tr h="276943">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ja-JP" altLang="en-US" sz="1000" b="0" i="0" u="none" strike="noStrike" kern="1200" noProof="1">
                          <a:solidFill>
                            <a:srgbClr val="000000"/>
                          </a:solidFill>
                          <a:effectLst/>
                          <a:latin typeface="+mn-lt"/>
                          <a:ea typeface="+mn-ea"/>
                          <a:cs typeface="+mn-cs"/>
                        </a:rPr>
                        <a:t>⑨</a:t>
                      </a:r>
                      <a:r>
                        <a:rPr kumimoji="1" lang="en-IN" sz="1000" b="0" i="0" u="none" strike="noStrike" kern="1200" noProof="1">
                          <a:solidFill>
                            <a:srgbClr val="000000"/>
                          </a:solidFill>
                          <a:effectLst/>
                          <a:latin typeface="+mn-lt"/>
                          <a:ea typeface="+mn-ea"/>
                          <a:cs typeface="+mn-cs"/>
                        </a:rPr>
                        <a:t>新生物</a:t>
                      </a:r>
                      <a:r>
                        <a:rPr kumimoji="1" lang="ja-JP" altLang="en-US" sz="1000" b="0" i="0" u="none" strike="noStrike" kern="1200" noProof="1">
                          <a:solidFill>
                            <a:srgbClr val="000000"/>
                          </a:solidFill>
                          <a:effectLst/>
                          <a:latin typeface="+mn-lt"/>
                          <a:ea typeface="+mn-ea"/>
                          <a:cs typeface="+mn-cs"/>
                        </a:rPr>
                        <a:t>（腫瘍）</a:t>
                      </a:r>
                      <a:endParaRPr kumimoji="1" lang="en-IN" sz="1000" b="0" i="0" u="none" strike="noStrike" kern="1200" noProof="1">
                        <a:solidFill>
                          <a:srgbClr val="000000"/>
                        </a:solidFill>
                        <a:effectLst/>
                        <a:latin typeface="+mn-lt"/>
                        <a:ea typeface="+mn-ea"/>
                        <a:cs typeface="+mn-cs"/>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j-lt"/>
                        </a:rPr>
                        <a:t>4.3%</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j-lt"/>
                        </a:rPr>
                        <a:t>3.8%</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j-lt"/>
                        </a:rPr>
                        <a:t>5.0%</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29306460"/>
                  </a:ext>
                </a:extLst>
              </a:tr>
              <a:tr h="286136">
                <a:tc>
                  <a:txBody>
                    <a:bodyPr/>
                    <a:lstStyle/>
                    <a:p>
                      <a:pPr algn="l" fontAlgn="t"/>
                      <a:r>
                        <a:rPr lang="ja-JP" altLang="en-US" sz="1000" b="0" i="0" u="none" strike="noStrike" noProof="1">
                          <a:solidFill>
                            <a:srgbClr val="000000"/>
                          </a:solidFill>
                          <a:effectLst/>
                          <a:latin typeface="+mj-lt"/>
                        </a:rPr>
                        <a:t>⑩</a:t>
                      </a:r>
                      <a:r>
                        <a:rPr lang="en-IN" sz="1000" b="0" i="0" u="none" strike="noStrike" noProof="1">
                          <a:solidFill>
                            <a:srgbClr val="000000"/>
                          </a:solidFill>
                          <a:effectLst/>
                          <a:latin typeface="+mj-lt"/>
                        </a:rPr>
                        <a:t>その他のグループ</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j-lt"/>
                        </a:rPr>
                        <a:t>10.1%</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j-lt"/>
                        </a:rPr>
                        <a:t>10.2%</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j-lt"/>
                        </a:rPr>
                        <a:t>9.9%</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240658855"/>
                  </a:ext>
                </a:extLst>
              </a:tr>
            </a:tbl>
          </a:graphicData>
        </a:graphic>
      </p:graphicFrame>
      <p:graphicFrame>
        <p:nvGraphicFramePr>
          <p:cNvPr id="15" name="Table 10">
            <a:extLst>
              <a:ext uri="{FF2B5EF4-FFF2-40B4-BE49-F238E27FC236}">
                <a16:creationId xmlns:a16="http://schemas.microsoft.com/office/drawing/2014/main" id="{745FDC29-CD06-CB11-D72F-613EB81AC4CE}"/>
              </a:ext>
            </a:extLst>
          </p:cNvPr>
          <p:cNvGraphicFramePr>
            <a:graphicFrameLocks noGrp="1"/>
          </p:cNvGraphicFramePr>
          <p:nvPr>
            <p:extLst>
              <p:ext uri="{D42A27DB-BD31-4B8C-83A1-F6EECF244321}">
                <p14:modId xmlns:p14="http://schemas.microsoft.com/office/powerpoint/2010/main" val="892350768"/>
              </p:ext>
            </p:extLst>
          </p:nvPr>
        </p:nvGraphicFramePr>
        <p:xfrm>
          <a:off x="5028476" y="2209104"/>
          <a:ext cx="1728000" cy="4169613"/>
        </p:xfrm>
        <a:graphic>
          <a:graphicData uri="http://schemas.openxmlformats.org/drawingml/2006/table">
            <a:tbl>
              <a:tblPr firstRow="1" bandRow="1">
                <a:tableStyleId>{5C22544A-7EE6-4342-B048-85BDC9FD1C3A}</a:tableStyleId>
              </a:tblPr>
              <a:tblGrid>
                <a:gridCol w="1368000">
                  <a:extLst>
                    <a:ext uri="{9D8B030D-6E8A-4147-A177-3AD203B41FA5}">
                      <a16:colId xmlns:a16="http://schemas.microsoft.com/office/drawing/2014/main" val="2224111841"/>
                    </a:ext>
                  </a:extLst>
                </a:gridCol>
                <a:gridCol w="360000">
                  <a:extLst>
                    <a:ext uri="{9D8B030D-6E8A-4147-A177-3AD203B41FA5}">
                      <a16:colId xmlns:a16="http://schemas.microsoft.com/office/drawing/2014/main" val="323008129"/>
                    </a:ext>
                  </a:extLst>
                </a:gridCol>
              </a:tblGrid>
              <a:tr h="28422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1" i="0" u="none" strike="noStrike" kern="1200" noProof="1">
                          <a:solidFill>
                            <a:srgbClr val="000000"/>
                          </a:solidFill>
                          <a:effectLst/>
                          <a:latin typeface="+mn-lt"/>
                          <a:ea typeface="+mn-ea"/>
                          <a:cs typeface="+mn-cs"/>
                        </a:rPr>
                        <a:t>疾患</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en-IN" sz="1000" b="1" i="0" u="none" strike="noStrike" noProof="1">
                          <a:solidFill>
                            <a:srgbClr val="000000"/>
                          </a:solidFill>
                          <a:effectLst/>
                          <a:latin typeface="+mj-lt"/>
                        </a:rPr>
                        <a:t>%</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429998465"/>
                  </a:ext>
                </a:extLst>
              </a:tr>
              <a:tr h="3412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sz="1000" b="0" i="0" u="none" strike="noStrike" kern="1200" noProof="1">
                          <a:solidFill>
                            <a:srgbClr val="000000"/>
                          </a:solidFill>
                          <a:effectLst/>
                          <a:latin typeface="+mn-lt"/>
                          <a:ea typeface="+mn-ea"/>
                          <a:cs typeface="+mn-cs"/>
                        </a:rPr>
                        <a:t>循環器系の疾患</a:t>
                      </a:r>
                      <a:endParaRPr kumimoji="1" lang="en-IN" sz="1000" b="0" i="0" u="none" strike="noStrike" kern="1200" dirty="0">
                        <a:solidFill>
                          <a:srgbClr val="000000"/>
                        </a:solidFill>
                        <a:effectLst/>
                        <a:latin typeface="+mn-lt"/>
                        <a:ea typeface="+mn-ea"/>
                        <a:cs typeface="+mn-cs"/>
                      </a:endParaRP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j-lt"/>
                        </a:rPr>
                        <a:t>27.5</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05845450"/>
                  </a:ext>
                </a:extLst>
              </a:tr>
              <a:tr h="4939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sz="1000" b="0" i="0" u="none" strike="noStrike" kern="1200" noProof="1">
                          <a:solidFill>
                            <a:srgbClr val="000000"/>
                          </a:solidFill>
                          <a:effectLst/>
                          <a:latin typeface="+mn-lt"/>
                          <a:ea typeface="+mn-ea"/>
                          <a:cs typeface="+mn-cs"/>
                        </a:rPr>
                        <a:t>特定の感染症および寄生虫症</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j-lt"/>
                        </a:rPr>
                        <a:t>14.2</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851712364"/>
                  </a:ext>
                </a:extLst>
              </a:tr>
              <a:tr h="6465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rPr>
                        <a:t>症状徴候および異常臨床所見 (他に分類されないもの)</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j-lt"/>
                        </a:rPr>
                        <a:t>10.1</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22571140"/>
                  </a:ext>
                </a:extLst>
              </a:tr>
              <a:tr h="3412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rPr>
                        <a:t>呼吸器系の疾患</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j-lt"/>
                        </a:rPr>
                        <a:t>9.0</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229041920"/>
                  </a:ext>
                </a:extLst>
              </a:tr>
              <a:tr h="4939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rPr>
                        <a:t>周産期に起因する特定の病態</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j-lt"/>
                        </a:rPr>
                        <a:t>7.4</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791385302"/>
                  </a:ext>
                </a:extLst>
              </a:tr>
              <a:tr h="3920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rPr>
                        <a:t>消化器系の疾患</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j-lt"/>
                        </a:rPr>
                        <a:t>4.2</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887316667"/>
                  </a:ext>
                </a:extLst>
              </a:tr>
              <a:tr h="1886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rPr>
                        <a:t>新生物</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j-lt"/>
                        </a:rPr>
                        <a:t>3.7</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69586559"/>
                  </a:ext>
                </a:extLst>
              </a:tr>
              <a:tr h="4939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rPr>
                        <a:t>内分泌・栄養・代謝疾患</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j-lt"/>
                        </a:rPr>
                        <a:t>3.2</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790817903"/>
                  </a:ext>
                </a:extLst>
              </a:tr>
              <a:tr h="4939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rPr>
                        <a:t>泌尿生殖器系の疾患</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j-lt"/>
                        </a:rPr>
                        <a:t>2.6</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599943950"/>
                  </a:ext>
                </a:extLst>
              </a:tr>
            </a:tbl>
          </a:graphicData>
        </a:graphic>
      </p:graphicFrame>
      <p:sp>
        <p:nvSpPr>
          <p:cNvPr id="16" name="TextBox 64">
            <a:extLst>
              <a:ext uri="{FF2B5EF4-FFF2-40B4-BE49-F238E27FC236}">
                <a16:creationId xmlns:a16="http://schemas.microsoft.com/office/drawing/2014/main" id="{ECA427D9-1E86-B5EC-E085-ADF70C4BA53A}"/>
              </a:ext>
            </a:extLst>
          </p:cNvPr>
          <p:cNvSpPr txBox="1"/>
          <p:nvPr/>
        </p:nvSpPr>
        <p:spPr>
          <a:xfrm>
            <a:off x="8604591" y="1980380"/>
            <a:ext cx="504056" cy="259879"/>
          </a:xfrm>
          <a:prstGeom prst="rect">
            <a:avLst/>
          </a:prstGeom>
          <a:noFill/>
        </p:spPr>
        <p:txBody>
          <a:bodyPr wrap="square" rtlCol="0">
            <a:spAutoFit/>
          </a:bodyPr>
          <a:lstStyle/>
          <a:p>
            <a:pPr algn="l">
              <a:lnSpc>
                <a:spcPct val="120000"/>
              </a:lnSpc>
            </a:pPr>
            <a:r>
              <a:rPr kumimoji="1" lang="en-IN" altLang="ja-JP" sz="1000" b="1" noProof="1"/>
              <a:t>2022</a:t>
            </a:r>
            <a:endParaRPr kumimoji="1" lang="ja-JP" altLang="en-US" sz="1000" b="1" dirty="0"/>
          </a:p>
        </p:txBody>
      </p:sp>
      <p:sp>
        <p:nvSpPr>
          <p:cNvPr id="18" name="Oval 67">
            <a:extLst>
              <a:ext uri="{FF2B5EF4-FFF2-40B4-BE49-F238E27FC236}">
                <a16:creationId xmlns:a16="http://schemas.microsoft.com/office/drawing/2014/main" id="{B8081630-BC5A-2B44-6F59-560405A82B86}"/>
              </a:ext>
            </a:extLst>
          </p:cNvPr>
          <p:cNvSpPr/>
          <p:nvPr/>
        </p:nvSpPr>
        <p:spPr>
          <a:xfrm>
            <a:off x="6809733" y="2578189"/>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1</a:t>
            </a:r>
          </a:p>
        </p:txBody>
      </p:sp>
      <p:graphicFrame>
        <p:nvGraphicFramePr>
          <p:cNvPr id="20" name="Table 24">
            <a:extLst>
              <a:ext uri="{FF2B5EF4-FFF2-40B4-BE49-F238E27FC236}">
                <a16:creationId xmlns:a16="http://schemas.microsoft.com/office/drawing/2014/main" id="{89DBF963-105D-BC3D-EBB4-DD75515914C5}"/>
              </a:ext>
            </a:extLst>
          </p:cNvPr>
          <p:cNvGraphicFramePr>
            <a:graphicFrameLocks noGrp="1"/>
          </p:cNvGraphicFramePr>
          <p:nvPr>
            <p:extLst>
              <p:ext uri="{D42A27DB-BD31-4B8C-83A1-F6EECF244321}">
                <p14:modId xmlns:p14="http://schemas.microsoft.com/office/powerpoint/2010/main" val="2599353960"/>
              </p:ext>
            </p:extLst>
          </p:nvPr>
        </p:nvGraphicFramePr>
        <p:xfrm>
          <a:off x="7973461" y="2209106"/>
          <a:ext cx="1728000" cy="4172222"/>
        </p:xfrm>
        <a:graphic>
          <a:graphicData uri="http://schemas.openxmlformats.org/drawingml/2006/table">
            <a:tbl>
              <a:tblPr firstRow="1" bandRow="1">
                <a:tableStyleId>{5C22544A-7EE6-4342-B048-85BDC9FD1C3A}</a:tableStyleId>
              </a:tblPr>
              <a:tblGrid>
                <a:gridCol w="1368000">
                  <a:extLst>
                    <a:ext uri="{9D8B030D-6E8A-4147-A177-3AD203B41FA5}">
                      <a16:colId xmlns:a16="http://schemas.microsoft.com/office/drawing/2014/main" val="2224111841"/>
                    </a:ext>
                  </a:extLst>
                </a:gridCol>
                <a:gridCol w="360000">
                  <a:extLst>
                    <a:ext uri="{9D8B030D-6E8A-4147-A177-3AD203B41FA5}">
                      <a16:colId xmlns:a16="http://schemas.microsoft.com/office/drawing/2014/main" val="323008129"/>
                    </a:ext>
                  </a:extLst>
                </a:gridCol>
              </a:tblGrid>
              <a:tr h="2844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1" i="0" u="none" strike="noStrike" kern="1200" noProof="1">
                          <a:solidFill>
                            <a:srgbClr val="000000"/>
                          </a:solidFill>
                          <a:effectLst/>
                          <a:latin typeface="+mn-lt"/>
                          <a:ea typeface="+mn-ea"/>
                          <a:cs typeface="+mn-cs"/>
                        </a:rPr>
                        <a:t>疾患</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en-IN" sz="1000" b="1" i="0" u="none" strike="noStrike" noProof="1">
                          <a:solidFill>
                            <a:srgbClr val="000000"/>
                          </a:solidFill>
                          <a:effectLst/>
                          <a:latin typeface="+mj-lt"/>
                        </a:rPr>
                        <a:t>%</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81044678"/>
                  </a:ext>
                </a:extLst>
              </a:tr>
              <a:tr h="354128">
                <a:tc>
                  <a:txBody>
                    <a:bodyPr/>
                    <a:lstStyle/>
                    <a:p>
                      <a:pPr algn="l" fontAlgn="b"/>
                      <a:r>
                        <a:rPr lang="en-US" sz="1000" b="0" i="0" u="none" strike="noStrike" noProof="1">
                          <a:solidFill>
                            <a:srgbClr val="000000"/>
                          </a:solidFill>
                          <a:effectLst/>
                          <a:latin typeface="+mj-lt"/>
                        </a:rPr>
                        <a:t>循環器系の疾患</a:t>
                      </a:r>
                      <a:endParaRPr lang="en-IN" sz="1000" b="0" i="0" u="none" strike="noStrike" dirty="0">
                        <a:solidFill>
                          <a:srgbClr val="000000"/>
                        </a:solidFill>
                        <a:effectLst/>
                        <a:latin typeface="+mj-lt"/>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j-lt"/>
                        </a:rPr>
                        <a:t>40.8</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05845450"/>
                  </a:ext>
                </a:extLst>
              </a:tr>
              <a:tr h="639670">
                <a:tc>
                  <a:txBody>
                    <a:bodyPr/>
                    <a:lstStyle/>
                    <a:p>
                      <a:pPr algn="l" fontAlgn="b"/>
                      <a:r>
                        <a:rPr lang="en-US" sz="1000" b="0" i="0" u="none" strike="noStrike" noProof="1">
                          <a:solidFill>
                            <a:srgbClr val="000000"/>
                          </a:solidFill>
                          <a:effectLst/>
                          <a:latin typeface="+mj-lt"/>
                        </a:rPr>
                        <a:t>症状徴候および異常臨床所見 (他に分類されないもの)</a:t>
                      </a:r>
                      <a:endParaRPr lang="en-IN" sz="1000" b="0" i="0" u="none" strike="noStrike" dirty="0">
                        <a:solidFill>
                          <a:srgbClr val="000000"/>
                        </a:solidFill>
                        <a:effectLst/>
                        <a:latin typeface="+mj-lt"/>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j-lt"/>
                        </a:rPr>
                        <a:t>11.9</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851712364"/>
                  </a:ext>
                </a:extLst>
              </a:tr>
              <a:tr h="354128">
                <a:tc>
                  <a:txBody>
                    <a:bodyPr/>
                    <a:lstStyle/>
                    <a:p>
                      <a:pPr algn="l" fontAlgn="b"/>
                      <a:r>
                        <a:rPr lang="en-US" sz="1000" b="0" i="0" u="none" strike="noStrike" noProof="1">
                          <a:solidFill>
                            <a:srgbClr val="000000"/>
                          </a:solidFill>
                          <a:effectLst/>
                          <a:latin typeface="+mj-lt"/>
                        </a:rPr>
                        <a:t>呼吸器系疾患</a:t>
                      </a:r>
                      <a:endParaRPr lang="en-IN" sz="1000" b="0" i="0" u="none" strike="noStrike" dirty="0">
                        <a:solidFill>
                          <a:srgbClr val="000000"/>
                        </a:solidFill>
                        <a:effectLst/>
                        <a:latin typeface="+mj-lt"/>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j-lt"/>
                        </a:rPr>
                        <a:t>9.7</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22571140"/>
                  </a:ext>
                </a:extLst>
              </a:tr>
              <a:tr h="488670">
                <a:tc>
                  <a:txBody>
                    <a:bodyPr/>
                    <a:lstStyle/>
                    <a:p>
                      <a:pPr algn="l" fontAlgn="b"/>
                      <a:r>
                        <a:rPr lang="en-US" sz="1000" b="0" i="0" u="none" strike="noStrike" noProof="1">
                          <a:solidFill>
                            <a:srgbClr val="000000"/>
                          </a:solidFill>
                          <a:effectLst/>
                          <a:latin typeface="+mj-lt"/>
                        </a:rPr>
                        <a:t>特定の感染症および寄生虫疾患</a:t>
                      </a:r>
                      <a:endParaRPr lang="en-IN" sz="1000" b="0" i="0" u="none" strike="noStrike" dirty="0">
                        <a:solidFill>
                          <a:srgbClr val="000000"/>
                        </a:solidFill>
                        <a:effectLst/>
                        <a:latin typeface="+mj-lt"/>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j-lt"/>
                        </a:rPr>
                        <a:t>7.4</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229041920"/>
                  </a:ext>
                </a:extLst>
              </a:tr>
              <a:tr h="247546">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en-IN" sz="1000" b="0" i="0" u="none" strike="noStrike" kern="1200" noProof="1">
                          <a:solidFill>
                            <a:srgbClr val="000000"/>
                          </a:solidFill>
                          <a:effectLst/>
                          <a:latin typeface="+mn-lt"/>
                          <a:ea typeface="+mn-ea"/>
                          <a:cs typeface="+mn-cs"/>
                        </a:rPr>
                        <a:t>新生物</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j-lt"/>
                        </a:rPr>
                        <a:t>4.3</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791385302"/>
                  </a:ext>
                </a:extLst>
              </a:tr>
              <a:tr h="488670">
                <a:tc>
                  <a:txBody>
                    <a:bodyPr/>
                    <a:lstStyle/>
                    <a:p>
                      <a:pPr algn="l" fontAlgn="b"/>
                      <a:r>
                        <a:rPr lang="en-US" sz="1000" noProof="1"/>
                        <a:t>泌尿生殖器系疾患</a:t>
                      </a:r>
                      <a:endParaRPr lang="en-IN" sz="1000" b="0" i="0" u="none" strike="noStrike" dirty="0">
                        <a:solidFill>
                          <a:srgbClr val="000000"/>
                        </a:solidFill>
                        <a:effectLst/>
                        <a:latin typeface="+mj-lt"/>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j-lt"/>
                        </a:rPr>
                        <a:t>4.2</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887316667"/>
                  </a:ext>
                </a:extLst>
              </a:tr>
              <a:tr h="488670">
                <a:tc>
                  <a:txBody>
                    <a:bodyPr/>
                    <a:lstStyle/>
                    <a:p>
                      <a:pPr algn="l" fontAlgn="t"/>
                      <a:r>
                        <a:rPr lang="en-US" sz="1000" noProof="1"/>
                        <a:t>内分泌・栄養・代謝疾患</a:t>
                      </a:r>
                      <a:endParaRPr lang="en-IN" sz="1000" b="0" i="0" u="none" strike="noStrike" dirty="0">
                        <a:solidFill>
                          <a:srgbClr val="000000"/>
                        </a:solidFill>
                        <a:effectLst/>
                        <a:latin typeface="+mj-lt"/>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j-lt"/>
                        </a:rPr>
                        <a:t>4.1</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69586559"/>
                  </a:ext>
                </a:extLst>
              </a:tr>
              <a:tr h="488670">
                <a:tc>
                  <a:txBody>
                    <a:bodyPr/>
                    <a:lstStyle/>
                    <a:p>
                      <a:pPr algn="l" fontAlgn="t"/>
                      <a:r>
                        <a:rPr lang="en-US" sz="1000" noProof="1"/>
                        <a:t>周産期に起因する特定の病態</a:t>
                      </a:r>
                      <a:endParaRPr lang="en-IN" sz="1000" b="0" i="0" u="none" strike="noStrike" dirty="0">
                        <a:solidFill>
                          <a:srgbClr val="000000"/>
                        </a:solidFill>
                        <a:effectLst/>
                        <a:latin typeface="+mj-lt"/>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j-lt"/>
                        </a:rPr>
                        <a:t>3.9</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790817903"/>
                  </a:ext>
                </a:extLst>
              </a:tr>
              <a:tr h="337670">
                <a:tc>
                  <a:txBody>
                    <a:bodyPr/>
                    <a:lstStyle/>
                    <a:p>
                      <a:pPr algn="l" fontAlgn="t"/>
                      <a:r>
                        <a:rPr lang="en-US" sz="1000" noProof="1"/>
                        <a:t>消化器系の疾患</a:t>
                      </a:r>
                      <a:endParaRPr lang="en-IN" sz="1000" b="0" i="0" u="none" strike="noStrike" dirty="0">
                        <a:solidFill>
                          <a:srgbClr val="000000"/>
                        </a:solidFill>
                        <a:effectLst/>
                        <a:latin typeface="+mj-lt"/>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j-lt"/>
                        </a:rPr>
                        <a:t>3.7</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421409127"/>
                  </a:ext>
                </a:extLst>
              </a:tr>
            </a:tbl>
          </a:graphicData>
        </a:graphic>
      </p:graphicFrame>
      <p:sp>
        <p:nvSpPr>
          <p:cNvPr id="23" name="Oval 27">
            <a:extLst>
              <a:ext uri="{FF2B5EF4-FFF2-40B4-BE49-F238E27FC236}">
                <a16:creationId xmlns:a16="http://schemas.microsoft.com/office/drawing/2014/main" id="{93B976DA-E161-227F-4749-9D0B9163CA60}"/>
              </a:ext>
            </a:extLst>
          </p:cNvPr>
          <p:cNvSpPr/>
          <p:nvPr/>
        </p:nvSpPr>
        <p:spPr>
          <a:xfrm>
            <a:off x="6798603" y="3024573"/>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2</a:t>
            </a:r>
          </a:p>
        </p:txBody>
      </p:sp>
      <p:sp>
        <p:nvSpPr>
          <p:cNvPr id="25" name="Oval 28">
            <a:extLst>
              <a:ext uri="{FF2B5EF4-FFF2-40B4-BE49-F238E27FC236}">
                <a16:creationId xmlns:a16="http://schemas.microsoft.com/office/drawing/2014/main" id="{1044AB1F-13F0-FB98-0310-12FD6AC2681C}"/>
              </a:ext>
            </a:extLst>
          </p:cNvPr>
          <p:cNvSpPr/>
          <p:nvPr/>
        </p:nvSpPr>
        <p:spPr>
          <a:xfrm>
            <a:off x="6789765" y="3545448"/>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3</a:t>
            </a:r>
          </a:p>
        </p:txBody>
      </p:sp>
      <p:sp>
        <p:nvSpPr>
          <p:cNvPr id="28" name="Oval 29">
            <a:extLst>
              <a:ext uri="{FF2B5EF4-FFF2-40B4-BE49-F238E27FC236}">
                <a16:creationId xmlns:a16="http://schemas.microsoft.com/office/drawing/2014/main" id="{4F0D12CC-FCFA-3B7C-3C75-379648BA1C2E}"/>
              </a:ext>
            </a:extLst>
          </p:cNvPr>
          <p:cNvSpPr/>
          <p:nvPr/>
        </p:nvSpPr>
        <p:spPr>
          <a:xfrm>
            <a:off x="6809733" y="4020384"/>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4</a:t>
            </a:r>
          </a:p>
        </p:txBody>
      </p:sp>
      <p:sp>
        <p:nvSpPr>
          <p:cNvPr id="34" name="Oval 33">
            <a:extLst>
              <a:ext uri="{FF2B5EF4-FFF2-40B4-BE49-F238E27FC236}">
                <a16:creationId xmlns:a16="http://schemas.microsoft.com/office/drawing/2014/main" id="{EE532E5D-9216-D444-8ADD-8501D0775692}"/>
              </a:ext>
            </a:extLst>
          </p:cNvPr>
          <p:cNvSpPr/>
          <p:nvPr/>
        </p:nvSpPr>
        <p:spPr>
          <a:xfrm>
            <a:off x="6809733" y="4461468"/>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5</a:t>
            </a:r>
          </a:p>
        </p:txBody>
      </p:sp>
      <p:sp>
        <p:nvSpPr>
          <p:cNvPr id="35" name="Oval 34">
            <a:extLst>
              <a:ext uri="{FF2B5EF4-FFF2-40B4-BE49-F238E27FC236}">
                <a16:creationId xmlns:a16="http://schemas.microsoft.com/office/drawing/2014/main" id="{40115543-7872-C09C-7A77-7EA20B3A7965}"/>
              </a:ext>
            </a:extLst>
          </p:cNvPr>
          <p:cNvSpPr/>
          <p:nvPr/>
        </p:nvSpPr>
        <p:spPr>
          <a:xfrm>
            <a:off x="6809733" y="4877383"/>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6</a:t>
            </a:r>
          </a:p>
        </p:txBody>
      </p:sp>
      <p:sp>
        <p:nvSpPr>
          <p:cNvPr id="36" name="Oval 35">
            <a:extLst>
              <a:ext uri="{FF2B5EF4-FFF2-40B4-BE49-F238E27FC236}">
                <a16:creationId xmlns:a16="http://schemas.microsoft.com/office/drawing/2014/main" id="{19C938D1-C9EC-D364-97FD-48686906412C}"/>
              </a:ext>
            </a:extLst>
          </p:cNvPr>
          <p:cNvSpPr/>
          <p:nvPr/>
        </p:nvSpPr>
        <p:spPr>
          <a:xfrm>
            <a:off x="6809733" y="5199241"/>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7</a:t>
            </a:r>
          </a:p>
        </p:txBody>
      </p:sp>
      <p:sp>
        <p:nvSpPr>
          <p:cNvPr id="37" name="Oval 36">
            <a:extLst>
              <a:ext uri="{FF2B5EF4-FFF2-40B4-BE49-F238E27FC236}">
                <a16:creationId xmlns:a16="http://schemas.microsoft.com/office/drawing/2014/main" id="{A1E8F9A5-B1DE-FA52-3A22-8351BBBBA24F}"/>
              </a:ext>
            </a:extLst>
          </p:cNvPr>
          <p:cNvSpPr/>
          <p:nvPr/>
        </p:nvSpPr>
        <p:spPr>
          <a:xfrm>
            <a:off x="6809733" y="5551360"/>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8</a:t>
            </a:r>
          </a:p>
        </p:txBody>
      </p:sp>
      <p:sp>
        <p:nvSpPr>
          <p:cNvPr id="39" name="Oval 38">
            <a:extLst>
              <a:ext uri="{FF2B5EF4-FFF2-40B4-BE49-F238E27FC236}">
                <a16:creationId xmlns:a16="http://schemas.microsoft.com/office/drawing/2014/main" id="{B16AF2E9-3EE0-723A-E237-13D13928B7F1}"/>
              </a:ext>
            </a:extLst>
          </p:cNvPr>
          <p:cNvSpPr/>
          <p:nvPr/>
        </p:nvSpPr>
        <p:spPr>
          <a:xfrm>
            <a:off x="7545288" y="3031146"/>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2</a:t>
            </a:r>
          </a:p>
        </p:txBody>
      </p:sp>
      <p:sp>
        <p:nvSpPr>
          <p:cNvPr id="40" name="Oval 39">
            <a:extLst>
              <a:ext uri="{FF2B5EF4-FFF2-40B4-BE49-F238E27FC236}">
                <a16:creationId xmlns:a16="http://schemas.microsoft.com/office/drawing/2014/main" id="{B03FC9AC-67FD-73AB-643E-927A14BCA56D}"/>
              </a:ext>
            </a:extLst>
          </p:cNvPr>
          <p:cNvSpPr/>
          <p:nvPr/>
        </p:nvSpPr>
        <p:spPr>
          <a:xfrm>
            <a:off x="7545288" y="3547444"/>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3</a:t>
            </a:r>
          </a:p>
        </p:txBody>
      </p:sp>
      <p:sp>
        <p:nvSpPr>
          <p:cNvPr id="43" name="Oval 40">
            <a:extLst>
              <a:ext uri="{FF2B5EF4-FFF2-40B4-BE49-F238E27FC236}">
                <a16:creationId xmlns:a16="http://schemas.microsoft.com/office/drawing/2014/main" id="{9344CEE1-D30D-AAFE-A088-8E3491FE371D}"/>
              </a:ext>
            </a:extLst>
          </p:cNvPr>
          <p:cNvSpPr/>
          <p:nvPr/>
        </p:nvSpPr>
        <p:spPr>
          <a:xfrm>
            <a:off x="7545288" y="3961295"/>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4</a:t>
            </a:r>
          </a:p>
        </p:txBody>
      </p:sp>
      <p:sp>
        <p:nvSpPr>
          <p:cNvPr id="44" name="Oval 41">
            <a:extLst>
              <a:ext uri="{FF2B5EF4-FFF2-40B4-BE49-F238E27FC236}">
                <a16:creationId xmlns:a16="http://schemas.microsoft.com/office/drawing/2014/main" id="{86F9A917-E326-5F7D-7191-B8F366A9B4D5}"/>
              </a:ext>
            </a:extLst>
          </p:cNvPr>
          <p:cNvSpPr/>
          <p:nvPr/>
        </p:nvSpPr>
        <p:spPr>
          <a:xfrm>
            <a:off x="7545288" y="4332364"/>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5</a:t>
            </a:r>
          </a:p>
        </p:txBody>
      </p:sp>
      <p:sp>
        <p:nvSpPr>
          <p:cNvPr id="45" name="Oval 42">
            <a:extLst>
              <a:ext uri="{FF2B5EF4-FFF2-40B4-BE49-F238E27FC236}">
                <a16:creationId xmlns:a16="http://schemas.microsoft.com/office/drawing/2014/main" id="{BD0D45EC-FFD5-9572-36D5-31CD2514AE07}"/>
              </a:ext>
            </a:extLst>
          </p:cNvPr>
          <p:cNvSpPr/>
          <p:nvPr/>
        </p:nvSpPr>
        <p:spPr>
          <a:xfrm>
            <a:off x="7545288" y="5194138"/>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7</a:t>
            </a:r>
          </a:p>
        </p:txBody>
      </p:sp>
      <p:sp>
        <p:nvSpPr>
          <p:cNvPr id="46" name="Oval 43">
            <a:extLst>
              <a:ext uri="{FF2B5EF4-FFF2-40B4-BE49-F238E27FC236}">
                <a16:creationId xmlns:a16="http://schemas.microsoft.com/office/drawing/2014/main" id="{F44D35F2-AA47-8AFB-C285-AEC13BEC5764}"/>
              </a:ext>
            </a:extLst>
          </p:cNvPr>
          <p:cNvSpPr/>
          <p:nvPr/>
        </p:nvSpPr>
        <p:spPr>
          <a:xfrm>
            <a:off x="7545288" y="5685581"/>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8</a:t>
            </a:r>
          </a:p>
        </p:txBody>
      </p:sp>
      <p:sp>
        <p:nvSpPr>
          <p:cNvPr id="47" name="Oval 45">
            <a:extLst>
              <a:ext uri="{FF2B5EF4-FFF2-40B4-BE49-F238E27FC236}">
                <a16:creationId xmlns:a16="http://schemas.microsoft.com/office/drawing/2014/main" id="{4AFFAEB1-F0EC-1FE5-C9AD-EFAD314FBCD9}"/>
              </a:ext>
            </a:extLst>
          </p:cNvPr>
          <p:cNvSpPr/>
          <p:nvPr/>
        </p:nvSpPr>
        <p:spPr>
          <a:xfrm>
            <a:off x="7545288" y="4718374"/>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6</a:t>
            </a:r>
          </a:p>
        </p:txBody>
      </p:sp>
      <p:cxnSp>
        <p:nvCxnSpPr>
          <p:cNvPr id="48" name="Straight Arrow Connector 49">
            <a:extLst>
              <a:ext uri="{FF2B5EF4-FFF2-40B4-BE49-F238E27FC236}">
                <a16:creationId xmlns:a16="http://schemas.microsoft.com/office/drawing/2014/main" id="{B01388D2-3BD6-14F8-4FFD-4031CA5576FD}"/>
              </a:ext>
            </a:extLst>
          </p:cNvPr>
          <p:cNvCxnSpPr>
            <a:cxnSpLocks/>
            <a:stCxn id="18" idx="6"/>
            <a:endCxn id="50" idx="2"/>
          </p:cNvCxnSpPr>
          <p:nvPr/>
        </p:nvCxnSpPr>
        <p:spPr>
          <a:xfrm>
            <a:off x="7169773" y="2694889"/>
            <a:ext cx="378938" cy="4"/>
          </a:xfrm>
          <a:prstGeom prst="straightConnector1">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9" name="Connector: Curved 51">
            <a:extLst>
              <a:ext uri="{FF2B5EF4-FFF2-40B4-BE49-F238E27FC236}">
                <a16:creationId xmlns:a16="http://schemas.microsoft.com/office/drawing/2014/main" id="{0D1529CE-FA87-24C6-EEBE-3EC6581BDA17}"/>
              </a:ext>
            </a:extLst>
          </p:cNvPr>
          <p:cNvCxnSpPr>
            <a:cxnSpLocks/>
            <a:stCxn id="23" idx="6"/>
            <a:endCxn id="43" idx="2"/>
          </p:cNvCxnSpPr>
          <p:nvPr/>
        </p:nvCxnSpPr>
        <p:spPr>
          <a:xfrm>
            <a:off x="7158643" y="3141273"/>
            <a:ext cx="386645" cy="936722"/>
          </a:xfrm>
          <a:prstGeom prst="curvedConnector3">
            <a:avLst>
              <a:gd name="adj1" fmla="val 26814"/>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0" name="Oval 91">
            <a:extLst>
              <a:ext uri="{FF2B5EF4-FFF2-40B4-BE49-F238E27FC236}">
                <a16:creationId xmlns:a16="http://schemas.microsoft.com/office/drawing/2014/main" id="{EC35EC95-3741-5A49-7A35-94A6DA1B51D6}"/>
              </a:ext>
            </a:extLst>
          </p:cNvPr>
          <p:cNvSpPr/>
          <p:nvPr/>
        </p:nvSpPr>
        <p:spPr>
          <a:xfrm>
            <a:off x="7548711" y="2578193"/>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1</a:t>
            </a:r>
          </a:p>
        </p:txBody>
      </p:sp>
      <p:sp>
        <p:nvSpPr>
          <p:cNvPr id="51" name="TextBox 111">
            <a:extLst>
              <a:ext uri="{FF2B5EF4-FFF2-40B4-BE49-F238E27FC236}">
                <a16:creationId xmlns:a16="http://schemas.microsoft.com/office/drawing/2014/main" id="{071F8CB2-3905-44F7-5755-37EB4860D0AF}"/>
              </a:ext>
            </a:extLst>
          </p:cNvPr>
          <p:cNvSpPr txBox="1"/>
          <p:nvPr/>
        </p:nvSpPr>
        <p:spPr>
          <a:xfrm>
            <a:off x="5599532" y="1980380"/>
            <a:ext cx="504056" cy="259879"/>
          </a:xfrm>
          <a:prstGeom prst="rect">
            <a:avLst/>
          </a:prstGeom>
          <a:noFill/>
        </p:spPr>
        <p:txBody>
          <a:bodyPr wrap="square" rtlCol="0">
            <a:spAutoFit/>
          </a:bodyPr>
          <a:lstStyle/>
          <a:p>
            <a:pPr algn="l">
              <a:lnSpc>
                <a:spcPct val="120000"/>
              </a:lnSpc>
            </a:pPr>
            <a:r>
              <a:rPr kumimoji="1" lang="en-IN" altLang="ja-JP" sz="1000" b="1" noProof="1"/>
              <a:t>2002</a:t>
            </a:r>
            <a:endParaRPr kumimoji="1" lang="ja-JP" altLang="en-US" sz="1000" b="1" dirty="0"/>
          </a:p>
        </p:txBody>
      </p:sp>
      <p:sp>
        <p:nvSpPr>
          <p:cNvPr id="54" name="Oval 13">
            <a:extLst>
              <a:ext uri="{FF2B5EF4-FFF2-40B4-BE49-F238E27FC236}">
                <a16:creationId xmlns:a16="http://schemas.microsoft.com/office/drawing/2014/main" id="{9DAE480F-02E2-CAAA-C022-84CCE5ECF0A4}"/>
              </a:ext>
            </a:extLst>
          </p:cNvPr>
          <p:cNvSpPr/>
          <p:nvPr/>
        </p:nvSpPr>
        <p:spPr>
          <a:xfrm>
            <a:off x="6809733" y="5944122"/>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9</a:t>
            </a:r>
          </a:p>
        </p:txBody>
      </p:sp>
      <p:sp>
        <p:nvSpPr>
          <p:cNvPr id="56" name="Oval 16">
            <a:extLst>
              <a:ext uri="{FF2B5EF4-FFF2-40B4-BE49-F238E27FC236}">
                <a16:creationId xmlns:a16="http://schemas.microsoft.com/office/drawing/2014/main" id="{AAB57580-79BB-1C06-BDD1-422E71752BB7}"/>
              </a:ext>
            </a:extLst>
          </p:cNvPr>
          <p:cNvSpPr/>
          <p:nvPr/>
        </p:nvSpPr>
        <p:spPr>
          <a:xfrm>
            <a:off x="7560164" y="6123418"/>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9</a:t>
            </a:r>
          </a:p>
        </p:txBody>
      </p:sp>
      <p:cxnSp>
        <p:nvCxnSpPr>
          <p:cNvPr id="58" name="Connector: Curved 19">
            <a:extLst>
              <a:ext uri="{FF2B5EF4-FFF2-40B4-BE49-F238E27FC236}">
                <a16:creationId xmlns:a16="http://schemas.microsoft.com/office/drawing/2014/main" id="{B09B563B-55F3-5936-E522-F914C499D858}"/>
              </a:ext>
            </a:extLst>
          </p:cNvPr>
          <p:cNvCxnSpPr>
            <a:cxnSpLocks/>
            <a:stCxn id="25" idx="6"/>
            <a:endCxn id="39" idx="2"/>
          </p:cNvCxnSpPr>
          <p:nvPr/>
        </p:nvCxnSpPr>
        <p:spPr>
          <a:xfrm flipV="1">
            <a:off x="7149805" y="3147846"/>
            <a:ext cx="395483" cy="514302"/>
          </a:xfrm>
          <a:prstGeom prst="curvedConnector3">
            <a:avLst>
              <a:gd name="adj1" fmla="val 50000"/>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9" name="Connector: Curved 25">
            <a:extLst>
              <a:ext uri="{FF2B5EF4-FFF2-40B4-BE49-F238E27FC236}">
                <a16:creationId xmlns:a16="http://schemas.microsoft.com/office/drawing/2014/main" id="{426AFA67-C6B8-7AE0-EA5C-5A876837224E}"/>
              </a:ext>
            </a:extLst>
          </p:cNvPr>
          <p:cNvCxnSpPr>
            <a:cxnSpLocks/>
            <a:stCxn id="28" idx="6"/>
            <a:endCxn id="40" idx="2"/>
          </p:cNvCxnSpPr>
          <p:nvPr/>
        </p:nvCxnSpPr>
        <p:spPr>
          <a:xfrm flipV="1">
            <a:off x="7169773" y="3664144"/>
            <a:ext cx="375515" cy="472940"/>
          </a:xfrm>
          <a:prstGeom prst="curvedConnector3">
            <a:avLst>
              <a:gd name="adj1" fmla="val 50000"/>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0" name="Connector: Curved 32">
            <a:extLst>
              <a:ext uri="{FF2B5EF4-FFF2-40B4-BE49-F238E27FC236}">
                <a16:creationId xmlns:a16="http://schemas.microsoft.com/office/drawing/2014/main" id="{9A254010-75FD-C42D-AF1E-A14863DBF20C}"/>
              </a:ext>
            </a:extLst>
          </p:cNvPr>
          <p:cNvCxnSpPr>
            <a:cxnSpLocks/>
            <a:stCxn id="34" idx="6"/>
            <a:endCxn id="46" idx="2"/>
          </p:cNvCxnSpPr>
          <p:nvPr/>
        </p:nvCxnSpPr>
        <p:spPr>
          <a:xfrm>
            <a:off x="7169773" y="4578168"/>
            <a:ext cx="375515" cy="1224113"/>
          </a:xfrm>
          <a:prstGeom prst="curvedConnector3">
            <a:avLst>
              <a:gd name="adj1" fmla="val 71486"/>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6" name="Connector: Curved 48">
            <a:extLst>
              <a:ext uri="{FF2B5EF4-FFF2-40B4-BE49-F238E27FC236}">
                <a16:creationId xmlns:a16="http://schemas.microsoft.com/office/drawing/2014/main" id="{185F2AE6-5700-06CF-5104-8F481A1D1EE7}"/>
              </a:ext>
            </a:extLst>
          </p:cNvPr>
          <p:cNvCxnSpPr>
            <a:cxnSpLocks/>
            <a:stCxn id="35" idx="6"/>
            <a:endCxn id="56" idx="2"/>
          </p:cNvCxnSpPr>
          <p:nvPr/>
        </p:nvCxnSpPr>
        <p:spPr>
          <a:xfrm>
            <a:off x="7169773" y="4994083"/>
            <a:ext cx="390391" cy="1246035"/>
          </a:xfrm>
          <a:prstGeom prst="curvedConnector3">
            <a:avLst>
              <a:gd name="adj1" fmla="val 15555"/>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7" name="Connector: Curved 54">
            <a:extLst>
              <a:ext uri="{FF2B5EF4-FFF2-40B4-BE49-F238E27FC236}">
                <a16:creationId xmlns:a16="http://schemas.microsoft.com/office/drawing/2014/main" id="{2B355658-B9AB-94D6-CE1A-E4EEF6967C6B}"/>
              </a:ext>
            </a:extLst>
          </p:cNvPr>
          <p:cNvCxnSpPr>
            <a:cxnSpLocks/>
            <a:stCxn id="36" idx="6"/>
            <a:endCxn id="44" idx="2"/>
          </p:cNvCxnSpPr>
          <p:nvPr/>
        </p:nvCxnSpPr>
        <p:spPr>
          <a:xfrm flipV="1">
            <a:off x="7169773" y="4449064"/>
            <a:ext cx="375515" cy="866877"/>
          </a:xfrm>
          <a:prstGeom prst="curvedConnector3">
            <a:avLst>
              <a:gd name="adj1" fmla="val 28514"/>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8" name="Connector: Curved 59">
            <a:extLst>
              <a:ext uri="{FF2B5EF4-FFF2-40B4-BE49-F238E27FC236}">
                <a16:creationId xmlns:a16="http://schemas.microsoft.com/office/drawing/2014/main" id="{C5B94DFA-D723-E516-FDEF-44F09C53AE70}"/>
              </a:ext>
            </a:extLst>
          </p:cNvPr>
          <p:cNvCxnSpPr>
            <a:cxnSpLocks/>
            <a:stCxn id="37" idx="6"/>
            <a:endCxn id="45" idx="2"/>
          </p:cNvCxnSpPr>
          <p:nvPr/>
        </p:nvCxnSpPr>
        <p:spPr>
          <a:xfrm flipV="1">
            <a:off x="7169773" y="5310838"/>
            <a:ext cx="375515" cy="357222"/>
          </a:xfrm>
          <a:prstGeom prst="curvedConnector3">
            <a:avLst>
              <a:gd name="adj1" fmla="val 35676"/>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9" name="Connector: Curved 62">
            <a:extLst>
              <a:ext uri="{FF2B5EF4-FFF2-40B4-BE49-F238E27FC236}">
                <a16:creationId xmlns:a16="http://schemas.microsoft.com/office/drawing/2014/main" id="{3302C999-2F37-93FD-2F96-E6E8BFA22A7F}"/>
              </a:ext>
            </a:extLst>
          </p:cNvPr>
          <p:cNvCxnSpPr>
            <a:cxnSpLocks/>
            <a:stCxn id="54" idx="6"/>
            <a:endCxn id="47" idx="2"/>
          </p:cNvCxnSpPr>
          <p:nvPr/>
        </p:nvCxnSpPr>
        <p:spPr>
          <a:xfrm flipV="1">
            <a:off x="7169773" y="4835074"/>
            <a:ext cx="375515" cy="1225748"/>
          </a:xfrm>
          <a:prstGeom prst="curvedConnector3">
            <a:avLst>
              <a:gd name="adj1" fmla="val 50000"/>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0" name="TextBox 83">
            <a:extLst>
              <a:ext uri="{FF2B5EF4-FFF2-40B4-BE49-F238E27FC236}">
                <a16:creationId xmlns:a16="http://schemas.microsoft.com/office/drawing/2014/main" id="{C9E38D26-16D0-609A-7A80-3E23A15F09FB}"/>
              </a:ext>
            </a:extLst>
          </p:cNvPr>
          <p:cNvSpPr txBox="1"/>
          <p:nvPr/>
        </p:nvSpPr>
        <p:spPr>
          <a:xfrm>
            <a:off x="6763761" y="2227052"/>
            <a:ext cx="504056" cy="259879"/>
          </a:xfrm>
          <a:prstGeom prst="rect">
            <a:avLst/>
          </a:prstGeom>
          <a:noFill/>
        </p:spPr>
        <p:txBody>
          <a:bodyPr wrap="square" rtlCol="0">
            <a:spAutoFit/>
          </a:bodyPr>
          <a:lstStyle/>
          <a:p>
            <a:pPr algn="l">
              <a:lnSpc>
                <a:spcPct val="120000"/>
              </a:lnSpc>
            </a:pPr>
            <a:r>
              <a:rPr kumimoji="1" lang="en-IN" sz="1000" noProof="1"/>
              <a:t>ランク</a:t>
            </a:r>
          </a:p>
        </p:txBody>
      </p:sp>
      <p:sp>
        <p:nvSpPr>
          <p:cNvPr id="71" name="TextBox 84">
            <a:extLst>
              <a:ext uri="{FF2B5EF4-FFF2-40B4-BE49-F238E27FC236}">
                <a16:creationId xmlns:a16="http://schemas.microsoft.com/office/drawing/2014/main" id="{70CD828D-01B9-D248-345B-61E883B4DDF2}"/>
              </a:ext>
            </a:extLst>
          </p:cNvPr>
          <p:cNvSpPr txBox="1"/>
          <p:nvPr/>
        </p:nvSpPr>
        <p:spPr>
          <a:xfrm>
            <a:off x="7457963" y="2227052"/>
            <a:ext cx="504056" cy="259879"/>
          </a:xfrm>
          <a:prstGeom prst="rect">
            <a:avLst/>
          </a:prstGeom>
          <a:noFill/>
        </p:spPr>
        <p:txBody>
          <a:bodyPr wrap="square" rtlCol="0">
            <a:spAutoFit/>
          </a:bodyPr>
          <a:lstStyle/>
          <a:p>
            <a:pPr algn="l">
              <a:lnSpc>
                <a:spcPct val="120000"/>
              </a:lnSpc>
            </a:pPr>
            <a:r>
              <a:rPr kumimoji="1" lang="en-IN" sz="1000" noProof="1"/>
              <a:t>ランク</a:t>
            </a:r>
          </a:p>
        </p:txBody>
      </p:sp>
    </p:spTree>
    <p:extLst>
      <p:ext uri="{BB962C8B-B14F-4D97-AF65-F5344CB8AC3E}">
        <p14:creationId xmlns:p14="http://schemas.microsoft.com/office/powerpoint/2010/main" val="18666611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a:extLst>
              <a:ext uri="{FF2B5EF4-FFF2-40B4-BE49-F238E27FC236}">
                <a16:creationId xmlns:a16="http://schemas.microsoft.com/office/drawing/2014/main" id="{4BEE602D-51B1-40B6-9501-FA95A982C14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14" name="Object 13" hidden="1">
                        <a:extLst>
                          <a:ext uri="{FF2B5EF4-FFF2-40B4-BE49-F238E27FC236}">
                            <a16:creationId xmlns:a16="http://schemas.microsoft.com/office/drawing/2014/main" id="{4BEE602D-51B1-40B6-9501-FA95A982C14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sz="1400" noProof="1"/>
              <a:t>タイ／医療関連／医療・公衆衛生</a:t>
            </a:r>
            <a:endParaRPr kumimoji="1" lang="ja-JP" altLang="en-US" sz="1400"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000" noProof="1"/>
              <a:t>疾病構造と死亡要因 </a:t>
            </a:r>
            <a:r>
              <a:rPr lang="en-US" altLang="ja-JP" sz="2000" noProof="1"/>
              <a:t>【</a:t>
            </a:r>
            <a:r>
              <a:rPr lang="ja-JP" altLang="en-US" sz="2000" noProof="1"/>
              <a:t>小分類</a:t>
            </a:r>
            <a:r>
              <a:rPr lang="en-US" altLang="ja-JP" noProof="1"/>
              <a:t>】</a:t>
            </a:r>
            <a:endParaRPr lang="ja-JP" altLang="en-US" sz="2000" noProof="1"/>
          </a:p>
        </p:txBody>
      </p:sp>
      <p:grpSp>
        <p:nvGrpSpPr>
          <p:cNvPr id="5" name="グループ化 7"/>
          <p:cNvGrpSpPr/>
          <p:nvPr/>
        </p:nvGrpSpPr>
        <p:grpSpPr>
          <a:xfrm>
            <a:off x="152609" y="1484784"/>
            <a:ext cx="9576660" cy="288032"/>
            <a:chOff x="4808984" y="2113806"/>
            <a:chExt cx="2948649"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23495" y="2113806"/>
              <a:ext cx="2934138"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noProof="1">
                  <a:solidFill>
                    <a:srgbClr val="000000"/>
                  </a:solidFill>
                  <a:latin typeface="Arial Black" pitchFamily="34" charset="0"/>
                  <a:ea typeface="HGP創英角ｺﾞｼｯｸUB" pitchFamily="50" charset="-128"/>
                </a:rPr>
                <a:t>2022年における疾病</a:t>
              </a:r>
              <a:r>
                <a:rPr lang="ja-JP" altLang="en-US" sz="1400" noProof="1">
                  <a:solidFill>
                    <a:srgbClr val="000000"/>
                  </a:solidFill>
                  <a:latin typeface="Arial Black" pitchFamily="34" charset="0"/>
                  <a:ea typeface="HGP創英角ｺﾞｼｯｸUB" pitchFamily="50" charset="-128"/>
                </a:rPr>
                <a:t>要因</a:t>
              </a:r>
              <a:r>
                <a:rPr lang="en-US" altLang="ja-JP" sz="1400" noProof="1">
                  <a:solidFill>
                    <a:srgbClr val="000000"/>
                  </a:solidFill>
                  <a:latin typeface="Arial Black" pitchFamily="34" charset="0"/>
                  <a:ea typeface="HGP創英角ｺﾞｼｯｸUB" pitchFamily="50" charset="-128"/>
                </a:rPr>
                <a:t>別の医学的診断による死亡者数とその割合 (%)</a:t>
              </a:r>
              <a:endParaRPr lang="ja-JP" altLang="en-US" sz="1400" dirty="0">
                <a:solidFill>
                  <a:srgbClr val="000000"/>
                </a:solidFill>
                <a:latin typeface="Arial Black" pitchFamily="34" charset="0"/>
                <a:ea typeface="HGP創英角ｺﾞｼｯｸUB" pitchFamily="50" charset="-128"/>
              </a:endParaRPr>
            </a:p>
          </p:txBody>
        </p:sp>
      </p:grpSp>
      <p:sp>
        <p:nvSpPr>
          <p:cNvPr id="15" name="テキスト ボックス 14"/>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循環器疾患では肺循環疾患が全体の半数で、次いで虚血性心疾患、呼吸器疾患では肺炎、次いで喘息が主な死因だった。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テキスト ボックス 115"/>
          <p:cNvSpPr txBox="1"/>
          <p:nvPr/>
        </p:nvSpPr>
        <p:spPr>
          <a:xfrm>
            <a:off x="231913" y="6680175"/>
            <a:ext cx="8856984" cy="144016"/>
          </a:xfrm>
          <a:prstGeom prst="rect">
            <a:avLst/>
          </a:prstGeom>
          <a:noFill/>
        </p:spPr>
        <p:txBody>
          <a:bodyPr wrap="square" lIns="0" tIns="0" rIns="0" bIns="0" rtlCol="0">
            <a:noAutofit/>
          </a:bodyPr>
          <a:lstStyle/>
          <a:p>
            <a:pPr defTabSz="361950"/>
            <a:r>
              <a:rPr lang="ja-JP" altLang="en-US" sz="800" noProof="1">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Report on medical certification of cause of death (MCCD), Registrar General of India, 2022</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 </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6" name="Content Placeholder 4">
            <a:extLst>
              <a:ext uri="{FF2B5EF4-FFF2-40B4-BE49-F238E27FC236}">
                <a16:creationId xmlns:a16="http://schemas.microsoft.com/office/drawing/2014/main" id="{D4E41D47-881D-474D-FAEC-DE3832BEE1D3}"/>
              </a:ext>
            </a:extLst>
          </p:cNvPr>
          <p:cNvGraphicFramePr>
            <a:graphicFrameLocks/>
          </p:cNvGraphicFramePr>
          <p:nvPr>
            <p:extLst>
              <p:ext uri="{D42A27DB-BD31-4B8C-83A1-F6EECF244321}">
                <p14:modId xmlns:p14="http://schemas.microsoft.com/office/powerpoint/2010/main" val="2387140089"/>
              </p:ext>
            </p:extLst>
          </p:nvPr>
        </p:nvGraphicFramePr>
        <p:xfrm>
          <a:off x="199739" y="2058536"/>
          <a:ext cx="9529530" cy="1874520"/>
        </p:xfrm>
        <a:graphic>
          <a:graphicData uri="http://schemas.openxmlformats.org/drawingml/2006/table">
            <a:tbl>
              <a:tblPr firstRow="1" bandRow="1">
                <a:tableStyleId>{5C22544A-7EE6-4342-B048-85BDC9FD1C3A}</a:tableStyleId>
              </a:tblPr>
              <a:tblGrid>
                <a:gridCol w="2520000">
                  <a:extLst>
                    <a:ext uri="{9D8B030D-6E8A-4147-A177-3AD203B41FA5}">
                      <a16:colId xmlns:a16="http://schemas.microsoft.com/office/drawing/2014/main" val="308573993"/>
                    </a:ext>
                  </a:extLst>
                </a:gridCol>
                <a:gridCol w="1544730">
                  <a:extLst>
                    <a:ext uri="{9D8B030D-6E8A-4147-A177-3AD203B41FA5}">
                      <a16:colId xmlns:a16="http://schemas.microsoft.com/office/drawing/2014/main" val="1398525759"/>
                    </a:ext>
                  </a:extLst>
                </a:gridCol>
                <a:gridCol w="792000">
                  <a:extLst>
                    <a:ext uri="{9D8B030D-6E8A-4147-A177-3AD203B41FA5}">
                      <a16:colId xmlns:a16="http://schemas.microsoft.com/office/drawing/2014/main" val="1232521457"/>
                    </a:ext>
                  </a:extLst>
                </a:gridCol>
                <a:gridCol w="1544400">
                  <a:extLst>
                    <a:ext uri="{9D8B030D-6E8A-4147-A177-3AD203B41FA5}">
                      <a16:colId xmlns:a16="http://schemas.microsoft.com/office/drawing/2014/main" val="1888546081"/>
                    </a:ext>
                  </a:extLst>
                </a:gridCol>
                <a:gridCol w="792000">
                  <a:extLst>
                    <a:ext uri="{9D8B030D-6E8A-4147-A177-3AD203B41FA5}">
                      <a16:colId xmlns:a16="http://schemas.microsoft.com/office/drawing/2014/main" val="3571872651"/>
                    </a:ext>
                  </a:extLst>
                </a:gridCol>
                <a:gridCol w="1544400">
                  <a:extLst>
                    <a:ext uri="{9D8B030D-6E8A-4147-A177-3AD203B41FA5}">
                      <a16:colId xmlns:a16="http://schemas.microsoft.com/office/drawing/2014/main" val="2745727857"/>
                    </a:ext>
                  </a:extLst>
                </a:gridCol>
                <a:gridCol w="792000">
                  <a:extLst>
                    <a:ext uri="{9D8B030D-6E8A-4147-A177-3AD203B41FA5}">
                      <a16:colId xmlns:a16="http://schemas.microsoft.com/office/drawing/2014/main" val="2078436179"/>
                    </a:ext>
                  </a:extLst>
                </a:gridCol>
              </a:tblGrid>
              <a:tr h="144000">
                <a:tc rowSpan="2">
                  <a:txBody>
                    <a:bodyPr/>
                    <a:lstStyle/>
                    <a:p>
                      <a:pPr algn="l"/>
                      <a:r>
                        <a:rPr kumimoji="1" lang="ja-JP" altLang="en-US" sz="1100" dirty="0">
                          <a:solidFill>
                            <a:schemeClr val="bg1"/>
                          </a:solidFill>
                        </a:rPr>
                        <a:t>死因</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lt"/>
                        </a:rPr>
                        <a:t>合計</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endParaRPr dirty="0"/>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lt"/>
                        </a:rPr>
                        <a:t>男性</a:t>
                      </a:r>
                    </a:p>
                  </a:txBody>
                  <a:tcPr anchor="ctr">
                    <a:lnL w="12700" cap="flat" cmpd="sng" algn="ctr">
                      <a:solidFill>
                        <a:schemeClr val="bg1"/>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lt"/>
                        </a:rPr>
                        <a:t>女性</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extLst>
                  <a:ext uri="{0D108BD9-81ED-4DB2-BD59-A6C34878D82A}">
                    <a16:rowId xmlns:a16="http://schemas.microsoft.com/office/drawing/2014/main" val="3938621568"/>
                  </a:ext>
                </a:extLst>
              </a:tr>
              <a:tr h="0">
                <a:tc vMerge="1">
                  <a:txBody>
                    <a:bodyPr/>
                    <a:lstStyle/>
                    <a:p>
                      <a:endParaRPr kumimoji="1" lang="ja-JP" altLang="en-US"/>
                    </a:p>
                  </a:txBody>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lt"/>
                          <a:ea typeface="+mn-ea"/>
                          <a:cs typeface="+mn-cs"/>
                        </a:rPr>
                        <a:t>(788,049 Medically Certified Deaths)</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lt"/>
                          <a:ea typeface="+mn-ea"/>
                          <a:cs typeface="+mn-cs"/>
                        </a:rPr>
                        <a:t>(513,668 Medically Certified Deaths)</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lt"/>
                          <a:ea typeface="+mn-ea"/>
                          <a:cs typeface="+mn-cs"/>
                        </a:rPr>
                        <a:t>(274,374 Medically Certified Deaths)</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92995158"/>
                  </a:ext>
                </a:extLst>
              </a:tr>
              <a:tr h="0">
                <a:tc>
                  <a:txBody>
                    <a:bodyPr/>
                    <a:lstStyle/>
                    <a:p>
                      <a:pPr marL="0" lvl="0" indent="-188913" algn="l"/>
                      <a:r>
                        <a:rPr kumimoji="1" lang="en-IN" altLang="ja-JP" sz="1000" noProof="1"/>
                        <a:t>a.</a:t>
                      </a:r>
                      <a:r>
                        <a:rPr kumimoji="1" lang="en-IN" altLang="ja-JP" sz="1000" dirty="0"/>
                        <a:t> </a:t>
                      </a:r>
                      <a:r>
                        <a:rPr kumimoji="1" lang="en-IN" altLang="ja-JP" sz="1000" noProof="1"/>
                        <a:t>肺循環の疾患その他の心疾患</a:t>
                      </a:r>
                      <a:endParaRPr kumimoji="1" lang="ja-JP" altLang="en-US" sz="1000" baseline="30000" dirty="0"/>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b="1" kern="1200" dirty="0">
                          <a:solidFill>
                            <a:schemeClr val="dk1"/>
                          </a:solidFill>
                          <a:latin typeface="+mn-lt"/>
                          <a:ea typeface="+mn-ea"/>
                          <a:cs typeface="+mn-cs"/>
                        </a:rPr>
                        <a:t>394,544</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b="1" kern="1200" dirty="0">
                          <a:solidFill>
                            <a:schemeClr val="dk1"/>
                          </a:solidFill>
                          <a:latin typeface="+mn-lt"/>
                          <a:ea typeface="+mn-ea"/>
                          <a:cs typeface="+mn-cs"/>
                        </a:rPr>
                        <a:t>50.1</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247,122</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48.1</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147,417</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53.7</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09891682"/>
                  </a:ext>
                </a:extLst>
              </a:tr>
              <a:tr h="0">
                <a:tc>
                  <a:txBody>
                    <a:bodyPr/>
                    <a:lstStyle/>
                    <a:p>
                      <a:pPr marL="0" lvl="0" indent="-188913" algn="l" defTabSz="914400" rtl="0" eaLnBrk="1" latinLnBrk="0" hangingPunct="1"/>
                      <a:r>
                        <a:rPr kumimoji="1" lang="en-US" altLang="ja-JP" sz="1000" kern="1200" noProof="1">
                          <a:solidFill>
                            <a:schemeClr val="dk1"/>
                          </a:solidFill>
                          <a:latin typeface="+mn-lt"/>
                          <a:ea typeface="+mn-ea"/>
                          <a:cs typeface="+mn-cs"/>
                        </a:rPr>
                        <a:t>b.</a:t>
                      </a:r>
                      <a:r>
                        <a:rPr kumimoji="1" lang="en-US" altLang="ja-JP" sz="1000" kern="1200" dirty="0">
                          <a:solidFill>
                            <a:schemeClr val="dk1"/>
                          </a:solidFill>
                          <a:latin typeface="+mn-lt"/>
                          <a:ea typeface="+mn-ea"/>
                          <a:cs typeface="+mn-cs"/>
                        </a:rPr>
                        <a:t> </a:t>
                      </a:r>
                      <a:r>
                        <a:rPr kumimoji="1" lang="en-US" altLang="ja-JP" sz="1000" kern="1200" noProof="1">
                          <a:solidFill>
                            <a:schemeClr val="dk1"/>
                          </a:solidFill>
                          <a:latin typeface="+mn-lt"/>
                          <a:ea typeface="+mn-ea"/>
                          <a:cs typeface="+mn-cs"/>
                        </a:rPr>
                        <a:t>虚血性心疾患</a:t>
                      </a:r>
                      <a:endParaRPr kumimoji="1" lang="ja-JP" altLang="en-US"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b="1" kern="1200" dirty="0">
                          <a:solidFill>
                            <a:schemeClr val="dk1"/>
                          </a:solidFill>
                          <a:latin typeface="+mn-lt"/>
                          <a:ea typeface="+mn-ea"/>
                          <a:cs typeface="+mn-cs"/>
                        </a:rPr>
                        <a:t>206,155</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b="1" kern="1200" dirty="0">
                          <a:solidFill>
                            <a:schemeClr val="dk1"/>
                          </a:solidFill>
                          <a:latin typeface="+mn-lt"/>
                          <a:ea typeface="+mn-ea"/>
                          <a:cs typeface="+mn-cs"/>
                        </a:rPr>
                        <a:t>26.2</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146,957</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28.6</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59,197</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21.6</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204954602"/>
                  </a:ext>
                </a:extLst>
              </a:tr>
              <a:tr h="0">
                <a:tc>
                  <a:txBody>
                    <a:bodyPr/>
                    <a:lstStyle/>
                    <a:p>
                      <a:pPr marL="0" lvl="0" indent="-188913" algn="l" defTabSz="914400" rtl="0" eaLnBrk="1" latinLnBrk="0" hangingPunct="1"/>
                      <a:r>
                        <a:rPr kumimoji="1" lang="en-US" altLang="ja-JP" sz="1000" kern="1200" noProof="1">
                          <a:solidFill>
                            <a:schemeClr val="dk1"/>
                          </a:solidFill>
                          <a:latin typeface="+mn-lt"/>
                          <a:ea typeface="+mn-ea"/>
                          <a:cs typeface="+mn-cs"/>
                        </a:rPr>
                        <a:t>c.</a:t>
                      </a:r>
                      <a:r>
                        <a:rPr kumimoji="1" lang="en-US" altLang="ja-JP" sz="1000" kern="1200" dirty="0">
                          <a:solidFill>
                            <a:schemeClr val="dk1"/>
                          </a:solidFill>
                          <a:latin typeface="+mn-lt"/>
                          <a:ea typeface="+mn-ea"/>
                          <a:cs typeface="+mn-cs"/>
                        </a:rPr>
                        <a:t> </a:t>
                      </a:r>
                      <a:r>
                        <a:rPr kumimoji="1" lang="en-US" altLang="ja-JP" sz="1000" kern="1200" noProof="1">
                          <a:solidFill>
                            <a:schemeClr val="dk1"/>
                          </a:solidFill>
                          <a:latin typeface="+mn-lt"/>
                          <a:ea typeface="+mn-ea"/>
                          <a:cs typeface="+mn-cs"/>
                        </a:rPr>
                        <a:t>高血圧性疾患</a:t>
                      </a:r>
                      <a:endParaRPr kumimoji="1" lang="ja-JP" altLang="en-US"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b="1" kern="1200" dirty="0">
                          <a:solidFill>
                            <a:schemeClr val="dk1"/>
                          </a:solidFill>
                          <a:latin typeface="+mn-lt"/>
                          <a:ea typeface="+mn-ea"/>
                          <a:cs typeface="+mn-cs"/>
                        </a:rPr>
                        <a:t>95,544</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b="1" kern="1200" dirty="0">
                          <a:solidFill>
                            <a:schemeClr val="dk1"/>
                          </a:solidFill>
                          <a:latin typeface="+mn-lt"/>
                          <a:ea typeface="+mn-ea"/>
                          <a:cs typeface="+mn-cs"/>
                        </a:rPr>
                        <a:t>12.1</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61,965</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12.1</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33,578</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12.2</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33209850"/>
                  </a:ext>
                </a:extLst>
              </a:tr>
              <a:tr h="0">
                <a:tc>
                  <a:txBody>
                    <a:bodyPr/>
                    <a:lstStyle/>
                    <a:p>
                      <a:pPr marL="0" lvl="0" indent="-188913" algn="l" defTabSz="914400" rtl="0" eaLnBrk="1" latinLnBrk="0" hangingPunct="1"/>
                      <a:r>
                        <a:rPr kumimoji="1" lang="en-US" altLang="ja-JP" sz="1000" kern="1200" noProof="1">
                          <a:solidFill>
                            <a:schemeClr val="dk1"/>
                          </a:solidFill>
                          <a:latin typeface="+mn-lt"/>
                          <a:ea typeface="+mn-ea"/>
                          <a:cs typeface="+mn-cs"/>
                        </a:rPr>
                        <a:t>d.</a:t>
                      </a:r>
                      <a:r>
                        <a:rPr kumimoji="1" lang="en-US" altLang="ja-JP" sz="1000" kern="1200" dirty="0">
                          <a:solidFill>
                            <a:schemeClr val="dk1"/>
                          </a:solidFill>
                          <a:latin typeface="+mn-lt"/>
                          <a:ea typeface="+mn-ea"/>
                          <a:cs typeface="+mn-cs"/>
                        </a:rPr>
                        <a:t> </a:t>
                      </a:r>
                      <a:r>
                        <a:rPr kumimoji="1" lang="en-US" altLang="ja-JP" sz="1000" kern="1200" noProof="1">
                          <a:solidFill>
                            <a:schemeClr val="dk1"/>
                          </a:solidFill>
                          <a:latin typeface="+mn-lt"/>
                          <a:ea typeface="+mn-ea"/>
                          <a:cs typeface="+mn-cs"/>
                        </a:rPr>
                        <a:t>脳血管疾患</a:t>
                      </a:r>
                      <a:endParaRPr kumimoji="1" lang="ja-JP" altLang="en-US"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b="1" kern="1200" dirty="0">
                          <a:solidFill>
                            <a:schemeClr val="dk1"/>
                          </a:solidFill>
                          <a:latin typeface="+mn-lt"/>
                          <a:ea typeface="+mn-ea"/>
                          <a:cs typeface="+mn-cs"/>
                        </a:rPr>
                        <a:t>75,176</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b="1" kern="1200" dirty="0">
                          <a:solidFill>
                            <a:schemeClr val="dk1"/>
                          </a:solidFill>
                          <a:latin typeface="+mn-lt"/>
                          <a:ea typeface="+mn-ea"/>
                          <a:cs typeface="+mn-cs"/>
                        </a:rPr>
                        <a:t>9.5</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48,044</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9.4</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27,132</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9.9</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53473101"/>
                  </a:ext>
                </a:extLst>
              </a:tr>
              <a:tr h="0">
                <a:tc>
                  <a:txBody>
                    <a:bodyPr/>
                    <a:lstStyle/>
                    <a:p>
                      <a:pPr marL="0" lvl="0" indent="-188913" algn="l" defTabSz="914400" rtl="0" eaLnBrk="1" latinLnBrk="0" hangingPunct="1"/>
                      <a:r>
                        <a:rPr kumimoji="1" lang="en-US" altLang="ja-JP" sz="1000" kern="1200" noProof="1">
                          <a:solidFill>
                            <a:schemeClr val="dk1"/>
                          </a:solidFill>
                          <a:latin typeface="+mn-lt"/>
                          <a:ea typeface="+mn-ea"/>
                          <a:cs typeface="+mn-cs"/>
                        </a:rPr>
                        <a:t>e.</a:t>
                      </a:r>
                      <a:r>
                        <a:rPr kumimoji="1" lang="en-US" altLang="ja-JP" sz="1000" kern="1200" dirty="0">
                          <a:solidFill>
                            <a:schemeClr val="dk1"/>
                          </a:solidFill>
                          <a:latin typeface="+mn-lt"/>
                          <a:ea typeface="+mn-ea"/>
                          <a:cs typeface="+mn-cs"/>
                        </a:rPr>
                        <a:t> </a:t>
                      </a:r>
                      <a:r>
                        <a:rPr kumimoji="1" lang="en-US" altLang="ja-JP" sz="1000" kern="1200" noProof="1">
                          <a:solidFill>
                            <a:schemeClr val="dk1"/>
                          </a:solidFill>
                          <a:latin typeface="+mn-lt"/>
                          <a:ea typeface="+mn-ea"/>
                          <a:cs typeface="+mn-cs"/>
                        </a:rPr>
                        <a:t>その他</a:t>
                      </a:r>
                      <a:endParaRPr kumimoji="1" lang="ja-JP" altLang="en-US"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b="1" kern="1200" dirty="0">
                          <a:solidFill>
                            <a:schemeClr val="dk1"/>
                          </a:solidFill>
                          <a:latin typeface="+mn-lt"/>
                          <a:ea typeface="+mn-ea"/>
                          <a:cs typeface="+mn-cs"/>
                        </a:rPr>
                        <a:t>16,630</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b="1" kern="1200" dirty="0">
                          <a:solidFill>
                            <a:schemeClr val="dk1"/>
                          </a:solidFill>
                          <a:latin typeface="+mn-lt"/>
                          <a:ea typeface="+mn-ea"/>
                          <a:cs typeface="+mn-cs"/>
                        </a:rPr>
                        <a:t>2.1</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9,580</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1.9</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7,050</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2.6</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822290664"/>
                  </a:ext>
                </a:extLst>
              </a:tr>
            </a:tbl>
          </a:graphicData>
        </a:graphic>
      </p:graphicFrame>
      <p:sp>
        <p:nvSpPr>
          <p:cNvPr id="18" name="TextBox 13">
            <a:extLst>
              <a:ext uri="{FF2B5EF4-FFF2-40B4-BE49-F238E27FC236}">
                <a16:creationId xmlns:a16="http://schemas.microsoft.com/office/drawing/2014/main" id="{05258A67-9F10-7975-0115-1745A3680563}"/>
              </a:ext>
            </a:extLst>
          </p:cNvPr>
          <p:cNvSpPr txBox="1"/>
          <p:nvPr/>
        </p:nvSpPr>
        <p:spPr>
          <a:xfrm>
            <a:off x="134798" y="1807819"/>
            <a:ext cx="2417448" cy="261610"/>
          </a:xfrm>
          <a:prstGeom prst="rect">
            <a:avLst/>
          </a:prstGeom>
          <a:noFill/>
        </p:spPr>
        <p:txBody>
          <a:bodyPr wrap="square">
            <a:spAutoFit/>
          </a:bodyPr>
          <a:lstStyle/>
          <a:p>
            <a:r>
              <a:rPr kumimoji="1" lang="en-IN" altLang="ja-JP" sz="1100" b="1" dirty="0"/>
              <a:t>① </a:t>
            </a:r>
            <a:r>
              <a:rPr kumimoji="1" lang="en-IN" altLang="ja-JP" sz="1100" b="1" noProof="1"/>
              <a:t>循環器系疾患</a:t>
            </a:r>
            <a:endParaRPr kumimoji="1" lang="ja-JP" altLang="en-US" sz="1100" b="1" dirty="0"/>
          </a:p>
        </p:txBody>
      </p:sp>
      <p:sp>
        <p:nvSpPr>
          <p:cNvPr id="19" name="TextBox 14">
            <a:extLst>
              <a:ext uri="{FF2B5EF4-FFF2-40B4-BE49-F238E27FC236}">
                <a16:creationId xmlns:a16="http://schemas.microsoft.com/office/drawing/2014/main" id="{F4108762-547C-D815-CB3E-9442CCE0F47D}"/>
              </a:ext>
            </a:extLst>
          </p:cNvPr>
          <p:cNvSpPr txBox="1"/>
          <p:nvPr/>
        </p:nvSpPr>
        <p:spPr>
          <a:xfrm>
            <a:off x="134798" y="4008897"/>
            <a:ext cx="2417448" cy="261610"/>
          </a:xfrm>
          <a:prstGeom prst="rect">
            <a:avLst/>
          </a:prstGeom>
          <a:noFill/>
        </p:spPr>
        <p:txBody>
          <a:bodyPr wrap="square">
            <a:spAutoFit/>
          </a:bodyPr>
          <a:lstStyle/>
          <a:p>
            <a:r>
              <a:rPr lang="en-IN" altLang="ja-JP" sz="1100" b="1" dirty="0"/>
              <a:t>②</a:t>
            </a:r>
            <a:r>
              <a:rPr kumimoji="1" lang="en-IN" altLang="ja-JP" sz="1100" b="1" dirty="0"/>
              <a:t> </a:t>
            </a:r>
            <a:r>
              <a:rPr lang="en-IN" altLang="ja-JP" sz="1100" b="1" noProof="1"/>
              <a:t>呼吸器系疾患</a:t>
            </a:r>
            <a:endParaRPr kumimoji="1" lang="ja-JP" altLang="en-US" sz="1100" b="1" dirty="0"/>
          </a:p>
        </p:txBody>
      </p:sp>
      <p:graphicFrame>
        <p:nvGraphicFramePr>
          <p:cNvPr id="20" name="Content Placeholder 4">
            <a:extLst>
              <a:ext uri="{FF2B5EF4-FFF2-40B4-BE49-F238E27FC236}">
                <a16:creationId xmlns:a16="http://schemas.microsoft.com/office/drawing/2014/main" id="{4E494AE1-F136-6289-D408-0ECB0ED35B35}"/>
              </a:ext>
            </a:extLst>
          </p:cNvPr>
          <p:cNvGraphicFramePr>
            <a:graphicFrameLocks/>
          </p:cNvGraphicFramePr>
          <p:nvPr>
            <p:extLst>
              <p:ext uri="{D42A27DB-BD31-4B8C-83A1-F6EECF244321}">
                <p14:modId xmlns:p14="http://schemas.microsoft.com/office/powerpoint/2010/main" val="1170448845"/>
              </p:ext>
            </p:extLst>
          </p:nvPr>
        </p:nvGraphicFramePr>
        <p:xfrm>
          <a:off x="202820" y="4254584"/>
          <a:ext cx="9529530" cy="2118360"/>
        </p:xfrm>
        <a:graphic>
          <a:graphicData uri="http://schemas.openxmlformats.org/drawingml/2006/table">
            <a:tbl>
              <a:tblPr firstRow="1" bandRow="1">
                <a:tableStyleId>{5C22544A-7EE6-4342-B048-85BDC9FD1C3A}</a:tableStyleId>
              </a:tblPr>
              <a:tblGrid>
                <a:gridCol w="2520000">
                  <a:extLst>
                    <a:ext uri="{9D8B030D-6E8A-4147-A177-3AD203B41FA5}">
                      <a16:colId xmlns:a16="http://schemas.microsoft.com/office/drawing/2014/main" val="308573993"/>
                    </a:ext>
                  </a:extLst>
                </a:gridCol>
                <a:gridCol w="1544730">
                  <a:extLst>
                    <a:ext uri="{9D8B030D-6E8A-4147-A177-3AD203B41FA5}">
                      <a16:colId xmlns:a16="http://schemas.microsoft.com/office/drawing/2014/main" val="1398525759"/>
                    </a:ext>
                  </a:extLst>
                </a:gridCol>
                <a:gridCol w="792000">
                  <a:extLst>
                    <a:ext uri="{9D8B030D-6E8A-4147-A177-3AD203B41FA5}">
                      <a16:colId xmlns:a16="http://schemas.microsoft.com/office/drawing/2014/main" val="1232521457"/>
                    </a:ext>
                  </a:extLst>
                </a:gridCol>
                <a:gridCol w="1544400">
                  <a:extLst>
                    <a:ext uri="{9D8B030D-6E8A-4147-A177-3AD203B41FA5}">
                      <a16:colId xmlns:a16="http://schemas.microsoft.com/office/drawing/2014/main" val="1888546081"/>
                    </a:ext>
                  </a:extLst>
                </a:gridCol>
                <a:gridCol w="792000">
                  <a:extLst>
                    <a:ext uri="{9D8B030D-6E8A-4147-A177-3AD203B41FA5}">
                      <a16:colId xmlns:a16="http://schemas.microsoft.com/office/drawing/2014/main" val="3571872651"/>
                    </a:ext>
                  </a:extLst>
                </a:gridCol>
                <a:gridCol w="1544400">
                  <a:extLst>
                    <a:ext uri="{9D8B030D-6E8A-4147-A177-3AD203B41FA5}">
                      <a16:colId xmlns:a16="http://schemas.microsoft.com/office/drawing/2014/main" val="2745727857"/>
                    </a:ext>
                  </a:extLst>
                </a:gridCol>
                <a:gridCol w="792000">
                  <a:extLst>
                    <a:ext uri="{9D8B030D-6E8A-4147-A177-3AD203B41FA5}">
                      <a16:colId xmlns:a16="http://schemas.microsoft.com/office/drawing/2014/main" val="2078436179"/>
                    </a:ext>
                  </a:extLst>
                </a:gridCol>
              </a:tblGrid>
              <a:tr h="172800">
                <a:tc rowSpan="2">
                  <a:txBody>
                    <a:bodyPr/>
                    <a:lstStyle/>
                    <a:p>
                      <a:pPr algn="l"/>
                      <a:r>
                        <a:rPr kumimoji="1" lang="ja-JP" altLang="en-US" sz="1100" dirty="0">
                          <a:solidFill>
                            <a:schemeClr val="bg1"/>
                          </a:solidFill>
                        </a:rPr>
                        <a:t>死因</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lt"/>
                        </a:rPr>
                        <a:t>合計</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endParaRPr dirty="0"/>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lt"/>
                        </a:rPr>
                        <a:t>男性</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lt"/>
                        </a:rPr>
                        <a:t>女性</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extLst>
                  <a:ext uri="{0D108BD9-81ED-4DB2-BD59-A6C34878D82A}">
                    <a16:rowId xmlns:a16="http://schemas.microsoft.com/office/drawing/2014/main" val="3938621568"/>
                  </a:ext>
                </a:extLst>
              </a:tr>
              <a:tr h="0">
                <a:tc vMerge="1">
                  <a:txBody>
                    <a:bodyPr/>
                    <a:lstStyle/>
                    <a:p>
                      <a:endParaRPr kumimoji="1" lang="ja-JP" altLang="en-US"/>
                    </a:p>
                  </a:txBody>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lt"/>
                          <a:ea typeface="+mn-ea"/>
                          <a:cs typeface="+mn-cs"/>
                        </a:rPr>
                        <a:t>(187,356 Medically Certified Deaths)</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lt"/>
                          <a:ea typeface="+mn-ea"/>
                          <a:cs typeface="+mn-cs"/>
                        </a:rPr>
                        <a:t>(120,358 Medically Certified Deaths)</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lt"/>
                          <a:ea typeface="+mn-ea"/>
                          <a:cs typeface="+mn-cs"/>
                        </a:rPr>
                        <a:t>(66,996 Medically Certified Deaths)</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92995158"/>
                  </a:ext>
                </a:extLst>
              </a:tr>
              <a:tr h="0">
                <a:tc>
                  <a:txBody>
                    <a:bodyPr/>
                    <a:lstStyle/>
                    <a:p>
                      <a:pPr marL="0" lvl="0" indent="-188912" algn="l" defTabSz="914400" rtl="0" eaLnBrk="1" latinLnBrk="0" hangingPunct="1">
                        <a:buFont typeface="+mj-lt"/>
                        <a:buNone/>
                      </a:pPr>
                      <a:r>
                        <a:rPr kumimoji="1" lang="en-US" altLang="ja-JP" sz="1000" b="0" kern="1200" noProof="1">
                          <a:solidFill>
                            <a:schemeClr val="dk1"/>
                          </a:solidFill>
                          <a:latin typeface="+mn-lt"/>
                          <a:ea typeface="+mn-ea"/>
                          <a:cs typeface="+mn-cs"/>
                        </a:rPr>
                        <a:t>a.</a:t>
                      </a:r>
                      <a:r>
                        <a:rPr kumimoji="1" lang="en-US" altLang="ja-JP" sz="1000" b="0" kern="1200" dirty="0">
                          <a:solidFill>
                            <a:schemeClr val="dk1"/>
                          </a:solidFill>
                          <a:latin typeface="+mn-lt"/>
                          <a:ea typeface="+mn-ea"/>
                          <a:cs typeface="+mn-cs"/>
                        </a:rPr>
                        <a:t> </a:t>
                      </a:r>
                      <a:r>
                        <a:rPr kumimoji="1" lang="en-US" altLang="ja-JP" sz="1000" b="0" kern="1200" noProof="1">
                          <a:solidFill>
                            <a:schemeClr val="dk1"/>
                          </a:solidFill>
                          <a:latin typeface="+mn-lt"/>
                          <a:ea typeface="+mn-ea"/>
                          <a:cs typeface="+mn-cs"/>
                        </a:rPr>
                        <a:t>肺炎</a:t>
                      </a:r>
                      <a:endParaRPr kumimoji="1" lang="ja-JP" altLang="en-US" sz="1000" b="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b="1" kern="1200" dirty="0">
                          <a:solidFill>
                            <a:schemeClr val="dk1"/>
                          </a:solidFill>
                          <a:latin typeface="+mn-lt"/>
                          <a:ea typeface="+mn-ea"/>
                          <a:cs typeface="+mn-cs"/>
                        </a:rPr>
                        <a:t>32,445</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b="1" kern="1200" dirty="0">
                          <a:solidFill>
                            <a:schemeClr val="dk1"/>
                          </a:solidFill>
                          <a:latin typeface="+mn-lt"/>
                          <a:ea typeface="+mn-ea"/>
                          <a:cs typeface="+mn-cs"/>
                        </a:rPr>
                        <a:t>17.3</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20,373</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16.9</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12,072</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18.0</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09891682"/>
                  </a:ext>
                </a:extLst>
              </a:tr>
              <a:tr h="0">
                <a:tc>
                  <a:txBody>
                    <a:bodyPr/>
                    <a:lstStyle/>
                    <a:p>
                      <a:pPr marL="0" lvl="0" indent="-188912" algn="l" defTabSz="914400" rtl="0" eaLnBrk="1" latinLnBrk="0" hangingPunct="1">
                        <a:buFont typeface="+mj-lt"/>
                        <a:buNone/>
                      </a:pPr>
                      <a:r>
                        <a:rPr kumimoji="1" lang="en-US" altLang="ja-JP" sz="1000" b="0" kern="1200" noProof="1">
                          <a:solidFill>
                            <a:schemeClr val="dk1"/>
                          </a:solidFill>
                          <a:latin typeface="+mn-lt"/>
                          <a:ea typeface="+mn-ea"/>
                          <a:cs typeface="+mn-cs"/>
                        </a:rPr>
                        <a:t>b.</a:t>
                      </a:r>
                      <a:r>
                        <a:rPr kumimoji="1" lang="en-US" altLang="ja-JP" sz="1000" b="0" kern="1200" dirty="0">
                          <a:solidFill>
                            <a:schemeClr val="dk1"/>
                          </a:solidFill>
                          <a:latin typeface="+mn-lt"/>
                          <a:ea typeface="+mn-ea"/>
                          <a:cs typeface="+mn-cs"/>
                        </a:rPr>
                        <a:t> </a:t>
                      </a:r>
                      <a:r>
                        <a:rPr kumimoji="1" lang="en-US" altLang="ja-JP" sz="1000" b="0" kern="1200" noProof="1">
                          <a:solidFill>
                            <a:schemeClr val="dk1"/>
                          </a:solidFill>
                          <a:latin typeface="+mn-lt"/>
                          <a:ea typeface="+mn-ea"/>
                          <a:cs typeface="+mn-cs"/>
                        </a:rPr>
                        <a:t>喘息</a:t>
                      </a:r>
                      <a:endParaRPr kumimoji="1" lang="ja-JP" altLang="en-US" sz="1000" b="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b="1" kern="1200" dirty="0">
                          <a:solidFill>
                            <a:schemeClr val="dk1"/>
                          </a:solidFill>
                          <a:latin typeface="+mn-lt"/>
                          <a:ea typeface="+mn-ea"/>
                          <a:cs typeface="+mn-cs"/>
                        </a:rPr>
                        <a:t>8,865</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b="1" kern="1200" dirty="0">
                          <a:solidFill>
                            <a:schemeClr val="dk1"/>
                          </a:solidFill>
                          <a:latin typeface="+mn-lt"/>
                          <a:ea typeface="+mn-ea"/>
                          <a:cs typeface="+mn-cs"/>
                        </a:rPr>
                        <a:t>4.7</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5,066</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4.2</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3,799</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5.7</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204954602"/>
                  </a:ext>
                </a:extLst>
              </a:tr>
              <a:tr h="0">
                <a:tc>
                  <a:txBody>
                    <a:bodyPr/>
                    <a:lstStyle/>
                    <a:p>
                      <a:pPr marL="0" lvl="0" indent="-188913" algn="l" defTabSz="914400" rtl="0" eaLnBrk="1" latinLnBrk="0" hangingPunct="1">
                        <a:buFont typeface="+mj-lt"/>
                        <a:buNone/>
                        <a:tabLst>
                          <a:tab pos="447675" algn="l"/>
                        </a:tabLst>
                      </a:pPr>
                      <a:r>
                        <a:rPr kumimoji="1" lang="en-US" altLang="ja-JP" sz="1000" b="0" kern="1200" noProof="1">
                          <a:solidFill>
                            <a:schemeClr val="dk1"/>
                          </a:solidFill>
                          <a:latin typeface="+mn-lt"/>
                          <a:ea typeface="+mn-ea"/>
                          <a:cs typeface="+mn-cs"/>
                        </a:rPr>
                        <a:t>c.</a:t>
                      </a:r>
                      <a:r>
                        <a:rPr kumimoji="1" lang="en-US" altLang="ja-JP" sz="1000" b="0" kern="1200" dirty="0">
                          <a:solidFill>
                            <a:schemeClr val="dk1"/>
                          </a:solidFill>
                          <a:latin typeface="+mn-lt"/>
                          <a:ea typeface="+mn-ea"/>
                          <a:cs typeface="+mn-cs"/>
                        </a:rPr>
                        <a:t> </a:t>
                      </a:r>
                      <a:r>
                        <a:rPr kumimoji="1" lang="en-US" altLang="ja-JP" sz="1000" b="0" kern="1200" noProof="1">
                          <a:solidFill>
                            <a:schemeClr val="dk1"/>
                          </a:solidFill>
                          <a:latin typeface="+mn-lt"/>
                          <a:ea typeface="+mn-ea"/>
                          <a:cs typeface="+mn-cs"/>
                        </a:rPr>
                        <a:t>気管支炎、肺気腫</a:t>
                      </a:r>
                      <a:endParaRPr kumimoji="1" lang="ja-JP" altLang="en-US" sz="1000" b="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b="1" kern="1200" dirty="0">
                          <a:solidFill>
                            <a:schemeClr val="dk1"/>
                          </a:solidFill>
                          <a:latin typeface="+mn-lt"/>
                          <a:ea typeface="+mn-ea"/>
                          <a:cs typeface="+mn-cs"/>
                        </a:rPr>
                        <a:t>3,085</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b="1" kern="1200" dirty="0">
                          <a:solidFill>
                            <a:schemeClr val="dk1"/>
                          </a:solidFill>
                          <a:latin typeface="+mn-lt"/>
                          <a:ea typeface="+mn-ea"/>
                          <a:cs typeface="+mn-cs"/>
                        </a:rPr>
                        <a:t>1.6</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1,848</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1.5</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1,237</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1.8</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33209850"/>
                  </a:ext>
                </a:extLst>
              </a:tr>
              <a:tr h="0">
                <a:tc>
                  <a:txBody>
                    <a:bodyPr/>
                    <a:lstStyle/>
                    <a:p>
                      <a:pPr marL="0" lvl="0" indent="-188913" algn="l" defTabSz="914400" rtl="0" eaLnBrk="1" latinLnBrk="0" hangingPunct="1">
                        <a:buFont typeface="+mj-lt"/>
                        <a:buNone/>
                      </a:pPr>
                      <a:r>
                        <a:rPr kumimoji="1" lang="en-US" altLang="ja-JP" sz="1000" b="0" kern="1200" noProof="1">
                          <a:solidFill>
                            <a:schemeClr val="dk1"/>
                          </a:solidFill>
                          <a:latin typeface="+mn-lt"/>
                          <a:ea typeface="+mn-ea"/>
                          <a:cs typeface="+mn-cs"/>
                        </a:rPr>
                        <a:t>d.</a:t>
                      </a:r>
                      <a:r>
                        <a:rPr kumimoji="1" lang="en-US" altLang="ja-JP" sz="1000" b="0" kern="1200" dirty="0">
                          <a:solidFill>
                            <a:schemeClr val="dk1"/>
                          </a:solidFill>
                          <a:latin typeface="+mn-lt"/>
                          <a:ea typeface="+mn-ea"/>
                          <a:cs typeface="+mn-cs"/>
                        </a:rPr>
                        <a:t> </a:t>
                      </a:r>
                      <a:r>
                        <a:rPr kumimoji="1" lang="en-US" altLang="ja-JP" sz="1000" b="0" kern="1200" noProof="1">
                          <a:solidFill>
                            <a:schemeClr val="dk1"/>
                          </a:solidFill>
                          <a:latin typeface="+mn-lt"/>
                          <a:ea typeface="+mn-ea"/>
                          <a:cs typeface="+mn-cs"/>
                        </a:rPr>
                        <a:t>急性気管支炎および急性細気管支炎</a:t>
                      </a:r>
                      <a:endParaRPr kumimoji="1" lang="ja-JP" altLang="en-US" sz="1000" b="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b="1" kern="1200" dirty="0">
                          <a:solidFill>
                            <a:schemeClr val="dk1"/>
                          </a:solidFill>
                          <a:latin typeface="+mn-lt"/>
                          <a:ea typeface="+mn-ea"/>
                          <a:cs typeface="+mn-cs"/>
                        </a:rPr>
                        <a:t>2,158</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b="1" kern="1200" dirty="0">
                          <a:solidFill>
                            <a:schemeClr val="dk1"/>
                          </a:solidFill>
                          <a:latin typeface="+mn-lt"/>
                          <a:ea typeface="+mn-ea"/>
                          <a:cs typeface="+mn-cs"/>
                        </a:rPr>
                        <a:t>1.2</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1,305</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1.1</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853</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1.3</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53473101"/>
                  </a:ext>
                </a:extLst>
              </a:tr>
              <a:tr h="0">
                <a:tc>
                  <a:txBody>
                    <a:bodyPr/>
                    <a:lstStyle/>
                    <a:p>
                      <a:pPr marL="0" lvl="0" indent="-188912" algn="l" defTabSz="914400" rtl="0" eaLnBrk="1" latinLnBrk="0" hangingPunct="1">
                        <a:buFont typeface="+mj-lt"/>
                        <a:buNone/>
                      </a:pPr>
                      <a:r>
                        <a:rPr kumimoji="1" lang="en-US" altLang="ja-JP" sz="1000" b="0" kern="1200" noProof="1">
                          <a:solidFill>
                            <a:schemeClr val="dk1"/>
                          </a:solidFill>
                          <a:latin typeface="+mn-lt"/>
                          <a:ea typeface="+mn-ea"/>
                          <a:cs typeface="+mn-cs"/>
                        </a:rPr>
                        <a:t>e.</a:t>
                      </a:r>
                      <a:r>
                        <a:rPr kumimoji="1" lang="en-US" altLang="ja-JP" sz="1000" b="0" kern="1200" dirty="0">
                          <a:solidFill>
                            <a:schemeClr val="dk1"/>
                          </a:solidFill>
                          <a:latin typeface="+mn-lt"/>
                          <a:ea typeface="+mn-ea"/>
                          <a:cs typeface="+mn-cs"/>
                        </a:rPr>
                        <a:t> </a:t>
                      </a:r>
                      <a:r>
                        <a:rPr kumimoji="1" lang="en-US" altLang="ja-JP" sz="1000" b="0" kern="1200" noProof="1">
                          <a:solidFill>
                            <a:schemeClr val="dk1"/>
                          </a:solidFill>
                          <a:latin typeface="+mn-lt"/>
                          <a:ea typeface="+mn-ea"/>
                          <a:cs typeface="+mn-cs"/>
                        </a:rPr>
                        <a:t>胸膜炎</a:t>
                      </a:r>
                      <a:endParaRPr kumimoji="1" lang="ja-JP" altLang="en-US" sz="1000" b="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b="1" kern="1200" dirty="0">
                          <a:solidFill>
                            <a:schemeClr val="dk1"/>
                          </a:solidFill>
                          <a:latin typeface="+mn-lt"/>
                          <a:ea typeface="+mn-ea"/>
                          <a:cs typeface="+mn-cs"/>
                        </a:rPr>
                        <a:t>1,068</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b="1" kern="1200" dirty="0">
                          <a:solidFill>
                            <a:schemeClr val="dk1"/>
                          </a:solidFill>
                          <a:latin typeface="+mn-lt"/>
                          <a:ea typeface="+mn-ea"/>
                          <a:cs typeface="+mn-cs"/>
                        </a:rPr>
                        <a:t>0.6</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654</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0.5</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414</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0.6</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822290664"/>
                  </a:ext>
                </a:extLst>
              </a:tr>
              <a:tr h="0">
                <a:tc>
                  <a:txBody>
                    <a:bodyPr/>
                    <a:lstStyle/>
                    <a:p>
                      <a:pPr marL="0" lvl="0" indent="-188912" algn="l" defTabSz="914400" rtl="0" eaLnBrk="1" latinLnBrk="0" hangingPunct="1">
                        <a:buFont typeface="+mj-lt"/>
                        <a:buNone/>
                      </a:pPr>
                      <a:r>
                        <a:rPr kumimoji="1" lang="en-US" altLang="ja-JP" sz="1000" b="0" kern="1200" noProof="1">
                          <a:solidFill>
                            <a:schemeClr val="dk1"/>
                          </a:solidFill>
                          <a:latin typeface="+mn-lt"/>
                          <a:ea typeface="+mn-ea"/>
                          <a:cs typeface="+mn-cs"/>
                        </a:rPr>
                        <a:t>f.</a:t>
                      </a:r>
                      <a:r>
                        <a:rPr kumimoji="1" lang="en-US" altLang="ja-JP" sz="1000" b="0" kern="1200" dirty="0">
                          <a:solidFill>
                            <a:schemeClr val="dk1"/>
                          </a:solidFill>
                          <a:latin typeface="+mn-lt"/>
                          <a:ea typeface="+mn-ea"/>
                          <a:cs typeface="+mn-cs"/>
                        </a:rPr>
                        <a:t> </a:t>
                      </a:r>
                      <a:r>
                        <a:rPr kumimoji="1" lang="en-US" altLang="ja-JP" sz="1000" b="0" kern="1200" noProof="1">
                          <a:solidFill>
                            <a:schemeClr val="dk1"/>
                          </a:solidFill>
                          <a:latin typeface="+mn-lt"/>
                          <a:ea typeface="+mn-ea"/>
                          <a:cs typeface="+mn-cs"/>
                        </a:rPr>
                        <a:t>その他</a:t>
                      </a:r>
                      <a:endParaRPr kumimoji="1" lang="ja-JP" altLang="en-US" sz="1000" b="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b="1" kern="1200" dirty="0">
                          <a:solidFill>
                            <a:schemeClr val="dk1"/>
                          </a:solidFill>
                          <a:latin typeface="+mn-lt"/>
                          <a:ea typeface="+mn-ea"/>
                          <a:cs typeface="+mn-cs"/>
                        </a:rPr>
                        <a:t>139,735</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b="1" kern="1200" dirty="0">
                          <a:solidFill>
                            <a:schemeClr val="dk1"/>
                          </a:solidFill>
                          <a:latin typeface="+mn-lt"/>
                          <a:ea typeface="+mn-ea"/>
                          <a:cs typeface="+mn-cs"/>
                        </a:rPr>
                        <a:t>74.6</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91,112</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75.7</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48,621</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72.6</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99385280"/>
                  </a:ext>
                </a:extLst>
              </a:tr>
            </a:tbl>
          </a:graphicData>
        </a:graphic>
      </p:graphicFrame>
    </p:spTree>
    <p:extLst>
      <p:ext uri="{BB962C8B-B14F-4D97-AF65-F5344CB8AC3E}">
        <p14:creationId xmlns:p14="http://schemas.microsoft.com/office/powerpoint/2010/main" val="9775777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F6A10-BD72-785D-808B-3EF368D60984}"/>
            </a:ext>
          </a:extLst>
        </p:cNvPr>
        <p:cNvGrpSpPr/>
        <p:nvPr/>
      </p:nvGrpSpPr>
      <p:grpSpPr>
        <a:xfrm>
          <a:off x="0" y="0"/>
          <a:ext cx="0" cy="0"/>
          <a:chOff x="0" y="0"/>
          <a:chExt cx="0" cy="0"/>
        </a:xfrm>
      </p:grpSpPr>
      <p:graphicFrame>
        <p:nvGraphicFramePr>
          <p:cNvPr id="14" name="Object 13" hidden="1">
            <a:extLst>
              <a:ext uri="{FF2B5EF4-FFF2-40B4-BE49-F238E27FC236}">
                <a16:creationId xmlns:a16="http://schemas.microsoft.com/office/drawing/2014/main" id="{A4D183A5-F87F-1319-EE91-144370F2C9D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14" name="Object 13" hidden="1">
                        <a:extLst>
                          <a:ext uri="{FF2B5EF4-FFF2-40B4-BE49-F238E27FC236}">
                            <a16:creationId xmlns:a16="http://schemas.microsoft.com/office/drawing/2014/main" id="{4BEE602D-51B1-40B6-9501-FA95A982C14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98DEB97C-C7C0-4D05-4108-EA46D5F9F46A}"/>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sz="1400" noProof="1"/>
              <a:t>タイ／医療関連／医療・公衆衛生</a:t>
            </a:r>
            <a:endParaRPr kumimoji="1" lang="ja-JP" altLang="en-US" sz="1400" dirty="0"/>
          </a:p>
        </p:txBody>
      </p:sp>
      <p:sp>
        <p:nvSpPr>
          <p:cNvPr id="3" name="テキスト プレースホルダー 2">
            <a:extLst>
              <a:ext uri="{FF2B5EF4-FFF2-40B4-BE49-F238E27FC236}">
                <a16:creationId xmlns:a16="http://schemas.microsoft.com/office/drawing/2014/main" id="{13E83CCD-5198-B945-018E-3DAB87DBD757}"/>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000" noProof="1"/>
              <a:t>疾病構造と死亡要因 </a:t>
            </a:r>
            <a:r>
              <a:rPr lang="en-US" altLang="ja-JP" sz="2000" noProof="1"/>
              <a:t>【</a:t>
            </a:r>
            <a:r>
              <a:rPr lang="ja-JP" altLang="en-US" sz="2000" noProof="1"/>
              <a:t>小分類</a:t>
            </a:r>
            <a:r>
              <a:rPr lang="en-US" altLang="ja-JP" noProof="1"/>
              <a:t>】</a:t>
            </a:r>
            <a:endParaRPr lang="ja-JP" altLang="en-US" sz="2000" noProof="1"/>
          </a:p>
        </p:txBody>
      </p:sp>
      <p:grpSp>
        <p:nvGrpSpPr>
          <p:cNvPr id="5" name="グループ化 7">
            <a:extLst>
              <a:ext uri="{FF2B5EF4-FFF2-40B4-BE49-F238E27FC236}">
                <a16:creationId xmlns:a16="http://schemas.microsoft.com/office/drawing/2014/main" id="{6CC5430C-7F48-0D3F-AC23-6CB28516B377}"/>
              </a:ext>
            </a:extLst>
          </p:cNvPr>
          <p:cNvGrpSpPr/>
          <p:nvPr/>
        </p:nvGrpSpPr>
        <p:grpSpPr>
          <a:xfrm>
            <a:off x="152609" y="1484784"/>
            <a:ext cx="9576660" cy="288032"/>
            <a:chOff x="4808984" y="2113806"/>
            <a:chExt cx="2948649" cy="288032"/>
          </a:xfrm>
        </p:grpSpPr>
        <p:cxnSp>
          <p:nvCxnSpPr>
            <p:cNvPr id="6" name="直線コネクタ 5">
              <a:extLst>
                <a:ext uri="{FF2B5EF4-FFF2-40B4-BE49-F238E27FC236}">
                  <a16:creationId xmlns:a16="http://schemas.microsoft.com/office/drawing/2014/main" id="{74A4CE93-3A16-0CB0-6162-29792562AD6D}"/>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D2C46046-823B-E0E2-56D7-18CD0325F67B}"/>
                </a:ext>
              </a:extLst>
            </p:cNvPr>
            <p:cNvSpPr>
              <a:spLocks noChangeArrowheads="1"/>
            </p:cNvSpPr>
            <p:nvPr/>
          </p:nvSpPr>
          <p:spPr bwMode="auto">
            <a:xfrm>
              <a:off x="4823495" y="2113806"/>
              <a:ext cx="2934138"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noProof="1">
                  <a:solidFill>
                    <a:srgbClr val="000000"/>
                  </a:solidFill>
                  <a:latin typeface="Arial Black" pitchFamily="34" charset="0"/>
                  <a:ea typeface="HGP創英角ｺﾞｼｯｸUB" pitchFamily="50" charset="-128"/>
                </a:rPr>
                <a:t>2022年における疾病</a:t>
              </a:r>
              <a:r>
                <a:rPr lang="ja-JP" altLang="en-US" sz="1400" noProof="1">
                  <a:solidFill>
                    <a:srgbClr val="000000"/>
                  </a:solidFill>
                  <a:latin typeface="Arial Black" pitchFamily="34" charset="0"/>
                  <a:ea typeface="HGP創英角ｺﾞｼｯｸUB" pitchFamily="50" charset="-128"/>
                </a:rPr>
                <a:t>要因</a:t>
              </a:r>
              <a:r>
                <a:rPr lang="en-US" altLang="ja-JP" sz="1400" noProof="1">
                  <a:solidFill>
                    <a:srgbClr val="000000"/>
                  </a:solidFill>
                  <a:latin typeface="Arial Black" pitchFamily="34" charset="0"/>
                  <a:ea typeface="HGP創英角ｺﾞｼｯｸUB" pitchFamily="50" charset="-128"/>
                </a:rPr>
                <a:t>別の医学的診断による死亡者数とその割合 (%)</a:t>
              </a:r>
              <a:endParaRPr lang="ja-JP" altLang="en-US" sz="1400" dirty="0">
                <a:solidFill>
                  <a:srgbClr val="000000"/>
                </a:solidFill>
                <a:latin typeface="Arial Black" pitchFamily="34" charset="0"/>
                <a:ea typeface="HGP創英角ｺﾞｼｯｸUB" pitchFamily="50" charset="-128"/>
              </a:endParaRPr>
            </a:p>
          </p:txBody>
        </p:sp>
      </p:grpSp>
      <p:sp>
        <p:nvSpPr>
          <p:cNvPr id="15" name="テキスト ボックス 14">
            <a:extLst>
              <a:ext uri="{FF2B5EF4-FFF2-40B4-BE49-F238E27FC236}">
                <a16:creationId xmlns:a16="http://schemas.microsoft.com/office/drawing/2014/main" id="{B7BCA207-352B-18F6-8E24-B38F86C33128}"/>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noProof="1"/>
              <a:t>泌尿生殖器疾患では腎不全、感染症・寄生虫症では敗血症が主な死因であった。</a:t>
            </a:r>
            <a:endParaRPr lang="en-IN" altLang="ja-JP" sz="1400" dirty="0"/>
          </a:p>
        </p:txBody>
      </p:sp>
      <p:sp>
        <p:nvSpPr>
          <p:cNvPr id="17" name="テキスト ボックス 115">
            <a:extLst>
              <a:ext uri="{FF2B5EF4-FFF2-40B4-BE49-F238E27FC236}">
                <a16:creationId xmlns:a16="http://schemas.microsoft.com/office/drawing/2014/main" id="{3B11868C-0DD9-8779-DB1B-4C37689B4E57}"/>
              </a:ext>
            </a:extLst>
          </p:cNvPr>
          <p:cNvSpPr txBox="1"/>
          <p:nvPr/>
        </p:nvSpPr>
        <p:spPr>
          <a:xfrm>
            <a:off x="231913" y="6680175"/>
            <a:ext cx="8856984" cy="144016"/>
          </a:xfrm>
          <a:prstGeom prst="rect">
            <a:avLst/>
          </a:prstGeom>
          <a:noFill/>
        </p:spPr>
        <p:txBody>
          <a:bodyPr wrap="square" lIns="0" tIns="0" rIns="0" bIns="0" rtlCol="0">
            <a:noAutofit/>
          </a:bodyPr>
          <a:lstStyle/>
          <a:p>
            <a:pPr defTabSz="361950"/>
            <a:r>
              <a:rPr lang="ja-JP" altLang="en-US" sz="800" noProof="1">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Report on medical certification of cause of death (MCCD), Registrar General of India, 2022</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 </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4" name="Content Placeholder 4">
            <a:extLst>
              <a:ext uri="{FF2B5EF4-FFF2-40B4-BE49-F238E27FC236}">
                <a16:creationId xmlns:a16="http://schemas.microsoft.com/office/drawing/2014/main" id="{F4664B66-8357-2497-E27E-06143167AB5C}"/>
              </a:ext>
            </a:extLst>
          </p:cNvPr>
          <p:cNvGraphicFramePr>
            <a:graphicFrameLocks/>
          </p:cNvGraphicFramePr>
          <p:nvPr>
            <p:extLst>
              <p:ext uri="{D42A27DB-BD31-4B8C-83A1-F6EECF244321}">
                <p14:modId xmlns:p14="http://schemas.microsoft.com/office/powerpoint/2010/main" val="2968014515"/>
              </p:ext>
            </p:extLst>
          </p:nvPr>
        </p:nvGraphicFramePr>
        <p:xfrm>
          <a:off x="199739" y="2068136"/>
          <a:ext cx="9529530" cy="1864920"/>
        </p:xfrm>
        <a:graphic>
          <a:graphicData uri="http://schemas.openxmlformats.org/drawingml/2006/table">
            <a:tbl>
              <a:tblPr firstRow="1" bandRow="1">
                <a:tableStyleId>{5C22544A-7EE6-4342-B048-85BDC9FD1C3A}</a:tableStyleId>
              </a:tblPr>
              <a:tblGrid>
                <a:gridCol w="2520000">
                  <a:extLst>
                    <a:ext uri="{9D8B030D-6E8A-4147-A177-3AD203B41FA5}">
                      <a16:colId xmlns:a16="http://schemas.microsoft.com/office/drawing/2014/main" val="308573993"/>
                    </a:ext>
                  </a:extLst>
                </a:gridCol>
                <a:gridCol w="1544730">
                  <a:extLst>
                    <a:ext uri="{9D8B030D-6E8A-4147-A177-3AD203B41FA5}">
                      <a16:colId xmlns:a16="http://schemas.microsoft.com/office/drawing/2014/main" val="1398525759"/>
                    </a:ext>
                  </a:extLst>
                </a:gridCol>
                <a:gridCol w="792000">
                  <a:extLst>
                    <a:ext uri="{9D8B030D-6E8A-4147-A177-3AD203B41FA5}">
                      <a16:colId xmlns:a16="http://schemas.microsoft.com/office/drawing/2014/main" val="1232521457"/>
                    </a:ext>
                  </a:extLst>
                </a:gridCol>
                <a:gridCol w="1544400">
                  <a:extLst>
                    <a:ext uri="{9D8B030D-6E8A-4147-A177-3AD203B41FA5}">
                      <a16:colId xmlns:a16="http://schemas.microsoft.com/office/drawing/2014/main" val="1888546081"/>
                    </a:ext>
                  </a:extLst>
                </a:gridCol>
                <a:gridCol w="792000">
                  <a:extLst>
                    <a:ext uri="{9D8B030D-6E8A-4147-A177-3AD203B41FA5}">
                      <a16:colId xmlns:a16="http://schemas.microsoft.com/office/drawing/2014/main" val="3571872651"/>
                    </a:ext>
                  </a:extLst>
                </a:gridCol>
                <a:gridCol w="1544400">
                  <a:extLst>
                    <a:ext uri="{9D8B030D-6E8A-4147-A177-3AD203B41FA5}">
                      <a16:colId xmlns:a16="http://schemas.microsoft.com/office/drawing/2014/main" val="2745727857"/>
                    </a:ext>
                  </a:extLst>
                </a:gridCol>
                <a:gridCol w="792000">
                  <a:extLst>
                    <a:ext uri="{9D8B030D-6E8A-4147-A177-3AD203B41FA5}">
                      <a16:colId xmlns:a16="http://schemas.microsoft.com/office/drawing/2014/main" val="2078436179"/>
                    </a:ext>
                  </a:extLst>
                </a:gridCol>
              </a:tblGrid>
              <a:tr h="147732">
                <a:tc rowSpan="2">
                  <a:txBody>
                    <a:bodyPr/>
                    <a:lstStyle/>
                    <a:p>
                      <a:pPr algn="l"/>
                      <a:r>
                        <a:rPr kumimoji="1" lang="ja-JP" altLang="en-US" sz="1100" dirty="0">
                          <a:solidFill>
                            <a:schemeClr val="bg1"/>
                          </a:solidFill>
                        </a:rPr>
                        <a:t>死因</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lt"/>
                        </a:rPr>
                        <a:t>合計</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endParaRPr dirty="0"/>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lt"/>
                        </a:rPr>
                        <a:t>男性</a:t>
                      </a:r>
                    </a:p>
                  </a:txBody>
                  <a:tcPr anchor="ctr">
                    <a:lnL w="12700" cap="flat" cmpd="sng" algn="ctr">
                      <a:solidFill>
                        <a:schemeClr val="bg1"/>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lt"/>
                        </a:rPr>
                        <a:t>女性</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extLst>
                  <a:ext uri="{0D108BD9-81ED-4DB2-BD59-A6C34878D82A}">
                    <a16:rowId xmlns:a16="http://schemas.microsoft.com/office/drawing/2014/main" val="3938621568"/>
                  </a:ext>
                </a:extLst>
              </a:tr>
              <a:tr h="264193">
                <a:tc vMerge="1">
                  <a:txBody>
                    <a:bodyPr/>
                    <a:lstStyle/>
                    <a:p>
                      <a:endParaRPr kumimoji="1" lang="ja-JP" altLang="en-US"/>
                    </a:p>
                  </a:txBody>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lt"/>
                          <a:ea typeface="+mn-ea"/>
                          <a:cs typeface="+mn-cs"/>
                        </a:rPr>
                        <a:t>(80,260 Medically Certified Deaths)</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lt"/>
                          <a:ea typeface="+mn-ea"/>
                          <a:cs typeface="+mn-cs"/>
                        </a:rPr>
                        <a:t>(49,518 Medically </a:t>
                      </a:r>
                    </a:p>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lt"/>
                          <a:ea typeface="+mn-ea"/>
                          <a:cs typeface="+mn-cs"/>
                        </a:rPr>
                        <a:t>Certified Deaths)</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lt"/>
                          <a:ea typeface="+mn-ea"/>
                          <a:cs typeface="+mn-cs"/>
                        </a:rPr>
                        <a:t>(30,739 Medically Certified Deaths)</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92995158"/>
                  </a:ext>
                </a:extLst>
              </a:tr>
              <a:tr h="302400">
                <a:tc>
                  <a:txBody>
                    <a:bodyPr/>
                    <a:lstStyle/>
                    <a:p>
                      <a:pPr marL="0" lvl="0" indent="-188913" algn="l"/>
                      <a:r>
                        <a:rPr kumimoji="1" lang="en-IN" altLang="ja-JP" sz="1000" dirty="0"/>
                        <a:t>a.</a:t>
                      </a:r>
                      <a:r>
                        <a:rPr kumimoji="1" lang="ja-JP" altLang="en-US" sz="1000" dirty="0"/>
                        <a:t>腎不全</a:t>
                      </a:r>
                      <a:endParaRPr kumimoji="1" lang="ja-JP" altLang="en-US" sz="1000" baseline="30000" dirty="0"/>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b="1" kern="1200" dirty="0">
                          <a:solidFill>
                            <a:schemeClr val="dk1"/>
                          </a:solidFill>
                          <a:latin typeface="+mn-lt"/>
                          <a:ea typeface="+mn-ea"/>
                          <a:cs typeface="+mn-cs"/>
                        </a:rPr>
                        <a:t>64,869</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b="1" kern="1200">
                          <a:solidFill>
                            <a:schemeClr val="dk1"/>
                          </a:solidFill>
                          <a:latin typeface="+mn-lt"/>
                          <a:ea typeface="+mn-ea"/>
                          <a:cs typeface="+mn-cs"/>
                        </a:rPr>
                        <a:t>80.8</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40,690</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82.2</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24,179</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78.7</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09891682"/>
                  </a:ext>
                </a:extLst>
              </a:tr>
              <a:tr h="302400">
                <a:tc>
                  <a:txBody>
                    <a:bodyPr/>
                    <a:lstStyle/>
                    <a:p>
                      <a:pPr marL="0" lvl="0" indent="-188913" algn="l" defTabSz="914400" rtl="0" eaLnBrk="1" latinLnBrk="0" hangingPunct="1"/>
                      <a:r>
                        <a:rPr kumimoji="1" lang="en-US" altLang="ja-JP" sz="1000" kern="1200" dirty="0">
                          <a:solidFill>
                            <a:schemeClr val="dk1"/>
                          </a:solidFill>
                          <a:latin typeface="+mn-lt"/>
                          <a:ea typeface="+mn-ea"/>
                          <a:cs typeface="+mn-cs"/>
                        </a:rPr>
                        <a:t>b.</a:t>
                      </a:r>
                      <a:r>
                        <a:rPr kumimoji="1" lang="ja-JP" altLang="en-US" sz="1000" kern="1200" dirty="0">
                          <a:solidFill>
                            <a:schemeClr val="dk1"/>
                          </a:solidFill>
                          <a:latin typeface="+mn-lt"/>
                          <a:ea typeface="+mn-ea"/>
                          <a:cs typeface="+mn-cs"/>
                        </a:rPr>
                        <a:t>糸球体疾患（ネフローゼ症候群を含む）</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b="1" kern="1200" dirty="0">
                          <a:solidFill>
                            <a:schemeClr val="dk1"/>
                          </a:solidFill>
                          <a:latin typeface="+mn-lt"/>
                          <a:ea typeface="+mn-ea"/>
                          <a:cs typeface="+mn-cs"/>
                        </a:rPr>
                        <a:t>2,162</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b="1" kern="1200">
                          <a:solidFill>
                            <a:schemeClr val="dk1"/>
                          </a:solidFill>
                          <a:latin typeface="+mn-lt"/>
                          <a:ea typeface="+mn-ea"/>
                          <a:cs typeface="+mn-cs"/>
                        </a:rPr>
                        <a:t>2.7</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1,149</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2.3</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1,013</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3.3</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204954602"/>
                  </a:ext>
                </a:extLst>
              </a:tr>
              <a:tr h="302400">
                <a:tc>
                  <a:txBody>
                    <a:bodyPr/>
                    <a:lstStyle/>
                    <a:p>
                      <a:pPr marL="0" lvl="0" indent="-188913" algn="l" defTabSz="914400" rtl="0" eaLnBrk="1" latinLnBrk="0" hangingPunct="1"/>
                      <a:r>
                        <a:rPr kumimoji="1" lang="en-US" altLang="ja-JP" sz="1000" kern="1200" dirty="0">
                          <a:solidFill>
                            <a:schemeClr val="dk1"/>
                          </a:solidFill>
                          <a:latin typeface="+mn-lt"/>
                          <a:ea typeface="+mn-ea"/>
                          <a:cs typeface="+mn-cs"/>
                        </a:rPr>
                        <a:t>c.</a:t>
                      </a:r>
                      <a:r>
                        <a:rPr kumimoji="1" lang="zh-TW" altLang="en-US" sz="1000" kern="1200" dirty="0">
                          <a:solidFill>
                            <a:schemeClr val="dk1"/>
                          </a:solidFill>
                          <a:latin typeface="+mn-lt"/>
                          <a:ea typeface="+mn-ea"/>
                          <a:cs typeface="+mn-cs"/>
                        </a:rPr>
                        <a:t>尿細管間質疾患</a:t>
                      </a:r>
                      <a:endParaRPr kumimoji="1" lang="ja-JP" altLang="en-US"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b="1" kern="1200" dirty="0">
                          <a:solidFill>
                            <a:schemeClr val="dk1"/>
                          </a:solidFill>
                          <a:latin typeface="+mn-lt"/>
                          <a:ea typeface="+mn-ea"/>
                          <a:cs typeface="+mn-cs"/>
                        </a:rPr>
                        <a:t>1,805</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b="1" kern="1200" dirty="0">
                          <a:solidFill>
                            <a:schemeClr val="dk1"/>
                          </a:solidFill>
                          <a:latin typeface="+mn-lt"/>
                          <a:ea typeface="+mn-ea"/>
                          <a:cs typeface="+mn-cs"/>
                        </a:rPr>
                        <a:t>2.2</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1,058</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2.1</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747</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2.4</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33209850"/>
                  </a:ext>
                </a:extLst>
              </a:tr>
              <a:tr h="302400">
                <a:tc>
                  <a:txBody>
                    <a:bodyPr/>
                    <a:lstStyle/>
                    <a:p>
                      <a:pPr marL="0" lvl="0" indent="-188913" algn="l" defTabSz="914400" rtl="0" eaLnBrk="1" latinLnBrk="0" hangingPunct="1"/>
                      <a:r>
                        <a:rPr kumimoji="1" lang="en-US" altLang="ja-JP" sz="1000" kern="1200" dirty="0">
                          <a:solidFill>
                            <a:schemeClr val="dk1"/>
                          </a:solidFill>
                          <a:latin typeface="+mn-lt"/>
                          <a:ea typeface="+mn-ea"/>
                          <a:cs typeface="+mn-cs"/>
                        </a:rPr>
                        <a:t>d.</a:t>
                      </a:r>
                      <a:r>
                        <a:rPr kumimoji="1" lang="ja-JP" altLang="en-US" sz="1000" kern="1200" dirty="0">
                          <a:solidFill>
                            <a:schemeClr val="dk1"/>
                          </a:solidFill>
                          <a:latin typeface="+mn-lt"/>
                          <a:ea typeface="+mn-ea"/>
                          <a:cs typeface="+mn-cs"/>
                        </a:rPr>
                        <a:t>その他</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b="1" kern="1200" dirty="0">
                          <a:solidFill>
                            <a:schemeClr val="dk1"/>
                          </a:solidFill>
                          <a:latin typeface="+mn-lt"/>
                          <a:ea typeface="+mn-ea"/>
                          <a:cs typeface="+mn-cs"/>
                        </a:rPr>
                        <a:t>11,424</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b="1" kern="1200" dirty="0">
                          <a:solidFill>
                            <a:schemeClr val="dk1"/>
                          </a:solidFill>
                          <a:latin typeface="+mn-lt"/>
                          <a:ea typeface="+mn-ea"/>
                          <a:cs typeface="+mn-cs"/>
                        </a:rPr>
                        <a:t>14.2</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6,621</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13.4</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4,800</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15.6</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53473101"/>
                  </a:ext>
                </a:extLst>
              </a:tr>
            </a:tbl>
          </a:graphicData>
        </a:graphic>
      </p:graphicFrame>
      <p:sp>
        <p:nvSpPr>
          <p:cNvPr id="8" name="TextBox 13">
            <a:extLst>
              <a:ext uri="{FF2B5EF4-FFF2-40B4-BE49-F238E27FC236}">
                <a16:creationId xmlns:a16="http://schemas.microsoft.com/office/drawing/2014/main" id="{927AB85A-204C-C966-B8FB-A4F1C68C1E87}"/>
              </a:ext>
            </a:extLst>
          </p:cNvPr>
          <p:cNvSpPr txBox="1"/>
          <p:nvPr/>
        </p:nvSpPr>
        <p:spPr>
          <a:xfrm>
            <a:off x="134798" y="1799238"/>
            <a:ext cx="10578842" cy="261610"/>
          </a:xfrm>
          <a:prstGeom prst="rect">
            <a:avLst/>
          </a:prstGeom>
          <a:noFill/>
        </p:spPr>
        <p:txBody>
          <a:bodyPr wrap="square">
            <a:spAutoFit/>
          </a:bodyPr>
          <a:lstStyle/>
          <a:p>
            <a:r>
              <a:rPr lang="en-IN" altLang="ja-JP" sz="1100" b="1" dirty="0"/>
              <a:t>③</a:t>
            </a:r>
            <a:r>
              <a:rPr kumimoji="1" lang="en-IN" altLang="ja-JP" sz="1100" b="1" dirty="0"/>
              <a:t> </a:t>
            </a:r>
            <a:r>
              <a:rPr lang="en-IN" altLang="ja-JP" sz="1100" b="1" noProof="1"/>
              <a:t>泌尿生殖器系疾患</a:t>
            </a:r>
            <a:endParaRPr kumimoji="1" lang="ja-JP" altLang="en-US" sz="1100" b="1" dirty="0"/>
          </a:p>
        </p:txBody>
      </p:sp>
      <p:sp>
        <p:nvSpPr>
          <p:cNvPr id="9" name="TextBox 14">
            <a:extLst>
              <a:ext uri="{FF2B5EF4-FFF2-40B4-BE49-F238E27FC236}">
                <a16:creationId xmlns:a16="http://schemas.microsoft.com/office/drawing/2014/main" id="{0938A1F6-319F-5BE8-1C78-AFCFFE3DCED4}"/>
              </a:ext>
            </a:extLst>
          </p:cNvPr>
          <p:cNvSpPr txBox="1"/>
          <p:nvPr/>
        </p:nvSpPr>
        <p:spPr>
          <a:xfrm>
            <a:off x="134798" y="4000985"/>
            <a:ext cx="6618402" cy="261610"/>
          </a:xfrm>
          <a:prstGeom prst="rect">
            <a:avLst/>
          </a:prstGeom>
          <a:noFill/>
        </p:spPr>
        <p:txBody>
          <a:bodyPr wrap="square">
            <a:spAutoFit/>
          </a:bodyPr>
          <a:lstStyle/>
          <a:p>
            <a:r>
              <a:rPr kumimoji="1" lang="en-IN" altLang="ja-JP" sz="1100" b="1" dirty="0"/>
              <a:t>④ </a:t>
            </a:r>
            <a:r>
              <a:rPr kumimoji="1" lang="en-IN" altLang="ja-JP" sz="1100" b="1" noProof="1"/>
              <a:t>特定の感染症および寄生虫疾患</a:t>
            </a:r>
            <a:endParaRPr kumimoji="1" lang="ja-JP" altLang="en-US" sz="1100" b="1" dirty="0"/>
          </a:p>
        </p:txBody>
      </p:sp>
      <p:graphicFrame>
        <p:nvGraphicFramePr>
          <p:cNvPr id="10" name="Content Placeholder 4">
            <a:extLst>
              <a:ext uri="{FF2B5EF4-FFF2-40B4-BE49-F238E27FC236}">
                <a16:creationId xmlns:a16="http://schemas.microsoft.com/office/drawing/2014/main" id="{9ECCC342-94DD-5591-C9F4-DC4EADA438B8}"/>
              </a:ext>
            </a:extLst>
          </p:cNvPr>
          <p:cNvGraphicFramePr>
            <a:graphicFrameLocks/>
          </p:cNvGraphicFramePr>
          <p:nvPr>
            <p:extLst>
              <p:ext uri="{D42A27DB-BD31-4B8C-83A1-F6EECF244321}">
                <p14:modId xmlns:p14="http://schemas.microsoft.com/office/powerpoint/2010/main" val="107207504"/>
              </p:ext>
            </p:extLst>
          </p:nvPr>
        </p:nvGraphicFramePr>
        <p:xfrm>
          <a:off x="202820" y="4246672"/>
          <a:ext cx="9529530" cy="2146096"/>
        </p:xfrm>
        <a:graphic>
          <a:graphicData uri="http://schemas.openxmlformats.org/drawingml/2006/table">
            <a:tbl>
              <a:tblPr firstRow="1" bandRow="1">
                <a:tableStyleId>{5C22544A-7EE6-4342-B048-85BDC9FD1C3A}</a:tableStyleId>
              </a:tblPr>
              <a:tblGrid>
                <a:gridCol w="2520000">
                  <a:extLst>
                    <a:ext uri="{9D8B030D-6E8A-4147-A177-3AD203B41FA5}">
                      <a16:colId xmlns:a16="http://schemas.microsoft.com/office/drawing/2014/main" val="308573993"/>
                    </a:ext>
                  </a:extLst>
                </a:gridCol>
                <a:gridCol w="1544730">
                  <a:extLst>
                    <a:ext uri="{9D8B030D-6E8A-4147-A177-3AD203B41FA5}">
                      <a16:colId xmlns:a16="http://schemas.microsoft.com/office/drawing/2014/main" val="1398525759"/>
                    </a:ext>
                  </a:extLst>
                </a:gridCol>
                <a:gridCol w="792000">
                  <a:extLst>
                    <a:ext uri="{9D8B030D-6E8A-4147-A177-3AD203B41FA5}">
                      <a16:colId xmlns:a16="http://schemas.microsoft.com/office/drawing/2014/main" val="1232521457"/>
                    </a:ext>
                  </a:extLst>
                </a:gridCol>
                <a:gridCol w="1544400">
                  <a:extLst>
                    <a:ext uri="{9D8B030D-6E8A-4147-A177-3AD203B41FA5}">
                      <a16:colId xmlns:a16="http://schemas.microsoft.com/office/drawing/2014/main" val="1888546081"/>
                    </a:ext>
                  </a:extLst>
                </a:gridCol>
                <a:gridCol w="792000">
                  <a:extLst>
                    <a:ext uri="{9D8B030D-6E8A-4147-A177-3AD203B41FA5}">
                      <a16:colId xmlns:a16="http://schemas.microsoft.com/office/drawing/2014/main" val="3571872651"/>
                    </a:ext>
                  </a:extLst>
                </a:gridCol>
                <a:gridCol w="1544400">
                  <a:extLst>
                    <a:ext uri="{9D8B030D-6E8A-4147-A177-3AD203B41FA5}">
                      <a16:colId xmlns:a16="http://schemas.microsoft.com/office/drawing/2014/main" val="2745727857"/>
                    </a:ext>
                  </a:extLst>
                </a:gridCol>
                <a:gridCol w="792000">
                  <a:extLst>
                    <a:ext uri="{9D8B030D-6E8A-4147-A177-3AD203B41FA5}">
                      <a16:colId xmlns:a16="http://schemas.microsoft.com/office/drawing/2014/main" val="2078436179"/>
                    </a:ext>
                  </a:extLst>
                </a:gridCol>
              </a:tblGrid>
              <a:tr h="172800">
                <a:tc rowSpan="2">
                  <a:txBody>
                    <a:bodyPr/>
                    <a:lstStyle/>
                    <a:p>
                      <a:pPr algn="l"/>
                      <a:r>
                        <a:rPr kumimoji="1" lang="ja-JP" altLang="en-US" sz="1100" dirty="0">
                          <a:solidFill>
                            <a:schemeClr val="bg1"/>
                          </a:solidFill>
                        </a:rPr>
                        <a:t>死因</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lt"/>
                        </a:rPr>
                        <a:t>合計</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endParaRPr dirty="0"/>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lt"/>
                        </a:rPr>
                        <a:t>男性</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lt"/>
                        </a:rPr>
                        <a:t>女性</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extLst>
                  <a:ext uri="{0D108BD9-81ED-4DB2-BD59-A6C34878D82A}">
                    <a16:rowId xmlns:a16="http://schemas.microsoft.com/office/drawing/2014/main" val="3938621568"/>
                  </a:ext>
                </a:extLst>
              </a:tr>
              <a:tr h="280386">
                <a:tc vMerge="1">
                  <a:txBody>
                    <a:bodyPr/>
                    <a:lstStyle/>
                    <a:p>
                      <a:endParaRPr kumimoji="1" lang="ja-JP" altLang="en-US"/>
                    </a:p>
                  </a:txBody>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lt"/>
                          <a:ea typeface="+mn-ea"/>
                          <a:cs typeface="+mn-cs"/>
                        </a:rPr>
                        <a:t>(143,546 Medically Certified Deaths)</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lt"/>
                          <a:ea typeface="+mn-ea"/>
                          <a:cs typeface="+mn-cs"/>
                        </a:rPr>
                        <a:t>(88,637 Medically Certified Deaths)</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lt"/>
                          <a:ea typeface="+mn-ea"/>
                          <a:cs typeface="+mn-cs"/>
                        </a:rPr>
                        <a:t>(54,901 Medically </a:t>
                      </a:r>
                    </a:p>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lt"/>
                          <a:ea typeface="+mn-ea"/>
                          <a:cs typeface="+mn-cs"/>
                        </a:rPr>
                        <a:t>Certified Deaths)</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92995158"/>
                  </a:ext>
                </a:extLst>
              </a:tr>
              <a:tr h="216000">
                <a:tc>
                  <a:txBody>
                    <a:bodyPr/>
                    <a:lstStyle/>
                    <a:p>
                      <a:pPr marL="0" lvl="0" indent="-188913" algn="l"/>
                      <a:r>
                        <a:rPr kumimoji="1" lang="en-IN" altLang="ja-JP" sz="1000" dirty="0"/>
                        <a:t>a.</a:t>
                      </a:r>
                      <a:r>
                        <a:rPr kumimoji="1" lang="ja-JP" altLang="en-US" sz="1000" dirty="0"/>
                        <a:t>敗血症</a:t>
                      </a:r>
                      <a:endParaRPr kumimoji="1" lang="ja-JP" altLang="en-US" sz="1000" baseline="30000" dirty="0"/>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85,974</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59.9</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51,210</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57.8</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34,758</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63.3</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09891682"/>
                  </a:ext>
                </a:extLst>
              </a:tr>
              <a:tr h="219731">
                <a:tc>
                  <a:txBody>
                    <a:bodyPr/>
                    <a:lstStyle/>
                    <a:p>
                      <a:pPr marL="0" lvl="0" indent="-188913" algn="l" defTabSz="914400" rtl="0" eaLnBrk="1" latinLnBrk="0" hangingPunct="1"/>
                      <a:r>
                        <a:rPr kumimoji="1" lang="en-US" altLang="ja-JP" sz="1000" kern="1200" dirty="0">
                          <a:solidFill>
                            <a:schemeClr val="dk1"/>
                          </a:solidFill>
                          <a:latin typeface="+mn-lt"/>
                          <a:ea typeface="+mn-ea"/>
                          <a:cs typeface="+mn-cs"/>
                        </a:rPr>
                        <a:t>b.</a:t>
                      </a:r>
                      <a:r>
                        <a:rPr kumimoji="1" lang="ja-JP" altLang="en-US" sz="1000" kern="1200" dirty="0">
                          <a:solidFill>
                            <a:schemeClr val="dk1"/>
                          </a:solidFill>
                          <a:latin typeface="+mn-lt"/>
                          <a:ea typeface="+mn-ea"/>
                          <a:cs typeface="+mn-cs"/>
                        </a:rPr>
                        <a:t>結核</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27,785</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19.4</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18,799</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21.2</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8,986</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16.4</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204954602"/>
                  </a:ext>
                </a:extLst>
              </a:tr>
              <a:tr h="271576">
                <a:tc>
                  <a:txBody>
                    <a:bodyPr/>
                    <a:lstStyle/>
                    <a:p>
                      <a:pPr marL="0" lvl="0" indent="-188913" algn="l" defTabSz="914400" rtl="0" eaLnBrk="1" latinLnBrk="0" hangingPunct="1"/>
                      <a:r>
                        <a:rPr kumimoji="1" lang="en-US" altLang="ja-JP" sz="1000" kern="1200" dirty="0">
                          <a:solidFill>
                            <a:schemeClr val="dk1"/>
                          </a:solidFill>
                          <a:latin typeface="+mn-lt"/>
                          <a:ea typeface="+mn-ea"/>
                          <a:cs typeface="+mn-cs"/>
                        </a:rPr>
                        <a:t>c.</a:t>
                      </a:r>
                      <a:r>
                        <a:rPr kumimoji="1" lang="ja-JP" altLang="en-US" sz="1000" kern="1200" dirty="0">
                          <a:solidFill>
                            <a:schemeClr val="dk1"/>
                          </a:solidFill>
                          <a:latin typeface="+mn-lt"/>
                          <a:ea typeface="+mn-ea"/>
                          <a:cs typeface="+mn-cs"/>
                        </a:rPr>
                        <a:t>感染性原因が疑われる下痢と胃腸炎</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2,772</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1.9</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1,545</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1.7</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1,227</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2.2</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33209850"/>
                  </a:ext>
                </a:extLst>
              </a:tr>
              <a:tr h="199608">
                <a:tc>
                  <a:txBody>
                    <a:bodyPr/>
                    <a:lstStyle/>
                    <a:p>
                      <a:pPr marL="0" lvl="0" indent="-188913" algn="l" defTabSz="914400" rtl="0" eaLnBrk="1" latinLnBrk="0" hangingPunct="1"/>
                      <a:r>
                        <a:rPr kumimoji="1" lang="en-US" altLang="ja-JP" sz="1000" kern="1200" dirty="0">
                          <a:solidFill>
                            <a:schemeClr val="dk1"/>
                          </a:solidFill>
                          <a:latin typeface="+mn-lt"/>
                          <a:ea typeface="+mn-ea"/>
                          <a:cs typeface="+mn-cs"/>
                        </a:rPr>
                        <a:t>d. HIV</a:t>
                      </a:r>
                      <a:endParaRPr kumimoji="1" lang="ja-JP" altLang="en-US"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2,212</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1.5</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1,507</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1.7</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705</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1.3</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53473101"/>
                  </a:ext>
                </a:extLst>
              </a:tr>
              <a:tr h="219731">
                <a:tc>
                  <a:txBody>
                    <a:bodyPr/>
                    <a:lstStyle/>
                    <a:p>
                      <a:pPr marL="0" lvl="0" indent="-188913" algn="l" defTabSz="914400" rtl="0" eaLnBrk="1" latinLnBrk="0" hangingPunct="1"/>
                      <a:r>
                        <a:rPr kumimoji="1" lang="en-US" altLang="ja-JP" sz="1000" kern="1200" dirty="0">
                          <a:solidFill>
                            <a:schemeClr val="dk1"/>
                          </a:solidFill>
                          <a:latin typeface="+mn-lt"/>
                          <a:ea typeface="+mn-ea"/>
                          <a:cs typeface="+mn-cs"/>
                        </a:rPr>
                        <a:t>e.</a:t>
                      </a:r>
                      <a:r>
                        <a:rPr kumimoji="1" lang="ja-JP" altLang="en-US" sz="1000" kern="1200" dirty="0">
                          <a:solidFill>
                            <a:schemeClr val="dk1"/>
                          </a:solidFill>
                          <a:latin typeface="+mn-lt"/>
                          <a:ea typeface="+mn-ea"/>
                          <a:cs typeface="+mn-cs"/>
                        </a:rPr>
                        <a:t>マラリア</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1,265</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0.9</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777</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0.9</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488</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0.9</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822290664"/>
                  </a:ext>
                </a:extLst>
              </a:tr>
              <a:tr h="216000">
                <a:tc>
                  <a:txBody>
                    <a:bodyPr/>
                    <a:lstStyle/>
                    <a:p>
                      <a:pPr marL="0" lvl="0" indent="-188913" algn="l" defTabSz="914400" rtl="0" eaLnBrk="1" latinLnBrk="0" hangingPunct="1"/>
                      <a:r>
                        <a:rPr kumimoji="1" lang="en-US" altLang="ja-JP" sz="1000" kern="1200" dirty="0">
                          <a:solidFill>
                            <a:schemeClr val="dk1"/>
                          </a:solidFill>
                          <a:latin typeface="+mn-lt"/>
                          <a:ea typeface="+mn-ea"/>
                          <a:cs typeface="+mn-cs"/>
                        </a:rPr>
                        <a:t>f. </a:t>
                      </a:r>
                      <a:r>
                        <a:rPr kumimoji="1" lang="ja-JP" altLang="en-US" sz="1000" kern="1200" dirty="0">
                          <a:solidFill>
                            <a:schemeClr val="dk1"/>
                          </a:solidFill>
                          <a:latin typeface="+mn-lt"/>
                          <a:ea typeface="+mn-ea"/>
                          <a:cs typeface="+mn-cs"/>
                        </a:rPr>
                        <a:t>その他</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23,538</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16.4</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14,799</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16.7</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8,737</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15.9</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99385280"/>
                  </a:ext>
                </a:extLst>
              </a:tr>
            </a:tbl>
          </a:graphicData>
        </a:graphic>
      </p:graphicFrame>
    </p:spTree>
    <p:extLst>
      <p:ext uri="{BB962C8B-B14F-4D97-AF65-F5344CB8AC3E}">
        <p14:creationId xmlns:p14="http://schemas.microsoft.com/office/powerpoint/2010/main" val="14898831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D892D4-0098-AE89-95CF-E648A4EB446C}"/>
            </a:ext>
          </a:extLst>
        </p:cNvPr>
        <p:cNvGrpSpPr/>
        <p:nvPr/>
      </p:nvGrpSpPr>
      <p:grpSpPr>
        <a:xfrm>
          <a:off x="0" y="0"/>
          <a:ext cx="0" cy="0"/>
          <a:chOff x="0" y="0"/>
          <a:chExt cx="0" cy="0"/>
        </a:xfrm>
      </p:grpSpPr>
      <p:graphicFrame>
        <p:nvGraphicFramePr>
          <p:cNvPr id="14" name="Object 13" hidden="1">
            <a:extLst>
              <a:ext uri="{FF2B5EF4-FFF2-40B4-BE49-F238E27FC236}">
                <a16:creationId xmlns:a16="http://schemas.microsoft.com/office/drawing/2014/main" id="{1A8212E9-793F-39ED-6D81-DB5F3FF4016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14" name="Object 13" hidden="1">
                        <a:extLst>
                          <a:ext uri="{FF2B5EF4-FFF2-40B4-BE49-F238E27FC236}">
                            <a16:creationId xmlns:a16="http://schemas.microsoft.com/office/drawing/2014/main" id="{A4D183A5-F87F-1319-EE91-144370F2C9D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4036A67F-97B8-FAF8-E105-9A7C13BA25B8}"/>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sz="1400" noProof="1"/>
              <a:t>タイ／医療関連／医療・公衆衛生</a:t>
            </a:r>
            <a:endParaRPr kumimoji="1" lang="ja-JP" altLang="en-US" sz="1400" dirty="0"/>
          </a:p>
        </p:txBody>
      </p:sp>
      <p:sp>
        <p:nvSpPr>
          <p:cNvPr id="3" name="テキスト プレースホルダー 2">
            <a:extLst>
              <a:ext uri="{FF2B5EF4-FFF2-40B4-BE49-F238E27FC236}">
                <a16:creationId xmlns:a16="http://schemas.microsoft.com/office/drawing/2014/main" id="{FC16E538-E0CE-2114-C665-1043A2F1D0E8}"/>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000" noProof="1"/>
              <a:t>疾病構造と死亡要因 </a:t>
            </a:r>
            <a:r>
              <a:rPr lang="en-US" altLang="ja-JP" sz="2000" noProof="1"/>
              <a:t>【</a:t>
            </a:r>
            <a:r>
              <a:rPr lang="ja-JP" altLang="en-US" sz="2000" noProof="1"/>
              <a:t>小分類</a:t>
            </a:r>
            <a:r>
              <a:rPr lang="en-US" altLang="ja-JP" noProof="1"/>
              <a:t>】</a:t>
            </a:r>
            <a:endParaRPr lang="ja-JP" altLang="en-US" sz="2000" noProof="1"/>
          </a:p>
        </p:txBody>
      </p:sp>
      <p:grpSp>
        <p:nvGrpSpPr>
          <p:cNvPr id="5" name="グループ化 7">
            <a:extLst>
              <a:ext uri="{FF2B5EF4-FFF2-40B4-BE49-F238E27FC236}">
                <a16:creationId xmlns:a16="http://schemas.microsoft.com/office/drawing/2014/main" id="{4F63AC3E-1DC1-AF14-6BF3-F9B03534B083}"/>
              </a:ext>
            </a:extLst>
          </p:cNvPr>
          <p:cNvGrpSpPr/>
          <p:nvPr/>
        </p:nvGrpSpPr>
        <p:grpSpPr>
          <a:xfrm>
            <a:off x="152609" y="1484784"/>
            <a:ext cx="9576660" cy="288032"/>
            <a:chOff x="4808984" y="2113806"/>
            <a:chExt cx="2948649" cy="288032"/>
          </a:xfrm>
        </p:grpSpPr>
        <p:cxnSp>
          <p:nvCxnSpPr>
            <p:cNvPr id="6" name="直線コネクタ 5">
              <a:extLst>
                <a:ext uri="{FF2B5EF4-FFF2-40B4-BE49-F238E27FC236}">
                  <a16:creationId xmlns:a16="http://schemas.microsoft.com/office/drawing/2014/main" id="{B6880B48-7027-AEA6-C140-0104FDC348ED}"/>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1384DC30-7D83-593E-0B5F-1009483809D0}"/>
                </a:ext>
              </a:extLst>
            </p:cNvPr>
            <p:cNvSpPr>
              <a:spLocks noChangeArrowheads="1"/>
            </p:cNvSpPr>
            <p:nvPr/>
          </p:nvSpPr>
          <p:spPr bwMode="auto">
            <a:xfrm>
              <a:off x="4823495" y="2113806"/>
              <a:ext cx="2934138"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noProof="1">
                  <a:solidFill>
                    <a:srgbClr val="000000"/>
                  </a:solidFill>
                  <a:latin typeface="Arial Black" pitchFamily="34" charset="0"/>
                  <a:ea typeface="HGP創英角ｺﾞｼｯｸUB" pitchFamily="50" charset="-128"/>
                </a:rPr>
                <a:t>2022年における疾病</a:t>
              </a:r>
              <a:r>
                <a:rPr lang="ja-JP" altLang="en-US" sz="1400" noProof="1">
                  <a:solidFill>
                    <a:srgbClr val="000000"/>
                  </a:solidFill>
                  <a:latin typeface="Arial Black" pitchFamily="34" charset="0"/>
                  <a:ea typeface="HGP創英角ｺﾞｼｯｸUB" pitchFamily="50" charset="-128"/>
                </a:rPr>
                <a:t>要因</a:t>
              </a:r>
              <a:r>
                <a:rPr lang="en-US" altLang="ja-JP" sz="1400" noProof="1">
                  <a:solidFill>
                    <a:srgbClr val="000000"/>
                  </a:solidFill>
                  <a:latin typeface="Arial Black" pitchFamily="34" charset="0"/>
                  <a:ea typeface="HGP創英角ｺﾞｼｯｸUB" pitchFamily="50" charset="-128"/>
                </a:rPr>
                <a:t>別の医学的診断による死亡者数とその割合 (%)</a:t>
              </a:r>
              <a:endParaRPr lang="ja-JP" altLang="en-US" sz="1400" dirty="0">
                <a:solidFill>
                  <a:srgbClr val="000000"/>
                </a:solidFill>
                <a:latin typeface="Arial Black" pitchFamily="34" charset="0"/>
                <a:ea typeface="HGP創英角ｺﾞｼｯｸUB" pitchFamily="50" charset="-128"/>
              </a:endParaRPr>
            </a:p>
          </p:txBody>
        </p:sp>
      </p:grpSp>
      <p:sp>
        <p:nvSpPr>
          <p:cNvPr id="15" name="テキスト ボックス 14">
            <a:extLst>
              <a:ext uri="{FF2B5EF4-FFF2-40B4-BE49-F238E27FC236}">
                <a16:creationId xmlns:a16="http://schemas.microsoft.com/office/drawing/2014/main" id="{51362402-6AE9-81FC-CB3E-F1842BCDAB29}"/>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noProof="1"/>
              <a:t>内分泌・栄養・代謝疾患では糖尿病、消化器疾患では肝疾患が主な死因であった。</a:t>
            </a:r>
            <a:endParaRPr lang="en-IN" altLang="ja-JP" sz="1400" dirty="0"/>
          </a:p>
        </p:txBody>
      </p:sp>
      <p:sp>
        <p:nvSpPr>
          <p:cNvPr id="17" name="テキスト ボックス 115">
            <a:extLst>
              <a:ext uri="{FF2B5EF4-FFF2-40B4-BE49-F238E27FC236}">
                <a16:creationId xmlns:a16="http://schemas.microsoft.com/office/drawing/2014/main" id="{48602BB9-3F4A-F138-21A6-48B873F90B16}"/>
              </a:ext>
            </a:extLst>
          </p:cNvPr>
          <p:cNvSpPr txBox="1"/>
          <p:nvPr/>
        </p:nvSpPr>
        <p:spPr>
          <a:xfrm>
            <a:off x="231913" y="6680175"/>
            <a:ext cx="8856984" cy="144016"/>
          </a:xfrm>
          <a:prstGeom prst="rect">
            <a:avLst/>
          </a:prstGeom>
          <a:noFill/>
        </p:spPr>
        <p:txBody>
          <a:bodyPr wrap="square" lIns="0" tIns="0" rIns="0" bIns="0" rtlCol="0">
            <a:noAutofit/>
          </a:bodyPr>
          <a:lstStyle/>
          <a:p>
            <a:pPr defTabSz="361950"/>
            <a:r>
              <a:rPr lang="ja-JP" altLang="en-US" sz="800" noProof="1">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Report on medical certification of cause of death (MCCD), Registrar General of India, 2022</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 </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1" name="Content Placeholder 4">
            <a:extLst>
              <a:ext uri="{FF2B5EF4-FFF2-40B4-BE49-F238E27FC236}">
                <a16:creationId xmlns:a16="http://schemas.microsoft.com/office/drawing/2014/main" id="{8C3432E3-EBCC-8E1E-40AE-38016C6A8BAC}"/>
              </a:ext>
            </a:extLst>
          </p:cNvPr>
          <p:cNvGraphicFramePr>
            <a:graphicFrameLocks/>
          </p:cNvGraphicFramePr>
          <p:nvPr>
            <p:extLst>
              <p:ext uri="{D42A27DB-BD31-4B8C-83A1-F6EECF244321}">
                <p14:modId xmlns:p14="http://schemas.microsoft.com/office/powerpoint/2010/main" val="799111550"/>
              </p:ext>
            </p:extLst>
          </p:nvPr>
        </p:nvGraphicFramePr>
        <p:xfrm>
          <a:off x="201935" y="2058536"/>
          <a:ext cx="9529530" cy="1874520"/>
        </p:xfrm>
        <a:graphic>
          <a:graphicData uri="http://schemas.openxmlformats.org/drawingml/2006/table">
            <a:tbl>
              <a:tblPr firstRow="1" bandRow="1">
                <a:tableStyleId>{5C22544A-7EE6-4342-B048-85BDC9FD1C3A}</a:tableStyleId>
              </a:tblPr>
              <a:tblGrid>
                <a:gridCol w="2520000">
                  <a:extLst>
                    <a:ext uri="{9D8B030D-6E8A-4147-A177-3AD203B41FA5}">
                      <a16:colId xmlns:a16="http://schemas.microsoft.com/office/drawing/2014/main" val="308573993"/>
                    </a:ext>
                  </a:extLst>
                </a:gridCol>
                <a:gridCol w="1544730">
                  <a:extLst>
                    <a:ext uri="{9D8B030D-6E8A-4147-A177-3AD203B41FA5}">
                      <a16:colId xmlns:a16="http://schemas.microsoft.com/office/drawing/2014/main" val="1398525759"/>
                    </a:ext>
                  </a:extLst>
                </a:gridCol>
                <a:gridCol w="792000">
                  <a:extLst>
                    <a:ext uri="{9D8B030D-6E8A-4147-A177-3AD203B41FA5}">
                      <a16:colId xmlns:a16="http://schemas.microsoft.com/office/drawing/2014/main" val="1232521457"/>
                    </a:ext>
                  </a:extLst>
                </a:gridCol>
                <a:gridCol w="1544400">
                  <a:extLst>
                    <a:ext uri="{9D8B030D-6E8A-4147-A177-3AD203B41FA5}">
                      <a16:colId xmlns:a16="http://schemas.microsoft.com/office/drawing/2014/main" val="1888546081"/>
                    </a:ext>
                  </a:extLst>
                </a:gridCol>
                <a:gridCol w="792000">
                  <a:extLst>
                    <a:ext uri="{9D8B030D-6E8A-4147-A177-3AD203B41FA5}">
                      <a16:colId xmlns:a16="http://schemas.microsoft.com/office/drawing/2014/main" val="3571872651"/>
                    </a:ext>
                  </a:extLst>
                </a:gridCol>
                <a:gridCol w="1544400">
                  <a:extLst>
                    <a:ext uri="{9D8B030D-6E8A-4147-A177-3AD203B41FA5}">
                      <a16:colId xmlns:a16="http://schemas.microsoft.com/office/drawing/2014/main" val="2745727857"/>
                    </a:ext>
                  </a:extLst>
                </a:gridCol>
                <a:gridCol w="792000">
                  <a:extLst>
                    <a:ext uri="{9D8B030D-6E8A-4147-A177-3AD203B41FA5}">
                      <a16:colId xmlns:a16="http://schemas.microsoft.com/office/drawing/2014/main" val="2078436179"/>
                    </a:ext>
                  </a:extLst>
                </a:gridCol>
              </a:tblGrid>
              <a:tr h="0">
                <a:tc rowSpan="2">
                  <a:txBody>
                    <a:bodyPr/>
                    <a:lstStyle/>
                    <a:p>
                      <a:pPr algn="l"/>
                      <a:r>
                        <a:rPr kumimoji="1" lang="ja-JP" altLang="en-US" sz="1100" dirty="0">
                          <a:solidFill>
                            <a:schemeClr val="bg1"/>
                          </a:solidFill>
                        </a:rPr>
                        <a:t>死因</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lt"/>
                        </a:rPr>
                        <a:t>合計</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endParaRPr dirty="0"/>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lt"/>
                        </a:rPr>
                        <a:t>男性</a:t>
                      </a:r>
                    </a:p>
                  </a:txBody>
                  <a:tcPr anchor="ctr">
                    <a:lnL w="12700" cap="flat" cmpd="sng" algn="ctr">
                      <a:solidFill>
                        <a:schemeClr val="bg1"/>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lt"/>
                        </a:rPr>
                        <a:t>女性</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extLst>
                  <a:ext uri="{0D108BD9-81ED-4DB2-BD59-A6C34878D82A}">
                    <a16:rowId xmlns:a16="http://schemas.microsoft.com/office/drawing/2014/main" val="3938621568"/>
                  </a:ext>
                </a:extLst>
              </a:tr>
              <a:tr h="0">
                <a:tc vMerge="1">
                  <a:txBody>
                    <a:bodyPr/>
                    <a:lstStyle/>
                    <a:p>
                      <a:endParaRPr kumimoji="1" lang="ja-JP" altLang="en-US"/>
                    </a:p>
                  </a:txBody>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lt"/>
                          <a:ea typeface="+mn-ea"/>
                          <a:cs typeface="+mn-cs"/>
                        </a:rPr>
                        <a:t>(79,104 Medically </a:t>
                      </a:r>
                    </a:p>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lt"/>
                          <a:ea typeface="+mn-ea"/>
                          <a:cs typeface="+mn-cs"/>
                        </a:rPr>
                        <a:t>Certified Deaths)</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kumimoji="1" lang="en-IN" sz="1000" b="1" i="0" u="none" strike="noStrike" kern="1200">
                          <a:solidFill>
                            <a:schemeClr val="tx1"/>
                          </a:solidFill>
                          <a:effectLst/>
                          <a:latin typeface="+mn-lt"/>
                          <a:ea typeface="+mn-ea"/>
                          <a:cs typeface="+mn-cs"/>
                        </a:rPr>
                        <a:t>(%)</a:t>
                      </a:r>
                      <a:endParaRPr kumimoji="1" lang="en-IN" sz="1000" b="1" i="0" u="none" strike="noStrike" kern="1200" dirty="0">
                        <a:solidFill>
                          <a:schemeClr val="tx1"/>
                        </a:solidFill>
                        <a:effectLst/>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lt"/>
                          <a:ea typeface="+mn-ea"/>
                          <a:cs typeface="+mn-cs"/>
                        </a:rPr>
                        <a:t>(46,029 Medically Certified Deaths)</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lt"/>
                          <a:ea typeface="+mn-ea"/>
                          <a:cs typeface="+mn-cs"/>
                        </a:rPr>
                        <a:t>(33,073 Medically </a:t>
                      </a:r>
                    </a:p>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lt"/>
                          <a:ea typeface="+mn-ea"/>
                          <a:cs typeface="+mn-cs"/>
                        </a:rPr>
                        <a:t>Certified Deaths)</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92995158"/>
                  </a:ext>
                </a:extLst>
              </a:tr>
              <a:tr h="0">
                <a:tc>
                  <a:txBody>
                    <a:bodyPr/>
                    <a:lstStyle/>
                    <a:p>
                      <a:pPr marL="0" lvl="0" indent="-188912" algn="l" defTabSz="914400" rtl="0" eaLnBrk="1" latinLnBrk="0" hangingPunct="1">
                        <a:buFont typeface="+mj-lt"/>
                        <a:buNone/>
                      </a:pPr>
                      <a:r>
                        <a:rPr kumimoji="1" lang="en-US" altLang="ja-JP" sz="1000" b="0" kern="1200" dirty="0">
                          <a:solidFill>
                            <a:schemeClr val="dk1"/>
                          </a:solidFill>
                          <a:latin typeface="+mn-lt"/>
                          <a:ea typeface="+mn-ea"/>
                          <a:cs typeface="+mn-cs"/>
                        </a:rPr>
                        <a:t>a.</a:t>
                      </a:r>
                      <a:r>
                        <a:rPr kumimoji="1" lang="ja-JP" altLang="en-US" sz="1000" b="0" kern="1200" dirty="0">
                          <a:solidFill>
                            <a:schemeClr val="dk1"/>
                          </a:solidFill>
                          <a:latin typeface="+mn-lt"/>
                          <a:ea typeface="+mn-ea"/>
                          <a:cs typeface="+mn-cs"/>
                        </a:rPr>
                        <a:t>糖尿病</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65,419</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a:solidFill>
                            <a:schemeClr val="dk1"/>
                          </a:solidFill>
                          <a:latin typeface="+mn-lt"/>
                          <a:ea typeface="+mn-ea"/>
                          <a:cs typeface="+mn-cs"/>
                        </a:rPr>
                        <a:t>82.7</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a:solidFill>
                            <a:schemeClr val="dk1"/>
                          </a:solidFill>
                          <a:latin typeface="+mn-lt"/>
                          <a:ea typeface="+mn-ea"/>
                          <a:cs typeface="+mn-cs"/>
                        </a:rPr>
                        <a:t>37,932</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82.4</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27,486</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83.1</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09891682"/>
                  </a:ext>
                </a:extLst>
              </a:tr>
              <a:tr h="0">
                <a:tc>
                  <a:txBody>
                    <a:bodyPr/>
                    <a:lstStyle/>
                    <a:p>
                      <a:pPr marL="0" lvl="0" indent="-188912" algn="l" defTabSz="914400" rtl="0" eaLnBrk="1" latinLnBrk="0" hangingPunct="1">
                        <a:buFont typeface="+mj-lt"/>
                        <a:buNone/>
                      </a:pPr>
                      <a:r>
                        <a:rPr kumimoji="1" lang="en-US" altLang="ja-JP" sz="1000" b="0" kern="1200" dirty="0">
                          <a:solidFill>
                            <a:schemeClr val="dk1"/>
                          </a:solidFill>
                          <a:latin typeface="+mn-lt"/>
                          <a:ea typeface="+mn-ea"/>
                          <a:cs typeface="+mn-cs"/>
                        </a:rPr>
                        <a:t>b.</a:t>
                      </a:r>
                      <a:r>
                        <a:rPr kumimoji="1" lang="ja-JP" altLang="en-US" sz="1000" b="0" kern="1200" dirty="0">
                          <a:solidFill>
                            <a:schemeClr val="dk1"/>
                          </a:solidFill>
                          <a:latin typeface="+mn-lt"/>
                          <a:ea typeface="+mn-ea"/>
                          <a:cs typeface="+mn-cs"/>
                        </a:rPr>
                        <a:t>甲状腺機能障害</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1,640</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a:solidFill>
                            <a:schemeClr val="dk1"/>
                          </a:solidFill>
                          <a:latin typeface="+mn-lt"/>
                          <a:ea typeface="+mn-ea"/>
                          <a:cs typeface="+mn-cs"/>
                        </a:rPr>
                        <a:t>2.1</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a:solidFill>
                            <a:schemeClr val="dk1"/>
                          </a:solidFill>
                          <a:latin typeface="+mn-lt"/>
                          <a:ea typeface="+mn-ea"/>
                          <a:cs typeface="+mn-cs"/>
                        </a:rPr>
                        <a:t>720</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1.6</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920</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2.8</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204954602"/>
                  </a:ext>
                </a:extLst>
              </a:tr>
              <a:tr h="0">
                <a:tc>
                  <a:txBody>
                    <a:bodyPr/>
                    <a:lstStyle/>
                    <a:p>
                      <a:pPr marL="0" lvl="0" indent="-188913" algn="l" defTabSz="914400" rtl="0" eaLnBrk="1" latinLnBrk="0" hangingPunct="1">
                        <a:buFont typeface="+mj-lt"/>
                        <a:buNone/>
                        <a:tabLst>
                          <a:tab pos="447675" algn="l"/>
                        </a:tabLst>
                      </a:pPr>
                      <a:r>
                        <a:rPr kumimoji="1" lang="en-US" altLang="ja-JP" sz="1000" b="0" kern="1200" dirty="0">
                          <a:solidFill>
                            <a:schemeClr val="dk1"/>
                          </a:solidFill>
                          <a:latin typeface="+mn-lt"/>
                          <a:ea typeface="+mn-ea"/>
                          <a:cs typeface="+mn-cs"/>
                        </a:rPr>
                        <a:t>c.</a:t>
                      </a:r>
                      <a:r>
                        <a:rPr kumimoji="1" lang="ja-JP" altLang="en-US" sz="1000" b="0" kern="1200" dirty="0">
                          <a:solidFill>
                            <a:schemeClr val="dk1"/>
                          </a:solidFill>
                          <a:latin typeface="+mn-lt"/>
                          <a:ea typeface="+mn-ea"/>
                          <a:cs typeface="+mn-cs"/>
                        </a:rPr>
                        <a:t>栄養失調</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607</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a:solidFill>
                            <a:schemeClr val="dk1"/>
                          </a:solidFill>
                          <a:latin typeface="+mn-lt"/>
                          <a:ea typeface="+mn-ea"/>
                          <a:cs typeface="+mn-cs"/>
                        </a:rPr>
                        <a:t>0.8</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a:solidFill>
                            <a:schemeClr val="dk1"/>
                          </a:solidFill>
                          <a:latin typeface="+mn-lt"/>
                          <a:ea typeface="+mn-ea"/>
                          <a:cs typeface="+mn-cs"/>
                        </a:rPr>
                        <a:t>328</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0.7</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279</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0.8</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33209850"/>
                  </a:ext>
                </a:extLst>
              </a:tr>
              <a:tr h="0">
                <a:tc>
                  <a:txBody>
                    <a:bodyPr/>
                    <a:lstStyle/>
                    <a:p>
                      <a:pPr marL="0" lvl="0" indent="-188913" algn="l" defTabSz="914400" rtl="0" eaLnBrk="1" latinLnBrk="0" hangingPunct="1">
                        <a:buFont typeface="+mj-lt"/>
                        <a:buNone/>
                      </a:pPr>
                      <a:r>
                        <a:rPr kumimoji="1" lang="en-US" altLang="ja-JP" sz="1000" b="0" kern="1200" dirty="0">
                          <a:solidFill>
                            <a:schemeClr val="dk1"/>
                          </a:solidFill>
                          <a:latin typeface="+mn-lt"/>
                          <a:ea typeface="+mn-ea"/>
                          <a:cs typeface="+mn-cs"/>
                        </a:rPr>
                        <a:t>d.</a:t>
                      </a:r>
                      <a:r>
                        <a:rPr kumimoji="1" lang="ja-JP" altLang="en-US" sz="1000" b="0" kern="1200" dirty="0">
                          <a:solidFill>
                            <a:schemeClr val="dk1"/>
                          </a:solidFill>
                          <a:latin typeface="+mn-lt"/>
                          <a:ea typeface="+mn-ea"/>
                          <a:cs typeface="+mn-cs"/>
                        </a:rPr>
                        <a:t>その他の栄養素欠乏症</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461</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a:solidFill>
                            <a:schemeClr val="dk1"/>
                          </a:solidFill>
                          <a:latin typeface="+mn-lt"/>
                          <a:ea typeface="+mn-ea"/>
                          <a:cs typeface="+mn-cs"/>
                        </a:rPr>
                        <a:t>0.6</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a:solidFill>
                            <a:schemeClr val="dk1"/>
                          </a:solidFill>
                          <a:latin typeface="+mn-lt"/>
                          <a:ea typeface="+mn-ea"/>
                          <a:cs typeface="+mn-cs"/>
                        </a:rPr>
                        <a:t>292</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0.6</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169</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0.5</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53473101"/>
                  </a:ext>
                </a:extLst>
              </a:tr>
              <a:tr h="0">
                <a:tc>
                  <a:txBody>
                    <a:bodyPr/>
                    <a:lstStyle/>
                    <a:p>
                      <a:pPr marL="0" lvl="0" indent="-188912" algn="l" defTabSz="914400" rtl="0" eaLnBrk="1" latinLnBrk="0" hangingPunct="1">
                        <a:buFont typeface="+mj-lt"/>
                        <a:buNone/>
                      </a:pPr>
                      <a:r>
                        <a:rPr kumimoji="1" lang="en-US" altLang="ja-JP" sz="1000" b="0" kern="1200" dirty="0">
                          <a:solidFill>
                            <a:schemeClr val="dk1"/>
                          </a:solidFill>
                          <a:latin typeface="+mn-lt"/>
                          <a:ea typeface="+mn-ea"/>
                          <a:cs typeface="+mn-cs"/>
                        </a:rPr>
                        <a:t>e.</a:t>
                      </a:r>
                      <a:r>
                        <a:rPr kumimoji="1" lang="ja-JP" altLang="en-US" sz="1000" b="0" kern="1200" dirty="0">
                          <a:solidFill>
                            <a:schemeClr val="dk1"/>
                          </a:solidFill>
                          <a:latin typeface="+mn-lt"/>
                          <a:ea typeface="+mn-ea"/>
                          <a:cs typeface="+mn-cs"/>
                        </a:rPr>
                        <a:t>その他</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10,977</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13.9</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a:solidFill>
                            <a:schemeClr val="dk1"/>
                          </a:solidFill>
                          <a:latin typeface="+mn-lt"/>
                          <a:ea typeface="+mn-ea"/>
                          <a:cs typeface="+mn-cs"/>
                        </a:rPr>
                        <a:t>6,757</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14.7</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4,219</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12.8</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822290664"/>
                  </a:ext>
                </a:extLst>
              </a:tr>
            </a:tbl>
          </a:graphicData>
        </a:graphic>
      </p:graphicFrame>
      <p:sp>
        <p:nvSpPr>
          <p:cNvPr id="12" name="TextBox 13">
            <a:extLst>
              <a:ext uri="{FF2B5EF4-FFF2-40B4-BE49-F238E27FC236}">
                <a16:creationId xmlns:a16="http://schemas.microsoft.com/office/drawing/2014/main" id="{E053CEAA-C7F3-2D71-536E-E1682CDD47B3}"/>
              </a:ext>
            </a:extLst>
          </p:cNvPr>
          <p:cNvSpPr txBox="1"/>
          <p:nvPr/>
        </p:nvSpPr>
        <p:spPr>
          <a:xfrm>
            <a:off x="134798" y="1808683"/>
            <a:ext cx="8130570" cy="261610"/>
          </a:xfrm>
          <a:prstGeom prst="rect">
            <a:avLst/>
          </a:prstGeom>
          <a:noFill/>
        </p:spPr>
        <p:txBody>
          <a:bodyPr wrap="square">
            <a:spAutoFit/>
          </a:bodyPr>
          <a:lstStyle/>
          <a:p>
            <a:r>
              <a:rPr lang="en-IN" altLang="ja-JP" sz="1100" b="1" dirty="0"/>
              <a:t>⑤ </a:t>
            </a:r>
            <a:r>
              <a:rPr lang="en-IN" altLang="ja-JP" sz="1100" b="1" noProof="1"/>
              <a:t>内分泌・栄養・代謝疾患</a:t>
            </a:r>
            <a:endParaRPr kumimoji="1" lang="ja-JP" altLang="en-US" sz="1100" b="1" dirty="0"/>
          </a:p>
        </p:txBody>
      </p:sp>
      <p:sp>
        <p:nvSpPr>
          <p:cNvPr id="13" name="TextBox 14">
            <a:extLst>
              <a:ext uri="{FF2B5EF4-FFF2-40B4-BE49-F238E27FC236}">
                <a16:creationId xmlns:a16="http://schemas.microsoft.com/office/drawing/2014/main" id="{797B6B48-3744-1798-B293-9871337D5266}"/>
              </a:ext>
            </a:extLst>
          </p:cNvPr>
          <p:cNvSpPr txBox="1"/>
          <p:nvPr/>
        </p:nvSpPr>
        <p:spPr>
          <a:xfrm>
            <a:off x="134798" y="3969310"/>
            <a:ext cx="7986554" cy="600164"/>
          </a:xfrm>
          <a:prstGeom prst="rect">
            <a:avLst/>
          </a:prstGeom>
          <a:noFill/>
        </p:spPr>
        <p:txBody>
          <a:bodyPr wrap="square">
            <a:spAutoFit/>
          </a:bodyPr>
          <a:lstStyle/>
          <a:p>
            <a:r>
              <a:rPr kumimoji="1" lang="en-IN" altLang="ja-JP" sz="1100" b="1" dirty="0"/>
              <a:t>⑥ </a:t>
            </a:r>
            <a:r>
              <a:rPr kumimoji="1" lang="en-IN" altLang="ja-JP" sz="1100" b="1" noProof="1"/>
              <a:t>消化器疾患</a:t>
            </a:r>
            <a:endParaRPr lang="en-US" altLang="ja-JP" sz="1100" b="1" dirty="0"/>
          </a:p>
          <a:p>
            <a:endParaRPr lang="en-US" altLang="ja-JP" sz="1100" b="1" dirty="0"/>
          </a:p>
          <a:p>
            <a:endParaRPr kumimoji="1" lang="ja-JP" altLang="en-US" sz="1100" b="1" dirty="0"/>
          </a:p>
        </p:txBody>
      </p:sp>
      <p:graphicFrame>
        <p:nvGraphicFramePr>
          <p:cNvPr id="16" name="Content Placeholder 4">
            <a:extLst>
              <a:ext uri="{FF2B5EF4-FFF2-40B4-BE49-F238E27FC236}">
                <a16:creationId xmlns:a16="http://schemas.microsoft.com/office/drawing/2014/main" id="{67398775-D4A7-9935-C709-942742DC367A}"/>
              </a:ext>
            </a:extLst>
          </p:cNvPr>
          <p:cNvGraphicFramePr>
            <a:graphicFrameLocks/>
          </p:cNvGraphicFramePr>
          <p:nvPr>
            <p:extLst>
              <p:ext uri="{D42A27DB-BD31-4B8C-83A1-F6EECF244321}">
                <p14:modId xmlns:p14="http://schemas.microsoft.com/office/powerpoint/2010/main" val="2425560953"/>
              </p:ext>
            </p:extLst>
          </p:nvPr>
        </p:nvGraphicFramePr>
        <p:xfrm>
          <a:off x="202820" y="4214997"/>
          <a:ext cx="9529530" cy="2367000"/>
        </p:xfrm>
        <a:graphic>
          <a:graphicData uri="http://schemas.openxmlformats.org/drawingml/2006/table">
            <a:tbl>
              <a:tblPr firstRow="1" bandRow="1">
                <a:tableStyleId>{5C22544A-7EE6-4342-B048-85BDC9FD1C3A}</a:tableStyleId>
              </a:tblPr>
              <a:tblGrid>
                <a:gridCol w="2520000">
                  <a:extLst>
                    <a:ext uri="{9D8B030D-6E8A-4147-A177-3AD203B41FA5}">
                      <a16:colId xmlns:a16="http://schemas.microsoft.com/office/drawing/2014/main" val="308573993"/>
                    </a:ext>
                  </a:extLst>
                </a:gridCol>
                <a:gridCol w="1544730">
                  <a:extLst>
                    <a:ext uri="{9D8B030D-6E8A-4147-A177-3AD203B41FA5}">
                      <a16:colId xmlns:a16="http://schemas.microsoft.com/office/drawing/2014/main" val="1398525759"/>
                    </a:ext>
                  </a:extLst>
                </a:gridCol>
                <a:gridCol w="792000">
                  <a:extLst>
                    <a:ext uri="{9D8B030D-6E8A-4147-A177-3AD203B41FA5}">
                      <a16:colId xmlns:a16="http://schemas.microsoft.com/office/drawing/2014/main" val="1232521457"/>
                    </a:ext>
                  </a:extLst>
                </a:gridCol>
                <a:gridCol w="1544400">
                  <a:extLst>
                    <a:ext uri="{9D8B030D-6E8A-4147-A177-3AD203B41FA5}">
                      <a16:colId xmlns:a16="http://schemas.microsoft.com/office/drawing/2014/main" val="1888546081"/>
                    </a:ext>
                  </a:extLst>
                </a:gridCol>
                <a:gridCol w="792000">
                  <a:extLst>
                    <a:ext uri="{9D8B030D-6E8A-4147-A177-3AD203B41FA5}">
                      <a16:colId xmlns:a16="http://schemas.microsoft.com/office/drawing/2014/main" val="3571872651"/>
                    </a:ext>
                  </a:extLst>
                </a:gridCol>
                <a:gridCol w="1544400">
                  <a:extLst>
                    <a:ext uri="{9D8B030D-6E8A-4147-A177-3AD203B41FA5}">
                      <a16:colId xmlns:a16="http://schemas.microsoft.com/office/drawing/2014/main" val="2745727857"/>
                    </a:ext>
                  </a:extLst>
                </a:gridCol>
                <a:gridCol w="792000">
                  <a:extLst>
                    <a:ext uri="{9D8B030D-6E8A-4147-A177-3AD203B41FA5}">
                      <a16:colId xmlns:a16="http://schemas.microsoft.com/office/drawing/2014/main" val="2078436179"/>
                    </a:ext>
                  </a:extLst>
                </a:gridCol>
              </a:tblGrid>
              <a:tr h="172800">
                <a:tc rowSpan="2">
                  <a:txBody>
                    <a:bodyPr/>
                    <a:lstStyle/>
                    <a:p>
                      <a:pPr algn="l"/>
                      <a:r>
                        <a:rPr kumimoji="1" lang="ja-JP" altLang="en-US" sz="1100" dirty="0">
                          <a:solidFill>
                            <a:schemeClr val="bg1"/>
                          </a:solidFill>
                        </a:rPr>
                        <a:t>死因</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lt"/>
                        </a:rPr>
                        <a:t>合計</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endParaRPr dirty="0"/>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lt"/>
                        </a:rPr>
                        <a:t>男性</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lt"/>
                        </a:rPr>
                        <a:t>女性</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extLst>
                  <a:ext uri="{0D108BD9-81ED-4DB2-BD59-A6C34878D82A}">
                    <a16:rowId xmlns:a16="http://schemas.microsoft.com/office/drawing/2014/main" val="3938621568"/>
                  </a:ext>
                </a:extLst>
              </a:tr>
              <a:tr h="280386">
                <a:tc vMerge="1">
                  <a:txBody>
                    <a:bodyPr/>
                    <a:lstStyle/>
                    <a:p>
                      <a:endParaRPr kumimoji="1" lang="ja-JP" altLang="en-US"/>
                    </a:p>
                  </a:txBody>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lt"/>
                          <a:ea typeface="+mn-ea"/>
                          <a:cs typeface="+mn-cs"/>
                        </a:rPr>
                        <a:t>(71,212 Medically </a:t>
                      </a:r>
                    </a:p>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lt"/>
                          <a:ea typeface="+mn-ea"/>
                          <a:cs typeface="+mn-cs"/>
                        </a:rPr>
                        <a:t>Certified Deaths)</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lt"/>
                          <a:ea typeface="+mn-ea"/>
                          <a:cs typeface="+mn-cs"/>
                        </a:rPr>
                        <a:t>(55,184 Medically </a:t>
                      </a:r>
                    </a:p>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lt"/>
                          <a:ea typeface="+mn-ea"/>
                          <a:cs typeface="+mn-cs"/>
                        </a:rPr>
                        <a:t>Certified Deaths)</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lt"/>
                          <a:ea typeface="+mn-ea"/>
                          <a:cs typeface="+mn-cs"/>
                        </a:rPr>
                        <a:t>(16,028 Medically </a:t>
                      </a:r>
                    </a:p>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lt"/>
                          <a:ea typeface="+mn-ea"/>
                          <a:cs typeface="+mn-cs"/>
                        </a:rPr>
                        <a:t>Certified Deaths)</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92995158"/>
                  </a:ext>
                </a:extLst>
              </a:tr>
              <a:tr h="288000">
                <a:tc>
                  <a:txBody>
                    <a:bodyPr/>
                    <a:lstStyle/>
                    <a:p>
                      <a:pPr marL="0" lvl="0" indent="-188913" algn="l" defTabSz="914400" rtl="0" eaLnBrk="1" latinLnBrk="0" hangingPunct="1"/>
                      <a:r>
                        <a:rPr kumimoji="1" lang="en-US" altLang="ja-JP" sz="1000" kern="1200" dirty="0">
                          <a:solidFill>
                            <a:schemeClr val="dk1"/>
                          </a:solidFill>
                          <a:latin typeface="+mn-lt"/>
                          <a:ea typeface="+mn-ea"/>
                          <a:cs typeface="+mn-cs"/>
                        </a:rPr>
                        <a:t>a.</a:t>
                      </a:r>
                      <a:r>
                        <a:rPr kumimoji="1" lang="ja-JP" altLang="en-US" sz="1000" kern="1200" dirty="0">
                          <a:solidFill>
                            <a:schemeClr val="dk1"/>
                          </a:solidFill>
                          <a:latin typeface="+mn-lt"/>
                          <a:ea typeface="+mn-ea"/>
                          <a:cs typeface="+mn-cs"/>
                        </a:rPr>
                        <a:t>肝疾患</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50,388</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a:solidFill>
                            <a:schemeClr val="dk1"/>
                          </a:solidFill>
                          <a:latin typeface="+mn-lt"/>
                          <a:ea typeface="+mn-ea"/>
                          <a:cs typeface="+mn-cs"/>
                        </a:rPr>
                        <a:t>70.8</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41,172</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74.6</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9,216</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57.5</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09891682"/>
                  </a:ext>
                </a:extLst>
              </a:tr>
              <a:tr h="288000">
                <a:tc>
                  <a:txBody>
                    <a:bodyPr/>
                    <a:lstStyle/>
                    <a:p>
                      <a:pPr marL="0" lvl="0" indent="-188913" algn="l" defTabSz="914400" rtl="0" eaLnBrk="1" latinLnBrk="0" hangingPunct="1"/>
                      <a:r>
                        <a:rPr kumimoji="1" lang="en-US" altLang="ja-JP" sz="1000" kern="1200" dirty="0">
                          <a:solidFill>
                            <a:schemeClr val="dk1"/>
                          </a:solidFill>
                          <a:latin typeface="+mn-lt"/>
                          <a:ea typeface="+mn-ea"/>
                          <a:cs typeface="+mn-cs"/>
                        </a:rPr>
                        <a:t>b.</a:t>
                      </a:r>
                      <a:r>
                        <a:rPr kumimoji="1" lang="ja-JP" altLang="en-US" sz="1000" kern="1200" dirty="0">
                          <a:solidFill>
                            <a:schemeClr val="dk1"/>
                          </a:solidFill>
                          <a:latin typeface="+mn-lt"/>
                          <a:ea typeface="+mn-ea"/>
                          <a:cs typeface="+mn-cs"/>
                        </a:rPr>
                        <a:t>膵臓の障害</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4,054</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5.7</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3,120</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5.7</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934</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5.8</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204954602"/>
                  </a:ext>
                </a:extLst>
              </a:tr>
              <a:tr h="288000">
                <a:tc>
                  <a:txBody>
                    <a:bodyPr/>
                    <a:lstStyle/>
                    <a:p>
                      <a:pPr marL="0" lvl="0" indent="-188913" algn="l" defTabSz="914400" rtl="0" eaLnBrk="1" latinLnBrk="0" hangingPunct="1"/>
                      <a:r>
                        <a:rPr kumimoji="1" lang="en-US" altLang="ja-JP" sz="1000" kern="1200" dirty="0">
                          <a:solidFill>
                            <a:schemeClr val="dk1"/>
                          </a:solidFill>
                          <a:latin typeface="+mn-lt"/>
                          <a:ea typeface="+mn-ea"/>
                          <a:cs typeface="+mn-cs"/>
                        </a:rPr>
                        <a:t>c.</a:t>
                      </a:r>
                      <a:r>
                        <a:rPr kumimoji="1" lang="ja-JP" altLang="en-US" sz="1000" kern="1200" dirty="0">
                          <a:solidFill>
                            <a:schemeClr val="dk1"/>
                          </a:solidFill>
                          <a:latin typeface="+mn-lt"/>
                          <a:ea typeface="+mn-ea"/>
                          <a:cs typeface="+mn-cs"/>
                        </a:rPr>
                        <a:t>腹膜炎</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1,806</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2.5</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1,183</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2.1</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623</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3.9</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33209850"/>
                  </a:ext>
                </a:extLst>
              </a:tr>
              <a:tr h="360000">
                <a:tc>
                  <a:txBody>
                    <a:bodyPr/>
                    <a:lstStyle/>
                    <a:p>
                      <a:pPr marL="0" lvl="0" indent="-188913" algn="l" defTabSz="914400" rtl="0" eaLnBrk="1" latinLnBrk="0" hangingPunct="1"/>
                      <a:r>
                        <a:rPr kumimoji="1" lang="en-US" altLang="ja-JP" sz="1000" kern="1200" dirty="0">
                          <a:solidFill>
                            <a:schemeClr val="dk1"/>
                          </a:solidFill>
                          <a:latin typeface="+mn-lt"/>
                          <a:ea typeface="+mn-ea"/>
                          <a:cs typeface="+mn-cs"/>
                        </a:rPr>
                        <a:t>d.</a:t>
                      </a:r>
                      <a:r>
                        <a:rPr kumimoji="1" lang="ja-JP" altLang="en-US" sz="1000" kern="1200" dirty="0">
                          <a:solidFill>
                            <a:schemeClr val="dk1"/>
                          </a:solidFill>
                          <a:latin typeface="+mn-lt"/>
                          <a:ea typeface="+mn-ea"/>
                          <a:cs typeface="+mn-cs"/>
                        </a:rPr>
                        <a:t>腸閉塞</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1,694</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2.4</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1,011</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1.8</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683</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4.3</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53473101"/>
                  </a:ext>
                </a:extLst>
              </a:tr>
              <a:tr h="180000">
                <a:tc>
                  <a:txBody>
                    <a:bodyPr/>
                    <a:lstStyle/>
                    <a:p>
                      <a:pPr marL="0" lvl="0" indent="-188913" algn="l" defTabSz="914400" rtl="0" eaLnBrk="1" latinLnBrk="0" hangingPunct="1"/>
                      <a:r>
                        <a:rPr kumimoji="1" lang="en-IN" altLang="ja-JP" sz="1000" kern="1200" dirty="0">
                          <a:solidFill>
                            <a:schemeClr val="dk1"/>
                          </a:solidFill>
                          <a:latin typeface="+mn-lt"/>
                          <a:ea typeface="+mn-ea"/>
                          <a:cs typeface="+mn-cs"/>
                        </a:rPr>
                        <a:t>e.</a:t>
                      </a:r>
                      <a:r>
                        <a:rPr kumimoji="1" lang="ja-JP" altLang="en-US" sz="1000" kern="1200" dirty="0">
                          <a:solidFill>
                            <a:schemeClr val="dk1"/>
                          </a:solidFill>
                          <a:latin typeface="+mn-lt"/>
                          <a:ea typeface="+mn-ea"/>
                          <a:cs typeface="+mn-cs"/>
                        </a:rPr>
                        <a:t>胃潰瘍および十二指腸潰瘍</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1,174</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1.6</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778</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1.4</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396</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2.5</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11179866"/>
                  </a:ext>
                </a:extLst>
              </a:tr>
              <a:tr h="180000">
                <a:tc>
                  <a:txBody>
                    <a:bodyPr/>
                    <a:lstStyle/>
                    <a:p>
                      <a:pPr marL="0" lvl="0" indent="-188913" algn="l" defTabSz="914400" rtl="0" eaLnBrk="1" latinLnBrk="0" hangingPunct="1"/>
                      <a:r>
                        <a:rPr kumimoji="1" lang="en-IN" altLang="ja-JP" sz="1000" kern="1200" dirty="0">
                          <a:solidFill>
                            <a:schemeClr val="dk1"/>
                          </a:solidFill>
                          <a:latin typeface="+mn-lt"/>
                          <a:ea typeface="+mn-ea"/>
                          <a:cs typeface="+mn-cs"/>
                        </a:rPr>
                        <a:t>f.</a:t>
                      </a:r>
                      <a:r>
                        <a:rPr kumimoji="1" lang="ja-JP" altLang="en-US" sz="1000" b="0" kern="1200" dirty="0">
                          <a:solidFill>
                            <a:schemeClr val="dk1"/>
                          </a:solidFill>
                          <a:latin typeface="+mn-lt"/>
                          <a:ea typeface="+mn-ea"/>
                          <a:cs typeface="+mn-cs"/>
                        </a:rPr>
                        <a:t>その他</a:t>
                      </a:r>
                      <a:endParaRPr kumimoji="1" lang="ja-JP" altLang="en-US"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12,096</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17.0</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7,920</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14.4</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4,176</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26.1</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317156834"/>
                  </a:ext>
                </a:extLst>
              </a:tr>
            </a:tbl>
          </a:graphicData>
        </a:graphic>
      </p:graphicFrame>
    </p:spTree>
    <p:extLst>
      <p:ext uri="{BB962C8B-B14F-4D97-AF65-F5344CB8AC3E}">
        <p14:creationId xmlns:p14="http://schemas.microsoft.com/office/powerpoint/2010/main" val="42465732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5CB14F-A970-6BDF-B055-4AF94DCAD65B}"/>
            </a:ext>
          </a:extLst>
        </p:cNvPr>
        <p:cNvGrpSpPr/>
        <p:nvPr/>
      </p:nvGrpSpPr>
      <p:grpSpPr>
        <a:xfrm>
          <a:off x="0" y="0"/>
          <a:ext cx="0" cy="0"/>
          <a:chOff x="0" y="0"/>
          <a:chExt cx="0" cy="0"/>
        </a:xfrm>
      </p:grpSpPr>
      <p:graphicFrame>
        <p:nvGraphicFramePr>
          <p:cNvPr id="14" name="Object 13" hidden="1">
            <a:extLst>
              <a:ext uri="{FF2B5EF4-FFF2-40B4-BE49-F238E27FC236}">
                <a16:creationId xmlns:a16="http://schemas.microsoft.com/office/drawing/2014/main" id="{96028019-2910-3E58-8E0B-93C47F023DB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14" name="Object 13" hidden="1">
                        <a:extLst>
                          <a:ext uri="{FF2B5EF4-FFF2-40B4-BE49-F238E27FC236}">
                            <a16:creationId xmlns:a16="http://schemas.microsoft.com/office/drawing/2014/main" id="{1A8212E9-793F-39ED-6D81-DB5F3FF4016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D902195D-97AB-05BE-E574-C524BD44E937}"/>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sz="1400" noProof="1"/>
              <a:t>タイ／医療関連／医療・公衆衛生</a:t>
            </a:r>
            <a:endParaRPr kumimoji="1" lang="ja-JP" altLang="en-US" sz="1400" dirty="0"/>
          </a:p>
        </p:txBody>
      </p:sp>
      <p:sp>
        <p:nvSpPr>
          <p:cNvPr id="3" name="テキスト プレースホルダー 2">
            <a:extLst>
              <a:ext uri="{FF2B5EF4-FFF2-40B4-BE49-F238E27FC236}">
                <a16:creationId xmlns:a16="http://schemas.microsoft.com/office/drawing/2014/main" id="{2F2D3C2B-1465-69C5-246C-0836F8DDDB8D}"/>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000" noProof="1"/>
              <a:t>疾病構造と死亡要因 </a:t>
            </a:r>
            <a:r>
              <a:rPr lang="en-US" altLang="ja-JP" sz="2000" noProof="1"/>
              <a:t>【</a:t>
            </a:r>
            <a:r>
              <a:rPr lang="ja-JP" altLang="en-US" sz="2000" noProof="1"/>
              <a:t>小分類</a:t>
            </a:r>
            <a:r>
              <a:rPr lang="en-US" altLang="ja-JP" noProof="1"/>
              <a:t>】</a:t>
            </a:r>
            <a:endParaRPr lang="ja-JP" altLang="en-US" sz="2000" noProof="1"/>
          </a:p>
        </p:txBody>
      </p:sp>
      <p:grpSp>
        <p:nvGrpSpPr>
          <p:cNvPr id="5" name="グループ化 7">
            <a:extLst>
              <a:ext uri="{FF2B5EF4-FFF2-40B4-BE49-F238E27FC236}">
                <a16:creationId xmlns:a16="http://schemas.microsoft.com/office/drawing/2014/main" id="{C8D97292-0371-9B78-2087-B41A64C50697}"/>
              </a:ext>
            </a:extLst>
          </p:cNvPr>
          <p:cNvGrpSpPr/>
          <p:nvPr/>
        </p:nvGrpSpPr>
        <p:grpSpPr>
          <a:xfrm>
            <a:off x="152609" y="1628800"/>
            <a:ext cx="9576660" cy="288032"/>
            <a:chOff x="4808984" y="2113806"/>
            <a:chExt cx="2948649" cy="288032"/>
          </a:xfrm>
        </p:grpSpPr>
        <p:cxnSp>
          <p:nvCxnSpPr>
            <p:cNvPr id="6" name="直線コネクタ 5">
              <a:extLst>
                <a:ext uri="{FF2B5EF4-FFF2-40B4-BE49-F238E27FC236}">
                  <a16:creationId xmlns:a16="http://schemas.microsoft.com/office/drawing/2014/main" id="{AB6A3699-B61A-76BC-A1AF-994F8D4F1D2F}"/>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D24F4593-3C0D-430D-47BC-0E472B227E52}"/>
                </a:ext>
              </a:extLst>
            </p:cNvPr>
            <p:cNvSpPr>
              <a:spLocks noChangeArrowheads="1"/>
            </p:cNvSpPr>
            <p:nvPr/>
          </p:nvSpPr>
          <p:spPr bwMode="auto">
            <a:xfrm>
              <a:off x="4823495" y="2113806"/>
              <a:ext cx="2934138"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noProof="1">
                  <a:solidFill>
                    <a:srgbClr val="000000"/>
                  </a:solidFill>
                  <a:latin typeface="Arial Black" pitchFamily="34" charset="0"/>
                  <a:ea typeface="HGP創英角ｺﾞｼｯｸUB" pitchFamily="50" charset="-128"/>
                </a:rPr>
                <a:t>2022年における疾病</a:t>
              </a:r>
              <a:r>
                <a:rPr lang="ja-JP" altLang="en-US" sz="1400" noProof="1">
                  <a:solidFill>
                    <a:srgbClr val="000000"/>
                  </a:solidFill>
                  <a:latin typeface="Arial Black" pitchFamily="34" charset="0"/>
                  <a:ea typeface="HGP創英角ｺﾞｼｯｸUB" pitchFamily="50" charset="-128"/>
                </a:rPr>
                <a:t>要因</a:t>
              </a:r>
              <a:r>
                <a:rPr lang="en-US" altLang="ja-JP" sz="1400" noProof="1">
                  <a:solidFill>
                    <a:srgbClr val="000000"/>
                  </a:solidFill>
                  <a:latin typeface="Arial Black" pitchFamily="34" charset="0"/>
                  <a:ea typeface="HGP創英角ｺﾞｼｯｸUB" pitchFamily="50" charset="-128"/>
                </a:rPr>
                <a:t>別の医学的診断による死亡者数とその割合 (%)</a:t>
              </a:r>
              <a:endParaRPr lang="ja-JP" altLang="en-US" sz="1400" dirty="0">
                <a:solidFill>
                  <a:srgbClr val="000000"/>
                </a:solidFill>
                <a:latin typeface="Arial Black" pitchFamily="34" charset="0"/>
                <a:ea typeface="HGP創英角ｺﾞｼｯｸUB" pitchFamily="50" charset="-128"/>
              </a:endParaRPr>
            </a:p>
          </p:txBody>
        </p:sp>
      </p:grpSp>
      <p:sp>
        <p:nvSpPr>
          <p:cNvPr id="15" name="テキスト ボックス 14">
            <a:extLst>
              <a:ext uri="{FF2B5EF4-FFF2-40B4-BE49-F238E27FC236}">
                <a16:creationId xmlns:a16="http://schemas.microsoft.com/office/drawing/2014/main" id="{6F257467-CD3A-3B9F-6C70-E6617B110899}"/>
              </a:ext>
            </a:extLst>
          </p:cNvPr>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noProof="1"/>
              <a:t>症状・異常所見ではショックが死因の上位を占めていた。周産期に起因する疾患では、低酸素症</a:t>
            </a:r>
            <a:r>
              <a:rPr lang="ja-JP" altLang="en-US" sz="1400" noProof="1"/>
              <a:t>や</a:t>
            </a:r>
            <a:r>
              <a:rPr lang="en-US" altLang="ja-JP" sz="1400" noProof="1"/>
              <a:t>、</a:t>
            </a:r>
            <a:r>
              <a:rPr lang="ja-JP" altLang="en-US" sz="1400" noProof="1"/>
              <a:t>胎児の発育遅延</a:t>
            </a:r>
            <a:r>
              <a:rPr lang="en-US" altLang="ja-JP" sz="1400" noProof="1"/>
              <a:t>が死因の上位を占めていた。</a:t>
            </a:r>
            <a:endParaRPr lang="en-IN" altLang="ja-JP" sz="1400" dirty="0"/>
          </a:p>
        </p:txBody>
      </p:sp>
      <p:sp>
        <p:nvSpPr>
          <p:cNvPr id="17" name="テキスト ボックス 115">
            <a:extLst>
              <a:ext uri="{FF2B5EF4-FFF2-40B4-BE49-F238E27FC236}">
                <a16:creationId xmlns:a16="http://schemas.microsoft.com/office/drawing/2014/main" id="{03A509E7-3B72-3D0C-2781-A539B10348E1}"/>
              </a:ext>
            </a:extLst>
          </p:cNvPr>
          <p:cNvSpPr txBox="1"/>
          <p:nvPr/>
        </p:nvSpPr>
        <p:spPr>
          <a:xfrm>
            <a:off x="231913" y="6680175"/>
            <a:ext cx="8856984" cy="144016"/>
          </a:xfrm>
          <a:prstGeom prst="rect">
            <a:avLst/>
          </a:prstGeom>
          <a:noFill/>
        </p:spPr>
        <p:txBody>
          <a:bodyPr wrap="square" lIns="0" tIns="0" rIns="0" bIns="0" rtlCol="0">
            <a:noAutofit/>
          </a:bodyPr>
          <a:lstStyle/>
          <a:p>
            <a:pPr defTabSz="361950"/>
            <a:r>
              <a:rPr lang="ja-JP" altLang="en-US" sz="800" noProof="1">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Report on medical certification of cause of death (MCCD), Registrar General of India, 2022</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 </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4" name="Content Placeholder 4">
            <a:extLst>
              <a:ext uri="{FF2B5EF4-FFF2-40B4-BE49-F238E27FC236}">
                <a16:creationId xmlns:a16="http://schemas.microsoft.com/office/drawing/2014/main" id="{E427E2B3-4338-7505-14D7-7041190A6796}"/>
              </a:ext>
            </a:extLst>
          </p:cNvPr>
          <p:cNvGraphicFramePr>
            <a:graphicFrameLocks/>
          </p:cNvGraphicFramePr>
          <p:nvPr>
            <p:extLst>
              <p:ext uri="{D42A27DB-BD31-4B8C-83A1-F6EECF244321}">
                <p14:modId xmlns:p14="http://schemas.microsoft.com/office/powerpoint/2010/main" val="2895131241"/>
              </p:ext>
            </p:extLst>
          </p:nvPr>
        </p:nvGraphicFramePr>
        <p:xfrm>
          <a:off x="199739" y="2167548"/>
          <a:ext cx="9529530" cy="1874520"/>
        </p:xfrm>
        <a:graphic>
          <a:graphicData uri="http://schemas.openxmlformats.org/drawingml/2006/table">
            <a:tbl>
              <a:tblPr firstRow="1" bandRow="1">
                <a:tableStyleId>{5C22544A-7EE6-4342-B048-85BDC9FD1C3A}</a:tableStyleId>
              </a:tblPr>
              <a:tblGrid>
                <a:gridCol w="2520000">
                  <a:extLst>
                    <a:ext uri="{9D8B030D-6E8A-4147-A177-3AD203B41FA5}">
                      <a16:colId xmlns:a16="http://schemas.microsoft.com/office/drawing/2014/main" val="308573993"/>
                    </a:ext>
                  </a:extLst>
                </a:gridCol>
                <a:gridCol w="1544730">
                  <a:extLst>
                    <a:ext uri="{9D8B030D-6E8A-4147-A177-3AD203B41FA5}">
                      <a16:colId xmlns:a16="http://schemas.microsoft.com/office/drawing/2014/main" val="1398525759"/>
                    </a:ext>
                  </a:extLst>
                </a:gridCol>
                <a:gridCol w="792000">
                  <a:extLst>
                    <a:ext uri="{9D8B030D-6E8A-4147-A177-3AD203B41FA5}">
                      <a16:colId xmlns:a16="http://schemas.microsoft.com/office/drawing/2014/main" val="1232521457"/>
                    </a:ext>
                  </a:extLst>
                </a:gridCol>
                <a:gridCol w="1544400">
                  <a:extLst>
                    <a:ext uri="{9D8B030D-6E8A-4147-A177-3AD203B41FA5}">
                      <a16:colId xmlns:a16="http://schemas.microsoft.com/office/drawing/2014/main" val="1888546081"/>
                    </a:ext>
                  </a:extLst>
                </a:gridCol>
                <a:gridCol w="792000">
                  <a:extLst>
                    <a:ext uri="{9D8B030D-6E8A-4147-A177-3AD203B41FA5}">
                      <a16:colId xmlns:a16="http://schemas.microsoft.com/office/drawing/2014/main" val="3571872651"/>
                    </a:ext>
                  </a:extLst>
                </a:gridCol>
                <a:gridCol w="1544400">
                  <a:extLst>
                    <a:ext uri="{9D8B030D-6E8A-4147-A177-3AD203B41FA5}">
                      <a16:colId xmlns:a16="http://schemas.microsoft.com/office/drawing/2014/main" val="2745727857"/>
                    </a:ext>
                  </a:extLst>
                </a:gridCol>
                <a:gridCol w="792000">
                  <a:extLst>
                    <a:ext uri="{9D8B030D-6E8A-4147-A177-3AD203B41FA5}">
                      <a16:colId xmlns:a16="http://schemas.microsoft.com/office/drawing/2014/main" val="2078436179"/>
                    </a:ext>
                  </a:extLst>
                </a:gridCol>
              </a:tblGrid>
              <a:tr h="172800">
                <a:tc rowSpan="2">
                  <a:txBody>
                    <a:bodyPr/>
                    <a:lstStyle/>
                    <a:p>
                      <a:pPr algn="l"/>
                      <a:r>
                        <a:rPr kumimoji="1" lang="ja-JP" altLang="en-US" sz="1100" dirty="0">
                          <a:solidFill>
                            <a:schemeClr val="bg1"/>
                          </a:solidFill>
                        </a:rPr>
                        <a:t>死因</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lt"/>
                        </a:rPr>
                        <a:t>合計</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endParaRPr dirty="0"/>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lt"/>
                        </a:rPr>
                        <a:t>男性</a:t>
                      </a:r>
                    </a:p>
                  </a:txBody>
                  <a:tcPr anchor="ctr">
                    <a:lnL w="12700" cap="flat" cmpd="sng" algn="ctr">
                      <a:solidFill>
                        <a:schemeClr val="bg1"/>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lt"/>
                        </a:rPr>
                        <a:t>女性</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extLst>
                  <a:ext uri="{0D108BD9-81ED-4DB2-BD59-A6C34878D82A}">
                    <a16:rowId xmlns:a16="http://schemas.microsoft.com/office/drawing/2014/main" val="3938621568"/>
                  </a:ext>
                </a:extLst>
              </a:tr>
              <a:tr h="0">
                <a:tc vMerge="1">
                  <a:txBody>
                    <a:bodyPr/>
                    <a:lstStyle/>
                    <a:p>
                      <a:endParaRPr kumimoji="1" lang="ja-JP" altLang="en-US"/>
                    </a:p>
                  </a:txBody>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lt"/>
                          <a:ea typeface="+mn-ea"/>
                          <a:cs typeface="+mn-cs"/>
                        </a:rPr>
                        <a:t>(230,375 Medically </a:t>
                      </a:r>
                    </a:p>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lt"/>
                          <a:ea typeface="+mn-ea"/>
                          <a:cs typeface="+mn-cs"/>
                        </a:rPr>
                        <a:t>Certified Deaths)</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kumimoji="1" lang="en-IN" sz="1000" b="1" i="0" u="none" strike="noStrike" kern="1200">
                          <a:solidFill>
                            <a:schemeClr val="tx1"/>
                          </a:solidFill>
                          <a:effectLst/>
                          <a:latin typeface="+mn-lt"/>
                          <a:ea typeface="+mn-ea"/>
                          <a:cs typeface="+mn-cs"/>
                        </a:rPr>
                        <a:t>(%)</a:t>
                      </a:r>
                      <a:endParaRPr kumimoji="1" lang="en-IN" sz="1000" b="1" i="0" u="none" strike="noStrike" kern="1200" dirty="0">
                        <a:solidFill>
                          <a:schemeClr val="tx1"/>
                        </a:solidFill>
                        <a:effectLst/>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lt"/>
                          <a:ea typeface="+mn-ea"/>
                          <a:cs typeface="+mn-cs"/>
                        </a:rPr>
                        <a:t>(145,153 Medically </a:t>
                      </a:r>
                    </a:p>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lt"/>
                          <a:ea typeface="+mn-ea"/>
                          <a:cs typeface="+mn-cs"/>
                        </a:rPr>
                        <a:t>Certified Deaths)</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lt"/>
                          <a:ea typeface="+mn-ea"/>
                          <a:cs typeface="+mn-cs"/>
                        </a:rPr>
                        <a:t>(85,207 Medically Certified Deaths)</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92995158"/>
                  </a:ext>
                </a:extLst>
              </a:tr>
              <a:tr h="0">
                <a:tc>
                  <a:txBody>
                    <a:bodyPr/>
                    <a:lstStyle/>
                    <a:p>
                      <a:pPr marL="0" lvl="0" indent="-188913" algn="l" defTabSz="914400" rtl="0" eaLnBrk="1" latinLnBrk="0" hangingPunct="1"/>
                      <a:r>
                        <a:rPr kumimoji="1" lang="en-US" altLang="ja-JP" sz="1000" kern="1200" dirty="0">
                          <a:solidFill>
                            <a:schemeClr val="dk1"/>
                          </a:solidFill>
                          <a:latin typeface="+mn-lt"/>
                          <a:ea typeface="+mn-ea"/>
                          <a:cs typeface="+mn-cs"/>
                        </a:rPr>
                        <a:t>a. </a:t>
                      </a:r>
                      <a:r>
                        <a:rPr kumimoji="1" lang="ja-JP" altLang="en-US" sz="1000" kern="1200" dirty="0">
                          <a:solidFill>
                            <a:schemeClr val="dk1"/>
                          </a:solidFill>
                          <a:latin typeface="+mn-lt"/>
                          <a:ea typeface="+mn-ea"/>
                          <a:cs typeface="+mn-cs"/>
                        </a:rPr>
                        <a:t>ショック</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54,842</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a:solidFill>
                            <a:schemeClr val="dk1"/>
                          </a:solidFill>
                          <a:latin typeface="+mn-lt"/>
                          <a:ea typeface="+mn-ea"/>
                          <a:cs typeface="+mn-cs"/>
                        </a:rPr>
                        <a:t>23.8</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a:solidFill>
                            <a:schemeClr val="dk1"/>
                          </a:solidFill>
                          <a:latin typeface="+mn-lt"/>
                          <a:ea typeface="+mn-ea"/>
                          <a:cs typeface="+mn-cs"/>
                        </a:rPr>
                        <a:t>34,548</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23.8</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20,289</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23.8</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09891682"/>
                  </a:ext>
                </a:extLst>
              </a:tr>
              <a:tr h="0">
                <a:tc>
                  <a:txBody>
                    <a:bodyPr/>
                    <a:lstStyle/>
                    <a:p>
                      <a:pPr marL="0" lvl="0" indent="-188913" algn="l" defTabSz="914400" rtl="0" eaLnBrk="1" latinLnBrk="0" hangingPunct="1"/>
                      <a:r>
                        <a:rPr kumimoji="1" lang="en-US" altLang="ja-JP" sz="1000" kern="1200" dirty="0">
                          <a:solidFill>
                            <a:schemeClr val="dk1"/>
                          </a:solidFill>
                          <a:latin typeface="+mn-lt"/>
                          <a:ea typeface="+mn-ea"/>
                          <a:cs typeface="+mn-cs"/>
                        </a:rPr>
                        <a:t>b. </a:t>
                      </a:r>
                      <a:r>
                        <a:rPr kumimoji="1" lang="ja-JP" altLang="en-US" sz="1000" kern="1200" dirty="0">
                          <a:solidFill>
                            <a:schemeClr val="dk1"/>
                          </a:solidFill>
                          <a:latin typeface="+mn-lt"/>
                          <a:ea typeface="+mn-ea"/>
                          <a:cs typeface="+mn-cs"/>
                        </a:rPr>
                        <a:t>老衰</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47,565</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a:solidFill>
                            <a:schemeClr val="dk1"/>
                          </a:solidFill>
                          <a:latin typeface="+mn-lt"/>
                          <a:ea typeface="+mn-ea"/>
                          <a:cs typeface="+mn-cs"/>
                        </a:rPr>
                        <a:t>20.6</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a:solidFill>
                            <a:schemeClr val="dk1"/>
                          </a:solidFill>
                          <a:latin typeface="+mn-lt"/>
                          <a:ea typeface="+mn-ea"/>
                          <a:cs typeface="+mn-cs"/>
                        </a:rPr>
                        <a:t>24,049</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16.6</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23,516</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27.6</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204954602"/>
                  </a:ext>
                </a:extLst>
              </a:tr>
              <a:tr h="0">
                <a:tc>
                  <a:txBody>
                    <a:bodyPr/>
                    <a:lstStyle/>
                    <a:p>
                      <a:pPr marL="0" lvl="0" indent="-188913" algn="l" defTabSz="914400" rtl="0" eaLnBrk="1" latinLnBrk="0" hangingPunct="1"/>
                      <a:r>
                        <a:rPr kumimoji="1" lang="en-US" altLang="ja-JP" sz="1000" kern="1200" dirty="0">
                          <a:solidFill>
                            <a:schemeClr val="dk1"/>
                          </a:solidFill>
                          <a:latin typeface="+mn-lt"/>
                          <a:ea typeface="+mn-ea"/>
                          <a:cs typeface="+mn-cs"/>
                        </a:rPr>
                        <a:t>c.</a:t>
                      </a:r>
                      <a:r>
                        <a:rPr kumimoji="1" lang="ja-JP" altLang="en-US" sz="1000" kern="1200" dirty="0">
                          <a:solidFill>
                            <a:schemeClr val="dk1"/>
                          </a:solidFill>
                          <a:latin typeface="+mn-lt"/>
                          <a:ea typeface="+mn-ea"/>
                          <a:cs typeface="+mn-cs"/>
                        </a:rPr>
                        <a:t>原因不明の発熱</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6,441</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a:solidFill>
                            <a:schemeClr val="dk1"/>
                          </a:solidFill>
                          <a:latin typeface="+mn-lt"/>
                          <a:ea typeface="+mn-ea"/>
                          <a:cs typeface="+mn-cs"/>
                        </a:rPr>
                        <a:t>2.8</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a:solidFill>
                            <a:schemeClr val="dk1"/>
                          </a:solidFill>
                          <a:latin typeface="+mn-lt"/>
                          <a:ea typeface="+mn-ea"/>
                          <a:cs typeface="+mn-cs"/>
                        </a:rPr>
                        <a:t>3,793</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2.6</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2,647</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3.1</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33209850"/>
                  </a:ext>
                </a:extLst>
              </a:tr>
              <a:tr h="0">
                <a:tc>
                  <a:txBody>
                    <a:bodyPr/>
                    <a:lstStyle/>
                    <a:p>
                      <a:pPr marL="0" lvl="0" indent="-188913" algn="l" defTabSz="914400" rtl="0" eaLnBrk="1" latinLnBrk="0" hangingPunct="1"/>
                      <a:r>
                        <a:rPr kumimoji="1" lang="en-US" altLang="ja-JP" sz="1000" kern="1200" dirty="0">
                          <a:solidFill>
                            <a:schemeClr val="dk1"/>
                          </a:solidFill>
                          <a:latin typeface="+mn-lt"/>
                          <a:ea typeface="+mn-ea"/>
                          <a:cs typeface="+mn-cs"/>
                        </a:rPr>
                        <a:t>d.</a:t>
                      </a:r>
                      <a:r>
                        <a:rPr kumimoji="1" lang="ja-JP" altLang="en-US" sz="1000" kern="1200" dirty="0">
                          <a:solidFill>
                            <a:schemeClr val="dk1"/>
                          </a:solidFill>
                          <a:latin typeface="+mn-lt"/>
                          <a:ea typeface="+mn-ea"/>
                          <a:cs typeface="+mn-cs"/>
                        </a:rPr>
                        <a:t>腹部および骨盤の痛み</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3,889</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1.7</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a:solidFill>
                            <a:schemeClr val="dk1"/>
                          </a:solidFill>
                          <a:latin typeface="+mn-lt"/>
                          <a:ea typeface="+mn-ea"/>
                          <a:cs typeface="+mn-cs"/>
                        </a:rPr>
                        <a:t>3,226</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2.2</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663</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0.8</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53473101"/>
                  </a:ext>
                </a:extLst>
              </a:tr>
              <a:tr h="0">
                <a:tc>
                  <a:txBody>
                    <a:bodyPr/>
                    <a:lstStyle/>
                    <a:p>
                      <a:pPr marL="0" lvl="0" indent="-188913" algn="l" defTabSz="914400" rtl="0" eaLnBrk="1" latinLnBrk="0" hangingPunct="1"/>
                      <a:r>
                        <a:rPr kumimoji="1" lang="en-US" altLang="ja-JP" sz="1000" kern="1200" dirty="0">
                          <a:solidFill>
                            <a:schemeClr val="dk1"/>
                          </a:solidFill>
                          <a:latin typeface="+mn-lt"/>
                          <a:ea typeface="+mn-ea"/>
                          <a:cs typeface="+mn-cs"/>
                        </a:rPr>
                        <a:t>e. </a:t>
                      </a:r>
                      <a:r>
                        <a:rPr kumimoji="1" lang="ja-JP" altLang="en-US" sz="1000" kern="1200" dirty="0">
                          <a:solidFill>
                            <a:schemeClr val="dk1"/>
                          </a:solidFill>
                          <a:latin typeface="+mn-lt"/>
                          <a:ea typeface="+mn-ea"/>
                          <a:cs typeface="+mn-cs"/>
                        </a:rPr>
                        <a:t>その他</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117,638</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51.1</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a:solidFill>
                            <a:schemeClr val="dk1"/>
                          </a:solidFill>
                          <a:latin typeface="+mn-lt"/>
                          <a:ea typeface="+mn-ea"/>
                          <a:cs typeface="+mn-cs"/>
                        </a:rPr>
                        <a:t>79,537</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54.8</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38,092</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44.7</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822290664"/>
                  </a:ext>
                </a:extLst>
              </a:tr>
            </a:tbl>
          </a:graphicData>
        </a:graphic>
      </p:graphicFrame>
      <p:sp>
        <p:nvSpPr>
          <p:cNvPr id="8" name="TextBox 13">
            <a:extLst>
              <a:ext uri="{FF2B5EF4-FFF2-40B4-BE49-F238E27FC236}">
                <a16:creationId xmlns:a16="http://schemas.microsoft.com/office/drawing/2014/main" id="{21EC3152-DB63-7EC3-E38E-BD0D47445F1A}"/>
              </a:ext>
            </a:extLst>
          </p:cNvPr>
          <p:cNvSpPr txBox="1"/>
          <p:nvPr/>
        </p:nvSpPr>
        <p:spPr>
          <a:xfrm>
            <a:off x="134798" y="1916832"/>
            <a:ext cx="10074786" cy="261610"/>
          </a:xfrm>
          <a:prstGeom prst="rect">
            <a:avLst/>
          </a:prstGeom>
          <a:noFill/>
        </p:spPr>
        <p:txBody>
          <a:bodyPr wrap="square">
            <a:spAutoFit/>
          </a:bodyPr>
          <a:lstStyle/>
          <a:p>
            <a:r>
              <a:rPr lang="en-IN" altLang="ja-JP" sz="1100" b="1" dirty="0"/>
              <a:t>⑦ </a:t>
            </a:r>
            <a:r>
              <a:rPr lang="en-IN" altLang="ja-JP" sz="1100" b="1" noProof="1"/>
              <a:t>他に分類されない症状、徴候および異常な臨床検査所見を伴う疾患</a:t>
            </a:r>
            <a:r>
              <a:rPr lang="en-US" altLang="ja-JP" sz="1100" b="1" dirty="0"/>
              <a:t>(N.E.C)</a:t>
            </a:r>
            <a:endParaRPr kumimoji="1" lang="ja-JP" altLang="en-US" sz="1100" b="1" dirty="0"/>
          </a:p>
        </p:txBody>
      </p:sp>
      <p:sp>
        <p:nvSpPr>
          <p:cNvPr id="9" name="TextBox 7">
            <a:extLst>
              <a:ext uri="{FF2B5EF4-FFF2-40B4-BE49-F238E27FC236}">
                <a16:creationId xmlns:a16="http://schemas.microsoft.com/office/drawing/2014/main" id="{7EB116AC-1A1C-0A8A-B2BC-622CE15E1194}"/>
              </a:ext>
            </a:extLst>
          </p:cNvPr>
          <p:cNvSpPr txBox="1"/>
          <p:nvPr/>
        </p:nvSpPr>
        <p:spPr>
          <a:xfrm>
            <a:off x="134798" y="4041318"/>
            <a:ext cx="7986554" cy="261610"/>
          </a:xfrm>
          <a:prstGeom prst="rect">
            <a:avLst/>
          </a:prstGeom>
          <a:noFill/>
        </p:spPr>
        <p:txBody>
          <a:bodyPr wrap="square">
            <a:spAutoFit/>
          </a:bodyPr>
          <a:lstStyle/>
          <a:p>
            <a:r>
              <a:rPr lang="en-IN" altLang="ja-JP" sz="1100" b="1" dirty="0"/>
              <a:t>⑧ </a:t>
            </a:r>
            <a:r>
              <a:rPr lang="en-IN" altLang="ja-JP" sz="1100" b="1" noProof="1"/>
              <a:t>周産期に起因する特定の疾患</a:t>
            </a:r>
            <a:endParaRPr lang="en-US" altLang="ja-JP" sz="1100" b="1" dirty="0"/>
          </a:p>
        </p:txBody>
      </p:sp>
      <p:graphicFrame>
        <p:nvGraphicFramePr>
          <p:cNvPr id="10" name="Content Placeholder 4">
            <a:extLst>
              <a:ext uri="{FF2B5EF4-FFF2-40B4-BE49-F238E27FC236}">
                <a16:creationId xmlns:a16="http://schemas.microsoft.com/office/drawing/2014/main" id="{486A68F5-8CC9-8581-32FF-4AE4CF88C688}"/>
              </a:ext>
            </a:extLst>
          </p:cNvPr>
          <p:cNvGraphicFramePr>
            <a:graphicFrameLocks/>
          </p:cNvGraphicFramePr>
          <p:nvPr>
            <p:extLst>
              <p:ext uri="{D42A27DB-BD31-4B8C-83A1-F6EECF244321}">
                <p14:modId xmlns:p14="http://schemas.microsoft.com/office/powerpoint/2010/main" val="1087451489"/>
              </p:ext>
            </p:extLst>
          </p:nvPr>
        </p:nvGraphicFramePr>
        <p:xfrm>
          <a:off x="199739" y="4283859"/>
          <a:ext cx="9529530" cy="2355000"/>
        </p:xfrm>
        <a:graphic>
          <a:graphicData uri="http://schemas.openxmlformats.org/drawingml/2006/table">
            <a:tbl>
              <a:tblPr firstRow="1" bandRow="1">
                <a:tableStyleId>{5C22544A-7EE6-4342-B048-85BDC9FD1C3A}</a:tableStyleId>
              </a:tblPr>
              <a:tblGrid>
                <a:gridCol w="2520000">
                  <a:extLst>
                    <a:ext uri="{9D8B030D-6E8A-4147-A177-3AD203B41FA5}">
                      <a16:colId xmlns:a16="http://schemas.microsoft.com/office/drawing/2014/main" val="308573993"/>
                    </a:ext>
                  </a:extLst>
                </a:gridCol>
                <a:gridCol w="1544730">
                  <a:extLst>
                    <a:ext uri="{9D8B030D-6E8A-4147-A177-3AD203B41FA5}">
                      <a16:colId xmlns:a16="http://schemas.microsoft.com/office/drawing/2014/main" val="1398525759"/>
                    </a:ext>
                  </a:extLst>
                </a:gridCol>
                <a:gridCol w="792000">
                  <a:extLst>
                    <a:ext uri="{9D8B030D-6E8A-4147-A177-3AD203B41FA5}">
                      <a16:colId xmlns:a16="http://schemas.microsoft.com/office/drawing/2014/main" val="1232521457"/>
                    </a:ext>
                  </a:extLst>
                </a:gridCol>
                <a:gridCol w="1544400">
                  <a:extLst>
                    <a:ext uri="{9D8B030D-6E8A-4147-A177-3AD203B41FA5}">
                      <a16:colId xmlns:a16="http://schemas.microsoft.com/office/drawing/2014/main" val="1888546081"/>
                    </a:ext>
                  </a:extLst>
                </a:gridCol>
                <a:gridCol w="792000">
                  <a:extLst>
                    <a:ext uri="{9D8B030D-6E8A-4147-A177-3AD203B41FA5}">
                      <a16:colId xmlns:a16="http://schemas.microsoft.com/office/drawing/2014/main" val="3571872651"/>
                    </a:ext>
                  </a:extLst>
                </a:gridCol>
                <a:gridCol w="1544400">
                  <a:extLst>
                    <a:ext uri="{9D8B030D-6E8A-4147-A177-3AD203B41FA5}">
                      <a16:colId xmlns:a16="http://schemas.microsoft.com/office/drawing/2014/main" val="2745727857"/>
                    </a:ext>
                  </a:extLst>
                </a:gridCol>
                <a:gridCol w="792000">
                  <a:extLst>
                    <a:ext uri="{9D8B030D-6E8A-4147-A177-3AD203B41FA5}">
                      <a16:colId xmlns:a16="http://schemas.microsoft.com/office/drawing/2014/main" val="2078436179"/>
                    </a:ext>
                  </a:extLst>
                </a:gridCol>
              </a:tblGrid>
              <a:tr h="148612">
                <a:tc rowSpan="2">
                  <a:txBody>
                    <a:bodyPr/>
                    <a:lstStyle/>
                    <a:p>
                      <a:pPr algn="l"/>
                      <a:r>
                        <a:rPr kumimoji="1" lang="ja-JP" altLang="en-US" sz="1100" dirty="0">
                          <a:solidFill>
                            <a:schemeClr val="bg1"/>
                          </a:solidFill>
                        </a:rPr>
                        <a:t>死因</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lt"/>
                        </a:rPr>
                        <a:t>合計</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endParaRPr dirty="0"/>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lt"/>
                        </a:rPr>
                        <a:t>男性</a:t>
                      </a:r>
                    </a:p>
                  </a:txBody>
                  <a:tcPr anchor="ctr">
                    <a:lnL w="12700" cap="flat" cmpd="sng" algn="ctr">
                      <a:solidFill>
                        <a:schemeClr val="bg1"/>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lt"/>
                        </a:rPr>
                        <a:t>女性</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extLst>
                  <a:ext uri="{0D108BD9-81ED-4DB2-BD59-A6C34878D82A}">
                    <a16:rowId xmlns:a16="http://schemas.microsoft.com/office/drawing/2014/main" val="3938621568"/>
                  </a:ext>
                </a:extLst>
              </a:tr>
              <a:tr h="265766">
                <a:tc vMerge="1">
                  <a:txBody>
                    <a:bodyPr/>
                    <a:lstStyle/>
                    <a:p>
                      <a:endParaRPr kumimoji="1" lang="ja-JP" altLang="en-US"/>
                    </a:p>
                  </a:txBody>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lt"/>
                          <a:ea typeface="+mn-ea"/>
                          <a:cs typeface="+mn-cs"/>
                        </a:rPr>
                        <a:t>(75,248 Medically </a:t>
                      </a:r>
                    </a:p>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lt"/>
                          <a:ea typeface="+mn-ea"/>
                          <a:cs typeface="+mn-cs"/>
                        </a:rPr>
                        <a:t>Certified Deaths)</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kumimoji="1" lang="en-IN" sz="1000" b="1" i="0" u="none" strike="noStrike" kern="1200">
                          <a:solidFill>
                            <a:schemeClr val="tx1"/>
                          </a:solidFill>
                          <a:effectLst/>
                          <a:latin typeface="+mn-lt"/>
                          <a:ea typeface="+mn-ea"/>
                          <a:cs typeface="+mn-cs"/>
                        </a:rPr>
                        <a:t>(%)</a:t>
                      </a:r>
                      <a:endParaRPr kumimoji="1" lang="en-IN" sz="1000" b="1" i="0" u="none" strike="noStrike" kern="1200" dirty="0">
                        <a:solidFill>
                          <a:schemeClr val="tx1"/>
                        </a:solidFill>
                        <a:effectLst/>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lt"/>
                          <a:ea typeface="+mn-ea"/>
                          <a:cs typeface="+mn-cs"/>
                        </a:rPr>
                        <a:t>(44,509 Medically </a:t>
                      </a:r>
                    </a:p>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lt"/>
                          <a:ea typeface="+mn-ea"/>
                          <a:cs typeface="+mn-cs"/>
                        </a:rPr>
                        <a:t>Certified Deaths)</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lt"/>
                          <a:ea typeface="+mn-ea"/>
                          <a:cs typeface="+mn-cs"/>
                        </a:rPr>
                        <a:t>(30,730 Medically Certified Deaths)</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92995158"/>
                  </a:ext>
                </a:extLst>
              </a:tr>
              <a:tr h="302400">
                <a:tc>
                  <a:txBody>
                    <a:bodyPr/>
                    <a:lstStyle/>
                    <a:p>
                      <a:pPr marL="0" lvl="0" indent="-188913" algn="l" defTabSz="914400" rtl="0" eaLnBrk="1" latinLnBrk="0" hangingPunct="1"/>
                      <a:r>
                        <a:rPr kumimoji="1" lang="en-US" altLang="ja-JP" sz="1000" kern="1200" dirty="0">
                          <a:solidFill>
                            <a:schemeClr val="dk1"/>
                          </a:solidFill>
                          <a:latin typeface="+mn-lt"/>
                          <a:ea typeface="+mn-ea"/>
                          <a:cs typeface="+mn-cs"/>
                        </a:rPr>
                        <a:t>a.</a:t>
                      </a:r>
                      <a:r>
                        <a:rPr kumimoji="1" lang="ja-JP" altLang="en-US" sz="1000" kern="1200" dirty="0">
                          <a:solidFill>
                            <a:schemeClr val="dk1"/>
                          </a:solidFill>
                          <a:latin typeface="+mn-lt"/>
                          <a:ea typeface="+mn-ea"/>
                          <a:cs typeface="+mn-cs"/>
                        </a:rPr>
                        <a:t>低酸素症、出生時窒息その他の呼吸器疾患</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31,034</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41.2</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a:solidFill>
                            <a:schemeClr val="dk1"/>
                          </a:solidFill>
                          <a:latin typeface="+mn-lt"/>
                          <a:ea typeface="+mn-ea"/>
                          <a:cs typeface="+mn-cs"/>
                        </a:rPr>
                        <a:t>18,179</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40.8</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12,852</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41.8</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09891682"/>
                  </a:ext>
                </a:extLst>
              </a:tr>
              <a:tr h="302400">
                <a:tc>
                  <a:txBody>
                    <a:bodyPr/>
                    <a:lstStyle/>
                    <a:p>
                      <a:pPr marL="0" lvl="0" indent="-188913" algn="l" defTabSz="914400" rtl="0" eaLnBrk="1" latinLnBrk="0" hangingPunct="1"/>
                      <a:r>
                        <a:rPr kumimoji="1" lang="en-US" altLang="ja-JP" sz="1000" kern="1200" dirty="0">
                          <a:solidFill>
                            <a:schemeClr val="dk1"/>
                          </a:solidFill>
                          <a:latin typeface="+mn-lt"/>
                          <a:ea typeface="+mn-ea"/>
                          <a:cs typeface="+mn-cs"/>
                        </a:rPr>
                        <a:t>b.</a:t>
                      </a:r>
                      <a:r>
                        <a:rPr kumimoji="1" lang="ja-JP" altLang="en-US" sz="1000" kern="1200" dirty="0">
                          <a:solidFill>
                            <a:schemeClr val="dk1"/>
                          </a:solidFill>
                          <a:latin typeface="+mn-lt"/>
                          <a:ea typeface="+mn-ea"/>
                          <a:cs typeface="+mn-cs"/>
                        </a:rPr>
                        <a:t>胎児の成長遅延、胎児の栄養不良および未熟性</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23,211</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30.8</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a:solidFill>
                            <a:schemeClr val="dk1"/>
                          </a:solidFill>
                          <a:latin typeface="+mn-lt"/>
                          <a:ea typeface="+mn-ea"/>
                          <a:cs typeface="+mn-cs"/>
                        </a:rPr>
                        <a:t>14,099</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31.7</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9,107</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29.6</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204954602"/>
                  </a:ext>
                </a:extLst>
              </a:tr>
              <a:tr h="302400">
                <a:tc>
                  <a:txBody>
                    <a:bodyPr/>
                    <a:lstStyle/>
                    <a:p>
                      <a:pPr marL="0" lvl="0" indent="-188913" algn="l" defTabSz="914400" rtl="0" eaLnBrk="1" latinLnBrk="0" hangingPunct="1"/>
                      <a:r>
                        <a:rPr kumimoji="1" lang="en-US" altLang="ja-JP" sz="1000" kern="1200" dirty="0">
                          <a:solidFill>
                            <a:schemeClr val="dk1"/>
                          </a:solidFill>
                          <a:latin typeface="+mn-lt"/>
                          <a:ea typeface="+mn-ea"/>
                          <a:cs typeface="+mn-cs"/>
                        </a:rPr>
                        <a:t>c.</a:t>
                      </a:r>
                      <a:r>
                        <a:rPr kumimoji="1" lang="ja-JP" altLang="en-US" sz="1000" kern="1200" dirty="0">
                          <a:solidFill>
                            <a:schemeClr val="dk1"/>
                          </a:solidFill>
                          <a:latin typeface="+mn-lt"/>
                          <a:ea typeface="+mn-ea"/>
                          <a:cs typeface="+mn-cs"/>
                        </a:rPr>
                        <a:t>出生時外傷</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1,085</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1.4</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a:solidFill>
                            <a:schemeClr val="dk1"/>
                          </a:solidFill>
                          <a:latin typeface="+mn-lt"/>
                          <a:ea typeface="+mn-ea"/>
                          <a:cs typeface="+mn-cs"/>
                        </a:rPr>
                        <a:t>637</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1.4</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448</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1.5</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33209850"/>
                  </a:ext>
                </a:extLst>
              </a:tr>
              <a:tr h="302400">
                <a:tc>
                  <a:txBody>
                    <a:bodyPr/>
                    <a:lstStyle/>
                    <a:p>
                      <a:pPr marL="0" lvl="0" indent="-188913" algn="l" defTabSz="914400" rtl="0" eaLnBrk="1" latinLnBrk="0" hangingPunct="1"/>
                      <a:r>
                        <a:rPr kumimoji="1" lang="en-US" altLang="ja-JP" sz="1000" kern="1200" dirty="0">
                          <a:solidFill>
                            <a:schemeClr val="dk1"/>
                          </a:solidFill>
                          <a:latin typeface="+mn-lt"/>
                          <a:ea typeface="+mn-ea"/>
                          <a:cs typeface="+mn-cs"/>
                        </a:rPr>
                        <a:t>d.</a:t>
                      </a:r>
                      <a:r>
                        <a:rPr kumimoji="1" lang="ja-JP" altLang="en-US" sz="1000" kern="1200" dirty="0">
                          <a:solidFill>
                            <a:schemeClr val="dk1"/>
                          </a:solidFill>
                          <a:latin typeface="+mn-lt"/>
                          <a:ea typeface="+mn-ea"/>
                          <a:cs typeface="+mn-cs"/>
                        </a:rPr>
                        <a:t>胎児および新生児の溶血性疾患</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134</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0.2</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a:solidFill>
                            <a:schemeClr val="dk1"/>
                          </a:solidFill>
                          <a:latin typeface="+mn-lt"/>
                          <a:ea typeface="+mn-ea"/>
                          <a:cs typeface="+mn-cs"/>
                        </a:rPr>
                        <a:t>102</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0.2</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32</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0.1</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53473101"/>
                  </a:ext>
                </a:extLst>
              </a:tr>
              <a:tr h="302400">
                <a:tc>
                  <a:txBody>
                    <a:bodyPr/>
                    <a:lstStyle/>
                    <a:p>
                      <a:pPr marL="0" lvl="0" indent="-188913" algn="l" defTabSz="914400" rtl="0" eaLnBrk="1" latinLnBrk="0" hangingPunct="1"/>
                      <a:r>
                        <a:rPr kumimoji="1" lang="en-US" altLang="ja-JP" sz="1000" kern="1200" dirty="0">
                          <a:solidFill>
                            <a:schemeClr val="dk1"/>
                          </a:solidFill>
                          <a:latin typeface="+mn-lt"/>
                          <a:ea typeface="+mn-ea"/>
                          <a:cs typeface="+mn-cs"/>
                        </a:rPr>
                        <a:t>e. </a:t>
                      </a:r>
                      <a:r>
                        <a:rPr kumimoji="1" lang="ja-JP" altLang="en-US" sz="1000" kern="1200" dirty="0">
                          <a:solidFill>
                            <a:schemeClr val="dk1"/>
                          </a:solidFill>
                          <a:latin typeface="+mn-lt"/>
                          <a:ea typeface="+mn-ea"/>
                          <a:cs typeface="+mn-cs"/>
                        </a:rPr>
                        <a:t>その他</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19,784</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26.3</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a:solidFill>
                            <a:schemeClr val="dk1"/>
                          </a:solidFill>
                          <a:latin typeface="+mn-lt"/>
                          <a:ea typeface="+mn-ea"/>
                          <a:cs typeface="+mn-cs"/>
                        </a:rPr>
                        <a:t>11,492</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25.8</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8,291</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27</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822290664"/>
                  </a:ext>
                </a:extLst>
              </a:tr>
            </a:tbl>
          </a:graphicData>
        </a:graphic>
      </p:graphicFrame>
    </p:spTree>
    <p:extLst>
      <p:ext uri="{BB962C8B-B14F-4D97-AF65-F5344CB8AC3E}">
        <p14:creationId xmlns:p14="http://schemas.microsoft.com/office/powerpoint/2010/main" val="38627216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772865-C263-35EA-13B6-EBA1C3306EFF}"/>
            </a:ext>
          </a:extLst>
        </p:cNvPr>
        <p:cNvGrpSpPr/>
        <p:nvPr/>
      </p:nvGrpSpPr>
      <p:grpSpPr>
        <a:xfrm>
          <a:off x="0" y="0"/>
          <a:ext cx="0" cy="0"/>
          <a:chOff x="0" y="0"/>
          <a:chExt cx="0" cy="0"/>
        </a:xfrm>
      </p:grpSpPr>
      <p:graphicFrame>
        <p:nvGraphicFramePr>
          <p:cNvPr id="14" name="Object 13" hidden="1">
            <a:extLst>
              <a:ext uri="{FF2B5EF4-FFF2-40B4-BE49-F238E27FC236}">
                <a16:creationId xmlns:a16="http://schemas.microsoft.com/office/drawing/2014/main" id="{60899551-59BE-E8BC-F67C-D439B24FFA6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14" name="Object 13" hidden="1">
                        <a:extLst>
                          <a:ext uri="{FF2B5EF4-FFF2-40B4-BE49-F238E27FC236}">
                            <a16:creationId xmlns:a16="http://schemas.microsoft.com/office/drawing/2014/main" id="{96028019-2910-3E58-8E0B-93C47F023DB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C8AF0885-63E8-715B-FB7E-A9024CB5CBEF}"/>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sz="1400" noProof="1"/>
              <a:t>タイ／医療関連／医療・公衆衛生</a:t>
            </a:r>
            <a:endParaRPr kumimoji="1" lang="ja-JP" altLang="en-US" sz="1400" dirty="0"/>
          </a:p>
        </p:txBody>
      </p:sp>
      <p:sp>
        <p:nvSpPr>
          <p:cNvPr id="3" name="テキスト プレースホルダー 2">
            <a:extLst>
              <a:ext uri="{FF2B5EF4-FFF2-40B4-BE49-F238E27FC236}">
                <a16:creationId xmlns:a16="http://schemas.microsoft.com/office/drawing/2014/main" id="{03ADD2E8-CCFA-D675-07C4-EDCBBD736F43}"/>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000" noProof="1"/>
              <a:t>疾病構造と死亡要因 </a:t>
            </a:r>
            <a:r>
              <a:rPr lang="en-US" altLang="ja-JP" sz="2000" noProof="1"/>
              <a:t>【</a:t>
            </a:r>
            <a:r>
              <a:rPr lang="ja-JP" altLang="en-US" sz="2000" noProof="1"/>
              <a:t>小分類</a:t>
            </a:r>
            <a:r>
              <a:rPr lang="en-US" altLang="ja-JP" noProof="1"/>
              <a:t>】</a:t>
            </a:r>
            <a:endParaRPr lang="ja-JP" altLang="en-US" sz="2000" noProof="1"/>
          </a:p>
        </p:txBody>
      </p:sp>
      <p:grpSp>
        <p:nvGrpSpPr>
          <p:cNvPr id="5" name="グループ化 7">
            <a:extLst>
              <a:ext uri="{FF2B5EF4-FFF2-40B4-BE49-F238E27FC236}">
                <a16:creationId xmlns:a16="http://schemas.microsoft.com/office/drawing/2014/main" id="{5ED02A1E-3C3E-A43B-3E9F-08E6B2084CAA}"/>
              </a:ext>
            </a:extLst>
          </p:cNvPr>
          <p:cNvGrpSpPr/>
          <p:nvPr/>
        </p:nvGrpSpPr>
        <p:grpSpPr>
          <a:xfrm>
            <a:off x="152609" y="1700808"/>
            <a:ext cx="9576660" cy="288032"/>
            <a:chOff x="4808984" y="2113806"/>
            <a:chExt cx="2948649" cy="288032"/>
          </a:xfrm>
        </p:grpSpPr>
        <p:cxnSp>
          <p:nvCxnSpPr>
            <p:cNvPr id="6" name="直線コネクタ 5">
              <a:extLst>
                <a:ext uri="{FF2B5EF4-FFF2-40B4-BE49-F238E27FC236}">
                  <a16:creationId xmlns:a16="http://schemas.microsoft.com/office/drawing/2014/main" id="{8F375DE5-ADBC-9BE3-3AF4-06229632EDD9}"/>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63B7EFBB-08B5-1890-A43C-07D99D6A3886}"/>
                </a:ext>
              </a:extLst>
            </p:cNvPr>
            <p:cNvSpPr>
              <a:spLocks noChangeArrowheads="1"/>
            </p:cNvSpPr>
            <p:nvPr/>
          </p:nvSpPr>
          <p:spPr bwMode="auto">
            <a:xfrm>
              <a:off x="4823495" y="2113806"/>
              <a:ext cx="2934138"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noProof="1">
                  <a:solidFill>
                    <a:srgbClr val="000000"/>
                  </a:solidFill>
                  <a:latin typeface="Arial Black" pitchFamily="34" charset="0"/>
                  <a:ea typeface="HGP創英角ｺﾞｼｯｸUB" pitchFamily="50" charset="-128"/>
                </a:rPr>
                <a:t>2022年における疾病</a:t>
              </a:r>
              <a:r>
                <a:rPr lang="ja-JP" altLang="en-US" sz="1400" noProof="1">
                  <a:solidFill>
                    <a:srgbClr val="000000"/>
                  </a:solidFill>
                  <a:latin typeface="Arial Black" pitchFamily="34" charset="0"/>
                  <a:ea typeface="HGP創英角ｺﾞｼｯｸUB" pitchFamily="50" charset="-128"/>
                </a:rPr>
                <a:t>要因</a:t>
              </a:r>
              <a:r>
                <a:rPr lang="en-US" altLang="ja-JP" sz="1400" noProof="1">
                  <a:solidFill>
                    <a:srgbClr val="000000"/>
                  </a:solidFill>
                  <a:latin typeface="Arial Black" pitchFamily="34" charset="0"/>
                  <a:ea typeface="HGP創英角ｺﾞｼｯｸUB" pitchFamily="50" charset="-128"/>
                </a:rPr>
                <a:t>別の医学的診断による死亡者数とその割合 (%)</a:t>
              </a:r>
              <a:endParaRPr lang="ja-JP" altLang="en-US" sz="1400" dirty="0">
                <a:solidFill>
                  <a:srgbClr val="000000"/>
                </a:solidFill>
                <a:latin typeface="Arial Black" pitchFamily="34" charset="0"/>
                <a:ea typeface="HGP創英角ｺﾞｼｯｸUB" pitchFamily="50" charset="-128"/>
              </a:endParaRPr>
            </a:p>
          </p:txBody>
        </p:sp>
      </p:grpSp>
      <p:sp>
        <p:nvSpPr>
          <p:cNvPr id="15" name="テキスト ボックス 14">
            <a:extLst>
              <a:ext uri="{FF2B5EF4-FFF2-40B4-BE49-F238E27FC236}">
                <a16:creationId xmlns:a16="http://schemas.microsoft.com/office/drawing/2014/main" id="{0E64C1B8-1D8E-853D-B3FF-A63FBF0D6B1B}"/>
              </a:ext>
            </a:extLst>
          </p:cNvPr>
          <p:cNvSpPr txBox="1"/>
          <p:nvPr/>
        </p:nvSpPr>
        <p:spPr>
          <a:xfrm>
            <a:off x="200472" y="1124744"/>
            <a:ext cx="9505056" cy="71821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新生物では、消化器悪性新生物、呼吸器および胸腔内臓器の悪性新生物、リンパ系、造血系およびその他の関連組織の悪性新生物の順に多い。</a:t>
            </a:r>
            <a:endParaRPr lang="en-IN" altLang="ja-JP" sz="1400" dirty="0"/>
          </a:p>
          <a:p>
            <a:pPr marL="190500" indent="-190500" algn="just">
              <a:lnSpc>
                <a:spcPct val="110000"/>
              </a:lnSpc>
              <a:spcAft>
                <a:spcPts val="200"/>
              </a:spcAft>
              <a:buClr>
                <a:srgbClr val="5F8AC3"/>
              </a:buClr>
              <a:buFont typeface="Wingdings" panose="05000000000000000000" pitchFamily="2" charset="2"/>
              <a:buChar char="n"/>
            </a:pPr>
            <a:endParaRPr lang="en-IN" altLang="ja-JP" sz="1400" dirty="0"/>
          </a:p>
        </p:txBody>
      </p:sp>
      <p:sp>
        <p:nvSpPr>
          <p:cNvPr id="17" name="テキスト ボックス 115">
            <a:extLst>
              <a:ext uri="{FF2B5EF4-FFF2-40B4-BE49-F238E27FC236}">
                <a16:creationId xmlns:a16="http://schemas.microsoft.com/office/drawing/2014/main" id="{B736C036-D5C8-5FB1-4BC6-E002AE53808E}"/>
              </a:ext>
            </a:extLst>
          </p:cNvPr>
          <p:cNvSpPr txBox="1"/>
          <p:nvPr/>
        </p:nvSpPr>
        <p:spPr>
          <a:xfrm>
            <a:off x="231913" y="6680175"/>
            <a:ext cx="8856984" cy="144016"/>
          </a:xfrm>
          <a:prstGeom prst="rect">
            <a:avLst/>
          </a:prstGeom>
          <a:noFill/>
        </p:spPr>
        <p:txBody>
          <a:bodyPr wrap="square" lIns="0" tIns="0" rIns="0" bIns="0" rtlCol="0">
            <a:noAutofit/>
          </a:bodyPr>
          <a:lstStyle/>
          <a:p>
            <a:pPr defTabSz="361950"/>
            <a:r>
              <a:rPr lang="ja-JP" altLang="en-US" sz="800" noProof="1">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Report on medical certification of cause of death (MCCD), Registrar General of India, 2022</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 </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1" name="Content Placeholder 4">
            <a:extLst>
              <a:ext uri="{FF2B5EF4-FFF2-40B4-BE49-F238E27FC236}">
                <a16:creationId xmlns:a16="http://schemas.microsoft.com/office/drawing/2014/main" id="{00277C68-6677-FF7D-4308-2C76676C47FC}"/>
              </a:ext>
            </a:extLst>
          </p:cNvPr>
          <p:cNvGraphicFramePr>
            <a:graphicFrameLocks/>
          </p:cNvGraphicFramePr>
          <p:nvPr>
            <p:extLst>
              <p:ext uri="{D42A27DB-BD31-4B8C-83A1-F6EECF244321}">
                <p14:modId xmlns:p14="http://schemas.microsoft.com/office/powerpoint/2010/main" val="1314376254"/>
              </p:ext>
            </p:extLst>
          </p:nvPr>
        </p:nvGraphicFramePr>
        <p:xfrm>
          <a:off x="199739" y="2311565"/>
          <a:ext cx="9529530" cy="2657400"/>
        </p:xfrm>
        <a:graphic>
          <a:graphicData uri="http://schemas.openxmlformats.org/drawingml/2006/table">
            <a:tbl>
              <a:tblPr firstRow="1" bandRow="1">
                <a:tableStyleId>{5C22544A-7EE6-4342-B048-85BDC9FD1C3A}</a:tableStyleId>
              </a:tblPr>
              <a:tblGrid>
                <a:gridCol w="2520000">
                  <a:extLst>
                    <a:ext uri="{9D8B030D-6E8A-4147-A177-3AD203B41FA5}">
                      <a16:colId xmlns:a16="http://schemas.microsoft.com/office/drawing/2014/main" val="308573993"/>
                    </a:ext>
                  </a:extLst>
                </a:gridCol>
                <a:gridCol w="1544730">
                  <a:extLst>
                    <a:ext uri="{9D8B030D-6E8A-4147-A177-3AD203B41FA5}">
                      <a16:colId xmlns:a16="http://schemas.microsoft.com/office/drawing/2014/main" val="1398525759"/>
                    </a:ext>
                  </a:extLst>
                </a:gridCol>
                <a:gridCol w="792000">
                  <a:extLst>
                    <a:ext uri="{9D8B030D-6E8A-4147-A177-3AD203B41FA5}">
                      <a16:colId xmlns:a16="http://schemas.microsoft.com/office/drawing/2014/main" val="1232521457"/>
                    </a:ext>
                  </a:extLst>
                </a:gridCol>
                <a:gridCol w="1544400">
                  <a:extLst>
                    <a:ext uri="{9D8B030D-6E8A-4147-A177-3AD203B41FA5}">
                      <a16:colId xmlns:a16="http://schemas.microsoft.com/office/drawing/2014/main" val="1888546081"/>
                    </a:ext>
                  </a:extLst>
                </a:gridCol>
                <a:gridCol w="792000">
                  <a:extLst>
                    <a:ext uri="{9D8B030D-6E8A-4147-A177-3AD203B41FA5}">
                      <a16:colId xmlns:a16="http://schemas.microsoft.com/office/drawing/2014/main" val="3571872651"/>
                    </a:ext>
                  </a:extLst>
                </a:gridCol>
                <a:gridCol w="1544400">
                  <a:extLst>
                    <a:ext uri="{9D8B030D-6E8A-4147-A177-3AD203B41FA5}">
                      <a16:colId xmlns:a16="http://schemas.microsoft.com/office/drawing/2014/main" val="2745727857"/>
                    </a:ext>
                  </a:extLst>
                </a:gridCol>
                <a:gridCol w="792000">
                  <a:extLst>
                    <a:ext uri="{9D8B030D-6E8A-4147-A177-3AD203B41FA5}">
                      <a16:colId xmlns:a16="http://schemas.microsoft.com/office/drawing/2014/main" val="2078436179"/>
                    </a:ext>
                  </a:extLst>
                </a:gridCol>
              </a:tblGrid>
              <a:tr h="144000">
                <a:tc rowSpan="2">
                  <a:txBody>
                    <a:bodyPr/>
                    <a:lstStyle/>
                    <a:p>
                      <a:pPr algn="l"/>
                      <a:r>
                        <a:rPr kumimoji="1" lang="ja-JP" altLang="en-US" sz="1100" dirty="0">
                          <a:solidFill>
                            <a:schemeClr val="bg1"/>
                          </a:solidFill>
                        </a:rPr>
                        <a:t>死因</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lt"/>
                        </a:rPr>
                        <a:t>合計</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endParaRPr dirty="0"/>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lt"/>
                        </a:rPr>
                        <a:t>男性</a:t>
                      </a:r>
                    </a:p>
                  </a:txBody>
                  <a:tcPr anchor="ctr">
                    <a:lnL w="12700" cap="flat" cmpd="sng" algn="ctr">
                      <a:solidFill>
                        <a:schemeClr val="bg1"/>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lt"/>
                        </a:rPr>
                        <a:t>女性</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extLst>
                  <a:ext uri="{0D108BD9-81ED-4DB2-BD59-A6C34878D82A}">
                    <a16:rowId xmlns:a16="http://schemas.microsoft.com/office/drawing/2014/main" val="3938621568"/>
                  </a:ext>
                </a:extLst>
              </a:tr>
              <a:tr h="288000">
                <a:tc vMerge="1">
                  <a:txBody>
                    <a:bodyPr/>
                    <a:lstStyle/>
                    <a:p>
                      <a:endParaRPr kumimoji="1" lang="ja-JP" altLang="en-US"/>
                    </a:p>
                  </a:txBody>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lt"/>
                          <a:ea typeface="+mn-ea"/>
                          <a:cs typeface="+mn-cs"/>
                        </a:rPr>
                        <a:t>(82,258 Medically Certified Deaths)</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lt"/>
                          <a:ea typeface="+mn-ea"/>
                          <a:cs typeface="+mn-cs"/>
                        </a:rPr>
                        <a:t>(47,154 Medically </a:t>
                      </a:r>
                    </a:p>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lt"/>
                          <a:ea typeface="+mn-ea"/>
                          <a:cs typeface="+mn-cs"/>
                        </a:rPr>
                        <a:t>Certified Deaths)</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lt"/>
                          <a:ea typeface="+mn-ea"/>
                          <a:cs typeface="+mn-cs"/>
                        </a:rPr>
                        <a:t>(35,102 Medically </a:t>
                      </a:r>
                    </a:p>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lt"/>
                          <a:ea typeface="+mn-ea"/>
                          <a:cs typeface="+mn-cs"/>
                        </a:rPr>
                        <a:t>Certified Deaths)</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92995158"/>
                  </a:ext>
                </a:extLst>
              </a:tr>
              <a:tr h="302400">
                <a:tc>
                  <a:txBody>
                    <a:bodyPr/>
                    <a:lstStyle/>
                    <a:p>
                      <a:pPr marL="0" lvl="0" indent="-188913" algn="l" defTabSz="914400" rtl="0" eaLnBrk="1" latinLnBrk="0" hangingPunct="1">
                        <a:buFont typeface="+mj-lt"/>
                        <a:buNone/>
                      </a:pPr>
                      <a:r>
                        <a:rPr kumimoji="1" lang="en-US" altLang="ja-JP" sz="1000" b="0" kern="1200" dirty="0">
                          <a:solidFill>
                            <a:schemeClr val="dk1"/>
                          </a:solidFill>
                          <a:latin typeface="+mn-lt"/>
                          <a:ea typeface="+mn-ea"/>
                          <a:cs typeface="+mn-cs"/>
                        </a:rPr>
                        <a:t>a.</a:t>
                      </a:r>
                      <a:r>
                        <a:rPr kumimoji="1" lang="ja-JP" altLang="en-US" sz="1000" b="0" kern="1200" dirty="0">
                          <a:solidFill>
                            <a:schemeClr val="dk1"/>
                          </a:solidFill>
                          <a:latin typeface="+mn-lt"/>
                          <a:ea typeface="+mn-ea"/>
                          <a:cs typeface="+mn-cs"/>
                        </a:rPr>
                        <a:t>消化器の悪性新生物</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20,399</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a:solidFill>
                            <a:schemeClr val="dk1"/>
                          </a:solidFill>
                          <a:latin typeface="+mn-lt"/>
                          <a:ea typeface="+mn-ea"/>
                          <a:cs typeface="+mn-cs"/>
                        </a:rPr>
                        <a:t>24.8</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12,808</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27.2</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7,591</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21.6</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09891682"/>
                  </a:ext>
                </a:extLst>
              </a:tr>
              <a:tr h="302400">
                <a:tc>
                  <a:txBody>
                    <a:bodyPr/>
                    <a:lstStyle/>
                    <a:p>
                      <a:pPr marL="0" lvl="0" indent="-188913" algn="l" defTabSz="914400" rtl="0" eaLnBrk="1" latinLnBrk="0" hangingPunct="1">
                        <a:buFont typeface="+mj-lt"/>
                        <a:buNone/>
                      </a:pPr>
                      <a:r>
                        <a:rPr kumimoji="1" lang="en-US" altLang="ja-JP" sz="1000" b="0" kern="1200" dirty="0">
                          <a:solidFill>
                            <a:schemeClr val="dk1"/>
                          </a:solidFill>
                          <a:latin typeface="+mn-lt"/>
                          <a:ea typeface="+mn-ea"/>
                          <a:cs typeface="+mn-cs"/>
                        </a:rPr>
                        <a:t>b.</a:t>
                      </a:r>
                      <a:r>
                        <a:rPr kumimoji="1" lang="ja-JP" altLang="en-US" sz="1000" b="0" kern="1200" dirty="0">
                          <a:solidFill>
                            <a:schemeClr val="dk1"/>
                          </a:solidFill>
                          <a:latin typeface="+mn-lt"/>
                          <a:ea typeface="+mn-ea"/>
                          <a:cs typeface="+mn-cs"/>
                        </a:rPr>
                        <a:t>呼吸器および胸腔内臓器の悪性新生物</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10,174</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12.4</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7,474</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15.9</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2,700</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7.7</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204954602"/>
                  </a:ext>
                </a:extLst>
              </a:tr>
              <a:tr h="302400">
                <a:tc>
                  <a:txBody>
                    <a:bodyPr/>
                    <a:lstStyle/>
                    <a:p>
                      <a:pPr marL="0" lvl="0" indent="-188913" algn="l" defTabSz="914400" rtl="0" eaLnBrk="1" latinLnBrk="0" hangingPunct="1">
                        <a:buFont typeface="+mj-lt"/>
                        <a:buNone/>
                        <a:tabLst>
                          <a:tab pos="447675" algn="l"/>
                        </a:tabLst>
                      </a:pPr>
                      <a:r>
                        <a:rPr kumimoji="1" lang="en-US" altLang="ja-JP" sz="1000" b="0" kern="1200" dirty="0">
                          <a:solidFill>
                            <a:schemeClr val="dk1"/>
                          </a:solidFill>
                          <a:latin typeface="+mn-lt"/>
                          <a:ea typeface="+mn-ea"/>
                          <a:cs typeface="+mn-cs"/>
                        </a:rPr>
                        <a:t>c.</a:t>
                      </a:r>
                      <a:r>
                        <a:rPr kumimoji="1" lang="ja-JP" altLang="en-US" sz="1000" b="0" kern="1200" dirty="0">
                          <a:solidFill>
                            <a:schemeClr val="dk1"/>
                          </a:solidFill>
                          <a:latin typeface="+mn-lt"/>
                          <a:ea typeface="+mn-ea"/>
                          <a:cs typeface="+mn-cs"/>
                        </a:rPr>
                        <a:t>リンパ系、造血系および関連組織の悪性新生物</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9,894</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12.0</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6,198</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13.1</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3,695</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10.5</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33209850"/>
                  </a:ext>
                </a:extLst>
              </a:tr>
              <a:tr h="302400">
                <a:tc>
                  <a:txBody>
                    <a:bodyPr/>
                    <a:lstStyle/>
                    <a:p>
                      <a:pPr marL="0" lvl="0" indent="-188913" algn="l" defTabSz="914400" rtl="0" eaLnBrk="1" latinLnBrk="0" hangingPunct="1">
                        <a:buFont typeface="+mj-lt"/>
                        <a:buNone/>
                      </a:pPr>
                      <a:r>
                        <a:rPr kumimoji="1" lang="en-US" altLang="ja-JP" sz="1000" b="0" kern="1200" dirty="0">
                          <a:solidFill>
                            <a:schemeClr val="dk1"/>
                          </a:solidFill>
                          <a:latin typeface="+mn-lt"/>
                          <a:ea typeface="+mn-ea"/>
                          <a:cs typeface="+mn-cs"/>
                        </a:rPr>
                        <a:t>d.</a:t>
                      </a:r>
                      <a:r>
                        <a:rPr kumimoji="1" lang="ja-JP" altLang="en-US" sz="1000" b="0" kern="1200" dirty="0">
                          <a:solidFill>
                            <a:schemeClr val="dk1"/>
                          </a:solidFill>
                          <a:latin typeface="+mn-lt"/>
                          <a:ea typeface="+mn-ea"/>
                          <a:cs typeface="+mn-cs"/>
                        </a:rPr>
                        <a:t>泌尿生殖器の悪性新生物</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8,510</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10.3</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3,260</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6.9</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5,250</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15.0</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53473101"/>
                  </a:ext>
                </a:extLst>
              </a:tr>
              <a:tr h="302400">
                <a:tc>
                  <a:txBody>
                    <a:bodyPr/>
                    <a:lstStyle/>
                    <a:p>
                      <a:pPr marL="0" lvl="0" indent="-188913" algn="l" defTabSz="914400" rtl="0" eaLnBrk="1" latinLnBrk="0" hangingPunct="1">
                        <a:buFont typeface="+mj-lt"/>
                        <a:buNone/>
                      </a:pPr>
                      <a:r>
                        <a:rPr kumimoji="1" lang="en-US" altLang="ja-JP" sz="1000" b="0" kern="1200" dirty="0">
                          <a:solidFill>
                            <a:schemeClr val="dk1"/>
                          </a:solidFill>
                          <a:latin typeface="+mn-lt"/>
                          <a:ea typeface="+mn-ea"/>
                          <a:cs typeface="+mn-cs"/>
                        </a:rPr>
                        <a:t>e.</a:t>
                      </a:r>
                      <a:r>
                        <a:rPr kumimoji="1" lang="ja-JP" altLang="en-US" sz="1000" b="0" kern="1200" dirty="0">
                          <a:solidFill>
                            <a:schemeClr val="dk1"/>
                          </a:solidFill>
                          <a:latin typeface="+mn-lt"/>
                          <a:ea typeface="+mn-ea"/>
                          <a:cs typeface="+mn-cs"/>
                        </a:rPr>
                        <a:t>骨、間葉系、軟部組織、皮膚および乳房の悪性新生物</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7,484</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9.1</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1,068</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2.3</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6,416</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18.3</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822290664"/>
                  </a:ext>
                </a:extLst>
              </a:tr>
              <a:tr h="302400">
                <a:tc>
                  <a:txBody>
                    <a:bodyPr/>
                    <a:lstStyle/>
                    <a:p>
                      <a:pPr marL="0" lvl="0" indent="-188912" algn="l" defTabSz="914400" rtl="0" eaLnBrk="1" latinLnBrk="0" hangingPunct="1">
                        <a:buFont typeface="+mj-lt"/>
                        <a:buNone/>
                      </a:pPr>
                      <a:r>
                        <a:rPr kumimoji="1" lang="en-US" altLang="ja-JP" sz="1000" b="0" kern="1200" dirty="0">
                          <a:solidFill>
                            <a:schemeClr val="dk1"/>
                          </a:solidFill>
                          <a:latin typeface="+mn-lt"/>
                          <a:ea typeface="+mn-ea"/>
                          <a:cs typeface="+mn-cs"/>
                        </a:rPr>
                        <a:t>f.</a:t>
                      </a:r>
                      <a:r>
                        <a:rPr kumimoji="1" lang="ja-JP" altLang="en-US" sz="1000" b="0" kern="1200" dirty="0">
                          <a:solidFill>
                            <a:schemeClr val="dk1"/>
                          </a:solidFill>
                          <a:latin typeface="+mn-lt"/>
                          <a:ea typeface="+mn-ea"/>
                          <a:cs typeface="+mn-cs"/>
                        </a:rPr>
                        <a:t>その他</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25,797</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31.4</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16,346</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34.7</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9,450</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26.9</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625195255"/>
                  </a:ext>
                </a:extLst>
              </a:tr>
            </a:tbl>
          </a:graphicData>
        </a:graphic>
      </p:graphicFrame>
      <p:sp>
        <p:nvSpPr>
          <p:cNvPr id="12" name="TextBox 13">
            <a:extLst>
              <a:ext uri="{FF2B5EF4-FFF2-40B4-BE49-F238E27FC236}">
                <a16:creationId xmlns:a16="http://schemas.microsoft.com/office/drawing/2014/main" id="{E2C6011C-BC2C-1577-1970-14BF37B5E46C}"/>
              </a:ext>
            </a:extLst>
          </p:cNvPr>
          <p:cNvSpPr txBox="1"/>
          <p:nvPr/>
        </p:nvSpPr>
        <p:spPr>
          <a:xfrm>
            <a:off x="134798" y="2060848"/>
            <a:ext cx="7770530" cy="261610"/>
          </a:xfrm>
          <a:prstGeom prst="rect">
            <a:avLst/>
          </a:prstGeom>
          <a:noFill/>
        </p:spPr>
        <p:txBody>
          <a:bodyPr wrap="square">
            <a:spAutoFit/>
          </a:bodyPr>
          <a:lstStyle/>
          <a:p>
            <a:r>
              <a:rPr lang="en-IN" altLang="ja-JP" sz="1100" b="1" dirty="0"/>
              <a:t>⑨ </a:t>
            </a:r>
            <a:r>
              <a:rPr lang="ja-JP" altLang="en-US" sz="1100" b="1" dirty="0"/>
              <a:t>新生物</a:t>
            </a:r>
            <a:endParaRPr kumimoji="1" lang="ja-JP" altLang="en-US" sz="1100" b="1" dirty="0"/>
          </a:p>
        </p:txBody>
      </p:sp>
    </p:spTree>
    <p:extLst>
      <p:ext uri="{BB962C8B-B14F-4D97-AF65-F5344CB8AC3E}">
        <p14:creationId xmlns:p14="http://schemas.microsoft.com/office/powerpoint/2010/main" val="3242366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21" imgW="360" imgH="360" progId="TCLayout.ActiveDocument.1">
                  <p:embed/>
                </p:oleObj>
              </mc:Choice>
              <mc:Fallback>
                <p:oleObj name="think-cellスライド" r:id="rId21" imgW="360" imgH="360" progId="TCLayout.ActiveDocument.1">
                  <p:embed/>
                  <p:pic>
                    <p:nvPicPr>
                      <p:cNvPr id="14" name="Object 13" hidden="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ctangle 12" hidden="1"/>
          <p:cNvSpPr/>
          <p:nvPr>
            <p:custDataLst>
              <p:tags r:id="rId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800" dirty="0">
              <a:solidFill>
                <a:srgbClr val="000000"/>
              </a:solidFill>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sz="1400" noProof="1"/>
              <a:t>タイ／医療関連／医療・公衆衛生</a:t>
            </a:r>
            <a:endParaRPr kumimoji="1" lang="ja-JP" altLang="en-US" sz="1400"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000" noProof="1"/>
              <a:t>医療機関 </a:t>
            </a:r>
            <a:r>
              <a:rPr lang="en-US" altLang="ja-JP" sz="2000" noProof="1"/>
              <a:t>- </a:t>
            </a:r>
            <a:r>
              <a:rPr lang="ja-JP" altLang="en-US" sz="2000" noProof="1"/>
              <a:t>施設数・病床数の推移</a:t>
            </a:r>
            <a:endParaRPr lang="en-US" altLang="ja-JP" sz="2000" dirty="0"/>
          </a:p>
        </p:txBody>
      </p:sp>
      <p:grpSp>
        <p:nvGrpSpPr>
          <p:cNvPr id="4" name="グループ化 7"/>
          <p:cNvGrpSpPr/>
          <p:nvPr/>
        </p:nvGrpSpPr>
        <p:grpSpPr>
          <a:xfrm>
            <a:off x="290513" y="1772816"/>
            <a:ext cx="4536507" cy="288032"/>
            <a:chOff x="4803500" y="2113806"/>
            <a:chExt cx="2954133" cy="288032"/>
          </a:xfrm>
        </p:grpSpPr>
        <p:cxnSp>
          <p:nvCxnSpPr>
            <p:cNvPr id="5" name="直線コネクタ 4"/>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noProof="1">
                  <a:solidFill>
                    <a:srgbClr val="000000"/>
                  </a:solidFill>
                  <a:latin typeface="Arial Black" pitchFamily="34" charset="0"/>
                  <a:ea typeface="HGP創英角ｺﾞｼｯｸUB" pitchFamily="50" charset="-128"/>
                </a:rPr>
                <a:t>施設数</a:t>
              </a:r>
            </a:p>
          </p:txBody>
        </p:sp>
      </p:grpSp>
      <p:grpSp>
        <p:nvGrpSpPr>
          <p:cNvPr id="7" name="グループ化 7"/>
          <p:cNvGrpSpPr/>
          <p:nvPr/>
        </p:nvGrpSpPr>
        <p:grpSpPr>
          <a:xfrm>
            <a:off x="5169024" y="1772816"/>
            <a:ext cx="4536507" cy="288032"/>
            <a:chOff x="4803500" y="2113806"/>
            <a:chExt cx="2954133" cy="288032"/>
          </a:xfrm>
        </p:grpSpPr>
        <p:cxnSp>
          <p:nvCxnSpPr>
            <p:cNvPr id="8" name="直線コネクタ 7"/>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noProof="1">
                  <a:solidFill>
                    <a:srgbClr val="000000"/>
                  </a:solidFill>
                  <a:latin typeface="Arial Black" pitchFamily="34" charset="0"/>
                  <a:ea typeface="HGP創英角ｺﾞｼｯｸUB" pitchFamily="50" charset="-128"/>
                </a:rPr>
                <a:t>病床数</a:t>
              </a:r>
              <a:endParaRPr lang="zh-TW" altLang="en-US" sz="1400" dirty="0">
                <a:solidFill>
                  <a:srgbClr val="000000"/>
                </a:solidFill>
                <a:latin typeface="Arial Black" pitchFamily="34" charset="0"/>
                <a:ea typeface="HGP創英角ｺﾞｼｯｸUB" pitchFamily="50" charset="-128"/>
              </a:endParaRPr>
            </a:p>
          </p:txBody>
        </p:sp>
      </p:grpSp>
      <p:sp>
        <p:nvSpPr>
          <p:cNvPr id="20" name="テキスト ボックス 19"/>
          <p:cNvSpPr txBox="1"/>
          <p:nvPr/>
        </p:nvSpPr>
        <p:spPr>
          <a:xfrm>
            <a:off x="5200002" y="2132856"/>
            <a:ext cx="504056" cy="144016"/>
          </a:xfrm>
          <a:prstGeom prst="rect">
            <a:avLst/>
          </a:prstGeom>
          <a:noFill/>
        </p:spPr>
        <p:txBody>
          <a:bodyPr wrap="square" lIns="0" tIns="0" rIns="0" bIns="0" rtlCol="0" anchor="ctr" anchorCtr="0">
            <a:noAutofit/>
          </a:bodyPr>
          <a:lstStyle/>
          <a:p>
            <a:r>
              <a:rPr kumimoji="1" lang="ja-JP" altLang="en-US" sz="800" noProof="1">
                <a:latin typeface="Arial" panose="020B0604020202020204" pitchFamily="34" charset="0"/>
                <a:ea typeface="ＭＳ Ｐゴシック" panose="020B0600070205080204" pitchFamily="50" charset="-128"/>
                <a:cs typeface="Arial" panose="020B0604020202020204" pitchFamily="34" charset="0"/>
              </a:rPr>
              <a:t>（</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床</a:t>
            </a:r>
            <a:r>
              <a:rPr kumimoji="1" lang="ja-JP" altLang="en-US" sz="800" noProof="1">
                <a:latin typeface="Arial" panose="020B0604020202020204" pitchFamily="34" charset="0"/>
                <a:ea typeface="ＭＳ Ｐゴシック" panose="020B0600070205080204" pitchFamily="50" charset="-128"/>
                <a:cs typeface="Arial" panose="020B0604020202020204" pitchFamily="34" charset="0"/>
              </a:rPr>
              <a:t>）</a:t>
            </a:r>
          </a:p>
        </p:txBody>
      </p:sp>
      <p:sp>
        <p:nvSpPr>
          <p:cNvPr id="21" name="テキスト ボックス 20"/>
          <p:cNvSpPr txBox="1"/>
          <p:nvPr/>
        </p:nvSpPr>
        <p:spPr>
          <a:xfrm>
            <a:off x="9079483" y="2132856"/>
            <a:ext cx="504056" cy="144016"/>
          </a:xfrm>
          <a:prstGeom prst="rect">
            <a:avLst/>
          </a:prstGeom>
          <a:noFill/>
        </p:spPr>
        <p:txBody>
          <a:bodyPr wrap="square" lIns="0" tIns="0" rIns="0" bIns="0" rtlCol="0" anchor="ctr" anchorCtr="0">
            <a:noAutofit/>
          </a:bodyPr>
          <a:lstStyle/>
          <a:p>
            <a:pPr algn="r"/>
            <a:r>
              <a:rPr kumimoji="1" lang="ja-JP" altLang="en-US" sz="800" noProof="1">
                <a:latin typeface="Arial" panose="020B0604020202020204" pitchFamily="34" charset="0"/>
                <a:ea typeface="ＭＳ Ｐゴシック" panose="020B0600070205080204" pitchFamily="50" charset="-128"/>
                <a:cs typeface="Arial" panose="020B0604020202020204" pitchFamily="34" charset="0"/>
              </a:rPr>
              <a:t>（</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床</a:t>
            </a:r>
            <a:r>
              <a:rPr kumimoji="1" lang="ja-JP" altLang="en-US" sz="800" noProof="1">
                <a:latin typeface="Arial" panose="020B0604020202020204" pitchFamily="34" charset="0"/>
                <a:ea typeface="ＭＳ Ｐゴシック" panose="020B0600070205080204" pitchFamily="50" charset="-128"/>
                <a:cs typeface="Arial" panose="020B0604020202020204" pitchFamily="34" charset="0"/>
              </a:rPr>
              <a:t>）</a:t>
            </a:r>
          </a:p>
        </p:txBody>
      </p:sp>
      <p:sp>
        <p:nvSpPr>
          <p:cNvPr id="24" name="テキスト ボックス 17"/>
          <p:cNvSpPr txBox="1"/>
          <p:nvPr/>
        </p:nvSpPr>
        <p:spPr>
          <a:xfrm>
            <a:off x="218521" y="6580188"/>
            <a:ext cx="7128792" cy="144016"/>
          </a:xfrm>
          <a:prstGeom prst="rect">
            <a:avLst/>
          </a:prstGeom>
          <a:noFill/>
        </p:spPr>
        <p:txBody>
          <a:bodyPr wrap="square" lIns="0" tIns="0" rIns="0" bIns="0" rtlCol="0">
            <a:noAutofit/>
          </a:bodyPr>
          <a:lstStyle/>
          <a:p>
            <a:r>
              <a:rPr lang="ja-JP" altLang="en-US" sz="800" noProof="1">
                <a:latin typeface="Arial" panose="020B0604020202020204" pitchFamily="34" charset="0"/>
                <a:ea typeface="ＭＳ Ｐゴシック" panose="020B0600070205080204" pitchFamily="50" charset="-128"/>
                <a:cs typeface="Arial" panose="020B0604020202020204" pitchFamily="34" charset="0"/>
              </a:rPr>
              <a:t>（出所）タイ国立統計局 （NSO）、United Nations「World Population Prospects」</a:t>
            </a:r>
            <a:r>
              <a:rPr lang="ja-JP" altLang="en-US" sz="800" noProof="1">
                <a:solidFill>
                  <a:srgbClr val="000000"/>
                </a:solidFill>
                <a:latin typeface="+mj-lt"/>
                <a:ea typeface="ＭＳ Ｐゴシック" panose="020B0600070205080204" pitchFamily="50" charset="-128"/>
                <a:cs typeface="Arial" panose="020B0604020202020204" pitchFamily="34" charset="0"/>
              </a:rPr>
              <a:t> （</a:t>
            </a:r>
            <a:r>
              <a:rPr lang="en-US" altLang="ja-JP" sz="800" noProof="1">
                <a:solidFill>
                  <a:srgbClr val="000000"/>
                </a:solidFill>
                <a:latin typeface="+mj-lt"/>
                <a:ea typeface="ＭＳ Ｐゴシック" panose="020B0600070205080204" pitchFamily="50" charset="-128"/>
                <a:cs typeface="Arial" panose="020B0604020202020204" pitchFamily="34" charset="0"/>
              </a:rPr>
              <a:t>2025</a:t>
            </a:r>
            <a:r>
              <a:rPr lang="ja-JP" altLang="en-US" sz="800" noProof="1">
                <a:solidFill>
                  <a:srgbClr val="000000"/>
                </a:solidFill>
                <a:latin typeface="+mj-lt"/>
                <a:ea typeface="ＭＳ Ｐゴシック" panose="020B0600070205080204" pitchFamily="50" charset="-128"/>
                <a:cs typeface="Arial" panose="020B0604020202020204" pitchFamily="34" charset="0"/>
              </a:rPr>
              <a:t>年</a:t>
            </a:r>
            <a:r>
              <a:rPr lang="en-US" altLang="ja-JP" sz="800" noProof="1">
                <a:solidFill>
                  <a:srgbClr val="000000"/>
                </a:solidFill>
                <a:latin typeface="+mj-lt"/>
                <a:ea typeface="ＭＳ Ｐゴシック" panose="020B0600070205080204" pitchFamily="50" charset="-128"/>
                <a:cs typeface="Arial" panose="020B0604020202020204" pitchFamily="34" charset="0"/>
              </a:rPr>
              <a:t>2</a:t>
            </a:r>
            <a:r>
              <a:rPr lang="ja-JP" altLang="en-US" sz="800" noProof="1">
                <a:solidFill>
                  <a:srgbClr val="000000"/>
                </a:solidFill>
                <a:latin typeface="+mj-lt"/>
                <a:ea typeface="ＭＳ Ｐゴシック" panose="020B0600070205080204" pitchFamily="50" charset="-128"/>
                <a:cs typeface="Arial" panose="020B0604020202020204" pitchFamily="34" charset="0"/>
              </a:rPr>
              <a:t>月時点）</a:t>
            </a:r>
            <a:endParaRPr lang="ja-JP" altLang="en-US" sz="800" noProof="1">
              <a:latin typeface="Arial" panose="020B0604020202020204" pitchFamily="34" charset="0"/>
              <a:ea typeface="ＭＳ Ｐゴシック" panose="020B0600070205080204" pitchFamily="50" charset="-128"/>
              <a:cs typeface="Arial" panose="020B0604020202020204" pitchFamily="34" charset="0"/>
            </a:endParaRPr>
          </a:p>
        </p:txBody>
      </p:sp>
      <p:sp>
        <p:nvSpPr>
          <p:cNvPr id="32" name="Rectangle 31"/>
          <p:cNvSpPr/>
          <p:nvPr>
            <p:custDataLst>
              <p:tags r:id="rId3"/>
            </p:custDataLst>
          </p:nvPr>
        </p:nvSpPr>
        <p:spPr bwMode="gray">
          <a:xfrm>
            <a:off x="6400336" y="6310581"/>
            <a:ext cx="179388" cy="133350"/>
          </a:xfrm>
          <a:prstGeom prst="rect">
            <a:avLst/>
          </a:prstGeom>
          <a:solidFill>
            <a:srgbClr val="80CCE8"/>
          </a:solidFill>
          <a:ln w="9525"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200" name="Straight Connector 199">
            <a:extLst>
              <a:ext uri="{FF2B5EF4-FFF2-40B4-BE49-F238E27FC236}">
                <a16:creationId xmlns:a16="http://schemas.microsoft.com/office/drawing/2014/main" id="{7B12D0DF-42E8-4F84-8915-1ACC20FFF3F9}"/>
              </a:ext>
            </a:extLst>
          </p:cNvPr>
          <p:cNvCxnSpPr/>
          <p:nvPr>
            <p:custDataLst>
              <p:tags r:id="rId4"/>
            </p:custDataLst>
          </p:nvPr>
        </p:nvCxnSpPr>
        <p:spPr bwMode="gray">
          <a:xfrm>
            <a:off x="7373392" y="6377256"/>
            <a:ext cx="265113" cy="0"/>
          </a:xfrm>
          <a:prstGeom prst="line">
            <a:avLst/>
          </a:prstGeom>
          <a:ln w="9525" cap="flat" cmpd="sng" algn="ctr">
            <a:solidFill>
              <a:srgbClr val="1F497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34" name="Oval 33"/>
          <p:cNvSpPr/>
          <p:nvPr>
            <p:custDataLst>
              <p:tags r:id="rId5"/>
            </p:custDataLst>
          </p:nvPr>
        </p:nvSpPr>
        <p:spPr bwMode="gray">
          <a:xfrm>
            <a:off x="7467054" y="6339156"/>
            <a:ext cx="76200" cy="76200"/>
          </a:xfrm>
          <a:prstGeom prst="ellipse">
            <a:avLst/>
          </a:prstGeom>
          <a:solidFill>
            <a:srgbClr val="1F497D"/>
          </a:solidFill>
          <a:ln w="952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6" name="テキスト プレースホルダ 9"/>
          <p:cNvSpPr>
            <a:spLocks noGrp="1"/>
          </p:cNvSpPr>
          <p:nvPr>
            <p:custDataLst>
              <p:tags r:id="rId6"/>
            </p:custDataLst>
          </p:nvPr>
        </p:nvSpPr>
        <p:spPr bwMode="auto">
          <a:xfrm>
            <a:off x="6742443" y="6301056"/>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r>
              <a:rPr kumimoji="0" lang="ja-JP" altLang="en-US" sz="900" noProof="1">
                <a:sym typeface="+mn-lt"/>
              </a:rPr>
              <a:t>病床数</a:t>
            </a:r>
          </a:p>
        </p:txBody>
      </p:sp>
      <p:sp>
        <p:nvSpPr>
          <p:cNvPr id="35" name="テキスト プレースホルダ 9"/>
          <p:cNvSpPr>
            <a:spLocks noGrp="1"/>
          </p:cNvSpPr>
          <p:nvPr>
            <p:custDataLst>
              <p:tags r:id="rId7"/>
            </p:custDataLst>
          </p:nvPr>
        </p:nvSpPr>
        <p:spPr bwMode="auto">
          <a:xfrm>
            <a:off x="7689304" y="6301056"/>
            <a:ext cx="111918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r>
              <a:rPr lang="en-US" altLang="ja-JP" sz="900" noProof="1"/>
              <a:t>人口1000人当たりの病床数</a:t>
            </a:r>
            <a:endParaRPr kumimoji="0" lang="ja-JP" altLang="en-US" sz="900" dirty="0">
              <a:sym typeface="+mn-lt"/>
            </a:endParaRPr>
          </a:p>
        </p:txBody>
      </p:sp>
      <p:sp>
        <p:nvSpPr>
          <p:cNvPr id="160" name="テキスト ボックス 159"/>
          <p:cNvSpPr txBox="1"/>
          <p:nvPr/>
        </p:nvSpPr>
        <p:spPr>
          <a:xfrm>
            <a:off x="218521" y="2119764"/>
            <a:ext cx="504056" cy="144016"/>
          </a:xfrm>
          <a:prstGeom prst="rect">
            <a:avLst/>
          </a:prstGeom>
          <a:noFill/>
        </p:spPr>
        <p:txBody>
          <a:bodyPr wrap="square" lIns="0" tIns="0" rIns="0" bIns="0" rtlCol="0" anchor="ctr" anchorCtr="0">
            <a:noAutofit/>
          </a:bodyPr>
          <a:lstStyle/>
          <a:p>
            <a:pPr algn="ctr"/>
            <a:r>
              <a:rPr kumimoji="1" lang="ja-JP" altLang="en-US" sz="800" noProof="1">
                <a:latin typeface="Arial" panose="020B0604020202020204" pitchFamily="34" charset="0"/>
                <a:ea typeface="ＭＳ Ｐゴシック" panose="020B0600070205080204" pitchFamily="50" charset="-128"/>
                <a:cs typeface="Arial" panose="020B0604020202020204" pitchFamily="34" charset="0"/>
              </a:rPr>
              <a:t>（施設）</a:t>
            </a:r>
          </a:p>
        </p:txBody>
      </p:sp>
      <p:sp>
        <p:nvSpPr>
          <p:cNvPr id="52" name="テキスト ボックス 51"/>
          <p:cNvSpPr txBox="1"/>
          <p:nvPr/>
        </p:nvSpPr>
        <p:spPr>
          <a:xfrm>
            <a:off x="200472" y="1124744"/>
            <a:ext cx="9505056" cy="499624"/>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医療施設数は、増減を繰り返しながら1,300~1,400を推移している。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病床数は</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年から</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2023</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年にかけて増加しており、</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2023</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年には人口1,000人当たりの病床数が2.3床となっている。</a:t>
            </a:r>
          </a:p>
        </p:txBody>
      </p:sp>
      <p:graphicFrame>
        <p:nvGraphicFramePr>
          <p:cNvPr id="22" name="Chart 71">
            <a:extLst>
              <a:ext uri="{FF2B5EF4-FFF2-40B4-BE49-F238E27FC236}">
                <a16:creationId xmlns:a16="http://schemas.microsoft.com/office/drawing/2014/main" id="{11EDCC89-B3D6-4A56-435C-F0D5659AA967}"/>
              </a:ext>
            </a:extLst>
          </p:cNvPr>
          <p:cNvGraphicFramePr/>
          <p:nvPr>
            <p:custDataLst>
              <p:tags r:id="rId8"/>
            </p:custDataLst>
            <p:extLst>
              <p:ext uri="{D42A27DB-BD31-4B8C-83A1-F6EECF244321}">
                <p14:modId xmlns:p14="http://schemas.microsoft.com/office/powerpoint/2010/main" val="3745619459"/>
              </p:ext>
            </p:extLst>
          </p:nvPr>
        </p:nvGraphicFramePr>
        <p:xfrm>
          <a:off x="290512" y="2258040"/>
          <a:ext cx="4532571" cy="3877627"/>
        </p:xfrm>
        <a:graphic>
          <a:graphicData uri="http://schemas.openxmlformats.org/drawingml/2006/chart">
            <c:chart xmlns:c="http://schemas.openxmlformats.org/drawingml/2006/chart" xmlns:r="http://schemas.openxmlformats.org/officeDocument/2006/relationships" r:id="rId23"/>
          </a:graphicData>
        </a:graphic>
      </p:graphicFrame>
      <p:sp>
        <p:nvSpPr>
          <p:cNvPr id="23" name="テキスト プレースホルダ 9">
            <a:extLst>
              <a:ext uri="{FF2B5EF4-FFF2-40B4-BE49-F238E27FC236}">
                <a16:creationId xmlns:a16="http://schemas.microsoft.com/office/drawing/2014/main" id="{C3A99F06-9B2B-962F-3722-FD9304760309}"/>
              </a:ext>
            </a:extLst>
          </p:cNvPr>
          <p:cNvSpPr>
            <a:spLocks noGrp="1"/>
          </p:cNvSpPr>
          <p:nvPr>
            <p:custDataLst>
              <p:tags r:id="rId9"/>
            </p:custDataLst>
          </p:nvPr>
        </p:nvSpPr>
        <p:spPr bwMode="auto">
          <a:xfrm>
            <a:off x="3035937" y="6059467"/>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r>
              <a:rPr lang="en-US" altLang="en-US" sz="1000" noProof="1"/>
              <a:t>21</a:t>
            </a:r>
            <a:endParaRPr kumimoji="0" lang="ja-JP" altLang="en-US" sz="640" dirty="0">
              <a:latin typeface="+mj-lt"/>
              <a:sym typeface="+mn-lt"/>
            </a:endParaRPr>
          </a:p>
        </p:txBody>
      </p:sp>
      <p:sp>
        <p:nvSpPr>
          <p:cNvPr id="25" name="テキスト プレースホルダ 9">
            <a:extLst>
              <a:ext uri="{FF2B5EF4-FFF2-40B4-BE49-F238E27FC236}">
                <a16:creationId xmlns:a16="http://schemas.microsoft.com/office/drawing/2014/main" id="{F32EB480-66B3-0AA9-F97B-5F35731884F3}"/>
              </a:ext>
            </a:extLst>
          </p:cNvPr>
          <p:cNvSpPr>
            <a:spLocks noGrp="1"/>
          </p:cNvSpPr>
          <p:nvPr>
            <p:custDataLst>
              <p:tags r:id="rId10"/>
            </p:custDataLst>
          </p:nvPr>
        </p:nvSpPr>
        <p:spPr bwMode="auto">
          <a:xfrm>
            <a:off x="2391729" y="6059467"/>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p>
            <a:pPr algn="ctr" defTabSz="863600" fontAlgn="base">
              <a:spcBef>
                <a:spcPct val="0"/>
              </a:spcBef>
              <a:spcAft>
                <a:spcPct val="0"/>
              </a:spcAft>
              <a:buClr>
                <a:schemeClr val="bg1">
                  <a:lumMod val="75000"/>
                </a:schemeClr>
              </a:buClr>
              <a:buFont typeface="Wingdings" pitchFamily="2" charset="2"/>
              <a:buNone/>
            </a:pPr>
            <a:r>
              <a:rPr lang="en-US" altLang="ja-JP" sz="1000" noProof="1">
                <a:sym typeface="+mn-lt"/>
              </a:rPr>
              <a:t>20</a:t>
            </a:r>
            <a:endParaRPr lang="ja-JP" altLang="en-US" sz="1000" dirty="0">
              <a:sym typeface="+mn-lt"/>
            </a:endParaRPr>
          </a:p>
        </p:txBody>
      </p:sp>
      <p:sp>
        <p:nvSpPr>
          <p:cNvPr id="26" name="テキスト プレースホルダ 9">
            <a:extLst>
              <a:ext uri="{FF2B5EF4-FFF2-40B4-BE49-F238E27FC236}">
                <a16:creationId xmlns:a16="http://schemas.microsoft.com/office/drawing/2014/main" id="{73C83CC7-1A23-1848-94A9-1253E58B2A78}"/>
              </a:ext>
            </a:extLst>
          </p:cNvPr>
          <p:cNvSpPr>
            <a:spLocks noGrp="1"/>
          </p:cNvSpPr>
          <p:nvPr>
            <p:custDataLst>
              <p:tags r:id="rId11"/>
            </p:custDataLst>
          </p:nvPr>
        </p:nvSpPr>
        <p:spPr bwMode="auto">
          <a:xfrm>
            <a:off x="963613" y="6059467"/>
            <a:ext cx="2921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r>
              <a:rPr kumimoji="0" lang="en-US" altLang="en-US" sz="1000" noProof="1"/>
              <a:t>2018</a:t>
            </a:r>
            <a:endParaRPr kumimoji="0" lang="ja-JP" altLang="en-US" sz="640" dirty="0">
              <a:latin typeface="+mj-lt"/>
              <a:sym typeface="+mn-lt"/>
            </a:endParaRPr>
          </a:p>
        </p:txBody>
      </p:sp>
      <p:sp>
        <p:nvSpPr>
          <p:cNvPr id="29" name="テキスト プレースホルダ 9">
            <a:extLst>
              <a:ext uri="{FF2B5EF4-FFF2-40B4-BE49-F238E27FC236}">
                <a16:creationId xmlns:a16="http://schemas.microsoft.com/office/drawing/2014/main" id="{74804767-8AE4-FAE3-14D2-2680FA98F754}"/>
              </a:ext>
            </a:extLst>
          </p:cNvPr>
          <p:cNvSpPr>
            <a:spLocks noGrp="1"/>
          </p:cNvSpPr>
          <p:nvPr>
            <p:custDataLst>
              <p:tags r:id="rId12"/>
            </p:custDataLst>
          </p:nvPr>
        </p:nvSpPr>
        <p:spPr bwMode="auto">
          <a:xfrm>
            <a:off x="1747521" y="6059467"/>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r>
              <a:rPr kumimoji="0" lang="en-US" altLang="en-US" sz="1000" noProof="1"/>
              <a:t>19</a:t>
            </a:r>
            <a:endParaRPr kumimoji="0" lang="ja-JP" altLang="en-US" sz="640" dirty="0">
              <a:latin typeface="+mj-lt"/>
              <a:sym typeface="+mn-lt"/>
            </a:endParaRPr>
          </a:p>
        </p:txBody>
      </p:sp>
      <p:sp>
        <p:nvSpPr>
          <p:cNvPr id="30" name="テキスト プレースホルダ 9">
            <a:extLst>
              <a:ext uri="{FF2B5EF4-FFF2-40B4-BE49-F238E27FC236}">
                <a16:creationId xmlns:a16="http://schemas.microsoft.com/office/drawing/2014/main" id="{BCD3FAE2-8DB7-9969-4FC0-EA2DC8863D8E}"/>
              </a:ext>
            </a:extLst>
          </p:cNvPr>
          <p:cNvSpPr>
            <a:spLocks noGrp="1"/>
          </p:cNvSpPr>
          <p:nvPr/>
        </p:nvSpPr>
        <p:spPr bwMode="auto">
          <a:xfrm>
            <a:off x="3680145" y="6059467"/>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r>
              <a:rPr kumimoji="0" lang="en-US" altLang="en-US" sz="1000" noProof="1"/>
              <a:t>22</a:t>
            </a:r>
            <a:endParaRPr kumimoji="0" lang="ja-JP" altLang="en-US" sz="640" dirty="0">
              <a:latin typeface="+mj-lt"/>
              <a:sym typeface="+mn-lt"/>
            </a:endParaRPr>
          </a:p>
        </p:txBody>
      </p:sp>
      <p:sp>
        <p:nvSpPr>
          <p:cNvPr id="37" name="テキスト プレースホルダ 9">
            <a:extLst>
              <a:ext uri="{FF2B5EF4-FFF2-40B4-BE49-F238E27FC236}">
                <a16:creationId xmlns:a16="http://schemas.microsoft.com/office/drawing/2014/main" id="{84ACD0A7-F136-B2AF-67CD-F28AE9814AF2}"/>
              </a:ext>
            </a:extLst>
          </p:cNvPr>
          <p:cNvSpPr>
            <a:spLocks noGrp="1"/>
          </p:cNvSpPr>
          <p:nvPr>
            <p:custDataLst>
              <p:tags r:id="rId13"/>
            </p:custDataLst>
          </p:nvPr>
        </p:nvSpPr>
        <p:spPr bwMode="auto">
          <a:xfrm>
            <a:off x="4324351" y="6059467"/>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p>
            <a:pPr algn="ctr" defTabSz="863600" fontAlgn="base">
              <a:spcBef>
                <a:spcPct val="0"/>
              </a:spcBef>
              <a:spcAft>
                <a:spcPct val="0"/>
              </a:spcAft>
              <a:buClr>
                <a:schemeClr val="bg1">
                  <a:lumMod val="75000"/>
                </a:schemeClr>
              </a:buClr>
              <a:buFont typeface="Wingdings" pitchFamily="2" charset="2"/>
              <a:buNone/>
            </a:pPr>
            <a:r>
              <a:rPr kumimoji="0" lang="en-US" altLang="en-US" sz="1000" noProof="1"/>
              <a:t>23</a:t>
            </a:r>
            <a:endParaRPr kumimoji="0" lang="ja-JP" altLang="en-US" sz="1000" dirty="0">
              <a:sym typeface="+mn-lt"/>
            </a:endParaRPr>
          </a:p>
        </p:txBody>
      </p:sp>
      <p:graphicFrame>
        <p:nvGraphicFramePr>
          <p:cNvPr id="38" name="Chart 73">
            <a:extLst>
              <a:ext uri="{FF2B5EF4-FFF2-40B4-BE49-F238E27FC236}">
                <a16:creationId xmlns:a16="http://schemas.microsoft.com/office/drawing/2014/main" id="{EFBC3D17-F6DF-8880-CF16-0614E6070991}"/>
              </a:ext>
            </a:extLst>
          </p:cNvPr>
          <p:cNvGraphicFramePr/>
          <p:nvPr>
            <p:custDataLst>
              <p:tags r:id="rId14"/>
            </p:custDataLst>
            <p:extLst>
              <p:ext uri="{D42A27DB-BD31-4B8C-83A1-F6EECF244321}">
                <p14:modId xmlns:p14="http://schemas.microsoft.com/office/powerpoint/2010/main" val="1302365774"/>
              </p:ext>
            </p:extLst>
          </p:nvPr>
        </p:nvGraphicFramePr>
        <p:xfrm>
          <a:off x="5080000" y="2275304"/>
          <a:ext cx="4635500" cy="3820819"/>
        </p:xfrm>
        <a:graphic>
          <a:graphicData uri="http://schemas.openxmlformats.org/drawingml/2006/chart">
            <c:chart xmlns:c="http://schemas.openxmlformats.org/drawingml/2006/chart" xmlns:r="http://schemas.openxmlformats.org/officeDocument/2006/relationships" r:id="rId24"/>
          </a:graphicData>
        </a:graphic>
      </p:graphicFrame>
      <p:sp>
        <p:nvSpPr>
          <p:cNvPr id="39" name="テキスト プレースホルダ 9">
            <a:extLst>
              <a:ext uri="{FF2B5EF4-FFF2-40B4-BE49-F238E27FC236}">
                <a16:creationId xmlns:a16="http://schemas.microsoft.com/office/drawing/2014/main" id="{615F281A-C3A6-9646-E15E-0BF836FBEACA}"/>
              </a:ext>
            </a:extLst>
          </p:cNvPr>
          <p:cNvSpPr>
            <a:spLocks noGrp="1"/>
          </p:cNvSpPr>
          <p:nvPr>
            <p:custDataLst>
              <p:tags r:id="rId15"/>
            </p:custDataLst>
          </p:nvPr>
        </p:nvSpPr>
        <p:spPr bwMode="auto">
          <a:xfrm>
            <a:off x="7763851" y="6053406"/>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r>
              <a:rPr lang="en-US" altLang="en-US" sz="1000" noProof="1"/>
              <a:t>21</a:t>
            </a:r>
            <a:endParaRPr kumimoji="0" lang="ja-JP" altLang="en-US" sz="640" dirty="0">
              <a:latin typeface="+mj-lt"/>
              <a:sym typeface="+mn-lt"/>
            </a:endParaRPr>
          </a:p>
        </p:txBody>
      </p:sp>
      <p:sp>
        <p:nvSpPr>
          <p:cNvPr id="40" name="テキスト プレースホルダ 9">
            <a:extLst>
              <a:ext uri="{FF2B5EF4-FFF2-40B4-BE49-F238E27FC236}">
                <a16:creationId xmlns:a16="http://schemas.microsoft.com/office/drawing/2014/main" id="{D1C87B41-A7E2-D205-2910-ED8EFCE63417}"/>
              </a:ext>
            </a:extLst>
          </p:cNvPr>
          <p:cNvSpPr>
            <a:spLocks noGrp="1"/>
          </p:cNvSpPr>
          <p:nvPr/>
        </p:nvSpPr>
        <p:spPr bwMode="auto">
          <a:xfrm>
            <a:off x="8347017" y="6053406"/>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r>
              <a:rPr kumimoji="0" lang="en-US" altLang="en-US" sz="1000" noProof="1"/>
              <a:t>22</a:t>
            </a:r>
            <a:endParaRPr kumimoji="0" lang="ja-JP" altLang="en-US" sz="640" dirty="0">
              <a:latin typeface="+mj-lt"/>
              <a:sym typeface="+mn-lt"/>
            </a:endParaRPr>
          </a:p>
        </p:txBody>
      </p:sp>
      <p:sp>
        <p:nvSpPr>
          <p:cNvPr id="41" name="テキスト プレースホルダ 9">
            <a:extLst>
              <a:ext uri="{FF2B5EF4-FFF2-40B4-BE49-F238E27FC236}">
                <a16:creationId xmlns:a16="http://schemas.microsoft.com/office/drawing/2014/main" id="{C80513AA-5F23-3DC5-E058-5E5CF869AAEF}"/>
              </a:ext>
            </a:extLst>
          </p:cNvPr>
          <p:cNvSpPr>
            <a:spLocks noGrp="1"/>
          </p:cNvSpPr>
          <p:nvPr>
            <p:custDataLst>
              <p:tags r:id="rId16"/>
            </p:custDataLst>
          </p:nvPr>
        </p:nvSpPr>
        <p:spPr bwMode="auto">
          <a:xfrm>
            <a:off x="5988050" y="6053406"/>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r>
              <a:rPr lang="en-US" altLang="en-US" sz="1000" noProof="1"/>
              <a:t>18</a:t>
            </a:r>
            <a:endParaRPr kumimoji="0" lang="ja-JP" altLang="en-US" sz="640" dirty="0">
              <a:latin typeface="+mj-lt"/>
              <a:sym typeface="+mn-lt"/>
            </a:endParaRPr>
          </a:p>
        </p:txBody>
      </p:sp>
      <p:sp>
        <p:nvSpPr>
          <p:cNvPr id="42" name="テキスト プレースホルダ 9">
            <a:extLst>
              <a:ext uri="{FF2B5EF4-FFF2-40B4-BE49-F238E27FC236}">
                <a16:creationId xmlns:a16="http://schemas.microsoft.com/office/drawing/2014/main" id="{004932C4-A773-A9FE-3464-F082769ECDA9}"/>
              </a:ext>
            </a:extLst>
          </p:cNvPr>
          <p:cNvSpPr>
            <a:spLocks noGrp="1"/>
          </p:cNvSpPr>
          <p:nvPr>
            <p:custDataLst>
              <p:tags r:id="rId17"/>
            </p:custDataLst>
          </p:nvPr>
        </p:nvSpPr>
        <p:spPr bwMode="auto">
          <a:xfrm>
            <a:off x="6588708" y="6053406"/>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r>
              <a:rPr lang="en-US" altLang="en-US" sz="1000" noProof="1"/>
              <a:t>19</a:t>
            </a:r>
            <a:endParaRPr kumimoji="0" lang="ja-JP" altLang="en-US" sz="640" dirty="0">
              <a:latin typeface="+mj-lt"/>
              <a:sym typeface="+mn-lt"/>
            </a:endParaRPr>
          </a:p>
        </p:txBody>
      </p:sp>
      <p:sp>
        <p:nvSpPr>
          <p:cNvPr id="43" name="テキスト プレースホルダ 9">
            <a:extLst>
              <a:ext uri="{FF2B5EF4-FFF2-40B4-BE49-F238E27FC236}">
                <a16:creationId xmlns:a16="http://schemas.microsoft.com/office/drawing/2014/main" id="{56261EC3-D5A8-2FB0-725C-90FF98DF847E}"/>
              </a:ext>
            </a:extLst>
          </p:cNvPr>
          <p:cNvSpPr>
            <a:spLocks noGrp="1"/>
          </p:cNvSpPr>
          <p:nvPr>
            <p:custDataLst>
              <p:tags r:id="rId18"/>
            </p:custDataLst>
          </p:nvPr>
        </p:nvSpPr>
        <p:spPr bwMode="auto">
          <a:xfrm>
            <a:off x="7184865" y="6053406"/>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r>
              <a:rPr lang="en-US" altLang="en-US" sz="1000" noProof="1"/>
              <a:t>20</a:t>
            </a:r>
            <a:endParaRPr kumimoji="0" lang="ja-JP" altLang="en-US" sz="640" dirty="0">
              <a:latin typeface="+mj-lt"/>
              <a:sym typeface="+mn-lt"/>
            </a:endParaRPr>
          </a:p>
        </p:txBody>
      </p:sp>
      <p:sp>
        <p:nvSpPr>
          <p:cNvPr id="45" name="テキスト プレースホルダ 9">
            <a:extLst>
              <a:ext uri="{FF2B5EF4-FFF2-40B4-BE49-F238E27FC236}">
                <a16:creationId xmlns:a16="http://schemas.microsoft.com/office/drawing/2014/main" id="{45AB2BE7-B1F7-8EE1-8618-A4857F99E2D1}"/>
              </a:ext>
            </a:extLst>
          </p:cNvPr>
          <p:cNvSpPr>
            <a:spLocks noGrp="1"/>
          </p:cNvSpPr>
          <p:nvPr>
            <p:custDataLst>
              <p:tags r:id="rId19"/>
            </p:custDataLst>
          </p:nvPr>
        </p:nvSpPr>
        <p:spPr bwMode="auto">
          <a:xfrm>
            <a:off x="8955058" y="6053406"/>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r>
              <a:rPr kumimoji="0" lang="en-US" altLang="en-US" sz="1000" noProof="1">
                <a:latin typeface="+mj-lt"/>
              </a:rPr>
              <a:t>23</a:t>
            </a:r>
            <a:endParaRPr kumimoji="0" lang="ja-JP" altLang="en-US" sz="800" dirty="0">
              <a:latin typeface="+mj-lt"/>
              <a:sym typeface="+mn-lt"/>
            </a:endParaRPr>
          </a:p>
        </p:txBody>
      </p:sp>
    </p:spTree>
    <p:extLst>
      <p:ext uri="{BB962C8B-B14F-4D97-AF65-F5344CB8AC3E}">
        <p14:creationId xmlns:p14="http://schemas.microsoft.com/office/powerpoint/2010/main" val="37766413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056B0FCE-50B2-4C78-B6FD-C37B96949E9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11" name="Object 10" hidden="1">
                        <a:extLst>
                          <a:ext uri="{FF2B5EF4-FFF2-40B4-BE49-F238E27FC236}">
                            <a16:creationId xmlns:a16="http://schemas.microsoft.com/office/drawing/2014/main" id="{056B0FCE-50B2-4C78-B6FD-C37B96949E9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1" name="角丸四角形 50"/>
          <p:cNvSpPr/>
          <p:nvPr/>
        </p:nvSpPr>
        <p:spPr>
          <a:xfrm>
            <a:off x="5961112" y="4543005"/>
            <a:ext cx="2016224" cy="1872208"/>
          </a:xfrm>
          <a:prstGeom prst="roundRect">
            <a:avLst>
              <a:gd name="adj" fmla="val 7114"/>
            </a:avLst>
          </a:prstGeom>
          <a:solidFill>
            <a:srgbClr val="DDE6F3"/>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t"/>
          <a:lstStyle/>
          <a:p>
            <a:pPr algn="ctr"/>
            <a:r>
              <a:rPr lang="ja-JP" altLang="en-US" sz="1200" noProof="1">
                <a:solidFill>
                  <a:schemeClr val="tx1"/>
                </a:solidFill>
                <a:ea typeface="HGP創英角ｺﾞｼｯｸUB" panose="020B0900000000000000" pitchFamily="50" charset="-128"/>
              </a:rPr>
              <a:t>三次医療を担う医療機関</a:t>
            </a:r>
            <a:endParaRPr lang="ja-JP" altLang="en-US" sz="120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sz="1400" noProof="1"/>
              <a:t>タイ／医療関連／医療・公衆衛生</a:t>
            </a:r>
            <a:endParaRPr kumimoji="1" lang="ja-JP" altLang="en-US" sz="1400"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000" noProof="1"/>
              <a:t>医療機関 - 公的医療機関（1/2）</a:t>
            </a:r>
            <a:endParaRPr lang="en-US" altLang="ja-JP" sz="2000" dirty="0"/>
          </a:p>
        </p:txBody>
      </p:sp>
      <p:sp>
        <p:nvSpPr>
          <p:cNvPr id="4" name="テキスト ボックス 3"/>
          <p:cNvSpPr txBox="1"/>
          <p:nvPr/>
        </p:nvSpPr>
        <p:spPr>
          <a:xfrm>
            <a:off x="200025" y="6490385"/>
            <a:ext cx="9342991" cy="227061"/>
          </a:xfrm>
          <a:prstGeom prst="rect">
            <a:avLst/>
          </a:prstGeom>
          <a:noFill/>
        </p:spPr>
        <p:txBody>
          <a:bodyPr wrap="square" lIns="0" tIns="0" rIns="0" bIns="0" rtlCol="0">
            <a:noAutofit/>
          </a:bodyPr>
          <a:lstStyle/>
          <a:p>
            <a:r>
              <a:rPr lang="ja-JP" altLang="en-US" sz="800" noProof="1">
                <a:latin typeface="Arial" panose="020B0604020202020204" pitchFamily="34" charset="0"/>
                <a:ea typeface="ＭＳ Ｐゴシック" panose="020B0600070205080204" pitchFamily="50" charset="-128"/>
                <a:cs typeface="Arial" panose="020B0604020202020204" pitchFamily="34" charset="0"/>
              </a:rPr>
              <a:t>（出所）明治大学国際総合研究所「新興経済国におけるマクロヘルスデータ、規制、制度に関する調査 」2014年、世界保健機関「Human Resources for Health Country Profile Thailand」（2010年）、</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BMC</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Effect of doctor allocation policies on the equitable distribution of doctors in Thailand</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a:t>
            </a:r>
            <a:r>
              <a:rPr lang="ja-JP" altLang="en-US" sz="800" noProof="1">
                <a:solidFill>
                  <a:srgbClr val="000000"/>
                </a:solidFill>
                <a:latin typeface="+mj-lt"/>
                <a:ea typeface="ＭＳ Ｐゴシック" panose="020B0600070205080204" pitchFamily="50" charset="-128"/>
                <a:cs typeface="Arial" panose="020B0604020202020204" pitchFamily="34" charset="0"/>
              </a:rPr>
              <a:t> （</a:t>
            </a:r>
            <a:r>
              <a:rPr lang="en-US" altLang="ja-JP" sz="800" noProof="1">
                <a:solidFill>
                  <a:srgbClr val="000000"/>
                </a:solidFill>
                <a:latin typeface="+mj-lt"/>
                <a:ea typeface="ＭＳ Ｐゴシック" panose="020B0600070205080204" pitchFamily="50" charset="-128"/>
                <a:cs typeface="Arial" panose="020B0604020202020204" pitchFamily="34" charset="0"/>
              </a:rPr>
              <a:t>2025</a:t>
            </a:r>
            <a:r>
              <a:rPr lang="ja-JP" altLang="en-US" sz="800" noProof="1">
                <a:solidFill>
                  <a:srgbClr val="000000"/>
                </a:solidFill>
                <a:latin typeface="+mj-lt"/>
                <a:ea typeface="ＭＳ Ｐゴシック" panose="020B0600070205080204" pitchFamily="50" charset="-128"/>
                <a:cs typeface="Arial" panose="020B0604020202020204" pitchFamily="34" charset="0"/>
              </a:rPr>
              <a:t>年</a:t>
            </a:r>
            <a:r>
              <a:rPr lang="en-US" altLang="ja-JP" sz="800" noProof="1">
                <a:solidFill>
                  <a:srgbClr val="000000"/>
                </a:solidFill>
                <a:latin typeface="+mj-lt"/>
                <a:ea typeface="ＭＳ Ｐゴシック" panose="020B0600070205080204" pitchFamily="50" charset="-128"/>
                <a:cs typeface="Arial" panose="020B0604020202020204" pitchFamily="34" charset="0"/>
              </a:rPr>
              <a:t>2</a:t>
            </a:r>
            <a:r>
              <a:rPr lang="ja-JP" altLang="en-US" sz="800" noProof="1">
                <a:solidFill>
                  <a:srgbClr val="000000"/>
                </a:solidFill>
                <a:latin typeface="+mj-lt"/>
                <a:ea typeface="ＭＳ Ｐゴシック" panose="020B0600070205080204" pitchFamily="50" charset="-128"/>
                <a:cs typeface="Arial" panose="020B0604020202020204" pitchFamily="34" charset="0"/>
              </a:rPr>
              <a:t>月時点）</a:t>
            </a:r>
            <a:endParaRPr lang="ja-JP" altLang="ja-JP" sz="800" dirty="0"/>
          </a:p>
        </p:txBody>
      </p:sp>
      <p:sp>
        <p:nvSpPr>
          <p:cNvPr id="5" name="テキスト ボックス 4"/>
          <p:cNvSpPr txBox="1"/>
          <p:nvPr/>
        </p:nvSpPr>
        <p:spPr>
          <a:xfrm>
            <a:off x="200472" y="1038107"/>
            <a:ext cx="9505056" cy="473976"/>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2023年時点で、保健省所管の公的医療機関は、保健所、地方保健所、市民病院、総合病院などで全体の34.7%を占めている。</a:t>
            </a:r>
          </a:p>
        </p:txBody>
      </p:sp>
      <p:grpSp>
        <p:nvGrpSpPr>
          <p:cNvPr id="6" name="グループ化 7"/>
          <p:cNvGrpSpPr/>
          <p:nvPr/>
        </p:nvGrpSpPr>
        <p:grpSpPr>
          <a:xfrm>
            <a:off x="488504" y="1719318"/>
            <a:ext cx="4248472" cy="288032"/>
            <a:chOff x="4944173" y="2113806"/>
            <a:chExt cx="5861371" cy="288032"/>
          </a:xfrm>
        </p:grpSpPr>
        <p:cxnSp>
          <p:nvCxnSpPr>
            <p:cNvPr id="7" name="直線コネクタ 6"/>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noProof="1">
                  <a:solidFill>
                    <a:srgbClr val="000000"/>
                  </a:solidFill>
                  <a:latin typeface="Arial Black" pitchFamily="34" charset="0"/>
                  <a:ea typeface="HGP創英角ｺﾞｼｯｸUB" pitchFamily="50" charset="-128"/>
                </a:rPr>
                <a:t>バンコクの公的医療機関の数</a:t>
              </a:r>
            </a:p>
          </p:txBody>
        </p:sp>
      </p:grpSp>
      <p:sp>
        <p:nvSpPr>
          <p:cNvPr id="46" name="正方形/長方形 45"/>
          <p:cNvSpPr/>
          <p:nvPr/>
        </p:nvSpPr>
        <p:spPr>
          <a:xfrm>
            <a:off x="6253611" y="5733460"/>
            <a:ext cx="1440160" cy="288032"/>
          </a:xfrm>
          <a:prstGeom prst="rect">
            <a:avLst/>
          </a:prstGeom>
          <a:solidFill>
            <a:srgbClr val="5F8AC3"/>
          </a:solidFill>
          <a:ln w="9525" cap="flat" cmpd="sng" algn="ctr">
            <a:solidFill>
              <a:srgbClr val="DDE6F3"/>
            </a:solidFill>
            <a:prstDash val="solid"/>
            <a:round/>
            <a:headEnd type="none" w="med" len="med"/>
            <a:tailEnd type="none" w="med" len="med"/>
          </a:ln>
        </p:spPr>
        <p:txBody>
          <a:bodyPr wrap="square" tIns="0" bIns="0" rtlCol="0" anchor="ctr" anchorCtr="0">
            <a:noAutofit/>
          </a:bodyPr>
          <a:lstStyle/>
          <a:p>
            <a:pPr algn="ctr"/>
            <a:r>
              <a:rPr lang="ja-JP" altLang="en-US" sz="1200" noProof="1">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t>大学病院</a:t>
            </a:r>
          </a:p>
        </p:txBody>
      </p:sp>
      <p:grpSp>
        <p:nvGrpSpPr>
          <p:cNvPr id="57" name="グループ化 7"/>
          <p:cNvGrpSpPr/>
          <p:nvPr/>
        </p:nvGrpSpPr>
        <p:grpSpPr>
          <a:xfrm>
            <a:off x="5169024" y="1719318"/>
            <a:ext cx="4248472" cy="288032"/>
            <a:chOff x="4944173" y="2113806"/>
            <a:chExt cx="5861371" cy="288032"/>
          </a:xfrm>
        </p:grpSpPr>
        <p:cxnSp>
          <p:nvCxnSpPr>
            <p:cNvPr id="58" name="直線コネクタ 57"/>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9"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noProof="1">
                  <a:solidFill>
                    <a:srgbClr val="000000"/>
                  </a:solidFill>
                  <a:latin typeface="Arial Black" pitchFamily="34" charset="0"/>
                  <a:ea typeface="HGP創英角ｺﾞｼｯｸUB" pitchFamily="50" charset="-128"/>
                </a:rPr>
                <a:t>バンコク以外の医療機関</a:t>
              </a:r>
            </a:p>
          </p:txBody>
        </p:sp>
      </p:grpSp>
      <p:graphicFrame>
        <p:nvGraphicFramePr>
          <p:cNvPr id="34" name="表 33"/>
          <p:cNvGraphicFramePr>
            <a:graphicFrameLocks noGrp="1"/>
          </p:cNvGraphicFramePr>
          <p:nvPr>
            <p:extLst>
              <p:ext uri="{D42A27DB-BD31-4B8C-83A1-F6EECF244321}">
                <p14:modId xmlns:p14="http://schemas.microsoft.com/office/powerpoint/2010/main" val="308213385"/>
              </p:ext>
            </p:extLst>
          </p:nvPr>
        </p:nvGraphicFramePr>
        <p:xfrm>
          <a:off x="704528" y="2105552"/>
          <a:ext cx="3816424" cy="1584176"/>
        </p:xfrm>
        <a:graphic>
          <a:graphicData uri="http://schemas.openxmlformats.org/drawingml/2006/table">
            <a:tbl>
              <a:tblPr firstRow="1" bandRow="1">
                <a:tableStyleId>{5C22544A-7EE6-4342-B048-85BDC9FD1C3A}</a:tableStyleId>
              </a:tblPr>
              <a:tblGrid>
                <a:gridCol w="1753492">
                  <a:extLst>
                    <a:ext uri="{9D8B030D-6E8A-4147-A177-3AD203B41FA5}">
                      <a16:colId xmlns:a16="http://schemas.microsoft.com/office/drawing/2014/main" val="20000"/>
                    </a:ext>
                  </a:extLst>
                </a:gridCol>
                <a:gridCol w="2062932">
                  <a:extLst>
                    <a:ext uri="{9D8B030D-6E8A-4147-A177-3AD203B41FA5}">
                      <a16:colId xmlns:a16="http://schemas.microsoft.com/office/drawing/2014/main" val="20001"/>
                    </a:ext>
                  </a:extLst>
                </a:gridCol>
              </a:tblGrid>
              <a:tr h="396044">
                <a:tc>
                  <a:txBody>
                    <a:bodyPr/>
                    <a:lstStyle/>
                    <a:p>
                      <a:pPr algn="ctr" fontAlgn="ctr"/>
                      <a:r>
                        <a:rPr kumimoji="1" lang="en-US" altLang="ja-JP" sz="1200" b="0" baseline="0" noProof="1">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医学部</a:t>
                      </a:r>
                      <a:endParaRPr kumimoji="1" lang="ja-JP" altLang="en-US" sz="1200" b="0" baseline="0" noProof="1">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DADA"/>
                    </a:solidFill>
                  </a:tcPr>
                </a:tc>
                <a:tc>
                  <a:txBody>
                    <a:bodyPr/>
                    <a:lstStyle/>
                    <a:p>
                      <a:pPr algn="ctr" fontAlgn="ctr"/>
                      <a:r>
                        <a:rPr kumimoji="1" lang="en-US" altLang="ja-JP" sz="1200" b="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5</a:t>
                      </a:r>
                      <a:endPar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A2A2A2"/>
                      </a:solidFill>
                      <a:prstDash val="solid"/>
                      <a:round/>
                      <a:headEnd type="none" w="med" len="med"/>
                      <a:tailEnd type="none" w="med" len="med"/>
                    </a:lnB>
                    <a:noFill/>
                  </a:tcPr>
                </a:tc>
                <a:extLst>
                  <a:ext uri="{0D108BD9-81ED-4DB2-BD59-A6C34878D82A}">
                    <a16:rowId xmlns:a16="http://schemas.microsoft.com/office/drawing/2014/main" val="10000"/>
                  </a:ext>
                </a:extLst>
              </a:tr>
              <a:tr h="396044">
                <a:tc>
                  <a:txBody>
                    <a:bodyPr/>
                    <a:lstStyle/>
                    <a:p>
                      <a:pPr marL="0" algn="ctr" defTabSz="914400" rtl="0" eaLnBrk="1" fontAlgn="ctr" latinLnBrk="0" hangingPunct="1"/>
                      <a:r>
                        <a:rPr kumimoji="1" lang="en-US" altLang="ja-JP" sz="1200" b="0" kern="1200" baseline="0" noProof="1">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総合病院</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200" b="0"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26</a:t>
                      </a:r>
                      <a:endPar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noFill/>
                  </a:tcPr>
                </a:tc>
                <a:extLst>
                  <a:ext uri="{0D108BD9-81ED-4DB2-BD59-A6C34878D82A}">
                    <a16:rowId xmlns:a16="http://schemas.microsoft.com/office/drawing/2014/main" val="10001"/>
                  </a:ext>
                </a:extLst>
              </a:tr>
              <a:tr h="396044">
                <a:tc>
                  <a:txBody>
                    <a:bodyPr/>
                    <a:lstStyle/>
                    <a:p>
                      <a:pPr marL="0" algn="ctr" defTabSz="914400" rtl="0" eaLnBrk="1" fontAlgn="ctr" latinLnBrk="0" hangingPunct="1"/>
                      <a:r>
                        <a:rPr kumimoji="1" lang="en-US" altLang="ja-JP" sz="1200" b="0" kern="1200" baseline="0" noProof="1">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医療センター</a:t>
                      </a:r>
                      <a:endParaRPr kumimoji="1" lang="ja-JP" altLang="en-US" sz="1200" b="0" kern="1200" baseline="0" noProof="1">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200" b="0"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137</a:t>
                      </a:r>
                      <a:endPar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noFill/>
                  </a:tcPr>
                </a:tc>
                <a:extLst>
                  <a:ext uri="{0D108BD9-81ED-4DB2-BD59-A6C34878D82A}">
                    <a16:rowId xmlns:a16="http://schemas.microsoft.com/office/drawing/2014/main" val="10002"/>
                  </a:ext>
                </a:extLst>
              </a:tr>
              <a:tr h="396044">
                <a:tc>
                  <a:txBody>
                    <a:bodyPr/>
                    <a:lstStyle/>
                    <a:p>
                      <a:pPr marL="0" algn="ctr" defTabSz="914400" rtl="0" eaLnBrk="1" fontAlgn="ctr" latinLnBrk="0" hangingPunct="1"/>
                      <a:r>
                        <a:rPr kumimoji="1" lang="en-US" altLang="ja-JP" sz="1200" b="0" kern="1200" baseline="0" noProof="1">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専門病院</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200" b="0"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18</a:t>
                      </a:r>
                      <a:endPar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36" name="片側の 2 つの角を丸めた四角形 35"/>
          <p:cNvSpPr/>
          <p:nvPr/>
        </p:nvSpPr>
        <p:spPr>
          <a:xfrm rot="16200000">
            <a:off x="5277036" y="1958302"/>
            <a:ext cx="1080120" cy="1296144"/>
          </a:xfrm>
          <a:prstGeom prst="round2SameRect">
            <a:avLst>
              <a:gd name="adj1" fmla="val 5296"/>
              <a:gd name="adj2" fmla="val 0"/>
            </a:avLst>
          </a:prstGeom>
          <a:solidFill>
            <a:srgbClr val="3D6AA7"/>
          </a:solidFill>
          <a:ln cmpd="sng">
            <a:solidFill>
              <a:srgbClr val="FFFFFF"/>
            </a:solidFill>
          </a:ln>
        </p:spPr>
        <p:txBody>
          <a:bodyPr vert="vert" wrap="square" lIns="0" rIns="0" rtlCol="0" anchor="ctr" anchorCtr="0">
            <a:noAutofit/>
          </a:bodyPr>
          <a:lstStyle/>
          <a:p>
            <a:pPr algn="ctr" defTabSz="955675" fontAlgn="ctr">
              <a:buSzPct val="120000"/>
            </a:pPr>
            <a:r>
              <a:rPr lang="ja-JP" altLang="en-US" sz="1200" noProof="1">
                <a:solidFill>
                  <a:schemeClr val="bg1"/>
                </a:solidFill>
                <a:latin typeface="Arial Black" pitchFamily="34" charset="0"/>
                <a:ea typeface="HGP創英角ｺﾞｼｯｸUB" pitchFamily="50" charset="-128"/>
              </a:rPr>
              <a:t>地方都市</a:t>
            </a:r>
          </a:p>
        </p:txBody>
      </p:sp>
      <p:sp>
        <p:nvSpPr>
          <p:cNvPr id="69" name="片側の 2 つの角を丸めた四角形 68"/>
          <p:cNvSpPr/>
          <p:nvPr/>
        </p:nvSpPr>
        <p:spPr>
          <a:xfrm rot="16200000">
            <a:off x="5457056" y="2949046"/>
            <a:ext cx="720080" cy="1296144"/>
          </a:xfrm>
          <a:prstGeom prst="round2SameRect">
            <a:avLst>
              <a:gd name="adj1" fmla="val 6471"/>
              <a:gd name="adj2" fmla="val 0"/>
            </a:avLst>
          </a:prstGeom>
          <a:solidFill>
            <a:srgbClr val="3D6AA7"/>
          </a:solidFill>
          <a:ln cmpd="sng">
            <a:solidFill>
              <a:srgbClr val="FFFFFF"/>
            </a:solidFill>
          </a:ln>
        </p:spPr>
        <p:txBody>
          <a:bodyPr vert="vert" wrap="square" lIns="0" rIns="0" rtlCol="0" anchor="ctr" anchorCtr="0">
            <a:noAutofit/>
          </a:bodyPr>
          <a:lstStyle/>
          <a:p>
            <a:pPr algn="ctr" defTabSz="955675">
              <a:buSzPct val="120000"/>
            </a:pPr>
            <a:r>
              <a:rPr lang="ja-JP" altLang="en-US" sz="1200" noProof="1">
                <a:solidFill>
                  <a:schemeClr val="bg1"/>
                </a:solidFill>
                <a:latin typeface="Arial Black" pitchFamily="34" charset="0"/>
                <a:ea typeface="HGP創英角ｺﾞｼｯｸUB" pitchFamily="50" charset="-128"/>
              </a:rPr>
              <a:t>郡レベルの</a:t>
            </a:r>
            <a:br>
              <a:rPr lang="en-US" altLang="ja-JP" sz="1200" dirty="0">
                <a:solidFill>
                  <a:schemeClr val="bg1"/>
                </a:solidFill>
                <a:latin typeface="Arial Black" pitchFamily="34" charset="0"/>
                <a:ea typeface="HGP創英角ｺﾞｼｯｸUB" pitchFamily="50" charset="-128"/>
              </a:rPr>
            </a:br>
            <a:r>
              <a:rPr lang="ja-JP" altLang="en-US" sz="1200" noProof="1">
                <a:solidFill>
                  <a:schemeClr val="bg1"/>
                </a:solidFill>
                <a:latin typeface="Arial Black" pitchFamily="34" charset="0"/>
                <a:ea typeface="HGP創英角ｺﾞｼｯｸUB" pitchFamily="50" charset="-128"/>
              </a:rPr>
              <a:t>自治体</a:t>
            </a:r>
          </a:p>
        </p:txBody>
      </p:sp>
      <p:grpSp>
        <p:nvGrpSpPr>
          <p:cNvPr id="72" name="グループ化 7"/>
          <p:cNvGrpSpPr/>
          <p:nvPr/>
        </p:nvGrpSpPr>
        <p:grpSpPr>
          <a:xfrm>
            <a:off x="488504" y="4138442"/>
            <a:ext cx="8928992" cy="288032"/>
            <a:chOff x="4944173" y="2113806"/>
            <a:chExt cx="5861371" cy="288032"/>
          </a:xfrm>
        </p:grpSpPr>
        <p:cxnSp>
          <p:nvCxnSpPr>
            <p:cNvPr id="73" name="直線コネクタ 72"/>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4"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noProof="1">
                  <a:solidFill>
                    <a:srgbClr val="000000"/>
                  </a:solidFill>
                  <a:latin typeface="Arial Black" pitchFamily="34" charset="0"/>
                  <a:ea typeface="HGP創英角ｺﾞｼｯｸUB" pitchFamily="50" charset="-128"/>
                </a:rPr>
                <a:t>医療機関における医療の割合</a:t>
              </a:r>
            </a:p>
          </p:txBody>
        </p:sp>
      </p:grpSp>
      <p:sp>
        <p:nvSpPr>
          <p:cNvPr id="79" name="正方形/長方形 78"/>
          <p:cNvSpPr/>
          <p:nvPr/>
        </p:nvSpPr>
        <p:spPr>
          <a:xfrm>
            <a:off x="6253611" y="4869364"/>
            <a:ext cx="1440160" cy="288032"/>
          </a:xfrm>
          <a:prstGeom prst="rect">
            <a:avLst/>
          </a:prstGeom>
          <a:solidFill>
            <a:srgbClr val="5F8AC3"/>
          </a:solidFill>
          <a:ln w="9525" cap="flat" cmpd="sng" algn="ctr">
            <a:solidFill>
              <a:srgbClr val="DDE6F3"/>
            </a:solidFill>
            <a:prstDash val="solid"/>
            <a:round/>
            <a:headEnd type="none" w="med" len="med"/>
            <a:tailEnd type="none" w="med" len="med"/>
          </a:ln>
        </p:spPr>
        <p:txBody>
          <a:bodyPr wrap="square" tIns="0" bIns="0" rtlCol="0" anchor="ctr" anchorCtr="0">
            <a:noAutofit/>
          </a:bodyPr>
          <a:lstStyle/>
          <a:p>
            <a:pPr algn="ctr"/>
            <a:r>
              <a:rPr lang="ja-JP" altLang="en-US" sz="1200" noProof="1">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t>総合病院</a:t>
            </a:r>
          </a:p>
        </p:txBody>
      </p:sp>
      <p:sp>
        <p:nvSpPr>
          <p:cNvPr id="80" name="正方形/長方形 79"/>
          <p:cNvSpPr/>
          <p:nvPr/>
        </p:nvSpPr>
        <p:spPr>
          <a:xfrm>
            <a:off x="6253611" y="5157396"/>
            <a:ext cx="1440160" cy="288032"/>
          </a:xfrm>
          <a:prstGeom prst="rect">
            <a:avLst/>
          </a:prstGeom>
          <a:solidFill>
            <a:srgbClr val="5F8AC3"/>
          </a:solidFill>
          <a:ln w="9525" cap="flat" cmpd="sng" algn="ctr">
            <a:solidFill>
              <a:srgbClr val="DDE6F3"/>
            </a:solidFill>
            <a:prstDash val="solid"/>
            <a:round/>
            <a:headEnd type="none" w="med" len="med"/>
            <a:tailEnd type="none" w="med" len="med"/>
          </a:ln>
        </p:spPr>
        <p:txBody>
          <a:bodyPr wrap="square" tIns="0" bIns="0" rtlCol="0" anchor="ctr" anchorCtr="0">
            <a:noAutofit/>
          </a:bodyPr>
          <a:lstStyle/>
          <a:p>
            <a:pPr algn="ctr"/>
            <a:r>
              <a:rPr lang="ja-JP" altLang="en-US" sz="1200" noProof="1">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t>地域病院</a:t>
            </a:r>
          </a:p>
        </p:txBody>
      </p:sp>
      <p:sp>
        <p:nvSpPr>
          <p:cNvPr id="81" name="正方形/長方形 80"/>
          <p:cNvSpPr/>
          <p:nvPr/>
        </p:nvSpPr>
        <p:spPr>
          <a:xfrm>
            <a:off x="6253611" y="6021492"/>
            <a:ext cx="1440160" cy="288032"/>
          </a:xfrm>
          <a:prstGeom prst="rect">
            <a:avLst/>
          </a:prstGeom>
          <a:solidFill>
            <a:srgbClr val="5F8AC3"/>
          </a:solidFill>
          <a:ln w="9525" cap="flat" cmpd="sng" algn="ctr">
            <a:solidFill>
              <a:srgbClr val="DDE6F3"/>
            </a:solidFill>
            <a:prstDash val="solid"/>
            <a:round/>
            <a:headEnd type="none" w="med" len="med"/>
            <a:tailEnd type="none" w="med" len="med"/>
          </a:ln>
        </p:spPr>
        <p:txBody>
          <a:bodyPr wrap="square" tIns="0" bIns="0" rtlCol="0" anchor="ctr" anchorCtr="0">
            <a:noAutofit/>
          </a:bodyPr>
          <a:lstStyle/>
          <a:p>
            <a:pPr algn="ctr"/>
            <a:r>
              <a:rPr lang="ja-JP" altLang="en-US" sz="1200" noProof="1">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t>専門病院</a:t>
            </a:r>
          </a:p>
        </p:txBody>
      </p:sp>
      <p:sp>
        <p:nvSpPr>
          <p:cNvPr id="82" name="正方形/長方形 81"/>
          <p:cNvSpPr/>
          <p:nvPr/>
        </p:nvSpPr>
        <p:spPr>
          <a:xfrm>
            <a:off x="6253611" y="5445428"/>
            <a:ext cx="1440160" cy="288032"/>
          </a:xfrm>
          <a:prstGeom prst="rect">
            <a:avLst/>
          </a:prstGeom>
          <a:solidFill>
            <a:srgbClr val="5F8AC3"/>
          </a:solidFill>
          <a:ln w="9525" cap="flat" cmpd="sng" algn="ctr">
            <a:solidFill>
              <a:srgbClr val="DDE6F3"/>
            </a:solidFill>
            <a:prstDash val="solid"/>
            <a:round/>
            <a:headEnd type="none" w="med" len="med"/>
            <a:tailEnd type="none" w="med" len="med"/>
          </a:ln>
        </p:spPr>
        <p:txBody>
          <a:bodyPr wrap="square" tIns="0" bIns="0" rtlCol="0" anchor="ctr" anchorCtr="0">
            <a:noAutofit/>
          </a:bodyPr>
          <a:lstStyle/>
          <a:p>
            <a:pPr algn="ctr"/>
            <a:r>
              <a:rPr lang="ja-JP" altLang="en-US" sz="1200" noProof="1">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t>大手民間病院</a:t>
            </a:r>
          </a:p>
        </p:txBody>
      </p:sp>
      <p:sp>
        <p:nvSpPr>
          <p:cNvPr id="83" name="角丸四角形 82"/>
          <p:cNvSpPr/>
          <p:nvPr/>
        </p:nvSpPr>
        <p:spPr>
          <a:xfrm>
            <a:off x="1928664" y="4543005"/>
            <a:ext cx="2016224" cy="1872208"/>
          </a:xfrm>
          <a:prstGeom prst="roundRect">
            <a:avLst>
              <a:gd name="adj" fmla="val 7114"/>
            </a:avLst>
          </a:prstGeom>
          <a:solidFill>
            <a:srgbClr val="DDE6F3"/>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t"/>
          <a:lstStyle/>
          <a:p>
            <a:pPr algn="ctr"/>
            <a:r>
              <a:rPr lang="ja-JP" altLang="en-US" sz="1200" noProof="1">
                <a:solidFill>
                  <a:schemeClr val="tx1"/>
                </a:solidFill>
                <a:ea typeface="HGP創英角ｺﾞｼｯｸUB" panose="020B0900000000000000" pitchFamily="50" charset="-128"/>
              </a:rPr>
              <a:t>二次医療を担う医療機関</a:t>
            </a:r>
            <a:endParaRPr lang="ja-JP" altLang="en-US" sz="120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p:txBody>
      </p:sp>
      <p:sp>
        <p:nvSpPr>
          <p:cNvPr id="85" name="正方形/長方形 84"/>
          <p:cNvSpPr/>
          <p:nvPr/>
        </p:nvSpPr>
        <p:spPr>
          <a:xfrm>
            <a:off x="2212229" y="5243829"/>
            <a:ext cx="1440160" cy="288032"/>
          </a:xfrm>
          <a:prstGeom prst="rect">
            <a:avLst/>
          </a:prstGeom>
          <a:solidFill>
            <a:srgbClr val="5F8AC3"/>
          </a:solidFill>
          <a:ln w="9525" cap="flat" cmpd="sng" algn="ctr">
            <a:solidFill>
              <a:srgbClr val="DDE6F3"/>
            </a:solidFill>
            <a:prstDash val="solid"/>
            <a:round/>
            <a:headEnd type="none" w="med" len="med"/>
            <a:tailEnd type="none" w="med" len="med"/>
          </a:ln>
        </p:spPr>
        <p:txBody>
          <a:bodyPr wrap="square" tIns="0" bIns="0" rtlCol="0" anchor="ctr" anchorCtr="0">
            <a:noAutofit/>
          </a:bodyPr>
          <a:lstStyle/>
          <a:p>
            <a:pPr algn="ctr"/>
            <a:r>
              <a:rPr lang="ja-JP" altLang="en-US" sz="1200" noProof="1">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t>総合病院</a:t>
            </a:r>
          </a:p>
        </p:txBody>
      </p:sp>
      <p:sp>
        <p:nvSpPr>
          <p:cNvPr id="86" name="正方形/長方形 85"/>
          <p:cNvSpPr/>
          <p:nvPr/>
        </p:nvSpPr>
        <p:spPr>
          <a:xfrm>
            <a:off x="2212229" y="5531861"/>
            <a:ext cx="1440160" cy="288032"/>
          </a:xfrm>
          <a:prstGeom prst="rect">
            <a:avLst/>
          </a:prstGeom>
          <a:solidFill>
            <a:srgbClr val="5F8AC3"/>
          </a:solidFill>
          <a:ln w="9525" cap="flat" cmpd="sng" algn="ctr">
            <a:solidFill>
              <a:srgbClr val="DDE6F3"/>
            </a:solidFill>
            <a:prstDash val="solid"/>
            <a:round/>
            <a:headEnd type="none" w="med" len="med"/>
            <a:tailEnd type="none" w="med" len="med"/>
          </a:ln>
        </p:spPr>
        <p:txBody>
          <a:bodyPr wrap="square" tIns="0" bIns="0" rtlCol="0" anchor="ctr" anchorCtr="0">
            <a:noAutofit/>
          </a:bodyPr>
          <a:lstStyle/>
          <a:p>
            <a:pPr algn="ctr"/>
            <a:r>
              <a:rPr lang="ja-JP" altLang="en-US" sz="1200" noProof="1">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t>地域病院</a:t>
            </a:r>
          </a:p>
        </p:txBody>
      </p:sp>
      <p:sp>
        <p:nvSpPr>
          <p:cNvPr id="88" name="正方形/長方形 87"/>
          <p:cNvSpPr/>
          <p:nvPr/>
        </p:nvSpPr>
        <p:spPr>
          <a:xfrm>
            <a:off x="2212229" y="5819893"/>
            <a:ext cx="1440160" cy="288032"/>
          </a:xfrm>
          <a:prstGeom prst="rect">
            <a:avLst/>
          </a:prstGeom>
          <a:solidFill>
            <a:srgbClr val="5F8AC3"/>
          </a:solidFill>
          <a:ln w="9525" cap="flat" cmpd="sng" algn="ctr">
            <a:solidFill>
              <a:srgbClr val="DDE6F3"/>
            </a:solidFill>
            <a:prstDash val="solid"/>
            <a:round/>
            <a:headEnd type="none" w="med" len="med"/>
            <a:tailEnd type="none" w="med" len="med"/>
          </a:ln>
        </p:spPr>
        <p:txBody>
          <a:bodyPr wrap="square" tIns="0" bIns="0" rtlCol="0" anchor="ctr" anchorCtr="0">
            <a:noAutofit/>
          </a:bodyPr>
          <a:lstStyle/>
          <a:p>
            <a:pPr algn="ctr"/>
            <a:r>
              <a:rPr lang="ja-JP" altLang="en-US" sz="1200" noProof="1">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t>私立病院</a:t>
            </a:r>
          </a:p>
        </p:txBody>
      </p:sp>
      <p:sp>
        <p:nvSpPr>
          <p:cNvPr id="37" name="右矢印 36"/>
          <p:cNvSpPr/>
          <p:nvPr/>
        </p:nvSpPr>
        <p:spPr>
          <a:xfrm>
            <a:off x="3944888" y="4795033"/>
            <a:ext cx="2016224" cy="1368152"/>
          </a:xfrm>
          <a:prstGeom prst="rightArrow">
            <a:avLst>
              <a:gd name="adj1" fmla="val 55570"/>
              <a:gd name="adj2" fmla="val 40949"/>
            </a:avLst>
          </a:prstGeom>
          <a:gradFill flip="none" rotWithShape="1">
            <a:gsLst>
              <a:gs pos="0">
                <a:srgbClr val="83A4D1"/>
              </a:gs>
              <a:gs pos="50000">
                <a:srgbClr val="A2BBDC"/>
              </a:gs>
              <a:gs pos="100000">
                <a:srgbClr val="CCDAEC"/>
              </a:gs>
            </a:gsLst>
            <a:lin ang="10800000" scaled="1"/>
            <a:tileRect/>
          </a:gradFill>
        </p:spPr>
        <p:txBody>
          <a:bodyPr wrap="square" rIns="0" rtlCol="0" anchor="ctr" anchorCtr="0">
            <a:noAutofit/>
          </a:bodyPr>
          <a:lstStyle/>
          <a:p>
            <a:pPr marL="3175" algn="just">
              <a:lnSpc>
                <a:spcPct val="114000"/>
              </a:lnSpc>
            </a:pPr>
            <a:endParaRPr kumimoji="1" lang="ja-JP" altLang="en-US" sz="960" dirty="0"/>
          </a:p>
        </p:txBody>
      </p:sp>
      <p:sp>
        <p:nvSpPr>
          <p:cNvPr id="52" name="正方形/長方形 51"/>
          <p:cNvSpPr/>
          <p:nvPr/>
        </p:nvSpPr>
        <p:spPr>
          <a:xfrm>
            <a:off x="3944888" y="5083065"/>
            <a:ext cx="1872208" cy="792088"/>
          </a:xfrm>
          <a:prstGeom prst="rect">
            <a:avLst/>
          </a:prstGeom>
        </p:spPr>
        <p:txBody>
          <a:bodyPr wrap="square" anchor="ctr" anchorCtr="0">
            <a:noAutofit/>
          </a:bodyPr>
          <a:lstStyle/>
          <a:p>
            <a:pPr algn="ctr">
              <a:lnSpc>
                <a:spcPct val="114000"/>
              </a:lnSpc>
            </a:pPr>
            <a:r>
              <a:rPr lang="ja-JP" altLang="en-US" sz="1200" b="1" noProof="1"/>
              <a:t>一次、二次、三次医療を担う医療機関の間では、紹介が行われている。</a:t>
            </a:r>
            <a:endParaRPr lang="en-US" altLang="ja-JP" sz="1200" b="1" dirty="0"/>
          </a:p>
        </p:txBody>
      </p:sp>
      <p:sp>
        <p:nvSpPr>
          <p:cNvPr id="10" name="正方形/長方形 9"/>
          <p:cNvSpPr/>
          <p:nvPr/>
        </p:nvSpPr>
        <p:spPr>
          <a:xfrm>
            <a:off x="6609183" y="3237077"/>
            <a:ext cx="2808313" cy="720081"/>
          </a:xfrm>
          <a:prstGeom prst="rect">
            <a:avLst/>
          </a:prstGeom>
        </p:spPr>
        <p:txBody>
          <a:bodyPr wrap="square" tIns="0" rIns="0" bIns="0" rtlCol="0" anchor="ctr" anchorCtr="0">
            <a:noAutofit/>
          </a:bodyPr>
          <a:lstStyle/>
          <a:p>
            <a:pPr marL="130175" indent="-130175" fontAlgn="ctr">
              <a:spcAft>
                <a:spcPts val="400"/>
              </a:spcAft>
              <a:buClr>
                <a:srgbClr val="5F8AC3"/>
              </a:buClr>
              <a:buSzPct val="80000"/>
              <a:buFont typeface="Wingdings" panose="05000000000000000000" pitchFamily="2" charset="2"/>
              <a:buChar char="l"/>
            </a:pPr>
            <a:r>
              <a:rPr lang="ja-JP" altLang="en-US" sz="1200" b="1" noProof="1">
                <a:solidFill>
                  <a:sysClr val="windowText" lastClr="000000"/>
                </a:solidFill>
                <a:latin typeface="Arial" panose="020B0604020202020204" pitchFamily="34" charset="0"/>
                <a:ea typeface="ＭＳ Ｐゴシック" panose="020B0600070205080204" pitchFamily="50" charset="-128"/>
                <a:cs typeface="Arial" panose="020B0604020202020204" pitchFamily="34" charset="0"/>
              </a:rPr>
              <a:t>郡立病院 （10~150床）</a:t>
            </a:r>
            <a:endParaRPr lang="en-US" altLang="ja-JP" sz="1200" b="1" dirty="0">
              <a:solidFill>
                <a:sysClr val="windowText" lastClr="000000"/>
              </a:solidFill>
              <a:latin typeface="Arial" panose="020B0604020202020204" pitchFamily="34" charset="0"/>
              <a:ea typeface="ＭＳ Ｐゴシック" panose="020B0600070205080204" pitchFamily="50" charset="-128"/>
              <a:cs typeface="Arial" panose="020B0604020202020204" pitchFamily="34" charset="0"/>
            </a:endParaRPr>
          </a:p>
          <a:p>
            <a:pPr marL="130175" indent="-130175" fontAlgn="ctr">
              <a:spcAft>
                <a:spcPts val="400"/>
              </a:spcAft>
              <a:buClr>
                <a:srgbClr val="5F8AC3"/>
              </a:buClr>
              <a:buSzPct val="80000"/>
              <a:buFont typeface="Wingdings" panose="05000000000000000000" pitchFamily="2" charset="2"/>
              <a:buChar char="l"/>
            </a:pPr>
            <a:r>
              <a:rPr lang="ja-JP" altLang="en-US" sz="1200" b="1" noProof="1">
                <a:solidFill>
                  <a:sysClr val="windowText" lastClr="000000"/>
                </a:solidFill>
                <a:latin typeface="Arial" panose="020B0604020202020204" pitchFamily="34" charset="0"/>
                <a:ea typeface="ＭＳ Ｐゴシック" panose="020B0600070205080204" pitchFamily="50" charset="-128"/>
                <a:cs typeface="Arial" panose="020B0604020202020204" pitchFamily="34" charset="0"/>
              </a:rPr>
              <a:t>簡易診療所</a:t>
            </a:r>
            <a:endParaRPr lang="en-US" altLang="ja-JP" sz="1200" b="1" dirty="0">
              <a:solidFill>
                <a:sysClr val="windowText" lastClr="000000"/>
              </a:solidFill>
              <a:latin typeface="Arial" panose="020B0604020202020204" pitchFamily="34" charset="0"/>
              <a:ea typeface="ＭＳ Ｐゴシック" panose="020B0600070205080204" pitchFamily="50" charset="-128"/>
              <a:cs typeface="Arial" panose="020B0604020202020204" pitchFamily="34" charset="0"/>
            </a:endParaRPr>
          </a:p>
          <a:p>
            <a:pPr algn="r"/>
            <a:r>
              <a:rPr lang="ja-JP" altLang="en-US" sz="1200" noProof="1">
                <a:solidFill>
                  <a:sysClr val="windowText" lastClr="000000"/>
                </a:solidFill>
                <a:latin typeface="Arial" panose="020B0604020202020204" pitchFamily="34" charset="0"/>
                <a:ea typeface="ＭＳ Ｐゴシック" panose="020B0600070205080204" pitchFamily="50" charset="-128"/>
                <a:cs typeface="Arial" panose="020B0604020202020204" pitchFamily="34" charset="0"/>
              </a:rPr>
              <a:t>などが整備されている。</a:t>
            </a:r>
          </a:p>
        </p:txBody>
      </p:sp>
      <p:sp>
        <p:nvSpPr>
          <p:cNvPr id="39" name="正方形/長方形 38"/>
          <p:cNvSpPr/>
          <p:nvPr/>
        </p:nvSpPr>
        <p:spPr>
          <a:xfrm>
            <a:off x="6609183" y="2066313"/>
            <a:ext cx="2808313" cy="1080121"/>
          </a:xfrm>
          <a:prstGeom prst="rect">
            <a:avLst/>
          </a:prstGeom>
        </p:spPr>
        <p:txBody>
          <a:bodyPr wrap="square" tIns="0" rIns="0" bIns="0" rtlCol="0" anchor="ctr" anchorCtr="0">
            <a:noAutofit/>
          </a:bodyPr>
          <a:lstStyle/>
          <a:p>
            <a:pPr marL="130175" indent="-130175" fontAlgn="ctr">
              <a:spcAft>
                <a:spcPts val="400"/>
              </a:spcAft>
              <a:buClr>
                <a:srgbClr val="5F8AC3"/>
              </a:buClr>
              <a:buSzPct val="80000"/>
              <a:buFont typeface="Wingdings" panose="05000000000000000000" pitchFamily="2" charset="2"/>
              <a:buChar char="l"/>
            </a:pPr>
            <a:r>
              <a:rPr lang="ja-JP" altLang="en-US" sz="1200" b="1" noProof="1">
                <a:solidFill>
                  <a:sysClr val="windowText" lastClr="000000"/>
                </a:solidFill>
                <a:latin typeface="Arial" panose="020B0604020202020204" pitchFamily="34" charset="0"/>
                <a:ea typeface="ＭＳ Ｐゴシック" panose="020B0600070205080204" pitchFamily="50" charset="-128"/>
                <a:cs typeface="Arial" panose="020B0604020202020204" pitchFamily="34" charset="0"/>
              </a:rPr>
              <a:t>総合病院 （200~500床）</a:t>
            </a:r>
          </a:p>
          <a:p>
            <a:pPr marL="130175" indent="-130175" fontAlgn="ctr">
              <a:spcAft>
                <a:spcPts val="400"/>
              </a:spcAft>
              <a:buClr>
                <a:srgbClr val="5F8AC3"/>
              </a:buClr>
              <a:buSzPct val="80000"/>
              <a:buFont typeface="Wingdings" panose="05000000000000000000" pitchFamily="2" charset="2"/>
              <a:buChar char="l"/>
            </a:pPr>
            <a:r>
              <a:rPr lang="ja-JP" altLang="en-US" sz="1200" b="1" noProof="1">
                <a:solidFill>
                  <a:sysClr val="windowText" lastClr="000000"/>
                </a:solidFill>
                <a:latin typeface="Arial" panose="020B0604020202020204" pitchFamily="34" charset="0"/>
                <a:ea typeface="ＭＳ Ｐゴシック" panose="020B0600070205080204" pitchFamily="50" charset="-128"/>
                <a:cs typeface="Arial" panose="020B0604020202020204" pitchFamily="34" charset="0"/>
              </a:rPr>
              <a:t>地域病院 （501~1,000床）</a:t>
            </a:r>
            <a:endParaRPr lang="en-US" altLang="ja-JP" sz="1200" b="1" dirty="0">
              <a:solidFill>
                <a:sysClr val="windowText" lastClr="000000"/>
              </a:solidFill>
              <a:latin typeface="Arial" panose="020B0604020202020204" pitchFamily="34" charset="0"/>
              <a:ea typeface="ＭＳ Ｐゴシック" panose="020B0600070205080204" pitchFamily="50" charset="-128"/>
              <a:cs typeface="Arial" panose="020B0604020202020204" pitchFamily="34" charset="0"/>
            </a:endParaRPr>
          </a:p>
          <a:p>
            <a:pPr marL="130175" indent="-130175" fontAlgn="ctr">
              <a:spcAft>
                <a:spcPts val="400"/>
              </a:spcAft>
              <a:buClr>
                <a:srgbClr val="5F8AC3"/>
              </a:buClr>
              <a:buSzPct val="80000"/>
              <a:buFont typeface="Wingdings" panose="05000000000000000000" pitchFamily="2" charset="2"/>
              <a:buChar char="l"/>
            </a:pPr>
            <a:r>
              <a:rPr lang="ja-JP" altLang="en-US" sz="1200" b="1" noProof="1">
                <a:solidFill>
                  <a:sysClr val="windowText" lastClr="000000"/>
                </a:solidFill>
                <a:latin typeface="Arial" panose="020B0604020202020204" pitchFamily="34" charset="0"/>
                <a:ea typeface="ＭＳ Ｐゴシック" panose="020B0600070205080204" pitchFamily="50" charset="-128"/>
                <a:cs typeface="Arial" panose="020B0604020202020204" pitchFamily="34" charset="0"/>
              </a:rPr>
              <a:t>専門病院</a:t>
            </a:r>
          </a:p>
          <a:p>
            <a:pPr algn="r"/>
            <a:r>
              <a:rPr lang="ja-JP" altLang="en-US" sz="1200" dirty="0">
                <a:solidFill>
                  <a:sysClr val="windowText" lastClr="000000"/>
                </a:solidFill>
                <a:latin typeface="Arial" panose="020B0604020202020204" pitchFamily="34" charset="0"/>
                <a:ea typeface="ＭＳ Ｐゴシック" panose="020B0600070205080204" pitchFamily="50" charset="-128"/>
                <a:cs typeface="Arial" panose="020B0604020202020204" pitchFamily="34" charset="0"/>
              </a:rPr>
              <a:t>　</a:t>
            </a:r>
            <a:r>
              <a:rPr lang="ja-JP" altLang="en-US" sz="1200" noProof="1">
                <a:solidFill>
                  <a:sysClr val="windowText" lastClr="000000"/>
                </a:solidFill>
                <a:latin typeface="Arial" panose="020B0604020202020204" pitchFamily="34" charset="0"/>
                <a:ea typeface="ＭＳ Ｐゴシック" panose="020B0600070205080204" pitchFamily="50" charset="-128"/>
                <a:cs typeface="Arial" panose="020B0604020202020204" pitchFamily="34" charset="0"/>
              </a:rPr>
              <a:t>などが整備されている。</a:t>
            </a:r>
          </a:p>
        </p:txBody>
      </p:sp>
    </p:spTree>
    <p:extLst>
      <p:ext uri="{BB962C8B-B14F-4D97-AF65-F5344CB8AC3E}">
        <p14:creationId xmlns:p14="http://schemas.microsoft.com/office/powerpoint/2010/main" val="3792316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E5FC7CB-6340-4A49-8F38-AC67CDE7052F}"/>
              </a:ext>
            </a:extLst>
          </p:cNvPr>
          <p:cNvGraphicFramePr>
            <a:graphicFrameLocks noChangeAspect="1"/>
          </p:cNvGraphicFramePr>
          <p:nvPr>
            <p:custDataLst>
              <p:tags r:id="rId1"/>
            </p:custDataLst>
            <p:extLst>
              <p:ext uri="{D42A27DB-BD31-4B8C-83A1-F6EECF244321}">
                <p14:modId xmlns:p14="http://schemas.microsoft.com/office/powerpoint/2010/main" val="1672889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3" name="Object 2" hidden="1">
                        <a:extLst>
                          <a:ext uri="{FF2B5EF4-FFF2-40B4-BE49-F238E27FC236}">
                            <a16:creationId xmlns:a16="http://schemas.microsoft.com/office/drawing/2014/main" id="{6E5FC7CB-6340-4A49-8F38-AC67CDE7052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タイ／医療関連／医療・公衆衛生</a:t>
            </a:r>
            <a:endParaRPr kumimoji="1" lang="ja-JP" altLang="en-US" dirty="0"/>
          </a:p>
        </p:txBody>
      </p:sp>
      <p:sp>
        <p:nvSpPr>
          <p:cNvPr id="9"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t>医療</a:t>
            </a:r>
            <a:r>
              <a:rPr kumimoji="1" lang="ja-JP" altLang="en-US"/>
              <a:t>機関 </a:t>
            </a:r>
            <a:r>
              <a:rPr lang="en-US" altLang="ja-JP"/>
              <a:t>- </a:t>
            </a:r>
            <a:r>
              <a:rPr lang="ja-JP" altLang="en-US"/>
              <a:t>公</a:t>
            </a:r>
            <a:r>
              <a:rPr lang="ja-JP" altLang="en-US" dirty="0"/>
              <a:t>的医療機関（</a:t>
            </a:r>
            <a:r>
              <a:rPr lang="en-US" altLang="ja-JP" dirty="0"/>
              <a:t>2/2</a:t>
            </a:r>
            <a:r>
              <a:rPr lang="ja-JP" altLang="en-US" dirty="0"/>
              <a:t>）</a:t>
            </a:r>
            <a:endParaRPr lang="en-US" altLang="ja-JP" dirty="0"/>
          </a:p>
        </p:txBody>
      </p:sp>
      <p:sp>
        <p:nvSpPr>
          <p:cNvPr id="13" name="テキスト プレースホルダー 1"/>
          <p:cNvSpPr txBox="1">
            <a:spLocks/>
          </p:cNvSpPr>
          <p:nvPr/>
        </p:nvSpPr>
        <p:spPr>
          <a:xfrm>
            <a:off x="199710" y="1124745"/>
            <a:ext cx="9505950" cy="236988"/>
          </a:xfrm>
          <a:prstGeom prst="rect">
            <a:avLst/>
          </a:prstGeom>
          <a:noFill/>
        </p:spPr>
        <p:txBody>
          <a:bodyPr wrap="square" lIns="0" tIns="0" rIns="0" bIns="0" rtlCol="0">
            <a:spAutoFit/>
          </a:bodyPr>
          <a:lstStyle>
            <a:defPPr>
              <a:defRPr lang="ja-JP"/>
            </a:defPPr>
            <a:lvl1pPr marL="190500" indent="-190500" algn="just" fontAlgn="ctr">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主要な公的医療機関を以下に示す。</a:t>
            </a:r>
            <a:endParaRPr lang="en-US" altLang="ja-JP" dirty="0"/>
          </a:p>
        </p:txBody>
      </p:sp>
      <p:sp>
        <p:nvSpPr>
          <p:cNvPr id="14" name="Rectangle 6"/>
          <p:cNvSpPr>
            <a:spLocks noChangeArrowheads="1"/>
          </p:cNvSpPr>
          <p:nvPr/>
        </p:nvSpPr>
        <p:spPr bwMode="auto">
          <a:xfrm>
            <a:off x="200472" y="1573713"/>
            <a:ext cx="9505056"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主要な公的医療機関の概要</a:t>
            </a:r>
            <a:endParaRPr lang="en-US" altLang="ko-KR" sz="1400" dirty="0">
              <a:solidFill>
                <a:srgbClr val="000000"/>
              </a:solidFill>
              <a:latin typeface="Arial Black" pitchFamily="34" charset="0"/>
              <a:ea typeface="HGP創英角ｺﾞｼｯｸUB"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1966494370"/>
              </p:ext>
            </p:extLst>
          </p:nvPr>
        </p:nvGraphicFramePr>
        <p:xfrm>
          <a:off x="200472" y="1933753"/>
          <a:ext cx="9505056" cy="4320000"/>
        </p:xfrm>
        <a:graphic>
          <a:graphicData uri="http://schemas.openxmlformats.org/drawingml/2006/table">
            <a:tbl>
              <a:tblPr firstRow="1" bandRow="1">
                <a:tableStyleId>{5C22544A-7EE6-4342-B048-85BDC9FD1C3A}</a:tableStyleId>
              </a:tblPr>
              <a:tblGrid>
                <a:gridCol w="1709444">
                  <a:extLst>
                    <a:ext uri="{9D8B030D-6E8A-4147-A177-3AD203B41FA5}">
                      <a16:colId xmlns:a16="http://schemas.microsoft.com/office/drawing/2014/main" val="20000"/>
                    </a:ext>
                  </a:extLst>
                </a:gridCol>
                <a:gridCol w="3835172">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gridCol w="792088">
                  <a:extLst>
                    <a:ext uri="{9D8B030D-6E8A-4147-A177-3AD203B41FA5}">
                      <a16:colId xmlns:a16="http://schemas.microsoft.com/office/drawing/2014/main" val="20003"/>
                    </a:ext>
                  </a:extLst>
                </a:gridCol>
                <a:gridCol w="792088">
                  <a:extLst>
                    <a:ext uri="{9D8B030D-6E8A-4147-A177-3AD203B41FA5}">
                      <a16:colId xmlns:a16="http://schemas.microsoft.com/office/drawing/2014/main" val="20004"/>
                    </a:ext>
                  </a:extLst>
                </a:gridCol>
                <a:gridCol w="792088">
                  <a:extLst>
                    <a:ext uri="{9D8B030D-6E8A-4147-A177-3AD203B41FA5}">
                      <a16:colId xmlns:a16="http://schemas.microsoft.com/office/drawing/2014/main" val="20005"/>
                    </a:ext>
                  </a:extLst>
                </a:gridCol>
                <a:gridCol w="792088">
                  <a:extLst>
                    <a:ext uri="{9D8B030D-6E8A-4147-A177-3AD203B41FA5}">
                      <a16:colId xmlns:a16="http://schemas.microsoft.com/office/drawing/2014/main" val="20006"/>
                    </a:ext>
                  </a:extLst>
                </a:gridCol>
              </a:tblGrid>
              <a:tr h="504000">
                <a:tc>
                  <a:txBody>
                    <a:bodyPr/>
                    <a:lstStyle/>
                    <a:p>
                      <a:pPr algn="ctr" fontAlgn="ctr" hangingPunct="0">
                        <a:spcAft>
                          <a:spcPts val="0"/>
                        </a:spcAft>
                      </a:pPr>
                      <a:r>
                        <a:rPr lang="ja-JP" altLang="ja-JP" sz="1050" b="0" kern="0" dirty="0">
                          <a:effectLst/>
                          <a:latin typeface="HGP創英角ｺﾞｼｯｸUB" panose="020B0900000000000000" pitchFamily="50" charset="-128"/>
                          <a:ea typeface="HGP創英角ｺﾞｼｯｸUB" panose="020B0900000000000000" pitchFamily="50" charset="-128"/>
                        </a:rPr>
                        <a:t>病院名</a:t>
                      </a:r>
                      <a:endParaRPr lang="en-US" altLang="ja-JP" sz="1050" b="0" kern="0" dirty="0">
                        <a:effectLst/>
                        <a:latin typeface="HGP創英角ｺﾞｼｯｸUB" panose="020B0900000000000000" pitchFamily="50" charset="-128"/>
                        <a:ea typeface="HGP創英角ｺﾞｼｯｸUB" panose="020B0900000000000000" pitchFamily="50" charset="-128"/>
                      </a:endParaRPr>
                    </a:p>
                    <a:p>
                      <a:pPr algn="ctr" fontAlgn="ctr" hangingPunct="0">
                        <a:spcAft>
                          <a:spcPts val="0"/>
                        </a:spcAft>
                      </a:pPr>
                      <a:r>
                        <a:rPr lang="ja-JP" altLang="en-US" sz="105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（所在地）</a:t>
                      </a:r>
                      <a:endParaRPr lang="ja-JP" altLang="ja-JP" sz="105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hangingPunct="0">
                        <a:spcAft>
                          <a:spcPts val="0"/>
                        </a:spcAft>
                      </a:pPr>
                      <a:r>
                        <a:rPr lang="ja-JP" altLang="en-US" sz="105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　要</a:t>
                      </a:r>
                      <a:endParaRPr lang="ja-JP" sz="105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hangingPunct="0">
                        <a:spcAft>
                          <a:spcPts val="0"/>
                        </a:spcAft>
                      </a:pPr>
                      <a:r>
                        <a:rPr lang="ja-JP" sz="1050" b="0" kern="0" dirty="0">
                          <a:effectLst/>
                          <a:latin typeface="HGP創英角ｺﾞｼｯｸUB" panose="020B0900000000000000" pitchFamily="50" charset="-128"/>
                          <a:ea typeface="HGP創英角ｺﾞｼｯｸUB" panose="020B0900000000000000" pitchFamily="50" charset="-128"/>
                        </a:rPr>
                        <a:t>診療科数</a:t>
                      </a:r>
                      <a:endParaRPr lang="ja-JP" sz="105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hangingPunct="0">
                        <a:spcAft>
                          <a:spcPts val="0"/>
                        </a:spcAft>
                      </a:pPr>
                      <a:r>
                        <a:rPr lang="ja-JP" sz="1050" b="0" kern="0" dirty="0">
                          <a:effectLst/>
                          <a:latin typeface="HGP創英角ｺﾞｼｯｸUB" panose="020B0900000000000000" pitchFamily="50" charset="-128"/>
                          <a:ea typeface="HGP創英角ｺﾞｼｯｸUB" panose="020B0900000000000000" pitchFamily="50" charset="-128"/>
                        </a:rPr>
                        <a:t>病床数</a:t>
                      </a:r>
                      <a:endParaRPr lang="ja-JP" sz="105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hangingPunct="0">
                        <a:spcAft>
                          <a:spcPts val="0"/>
                        </a:spcAft>
                      </a:pPr>
                      <a:r>
                        <a:rPr lang="ja-JP" altLang="en-US" sz="1050" b="0" kern="0" dirty="0">
                          <a:effectLst/>
                          <a:latin typeface="HGP創英角ｺﾞｼｯｸUB" panose="020B0900000000000000" pitchFamily="50" charset="-128"/>
                          <a:ea typeface="HGP創英角ｺﾞｼｯｸUB" panose="020B0900000000000000" pitchFamily="50" charset="-128"/>
                        </a:rPr>
                        <a:t>従業員</a:t>
                      </a:r>
                      <a:r>
                        <a:rPr lang="ja-JP" sz="1050" b="0" kern="0" dirty="0">
                          <a:effectLst/>
                          <a:latin typeface="HGP創英角ｺﾞｼｯｸUB" panose="020B0900000000000000" pitchFamily="50" charset="-128"/>
                          <a:ea typeface="HGP創英角ｺﾞｼｯｸUB" panose="020B0900000000000000" pitchFamily="50" charset="-128"/>
                        </a:rPr>
                        <a:t>数</a:t>
                      </a:r>
                      <a:endParaRPr lang="ja-JP" sz="105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hangingPunct="0">
                        <a:spcAft>
                          <a:spcPts val="0"/>
                        </a:spcAft>
                      </a:pPr>
                      <a:r>
                        <a:rPr lang="zh-CN" altLang="en-US" sz="105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年間患者数</a:t>
                      </a: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hangingPunct="0">
                        <a:spcAft>
                          <a:spcPts val="0"/>
                        </a:spcAft>
                      </a:pPr>
                      <a:r>
                        <a:rPr lang="ja-JP" altLang="en-US" sz="1050" b="0" kern="0" dirty="0">
                          <a:effectLst/>
                          <a:latin typeface="HGP創英角ｺﾞｼｯｸUB" panose="020B0900000000000000" pitchFamily="50" charset="-128"/>
                          <a:ea typeface="HGP創英角ｺﾞｼｯｸUB" panose="020B0900000000000000" pitchFamily="50" charset="-128"/>
                        </a:rPr>
                        <a:t>データ</a:t>
                      </a:r>
                      <a:br>
                        <a:rPr lang="en-US" altLang="ja-JP" sz="1050" b="0" kern="0" dirty="0">
                          <a:effectLst/>
                          <a:latin typeface="HGP創英角ｺﾞｼｯｸUB" panose="020B0900000000000000" pitchFamily="50" charset="-128"/>
                          <a:ea typeface="HGP創英角ｺﾞｼｯｸUB" panose="020B0900000000000000" pitchFamily="50" charset="-128"/>
                        </a:rPr>
                      </a:br>
                      <a:r>
                        <a:rPr lang="ja-JP" altLang="en-US" sz="1050" b="0" kern="0" dirty="0">
                          <a:effectLst/>
                          <a:latin typeface="HGP創英角ｺﾞｼｯｸUB" panose="020B0900000000000000" pitchFamily="50" charset="-128"/>
                          <a:ea typeface="HGP創英角ｺﾞｼｯｸUB" panose="020B0900000000000000" pitchFamily="50" charset="-128"/>
                        </a:rPr>
                        <a:t>集計年</a:t>
                      </a:r>
                    </a:p>
                  </a:txBody>
                  <a:tcPr marL="36000" marR="36000" marT="0" marB="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648000">
                <a:tc>
                  <a:txBody>
                    <a:bodyPr/>
                    <a:lstStyle/>
                    <a:p>
                      <a:pPr algn="l" fontAlgn="ctr" hangingPunct="0">
                        <a:spcAft>
                          <a:spcPts val="0"/>
                        </a:spcAft>
                      </a:pPr>
                      <a:r>
                        <a:rPr lang="en-US" altLang="ja-JP" sz="1050" b="0" kern="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Siriraj Hospital</a:t>
                      </a:r>
                      <a:endParaRPr lang="ja-JP" altLang="en-US" sz="1050" b="0" kern="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endParaRPr>
                    </a:p>
                    <a:p>
                      <a:pPr algn="l" fontAlgn="ctr" hangingPunct="0">
                        <a:spcAft>
                          <a:spcPts val="0"/>
                        </a:spcAft>
                      </a:pPr>
                      <a:r>
                        <a:rPr lang="ja-JP" altLang="en-US" sz="1050" b="0" kern="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（バンコク）</a:t>
                      </a:r>
                      <a:endParaRPr lang="ja-JP" altLang="ja-JP" sz="1050" b="0" kern="10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just" fontAlgn="ctr" hangingPunct="0">
                        <a:lnSpc>
                          <a:spcPct val="85000"/>
                        </a:lnSpc>
                        <a:spcAft>
                          <a:spcPts val="0"/>
                        </a:spcAft>
                      </a:pPr>
                      <a: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t>1888</a:t>
                      </a: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年にラーマ</a:t>
                      </a:r>
                      <a: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t>5</a:t>
                      </a: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世王の私財により設立された、最も歴史が長く、</a:t>
                      </a:r>
                      <a:b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規模が大きい病院。</a:t>
                      </a:r>
                      <a: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t>1890</a:t>
                      </a: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年にマヒドン大学医学部が創設されて以降は、付属病院としても位置付けられている。</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hangingPunct="0">
                        <a:spcAft>
                          <a:spcPts val="0"/>
                        </a:spcAft>
                      </a:pPr>
                      <a:r>
                        <a:rPr lang="ja-JP" altLang="en-US" sz="1050" kern="100" dirty="0">
                          <a:effectLst/>
                          <a:latin typeface="Arial" panose="020B0604020202020204" pitchFamily="34" charset="0"/>
                          <a:ea typeface="ＭＳ Ｐゴシック" panose="020B0600070205080204" pitchFamily="50" charset="-128"/>
                          <a:cs typeface="Arial" panose="020B0604020202020204" pitchFamily="34" charset="0"/>
                        </a:rPr>
                        <a:t>不明</a:t>
                      </a:r>
                      <a:endPar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spcAft>
                          <a:spcPts val="0"/>
                        </a:spcAft>
                      </a:pPr>
                      <a:r>
                        <a:rPr kumimoji="1" lang="en-US" altLang="ja-JP" sz="1050" kern="100" dirty="0">
                          <a:solidFill>
                            <a:schemeClr val="dk1"/>
                          </a:solidFill>
                          <a:effectLst/>
                          <a:latin typeface="+mj-lt"/>
                          <a:ea typeface="ＭＳ Ｐゴシック" panose="020B0600070205080204" pitchFamily="50" charset="-128"/>
                          <a:cs typeface="Arial" panose="020B0604020202020204" pitchFamily="34" charset="0"/>
                        </a:rPr>
                        <a:t>2,611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50" b="0" i="0" u="none" strike="noStrike" dirty="0">
                          <a:solidFill>
                            <a:schemeClr val="tx1"/>
                          </a:solidFill>
                          <a:effectLst/>
                          <a:latin typeface="+mj-lt"/>
                        </a:rPr>
                        <a:t>8,033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spcAft>
                          <a:spcPts val="0"/>
                        </a:spcAft>
                      </a:pPr>
                      <a:r>
                        <a:rPr kumimoji="1" lang="en-US" altLang="ja-JP" sz="1050" kern="100" dirty="0">
                          <a:solidFill>
                            <a:schemeClr val="dk1"/>
                          </a:solidFill>
                          <a:effectLst/>
                          <a:latin typeface="+mj-lt"/>
                          <a:ea typeface="ＭＳ Ｐゴシック" panose="020B0600070205080204" pitchFamily="50" charset="-128"/>
                          <a:cs typeface="Arial" panose="020B0604020202020204" pitchFamily="34" charset="0"/>
                        </a:rPr>
                        <a:t>3,349,966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hangingPunct="0">
                        <a:spcAft>
                          <a:spcPts val="0"/>
                        </a:spcAft>
                      </a:pPr>
                      <a:r>
                        <a:rPr lang="en-US" altLang="ja-JP" sz="1050" kern="100" dirty="0">
                          <a:effectLst/>
                          <a:latin typeface="+mj-lt"/>
                          <a:ea typeface="ＭＳ Ｐゴシック" panose="020B0600070205080204" pitchFamily="50" charset="-128"/>
                          <a:cs typeface="Arial" panose="020B0604020202020204" pitchFamily="34" charset="0"/>
                        </a:rPr>
                        <a:t>2020</a:t>
                      </a:r>
                      <a:endParaRPr lang="ja-JP" sz="1050" kern="100" dirty="0">
                        <a:effectLst/>
                        <a:latin typeface="+mj-lt"/>
                        <a:ea typeface="ＭＳ Ｐゴシック" panose="020B0600070205080204" pitchFamily="50" charset="-128"/>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48000">
                <a:tc>
                  <a:txBody>
                    <a:bodyPr/>
                    <a:lstStyle/>
                    <a:p>
                      <a:pPr algn="l" fontAlgn="ctr" hangingPunct="0">
                        <a:spcAft>
                          <a:spcPts val="0"/>
                        </a:spcAft>
                      </a:pPr>
                      <a:r>
                        <a:rPr lang="en-US" altLang="ja-JP" sz="1050" b="0" kern="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King Chulalongkorn Memorial Hospital</a:t>
                      </a:r>
                      <a:br>
                        <a:rPr lang="en-US" altLang="ja-JP" sz="1050" b="0" kern="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br>
                      <a:r>
                        <a:rPr lang="ja-JP" altLang="en-US" sz="1050" b="0" kern="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（バンコク）</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just" defTabSz="914400" rtl="0" eaLnBrk="1" fontAlgn="ctr" latinLnBrk="0" hangingPunct="0">
                        <a:lnSpc>
                          <a:spcPct val="85000"/>
                        </a:lnSpc>
                        <a:spcBef>
                          <a:spcPts val="0"/>
                        </a:spcBef>
                        <a:spcAft>
                          <a:spcPts val="0"/>
                        </a:spcAft>
                        <a:buClrTx/>
                        <a:buSzTx/>
                        <a:buFontTx/>
                        <a:buNone/>
                        <a:tabLst/>
                        <a:defRPr/>
                      </a:pPr>
                      <a: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t>1914</a:t>
                      </a: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年にラーマ</a:t>
                      </a:r>
                      <a: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t>6</a:t>
                      </a: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世王の私財により赤十字社病院として設立された。病院名の</a:t>
                      </a:r>
                      <a: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チュラロンコン</a:t>
                      </a:r>
                      <a: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はラーマ</a:t>
                      </a:r>
                      <a: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t>5</a:t>
                      </a: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世王の名称にちなんで名付けられた。現在、チュラロンコン大学の付属病院として位置付けられている。</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spcAft>
                          <a:spcPts val="0"/>
                        </a:spcAft>
                      </a:pPr>
                      <a:r>
                        <a:rPr kumimoji="1" lang="en-US" altLang="ja-JP" sz="1050" kern="100" dirty="0">
                          <a:solidFill>
                            <a:schemeClr val="dk1"/>
                          </a:solidFill>
                          <a:effectLst/>
                          <a:latin typeface="+mj-lt"/>
                          <a:ea typeface="ＭＳ Ｐゴシック" panose="020B0600070205080204" pitchFamily="50" charset="-128"/>
                          <a:cs typeface="Arial" panose="020B0604020202020204" pitchFamily="34" charset="0"/>
                        </a:rPr>
                        <a:t>21</a:t>
                      </a:r>
                      <a:endParaRPr kumimoji="1" lang="ja-JP" sz="1050" kern="100" dirty="0">
                        <a:solidFill>
                          <a:schemeClr val="dk1"/>
                        </a:solidFill>
                        <a:effectLst/>
                        <a:latin typeface="+mj-lt"/>
                        <a:ea typeface="ＭＳ Ｐゴシック" panose="020B0600070205080204" pitchFamily="50" charset="-128"/>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spcAft>
                          <a:spcPts val="0"/>
                        </a:spcAft>
                      </a:pPr>
                      <a:r>
                        <a:rPr kumimoji="1" lang="en-US" altLang="ja-JP" sz="1050" kern="100" noProof="1">
                          <a:solidFill>
                            <a:schemeClr val="dk1"/>
                          </a:solidFill>
                          <a:effectLst/>
                          <a:latin typeface="+mj-lt"/>
                          <a:ea typeface="ＭＳ Ｐゴシック" panose="020B0600070205080204" pitchFamily="50" charset="-128"/>
                          <a:cs typeface="Arial" panose="020B0604020202020204" pitchFamily="34" charset="0"/>
                        </a:rPr>
                        <a:t>1,479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50" b="0" i="0" u="none" strike="noStrike" dirty="0">
                          <a:solidFill>
                            <a:schemeClr val="tx1"/>
                          </a:solidFill>
                          <a:effectLst/>
                          <a:latin typeface="+mj-lt"/>
                        </a:rPr>
                        <a:t>5,554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spcAft>
                          <a:spcPts val="0"/>
                        </a:spcAft>
                      </a:pPr>
                      <a:r>
                        <a:rPr kumimoji="1" lang="ja-JP" altLang="en-US" sz="1050" kern="100" dirty="0">
                          <a:solidFill>
                            <a:schemeClr val="dk1"/>
                          </a:solidFill>
                          <a:effectLst/>
                          <a:latin typeface="+mj-lt"/>
                          <a:ea typeface="ＭＳ Ｐゴシック" panose="020B0600070205080204" pitchFamily="50" charset="-128"/>
                          <a:cs typeface="Arial" panose="020B0604020202020204" pitchFamily="34" charset="0"/>
                        </a:rPr>
                        <a:t> </a:t>
                      </a:r>
                      <a:r>
                        <a:rPr kumimoji="1" lang="en-US" altLang="ja-JP" sz="1050" kern="100" dirty="0">
                          <a:solidFill>
                            <a:schemeClr val="dk1"/>
                          </a:solidFill>
                          <a:effectLst/>
                          <a:latin typeface="+mj-lt"/>
                          <a:ea typeface="ＭＳ Ｐゴシック" panose="020B0600070205080204" pitchFamily="50" charset="-128"/>
                          <a:cs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spcAft>
                          <a:spcPts val="0"/>
                        </a:spcAft>
                      </a:pPr>
                      <a:r>
                        <a:rPr kumimoji="1" lang="en-US" altLang="ja-JP" sz="1050" b="0" i="0" u="none" strike="noStrike" kern="1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rPr>
                        <a:t>2023</a:t>
                      </a:r>
                      <a:endParaRPr kumimoji="1" lang="ja-JP" sz="1050" kern="100" dirty="0">
                        <a:solidFill>
                          <a:schemeClr val="dk1"/>
                        </a:solidFill>
                        <a:effectLst/>
                        <a:latin typeface="+mj-lt"/>
                        <a:ea typeface="ＭＳ Ｐゴシック" panose="020B0600070205080204" pitchFamily="50" charset="-128"/>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04000">
                <a:tc>
                  <a:txBody>
                    <a:bodyPr/>
                    <a:lstStyle/>
                    <a:p>
                      <a:pPr algn="l" fontAlgn="ctr" hangingPunct="0">
                        <a:spcAft>
                          <a:spcPts val="0"/>
                        </a:spcAft>
                      </a:pPr>
                      <a:r>
                        <a:rPr lang="en-US" altLang="ja-JP" sz="1050" b="0" kern="0" dirty="0" err="1">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Rajavithi</a:t>
                      </a:r>
                      <a:r>
                        <a:rPr lang="en-US" altLang="ja-JP" sz="1050" b="0" kern="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 Hospital</a:t>
                      </a:r>
                      <a:br>
                        <a:rPr lang="en-US" altLang="ja-JP" sz="1050" b="0" kern="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br>
                      <a:r>
                        <a:rPr lang="ja-JP" altLang="en-US" sz="1050" b="0" kern="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（バンコク）</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just" defTabSz="914400" rtl="0" eaLnBrk="1" fontAlgn="ctr" latinLnBrk="0" hangingPunct="0">
                        <a:lnSpc>
                          <a:spcPct val="85000"/>
                        </a:lnSpc>
                        <a:spcBef>
                          <a:spcPts val="0"/>
                        </a:spcBef>
                        <a:spcAft>
                          <a:spcPts val="0"/>
                        </a:spcAft>
                        <a:buClrTx/>
                        <a:buSzTx/>
                        <a:buFontTx/>
                        <a:buNone/>
                        <a:tabLst/>
                        <a:defRPr/>
                      </a:pPr>
                      <a: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t>1951</a:t>
                      </a: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年に女性医療専用の病院として設立された。現在では、女性</a:t>
                      </a:r>
                      <a:b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患者に限らず医療サービスを提供している。</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ja-JP" sz="1050" kern="100" noProof="1">
                          <a:solidFill>
                            <a:schemeClr val="dk1"/>
                          </a:solidFill>
                          <a:effectLst/>
                          <a:latin typeface="+mj-lt"/>
                          <a:ea typeface="ＭＳ Ｐゴシック" panose="020B0600070205080204" pitchFamily="50" charset="-128"/>
                          <a:cs typeface="Arial" panose="020B0604020202020204" pitchFamily="34" charset="0"/>
                        </a:rPr>
                        <a:t>35</a:t>
                      </a:r>
                      <a:endParaRPr kumimoji="1" lang="ja-JP" altLang="ja-JP" sz="1050" kern="100" dirty="0">
                        <a:solidFill>
                          <a:schemeClr val="dk1"/>
                        </a:solidFill>
                        <a:effectLst/>
                        <a:latin typeface="+mj-lt"/>
                        <a:ea typeface="ＭＳ Ｐゴシック" panose="020B0600070205080204" pitchFamily="50" charset="-128"/>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spcAft>
                          <a:spcPts val="0"/>
                        </a:spcAft>
                      </a:pPr>
                      <a:r>
                        <a:rPr kumimoji="1" lang="en-US" altLang="ja-JP" sz="1050" kern="100" noProof="1">
                          <a:solidFill>
                            <a:schemeClr val="dk1"/>
                          </a:solidFill>
                          <a:effectLst/>
                          <a:latin typeface="+mj-lt"/>
                          <a:ea typeface="ＭＳ Ｐゴシック" panose="020B0600070205080204" pitchFamily="50" charset="-128"/>
                          <a:cs typeface="Arial" panose="020B0604020202020204" pitchFamily="34" charset="0"/>
                        </a:rPr>
                        <a:t>1,200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50" b="0" i="0" u="none" strike="noStrike" noProof="1">
                          <a:solidFill>
                            <a:schemeClr val="tx1"/>
                          </a:solidFill>
                          <a:effectLst/>
                          <a:latin typeface="+mj-lt"/>
                        </a:rPr>
                        <a:t>5,000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spcAft>
                          <a:spcPts val="0"/>
                        </a:spcAft>
                      </a:pPr>
                      <a:r>
                        <a:rPr kumimoji="1" lang="ja-JP" altLang="en-US" sz="1050" kern="100" dirty="0">
                          <a:solidFill>
                            <a:schemeClr val="dk1"/>
                          </a:solidFill>
                          <a:effectLst/>
                          <a:latin typeface="+mj-lt"/>
                          <a:ea typeface="ＭＳ Ｐゴシック" panose="020B0600070205080204" pitchFamily="50" charset="-128"/>
                          <a:cs typeface="Arial" panose="020B0604020202020204" pitchFamily="34" charset="0"/>
                        </a:rPr>
                        <a:t> </a:t>
                      </a:r>
                      <a:r>
                        <a:rPr kumimoji="1" lang="ja-JP" altLang="en-US" sz="1050" kern="100" noProof="1">
                          <a:solidFill>
                            <a:schemeClr val="dk1"/>
                          </a:solidFill>
                          <a:effectLst/>
                          <a:latin typeface="+mj-lt"/>
                          <a:ea typeface="ＭＳ Ｐゴシック" panose="020B0600070205080204" pitchFamily="50" charset="-128"/>
                          <a:cs typeface="Arial" panose="020B0604020202020204" pitchFamily="34" charset="0"/>
                        </a:rPr>
                        <a:t>1,240,000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spcAft>
                          <a:spcPts val="0"/>
                        </a:spcAft>
                      </a:pPr>
                      <a:r>
                        <a:rPr kumimoji="1" lang="en-US" altLang="ja-JP" sz="1050" b="0" i="0" u="none" strike="noStrike" kern="1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rPr>
                        <a:t>2023</a:t>
                      </a:r>
                      <a:endParaRPr kumimoji="1" lang="ja-JP" sz="1050" kern="100" dirty="0">
                        <a:solidFill>
                          <a:schemeClr val="dk1"/>
                        </a:solidFill>
                        <a:effectLst/>
                        <a:latin typeface="+mj-lt"/>
                        <a:ea typeface="ＭＳ Ｐゴシック" panose="020B0600070205080204" pitchFamily="50" charset="-128"/>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04000">
                <a:tc>
                  <a:txBody>
                    <a:bodyPr/>
                    <a:lstStyle/>
                    <a:p>
                      <a:pPr algn="l" fontAlgn="ctr" hangingPunct="0">
                        <a:spcAft>
                          <a:spcPts val="0"/>
                        </a:spcAft>
                      </a:pPr>
                      <a:r>
                        <a:rPr lang="en-US" altLang="ja-JP" sz="1050" b="0" kern="0" dirty="0" err="1">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Khon</a:t>
                      </a:r>
                      <a:r>
                        <a:rPr lang="en-US" altLang="ja-JP" sz="1050" b="0" kern="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 Kean Hospital</a:t>
                      </a:r>
                    </a:p>
                    <a:p>
                      <a:pPr algn="l" fontAlgn="ctr" hangingPunct="0">
                        <a:spcAft>
                          <a:spcPts val="0"/>
                        </a:spcAft>
                      </a:pPr>
                      <a:r>
                        <a:rPr lang="ja-JP" altLang="en-US" sz="1050" b="0" kern="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（コンケン）</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just" fontAlgn="ctr" hangingPunct="0">
                        <a:lnSpc>
                          <a:spcPct val="85000"/>
                        </a:lnSpc>
                        <a:spcAft>
                          <a:spcPts val="0"/>
                        </a:spcAft>
                      </a:pPr>
                      <a: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t>1947</a:t>
                      </a: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年に設立された。現在、コンケン大学医学部の教育センターとして指定されており、東北地方の地域病院でもある。</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spcAft>
                          <a:spcPts val="0"/>
                        </a:spcAft>
                      </a:pPr>
                      <a:r>
                        <a:rPr kumimoji="1" lang="en-US" altLang="ja-JP" sz="1050" kern="100" dirty="0">
                          <a:solidFill>
                            <a:schemeClr val="dk1"/>
                          </a:solidFill>
                          <a:effectLst/>
                          <a:latin typeface="+mj-lt"/>
                          <a:ea typeface="ＭＳ Ｐゴシック" panose="020B0600070205080204" pitchFamily="50" charset="-128"/>
                          <a:cs typeface="Arial" panose="020B0604020202020204" pitchFamily="34" charset="0"/>
                        </a:rPr>
                        <a:t>16</a:t>
                      </a:r>
                      <a:endParaRPr kumimoji="1" lang="ja-JP" sz="1050" kern="100" dirty="0">
                        <a:solidFill>
                          <a:schemeClr val="dk1"/>
                        </a:solidFill>
                        <a:effectLst/>
                        <a:latin typeface="+mj-lt"/>
                        <a:ea typeface="ＭＳ Ｐゴシック" panose="020B0600070205080204" pitchFamily="50" charset="-128"/>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spcAft>
                          <a:spcPts val="0"/>
                        </a:spcAft>
                      </a:pPr>
                      <a:r>
                        <a:rPr kumimoji="1" lang="en-US" altLang="ja-JP" sz="1050" kern="100" noProof="1">
                          <a:solidFill>
                            <a:schemeClr val="dk1"/>
                          </a:solidFill>
                          <a:effectLst/>
                          <a:latin typeface="+mj-lt"/>
                          <a:ea typeface="ＭＳ Ｐゴシック" panose="020B0600070205080204" pitchFamily="50" charset="-128"/>
                          <a:cs typeface="Arial" panose="020B0604020202020204" pitchFamily="34" charset="0"/>
                        </a:rPr>
                        <a:t>1,000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50" b="0" i="0" u="none" strike="noStrike" dirty="0">
                          <a:solidFill>
                            <a:schemeClr val="tx1"/>
                          </a:solidFill>
                          <a:effectLst/>
                          <a:latin typeface="+mj-lt"/>
                        </a:rPr>
                        <a:t>2,083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spcAft>
                          <a:spcPts val="0"/>
                        </a:spcAft>
                      </a:pPr>
                      <a:r>
                        <a:rPr kumimoji="1" lang="en-US" altLang="ja-JP" sz="1050" kern="100" noProof="1">
                          <a:solidFill>
                            <a:schemeClr val="dk1"/>
                          </a:solidFill>
                          <a:effectLst/>
                          <a:latin typeface="+mj-lt"/>
                          <a:ea typeface="ＭＳ Ｐゴシック" panose="020B0600070205080204" pitchFamily="50" charset="-128"/>
                          <a:cs typeface="Arial" panose="020B0604020202020204" pitchFamily="34" charset="0"/>
                        </a:rPr>
                        <a:t>424,187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spcAft>
                          <a:spcPts val="0"/>
                        </a:spcAft>
                      </a:pPr>
                      <a:r>
                        <a:rPr kumimoji="1" lang="en-US" altLang="ja-JP" sz="1050" b="0" i="0" u="none" strike="noStrike" kern="1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rPr>
                        <a:t>2023</a:t>
                      </a:r>
                      <a:endParaRPr kumimoji="1" lang="ja-JP" sz="1050" kern="100" dirty="0">
                        <a:solidFill>
                          <a:schemeClr val="dk1"/>
                        </a:solidFill>
                        <a:effectLst/>
                        <a:latin typeface="+mj-lt"/>
                        <a:ea typeface="ＭＳ Ｐゴシック" panose="020B0600070205080204" pitchFamily="50" charset="-128"/>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04000">
                <a:tc>
                  <a:txBody>
                    <a:bodyPr/>
                    <a:lstStyle/>
                    <a:p>
                      <a:pPr algn="l" fontAlgn="ctr" hangingPunct="0">
                        <a:spcAft>
                          <a:spcPts val="0"/>
                        </a:spcAft>
                      </a:pPr>
                      <a:r>
                        <a:rPr lang="en-US" altLang="ja-JP" sz="1050" b="0" kern="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Hat </a:t>
                      </a:r>
                      <a:r>
                        <a:rPr lang="en-US" altLang="ja-JP" sz="1050" b="0" kern="0" dirty="0" err="1">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Yai</a:t>
                      </a:r>
                      <a:endParaRPr lang="en-US" altLang="ja-JP" sz="1050" b="0" kern="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endParaRPr>
                    </a:p>
                    <a:p>
                      <a:pPr algn="l" fontAlgn="ctr" hangingPunct="0">
                        <a:spcAft>
                          <a:spcPts val="0"/>
                        </a:spcAft>
                      </a:pPr>
                      <a:r>
                        <a:rPr lang="ja-JP" altLang="en-US" sz="1050" b="0" kern="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（ソンクラー）</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just" fontAlgn="ctr" hangingPunct="0">
                        <a:lnSpc>
                          <a:spcPct val="85000"/>
                        </a:lnSpc>
                        <a:spcAft>
                          <a:spcPts val="0"/>
                        </a:spcAft>
                      </a:pPr>
                      <a: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t>1958</a:t>
                      </a: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年に設立された。</a:t>
                      </a:r>
                      <a: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t>3</a:t>
                      </a: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次医療サービスを提供している。南部の地域病院として位置付けられている。</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hangingPunct="0">
                        <a:spcAft>
                          <a:spcPts val="0"/>
                        </a:spcAft>
                      </a:pPr>
                      <a:r>
                        <a:rPr lang="ja-JP" altLang="en-US" sz="1050" kern="100" dirty="0">
                          <a:effectLst/>
                          <a:latin typeface="Arial" panose="020B0604020202020204" pitchFamily="34" charset="0"/>
                          <a:ea typeface="ＭＳ Ｐゴシック" panose="020B0600070205080204" pitchFamily="50" charset="-128"/>
                          <a:cs typeface="Arial" panose="020B0604020202020204" pitchFamily="34" charset="0"/>
                        </a:rPr>
                        <a:t>不明</a:t>
                      </a:r>
                      <a:endPar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spcAft>
                          <a:spcPts val="0"/>
                        </a:spcAft>
                      </a:pPr>
                      <a:r>
                        <a:rPr kumimoji="1" lang="en-US" altLang="ja-JP" sz="1050" kern="100" noProof="1">
                          <a:solidFill>
                            <a:schemeClr val="dk1"/>
                          </a:solidFill>
                          <a:effectLst/>
                          <a:latin typeface="+mj-lt"/>
                          <a:ea typeface="ＭＳ Ｐゴシック" panose="020B0600070205080204" pitchFamily="50" charset="-128"/>
                          <a:cs typeface="Arial" panose="020B0604020202020204" pitchFamily="34" charset="0"/>
                        </a:rPr>
                        <a:t>720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50" b="0" i="0" u="none" strike="noStrike" dirty="0">
                          <a:solidFill>
                            <a:schemeClr val="tx1"/>
                          </a:solidFill>
                          <a:effectLst/>
                          <a:latin typeface="+mj-lt"/>
                        </a:rPr>
                        <a:t>1,641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spcAft>
                          <a:spcPts val="0"/>
                        </a:spcAft>
                      </a:pPr>
                      <a:r>
                        <a:rPr kumimoji="1" lang="en-US" altLang="ja-JP" sz="1050" kern="100" noProof="1">
                          <a:solidFill>
                            <a:schemeClr val="dk1"/>
                          </a:solidFill>
                          <a:effectLst/>
                          <a:latin typeface="+mj-lt"/>
                          <a:ea typeface="ＭＳ Ｐゴシック" panose="020B0600070205080204" pitchFamily="50" charset="-128"/>
                          <a:cs typeface="Arial" panose="020B0604020202020204" pitchFamily="34" charset="0"/>
                        </a:rPr>
                        <a:t>42,639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spcAft>
                          <a:spcPts val="0"/>
                        </a:spcAft>
                      </a:pPr>
                      <a:r>
                        <a:rPr kumimoji="1" lang="en-US" altLang="ja-JP" sz="1050" b="0" i="0" u="none" strike="noStrike" kern="1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rPr>
                        <a:t>2021</a:t>
                      </a:r>
                      <a:endParaRPr kumimoji="1" lang="ja-JP" sz="1050" kern="100" dirty="0">
                        <a:solidFill>
                          <a:schemeClr val="dk1"/>
                        </a:solidFill>
                        <a:effectLst/>
                        <a:latin typeface="+mj-lt"/>
                        <a:ea typeface="ＭＳ Ｐゴシック" panose="020B0600070205080204" pitchFamily="50" charset="-128"/>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04000">
                <a:tc>
                  <a:txBody>
                    <a:bodyPr/>
                    <a:lstStyle/>
                    <a:p>
                      <a:pPr marL="0" algn="l" defTabSz="914400" rtl="0" eaLnBrk="1" fontAlgn="ctr" latinLnBrk="0" hangingPunct="0">
                        <a:spcAft>
                          <a:spcPts val="0"/>
                        </a:spcAft>
                      </a:pPr>
                      <a:r>
                        <a:rPr kumimoji="1" lang="en-US" altLang="ja-JP" sz="1050" b="0" kern="0" dirty="0" err="1">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Nakorn</a:t>
                      </a:r>
                      <a:r>
                        <a:rPr kumimoji="1" lang="en-US" altLang="ja-JP" sz="1050" b="0" kern="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 Ping</a:t>
                      </a:r>
                    </a:p>
                    <a:p>
                      <a:pPr marL="0" algn="l" defTabSz="914400" rtl="0" eaLnBrk="1" fontAlgn="ctr" latinLnBrk="0" hangingPunct="0">
                        <a:spcAft>
                          <a:spcPts val="0"/>
                        </a:spcAft>
                      </a:pPr>
                      <a:r>
                        <a:rPr kumimoji="1" lang="ja-JP" altLang="en-US" sz="1050" b="0" kern="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（チェンマイ）</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just" fontAlgn="ctr" hangingPunct="0">
                        <a:lnSpc>
                          <a:spcPct val="85000"/>
                        </a:lnSpc>
                        <a:spcAft>
                          <a:spcPts val="0"/>
                        </a:spcAft>
                      </a:pPr>
                      <a: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t>1990</a:t>
                      </a: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年に総合病院として設立された。レファラル・システムを推進する病院として、計画作成等を行っている。</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spcAft>
                          <a:spcPts val="0"/>
                        </a:spcAft>
                      </a:pPr>
                      <a:r>
                        <a:rPr kumimoji="1" lang="en-US" altLang="ja-JP" sz="1050" kern="100" dirty="0">
                          <a:solidFill>
                            <a:schemeClr val="dk1"/>
                          </a:solidFill>
                          <a:effectLst/>
                          <a:latin typeface="+mj-lt"/>
                          <a:ea typeface="ＭＳ Ｐゴシック" panose="020B0600070205080204" pitchFamily="50" charset="-128"/>
                          <a:cs typeface="Arial" panose="020B0604020202020204" pitchFamily="34" charset="0"/>
                        </a:rPr>
                        <a:t>14</a:t>
                      </a:r>
                      <a:endParaRPr kumimoji="1" lang="ja-JP" sz="1050" kern="100" dirty="0">
                        <a:solidFill>
                          <a:schemeClr val="dk1"/>
                        </a:solidFill>
                        <a:effectLst/>
                        <a:latin typeface="+mj-lt"/>
                        <a:ea typeface="ＭＳ Ｐゴシック" panose="020B0600070205080204" pitchFamily="50" charset="-128"/>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spcAft>
                          <a:spcPts val="0"/>
                        </a:spcAft>
                      </a:pPr>
                      <a:r>
                        <a:rPr kumimoji="1" lang="en-US" altLang="ja-JP" sz="1050" kern="100" noProof="1">
                          <a:solidFill>
                            <a:schemeClr val="dk1"/>
                          </a:solidFill>
                          <a:effectLst/>
                          <a:latin typeface="+mj-lt"/>
                          <a:ea typeface="ＭＳ Ｐゴシック" panose="020B0600070205080204" pitchFamily="50" charset="-128"/>
                          <a:cs typeface="Arial" panose="020B0604020202020204" pitchFamily="34" charset="0"/>
                        </a:rPr>
                        <a:t>1,400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50" b="0" i="0" u="none" strike="noStrike" dirty="0">
                          <a:solidFill>
                            <a:schemeClr val="tx1"/>
                          </a:solidFill>
                          <a:effectLst/>
                          <a:latin typeface="+mj-lt"/>
                        </a:rPr>
                        <a:t>1,488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spcAft>
                          <a:spcPts val="0"/>
                        </a:spcAft>
                      </a:pPr>
                      <a:r>
                        <a:rPr kumimoji="1" lang="en-US" altLang="ja-JP" sz="1050" kern="100" noProof="1">
                          <a:solidFill>
                            <a:schemeClr val="dk1"/>
                          </a:solidFill>
                          <a:effectLst/>
                          <a:latin typeface="+mj-lt"/>
                          <a:ea typeface="ＭＳ Ｐゴシック" panose="020B0600070205080204" pitchFamily="50" charset="-128"/>
                          <a:cs typeface="Arial" panose="020B0604020202020204" pitchFamily="34" charset="0"/>
                        </a:rPr>
                        <a:t>1,345,000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spcAft>
                          <a:spcPts val="0"/>
                        </a:spcAft>
                      </a:pPr>
                      <a:r>
                        <a:rPr kumimoji="1" lang="en-US" altLang="ja-JP" sz="1050" b="0" i="0" u="none" strike="noStrike" kern="1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rPr>
                        <a:t>2023</a:t>
                      </a:r>
                      <a:endParaRPr kumimoji="1" lang="ja-JP" sz="1050" kern="100" dirty="0">
                        <a:solidFill>
                          <a:schemeClr val="dk1"/>
                        </a:solidFill>
                        <a:effectLst/>
                        <a:latin typeface="+mj-lt"/>
                        <a:ea typeface="ＭＳ Ｐゴシック" panose="020B0600070205080204" pitchFamily="50" charset="-128"/>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504000">
                <a:tc>
                  <a:txBody>
                    <a:bodyPr/>
                    <a:lstStyle/>
                    <a:p>
                      <a:pPr marL="0" algn="l" defTabSz="914400" rtl="0" eaLnBrk="1" fontAlgn="ctr" latinLnBrk="0" hangingPunct="0">
                        <a:spcAft>
                          <a:spcPts val="0"/>
                        </a:spcAft>
                      </a:pPr>
                      <a:r>
                        <a:rPr kumimoji="1" lang="en-US" altLang="ja-JP" sz="1050" b="0" kern="0" dirty="0" err="1">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Pranakorn</a:t>
                      </a:r>
                      <a:r>
                        <a:rPr kumimoji="1" lang="en-US" altLang="ja-JP" sz="1050" b="0" kern="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 Sri</a:t>
                      </a:r>
                      <a:r>
                        <a:rPr kumimoji="1" lang="en-US" altLang="ja-JP" sz="1050" b="0" kern="0" baseline="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 </a:t>
                      </a:r>
                      <a:r>
                        <a:rPr kumimoji="1" lang="en-US" altLang="ja-JP" sz="1050" b="0" kern="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Ayutthaya</a:t>
                      </a:r>
                    </a:p>
                    <a:p>
                      <a:pPr marL="0" algn="l" defTabSz="914400" rtl="0" eaLnBrk="1" fontAlgn="ctr" latinLnBrk="0" hangingPunct="0">
                        <a:spcAft>
                          <a:spcPts val="0"/>
                        </a:spcAft>
                      </a:pPr>
                      <a:r>
                        <a:rPr kumimoji="1" lang="ja-JP" altLang="en-US" sz="1050" b="0" kern="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（アユタヤ）</a:t>
                      </a: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just" fontAlgn="ctr" hangingPunct="0">
                        <a:lnSpc>
                          <a:spcPct val="85000"/>
                        </a:lnSpc>
                        <a:spcAft>
                          <a:spcPts val="0"/>
                        </a:spcAft>
                      </a:pPr>
                      <a: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t>1912</a:t>
                      </a: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年に設立されたアユタヤ初の医療機関。現在は保健省運営下の三次医療機関として位置つけられている。</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spcAft>
                          <a:spcPts val="0"/>
                        </a:spcAft>
                      </a:pPr>
                      <a:r>
                        <a:rPr kumimoji="1" lang="en-US" altLang="ja-JP" sz="1050" kern="100" dirty="0">
                          <a:solidFill>
                            <a:schemeClr val="dk1"/>
                          </a:solidFill>
                          <a:effectLst/>
                          <a:latin typeface="+mj-lt"/>
                          <a:ea typeface="ＭＳ Ｐゴシック" panose="020B0600070205080204" pitchFamily="50" charset="-128"/>
                          <a:cs typeface="Arial" panose="020B0604020202020204" pitchFamily="34" charset="0"/>
                        </a:rPr>
                        <a:t>12</a:t>
                      </a:r>
                      <a:endParaRPr kumimoji="1" lang="ja-JP" sz="1050" kern="100" dirty="0">
                        <a:solidFill>
                          <a:schemeClr val="dk1"/>
                        </a:solidFill>
                        <a:effectLst/>
                        <a:latin typeface="+mj-lt"/>
                        <a:ea typeface="ＭＳ Ｐゴシック" panose="020B0600070205080204" pitchFamily="50" charset="-128"/>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spcAft>
                          <a:spcPts val="0"/>
                        </a:spcAft>
                      </a:pPr>
                      <a:r>
                        <a:rPr kumimoji="1" lang="en-US" altLang="ja-JP" sz="1050" kern="100" dirty="0">
                          <a:solidFill>
                            <a:schemeClr val="dk1"/>
                          </a:solidFill>
                          <a:effectLst/>
                          <a:latin typeface="+mj-lt"/>
                          <a:ea typeface="ＭＳ Ｐゴシック" panose="020B0600070205080204" pitchFamily="50" charset="-128"/>
                          <a:cs typeface="Arial" panose="020B0604020202020204" pitchFamily="34" charset="0"/>
                        </a:rPr>
                        <a:t>576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50" b="0" i="0" u="none" strike="noStrike" dirty="0">
                          <a:solidFill>
                            <a:schemeClr val="tx1"/>
                          </a:solidFill>
                          <a:effectLst/>
                          <a:latin typeface="+mj-lt"/>
                        </a:rPr>
                        <a:t>994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spcAft>
                          <a:spcPts val="0"/>
                        </a:spcAft>
                      </a:pPr>
                      <a:r>
                        <a:rPr kumimoji="1" lang="en-US" altLang="ja-JP" sz="1050" kern="100" noProof="1">
                          <a:solidFill>
                            <a:schemeClr val="dk1"/>
                          </a:solidFill>
                          <a:effectLst/>
                          <a:latin typeface="+mj-lt"/>
                          <a:ea typeface="ＭＳ Ｐゴシック" panose="020B0600070205080204" pitchFamily="50" charset="-128"/>
                          <a:cs typeface="Arial" panose="020B0604020202020204" pitchFamily="34" charset="0"/>
                        </a:rPr>
                        <a:t>30,400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spcAft>
                          <a:spcPts val="0"/>
                        </a:spcAft>
                      </a:pPr>
                      <a:r>
                        <a:rPr kumimoji="1" lang="en-US" altLang="ja-JP" sz="1050" b="0" i="0" u="none" strike="noStrike" kern="1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rPr>
                        <a:t>2021</a:t>
                      </a:r>
                      <a:endParaRPr kumimoji="1" lang="ja-JP" sz="1050" kern="100" dirty="0">
                        <a:solidFill>
                          <a:schemeClr val="dk1"/>
                        </a:solidFill>
                        <a:effectLst/>
                        <a:latin typeface="+mj-lt"/>
                        <a:ea typeface="ＭＳ Ｐゴシック" panose="020B0600070205080204" pitchFamily="50" charset="-128"/>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17" name="テキスト ボックス 16"/>
          <p:cNvSpPr txBox="1"/>
          <p:nvPr/>
        </p:nvSpPr>
        <p:spPr>
          <a:xfrm>
            <a:off x="200472" y="6525344"/>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ja-JP" altLang="en-US" sz="800" dirty="0" bmk="">
                <a:cs typeface="Arial" panose="020B0604020202020204" pitchFamily="34" charset="0"/>
              </a:rPr>
              <a:t>タイ保健省データベース、各医療機関ホームページ</a:t>
            </a:r>
            <a:endParaRPr lang="ja-JP" altLang="ja-JP" sz="800" dirty="0"/>
          </a:p>
        </p:txBody>
      </p:sp>
    </p:spTree>
    <p:extLst>
      <p:ext uri="{BB962C8B-B14F-4D97-AF65-F5344CB8AC3E}">
        <p14:creationId xmlns:p14="http://schemas.microsoft.com/office/powerpoint/2010/main" val="36799631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Object 30" hidden="1">
            <a:extLst>
              <a:ext uri="{FF2B5EF4-FFF2-40B4-BE49-F238E27FC236}">
                <a16:creationId xmlns:a16="http://schemas.microsoft.com/office/drawing/2014/main" id="{A9DB8647-A3DC-40A3-9763-60D9FCC5FBB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31" name="Object 30" hidden="1">
                        <a:extLst>
                          <a:ext uri="{FF2B5EF4-FFF2-40B4-BE49-F238E27FC236}">
                            <a16:creationId xmlns:a16="http://schemas.microsoft.com/office/drawing/2014/main" id="{A9DB8647-A3DC-40A3-9763-60D9FCC5FBB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3" name="角丸四角形 22"/>
          <p:cNvSpPr/>
          <p:nvPr/>
        </p:nvSpPr>
        <p:spPr>
          <a:xfrm>
            <a:off x="6486552" y="2564904"/>
            <a:ext cx="2232248" cy="680301"/>
          </a:xfrm>
          <a:prstGeom prst="roundRect">
            <a:avLst>
              <a:gd name="adj" fmla="val 4909"/>
            </a:avLst>
          </a:prstGeom>
          <a:solidFill>
            <a:srgbClr val="AFE6F7"/>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8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角丸四角形 16"/>
          <p:cNvSpPr/>
          <p:nvPr/>
        </p:nvSpPr>
        <p:spPr>
          <a:xfrm>
            <a:off x="1820651" y="2564904"/>
            <a:ext cx="2556285" cy="1318985"/>
          </a:xfrm>
          <a:prstGeom prst="roundRect">
            <a:avLst>
              <a:gd name="adj" fmla="val 4909"/>
            </a:avLst>
          </a:prstGeom>
          <a:solidFill>
            <a:srgbClr val="AFE6F7"/>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8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正方形/長方形 17"/>
          <p:cNvSpPr/>
          <p:nvPr/>
        </p:nvSpPr>
        <p:spPr>
          <a:xfrm>
            <a:off x="2608526" y="2872366"/>
            <a:ext cx="1655160" cy="584775"/>
          </a:xfrm>
          <a:prstGeom prst="rect">
            <a:avLst/>
          </a:prstGeom>
        </p:spPr>
        <p:txBody>
          <a:bodyPr wrap="square">
            <a:spAutoFit/>
          </a:bodyPr>
          <a:lstStyle/>
          <a:p>
            <a:pPr algn="ctr"/>
            <a:r>
              <a:rPr lang="en-US" altLang="ja-JP" sz="1400" b="1" noProof="1">
                <a:latin typeface="Arial" panose="020B0604020202020204" pitchFamily="34" charset="0"/>
                <a:ea typeface="ＭＳ Ｐゴシック" panose="020B0600070205080204" pitchFamily="50" charset="-128"/>
                <a:cs typeface="Arial" panose="020B0604020202020204" pitchFamily="34" charset="0"/>
              </a:rPr>
              <a:t>250床</a:t>
            </a:r>
            <a:r>
              <a:rPr lang="ja-JP" altLang="en-US" sz="1400" b="1" noProof="1">
                <a:latin typeface="Arial" panose="020B0604020202020204" pitchFamily="34" charset="0"/>
                <a:ea typeface="ＭＳ Ｐゴシック" panose="020B0600070205080204" pitchFamily="50" charset="-128"/>
                <a:cs typeface="Arial" panose="020B0604020202020204" pitchFamily="34" charset="0"/>
              </a:rPr>
              <a:t>を超える</a:t>
            </a:r>
            <a:br>
              <a:rPr lang="en-US" altLang="ja-JP" sz="1200" b="1" noProof="1">
                <a:latin typeface="Arial" panose="020B0604020202020204" pitchFamily="34" charset="0"/>
                <a:ea typeface="ＭＳ Ｐゴシック" panose="020B0600070205080204" pitchFamily="50" charset="-128"/>
                <a:cs typeface="Arial" panose="020B0604020202020204" pitchFamily="34" charset="0"/>
              </a:rPr>
            </a:b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病院は</a:t>
            </a:r>
            <a:r>
              <a:rPr lang="en-US" altLang="ja-JP" noProof="1">
                <a:latin typeface="Arial Black" panose="020B0A04020102020204" pitchFamily="34" charset="0"/>
                <a:ea typeface="ＭＳ Ｐゴシック" panose="020B0600070205080204" pitchFamily="50" charset="-128"/>
                <a:cs typeface="Arial" panose="020B0604020202020204" pitchFamily="34" charset="0"/>
              </a:rPr>
              <a:t>22</a:t>
            </a:r>
            <a:endParaRPr lang="ja-JP" altLang="en-US" sz="1600" dirty="0">
              <a:latin typeface="Arial Black" panose="020B0A04020102020204" pitchFamily="34" charset="0"/>
              <a:ea typeface="ＭＳ Ｐゴシック" panose="020B0600070205080204" pitchFamily="50" charset="-128"/>
              <a:cs typeface="Arial" panose="020B0604020202020204" pitchFamily="34" charset="0"/>
            </a:endParaRPr>
          </a:p>
        </p:txBody>
      </p:sp>
      <p:sp>
        <p:nvSpPr>
          <p:cNvPr id="19" name="角丸四角形 18"/>
          <p:cNvSpPr/>
          <p:nvPr/>
        </p:nvSpPr>
        <p:spPr>
          <a:xfrm>
            <a:off x="2274083" y="3437191"/>
            <a:ext cx="2030846" cy="385972"/>
          </a:xfrm>
          <a:prstGeom prst="roundRect">
            <a:avLst>
              <a:gd name="adj" fmla="val 8390"/>
            </a:avLst>
          </a:prstGeom>
          <a:solidFill>
            <a:srgbClr val="FFFFFF">
              <a:alpha val="50000"/>
            </a:srgbClr>
          </a:solidFill>
        </p:spPr>
        <p:txBody>
          <a:bodyPr wrap="square" lIns="216000" tIns="36000" rIns="36000" bIns="36000" anchor="ctr" anchorCtr="0">
            <a:spAutoFit/>
          </a:bodyPr>
          <a:lstStyle/>
          <a:p>
            <a:pPr algn="ctr"/>
            <a:r>
              <a:rPr lang="ja-JP" altLang="ja-JP" sz="960" noProof="1">
                <a:latin typeface="ＭＳ Ｐゴシック" panose="020B0600070205080204" pitchFamily="50" charset="-128"/>
                <a:ea typeface="ＭＳ Ｐゴシック" panose="020B0600070205080204" pitchFamily="50" charset="-128"/>
              </a:rPr>
              <a:t>うち14</a:t>
            </a:r>
            <a:r>
              <a:rPr lang="ja-JP" altLang="en-US" sz="960" noProof="1">
                <a:latin typeface="ＭＳ Ｐゴシック" panose="020B0600070205080204" pitchFamily="50" charset="-128"/>
                <a:ea typeface="ＭＳ Ｐゴシック" panose="020B0600070205080204" pitchFamily="50" charset="-128"/>
              </a:rPr>
              <a:t>の病院は</a:t>
            </a:r>
            <a:br>
              <a:rPr lang="en-US" altLang="ja-JP" sz="960" dirty="0">
                <a:latin typeface="ＭＳ Ｐゴシック" panose="020B0600070205080204" pitchFamily="50" charset="-128"/>
                <a:ea typeface="ＭＳ Ｐゴシック" panose="020B0600070205080204" pitchFamily="50" charset="-128"/>
              </a:rPr>
            </a:br>
            <a:r>
              <a:rPr lang="ja-JP" altLang="ja-JP" sz="960" noProof="1">
                <a:latin typeface="ＭＳ Ｐゴシック" panose="020B0600070205080204" pitchFamily="50" charset="-128"/>
                <a:ea typeface="ＭＳ Ｐゴシック" panose="020B0600070205080204" pitchFamily="50" charset="-128"/>
              </a:rPr>
              <a:t>バンコクに位置する</a:t>
            </a:r>
            <a:endParaRPr lang="ja-JP" altLang="en-US" sz="960" dirty="0">
              <a:latin typeface="ＭＳ Ｐゴシック" panose="020B0600070205080204" pitchFamily="50" charset="-128"/>
              <a:ea typeface="ＭＳ Ｐゴシック" panose="020B0600070205080204" pitchFamily="50" charset="-128"/>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sz="1400" noProof="1"/>
              <a:t>タイ／医療関連／医療・公衆衛生</a:t>
            </a:r>
            <a:endParaRPr kumimoji="1" lang="ja-JP" altLang="en-US" sz="1400"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000" noProof="1"/>
              <a:t>医療機関 </a:t>
            </a:r>
            <a:r>
              <a:rPr lang="en-US" altLang="ja-JP" sz="2000" noProof="1"/>
              <a:t>- </a:t>
            </a:r>
            <a:r>
              <a:rPr lang="ja-JP" altLang="en-US" sz="2000" noProof="1"/>
              <a:t>民間医療機関（1/2）</a:t>
            </a:r>
            <a:endParaRPr lang="en-US" altLang="ja-JP" sz="2000" dirty="0"/>
          </a:p>
        </p:txBody>
      </p:sp>
      <p:sp>
        <p:nvSpPr>
          <p:cNvPr id="4" name="テキスト ボックス 3"/>
          <p:cNvSpPr txBox="1"/>
          <p:nvPr/>
        </p:nvSpPr>
        <p:spPr>
          <a:xfrm>
            <a:off x="200472" y="1052399"/>
            <a:ext cx="9505056" cy="499624"/>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民間医療機関の果たす役割は大きく、特に都市部には多くの民間医療機関がある。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民間の医療機関の多くは医療渡航に熱心で、</a:t>
            </a:r>
            <a:r>
              <a:rPr lang="ja-JP" altLang="ja-JP" sz="1400" dirty="0">
                <a:latin typeface="Arial" panose="020B0604020202020204" pitchFamily="34" charset="0"/>
                <a:ea typeface="ＭＳ Ｐゴシック" panose="020B0600070205080204" pitchFamily="50" charset="-128"/>
                <a:cs typeface="Arial" panose="020B0604020202020204" pitchFamily="34" charset="0"/>
              </a:rPr>
              <a:t>英語が</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話せる</a:t>
            </a:r>
            <a:r>
              <a:rPr lang="ja-JP" altLang="ja-JP" sz="1400" dirty="0">
                <a:latin typeface="Arial" panose="020B0604020202020204" pitchFamily="34" charset="0"/>
                <a:ea typeface="ＭＳ Ｐゴシック" panose="020B0600070205080204" pitchFamily="50" charset="-128"/>
                <a:cs typeface="Arial" panose="020B0604020202020204" pitchFamily="34" charset="0"/>
              </a:rPr>
              <a:t>医師</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や</a:t>
            </a:r>
            <a:r>
              <a:rPr lang="ja-JP" altLang="ja-JP" sz="1400" dirty="0">
                <a:latin typeface="Arial" panose="020B0604020202020204" pitchFamily="34" charset="0"/>
                <a:ea typeface="ＭＳ Ｐゴシック" panose="020B0600070205080204" pitchFamily="50" charset="-128"/>
                <a:cs typeface="Arial" panose="020B0604020202020204" pitchFamily="34" charset="0"/>
              </a:rPr>
              <a:t>通訳</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が勤務する医療機関もある</a:t>
            </a:r>
            <a:r>
              <a:rPr lang="ja-JP" altLang="ja-JP" sz="14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5" name="グループ化 7"/>
          <p:cNvGrpSpPr/>
          <p:nvPr/>
        </p:nvGrpSpPr>
        <p:grpSpPr>
          <a:xfrm>
            <a:off x="416496" y="1772816"/>
            <a:ext cx="4392488" cy="288032"/>
            <a:chOff x="4944173" y="2113806"/>
            <a:chExt cx="5861371" cy="288032"/>
          </a:xfrm>
        </p:grpSpPr>
        <p:cxnSp>
          <p:nvCxnSpPr>
            <p:cNvPr id="6" name="直線コネクタ 5"/>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944173" y="2113806"/>
              <a:ext cx="576528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noProof="1">
                  <a:solidFill>
                    <a:srgbClr val="000000"/>
                  </a:solidFill>
                  <a:latin typeface="Arial Black" pitchFamily="34" charset="0"/>
                  <a:ea typeface="HGP創英角ｺﾞｼｯｸUB" pitchFamily="50" charset="-128"/>
                </a:rPr>
                <a:t>民間病院</a:t>
              </a:r>
            </a:p>
          </p:txBody>
        </p:sp>
      </p:grpSp>
      <p:grpSp>
        <p:nvGrpSpPr>
          <p:cNvPr id="8" name="グループ化 7"/>
          <p:cNvGrpSpPr/>
          <p:nvPr/>
        </p:nvGrpSpPr>
        <p:grpSpPr>
          <a:xfrm>
            <a:off x="5169024" y="1772816"/>
            <a:ext cx="4320480" cy="288032"/>
            <a:chOff x="4944173" y="2113806"/>
            <a:chExt cx="5861371" cy="288032"/>
          </a:xfrm>
        </p:grpSpPr>
        <p:cxnSp>
          <p:nvCxnSpPr>
            <p:cNvPr id="9" name="直線コネクタ 8"/>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noProof="1">
                  <a:solidFill>
                    <a:srgbClr val="000000"/>
                  </a:solidFill>
                  <a:latin typeface="Arial Black" pitchFamily="34" charset="0"/>
                  <a:ea typeface="HGP創英角ｺﾞｼｯｸUB" pitchFamily="50" charset="-128"/>
                </a:rPr>
                <a:t>民間クリニック</a:t>
              </a:r>
            </a:p>
          </p:txBody>
        </p:sp>
      </p:grpSp>
      <p:graphicFrame>
        <p:nvGraphicFramePr>
          <p:cNvPr id="11" name="グラフ 10"/>
          <p:cNvGraphicFramePr/>
          <p:nvPr>
            <p:extLst>
              <p:ext uri="{D42A27DB-BD31-4B8C-83A1-F6EECF244321}">
                <p14:modId xmlns:p14="http://schemas.microsoft.com/office/powerpoint/2010/main" val="4268288171"/>
              </p:ext>
            </p:extLst>
          </p:nvPr>
        </p:nvGraphicFramePr>
        <p:xfrm>
          <a:off x="128464" y="2420888"/>
          <a:ext cx="3312368" cy="1972393"/>
        </p:xfrm>
        <a:graphic>
          <a:graphicData uri="http://schemas.openxmlformats.org/drawingml/2006/chart">
            <c:chart xmlns:c="http://schemas.openxmlformats.org/drawingml/2006/chart" xmlns:r="http://schemas.openxmlformats.org/officeDocument/2006/relationships" r:id="rId6"/>
          </a:graphicData>
        </a:graphic>
      </p:graphicFrame>
      <p:sp>
        <p:nvSpPr>
          <p:cNvPr id="12" name="テキスト ボックス 11"/>
          <p:cNvSpPr txBox="1"/>
          <p:nvPr/>
        </p:nvSpPr>
        <p:spPr>
          <a:xfrm>
            <a:off x="416496" y="2060848"/>
            <a:ext cx="4392488" cy="400110"/>
          </a:xfrm>
          <a:prstGeom prst="rect">
            <a:avLst/>
          </a:prstGeom>
          <a:noFill/>
        </p:spPr>
        <p:txBody>
          <a:bodyPr wrap="square" rtlCol="0">
            <a:spAutoFit/>
          </a:bodyPr>
          <a:lstStyle/>
          <a:p>
            <a:pPr algn="ctr"/>
            <a:r>
              <a:rPr kumimoji="1" lang="en-US" altLang="ja-JP" sz="2000" b="1" noProof="1">
                <a:latin typeface="Arial" panose="020B0604020202020204" pitchFamily="34" charset="0"/>
                <a:ea typeface="ＭＳ Ｐゴシック" panose="020B0600070205080204" pitchFamily="50" charset="-128"/>
                <a:cs typeface="Arial" panose="020B0604020202020204" pitchFamily="34" charset="0"/>
              </a:rPr>
              <a:t>370</a:t>
            </a:r>
            <a:r>
              <a:rPr kumimoji="1" lang="ja-JP" altLang="en-US" b="1" noProof="1">
                <a:latin typeface="Arial" panose="020B0604020202020204" pitchFamily="34" charset="0"/>
                <a:ea typeface="ＭＳ Ｐゴシック" panose="020B0600070205080204" pitchFamily="50" charset="-128"/>
                <a:cs typeface="Arial" panose="020B0604020202020204" pitchFamily="34" charset="0"/>
              </a:rPr>
              <a:t>ヶ所</a:t>
            </a:r>
            <a:r>
              <a:rPr lang="ja-JP" altLang="en-US" b="1" noProof="1">
                <a:latin typeface="Arial" panose="020B0604020202020204" pitchFamily="34" charset="0"/>
                <a:ea typeface="ＭＳ Ｐゴシック" panose="020B0600070205080204" pitchFamily="50" charset="-128"/>
                <a:cs typeface="Arial" panose="020B0604020202020204" pitchFamily="34" charset="0"/>
              </a:rPr>
              <a:t>　</a:t>
            </a:r>
            <a:r>
              <a:rPr kumimoji="1" lang="ja-JP" altLang="en-US" sz="1400" b="1" noProof="1">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400" b="1" noProof="1">
                <a:latin typeface="Arial" panose="020B0604020202020204" pitchFamily="34" charset="0"/>
                <a:ea typeface="ＭＳ Ｐゴシック" panose="020B0600070205080204" pitchFamily="50" charset="-128"/>
                <a:cs typeface="Arial" panose="020B0604020202020204" pitchFamily="34" charset="0"/>
              </a:rPr>
              <a:t>2023年</a:t>
            </a:r>
            <a:r>
              <a:rPr kumimoji="1" lang="ja-JP" altLang="en-US" sz="1400" b="1" noProof="1">
                <a:latin typeface="Arial" panose="020B0604020202020204" pitchFamily="34" charset="0"/>
                <a:ea typeface="ＭＳ Ｐゴシック" panose="020B0600070205080204" pitchFamily="50" charset="-128"/>
                <a:cs typeface="Arial" panose="020B0604020202020204" pitchFamily="34" charset="0"/>
              </a:rPr>
              <a:t>時点）</a:t>
            </a:r>
            <a:endParaRPr kumimoji="1" lang="ja-JP" altLang="en-US"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正方形/長方形 12"/>
          <p:cNvSpPr/>
          <p:nvPr/>
        </p:nvSpPr>
        <p:spPr>
          <a:xfrm>
            <a:off x="1255053" y="3507866"/>
            <a:ext cx="1082348" cy="707886"/>
          </a:xfrm>
          <a:prstGeom prst="rect">
            <a:avLst/>
          </a:prstGeom>
        </p:spPr>
        <p:txBody>
          <a:bodyPr wrap="none">
            <a:spAutoFit/>
          </a:bodyPr>
          <a:lstStyle/>
          <a:p>
            <a:pPr algn="ctr"/>
            <a:r>
              <a:rPr lang="ja-JP" altLang="ja-JP" sz="1400" b="1" noProof="1">
                <a:latin typeface="Arial" panose="020B0604020202020204" pitchFamily="34" charset="0"/>
                <a:ea typeface="ＭＳ Ｐゴシック" panose="020B0600070205080204" pitchFamily="50" charset="-128"/>
                <a:cs typeface="Arial" panose="020B0604020202020204" pitchFamily="34" charset="0"/>
              </a:rPr>
              <a:t>中規模病院</a:t>
            </a:r>
            <a:br>
              <a:rPr lang="en-US" altLang="ja-JP" sz="1400" b="1" dirty="0">
                <a:latin typeface="Arial" panose="020B0604020202020204" pitchFamily="34" charset="0"/>
                <a:ea typeface="ＭＳ Ｐゴシック" panose="020B0600070205080204" pitchFamily="50" charset="-128"/>
                <a:cs typeface="Arial" panose="020B0604020202020204" pitchFamily="34" charset="0"/>
              </a:rPr>
            </a:br>
            <a:r>
              <a:rPr lang="ja-JP" altLang="en-US" sz="1100" noProof="1">
                <a:latin typeface="Arial" panose="020B0604020202020204" pitchFamily="34" charset="0"/>
                <a:ea typeface="ＭＳ Ｐゴシック" panose="020B0600070205080204" pitchFamily="50" charset="-128"/>
                <a:cs typeface="Arial" panose="020B0604020202020204" pitchFamily="34" charset="0"/>
              </a:rPr>
              <a:t>（31~249床）</a:t>
            </a:r>
            <a:endParaRPr lang="en-US" altLang="ja-JP" sz="1100" noProof="1">
              <a:latin typeface="Arial" panose="020B0604020202020204" pitchFamily="34" charset="0"/>
              <a:ea typeface="ＭＳ Ｐゴシック" panose="020B0600070205080204" pitchFamily="50" charset="-128"/>
              <a:cs typeface="Arial" panose="020B0604020202020204" pitchFamily="34" charset="0"/>
            </a:endParaRPr>
          </a:p>
          <a:p>
            <a:pPr algn="ct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67.5%</a:t>
            </a:r>
            <a:endParaRPr lang="ja-JP" altLang="en-US" sz="1400" noProof="1">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正方形/長方形 15"/>
          <p:cNvSpPr/>
          <p:nvPr/>
        </p:nvSpPr>
        <p:spPr>
          <a:xfrm>
            <a:off x="2534750" y="2568705"/>
            <a:ext cx="1842186" cy="338554"/>
          </a:xfrm>
          <a:prstGeom prst="rect">
            <a:avLst/>
          </a:prstGeom>
        </p:spPr>
        <p:txBody>
          <a:bodyPr wrap="square">
            <a:spAutoFit/>
          </a:bodyPr>
          <a:lstStyle/>
          <a:p>
            <a:pPr algn="ctr"/>
            <a:r>
              <a:rPr lang="ja-JP" altLang="en-US" sz="1600" b="1" dirty="0">
                <a:latin typeface="Arial" panose="020B0604020202020204" pitchFamily="34" charset="0"/>
                <a:ea typeface="ＭＳ Ｐゴシック" panose="020B0600070205080204" pitchFamily="50" charset="-128"/>
                <a:cs typeface="Arial" panose="020B0604020202020204" pitchFamily="34" charset="0"/>
              </a:rPr>
              <a:t>大型病院</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100</a:t>
            </a:r>
            <a:r>
              <a:rPr lang="ja-JP" altLang="ja-JP" sz="1050" dirty="0">
                <a:latin typeface="Arial" panose="020B0604020202020204" pitchFamily="34" charset="0"/>
                <a:ea typeface="ＭＳ Ｐゴシック" panose="020B0600070205080204" pitchFamily="50" charset="-128"/>
                <a:cs typeface="Arial" panose="020B0604020202020204" pitchFamily="34" charset="0"/>
              </a:rPr>
              <a:t>床</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以上）</a:t>
            </a:r>
          </a:p>
        </p:txBody>
      </p:sp>
      <p:sp>
        <p:nvSpPr>
          <p:cNvPr id="20" name="テキスト ボックス 19"/>
          <p:cNvSpPr txBox="1"/>
          <p:nvPr/>
        </p:nvSpPr>
        <p:spPr>
          <a:xfrm>
            <a:off x="5097016" y="2060848"/>
            <a:ext cx="4392488" cy="400110"/>
          </a:xfrm>
          <a:prstGeom prst="rect">
            <a:avLst/>
          </a:prstGeom>
          <a:noFill/>
        </p:spPr>
        <p:txBody>
          <a:bodyPr wrap="square" rtlCol="0">
            <a:spAutoFit/>
          </a:bodyPr>
          <a:lstStyle/>
          <a:p>
            <a:pPr algn="ctr"/>
            <a:r>
              <a:rPr lang="en-US" altLang="ja-JP" sz="2000" b="1" noProof="1">
                <a:latin typeface="Arial" panose="020B0604020202020204" pitchFamily="34" charset="0"/>
                <a:ea typeface="ＭＳ Ｐゴシック" panose="020B0600070205080204" pitchFamily="50" charset="-128"/>
                <a:cs typeface="Arial" panose="020B0604020202020204" pitchFamily="34" charset="0"/>
              </a:rPr>
              <a:t>24,800</a:t>
            </a:r>
            <a:r>
              <a:rPr lang="ja-JP" altLang="en-US" b="1" noProof="1">
                <a:latin typeface="Arial" panose="020B0604020202020204" pitchFamily="34" charset="0"/>
                <a:ea typeface="ＭＳ Ｐゴシック" panose="020B0600070205080204" pitchFamily="50" charset="-128"/>
                <a:cs typeface="Arial" panose="020B0604020202020204" pitchFamily="34" charset="0"/>
              </a:rPr>
              <a:t>ヶ所</a:t>
            </a:r>
            <a:r>
              <a:rPr lang="en-US" altLang="ja-JP" b="1" noProof="1">
                <a:latin typeface="Arial" panose="020B0604020202020204" pitchFamily="34" charset="0"/>
                <a:ea typeface="ＭＳ Ｐゴシック" panose="020B0600070205080204" pitchFamily="50" charset="-128"/>
                <a:cs typeface="Arial" panose="020B0604020202020204" pitchFamily="34" charset="0"/>
              </a:rPr>
              <a:t> </a:t>
            </a:r>
            <a:r>
              <a:rPr kumimoji="1" lang="ja-JP" altLang="en-US" sz="1400" b="1" noProof="1">
                <a:latin typeface="Arial" panose="020B0604020202020204" pitchFamily="34" charset="0"/>
                <a:ea typeface="ＭＳ Ｐゴシック" panose="020B0600070205080204" pitchFamily="50" charset="-128"/>
                <a:cs typeface="Arial" panose="020B0604020202020204" pitchFamily="34" charset="0"/>
              </a:rPr>
              <a:t>（2023年</a:t>
            </a:r>
            <a:r>
              <a:rPr lang="ja-JP" altLang="en-US" sz="1400" b="1" noProof="1">
                <a:latin typeface="Arial" panose="020B0604020202020204" pitchFamily="34" charset="0"/>
                <a:ea typeface="ＭＳ Ｐゴシック" panose="020B0600070205080204" pitchFamily="50" charset="-128"/>
                <a:cs typeface="Arial" panose="020B0604020202020204" pitchFamily="34" charset="0"/>
              </a:rPr>
              <a:t>時点</a:t>
            </a:r>
            <a:r>
              <a:rPr kumimoji="1" lang="ja-JP" altLang="en-US" sz="1400" b="1" noProof="1">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b="1"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21" name="グラフ 20"/>
          <p:cNvGraphicFramePr/>
          <p:nvPr>
            <p:extLst>
              <p:ext uri="{D42A27DB-BD31-4B8C-83A1-F6EECF244321}">
                <p14:modId xmlns:p14="http://schemas.microsoft.com/office/powerpoint/2010/main" val="1649089137"/>
              </p:ext>
            </p:extLst>
          </p:nvPr>
        </p:nvGraphicFramePr>
        <p:xfrm>
          <a:off x="4830368" y="2420888"/>
          <a:ext cx="3312368" cy="1972393"/>
        </p:xfrm>
        <a:graphic>
          <a:graphicData uri="http://schemas.openxmlformats.org/drawingml/2006/chart">
            <c:chart xmlns:c="http://schemas.openxmlformats.org/drawingml/2006/chart" xmlns:r="http://schemas.openxmlformats.org/officeDocument/2006/relationships" r:id="rId7"/>
          </a:graphicData>
        </a:graphic>
      </p:graphicFrame>
      <p:sp>
        <p:nvSpPr>
          <p:cNvPr id="22" name="テキスト ボックス 21"/>
          <p:cNvSpPr txBox="1"/>
          <p:nvPr/>
        </p:nvSpPr>
        <p:spPr>
          <a:xfrm>
            <a:off x="7350648" y="2638905"/>
            <a:ext cx="1296144" cy="523220"/>
          </a:xfrm>
          <a:prstGeom prst="rect">
            <a:avLst/>
          </a:prstGeom>
          <a:noFill/>
        </p:spPr>
        <p:txBody>
          <a:bodyPr wrap="square" rtlCol="0" anchor="ctr" anchorCtr="0">
            <a:noAutofit/>
          </a:bodyPr>
          <a:lstStyle/>
          <a:p>
            <a:pPr algn="ctr"/>
            <a:r>
              <a:rPr kumimoji="1" lang="en-US" altLang="ja-JP" sz="1600" noProof="1">
                <a:latin typeface="Arial Black" panose="020B0A04020102020204" pitchFamily="34" charset="0"/>
                <a:ea typeface="HGP創英角ｺﾞｼｯｸUB" panose="020B0900000000000000" pitchFamily="50" charset="-128"/>
                <a:cs typeface="Arial" panose="020B0604020202020204" pitchFamily="34" charset="0"/>
              </a:rPr>
              <a:t>22%</a:t>
            </a:r>
            <a:r>
              <a:rPr lang="en-US" altLang="ja-JP" sz="800" b="1" noProof="1">
                <a:latin typeface="HGP創英角ｺﾞｼｯｸUB" panose="020B0900000000000000" pitchFamily="50" charset="-128"/>
                <a:ea typeface="HGP創英角ｺﾞｼｯｸUB" panose="020B0900000000000000" pitchFamily="50" charset="-128"/>
              </a:rPr>
              <a:t>は</a:t>
            </a:r>
          </a:p>
          <a:p>
            <a:pPr algn="ctr"/>
            <a:r>
              <a:rPr lang="ja-JP" altLang="ja-JP" sz="1050" b="1" noProof="1">
                <a:latin typeface="HGP創英角ｺﾞｼｯｸUB" panose="020B0900000000000000" pitchFamily="50" charset="-128"/>
                <a:ea typeface="HGP創英角ｺﾞｼｯｸUB" panose="020B0900000000000000" pitchFamily="50" charset="-128"/>
              </a:rPr>
              <a:t>バンコクに位置する</a:t>
            </a:r>
            <a:endParaRPr lang="ja-JP" altLang="en-US" sz="1050" b="1" dirty="0">
              <a:latin typeface="ＭＳ Ｐゴシック" panose="020B0600070205080204" pitchFamily="50" charset="-128"/>
              <a:ea typeface="ＭＳ Ｐゴシック" panose="020B0600070205080204" pitchFamily="50" charset="-128"/>
            </a:endParaRPr>
          </a:p>
        </p:txBody>
      </p:sp>
      <p:grpSp>
        <p:nvGrpSpPr>
          <p:cNvPr id="25" name="グループ化 7"/>
          <p:cNvGrpSpPr/>
          <p:nvPr/>
        </p:nvGrpSpPr>
        <p:grpSpPr>
          <a:xfrm>
            <a:off x="2648744" y="4723643"/>
            <a:ext cx="4608512" cy="288032"/>
            <a:chOff x="4944173" y="2113806"/>
            <a:chExt cx="5861371" cy="288032"/>
          </a:xfrm>
        </p:grpSpPr>
        <p:cxnSp>
          <p:nvCxnSpPr>
            <p:cNvPr id="26" name="直線コネクタ 25"/>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7" name="Rectangle 6"/>
            <p:cNvSpPr>
              <a:spLocks noChangeArrowheads="1"/>
            </p:cNvSpPr>
            <p:nvPr/>
          </p:nvSpPr>
          <p:spPr bwMode="auto">
            <a:xfrm>
              <a:off x="4944173" y="2113806"/>
              <a:ext cx="576528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noProof="1">
                  <a:solidFill>
                    <a:srgbClr val="000000"/>
                  </a:solidFill>
                  <a:latin typeface="Arial Black" pitchFamily="34" charset="0"/>
                  <a:ea typeface="HGP創英角ｺﾞｼｯｸUB" pitchFamily="50" charset="-128"/>
                </a:rPr>
                <a:t>JCI認定*</a:t>
              </a:r>
              <a:r>
                <a:rPr lang="en-US" altLang="ja-JP" sz="1400" baseline="30000" noProof="1">
                  <a:solidFill>
                    <a:srgbClr val="000000"/>
                  </a:solidFill>
                  <a:latin typeface="Arial Black" pitchFamily="34" charset="0"/>
                  <a:ea typeface="HGP創英角ｺﾞｼｯｸUB" pitchFamily="50" charset="-128"/>
                </a:rPr>
                <a:t>1</a:t>
              </a:r>
              <a:r>
                <a:rPr lang="en-US" altLang="ja-JP" sz="1400" noProof="1">
                  <a:solidFill>
                    <a:srgbClr val="000000"/>
                  </a:solidFill>
                  <a:latin typeface="Arial Black" pitchFamily="34" charset="0"/>
                  <a:ea typeface="HGP創英角ｺﾞｼｯｸUB" pitchFamily="50" charset="-128"/>
                </a:rPr>
                <a:t>病院</a:t>
              </a:r>
            </a:p>
          </p:txBody>
        </p:sp>
      </p:grpSp>
      <p:sp>
        <p:nvSpPr>
          <p:cNvPr id="28" name="正方形/長方形 27"/>
          <p:cNvSpPr/>
          <p:nvPr/>
        </p:nvSpPr>
        <p:spPr>
          <a:xfrm>
            <a:off x="2648744" y="5011675"/>
            <a:ext cx="4608512" cy="748923"/>
          </a:xfrm>
          <a:prstGeom prst="rect">
            <a:avLst/>
          </a:prstGeom>
        </p:spPr>
        <p:txBody>
          <a:bodyPr wrap="square">
            <a:spAutoFit/>
          </a:bodyPr>
          <a:lstStyle/>
          <a:p>
            <a:pPr marL="174625" indent="-174625" fontAlgn="ctr">
              <a:spcAft>
                <a:spcPts val="400"/>
              </a:spcAft>
              <a:buClr>
                <a:srgbClr val="5F8AC3"/>
              </a:buClr>
              <a:buSzPct val="80000"/>
              <a:buFont typeface="Wingdings" panose="05000000000000000000" pitchFamily="2" charset="2"/>
              <a:buChar char="l"/>
            </a:pPr>
            <a:r>
              <a:rPr lang="en-US" altLang="ja-JP" sz="1200" dirty="0" err="1"/>
              <a:t>Bumrungrad</a:t>
            </a:r>
            <a:r>
              <a:rPr lang="en-US" altLang="ja-JP" sz="1200" dirty="0"/>
              <a:t> hospital</a:t>
            </a:r>
          </a:p>
          <a:p>
            <a:pPr marL="174625" indent="-174625" fontAlgn="ctr">
              <a:spcAft>
                <a:spcPts val="400"/>
              </a:spcAft>
              <a:buClr>
                <a:srgbClr val="5F8AC3"/>
              </a:buClr>
              <a:buSzPct val="80000"/>
              <a:buFont typeface="Wingdings" panose="05000000000000000000" pitchFamily="2" charset="2"/>
              <a:buChar char="l"/>
            </a:pPr>
            <a:r>
              <a:rPr lang="en-US" altLang="ja-JP" sz="1200" dirty="0"/>
              <a:t>Bangkok hospital</a:t>
            </a:r>
          </a:p>
          <a:p>
            <a:pPr marL="174625" indent="-174625" fontAlgn="ctr">
              <a:spcAft>
                <a:spcPts val="400"/>
              </a:spcAft>
              <a:buClr>
                <a:srgbClr val="5F8AC3"/>
              </a:buClr>
              <a:buSzPct val="80000"/>
              <a:buFont typeface="Wingdings" panose="05000000000000000000" pitchFamily="2" charset="2"/>
              <a:buChar char="l"/>
            </a:pPr>
            <a:r>
              <a:rPr lang="en-US" altLang="ja-JP" sz="1200" dirty="0"/>
              <a:t>BNH hospital and </a:t>
            </a:r>
            <a:r>
              <a:rPr lang="en-US" altLang="ja-JP" sz="1200" dirty="0" err="1"/>
              <a:t>Samitivej</a:t>
            </a:r>
            <a:r>
              <a:rPr lang="en-US" altLang="ja-JP" sz="1200" dirty="0"/>
              <a:t> hospital	</a:t>
            </a:r>
            <a:r>
              <a:rPr lang="ja-JP" altLang="en-US" sz="1200" dirty="0"/>
              <a:t>等</a:t>
            </a:r>
          </a:p>
        </p:txBody>
      </p:sp>
      <p:sp>
        <p:nvSpPr>
          <p:cNvPr id="29" name="テキスト ボックス 28"/>
          <p:cNvSpPr txBox="1"/>
          <p:nvPr/>
        </p:nvSpPr>
        <p:spPr>
          <a:xfrm>
            <a:off x="2648744" y="5750604"/>
            <a:ext cx="4608512" cy="387798"/>
          </a:xfrm>
          <a:prstGeom prst="rect">
            <a:avLst/>
          </a:prstGeom>
          <a:noFill/>
        </p:spPr>
        <p:txBody>
          <a:bodyPr wrap="square" rtlCol="0">
            <a:spAutoFit/>
          </a:bodyPr>
          <a:lstStyle/>
          <a:p>
            <a:pPr algn="ctr"/>
            <a:r>
              <a:rPr lang="en-US" altLang="ja-JP" sz="1920" noProof="1">
                <a:latin typeface="Arial Black" panose="020B0A04020102020204" pitchFamily="34" charset="0"/>
                <a:ea typeface="HGP創英角ｺﾞｼｯｸUB" panose="020B0900000000000000" pitchFamily="50" charset="-128"/>
                <a:cs typeface="Arial" panose="020B0604020202020204" pitchFamily="34" charset="0"/>
              </a:rPr>
              <a:t>61</a:t>
            </a:r>
            <a:r>
              <a:rPr lang="ja-JP" altLang="en-US" sz="1280" noProof="1">
                <a:latin typeface="HGP創英角ｺﾞｼｯｸUB" panose="020B0900000000000000" pitchFamily="50" charset="-128"/>
                <a:ea typeface="HGP創英角ｺﾞｼｯｸUB" panose="020B0900000000000000" pitchFamily="50" charset="-128"/>
                <a:cs typeface="Arial" panose="020B0604020202020204" pitchFamily="34" charset="0"/>
              </a:rPr>
              <a:t>ヶ所</a:t>
            </a:r>
            <a:r>
              <a:rPr lang="en-US" altLang="ja-JP" sz="1920" noProof="1">
                <a:latin typeface="Arial Black" panose="020B0A04020102020204" pitchFamily="34" charset="0"/>
                <a:ea typeface="HGP創英角ｺﾞｼｯｸUB" panose="020B0900000000000000" pitchFamily="50" charset="-128"/>
                <a:cs typeface="Arial" panose="020B0604020202020204" pitchFamily="34" charset="0"/>
              </a:rPr>
              <a:t> </a:t>
            </a:r>
            <a:r>
              <a:rPr kumimoji="1" lang="ja-JP" altLang="en-US" sz="960" noProof="1">
                <a:latin typeface="Arial" panose="020B0604020202020204" pitchFamily="34" charset="0"/>
                <a:ea typeface="ＭＳ Ｐゴシック" panose="020B0600070205080204" pitchFamily="50" charset="-128"/>
                <a:cs typeface="Arial" panose="020B0604020202020204" pitchFamily="34" charset="0"/>
              </a:rPr>
              <a:t>（2023年1月時点）</a:t>
            </a:r>
            <a:endParaRPr kumimoji="1" lang="ja-JP" altLang="en-US" sz="96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0" name="テキスト ボックス 29"/>
          <p:cNvSpPr txBox="1"/>
          <p:nvPr/>
        </p:nvSpPr>
        <p:spPr>
          <a:xfrm>
            <a:off x="218521" y="6591300"/>
            <a:ext cx="9235440" cy="144016"/>
          </a:xfrm>
          <a:prstGeom prst="rect">
            <a:avLst/>
          </a:prstGeom>
          <a:noFill/>
        </p:spPr>
        <p:txBody>
          <a:bodyPr wrap="square" lIns="0" tIns="0" rIns="0" bIns="0" rtlCol="0">
            <a:noAutofit/>
          </a:bodyPr>
          <a:lstStyle/>
          <a:p>
            <a:pPr marL="444500" lvl="0" indent="-444500"/>
            <a:r>
              <a:rPr lang="ja-JP" altLang="en-US" sz="800" noProof="1">
                <a:latin typeface="+mj-lt"/>
                <a:ea typeface="ＭＳ Ｐゴシック" panose="020B0600070205080204" pitchFamily="50" charset="-128"/>
                <a:cs typeface="Arial" panose="020B0604020202020204" pitchFamily="34" charset="0"/>
              </a:rPr>
              <a:t>（出所）商務省国際貿易振興局報告書 （2024年）、JCIホームページ</a:t>
            </a:r>
            <a:endParaRPr lang="en-US" altLang="ja-JP" sz="800" dirty="0">
              <a:latin typeface="+mj-lt"/>
              <a:ea typeface="ＭＳ Ｐゴシック" panose="020B0600070205080204" pitchFamily="50" charset="-128"/>
              <a:cs typeface="Arial" panose="020B0604020202020204" pitchFamily="34" charset="0"/>
            </a:endParaRPr>
          </a:p>
        </p:txBody>
      </p:sp>
      <p:sp>
        <p:nvSpPr>
          <p:cNvPr id="32" name="テキスト ボックス 20">
            <a:extLst>
              <a:ext uri="{FF2B5EF4-FFF2-40B4-BE49-F238E27FC236}">
                <a16:creationId xmlns:a16="http://schemas.microsoft.com/office/drawing/2014/main" id="{5913785B-79E6-46C2-A35D-D9B4CE87C70A}"/>
              </a:ext>
            </a:extLst>
          </p:cNvPr>
          <p:cNvSpPr txBox="1"/>
          <p:nvPr/>
        </p:nvSpPr>
        <p:spPr>
          <a:xfrm>
            <a:off x="200472" y="6345982"/>
            <a:ext cx="9001000" cy="144016"/>
          </a:xfrm>
          <a:prstGeom prst="rect">
            <a:avLst/>
          </a:prstGeom>
          <a:noFill/>
        </p:spPr>
        <p:txBody>
          <a:bodyPr wrap="square" lIns="0" tIns="0" rIns="0" bIns="0" rtlCol="0">
            <a:noAutofit/>
          </a:bodyPr>
          <a:lstStyle/>
          <a:p>
            <a:r>
              <a:rPr lang="en-US" altLang="ja-JP" sz="800" noProof="1">
                <a:latin typeface="Arial" panose="020B0604020202020204" pitchFamily="34" charset="0"/>
                <a:ea typeface="ＭＳ Ｐゴシック" panose="020B0600070205080204" pitchFamily="50" charset="-128"/>
                <a:cs typeface="Arial" panose="020B0604020202020204" pitchFamily="34" charset="0"/>
              </a:rPr>
              <a:t>*1.</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医療施設を評価する非営利団体Joint Commission International </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JCI</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 によるケアの質と患者の安全性に関する国際認証</a:t>
            </a:r>
          </a:p>
        </p:txBody>
      </p:sp>
      <p:sp>
        <p:nvSpPr>
          <p:cNvPr id="33" name="正方形/長方形 12">
            <a:extLst>
              <a:ext uri="{FF2B5EF4-FFF2-40B4-BE49-F238E27FC236}">
                <a16:creationId xmlns:a16="http://schemas.microsoft.com/office/drawing/2014/main" id="{6BF5FAF5-BEE7-B3C5-4A5D-AB828074EBF5}"/>
              </a:ext>
            </a:extLst>
          </p:cNvPr>
          <p:cNvSpPr/>
          <p:nvPr/>
        </p:nvSpPr>
        <p:spPr>
          <a:xfrm>
            <a:off x="578513" y="2682442"/>
            <a:ext cx="1152128" cy="707886"/>
          </a:xfrm>
          <a:prstGeom prst="rect">
            <a:avLst/>
          </a:prstGeom>
        </p:spPr>
        <p:txBody>
          <a:bodyPr wrap="square">
            <a:spAutoFit/>
          </a:bodyPr>
          <a:lstStyle/>
          <a:p>
            <a:pPr algn="ctr"/>
            <a:r>
              <a:rPr lang="en-US" altLang="ja-JP" sz="1400" b="1" noProof="1">
                <a:latin typeface="Arial" panose="020B0604020202020204" pitchFamily="34" charset="0"/>
                <a:ea typeface="ＭＳ Ｐゴシック" panose="020B0600070205080204" pitchFamily="50" charset="-128"/>
                <a:cs typeface="Arial" panose="020B0604020202020204" pitchFamily="34" charset="0"/>
              </a:rPr>
              <a:t>小規模病院</a:t>
            </a:r>
            <a:br>
              <a:rPr lang="en-US" altLang="ja-JP" sz="1400" b="1" dirty="0">
                <a:latin typeface="Arial" panose="020B0604020202020204" pitchFamily="34" charset="0"/>
                <a:ea typeface="ＭＳ Ｐゴシック" panose="020B0600070205080204" pitchFamily="50" charset="-128"/>
                <a:cs typeface="Arial" panose="020B0604020202020204" pitchFamily="34" charset="0"/>
              </a:rPr>
            </a:br>
            <a:r>
              <a:rPr lang="ja-JP" altLang="en-US" sz="1100" noProof="1">
                <a:latin typeface="Arial" panose="020B0604020202020204" pitchFamily="34" charset="0"/>
                <a:ea typeface="ＭＳ Ｐゴシック" panose="020B0600070205080204" pitchFamily="50" charset="-128"/>
                <a:cs typeface="Arial" panose="020B0604020202020204" pitchFamily="34" charset="0"/>
              </a:rPr>
              <a:t>（1~30床）</a:t>
            </a:r>
            <a:endParaRPr lang="en-US" altLang="ja-JP" sz="1100" noProof="1">
              <a:latin typeface="Arial" panose="020B0604020202020204" pitchFamily="34" charset="0"/>
              <a:ea typeface="ＭＳ Ｐゴシック" panose="020B0600070205080204" pitchFamily="50" charset="-128"/>
              <a:cs typeface="Arial" panose="020B0604020202020204" pitchFamily="34" charset="0"/>
            </a:endParaRPr>
          </a:p>
          <a:p>
            <a:pPr algn="ct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26.7%</a:t>
            </a:r>
            <a:endParaRPr lang="ja-JP" altLang="en-US" sz="1400" noProof="1">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35" name="Straight Connector 34">
            <a:extLst>
              <a:ext uri="{FF2B5EF4-FFF2-40B4-BE49-F238E27FC236}">
                <a16:creationId xmlns:a16="http://schemas.microsoft.com/office/drawing/2014/main" id="{C7589F94-FA59-54C6-A354-10066C85F4DC}"/>
              </a:ext>
            </a:extLst>
          </p:cNvPr>
          <p:cNvCxnSpPr>
            <a:cxnSpLocks/>
          </p:cNvCxnSpPr>
          <p:nvPr/>
        </p:nvCxnSpPr>
        <p:spPr>
          <a:xfrm>
            <a:off x="2000672" y="2695663"/>
            <a:ext cx="432048" cy="0"/>
          </a:xfrm>
          <a:prstGeom prst="line">
            <a:avLst/>
          </a:prstGeom>
          <a:ln w="95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8108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D25EE50-72ED-4859-B771-42E07C17DFE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3" name="Object 2" hidden="1">
                        <a:extLst>
                          <a:ext uri="{FF2B5EF4-FFF2-40B4-BE49-F238E27FC236}">
                            <a16:creationId xmlns:a16="http://schemas.microsoft.com/office/drawing/2014/main" id="{9D25EE50-72ED-4859-B771-42E07C17DFE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t>目次</a:t>
            </a:r>
            <a:r>
              <a:rPr lang="ja-JP" altLang="en-US" dirty="0"/>
              <a:t>（</a:t>
            </a:r>
            <a:r>
              <a:rPr lang="en-US" altLang="ja-JP" dirty="0"/>
              <a:t>2/2</a:t>
            </a:r>
            <a:r>
              <a:rPr lang="ja-JP" altLang="en-US" dirty="0"/>
              <a:t>）</a:t>
            </a:r>
          </a:p>
        </p:txBody>
      </p:sp>
      <p:graphicFrame>
        <p:nvGraphicFramePr>
          <p:cNvPr id="5" name="表 4"/>
          <p:cNvGraphicFramePr>
            <a:graphicFrameLocks noGrp="1"/>
          </p:cNvGraphicFramePr>
          <p:nvPr>
            <p:extLst>
              <p:ext uri="{D42A27DB-BD31-4B8C-83A1-F6EECF244321}">
                <p14:modId xmlns:p14="http://schemas.microsoft.com/office/powerpoint/2010/main" val="1061233020"/>
              </p:ext>
            </p:extLst>
          </p:nvPr>
        </p:nvGraphicFramePr>
        <p:xfrm>
          <a:off x="200025" y="1152001"/>
          <a:ext cx="4500000" cy="5297029"/>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159595">
                <a:tc gridSpan="3">
                  <a:txBody>
                    <a:bodyPr/>
                    <a:lstStyle/>
                    <a:p>
                      <a:pPr lvl="0">
                        <a:lnSpc>
                          <a:spcPct val="90000"/>
                        </a:lnSpc>
                      </a:pPr>
                      <a:r>
                        <a:rPr kumimoji="1" lang="ja-JP" altLang="en-US" sz="1200" dirty="0">
                          <a:latin typeface="HGP創英角ｺﾞｼｯｸUB" panose="020B0900000000000000" pitchFamily="50" charset="-128"/>
                          <a:ea typeface="HGP創英角ｺﾞｼｯｸUB" panose="020B0900000000000000" pitchFamily="50" charset="-128"/>
                        </a:rPr>
                        <a:t>医療関連（つづき）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48415">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医療サービス</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3350168"/>
                  </a:ext>
                </a:extLst>
              </a:tr>
              <a:tr h="148415">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市場規模</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33026203"/>
                  </a:ext>
                </a:extLst>
              </a:tr>
              <a:tr h="148415">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endParaRPr lang="ja-JP" altLang="en-US" sz="1050" dirty="0">
                        <a:latin typeface="+mn-lt"/>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70539633"/>
                  </a:ext>
                </a:extLst>
              </a:tr>
              <a:tr h="148415">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医療機器</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90000"/>
                        </a:lnSpc>
                        <a:spcBef>
                          <a:spcPts val="0"/>
                        </a:spcBef>
                        <a:spcAft>
                          <a:spcPts val="0"/>
                        </a:spcAft>
                        <a:buClrTx/>
                        <a:buSzTx/>
                        <a:buFontTx/>
                        <a:buNone/>
                        <a:tabLst/>
                        <a:defRPr/>
                      </a:pPr>
                      <a:endParaRPr lang="ja-JP" altLang="en-US" sz="1050" dirty="0">
                        <a:latin typeface="+mn-lt"/>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29406583"/>
                  </a:ext>
                </a:extLst>
              </a:tr>
              <a:tr h="148415">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latin typeface="+mn-lt"/>
                        </a:rPr>
                        <a:t>市場規模</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48415">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latin typeface="+mn-lt"/>
                        </a:rPr>
                        <a:t>輸出入額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48415">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主要メーカー</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48415">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a:t>
                      </a:r>
                      <a:r>
                        <a:rPr lang="ja-JP" altLang="en-US" sz="1050"/>
                        <a:t>構造 </a:t>
                      </a:r>
                      <a:r>
                        <a:rPr lang="en-US" altLang="ja-JP" sz="1050"/>
                        <a:t>- </a:t>
                      </a:r>
                      <a:r>
                        <a:rPr lang="ja-JP" altLang="en-US" sz="1050"/>
                        <a:t>日</a:t>
                      </a:r>
                      <a:r>
                        <a:rPr lang="ja-JP" altLang="en-US" sz="1050" dirty="0"/>
                        <a:t>本企業の進出状況（現地法人）</a:t>
                      </a:r>
                      <a:endParaRPr lang="ja-JP" altLang="en-US" sz="1050" dirty="0">
                        <a:latin typeface="HGS創英角ｺﾞｼｯｸUB" panose="020B0900000000000000" pitchFamily="50" charset="-128"/>
                        <a:ea typeface="HGS創英角ｺﾞｼｯｸUB" panose="020B0900000000000000" pitchFamily="50" charset="-128"/>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148415">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a:t>
                      </a:r>
                      <a:r>
                        <a:rPr lang="ja-JP" altLang="en-US" sz="1050"/>
                        <a:t>構造 </a:t>
                      </a:r>
                      <a:r>
                        <a:rPr lang="en-US" altLang="ja-JP" sz="1050"/>
                        <a:t>- </a:t>
                      </a:r>
                      <a:r>
                        <a:rPr lang="ja-JP" altLang="en-US" sz="1050"/>
                        <a:t>流</a:t>
                      </a:r>
                      <a:r>
                        <a:rPr lang="ja-JP" altLang="en-US" sz="1050" dirty="0"/>
                        <a:t>通</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59</a:t>
                      </a:r>
                      <a:endParaRPr lang="ja-JP" altLang="en-US"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148415">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中古医療機器</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148415">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148415">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医薬品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148415">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latin typeface="+mn-lt"/>
                        </a:rPr>
                        <a:t>市場規模・輸出入額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148415">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主要メーカー</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63</a:t>
                      </a:r>
                      <a:endParaRPr lang="ja-JP" altLang="en-US"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148415">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a:t>
                      </a:r>
                      <a:r>
                        <a:rPr lang="ja-JP" altLang="en-US" sz="1050"/>
                        <a:t>構造 </a:t>
                      </a:r>
                      <a:r>
                        <a:rPr lang="en-US" altLang="ja-JP" sz="1050"/>
                        <a:t>- </a:t>
                      </a:r>
                      <a:r>
                        <a:rPr lang="ja-JP" altLang="en-US" sz="1050"/>
                        <a:t>日</a:t>
                      </a:r>
                      <a:r>
                        <a:rPr lang="ja-JP" altLang="en-US" sz="1050" dirty="0"/>
                        <a:t>本企業の進出状況（現地法人）</a:t>
                      </a:r>
                      <a:endParaRPr lang="ja-JP" altLang="en-US" sz="1050" dirty="0">
                        <a:latin typeface="HGS創英角ｺﾞｼｯｸUB" panose="020B0900000000000000" pitchFamily="50" charset="-128"/>
                        <a:ea typeface="HGS創英角ｺﾞｼｯｸUB" panose="020B0900000000000000" pitchFamily="50" charset="-128"/>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148415">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流通</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148415">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148415">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介護</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HGS創英角ｺﾞｼｯｸUB" panose="020B0900000000000000" pitchFamily="50" charset="-128"/>
                        <a:ea typeface="HGS創英角ｺﾞｼｯｸUB" panose="020B0900000000000000" pitchFamily="50" charset="-128"/>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148415">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市場規模</a:t>
                      </a:r>
                      <a:endParaRPr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148415">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日本企業の進出状況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r h="148415">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zh-CN"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r h="148415">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歯科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CN"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2"/>
                  </a:ext>
                </a:extLst>
              </a:tr>
              <a:tr h="148415">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市場規模</a:t>
                      </a:r>
                      <a:endParaRPr lang="zh-CN"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70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3"/>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3584547958"/>
              </p:ext>
            </p:extLst>
          </p:nvPr>
        </p:nvGraphicFramePr>
        <p:xfrm>
          <a:off x="5169024" y="1152001"/>
          <a:ext cx="4643943" cy="5533621"/>
        </p:xfrm>
        <a:graphic>
          <a:graphicData uri="http://schemas.openxmlformats.org/drawingml/2006/table">
            <a:tbl>
              <a:tblPr firstRow="1" bandRow="1">
                <a:tableStyleId>{5940675A-B579-460E-94D1-54222C63F5DA}</a:tableStyleId>
              </a:tblPr>
              <a:tblGrid>
                <a:gridCol w="222909">
                  <a:extLst>
                    <a:ext uri="{9D8B030D-6E8A-4147-A177-3AD203B41FA5}">
                      <a16:colId xmlns:a16="http://schemas.microsoft.com/office/drawing/2014/main" val="20000"/>
                    </a:ext>
                  </a:extLst>
                </a:gridCol>
                <a:gridCol w="222909">
                  <a:extLst>
                    <a:ext uri="{9D8B030D-6E8A-4147-A177-3AD203B41FA5}">
                      <a16:colId xmlns:a16="http://schemas.microsoft.com/office/drawing/2014/main" val="20001"/>
                    </a:ext>
                  </a:extLst>
                </a:gridCol>
                <a:gridCol w="3603699">
                  <a:extLst>
                    <a:ext uri="{9D8B030D-6E8A-4147-A177-3AD203B41FA5}">
                      <a16:colId xmlns:a16="http://schemas.microsoft.com/office/drawing/2014/main" val="20002"/>
                    </a:ext>
                  </a:extLst>
                </a:gridCol>
                <a:gridCol w="297213">
                  <a:extLst>
                    <a:ext uri="{9D8B030D-6E8A-4147-A177-3AD203B41FA5}">
                      <a16:colId xmlns:a16="http://schemas.microsoft.com/office/drawing/2014/main" val="20003"/>
                    </a:ext>
                  </a:extLst>
                </a:gridCol>
                <a:gridCol w="297213">
                  <a:extLst>
                    <a:ext uri="{9D8B030D-6E8A-4147-A177-3AD203B41FA5}">
                      <a16:colId xmlns:a16="http://schemas.microsoft.com/office/drawing/2014/main" val="20004"/>
                    </a:ext>
                  </a:extLst>
                </a:gridCol>
              </a:tblGrid>
              <a:tr h="101987">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その他</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HGS創英角ｺﾞｼｯｸUB" panose="020B0900000000000000" pitchFamily="50" charset="-128"/>
                        <a:ea typeface="HGS創英角ｺﾞｼｯｸUB" panose="020B0900000000000000" pitchFamily="50" charset="-128"/>
                      </a:endParaRPr>
                    </a:p>
                  </a:txBody>
                  <a:tcPr marT="0" marB="0" anchor="ct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01987">
                <a:tc rowSpan="2">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lvl="0">
                        <a:lnSpc>
                          <a:spcPct val="90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lang="ja-JP" altLang="en-US" sz="1050" dirty="0">
                          <a:solidFill>
                            <a:schemeClr val="tx1"/>
                          </a:solidFill>
                        </a:rPr>
                        <a:t>デジタルヘルス関連</a:t>
                      </a:r>
                      <a:endParaRPr lang="zh-CN" altLang="en-US" sz="1050" dirty="0">
                        <a:solidFill>
                          <a:schemeClr val="tx1"/>
                        </a:solidFill>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72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04633482"/>
                  </a:ext>
                </a:extLst>
              </a:tr>
              <a:tr h="101987">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t>オンライン診療の主要プラットフォーマー</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73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0181342"/>
                  </a:ext>
                </a:extLst>
              </a:tr>
              <a:tr h="101987">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医療の</a:t>
                      </a:r>
                      <a:r>
                        <a:rPr lang="en-US" altLang="ja-JP" sz="1050" dirty="0"/>
                        <a:t>IT</a:t>
                      </a:r>
                      <a:r>
                        <a:rPr lang="ja-JP" altLang="en-US" sz="1050" dirty="0"/>
                        <a:t>化に関する状況</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75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5191300"/>
                  </a:ext>
                </a:extLst>
              </a:tr>
              <a:tr h="101987">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学会および業界団体</a:t>
                      </a:r>
                      <a:endParaRPr lang="en-US" altLang="ja-JP" sz="1050"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77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01987">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医薬品・医療機器関連イベント</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78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01987">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lang="zh-CN" altLang="en-US" sz="1050" dirty="0"/>
                        <a:t>外国人患者受入／医療渡航</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79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01987">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endParaRPr lang="zh-CN" altLang="en-US" sz="1050"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09669">
                <a:tc gridSpan="3">
                  <a:txBody>
                    <a:bodyPr/>
                    <a:lstStyle/>
                    <a:p>
                      <a:pPr lvl="0">
                        <a:lnSpc>
                          <a:spcPct val="90000"/>
                        </a:lnSpc>
                      </a:pPr>
                      <a:r>
                        <a:rPr kumimoji="1" lang="ja-JP" altLang="en-US" sz="1200" dirty="0">
                          <a:latin typeface="HGP創英角ｺﾞｼｯｸUB" panose="020B0900000000000000" pitchFamily="50" charset="-128"/>
                          <a:ea typeface="HGP創英角ｺﾞｼｯｸUB" panose="020B0900000000000000" pitchFamily="50" charset="-128"/>
                        </a:rPr>
                        <a:t>政策動向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01987">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latin typeface="HGP創英角ｺﾞｼｯｸUB" panose="020B0900000000000000" pitchFamily="50" charset="-128"/>
                        </a:rPr>
                        <a:t>医療関連政策の将来動向</a:t>
                      </a: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81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101987">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latin typeface="HGP創英角ｺﾞｼｯｸUB" panose="020B0900000000000000" pitchFamily="50" charset="-128"/>
                        </a:rPr>
                        <a:t>医療産業振興政策の将来動向 </a:t>
                      </a:r>
                      <a:r>
                        <a:rPr lang="en-US" altLang="ja-JP" sz="1050" dirty="0">
                          <a:latin typeface="HGP創英角ｺﾞｼｯｸUB" panose="020B0900000000000000" pitchFamily="50" charset="-128"/>
                        </a:rPr>
                        <a:t>- </a:t>
                      </a:r>
                      <a:r>
                        <a:rPr lang="ja-JP" altLang="en-US" sz="1050" dirty="0">
                          <a:latin typeface="HGP創英角ｺﾞｼｯｸUB" panose="020B0900000000000000" pitchFamily="50" charset="-128"/>
                        </a:rPr>
                        <a:t>医療機器</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84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101987">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latin typeface="HGP創英角ｺﾞｼｯｸUB" panose="020B0900000000000000" pitchFamily="50" charset="-128"/>
                        </a:rPr>
                        <a:t>医療産業振興政策の将来動向 </a:t>
                      </a:r>
                      <a:r>
                        <a:rPr lang="en-US" altLang="ja-JP" sz="1050" dirty="0">
                          <a:latin typeface="HGP創英角ｺﾞｼｯｸUB" panose="020B0900000000000000" pitchFamily="50" charset="-128"/>
                        </a:rPr>
                        <a:t>- </a:t>
                      </a:r>
                      <a:r>
                        <a:rPr lang="ja-JP" altLang="en-US" sz="1050" dirty="0">
                          <a:latin typeface="HGP創英角ｺﾞｼｯｸUB" panose="020B0900000000000000" pitchFamily="50" charset="-128"/>
                        </a:rPr>
                        <a:t>医薬品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85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101987">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109669">
                <a:tc gridSpan="3">
                  <a:txBody>
                    <a:bodyPr/>
                    <a:lstStyle/>
                    <a:p>
                      <a:pPr lvl="0">
                        <a:lnSpc>
                          <a:spcPct val="90000"/>
                        </a:lnSpc>
                      </a:pPr>
                      <a:r>
                        <a:rPr kumimoji="1" lang="ja-JP" altLang="en-US" sz="1200" dirty="0">
                          <a:latin typeface="HGP創英角ｺﾞｼｯｸUB" panose="020B0900000000000000" pitchFamily="50" charset="-128"/>
                          <a:ea typeface="HGP創英角ｺﾞｼｯｸUB" panose="020B0900000000000000" pitchFamily="50" charset="-128"/>
                        </a:rPr>
                        <a:t>日本との関わり</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101987">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外交関係</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87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101987">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経済産業省の主な医療国際化関連事業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88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101987">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外務省の主な医療国際化関連事業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91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101987">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厚生労働省とタイ</a:t>
                      </a:r>
                      <a:r>
                        <a:rPr lang="ja-JP" altLang="en-US" sz="1050" dirty="0">
                          <a:latin typeface="+mn-lt"/>
                        </a:rPr>
                        <a:t>保健省の</a:t>
                      </a:r>
                      <a:r>
                        <a:rPr lang="ja-JP" altLang="en-US" sz="1050" dirty="0"/>
                        <a:t>協力覚書（</a:t>
                      </a:r>
                      <a:r>
                        <a:rPr lang="en-US" altLang="ja-JP" sz="1050" dirty="0"/>
                        <a:t>MOC</a:t>
                      </a:r>
                      <a:r>
                        <a:rPr lang="ja-JP" altLang="en-US" sz="1050" dirty="0"/>
                        <a:t>）締結状況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92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101987">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厚生労働省が関係するその他の協力覚書（</a:t>
                      </a:r>
                      <a:r>
                        <a:rPr lang="en-US" altLang="ja-JP" sz="1050" dirty="0"/>
                        <a:t>MOC</a:t>
                      </a:r>
                      <a:r>
                        <a:rPr lang="ja-JP" altLang="en-US" sz="1050" dirty="0"/>
                        <a:t>）締結状況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93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101987">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厚生労働省の主な医療国際化関連事業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95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101987">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文部科学省の主な医療国際化関連事業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96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101987">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altLang="ja-JP" sz="1050" dirty="0"/>
                        <a:t>JICA</a:t>
                      </a:r>
                      <a:r>
                        <a:rPr lang="ja-JP" altLang="en-US" sz="1050" dirty="0"/>
                        <a:t>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97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101987">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altLang="ja-JP" sz="1050" dirty="0"/>
                        <a:t>AMED</a:t>
                      </a:r>
                      <a:r>
                        <a:rPr lang="ja-JP" altLang="en-US" sz="1050" dirty="0"/>
                        <a:t>の主な関連事業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99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r h="101987">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altLang="ja-JP" sz="1050" dirty="0"/>
                        <a:t>JETRO</a:t>
                      </a:r>
                      <a:r>
                        <a:rPr lang="ja-JP" altLang="en-US" sz="1050" dirty="0"/>
                        <a:t>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100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r h="101987">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3"/>
                  </a:ext>
                </a:extLst>
              </a:tr>
            </a:tbl>
          </a:graphicData>
        </a:graphic>
      </p:graphicFrame>
      <p:cxnSp>
        <p:nvCxnSpPr>
          <p:cNvPr id="10" name="Straight Connector 9">
            <a:extLst>
              <a:ext uri="{FF2B5EF4-FFF2-40B4-BE49-F238E27FC236}">
                <a16:creationId xmlns:a16="http://schemas.microsoft.com/office/drawing/2014/main" id="{293B8BF5-FA25-42F9-ABB5-4842CA12A91B}"/>
              </a:ext>
            </a:extLst>
          </p:cNvPr>
          <p:cNvCxnSpPr>
            <a:cxnSpLocks/>
          </p:cNvCxnSpPr>
          <p:nvPr/>
        </p:nvCxnSpPr>
        <p:spPr>
          <a:xfrm>
            <a:off x="4952999" y="1152000"/>
            <a:ext cx="0" cy="5292000"/>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40999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62A5A96-F3E9-4046-9AB1-F8E6434F44F9}"/>
              </a:ext>
            </a:extLst>
          </p:cNvPr>
          <p:cNvGraphicFramePr>
            <a:graphicFrameLocks noChangeAspect="1"/>
          </p:cNvGraphicFramePr>
          <p:nvPr>
            <p:custDataLst>
              <p:tags r:id="rId1"/>
            </p:custDataLst>
            <p:extLst>
              <p:ext uri="{D42A27DB-BD31-4B8C-83A1-F6EECF244321}">
                <p14:modId xmlns:p14="http://schemas.microsoft.com/office/powerpoint/2010/main" val="30039550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2" name="Object 1" hidden="1">
                        <a:extLst>
                          <a:ext uri="{FF2B5EF4-FFF2-40B4-BE49-F238E27FC236}">
                            <a16:creationId xmlns:a16="http://schemas.microsoft.com/office/drawing/2014/main" id="{662A5A96-F3E9-4046-9AB1-F8E6434F44F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タイ／医療関連／医療・公衆衛生</a:t>
            </a:r>
            <a:endParaRPr kumimoji="1" lang="ja-JP" altLang="en-US" dirty="0"/>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t>医療</a:t>
            </a:r>
            <a:r>
              <a:rPr kumimoji="1" lang="ja-JP" altLang="en-US"/>
              <a:t>機関 </a:t>
            </a:r>
            <a:r>
              <a:rPr kumimoji="1" lang="en-US" altLang="ja-JP"/>
              <a:t>- </a:t>
            </a:r>
            <a:r>
              <a:rPr kumimoji="1" lang="ja-JP" altLang="en-US"/>
              <a:t>民</a:t>
            </a:r>
            <a:r>
              <a:rPr kumimoji="1" lang="ja-JP" altLang="en-US" dirty="0"/>
              <a:t>間医療</a:t>
            </a:r>
            <a:r>
              <a:rPr lang="ja-JP" altLang="en-US" dirty="0"/>
              <a:t>機関（</a:t>
            </a:r>
            <a:r>
              <a:rPr lang="en-US" altLang="ja-JP" dirty="0"/>
              <a:t>2/2</a:t>
            </a:r>
            <a:r>
              <a:rPr lang="ja-JP" altLang="en-US" dirty="0"/>
              <a:t>）</a:t>
            </a:r>
            <a:endParaRPr lang="en-US" altLang="ja-JP" dirty="0"/>
          </a:p>
        </p:txBody>
      </p:sp>
      <p:sp>
        <p:nvSpPr>
          <p:cNvPr id="13" name="Rectangle 6"/>
          <p:cNvSpPr>
            <a:spLocks noChangeArrowheads="1"/>
          </p:cNvSpPr>
          <p:nvPr/>
        </p:nvSpPr>
        <p:spPr bwMode="auto">
          <a:xfrm>
            <a:off x="200472" y="1513903"/>
            <a:ext cx="9505057"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主要な民間医療機関の概要</a:t>
            </a:r>
            <a:endParaRPr lang="en-US" altLang="ko-KR" sz="1400" dirty="0">
              <a:solidFill>
                <a:srgbClr val="000000"/>
              </a:solidFill>
              <a:latin typeface="Arial Black" pitchFamily="34" charset="0"/>
              <a:ea typeface="HGP創英角ｺﾞｼｯｸUB" pitchFamily="50" charset="-128"/>
            </a:endParaRPr>
          </a:p>
        </p:txBody>
      </p:sp>
      <p:sp>
        <p:nvSpPr>
          <p:cNvPr id="14" name="テキスト ボックス 13"/>
          <p:cNvSpPr txBox="1"/>
          <p:nvPr/>
        </p:nvSpPr>
        <p:spPr>
          <a:xfrm>
            <a:off x="200472" y="6525344"/>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タイ保健省データベース、各医療機関ホームページ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プレースホルダー 1"/>
          <p:cNvSpPr txBox="1">
            <a:spLocks/>
          </p:cNvSpPr>
          <p:nvPr/>
        </p:nvSpPr>
        <p:spPr>
          <a:xfrm>
            <a:off x="199710" y="1124745"/>
            <a:ext cx="9505950" cy="236988"/>
          </a:xfrm>
          <a:prstGeom prst="rect">
            <a:avLst/>
          </a:prstGeom>
          <a:noFill/>
        </p:spPr>
        <p:txBody>
          <a:bodyPr wrap="square" lIns="0" tIns="0" rIns="0" bIns="0" rtlCol="0">
            <a:spAutoFit/>
          </a:bodyPr>
          <a:lstStyle>
            <a:defPPr>
              <a:defRPr lang="ja-JP"/>
            </a:defPPr>
            <a:lvl1pPr marL="190500" indent="-190500" algn="just" fontAlgn="ctr">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主要な民間医療機関を以下に示す。</a:t>
            </a:r>
            <a:endParaRPr lang="en-US" altLang="ja-JP" dirty="0"/>
          </a:p>
        </p:txBody>
      </p:sp>
      <p:graphicFrame>
        <p:nvGraphicFramePr>
          <p:cNvPr id="17" name="表 16"/>
          <p:cNvGraphicFramePr>
            <a:graphicFrameLocks noGrp="1"/>
          </p:cNvGraphicFramePr>
          <p:nvPr>
            <p:extLst>
              <p:ext uri="{D42A27DB-BD31-4B8C-83A1-F6EECF244321}">
                <p14:modId xmlns:p14="http://schemas.microsoft.com/office/powerpoint/2010/main" val="2735378896"/>
              </p:ext>
            </p:extLst>
          </p:nvPr>
        </p:nvGraphicFramePr>
        <p:xfrm>
          <a:off x="200472" y="1873943"/>
          <a:ext cx="9505056" cy="4399224"/>
        </p:xfrm>
        <a:graphic>
          <a:graphicData uri="http://schemas.openxmlformats.org/drawingml/2006/table">
            <a:tbl>
              <a:tblPr firstRow="1" bandRow="1">
                <a:tableStyleId>{5C22544A-7EE6-4342-B048-85BDC9FD1C3A}</a:tableStyleId>
              </a:tblPr>
              <a:tblGrid>
                <a:gridCol w="1944216">
                  <a:extLst>
                    <a:ext uri="{9D8B030D-6E8A-4147-A177-3AD203B41FA5}">
                      <a16:colId xmlns:a16="http://schemas.microsoft.com/office/drawing/2014/main" val="20000"/>
                    </a:ext>
                  </a:extLst>
                </a:gridCol>
                <a:gridCol w="3600400">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gridCol w="720080">
                  <a:extLst>
                    <a:ext uri="{9D8B030D-6E8A-4147-A177-3AD203B41FA5}">
                      <a16:colId xmlns:a16="http://schemas.microsoft.com/office/drawing/2014/main" val="20003"/>
                    </a:ext>
                  </a:extLst>
                </a:gridCol>
                <a:gridCol w="864096">
                  <a:extLst>
                    <a:ext uri="{9D8B030D-6E8A-4147-A177-3AD203B41FA5}">
                      <a16:colId xmlns:a16="http://schemas.microsoft.com/office/drawing/2014/main" val="20004"/>
                    </a:ext>
                  </a:extLst>
                </a:gridCol>
                <a:gridCol w="792088">
                  <a:extLst>
                    <a:ext uri="{9D8B030D-6E8A-4147-A177-3AD203B41FA5}">
                      <a16:colId xmlns:a16="http://schemas.microsoft.com/office/drawing/2014/main" val="20005"/>
                    </a:ext>
                  </a:extLst>
                </a:gridCol>
                <a:gridCol w="792088">
                  <a:extLst>
                    <a:ext uri="{9D8B030D-6E8A-4147-A177-3AD203B41FA5}">
                      <a16:colId xmlns:a16="http://schemas.microsoft.com/office/drawing/2014/main" val="20006"/>
                    </a:ext>
                  </a:extLst>
                </a:gridCol>
              </a:tblGrid>
              <a:tr h="468000">
                <a:tc>
                  <a:txBody>
                    <a:bodyPr/>
                    <a:lstStyle/>
                    <a:p>
                      <a:pPr algn="ctr" fontAlgn="ctr" hangingPunct="0">
                        <a:lnSpc>
                          <a:spcPct val="85000"/>
                        </a:lnSpc>
                        <a:spcAft>
                          <a:spcPts val="0"/>
                        </a:spcAft>
                      </a:pPr>
                      <a:r>
                        <a:rPr lang="ja-JP" altLang="ja-JP" sz="1050" b="0" kern="0" dirty="0">
                          <a:effectLst/>
                          <a:latin typeface="HGP創英角ｺﾞｼｯｸUB" panose="020B0900000000000000" pitchFamily="50" charset="-128"/>
                          <a:ea typeface="HGP創英角ｺﾞｼｯｸUB" panose="020B0900000000000000" pitchFamily="50" charset="-128"/>
                        </a:rPr>
                        <a:t>病院名</a:t>
                      </a:r>
                      <a:endParaRPr lang="en-US" altLang="ja-JP" sz="1050" b="0" kern="0" dirty="0">
                        <a:effectLst/>
                        <a:latin typeface="HGP創英角ｺﾞｼｯｸUB" panose="020B0900000000000000" pitchFamily="50" charset="-128"/>
                        <a:ea typeface="HGP創英角ｺﾞｼｯｸUB" panose="020B0900000000000000" pitchFamily="50" charset="-128"/>
                      </a:endParaRPr>
                    </a:p>
                    <a:p>
                      <a:pPr algn="ctr" fontAlgn="ctr" hangingPunct="0">
                        <a:lnSpc>
                          <a:spcPct val="85000"/>
                        </a:lnSpc>
                        <a:spcAft>
                          <a:spcPts val="0"/>
                        </a:spcAft>
                      </a:pPr>
                      <a:r>
                        <a:rPr lang="ja-JP" altLang="en-US" sz="105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（所在地）</a:t>
                      </a:r>
                      <a:endParaRPr lang="ja-JP" altLang="ja-JP" sz="105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hangingPunct="0">
                        <a:lnSpc>
                          <a:spcPct val="85000"/>
                        </a:lnSpc>
                        <a:spcAft>
                          <a:spcPts val="0"/>
                        </a:spcAft>
                      </a:pPr>
                      <a:r>
                        <a:rPr lang="ja-JP" altLang="en-US" sz="105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　要</a:t>
                      </a:r>
                      <a:endParaRPr lang="ja-JP" sz="105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hangingPunct="0">
                        <a:lnSpc>
                          <a:spcPct val="85000"/>
                        </a:lnSpc>
                        <a:spcAft>
                          <a:spcPts val="0"/>
                        </a:spcAft>
                      </a:pPr>
                      <a:r>
                        <a:rPr lang="ja-JP" sz="1050" b="0" kern="0" dirty="0">
                          <a:effectLst/>
                          <a:latin typeface="HGP創英角ｺﾞｼｯｸUB" panose="020B0900000000000000" pitchFamily="50" charset="-128"/>
                          <a:ea typeface="HGP創英角ｺﾞｼｯｸUB" panose="020B0900000000000000" pitchFamily="50" charset="-128"/>
                        </a:rPr>
                        <a:t>診療科数</a:t>
                      </a:r>
                      <a:endParaRPr lang="ja-JP" sz="105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hangingPunct="0">
                        <a:lnSpc>
                          <a:spcPct val="85000"/>
                        </a:lnSpc>
                        <a:spcAft>
                          <a:spcPts val="0"/>
                        </a:spcAft>
                      </a:pPr>
                      <a:r>
                        <a:rPr lang="ja-JP" sz="1050" b="0" kern="0" dirty="0">
                          <a:effectLst/>
                          <a:latin typeface="HGP創英角ｺﾞｼｯｸUB" panose="020B0900000000000000" pitchFamily="50" charset="-128"/>
                          <a:ea typeface="HGP創英角ｺﾞｼｯｸUB" panose="020B0900000000000000" pitchFamily="50" charset="-128"/>
                        </a:rPr>
                        <a:t>病床数</a:t>
                      </a:r>
                      <a:endParaRPr lang="ja-JP" sz="105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hangingPunct="0">
                        <a:lnSpc>
                          <a:spcPct val="85000"/>
                        </a:lnSpc>
                        <a:spcAft>
                          <a:spcPts val="0"/>
                        </a:spcAft>
                      </a:pPr>
                      <a:r>
                        <a:rPr lang="ja-JP" altLang="en-US" sz="1050" b="0" kern="0" dirty="0">
                          <a:effectLst/>
                          <a:latin typeface="HGP創英角ｺﾞｼｯｸUB" panose="020B0900000000000000" pitchFamily="50" charset="-128"/>
                          <a:ea typeface="HGP創英角ｺﾞｼｯｸUB" panose="020B0900000000000000" pitchFamily="50" charset="-128"/>
                        </a:rPr>
                        <a:t>従業員</a:t>
                      </a:r>
                      <a:r>
                        <a:rPr lang="ja-JP" sz="1050" b="0" kern="0" dirty="0">
                          <a:effectLst/>
                          <a:latin typeface="HGP創英角ｺﾞｼｯｸUB" panose="020B0900000000000000" pitchFamily="50" charset="-128"/>
                          <a:ea typeface="HGP創英角ｺﾞｼｯｸUB" panose="020B0900000000000000" pitchFamily="50" charset="-128"/>
                        </a:rPr>
                        <a:t>数</a:t>
                      </a:r>
                      <a:endParaRPr lang="ja-JP" sz="105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hangingPunct="0">
                        <a:lnSpc>
                          <a:spcPct val="85000"/>
                        </a:lnSpc>
                        <a:spcAft>
                          <a:spcPts val="0"/>
                        </a:spcAft>
                      </a:pPr>
                      <a:r>
                        <a:rPr lang="zh-CN" altLang="en-US" sz="105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年間患者数</a:t>
                      </a: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hangingPunct="0">
                        <a:lnSpc>
                          <a:spcPct val="85000"/>
                        </a:lnSpc>
                        <a:spcAft>
                          <a:spcPts val="0"/>
                        </a:spcAft>
                      </a:pPr>
                      <a:r>
                        <a:rPr lang="ja-JP" altLang="en-US" sz="1050" b="0" kern="0" dirty="0">
                          <a:effectLst/>
                          <a:latin typeface="HGP創英角ｺﾞｼｯｸUB" panose="020B0900000000000000" pitchFamily="50" charset="-128"/>
                          <a:ea typeface="HGP創英角ｺﾞｼｯｸUB" panose="020B0900000000000000" pitchFamily="50" charset="-128"/>
                        </a:rPr>
                        <a:t>データ</a:t>
                      </a:r>
                      <a:br>
                        <a:rPr lang="en-US" altLang="ja-JP" sz="1050" b="0" kern="0" dirty="0">
                          <a:effectLst/>
                          <a:latin typeface="HGP創英角ｺﾞｼｯｸUB" panose="020B0900000000000000" pitchFamily="50" charset="-128"/>
                          <a:ea typeface="HGP創英角ｺﾞｼｯｸUB" panose="020B0900000000000000" pitchFamily="50" charset="-128"/>
                        </a:rPr>
                      </a:br>
                      <a:r>
                        <a:rPr lang="ja-JP" altLang="en-US" sz="1050" b="0" kern="0" dirty="0">
                          <a:effectLst/>
                          <a:latin typeface="HGP創英角ｺﾞｼｯｸUB" panose="020B0900000000000000" pitchFamily="50" charset="-128"/>
                          <a:ea typeface="HGP創英角ｺﾞｼｯｸUB" panose="020B0900000000000000" pitchFamily="50" charset="-128"/>
                        </a:rPr>
                        <a:t>集計年</a:t>
                      </a:r>
                    </a:p>
                  </a:txBody>
                  <a:tcPr marL="36000" marR="36000" marT="0" marB="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533704">
                <a:tc>
                  <a:txBody>
                    <a:bodyPr/>
                    <a:lstStyle/>
                    <a:p>
                      <a:pPr algn="l" fontAlgn="ctr" hangingPunct="0">
                        <a:lnSpc>
                          <a:spcPct val="85000"/>
                        </a:lnSpc>
                        <a:spcAft>
                          <a:spcPts val="0"/>
                        </a:spcAft>
                      </a:pPr>
                      <a:r>
                        <a:rPr lang="en-US" altLang="ja-JP" sz="1050" b="0" kern="0" baseline="0" dirty="0" err="1">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Bumrungrad</a:t>
                      </a:r>
                      <a:r>
                        <a:rPr lang="en-US" altLang="ja-JP" sz="1050" b="0" kern="0" baseline="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 International Hospital</a:t>
                      </a:r>
                      <a:endParaRPr lang="ja-JP" altLang="en-US" sz="1050" b="0" kern="0" baseline="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endParaRPr>
                    </a:p>
                    <a:p>
                      <a:pPr algn="l" fontAlgn="ctr" hangingPunct="0">
                        <a:lnSpc>
                          <a:spcPct val="85000"/>
                        </a:lnSpc>
                        <a:spcAft>
                          <a:spcPts val="0"/>
                        </a:spcAft>
                      </a:pPr>
                      <a:r>
                        <a:rPr lang="ja-JP" altLang="en-US" sz="1050" b="0" kern="0" baseline="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（バンコク）</a:t>
                      </a:r>
                      <a:endParaRPr lang="en-US" altLang="ja-JP" sz="1050" b="0" kern="0" baseline="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endParaRP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just" fontAlgn="ctr" hangingPunct="0">
                        <a:lnSpc>
                          <a:spcPct val="85000"/>
                        </a:lnSpc>
                        <a:spcAft>
                          <a:spcPts val="0"/>
                        </a:spcAft>
                      </a:pPr>
                      <a: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t>1980</a:t>
                      </a: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年に設立されたバンコクの中心部にある病院。外国人とタイ人の富裕層をターゲットにしている。患者の約</a:t>
                      </a:r>
                      <a: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t>4</a:t>
                      </a: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割が外国人。</a:t>
                      </a:r>
                      <a: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t>2002</a:t>
                      </a: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年に</a:t>
                      </a:r>
                      <a: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t>JCI</a:t>
                      </a: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認証を取得した。</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hangingPunct="0">
                        <a:lnSpc>
                          <a:spcPct val="85000"/>
                        </a:lnSpc>
                        <a:spcAft>
                          <a:spcPts val="0"/>
                        </a:spcAft>
                      </a:pPr>
                      <a:r>
                        <a:rPr lang="en-US" altLang="ja-JP" sz="1050" kern="100" noProof="1">
                          <a:effectLst/>
                          <a:latin typeface="+mn-lt"/>
                          <a:ea typeface="ＭＳ Ｐゴシック" panose="020B0600070205080204" pitchFamily="50" charset="-128"/>
                          <a:cs typeface="Arial" panose="020B0604020202020204" pitchFamily="34" charset="0"/>
                        </a:rPr>
                        <a:t>50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lnSpc>
                          <a:spcPct val="85000"/>
                        </a:lnSpc>
                        <a:spcAft>
                          <a:spcPts val="0"/>
                        </a:spcAft>
                      </a:pPr>
                      <a:r>
                        <a:rPr kumimoji="1" lang="en-US" altLang="ja-JP" sz="1050" kern="100" noProof="1">
                          <a:solidFill>
                            <a:schemeClr val="dk1"/>
                          </a:solidFill>
                          <a:effectLst/>
                          <a:latin typeface="+mn-lt"/>
                          <a:ea typeface="ＭＳ Ｐゴシック" panose="020B0600070205080204" pitchFamily="50" charset="-128"/>
                          <a:cs typeface="Arial" panose="020B0604020202020204" pitchFamily="34" charset="0"/>
                        </a:rPr>
                        <a:t>580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50" b="0" i="0" u="none" strike="noStrike" noProof="1">
                          <a:solidFill>
                            <a:schemeClr val="tx1"/>
                          </a:solidFill>
                          <a:effectLst/>
                          <a:latin typeface="+mn-lt"/>
                        </a:rPr>
                        <a:t>4,800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lnSpc>
                          <a:spcPct val="85000"/>
                        </a:lnSpc>
                        <a:spcAft>
                          <a:spcPts val="0"/>
                        </a:spcAft>
                      </a:pPr>
                      <a:r>
                        <a:rPr kumimoji="1" lang="en-US" altLang="ja-JP" sz="1050" kern="100" noProof="1">
                          <a:solidFill>
                            <a:schemeClr val="dk1"/>
                          </a:solidFill>
                          <a:effectLst/>
                          <a:latin typeface="+mn-lt"/>
                          <a:ea typeface="ＭＳ Ｐゴシック" panose="020B0600070205080204" pitchFamily="50" charset="-128"/>
                          <a:cs typeface="Arial" panose="020B0604020202020204" pitchFamily="34" charset="0"/>
                        </a:rPr>
                        <a:t>1,100,000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lnSpc>
                          <a:spcPct val="85000"/>
                        </a:lnSpc>
                        <a:spcAft>
                          <a:spcPts val="0"/>
                        </a:spcAft>
                      </a:pPr>
                      <a:r>
                        <a:rPr kumimoji="1" lang="en-US" altLang="ja-JP" sz="1050" b="0" i="0" u="none" strike="noStrike" kern="100" cap="none" spc="0" normalizeH="0" baseline="0" noProof="1">
                          <a:ln>
                            <a:noFill/>
                          </a:ln>
                          <a:solidFill>
                            <a:srgbClr val="000000"/>
                          </a:solidFill>
                          <a:effectLst/>
                          <a:uLnTx/>
                          <a:uFillTx/>
                          <a:latin typeface="+mn-lt"/>
                          <a:ea typeface="ＭＳ Ｐゴシック" panose="020B0600070205080204" pitchFamily="50" charset="-128"/>
                          <a:cs typeface="Arial" panose="020B0604020202020204" pitchFamily="34" charset="0"/>
                        </a:rPr>
                        <a:t>2023</a:t>
                      </a:r>
                      <a:endParaRPr kumimoji="1" lang="ja-JP" sz="1050" kern="100" dirty="0">
                        <a:solidFill>
                          <a:schemeClr val="dk1"/>
                        </a:solidFill>
                        <a:effectLst/>
                        <a:latin typeface="+mn-lt"/>
                        <a:ea typeface="ＭＳ Ｐゴシック" panose="020B0600070205080204" pitchFamily="50" charset="-128"/>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04000">
                <a:tc>
                  <a:txBody>
                    <a:bodyPr/>
                    <a:lstStyle/>
                    <a:p>
                      <a:pPr marL="0" algn="l" defTabSz="914400" rtl="0" eaLnBrk="1" fontAlgn="ctr" latinLnBrk="0" hangingPunct="0">
                        <a:lnSpc>
                          <a:spcPct val="85000"/>
                        </a:lnSpc>
                        <a:spcAft>
                          <a:spcPts val="0"/>
                        </a:spcAft>
                      </a:pPr>
                      <a:r>
                        <a:rPr kumimoji="1" lang="en-US" altLang="ja-JP" sz="1050" b="0" kern="0" baseline="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Bangkok Hospital</a:t>
                      </a:r>
                    </a:p>
                    <a:p>
                      <a:pPr marL="0" algn="l" defTabSz="914400" rtl="0" eaLnBrk="1" fontAlgn="ctr" latinLnBrk="0" hangingPunct="0">
                        <a:lnSpc>
                          <a:spcPct val="85000"/>
                        </a:lnSpc>
                        <a:spcAft>
                          <a:spcPts val="0"/>
                        </a:spcAft>
                      </a:pPr>
                      <a:r>
                        <a:rPr kumimoji="1" lang="ja-JP" altLang="en-US" sz="1050" b="0" kern="0" baseline="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（バンコク）</a:t>
                      </a:r>
                      <a:endParaRPr kumimoji="1" lang="ja-JP" sz="1050" b="0" kern="0" baseline="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endParaRP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just" defTabSz="914400" rtl="0" eaLnBrk="1" fontAlgn="ctr" latinLnBrk="0" hangingPunct="0">
                        <a:lnSpc>
                          <a:spcPct val="85000"/>
                        </a:lnSpc>
                        <a:spcBef>
                          <a:spcPts val="0"/>
                        </a:spcBef>
                        <a:spcAft>
                          <a:spcPts val="0"/>
                        </a:spcAft>
                        <a:buClrTx/>
                        <a:buSzTx/>
                        <a:buFontTx/>
                        <a:buNone/>
                        <a:tabLst/>
                        <a:defRPr/>
                      </a:pPr>
                      <a:r>
                        <a:rPr kumimoji="1" lang="en-US" altLang="ja-JP"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1972</a:t>
                      </a:r>
                      <a:r>
                        <a:rPr kumimoji="1" lang="ja-JP" altLang="en-US"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年設立。タイ最大の病院グループである</a:t>
                      </a:r>
                      <a:r>
                        <a:rPr kumimoji="1" lang="en-US" altLang="ja-JP"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Bangkok Dusit Medical System</a:t>
                      </a:r>
                      <a:r>
                        <a:rPr kumimoji="1" lang="ja-JP" altLang="en-US"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の基幹病院であり、全国</a:t>
                      </a:r>
                      <a:r>
                        <a:rPr kumimoji="1" lang="en-US" altLang="ja-JP"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40</a:t>
                      </a:r>
                      <a:r>
                        <a:rPr kumimoji="1" lang="ja-JP" altLang="en-US"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ヶ所の病院ネットワークがある。</a:t>
                      </a:r>
                      <a:r>
                        <a:rPr kumimoji="1" lang="en-US" altLang="ja-JP"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2007</a:t>
                      </a:r>
                      <a:r>
                        <a:rPr kumimoji="1" lang="ja-JP" altLang="en-US"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年に</a:t>
                      </a:r>
                      <a:r>
                        <a:rPr kumimoji="1" lang="en-US" altLang="ja-JP"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JCI</a:t>
                      </a:r>
                      <a:r>
                        <a:rPr kumimoji="1" lang="ja-JP" altLang="en-US"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認証を取得した。</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lnSpc>
                          <a:spcPct val="85000"/>
                        </a:lnSpc>
                        <a:spcAft>
                          <a:spcPts val="0"/>
                        </a:spcAft>
                      </a:pPr>
                      <a:r>
                        <a:rPr kumimoji="1" lang="en-US" altLang="ja-JP" sz="1050" kern="100" noProof="1">
                          <a:solidFill>
                            <a:schemeClr val="dk1"/>
                          </a:solidFill>
                          <a:effectLst/>
                          <a:latin typeface="+mn-lt"/>
                          <a:ea typeface="ＭＳ Ｐゴシック" panose="020B0600070205080204" pitchFamily="50" charset="-128"/>
                          <a:cs typeface="Arial" panose="020B0604020202020204" pitchFamily="34" charset="0"/>
                        </a:rPr>
                        <a:t>10</a:t>
                      </a:r>
                      <a:endParaRPr kumimoji="1" lang="ja-JP" sz="1050" kern="100" dirty="0">
                        <a:solidFill>
                          <a:schemeClr val="dk1"/>
                        </a:solidFill>
                        <a:effectLst/>
                        <a:latin typeface="+mn-lt"/>
                        <a:ea typeface="ＭＳ Ｐゴシック" panose="020B0600070205080204" pitchFamily="50" charset="-128"/>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lnSpc>
                          <a:spcPct val="85000"/>
                        </a:lnSpc>
                        <a:spcAft>
                          <a:spcPts val="0"/>
                        </a:spcAft>
                      </a:pPr>
                      <a:r>
                        <a:rPr kumimoji="1" lang="en-US" altLang="ja-JP" sz="1050" kern="100" noProof="1">
                          <a:solidFill>
                            <a:schemeClr val="dk1"/>
                          </a:solidFill>
                          <a:effectLst/>
                          <a:latin typeface="+mn-lt"/>
                          <a:ea typeface="ＭＳ Ｐゴシック" panose="020B0600070205080204" pitchFamily="50" charset="-128"/>
                          <a:cs typeface="Arial" panose="020B0604020202020204" pitchFamily="34" charset="0"/>
                        </a:rPr>
                        <a:t>319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50" b="0" i="0" u="none" strike="noStrike" noProof="1">
                          <a:solidFill>
                            <a:schemeClr val="tx1"/>
                          </a:solidFill>
                          <a:effectLst/>
                          <a:latin typeface="+mn-lt"/>
                        </a:rPr>
                        <a:t>2,185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lnSpc>
                          <a:spcPct val="85000"/>
                        </a:lnSpc>
                        <a:spcAft>
                          <a:spcPts val="0"/>
                        </a:spcAft>
                      </a:pPr>
                      <a:r>
                        <a:rPr kumimoji="1" lang="en-US" altLang="ja-JP" sz="1050" kern="100" noProof="1">
                          <a:solidFill>
                            <a:schemeClr val="dk1"/>
                          </a:solidFill>
                          <a:effectLst/>
                          <a:latin typeface="+mn-lt"/>
                          <a:ea typeface="ＭＳ Ｐゴシック" panose="020B0600070205080204" pitchFamily="50" charset="-128"/>
                          <a:cs typeface="Arial" panose="020B0604020202020204" pitchFamily="34" charset="0"/>
                        </a:rPr>
                        <a:t>352,565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lnSpc>
                          <a:spcPct val="85000"/>
                        </a:lnSpc>
                        <a:spcAft>
                          <a:spcPts val="0"/>
                        </a:spcAft>
                      </a:pPr>
                      <a:r>
                        <a:rPr kumimoji="1" lang="en-US" altLang="ja-JP" sz="1050" b="0" i="0" u="none" strike="noStrike" kern="100" cap="none" spc="0" normalizeH="0" baseline="0" noProof="1">
                          <a:ln>
                            <a:noFill/>
                          </a:ln>
                          <a:solidFill>
                            <a:srgbClr val="000000"/>
                          </a:solidFill>
                          <a:effectLst/>
                          <a:uLnTx/>
                          <a:uFillTx/>
                          <a:latin typeface="+mn-lt"/>
                          <a:ea typeface="ＭＳ Ｐゴシック" panose="020B0600070205080204" pitchFamily="50" charset="-128"/>
                          <a:cs typeface="Arial" panose="020B0604020202020204" pitchFamily="34" charset="0"/>
                        </a:rPr>
                        <a:t>2021</a:t>
                      </a:r>
                      <a:endParaRPr kumimoji="1" lang="ja-JP" sz="1050" kern="100" dirty="0">
                        <a:solidFill>
                          <a:schemeClr val="dk1"/>
                        </a:solidFill>
                        <a:effectLst/>
                        <a:latin typeface="+mn-lt"/>
                        <a:ea typeface="ＭＳ Ｐゴシック" panose="020B0600070205080204" pitchFamily="50" charset="-128"/>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68000">
                <a:tc>
                  <a:txBody>
                    <a:bodyPr/>
                    <a:lstStyle/>
                    <a:p>
                      <a:pPr marL="0" algn="l" defTabSz="914400" rtl="0" eaLnBrk="1" fontAlgn="ctr" latinLnBrk="0" hangingPunct="0">
                        <a:lnSpc>
                          <a:spcPct val="85000"/>
                        </a:lnSpc>
                        <a:spcAft>
                          <a:spcPts val="0"/>
                        </a:spcAft>
                      </a:pPr>
                      <a:r>
                        <a:rPr kumimoji="1" lang="en-US" altLang="ja-JP" sz="1050" b="0" kern="0" baseline="0" dirty="0" err="1">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Samitivej</a:t>
                      </a:r>
                      <a:r>
                        <a:rPr kumimoji="1" lang="en-US" altLang="ja-JP" sz="1050" b="0" kern="0" baseline="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 Hospital</a:t>
                      </a:r>
                      <a:endParaRPr kumimoji="1" lang="ja-JP" altLang="en-US" sz="1050" b="0" kern="0" baseline="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endParaRPr>
                    </a:p>
                    <a:p>
                      <a:pPr marL="0" algn="l" defTabSz="914400" rtl="0" eaLnBrk="1" fontAlgn="ctr" latinLnBrk="0" hangingPunct="0">
                        <a:lnSpc>
                          <a:spcPct val="85000"/>
                        </a:lnSpc>
                        <a:spcAft>
                          <a:spcPts val="0"/>
                        </a:spcAft>
                      </a:pPr>
                      <a:r>
                        <a:rPr kumimoji="1" lang="ja-JP" altLang="en-US" sz="1050" b="0" kern="0" baseline="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（バンコク）</a:t>
                      </a: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just" defTabSz="914400" rtl="0" eaLnBrk="1" fontAlgn="ctr" latinLnBrk="0" hangingPunct="0">
                        <a:lnSpc>
                          <a:spcPct val="85000"/>
                        </a:lnSpc>
                        <a:spcBef>
                          <a:spcPts val="0"/>
                        </a:spcBef>
                        <a:spcAft>
                          <a:spcPts val="0"/>
                        </a:spcAft>
                        <a:buClrTx/>
                        <a:buSzTx/>
                        <a:buFontTx/>
                        <a:buNone/>
                        <a:tabLst/>
                        <a:defRPr/>
                      </a:pPr>
                      <a:r>
                        <a:rPr kumimoji="1" lang="en-US" altLang="ja-JP"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1979</a:t>
                      </a:r>
                      <a:r>
                        <a:rPr kumimoji="1" lang="ja-JP" altLang="en-US"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年に設立した。現在バンコク病院グループ傘下病院であり、</a:t>
                      </a:r>
                      <a:r>
                        <a:rPr kumimoji="1" lang="en-US" altLang="ja-JP"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1999</a:t>
                      </a:r>
                      <a:r>
                        <a:rPr kumimoji="1" lang="ja-JP" altLang="en-US"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年に</a:t>
                      </a:r>
                      <a:r>
                        <a:rPr kumimoji="1" lang="en-US" altLang="ja-JP"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UNICEF</a:t>
                      </a:r>
                      <a:r>
                        <a:rPr kumimoji="1" lang="ja-JP" altLang="en-US"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の</a:t>
                      </a:r>
                      <a:r>
                        <a:rPr kumimoji="1" lang="en-US" altLang="ja-JP"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”Mother</a:t>
                      </a:r>
                      <a:r>
                        <a:rPr kumimoji="1" lang="ja-JP" altLang="en-US"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and</a:t>
                      </a:r>
                      <a:r>
                        <a:rPr kumimoji="1" lang="ja-JP" altLang="en-US"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Baby</a:t>
                      </a:r>
                      <a:r>
                        <a:rPr kumimoji="1" lang="ja-JP" altLang="en-US"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Friendly</a:t>
                      </a:r>
                      <a:r>
                        <a:rPr kumimoji="1" lang="ja-JP" altLang="en-US"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Hospital”</a:t>
                      </a:r>
                      <a:r>
                        <a:rPr kumimoji="1" lang="ja-JP" altLang="en-US"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と認定された。</a:t>
                      </a:r>
                      <a:r>
                        <a:rPr kumimoji="1" lang="en-US" altLang="ja-JP"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2007</a:t>
                      </a:r>
                      <a:r>
                        <a:rPr kumimoji="1" lang="ja-JP" altLang="en-US"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年に</a:t>
                      </a:r>
                      <a:r>
                        <a:rPr kumimoji="1" lang="en-US" altLang="ja-JP"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JCI</a:t>
                      </a:r>
                      <a:r>
                        <a:rPr kumimoji="1" lang="ja-JP" altLang="en-US"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認証を取得した。</a:t>
                      </a:r>
                      <a:endParaRPr kumimoji="1" lang="en-US" altLang="ja-JP"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Aft>
                          <a:spcPts val="0"/>
                        </a:spcAft>
                      </a:pPr>
                      <a:r>
                        <a:rPr lang="en-US" altLang="ja-JP" sz="1050" b="0" kern="100" noProof="1">
                          <a:solidFill>
                            <a:schemeClr val="tx1"/>
                          </a:solidFill>
                          <a:effectLst/>
                          <a:latin typeface="+mn-lt"/>
                          <a:ea typeface="+mn-ea"/>
                          <a:cs typeface="Arial" panose="020B0604020202020204" pitchFamily="34" charset="0"/>
                        </a:rPr>
                        <a:t>29</a:t>
                      </a:r>
                      <a:endParaRPr lang="ja-JP" sz="1050" b="0" kern="100" dirty="0">
                        <a:solidFill>
                          <a:schemeClr val="tx1"/>
                        </a:solidFill>
                        <a:effectLst/>
                        <a:latin typeface="+mn-lt"/>
                        <a:ea typeface="+mn-ea"/>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lnSpc>
                          <a:spcPct val="85000"/>
                        </a:lnSpc>
                        <a:spcAft>
                          <a:spcPts val="0"/>
                        </a:spcAft>
                      </a:pPr>
                      <a:r>
                        <a:rPr kumimoji="1" lang="en-US" altLang="ja-JP" sz="1050" kern="100" noProof="1">
                          <a:solidFill>
                            <a:schemeClr val="dk1"/>
                          </a:solidFill>
                          <a:effectLst/>
                          <a:latin typeface="+mn-lt"/>
                          <a:ea typeface="ＭＳ Ｐゴシック" panose="020B0600070205080204" pitchFamily="50" charset="-128"/>
                          <a:cs typeface="Arial" panose="020B0604020202020204" pitchFamily="34" charset="0"/>
                        </a:rPr>
                        <a:t>951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50" b="0" i="0" u="none" strike="noStrike" noProof="1">
                          <a:solidFill>
                            <a:schemeClr val="tx1"/>
                          </a:solidFill>
                          <a:effectLst/>
                          <a:latin typeface="+mn-lt"/>
                        </a:rPr>
                        <a:t>4,008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lnSpc>
                          <a:spcPct val="85000"/>
                        </a:lnSpc>
                        <a:spcAft>
                          <a:spcPts val="0"/>
                        </a:spcAft>
                      </a:pPr>
                      <a:r>
                        <a:rPr kumimoji="1" lang="en-US" altLang="ja-JP" sz="1050" kern="100" noProof="1">
                          <a:solidFill>
                            <a:schemeClr val="dk1"/>
                          </a:solidFill>
                          <a:effectLst/>
                          <a:latin typeface="+mn-lt"/>
                          <a:ea typeface="ＭＳ Ｐゴシック" panose="020B0600070205080204" pitchFamily="50" charset="-128"/>
                          <a:cs typeface="Arial" panose="020B0604020202020204" pitchFamily="34" charset="0"/>
                        </a:rPr>
                        <a:t>1,329,106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Aft>
                          <a:spcPts val="0"/>
                        </a:spcAft>
                      </a:pPr>
                      <a:r>
                        <a:rPr kumimoji="1" lang="en-US" altLang="ja-JP" sz="1050" b="0" i="0" u="none" strike="noStrike" kern="100" cap="none" spc="0" normalizeH="0" baseline="0" noProof="1">
                          <a:ln>
                            <a:noFill/>
                          </a:ln>
                          <a:solidFill>
                            <a:srgbClr val="000000"/>
                          </a:solidFill>
                          <a:effectLst/>
                          <a:uLnTx/>
                          <a:uFillTx/>
                          <a:latin typeface="+mn-lt"/>
                          <a:ea typeface="ＭＳ Ｐゴシック" panose="020B0600070205080204" pitchFamily="50" charset="-128"/>
                          <a:cs typeface="Arial" panose="020B0604020202020204" pitchFamily="34" charset="0"/>
                        </a:rPr>
                        <a:t>2021</a:t>
                      </a:r>
                      <a:endParaRPr lang="ja-JP" sz="1050" b="0" kern="100" dirty="0">
                        <a:solidFill>
                          <a:schemeClr val="tx1"/>
                        </a:solidFill>
                        <a:effectLst/>
                        <a:latin typeface="+mn-lt"/>
                        <a:ea typeface="+mn-ea"/>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68000">
                <a:tc>
                  <a:txBody>
                    <a:bodyPr/>
                    <a:lstStyle/>
                    <a:p>
                      <a:pPr marL="0" algn="l" defTabSz="914400" rtl="0" eaLnBrk="1" fontAlgn="ctr" latinLnBrk="0" hangingPunct="0">
                        <a:lnSpc>
                          <a:spcPct val="85000"/>
                        </a:lnSpc>
                        <a:spcAft>
                          <a:spcPts val="0"/>
                        </a:spcAft>
                      </a:pPr>
                      <a:r>
                        <a:rPr kumimoji="1" lang="en-US" altLang="ja-JP" sz="1050" b="0" kern="0" baseline="0" dirty="0" err="1">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Vejthani</a:t>
                      </a:r>
                      <a:endParaRPr kumimoji="1" lang="en-US" altLang="ja-JP" sz="1050" b="0" kern="0" baseline="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endParaRPr>
                    </a:p>
                    <a:p>
                      <a:pPr marL="0" algn="l" defTabSz="914400" rtl="0" eaLnBrk="1" fontAlgn="ctr" latinLnBrk="0" hangingPunct="0">
                        <a:lnSpc>
                          <a:spcPct val="85000"/>
                        </a:lnSpc>
                        <a:spcAft>
                          <a:spcPts val="0"/>
                        </a:spcAft>
                      </a:pPr>
                      <a:r>
                        <a:rPr kumimoji="1" lang="ja-JP" altLang="en-US" sz="1050" b="0" kern="0" baseline="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（バンコク）</a:t>
                      </a:r>
                      <a:endParaRPr kumimoji="1" lang="ja-JP" sz="1050" b="0" kern="0" baseline="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endParaRP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just" defTabSz="914400" rtl="0" eaLnBrk="1" fontAlgn="ctr" latinLnBrk="0" hangingPunct="0">
                        <a:lnSpc>
                          <a:spcPct val="85000"/>
                        </a:lnSpc>
                        <a:spcBef>
                          <a:spcPts val="0"/>
                        </a:spcBef>
                        <a:spcAft>
                          <a:spcPts val="0"/>
                        </a:spcAft>
                        <a:buClrTx/>
                        <a:buSzTx/>
                        <a:buFontTx/>
                        <a:buNone/>
                        <a:tabLst/>
                        <a:defRPr/>
                      </a:pPr>
                      <a:r>
                        <a:rPr kumimoji="1" lang="en-US" altLang="ja-JP"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1994</a:t>
                      </a:r>
                      <a:r>
                        <a:rPr kumimoji="1" lang="ja-JP" altLang="en-US"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年設立。コダックや</a:t>
                      </a:r>
                      <a:r>
                        <a:rPr kumimoji="1" lang="en-US" altLang="ja-JP"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Siemens</a:t>
                      </a:r>
                      <a:r>
                        <a:rPr kumimoji="1" lang="ja-JP" altLang="en-US"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などの医療機器を導入しており、インフラ設備を前面にアピールしている。</a:t>
                      </a:r>
                      <a:r>
                        <a:rPr kumimoji="1" lang="en-US" altLang="ja-JP"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2010</a:t>
                      </a:r>
                      <a:r>
                        <a:rPr kumimoji="1" lang="ja-JP" altLang="en-US"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年に</a:t>
                      </a:r>
                      <a:r>
                        <a:rPr kumimoji="1" lang="en-US" altLang="ja-JP"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JCI</a:t>
                      </a:r>
                      <a:r>
                        <a:rPr kumimoji="1" lang="ja-JP" altLang="en-US"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認証を取得した。</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lnSpc>
                          <a:spcPct val="85000"/>
                        </a:lnSpc>
                        <a:spcAft>
                          <a:spcPts val="0"/>
                        </a:spcAft>
                      </a:pPr>
                      <a:r>
                        <a:rPr kumimoji="1" lang="en-US" altLang="ja-JP" sz="1050" kern="100" noProof="1">
                          <a:solidFill>
                            <a:schemeClr val="dk1"/>
                          </a:solidFill>
                          <a:effectLst/>
                          <a:latin typeface="+mn-lt"/>
                          <a:ea typeface="ＭＳ Ｐゴシック" panose="020B0600070205080204" pitchFamily="50" charset="-128"/>
                          <a:cs typeface="Arial" panose="020B0604020202020204" pitchFamily="34" charset="0"/>
                        </a:rPr>
                        <a:t>36</a:t>
                      </a:r>
                      <a:endParaRPr kumimoji="1" lang="ja-JP" sz="1050" kern="100" dirty="0">
                        <a:solidFill>
                          <a:schemeClr val="dk1"/>
                        </a:solidFill>
                        <a:effectLst/>
                        <a:latin typeface="+mn-lt"/>
                        <a:ea typeface="ＭＳ Ｐゴシック" panose="020B0600070205080204" pitchFamily="50" charset="-128"/>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lnSpc>
                          <a:spcPct val="85000"/>
                        </a:lnSpc>
                        <a:spcAft>
                          <a:spcPts val="0"/>
                        </a:spcAft>
                      </a:pPr>
                      <a:r>
                        <a:rPr kumimoji="1" lang="en-US" altLang="ja-JP" sz="1050" kern="100" noProof="1">
                          <a:solidFill>
                            <a:schemeClr val="dk1"/>
                          </a:solidFill>
                          <a:effectLst/>
                          <a:latin typeface="+mn-lt"/>
                          <a:ea typeface="ＭＳ Ｐゴシック" panose="020B0600070205080204" pitchFamily="50" charset="-128"/>
                          <a:cs typeface="Arial" panose="020B0604020202020204" pitchFamily="34" charset="0"/>
                        </a:rPr>
                        <a:t>263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50" b="0" i="0" u="none" strike="noStrike" noProof="1">
                          <a:solidFill>
                            <a:schemeClr val="tx1"/>
                          </a:solidFill>
                          <a:effectLst/>
                          <a:latin typeface="+mn-lt"/>
                        </a:rPr>
                        <a:t>1200人 </a:t>
                      </a:r>
                      <a:r>
                        <a:rPr lang="ja-JP" altLang="en-US" sz="1050" b="0" i="0" u="none" strike="noStrike" noProof="1">
                          <a:solidFill>
                            <a:schemeClr val="tx1"/>
                          </a:solidFill>
                          <a:effectLst/>
                          <a:latin typeface="+mn-lt"/>
                        </a:rPr>
                        <a:t>（</a:t>
                      </a:r>
                      <a:r>
                        <a:rPr lang="en-US" altLang="ja-JP" sz="1050" b="0" i="0" u="none" strike="noStrike" noProof="1">
                          <a:solidFill>
                            <a:schemeClr val="tx1"/>
                          </a:solidFill>
                          <a:effectLst/>
                          <a:latin typeface="+mn-lt"/>
                        </a:rPr>
                        <a:t>うち医師300人、看護師200人</a:t>
                      </a:r>
                      <a:r>
                        <a:rPr lang="ja-JP" altLang="en-US" sz="1050" b="0" i="0" u="none" strike="noStrike" noProof="1">
                          <a:solidFill>
                            <a:schemeClr val="tx1"/>
                          </a:solidFill>
                          <a:effectLst/>
                          <a:latin typeface="+mn-lt"/>
                        </a:rPr>
                        <a:t>）</a:t>
                      </a:r>
                      <a:endParaRPr lang="en-US" altLang="ja-JP" sz="1050" b="0" i="0" u="none" strike="noStrike" noProof="1">
                        <a:solidFill>
                          <a:schemeClr val="tx1"/>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lnSpc>
                          <a:spcPct val="85000"/>
                        </a:lnSpc>
                        <a:spcAft>
                          <a:spcPts val="0"/>
                        </a:spcAft>
                      </a:pPr>
                      <a:r>
                        <a:rPr kumimoji="1" lang="en-US" altLang="ja-JP" sz="1050" kern="100" noProof="1">
                          <a:solidFill>
                            <a:schemeClr val="dk1"/>
                          </a:solidFill>
                          <a:effectLst/>
                          <a:latin typeface="+mn-lt"/>
                          <a:ea typeface="ＭＳ Ｐゴシック" panose="020B0600070205080204" pitchFamily="50" charset="-128"/>
                          <a:cs typeface="Arial" panose="020B0604020202020204" pitchFamily="34" charset="0"/>
                        </a:rPr>
                        <a:t>300,000</a:t>
                      </a:r>
                      <a:r>
                        <a:rPr kumimoji="1" lang="ja-JP" altLang="en-US" sz="1050" kern="100" noProof="1">
                          <a:solidFill>
                            <a:schemeClr val="dk1"/>
                          </a:solidFill>
                          <a:effectLst/>
                          <a:latin typeface="+mn-lt"/>
                          <a:ea typeface="ＭＳ Ｐゴシック" panose="020B0600070205080204" pitchFamily="50" charset="-128"/>
                          <a:cs typeface="Arial" panose="020B0604020202020204" pitchFamily="34" charset="0"/>
                        </a:rPr>
                        <a:t>以上</a:t>
                      </a:r>
                      <a:endParaRPr kumimoji="1" lang="en-US" altLang="ja-JP" sz="1050" kern="100" noProof="1">
                        <a:solidFill>
                          <a:schemeClr val="dk1"/>
                        </a:solidFill>
                        <a:effectLst/>
                        <a:latin typeface="+mn-lt"/>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lnSpc>
                          <a:spcPct val="85000"/>
                        </a:lnSpc>
                        <a:spcAft>
                          <a:spcPts val="0"/>
                        </a:spcAft>
                      </a:pPr>
                      <a:r>
                        <a:rPr kumimoji="1" lang="en-US" altLang="ja-JP" sz="1050" b="0" i="0" u="none" strike="noStrike" kern="100" cap="none" spc="0" normalizeH="0" baseline="0" noProof="1">
                          <a:ln>
                            <a:noFill/>
                          </a:ln>
                          <a:solidFill>
                            <a:srgbClr val="000000"/>
                          </a:solidFill>
                          <a:effectLst/>
                          <a:uLnTx/>
                          <a:uFillTx/>
                          <a:latin typeface="+mn-lt"/>
                          <a:ea typeface="ＭＳ Ｐゴシック" panose="020B0600070205080204" pitchFamily="50" charset="-128"/>
                          <a:cs typeface="Arial" panose="020B0604020202020204" pitchFamily="34" charset="0"/>
                        </a:rPr>
                        <a:t>2023</a:t>
                      </a:r>
                      <a:endParaRPr kumimoji="1" lang="ja-JP" sz="1050" kern="100" dirty="0">
                        <a:solidFill>
                          <a:schemeClr val="dk1"/>
                        </a:solidFill>
                        <a:effectLst/>
                        <a:latin typeface="+mn-lt"/>
                        <a:ea typeface="ＭＳ Ｐゴシック" panose="020B0600070205080204" pitchFamily="50" charset="-128"/>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68000">
                <a:tc>
                  <a:txBody>
                    <a:bodyPr/>
                    <a:lstStyle/>
                    <a:p>
                      <a:pPr marL="0" algn="l" defTabSz="914400" rtl="0" eaLnBrk="1" fontAlgn="ctr" latinLnBrk="0" hangingPunct="0">
                        <a:lnSpc>
                          <a:spcPct val="85000"/>
                        </a:lnSpc>
                        <a:spcAft>
                          <a:spcPts val="0"/>
                        </a:spcAft>
                      </a:pPr>
                      <a:r>
                        <a:rPr kumimoji="1" lang="en-US" altLang="ja-JP" sz="1050" b="0" kern="0" baseline="0" dirty="0" err="1">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Aikchol</a:t>
                      </a:r>
                      <a:r>
                        <a:rPr kumimoji="1" lang="en-US" altLang="ja-JP" sz="1050" b="0" kern="0" baseline="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 </a:t>
                      </a:r>
                      <a:r>
                        <a:rPr kumimoji="1" lang="en-US" altLang="ja-JP" sz="1050" b="0" kern="0" baseline="0" dirty="0" err="1">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Hospitak</a:t>
                      </a:r>
                      <a:endParaRPr kumimoji="1" lang="en-US" altLang="ja-JP" sz="1050" b="0" kern="0" baseline="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endParaRPr>
                    </a:p>
                    <a:p>
                      <a:pPr marL="0" algn="l" defTabSz="914400" rtl="0" eaLnBrk="1" fontAlgn="ctr" latinLnBrk="0" hangingPunct="0">
                        <a:lnSpc>
                          <a:spcPct val="85000"/>
                        </a:lnSpc>
                        <a:spcAft>
                          <a:spcPts val="0"/>
                        </a:spcAft>
                      </a:pPr>
                      <a:r>
                        <a:rPr kumimoji="1" lang="ja-JP" altLang="en-US" sz="1050" b="0" kern="0" baseline="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（チョンブリー）</a:t>
                      </a:r>
                      <a:endParaRPr kumimoji="1" lang="ja-JP" sz="1050" b="0" kern="0" baseline="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endParaRP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just" defTabSz="914400" rtl="0" eaLnBrk="1" fontAlgn="ctr" latinLnBrk="0" hangingPunct="0">
                        <a:lnSpc>
                          <a:spcPct val="85000"/>
                        </a:lnSpc>
                        <a:spcAft>
                          <a:spcPts val="0"/>
                        </a:spcAft>
                      </a:pPr>
                      <a:r>
                        <a:rPr kumimoji="1" lang="en-US" altLang="ja-JP"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1978</a:t>
                      </a:r>
                      <a:r>
                        <a:rPr kumimoji="1" lang="ja-JP" altLang="en-US"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年にチョンブリー初の民間医療機関として設立された。</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lnSpc>
                          <a:spcPct val="85000"/>
                        </a:lnSpc>
                        <a:spcAft>
                          <a:spcPts val="0"/>
                        </a:spcAft>
                      </a:pPr>
                      <a:r>
                        <a:rPr kumimoji="1" lang="en-US" altLang="ja-JP" sz="1050" kern="100" noProof="1">
                          <a:solidFill>
                            <a:schemeClr val="dk1"/>
                          </a:solidFill>
                          <a:effectLst/>
                          <a:latin typeface="+mn-lt"/>
                          <a:ea typeface="ＭＳ Ｐゴシック" panose="020B0600070205080204" pitchFamily="50" charset="-128"/>
                          <a:cs typeface="Arial" panose="020B0604020202020204" pitchFamily="34" charset="0"/>
                        </a:rPr>
                        <a:t>26</a:t>
                      </a:r>
                      <a:endParaRPr kumimoji="1" lang="ja-JP" sz="1050" kern="100" dirty="0">
                        <a:solidFill>
                          <a:schemeClr val="dk1"/>
                        </a:solidFill>
                        <a:effectLst/>
                        <a:latin typeface="+mn-lt"/>
                        <a:ea typeface="ＭＳ Ｐゴシック" panose="020B0600070205080204" pitchFamily="50" charset="-128"/>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lnSpc>
                          <a:spcPct val="85000"/>
                        </a:lnSpc>
                        <a:spcAft>
                          <a:spcPts val="0"/>
                        </a:spcAft>
                      </a:pPr>
                      <a:r>
                        <a:rPr kumimoji="1" lang="en-US" altLang="ja-JP" sz="1050" kern="100" noProof="1">
                          <a:solidFill>
                            <a:schemeClr val="dk1"/>
                          </a:solidFill>
                          <a:effectLst/>
                          <a:latin typeface="+mn-lt"/>
                          <a:ea typeface="ＭＳ Ｐゴシック" panose="020B0600070205080204" pitchFamily="50" charset="-128"/>
                          <a:cs typeface="Arial" panose="020B0604020202020204" pitchFamily="34" charset="0"/>
                        </a:rPr>
                        <a:t>261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50" b="0" i="0" u="none" strike="noStrike" noProof="1">
                          <a:solidFill>
                            <a:schemeClr val="tx1"/>
                          </a:solidFill>
                          <a:effectLst/>
                          <a:latin typeface="+mn-lt"/>
                        </a:rPr>
                        <a:t>390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lnSpc>
                          <a:spcPct val="85000"/>
                        </a:lnSpc>
                        <a:spcAft>
                          <a:spcPts val="0"/>
                        </a:spcAft>
                      </a:pPr>
                      <a:r>
                        <a:rPr kumimoji="1" lang="en-US" altLang="ja-JP" sz="1050" kern="100" noProof="1">
                          <a:solidFill>
                            <a:schemeClr val="dk1"/>
                          </a:solidFill>
                          <a:effectLst/>
                          <a:latin typeface="+mn-lt"/>
                          <a:ea typeface="ＭＳ Ｐゴシック" panose="020B0600070205080204" pitchFamily="50" charset="-128"/>
                          <a:cs typeface="Arial" panose="020B0604020202020204" pitchFamily="34" charset="0"/>
                        </a:rPr>
                        <a:t>289,590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lnSpc>
                          <a:spcPct val="85000"/>
                        </a:lnSpc>
                        <a:spcAft>
                          <a:spcPts val="0"/>
                        </a:spcAft>
                      </a:pPr>
                      <a:r>
                        <a:rPr kumimoji="1" lang="en-US" altLang="ja-JP" sz="1050" b="0" i="0" u="none" strike="noStrike" kern="100" cap="none" spc="0" normalizeH="0" baseline="0" noProof="1">
                          <a:ln>
                            <a:noFill/>
                          </a:ln>
                          <a:solidFill>
                            <a:srgbClr val="000000"/>
                          </a:solidFill>
                          <a:effectLst/>
                          <a:uLnTx/>
                          <a:uFillTx/>
                          <a:latin typeface="+mn-lt"/>
                          <a:ea typeface="ＭＳ Ｐゴシック" panose="020B0600070205080204" pitchFamily="50" charset="-128"/>
                          <a:cs typeface="Arial" panose="020B0604020202020204" pitchFamily="34" charset="0"/>
                        </a:rPr>
                        <a:t>2020</a:t>
                      </a:r>
                      <a:endParaRPr kumimoji="1" lang="ja-JP" sz="1050" kern="100" dirty="0">
                        <a:solidFill>
                          <a:schemeClr val="dk1"/>
                        </a:solidFill>
                        <a:effectLst/>
                        <a:latin typeface="+mn-lt"/>
                        <a:ea typeface="ＭＳ Ｐゴシック" panose="020B0600070205080204" pitchFamily="50" charset="-128"/>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04000">
                <a:tc>
                  <a:txBody>
                    <a:bodyPr/>
                    <a:lstStyle/>
                    <a:p>
                      <a:pPr marL="0" algn="l" defTabSz="914400" rtl="0" eaLnBrk="1" fontAlgn="ctr" latinLnBrk="0" hangingPunct="0">
                        <a:lnSpc>
                          <a:spcPct val="85000"/>
                        </a:lnSpc>
                        <a:spcAft>
                          <a:spcPts val="0"/>
                        </a:spcAft>
                      </a:pPr>
                      <a:r>
                        <a:rPr kumimoji="1" lang="en-US" altLang="ja-JP" sz="1050" b="0" kern="0" baseline="0" dirty="0" err="1">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Khon</a:t>
                      </a:r>
                      <a:r>
                        <a:rPr kumimoji="1" lang="en-US" altLang="ja-JP" sz="1050" b="0" kern="0" baseline="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 Kean Ram Hospital</a:t>
                      </a:r>
                    </a:p>
                    <a:p>
                      <a:pPr marL="0" algn="l" defTabSz="914400" rtl="0" eaLnBrk="1" fontAlgn="ctr" latinLnBrk="0" hangingPunct="0">
                        <a:lnSpc>
                          <a:spcPct val="85000"/>
                        </a:lnSpc>
                        <a:spcAft>
                          <a:spcPts val="0"/>
                        </a:spcAft>
                      </a:pPr>
                      <a:r>
                        <a:rPr kumimoji="1" lang="ja-JP" altLang="en-US" sz="1050" b="0" kern="0" baseline="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（コンケン）</a:t>
                      </a:r>
                      <a:endParaRPr kumimoji="1" lang="ja-JP" sz="1050" b="0" kern="0" baseline="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endParaRP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just" defTabSz="914400" rtl="0" eaLnBrk="1" fontAlgn="ctr" latinLnBrk="0" hangingPunct="0">
                        <a:lnSpc>
                          <a:spcPct val="85000"/>
                        </a:lnSpc>
                        <a:spcAft>
                          <a:spcPts val="0"/>
                        </a:spcAft>
                      </a:pPr>
                      <a:r>
                        <a:rPr kumimoji="1" lang="en-US" altLang="ja-JP" sz="1050" kern="0" dirty="0" err="1">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Ramkhamheang</a:t>
                      </a:r>
                      <a:r>
                        <a:rPr kumimoji="1" lang="en-US" altLang="ja-JP"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 Hospital</a:t>
                      </a:r>
                      <a:r>
                        <a:rPr kumimoji="1" lang="ja-JP" altLang="en-US"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グループのグループ病院として</a:t>
                      </a:r>
                      <a:r>
                        <a:rPr kumimoji="1" lang="en-US" altLang="ja-JP"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1995</a:t>
                      </a:r>
                      <a:r>
                        <a:rPr kumimoji="1" lang="ja-JP" altLang="en-US"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年に設立された。東北部及びメコーン川近隣国で最先端の病院を目指している。</a:t>
                      </a:r>
                      <a:r>
                        <a:rPr kumimoji="1" lang="en-US" altLang="ja-JP"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2014</a:t>
                      </a:r>
                      <a:r>
                        <a:rPr kumimoji="1" lang="ja-JP" altLang="en-US"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年に</a:t>
                      </a:r>
                      <a:r>
                        <a:rPr kumimoji="1" lang="en-US" altLang="ja-JP"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JCI</a:t>
                      </a:r>
                      <a:r>
                        <a:rPr kumimoji="1" lang="ja-JP" altLang="en-US"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認証を取得した。</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lnSpc>
                          <a:spcPct val="85000"/>
                        </a:lnSpc>
                        <a:spcAft>
                          <a:spcPts val="0"/>
                        </a:spcAft>
                      </a:pPr>
                      <a:r>
                        <a:rPr kumimoji="1" lang="en-US" altLang="ja-JP" sz="1050" kern="100" noProof="1">
                          <a:solidFill>
                            <a:schemeClr val="dk1"/>
                          </a:solidFill>
                          <a:effectLst/>
                          <a:latin typeface="+mn-lt"/>
                          <a:ea typeface="ＭＳ Ｐゴシック" panose="020B0600070205080204" pitchFamily="50" charset="-128"/>
                          <a:cs typeface="Arial" panose="020B0604020202020204" pitchFamily="34" charset="0"/>
                        </a:rPr>
                        <a:t>17</a:t>
                      </a:r>
                      <a:endParaRPr kumimoji="1" lang="ja-JP" sz="1050" kern="100" dirty="0">
                        <a:solidFill>
                          <a:schemeClr val="dk1"/>
                        </a:solidFill>
                        <a:effectLst/>
                        <a:latin typeface="+mn-lt"/>
                        <a:ea typeface="ＭＳ Ｐゴシック" panose="020B0600070205080204" pitchFamily="50" charset="-128"/>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lnSpc>
                          <a:spcPct val="85000"/>
                        </a:lnSpc>
                        <a:spcAft>
                          <a:spcPts val="0"/>
                        </a:spcAft>
                      </a:pPr>
                      <a:r>
                        <a:rPr kumimoji="1" lang="en-US" altLang="ja-JP" sz="1050" kern="100" noProof="1">
                          <a:solidFill>
                            <a:schemeClr val="dk1"/>
                          </a:solidFill>
                          <a:effectLst/>
                          <a:latin typeface="+mn-lt"/>
                          <a:ea typeface="ＭＳ Ｐゴシック" panose="020B0600070205080204" pitchFamily="50" charset="-128"/>
                          <a:cs typeface="Arial" panose="020B0604020202020204" pitchFamily="34" charset="0"/>
                        </a:rPr>
                        <a:t>300</a:t>
                      </a:r>
                      <a:r>
                        <a:rPr kumimoji="1" lang="ja-JP" altLang="en-US" sz="1050" kern="100" noProof="1">
                          <a:solidFill>
                            <a:schemeClr val="dk1"/>
                          </a:solidFill>
                          <a:effectLst/>
                          <a:latin typeface="+mn-lt"/>
                          <a:ea typeface="ＭＳ Ｐゴシック" panose="020B0600070205080204" pitchFamily="50" charset="-128"/>
                          <a:cs typeface="Arial" panose="020B0604020202020204" pitchFamily="34" charset="0"/>
                        </a:rPr>
                        <a:t>以上</a:t>
                      </a:r>
                      <a:endParaRPr kumimoji="1" lang="en-US" altLang="ja-JP" sz="1050" kern="100" noProof="1">
                        <a:solidFill>
                          <a:schemeClr val="dk1"/>
                        </a:solidFill>
                        <a:effectLst/>
                        <a:latin typeface="+mn-lt"/>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50" b="0" i="0" u="none" strike="noStrike" noProof="1">
                          <a:solidFill>
                            <a:schemeClr val="tx1"/>
                          </a:solidFill>
                          <a:effectLst/>
                          <a:latin typeface="+mn-lt"/>
                        </a:rPr>
                        <a:t>289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lnSpc>
                          <a:spcPct val="85000"/>
                        </a:lnSpc>
                        <a:spcAft>
                          <a:spcPts val="0"/>
                        </a:spcAft>
                      </a:pPr>
                      <a:r>
                        <a:rPr kumimoji="1" lang="en-US" altLang="ja-JP" sz="1050" kern="100" noProof="1">
                          <a:solidFill>
                            <a:schemeClr val="dk1"/>
                          </a:solidFill>
                          <a:effectLst/>
                          <a:latin typeface="+mn-lt"/>
                          <a:ea typeface="ＭＳ Ｐゴシック" panose="020B0600070205080204" pitchFamily="50" charset="-128"/>
                          <a:cs typeface="Arial" panose="020B0604020202020204" pitchFamily="34" charset="0"/>
                        </a:rPr>
                        <a:t>147,675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0">
                        <a:lnSpc>
                          <a:spcPct val="85000"/>
                        </a:lnSpc>
                        <a:spcBef>
                          <a:spcPts val="0"/>
                        </a:spcBef>
                        <a:spcAft>
                          <a:spcPts val="0"/>
                        </a:spcAft>
                        <a:buClrTx/>
                        <a:buSzTx/>
                        <a:buFontTx/>
                        <a:buNone/>
                        <a:tabLst/>
                        <a:defRPr/>
                      </a:pPr>
                      <a:r>
                        <a:rPr kumimoji="1" lang="en-US" altLang="ja-JP" sz="1050" b="0" i="0" u="none" strike="noStrike" kern="100" cap="none" spc="0" normalizeH="0" baseline="0" noProof="1">
                          <a:ln>
                            <a:noFill/>
                          </a:ln>
                          <a:solidFill>
                            <a:srgbClr val="000000"/>
                          </a:solidFill>
                          <a:effectLst/>
                          <a:uLnTx/>
                          <a:uFillTx/>
                          <a:latin typeface="+mn-lt"/>
                          <a:ea typeface="ＭＳ Ｐゴシック" panose="020B0600070205080204" pitchFamily="50" charset="-128"/>
                          <a:cs typeface="Arial" panose="020B0604020202020204" pitchFamily="34" charset="0"/>
                        </a:rPr>
                        <a:t>2023</a:t>
                      </a:r>
                      <a:endParaRPr kumimoji="1" lang="ja-JP" altLang="ja-JP" sz="1050" kern="100" dirty="0">
                        <a:solidFill>
                          <a:schemeClr val="dk1"/>
                        </a:solidFill>
                        <a:effectLst/>
                        <a:latin typeface="+mn-lt"/>
                        <a:ea typeface="ＭＳ Ｐゴシック" panose="020B0600070205080204" pitchFamily="50" charset="-128"/>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68000">
                <a:tc>
                  <a:txBody>
                    <a:bodyPr/>
                    <a:lstStyle/>
                    <a:p>
                      <a:pPr marL="0" algn="l" defTabSz="914400" rtl="0" eaLnBrk="1" fontAlgn="ctr" latinLnBrk="0" hangingPunct="0">
                        <a:lnSpc>
                          <a:spcPct val="85000"/>
                        </a:lnSpc>
                        <a:spcAft>
                          <a:spcPts val="0"/>
                        </a:spcAft>
                      </a:pPr>
                      <a:r>
                        <a:rPr kumimoji="1" lang="en-US" altLang="ja-JP" sz="1050" b="0" kern="0" baseline="0" dirty="0" err="1">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McCoemic</a:t>
                      </a:r>
                      <a:r>
                        <a:rPr kumimoji="1" lang="en-US" altLang="ja-JP" sz="1050" b="0" kern="0" baseline="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 Hospital</a:t>
                      </a:r>
                    </a:p>
                    <a:p>
                      <a:pPr marL="0" algn="l" defTabSz="914400" rtl="0" eaLnBrk="1" fontAlgn="ctr" latinLnBrk="0" hangingPunct="0">
                        <a:lnSpc>
                          <a:spcPct val="85000"/>
                        </a:lnSpc>
                        <a:spcAft>
                          <a:spcPts val="0"/>
                        </a:spcAft>
                      </a:pPr>
                      <a:r>
                        <a:rPr kumimoji="1" lang="ja-JP" altLang="en-US" sz="1050" b="0" kern="0" baseline="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（チェンマイ）</a:t>
                      </a:r>
                      <a:endParaRPr kumimoji="1" lang="ja-JP" sz="1050" b="0" kern="0" baseline="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endParaRP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just" defTabSz="914400" rtl="0" eaLnBrk="1" fontAlgn="ctr" latinLnBrk="0" hangingPunct="0">
                        <a:lnSpc>
                          <a:spcPct val="85000"/>
                        </a:lnSpc>
                        <a:spcAft>
                          <a:spcPts val="0"/>
                        </a:spcAft>
                      </a:pPr>
                      <a:r>
                        <a:rPr kumimoji="1" lang="ja-JP" altLang="en-US" sz="1050" kern="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50" kern="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American Mission Hospital</a:t>
                      </a:r>
                      <a:r>
                        <a:rPr kumimoji="1" lang="ja-JP" altLang="en-US"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」という名前で、</a:t>
                      </a:r>
                      <a:r>
                        <a:rPr kumimoji="1" lang="en-US" altLang="ja-JP"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1888</a:t>
                      </a:r>
                      <a:r>
                        <a:rPr kumimoji="1" lang="ja-JP" altLang="en-US"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年にアメリカ人宣教師より設立された。</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lnSpc>
                          <a:spcPct val="85000"/>
                        </a:lnSpc>
                        <a:spcAft>
                          <a:spcPts val="0"/>
                        </a:spcAft>
                      </a:pPr>
                      <a:r>
                        <a:rPr kumimoji="1" lang="en-US" altLang="ja-JP" sz="1050" kern="100" noProof="1">
                          <a:solidFill>
                            <a:schemeClr val="dk1"/>
                          </a:solidFill>
                          <a:effectLst/>
                          <a:latin typeface="+mn-lt"/>
                          <a:ea typeface="ＭＳ Ｐゴシック" panose="020B0600070205080204" pitchFamily="50" charset="-128"/>
                          <a:cs typeface="Arial" panose="020B0604020202020204" pitchFamily="34" charset="0"/>
                        </a:rPr>
                        <a:t>22</a:t>
                      </a:r>
                      <a:endParaRPr kumimoji="1" lang="ja-JP" sz="1050" kern="100" dirty="0">
                        <a:solidFill>
                          <a:schemeClr val="dk1"/>
                        </a:solidFill>
                        <a:effectLst/>
                        <a:latin typeface="+mn-lt"/>
                        <a:ea typeface="ＭＳ Ｐゴシック" panose="020B0600070205080204" pitchFamily="50" charset="-128"/>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lnSpc>
                          <a:spcPct val="85000"/>
                        </a:lnSpc>
                        <a:spcAft>
                          <a:spcPts val="0"/>
                        </a:spcAft>
                      </a:pPr>
                      <a:r>
                        <a:rPr kumimoji="1" lang="en-US" altLang="ja-JP" sz="1050" kern="100" noProof="1">
                          <a:solidFill>
                            <a:schemeClr val="dk1"/>
                          </a:solidFill>
                          <a:effectLst/>
                          <a:latin typeface="+mn-lt"/>
                          <a:ea typeface="ＭＳ Ｐゴシック" panose="020B0600070205080204" pitchFamily="50" charset="-128"/>
                          <a:cs typeface="Arial" panose="020B0604020202020204" pitchFamily="34" charset="0"/>
                        </a:rPr>
                        <a:t>463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50" b="0" i="0" u="none" strike="noStrike" noProof="1">
                          <a:solidFill>
                            <a:schemeClr val="tx1"/>
                          </a:solidFill>
                          <a:effectLst/>
                          <a:latin typeface="+mn-lt"/>
                        </a:rPr>
                        <a:t>455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lnSpc>
                          <a:spcPct val="85000"/>
                        </a:lnSpc>
                        <a:spcAft>
                          <a:spcPts val="0"/>
                        </a:spcAft>
                      </a:pPr>
                      <a:r>
                        <a:rPr kumimoji="1" lang="en-US" altLang="ja-JP" sz="1050" kern="100" noProof="1">
                          <a:solidFill>
                            <a:schemeClr val="dk1"/>
                          </a:solidFill>
                          <a:effectLst/>
                          <a:latin typeface="+mn-lt"/>
                          <a:ea typeface="ＭＳ Ｐゴシック" panose="020B0600070205080204" pitchFamily="50" charset="-128"/>
                          <a:cs typeface="Arial" panose="020B0604020202020204" pitchFamily="34" charset="0"/>
                        </a:rPr>
                        <a:t>232,748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lnSpc>
                          <a:spcPct val="85000"/>
                        </a:lnSpc>
                        <a:spcAft>
                          <a:spcPts val="0"/>
                        </a:spcAft>
                      </a:pPr>
                      <a:r>
                        <a:rPr kumimoji="1" lang="en-US" altLang="ja-JP" sz="1050" b="0" i="0" u="none" strike="noStrike" kern="100" cap="none" spc="0" normalizeH="0" baseline="0" noProof="1">
                          <a:ln>
                            <a:noFill/>
                          </a:ln>
                          <a:solidFill>
                            <a:srgbClr val="000000"/>
                          </a:solidFill>
                          <a:effectLst/>
                          <a:uLnTx/>
                          <a:uFillTx/>
                          <a:latin typeface="+mn-lt"/>
                          <a:ea typeface="ＭＳ Ｐゴシック" panose="020B0600070205080204" pitchFamily="50" charset="-128"/>
                          <a:cs typeface="Arial" panose="020B0604020202020204" pitchFamily="34" charset="0"/>
                        </a:rPr>
                        <a:t>2020</a:t>
                      </a:r>
                      <a:endParaRPr kumimoji="1" lang="ja-JP" sz="1050" kern="100" dirty="0">
                        <a:solidFill>
                          <a:schemeClr val="dk1"/>
                        </a:solidFill>
                        <a:effectLst/>
                        <a:latin typeface="+mn-lt"/>
                        <a:ea typeface="ＭＳ Ｐゴシック" panose="020B0600070205080204" pitchFamily="50" charset="-128"/>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68000">
                <a:tc>
                  <a:txBody>
                    <a:bodyPr/>
                    <a:lstStyle/>
                    <a:p>
                      <a:pPr marL="0" algn="l" defTabSz="914400" rtl="0" eaLnBrk="1" fontAlgn="ctr" latinLnBrk="0" hangingPunct="0">
                        <a:lnSpc>
                          <a:spcPct val="85000"/>
                        </a:lnSpc>
                        <a:spcAft>
                          <a:spcPts val="0"/>
                        </a:spcAft>
                      </a:pPr>
                      <a:r>
                        <a:rPr kumimoji="1" lang="en-US" altLang="ja-JP" sz="1050" b="0" kern="0" baseline="0" dirty="0" err="1">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Rajyindee</a:t>
                      </a:r>
                      <a:r>
                        <a:rPr kumimoji="1" lang="en-US" altLang="ja-JP" sz="1050" b="0" kern="0" baseline="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 Hospital</a:t>
                      </a:r>
                    </a:p>
                    <a:p>
                      <a:pPr marL="0" algn="l" defTabSz="914400" rtl="0" eaLnBrk="1" fontAlgn="ctr" latinLnBrk="0" hangingPunct="0">
                        <a:lnSpc>
                          <a:spcPct val="85000"/>
                        </a:lnSpc>
                        <a:spcAft>
                          <a:spcPts val="0"/>
                        </a:spcAft>
                      </a:pPr>
                      <a:r>
                        <a:rPr kumimoji="1" lang="ja-JP" altLang="en-US" sz="1050" b="0" kern="0" baseline="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（ソンクラー）</a:t>
                      </a:r>
                      <a:endParaRPr kumimoji="1" lang="ja-JP" sz="1050" b="0" kern="0" baseline="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endParaRP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just" fontAlgn="ctr" hangingPunct="0">
                        <a:lnSpc>
                          <a:spcPct val="85000"/>
                        </a:lnSpc>
                        <a:spcAft>
                          <a:spcPts val="0"/>
                        </a:spcAft>
                      </a:pPr>
                      <a: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t>1988</a:t>
                      </a: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年に設立され、</a:t>
                      </a:r>
                      <a: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t>Thonburi</a:t>
                      </a: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グループに所属する病院である。現在は、</a:t>
                      </a:r>
                      <a:r>
                        <a:rPr lang="ja-JP" altLang="en-US" sz="1050" kern="0" spc="-20" baseline="0" dirty="0">
                          <a:effectLst/>
                          <a:latin typeface="Arial" panose="020B0604020202020204" pitchFamily="34" charset="0"/>
                          <a:ea typeface="ＭＳ Ｐゴシック" panose="020B0600070205080204" pitchFamily="50" charset="-128"/>
                          <a:cs typeface="Arial" panose="020B0604020202020204" pitchFamily="34" charset="0"/>
                        </a:rPr>
                        <a:t>ソンクラーを訪れる外国人旅行者を中心に医療サービスを提供している。</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lnSpc>
                          <a:spcPct val="85000"/>
                        </a:lnSpc>
                        <a:spcAft>
                          <a:spcPts val="0"/>
                        </a:spcAft>
                      </a:pPr>
                      <a:r>
                        <a:rPr kumimoji="1" lang="en-US" altLang="ja-JP" sz="1050" kern="100" noProof="1">
                          <a:solidFill>
                            <a:schemeClr val="dk1"/>
                          </a:solidFill>
                          <a:effectLst/>
                          <a:latin typeface="+mn-lt"/>
                          <a:ea typeface="ＭＳ Ｐゴシック" panose="020B0600070205080204" pitchFamily="50" charset="-128"/>
                          <a:cs typeface="Arial" panose="020B0604020202020204" pitchFamily="34" charset="0"/>
                        </a:rPr>
                        <a:t>13</a:t>
                      </a:r>
                      <a:endParaRPr kumimoji="1" lang="ja-JP" sz="1050" kern="100" dirty="0">
                        <a:solidFill>
                          <a:schemeClr val="dk1"/>
                        </a:solidFill>
                        <a:effectLst/>
                        <a:latin typeface="+mn-lt"/>
                        <a:ea typeface="ＭＳ Ｐゴシック" panose="020B0600070205080204" pitchFamily="50" charset="-128"/>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lnSpc>
                          <a:spcPct val="85000"/>
                        </a:lnSpc>
                        <a:spcAft>
                          <a:spcPts val="0"/>
                        </a:spcAft>
                      </a:pPr>
                      <a:r>
                        <a:rPr kumimoji="1" lang="en-US" altLang="ja-JP" sz="1050" kern="100" noProof="1">
                          <a:solidFill>
                            <a:schemeClr val="dk1"/>
                          </a:solidFill>
                          <a:effectLst/>
                          <a:latin typeface="+mn-lt"/>
                          <a:ea typeface="ＭＳ Ｐゴシック" panose="020B0600070205080204" pitchFamily="50" charset="-128"/>
                          <a:cs typeface="Arial" panose="020B0604020202020204" pitchFamily="34" charset="0"/>
                        </a:rPr>
                        <a:t>200</a:t>
                      </a:r>
                      <a:r>
                        <a:rPr kumimoji="1" lang="ja-JP" altLang="en-US" sz="1050" kern="100" noProof="1">
                          <a:solidFill>
                            <a:schemeClr val="dk1"/>
                          </a:solidFill>
                          <a:effectLst/>
                          <a:latin typeface="+mn-lt"/>
                          <a:ea typeface="ＭＳ Ｐゴシック" panose="020B0600070205080204" pitchFamily="50" charset="-128"/>
                          <a:cs typeface="Arial" panose="020B0604020202020204" pitchFamily="34" charset="0"/>
                        </a:rPr>
                        <a:t>以上</a:t>
                      </a:r>
                      <a:endParaRPr kumimoji="1" lang="en-US" altLang="ja-JP" sz="1050" kern="100" noProof="1">
                        <a:solidFill>
                          <a:schemeClr val="dk1"/>
                        </a:solidFill>
                        <a:effectLst/>
                        <a:latin typeface="+mn-lt"/>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50" b="0" i="0" u="none" strike="noStrike" noProof="1">
                          <a:solidFill>
                            <a:schemeClr val="tx1"/>
                          </a:solidFill>
                          <a:effectLst/>
                          <a:latin typeface="+mn-lt"/>
                        </a:rPr>
                        <a:t>436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lnSpc>
                          <a:spcPct val="85000"/>
                        </a:lnSpc>
                        <a:spcAft>
                          <a:spcPts val="0"/>
                        </a:spcAft>
                      </a:pPr>
                      <a:r>
                        <a:rPr kumimoji="1" lang="en-US" altLang="ja-JP" sz="1050" kern="100" noProof="1">
                          <a:solidFill>
                            <a:schemeClr val="dk1"/>
                          </a:solidFill>
                          <a:effectLst/>
                          <a:latin typeface="+mn-lt"/>
                          <a:ea typeface="ＭＳ Ｐゴシック" panose="020B0600070205080204" pitchFamily="50" charset="-128"/>
                          <a:cs typeface="Arial" panose="020B0604020202020204" pitchFamily="34" charset="0"/>
                        </a:rPr>
                        <a:t>143,809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lnSpc>
                          <a:spcPct val="85000"/>
                        </a:lnSpc>
                        <a:spcAft>
                          <a:spcPts val="0"/>
                        </a:spcAft>
                      </a:pPr>
                      <a:r>
                        <a:rPr kumimoji="1" lang="en-US" altLang="ja-JP" sz="1050" b="0" i="0" u="none" strike="noStrike" kern="100" cap="none" spc="0" normalizeH="0" baseline="0" noProof="1">
                          <a:ln>
                            <a:noFill/>
                          </a:ln>
                          <a:solidFill>
                            <a:srgbClr val="000000"/>
                          </a:solidFill>
                          <a:effectLst/>
                          <a:uLnTx/>
                          <a:uFillTx/>
                          <a:latin typeface="+mn-lt"/>
                          <a:ea typeface="ＭＳ Ｐゴシック" panose="020B0600070205080204" pitchFamily="50" charset="-128"/>
                          <a:cs typeface="Arial" panose="020B0604020202020204" pitchFamily="34" charset="0"/>
                        </a:rPr>
                        <a:t>2023</a:t>
                      </a:r>
                      <a:endParaRPr kumimoji="1" lang="ja-JP" sz="1050" kern="100" dirty="0">
                        <a:solidFill>
                          <a:schemeClr val="dk1"/>
                        </a:solidFill>
                        <a:effectLst/>
                        <a:latin typeface="+mn-lt"/>
                        <a:ea typeface="ＭＳ Ｐゴシック" panose="020B0600070205080204" pitchFamily="50" charset="-128"/>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6443076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50" imgW="360" imgH="360" progId="TCLayout.ActiveDocument.1">
                  <p:embed/>
                </p:oleObj>
              </mc:Choice>
              <mc:Fallback>
                <p:oleObj name="think-cellスライド" r:id="rId50" imgW="360" imgH="360" progId="TCLayout.ActiveDocument.1">
                  <p:embed/>
                  <p:pic>
                    <p:nvPicPr>
                      <p:cNvPr id="4" name="Object 3" hidden="1"/>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just">
              <a:spcBef>
                <a:spcPct val="0"/>
              </a:spcBef>
              <a:spcAft>
                <a:spcPct val="0"/>
              </a:spcAft>
            </a:pPr>
            <a:endParaRPr kumimoji="1" lang="ja-JP" altLang="en-US" sz="8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sz="1400" noProof="1"/>
              <a:t>タイ／医療関連／医療・公衆衛生</a:t>
            </a:r>
            <a:endParaRPr kumimoji="1" lang="ja-JP" altLang="en-US" sz="1400"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sz="2000" noProof="1"/>
              <a:t>医療従事者</a:t>
            </a:r>
          </a:p>
        </p:txBody>
      </p:sp>
      <p:grpSp>
        <p:nvGrpSpPr>
          <p:cNvPr id="20" name="グループ化 7"/>
          <p:cNvGrpSpPr/>
          <p:nvPr/>
        </p:nvGrpSpPr>
        <p:grpSpPr>
          <a:xfrm>
            <a:off x="356257" y="1916832"/>
            <a:ext cx="4536507" cy="288032"/>
            <a:chOff x="4803500" y="2113806"/>
            <a:chExt cx="2954133" cy="288032"/>
          </a:xfrm>
        </p:grpSpPr>
        <p:cxnSp>
          <p:nvCxnSpPr>
            <p:cNvPr id="21" name="直線コネクタ 20"/>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2"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noProof="1">
                  <a:solidFill>
                    <a:srgbClr val="000000"/>
                  </a:solidFill>
                  <a:latin typeface="Arial Black" pitchFamily="34" charset="0"/>
                  <a:ea typeface="HGP創英角ｺﾞｼｯｸUB" pitchFamily="50" charset="-128"/>
                </a:rPr>
                <a:t>医療従事者数</a:t>
              </a:r>
              <a:endParaRPr lang="en-US" altLang="ko-KR" sz="1400" dirty="0">
                <a:solidFill>
                  <a:srgbClr val="000000"/>
                </a:solidFill>
                <a:latin typeface="Arial Black" pitchFamily="34" charset="0"/>
                <a:ea typeface="HGP創英角ｺﾞｼｯｸUB" pitchFamily="50" charset="-128"/>
              </a:endParaRPr>
            </a:p>
          </p:txBody>
        </p:sp>
      </p:grpSp>
      <p:grpSp>
        <p:nvGrpSpPr>
          <p:cNvPr id="23" name="グループ化 22"/>
          <p:cNvGrpSpPr/>
          <p:nvPr/>
        </p:nvGrpSpPr>
        <p:grpSpPr>
          <a:xfrm>
            <a:off x="5169024" y="1916832"/>
            <a:ext cx="4536507" cy="288032"/>
            <a:chOff x="4803500" y="2113806"/>
            <a:chExt cx="2954133" cy="288032"/>
          </a:xfrm>
        </p:grpSpPr>
        <p:cxnSp>
          <p:nvCxnSpPr>
            <p:cNvPr id="24" name="直線コネクタ 23"/>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5"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noProof="1">
                  <a:solidFill>
                    <a:srgbClr val="000000"/>
                  </a:solidFill>
                  <a:latin typeface="Arial Black" pitchFamily="34" charset="0"/>
                  <a:ea typeface="HGP創英角ｺﾞｼｯｸUB" pitchFamily="50" charset="-128"/>
                </a:rPr>
                <a:t>1万人当たりの医療従事者数</a:t>
              </a:r>
              <a:endParaRPr lang="en-US" altLang="ko-KR" sz="1400" dirty="0">
                <a:solidFill>
                  <a:srgbClr val="000000"/>
                </a:solidFill>
                <a:latin typeface="Arial Black" pitchFamily="34" charset="0"/>
                <a:ea typeface="HGP創英角ｺﾞｼｯｸUB" pitchFamily="50" charset="-128"/>
              </a:endParaRPr>
            </a:p>
          </p:txBody>
        </p:sp>
      </p:grpSp>
      <p:sp>
        <p:nvSpPr>
          <p:cNvPr id="26" name="テキスト ボックス 25"/>
          <p:cNvSpPr txBox="1"/>
          <p:nvPr/>
        </p:nvSpPr>
        <p:spPr>
          <a:xfrm>
            <a:off x="200472" y="1046288"/>
            <a:ext cx="9505056" cy="736612"/>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医療従事者、特に看護師の数は前年と比較して増加している。</a:t>
            </a:r>
            <a:endParaRPr lang="en-US" altLang="ja-JP" sz="1400" noProof="1">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20</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22</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年の東南アジアの水準*（</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1</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万人当たりの医師</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7.7</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人、看護師</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20.6</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人）と比較すると、看護師は</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年以降継続して上回っているが、医師は</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年以外は水準を下回っている。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8" name="テキスト ボックス 27"/>
          <p:cNvSpPr txBox="1"/>
          <p:nvPr/>
        </p:nvSpPr>
        <p:spPr>
          <a:xfrm>
            <a:off x="218521" y="6377292"/>
            <a:ext cx="9001000" cy="144016"/>
          </a:xfrm>
          <a:prstGeom prst="rect">
            <a:avLst/>
          </a:prstGeom>
          <a:noFill/>
        </p:spPr>
        <p:txBody>
          <a:bodyPr wrap="square" lIns="0" tIns="0" rIns="0" bIns="0" rtlCol="0">
            <a:noAutofit/>
          </a:bodyPr>
          <a:lstStyle/>
          <a:p>
            <a:pPr marL="333375" indent="-333375"/>
            <a:r>
              <a:rPr lang="ja-JP" altLang="en-US" sz="800" noProof="1">
                <a:latin typeface="Arial" panose="020B0604020202020204" pitchFamily="34" charset="0"/>
                <a:ea typeface="ＭＳ Ｐゴシック" panose="020B0600070205080204" pitchFamily="50" charset="-128"/>
                <a:cs typeface="Arial" panose="020B0604020202020204" pitchFamily="34" charset="0"/>
              </a:rPr>
              <a:t>（出所）世界保健機関 （WHO） Global Health Observatory （GHO） データ （202</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5</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年1月時点）</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9" name="テキスト ボックス 28"/>
          <p:cNvSpPr txBox="1"/>
          <p:nvPr/>
        </p:nvSpPr>
        <p:spPr>
          <a:xfrm>
            <a:off x="383225" y="2357678"/>
            <a:ext cx="288032" cy="157411"/>
          </a:xfrm>
          <a:prstGeom prst="rect">
            <a:avLst/>
          </a:prstGeom>
          <a:noFill/>
        </p:spPr>
        <p:txBody>
          <a:bodyPr wrap="square" lIns="0" tIns="0" rIns="0" bIns="0" rtlCol="0" anchor="ctr" anchorCtr="0">
            <a:noAutofit/>
          </a:bodyPr>
          <a:lstStyle/>
          <a:p>
            <a:r>
              <a:rPr kumimoji="1" lang="ja-JP" altLang="en-US" sz="800" noProof="1">
                <a:latin typeface="Arial" panose="020B0604020202020204" pitchFamily="34" charset="0"/>
                <a:ea typeface="ＭＳ Ｐゴシック" panose="020B0600070205080204" pitchFamily="50" charset="-128"/>
                <a:cs typeface="Arial" panose="020B0604020202020204" pitchFamily="34" charset="0"/>
              </a:rPr>
              <a:t>（人）</a:t>
            </a:r>
          </a:p>
        </p:txBody>
      </p:sp>
      <p:sp>
        <p:nvSpPr>
          <p:cNvPr id="186" name="テキスト ボックス 185"/>
          <p:cNvSpPr txBox="1"/>
          <p:nvPr/>
        </p:nvSpPr>
        <p:spPr>
          <a:xfrm>
            <a:off x="5289755" y="2367047"/>
            <a:ext cx="288032" cy="157411"/>
          </a:xfrm>
          <a:prstGeom prst="rect">
            <a:avLst/>
          </a:prstGeom>
          <a:noFill/>
        </p:spPr>
        <p:txBody>
          <a:bodyPr wrap="square" lIns="0" tIns="0" rIns="0" bIns="0" rtlCol="0" anchor="ctr" anchorCtr="0">
            <a:noAutofit/>
          </a:bodyPr>
          <a:lstStyle/>
          <a:p>
            <a:r>
              <a:rPr kumimoji="1" lang="ja-JP" altLang="en-US" sz="800" noProof="1">
                <a:latin typeface="Arial" panose="020B0604020202020204" pitchFamily="34" charset="0"/>
                <a:ea typeface="ＭＳ Ｐゴシック" panose="020B0600070205080204" pitchFamily="50" charset="-128"/>
                <a:cs typeface="Arial" panose="020B0604020202020204" pitchFamily="34" charset="0"/>
              </a:rPr>
              <a:t>（人）</a:t>
            </a:r>
          </a:p>
        </p:txBody>
      </p:sp>
      <p:cxnSp>
        <p:nvCxnSpPr>
          <p:cNvPr id="8" name="Straight Connector 7">
            <a:extLst>
              <a:ext uri="{FF2B5EF4-FFF2-40B4-BE49-F238E27FC236}">
                <a16:creationId xmlns:a16="http://schemas.microsoft.com/office/drawing/2014/main" id="{9E79720D-C7F2-4282-9156-D486D9A4829D}"/>
              </a:ext>
            </a:extLst>
          </p:cNvPr>
          <p:cNvCxnSpPr/>
          <p:nvPr>
            <p:custDataLst>
              <p:tags r:id="rId3"/>
            </p:custDataLst>
          </p:nvPr>
        </p:nvCxnSpPr>
        <p:spPr bwMode="gray">
          <a:xfrm>
            <a:off x="1360699" y="2352675"/>
            <a:ext cx="246063" cy="0"/>
          </a:xfrm>
          <a:prstGeom prst="line">
            <a:avLst/>
          </a:prstGeom>
          <a:ln w="9525" cap="flat" cmpd="sng" algn="ctr">
            <a:solidFill>
              <a:schemeClr val="tx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34F503AF-6DD8-4849-9DA5-B9BBA5DB74A7}"/>
              </a:ext>
            </a:extLst>
          </p:cNvPr>
          <p:cNvCxnSpPr/>
          <p:nvPr>
            <p:custDataLst>
              <p:tags r:id="rId4"/>
            </p:custDataLst>
          </p:nvPr>
        </p:nvCxnSpPr>
        <p:spPr bwMode="gray">
          <a:xfrm>
            <a:off x="2102061" y="2352675"/>
            <a:ext cx="246063" cy="0"/>
          </a:xfrm>
          <a:prstGeom prst="line">
            <a:avLst/>
          </a:prstGeom>
          <a:ln w="9525" cap="flat" cmpd="sng" algn="ctr">
            <a:solidFill>
              <a:srgbClr val="3D6E8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4EE23A22-7DB9-4E9C-B1B7-335EAE9DCFBA}"/>
              </a:ext>
            </a:extLst>
          </p:cNvPr>
          <p:cNvCxnSpPr/>
          <p:nvPr>
            <p:custDataLst>
              <p:tags r:id="rId5"/>
            </p:custDataLst>
          </p:nvPr>
        </p:nvCxnSpPr>
        <p:spPr bwMode="gray">
          <a:xfrm>
            <a:off x="3465724" y="2352675"/>
            <a:ext cx="246063" cy="0"/>
          </a:xfrm>
          <a:prstGeom prst="line">
            <a:avLst/>
          </a:prstGeom>
          <a:ln w="9525" cap="flat" cmpd="sng" algn="ctr">
            <a:solidFill>
              <a:srgbClr val="655939"/>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7C0D6F89-AC56-4278-83CB-CC74FE932A8C}"/>
              </a:ext>
            </a:extLst>
          </p:cNvPr>
          <p:cNvCxnSpPr/>
          <p:nvPr>
            <p:custDataLst>
              <p:tags r:id="rId6"/>
            </p:custDataLst>
          </p:nvPr>
        </p:nvCxnSpPr>
        <p:spPr bwMode="gray">
          <a:xfrm>
            <a:off x="4207086" y="2352675"/>
            <a:ext cx="246063" cy="0"/>
          </a:xfrm>
          <a:prstGeom prst="line">
            <a:avLst/>
          </a:prstGeom>
          <a:ln w="9525" cap="flat" cmpd="sng" algn="ctr">
            <a:solidFill>
              <a:srgbClr val="4D4D4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3" name="Isosceles Triangle 12">
            <a:extLst>
              <a:ext uri="{FF2B5EF4-FFF2-40B4-BE49-F238E27FC236}">
                <a16:creationId xmlns:a16="http://schemas.microsoft.com/office/drawing/2014/main" id="{2275FACF-65EB-4C49-8F49-5F7D9B5838FA}"/>
              </a:ext>
            </a:extLst>
          </p:cNvPr>
          <p:cNvSpPr/>
          <p:nvPr>
            <p:custDataLst>
              <p:tags r:id="rId7"/>
            </p:custDataLst>
          </p:nvPr>
        </p:nvSpPr>
        <p:spPr bwMode="auto">
          <a:xfrm>
            <a:off x="3549861" y="2314575"/>
            <a:ext cx="76200" cy="76200"/>
          </a:xfrm>
          <a:prstGeom prst="triangle">
            <a:avLst/>
          </a:prstGeom>
          <a:solidFill>
            <a:srgbClr val="655939"/>
          </a:solidFill>
          <a:ln w="9525" algn="ctr">
            <a:solidFill>
              <a:srgbClr val="655939"/>
            </a:solidFill>
          </a:ln>
          <a:effectLst/>
        </p:spPr>
        <p:txBody>
          <a:bodyPr wrap="square" rIns="0" rtlCol="0" anchor="ctr" anchorCtr="0">
            <a:noAutofit/>
          </a:bodyPr>
          <a:lstStyle/>
          <a:p>
            <a:pPr marL="3175" algn="just">
              <a:lnSpc>
                <a:spcPct val="114000"/>
              </a:lnSpc>
            </a:pPr>
            <a:endParaRPr kumimoji="1" lang="ja-JP" altLang="en-US" sz="960" dirty="0"/>
          </a:p>
        </p:txBody>
      </p:sp>
      <p:sp>
        <p:nvSpPr>
          <p:cNvPr id="15" name="Diamond 14">
            <a:extLst>
              <a:ext uri="{FF2B5EF4-FFF2-40B4-BE49-F238E27FC236}">
                <a16:creationId xmlns:a16="http://schemas.microsoft.com/office/drawing/2014/main" id="{1114B9F6-5E2C-4A77-8485-1F134796E591}"/>
              </a:ext>
            </a:extLst>
          </p:cNvPr>
          <p:cNvSpPr/>
          <p:nvPr>
            <p:custDataLst>
              <p:tags r:id="rId8"/>
            </p:custDataLst>
          </p:nvPr>
        </p:nvSpPr>
        <p:spPr bwMode="auto">
          <a:xfrm>
            <a:off x="4291224" y="2314575"/>
            <a:ext cx="76200" cy="76200"/>
          </a:xfrm>
          <a:prstGeom prst="diamond">
            <a:avLst/>
          </a:prstGeom>
          <a:solidFill>
            <a:srgbClr val="4D4D4D"/>
          </a:solidFill>
          <a:ln w="9525" algn="ctr">
            <a:solidFill>
              <a:srgbClr val="4D4D4D"/>
            </a:solidFill>
          </a:ln>
          <a:effectLst/>
        </p:spPr>
        <p:txBody>
          <a:bodyPr wrap="square" rIns="0" rtlCol="0" anchor="ctr" anchorCtr="0">
            <a:noAutofit/>
          </a:bodyPr>
          <a:lstStyle/>
          <a:p>
            <a:pPr marL="3175" algn="just">
              <a:lnSpc>
                <a:spcPct val="114000"/>
              </a:lnSpc>
            </a:pPr>
            <a:endParaRPr kumimoji="1" lang="ja-JP" altLang="en-US" sz="960" dirty="0"/>
          </a:p>
        </p:txBody>
      </p:sp>
      <p:sp>
        <p:nvSpPr>
          <p:cNvPr id="9" name="Oval 8">
            <a:extLst>
              <a:ext uri="{FF2B5EF4-FFF2-40B4-BE49-F238E27FC236}">
                <a16:creationId xmlns:a16="http://schemas.microsoft.com/office/drawing/2014/main" id="{0E10B35B-271C-4B2D-BB63-469DBCB57E8C}"/>
              </a:ext>
            </a:extLst>
          </p:cNvPr>
          <p:cNvSpPr/>
          <p:nvPr>
            <p:custDataLst>
              <p:tags r:id="rId9"/>
            </p:custDataLst>
          </p:nvPr>
        </p:nvSpPr>
        <p:spPr bwMode="auto">
          <a:xfrm>
            <a:off x="1444836" y="2314575"/>
            <a:ext cx="76200" cy="76200"/>
          </a:xfrm>
          <a:prstGeom prst="ellipse">
            <a:avLst/>
          </a:prstGeom>
          <a:solidFill>
            <a:schemeClr val="tx2"/>
          </a:solidFill>
          <a:ln w="9525" algn="ctr">
            <a:solidFill>
              <a:schemeClr val="tx2"/>
            </a:solidFill>
          </a:ln>
          <a:effectLst/>
        </p:spPr>
        <p:txBody>
          <a:bodyPr wrap="square" rIns="0" rtlCol="0" anchor="ctr" anchorCtr="0">
            <a:noAutofit/>
          </a:bodyPr>
          <a:lstStyle/>
          <a:p>
            <a:pPr marL="3175" algn="just">
              <a:lnSpc>
                <a:spcPct val="114000"/>
              </a:lnSpc>
            </a:pPr>
            <a:endParaRPr kumimoji="1" lang="ja-JP" altLang="en-US" sz="960" dirty="0"/>
          </a:p>
        </p:txBody>
      </p:sp>
      <p:sp>
        <p:nvSpPr>
          <p:cNvPr id="11" name="Rectangle 10">
            <a:extLst>
              <a:ext uri="{FF2B5EF4-FFF2-40B4-BE49-F238E27FC236}">
                <a16:creationId xmlns:a16="http://schemas.microsoft.com/office/drawing/2014/main" id="{2AB464F3-484D-4A69-B8ED-D0770496056F}"/>
              </a:ext>
            </a:extLst>
          </p:cNvPr>
          <p:cNvSpPr/>
          <p:nvPr>
            <p:custDataLst>
              <p:tags r:id="rId10"/>
            </p:custDataLst>
          </p:nvPr>
        </p:nvSpPr>
        <p:spPr bwMode="auto">
          <a:xfrm>
            <a:off x="2186199" y="2314575"/>
            <a:ext cx="76200" cy="76200"/>
          </a:xfrm>
          <a:prstGeom prst="rect">
            <a:avLst/>
          </a:prstGeom>
          <a:solidFill>
            <a:srgbClr val="3D6E81"/>
          </a:solidFill>
          <a:ln w="9525" algn="ctr">
            <a:solidFill>
              <a:srgbClr val="3D6E81"/>
            </a:solidFill>
          </a:ln>
          <a:effectLst/>
        </p:spPr>
        <p:txBody>
          <a:bodyPr wrap="square" rIns="0" rtlCol="0" anchor="ctr" anchorCtr="0">
            <a:noAutofit/>
          </a:bodyPr>
          <a:lstStyle/>
          <a:p>
            <a:pPr marL="3175" algn="just">
              <a:lnSpc>
                <a:spcPct val="114000"/>
              </a:lnSpc>
            </a:pPr>
            <a:endParaRPr kumimoji="1" lang="ja-JP" altLang="en-US" sz="960" dirty="0"/>
          </a:p>
        </p:txBody>
      </p:sp>
      <p:sp>
        <p:nvSpPr>
          <p:cNvPr id="63" name="テキスト プレースホルダ 9">
            <a:extLst>
              <a:ext uri="{FF2B5EF4-FFF2-40B4-BE49-F238E27FC236}">
                <a16:creationId xmlns:a16="http://schemas.microsoft.com/office/drawing/2014/main" id="{97FF6551-9781-4108-99B1-9CEB6144E8A1}"/>
              </a:ext>
            </a:extLst>
          </p:cNvPr>
          <p:cNvSpPr>
            <a:spLocks noGrp="1"/>
          </p:cNvSpPr>
          <p:nvPr>
            <p:custDataLst>
              <p:tags r:id="rId11"/>
            </p:custDataLst>
          </p:nvPr>
        </p:nvSpPr>
        <p:spPr bwMode="auto">
          <a:xfrm>
            <a:off x="1657561" y="2289175"/>
            <a:ext cx="3429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F820C234-BCF5-4DA3-AE25-F32FE49A73CF}" type="datetime'看''''''''''''''''''護''''''''''''''師'''''''''''''''''''">
              <a:rPr lang="ja-JP" altLang="en-US" sz="900" smtClean="0"/>
              <a:pPr marL="0" indent="0">
                <a:spcBef>
                  <a:spcPct val="0"/>
                </a:spcBef>
                <a:buNone/>
              </a:pPr>
              <a:t>看護師</a:t>
            </a:fld>
            <a:endParaRPr lang="ja-JP" altLang="en-US" sz="720" dirty="0">
              <a:sym typeface="+mn-lt"/>
            </a:endParaRPr>
          </a:p>
        </p:txBody>
      </p:sp>
      <p:sp>
        <p:nvSpPr>
          <p:cNvPr id="66" name="テキスト プレースホルダ 9">
            <a:extLst>
              <a:ext uri="{FF2B5EF4-FFF2-40B4-BE49-F238E27FC236}">
                <a16:creationId xmlns:a16="http://schemas.microsoft.com/office/drawing/2014/main" id="{3CC59A9E-49EB-4FA9-8FD8-BF7B1A466062}"/>
              </a:ext>
            </a:extLst>
          </p:cNvPr>
          <p:cNvSpPr>
            <a:spLocks noGrp="1"/>
          </p:cNvSpPr>
          <p:nvPr>
            <p:custDataLst>
              <p:tags r:id="rId12"/>
            </p:custDataLst>
          </p:nvPr>
        </p:nvSpPr>
        <p:spPr bwMode="auto">
          <a:xfrm>
            <a:off x="2398924" y="2289175"/>
            <a:ext cx="9652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3013688D-FBCD-4CD4-9A27-03A7DCDAEE47}" type="datetime'''医師''''（''''''''''歯''''''''科''医''''を''除く''''''''''''）'''''">
              <a:rPr lang="ja-JP" altLang="en-US" sz="900" smtClean="0"/>
              <a:pPr marL="0" indent="0">
                <a:spcBef>
                  <a:spcPct val="0"/>
                </a:spcBef>
                <a:buNone/>
              </a:pPr>
              <a:t>医師（歯科医を除く）</a:t>
            </a:fld>
            <a:endParaRPr lang="ja-JP" altLang="en-US" sz="720" dirty="0">
              <a:sym typeface="+mn-lt"/>
            </a:endParaRPr>
          </a:p>
        </p:txBody>
      </p:sp>
      <p:sp>
        <p:nvSpPr>
          <p:cNvPr id="67" name="テキスト プレースホルダ 9">
            <a:extLst>
              <a:ext uri="{FF2B5EF4-FFF2-40B4-BE49-F238E27FC236}">
                <a16:creationId xmlns:a16="http://schemas.microsoft.com/office/drawing/2014/main" id="{D6FAC5A3-BFDF-45F7-992E-B200891E4F3C}"/>
              </a:ext>
            </a:extLst>
          </p:cNvPr>
          <p:cNvSpPr>
            <a:spLocks noGrp="1"/>
          </p:cNvSpPr>
          <p:nvPr>
            <p:custDataLst>
              <p:tags r:id="rId13"/>
            </p:custDataLst>
          </p:nvPr>
        </p:nvSpPr>
        <p:spPr bwMode="auto">
          <a:xfrm>
            <a:off x="3762586" y="2289175"/>
            <a:ext cx="3429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1208D3A3-D04D-4CDD-8037-46AA0BCB9EF7}" type="datetime'''''''''''''''''薬''''''''''''''''''''''''''''''剤''''師'''''''">
              <a:rPr lang="ja-JP" altLang="en-US" sz="900" smtClean="0"/>
              <a:pPr marL="0" indent="0">
                <a:spcBef>
                  <a:spcPct val="0"/>
                </a:spcBef>
                <a:buNone/>
              </a:pPr>
              <a:t>薬剤師</a:t>
            </a:fld>
            <a:endParaRPr lang="ja-JP" altLang="en-US" sz="720" dirty="0">
              <a:sym typeface="+mn-lt"/>
            </a:endParaRPr>
          </a:p>
        </p:txBody>
      </p:sp>
      <p:sp>
        <p:nvSpPr>
          <p:cNvPr id="65" name="テキスト プレースホルダ 9">
            <a:extLst>
              <a:ext uri="{FF2B5EF4-FFF2-40B4-BE49-F238E27FC236}">
                <a16:creationId xmlns:a16="http://schemas.microsoft.com/office/drawing/2014/main" id="{6D0D3214-8297-4370-9AAE-67BB7ECA825C}"/>
              </a:ext>
            </a:extLst>
          </p:cNvPr>
          <p:cNvSpPr>
            <a:spLocks noGrp="1"/>
          </p:cNvSpPr>
          <p:nvPr>
            <p:custDataLst>
              <p:tags r:id="rId14"/>
            </p:custDataLst>
          </p:nvPr>
        </p:nvSpPr>
        <p:spPr bwMode="auto">
          <a:xfrm>
            <a:off x="4503949" y="2289175"/>
            <a:ext cx="3429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B77FE3EC-596B-4540-BBE4-6536351FCEF3}" type="datetime'''''''''''''''歯''''科''''''''''''医'''''''''''''''''''">
              <a:rPr lang="ja-JP" altLang="en-US" sz="900" smtClean="0"/>
              <a:pPr marL="0" indent="0">
                <a:spcBef>
                  <a:spcPct val="0"/>
                </a:spcBef>
                <a:buNone/>
              </a:pPr>
              <a:t>歯科医</a:t>
            </a:fld>
            <a:endParaRPr lang="ja-JP" altLang="en-US" sz="720" dirty="0">
              <a:sym typeface="+mn-lt"/>
            </a:endParaRPr>
          </a:p>
        </p:txBody>
      </p:sp>
      <p:cxnSp>
        <p:nvCxnSpPr>
          <p:cNvPr id="31" name="Straight Connector 30">
            <a:extLst>
              <a:ext uri="{FF2B5EF4-FFF2-40B4-BE49-F238E27FC236}">
                <a16:creationId xmlns:a16="http://schemas.microsoft.com/office/drawing/2014/main" id="{9D2F3F0F-65EF-4C6F-908D-4D5CDC4AD997}"/>
              </a:ext>
            </a:extLst>
          </p:cNvPr>
          <p:cNvCxnSpPr/>
          <p:nvPr>
            <p:custDataLst>
              <p:tags r:id="rId15"/>
            </p:custDataLst>
          </p:nvPr>
        </p:nvCxnSpPr>
        <p:spPr bwMode="gray">
          <a:xfrm>
            <a:off x="9032875" y="2352675"/>
            <a:ext cx="233363" cy="0"/>
          </a:xfrm>
          <a:prstGeom prst="line">
            <a:avLst/>
          </a:prstGeom>
          <a:ln w="9525" cap="flat" cmpd="sng" algn="ctr">
            <a:solidFill>
              <a:schemeClr val="bg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65829FB5-B6FB-4ED7-8D36-80B4BF80E81A}"/>
              </a:ext>
            </a:extLst>
          </p:cNvPr>
          <p:cNvCxnSpPr/>
          <p:nvPr>
            <p:custDataLst>
              <p:tags r:id="rId16"/>
            </p:custDataLst>
          </p:nvPr>
        </p:nvCxnSpPr>
        <p:spPr bwMode="gray">
          <a:xfrm>
            <a:off x="8304213" y="2352675"/>
            <a:ext cx="233363" cy="0"/>
          </a:xfrm>
          <a:prstGeom prst="line">
            <a:avLst/>
          </a:prstGeom>
          <a:ln w="9525" cap="flat" cmpd="sng" algn="ctr">
            <a:solidFill>
              <a:schemeClr val="bg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99DFA97A-DFC4-40EA-AC3D-C1A0C9B51B32}"/>
              </a:ext>
            </a:extLst>
          </p:cNvPr>
          <p:cNvCxnSpPr/>
          <p:nvPr>
            <p:custDataLst>
              <p:tags r:id="rId17"/>
            </p:custDataLst>
          </p:nvPr>
        </p:nvCxnSpPr>
        <p:spPr bwMode="gray">
          <a:xfrm>
            <a:off x="6224588" y="2352675"/>
            <a:ext cx="233363" cy="0"/>
          </a:xfrm>
          <a:prstGeom prst="line">
            <a:avLst/>
          </a:prstGeom>
          <a:ln w="9525" cap="flat" cmpd="sng" algn="ctr">
            <a:solidFill>
              <a:schemeClr val="tx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399DBA87-33F0-4309-BAF7-6A019CCB1C53}"/>
              </a:ext>
            </a:extLst>
          </p:cNvPr>
          <p:cNvCxnSpPr/>
          <p:nvPr>
            <p:custDataLst>
              <p:tags r:id="rId18"/>
            </p:custDataLst>
          </p:nvPr>
        </p:nvCxnSpPr>
        <p:spPr bwMode="gray">
          <a:xfrm>
            <a:off x="6953250" y="2352675"/>
            <a:ext cx="233363" cy="0"/>
          </a:xfrm>
          <a:prstGeom prst="line">
            <a:avLst/>
          </a:prstGeom>
          <a:ln w="9525" cap="flat" cmpd="sng" algn="ctr">
            <a:solidFill>
              <a:schemeClr val="accent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51" name="Oval 50">
            <a:extLst>
              <a:ext uri="{FF2B5EF4-FFF2-40B4-BE49-F238E27FC236}">
                <a16:creationId xmlns:a16="http://schemas.microsoft.com/office/drawing/2014/main" id="{B5DF1910-5F0B-48B8-9A79-65C1D5F5D83C}"/>
              </a:ext>
            </a:extLst>
          </p:cNvPr>
          <p:cNvSpPr/>
          <p:nvPr>
            <p:custDataLst>
              <p:tags r:id="rId19"/>
            </p:custDataLst>
          </p:nvPr>
        </p:nvSpPr>
        <p:spPr bwMode="auto">
          <a:xfrm>
            <a:off x="6308725" y="2320925"/>
            <a:ext cx="63500" cy="63500"/>
          </a:xfrm>
          <a:prstGeom prst="ellipse">
            <a:avLst/>
          </a:prstGeom>
          <a:solidFill>
            <a:schemeClr val="tx2"/>
          </a:solidFill>
          <a:ln w="9525" algn="ctr">
            <a:solidFill>
              <a:schemeClr val="tx2"/>
            </a:solidFill>
          </a:ln>
          <a:effectLst/>
        </p:spPr>
        <p:txBody>
          <a:bodyPr wrap="square" rIns="0" rtlCol="0" anchor="ctr" anchorCtr="0">
            <a:noAutofit/>
          </a:bodyPr>
          <a:lstStyle/>
          <a:p>
            <a:pPr marL="3175" algn="just">
              <a:lnSpc>
                <a:spcPct val="114000"/>
              </a:lnSpc>
            </a:pPr>
            <a:endParaRPr kumimoji="1" lang="ja-JP" altLang="en-US" sz="960" dirty="0"/>
          </a:p>
        </p:txBody>
      </p:sp>
      <p:sp>
        <p:nvSpPr>
          <p:cNvPr id="55" name="Rectangle 54">
            <a:extLst>
              <a:ext uri="{FF2B5EF4-FFF2-40B4-BE49-F238E27FC236}">
                <a16:creationId xmlns:a16="http://schemas.microsoft.com/office/drawing/2014/main" id="{58EE0389-3643-41B5-9C70-33236F47DE1C}"/>
              </a:ext>
            </a:extLst>
          </p:cNvPr>
          <p:cNvSpPr/>
          <p:nvPr>
            <p:custDataLst>
              <p:tags r:id="rId20"/>
            </p:custDataLst>
          </p:nvPr>
        </p:nvSpPr>
        <p:spPr bwMode="auto">
          <a:xfrm>
            <a:off x="7037388" y="2320925"/>
            <a:ext cx="63500" cy="63500"/>
          </a:xfrm>
          <a:prstGeom prst="rect">
            <a:avLst/>
          </a:prstGeom>
          <a:solidFill>
            <a:schemeClr val="accent1"/>
          </a:solidFill>
          <a:ln w="9525" algn="ctr">
            <a:solidFill>
              <a:schemeClr val="accent1"/>
            </a:solidFill>
          </a:ln>
          <a:effectLst/>
        </p:spPr>
        <p:txBody>
          <a:bodyPr wrap="square" rIns="0" rtlCol="0" anchor="ctr" anchorCtr="0">
            <a:noAutofit/>
          </a:bodyPr>
          <a:lstStyle/>
          <a:p>
            <a:pPr marL="3175" algn="just">
              <a:lnSpc>
                <a:spcPct val="114000"/>
              </a:lnSpc>
            </a:pPr>
            <a:endParaRPr kumimoji="1" lang="ja-JP" altLang="en-US" sz="960" dirty="0"/>
          </a:p>
        </p:txBody>
      </p:sp>
      <p:sp>
        <p:nvSpPr>
          <p:cNvPr id="59" name="Isosceles Triangle 58">
            <a:extLst>
              <a:ext uri="{FF2B5EF4-FFF2-40B4-BE49-F238E27FC236}">
                <a16:creationId xmlns:a16="http://schemas.microsoft.com/office/drawing/2014/main" id="{B5CE5F91-C880-425C-9CB0-E048A98AD15A}"/>
              </a:ext>
            </a:extLst>
          </p:cNvPr>
          <p:cNvSpPr/>
          <p:nvPr>
            <p:custDataLst>
              <p:tags r:id="rId21"/>
            </p:custDataLst>
          </p:nvPr>
        </p:nvSpPr>
        <p:spPr bwMode="auto">
          <a:xfrm>
            <a:off x="8388350" y="2320925"/>
            <a:ext cx="63500" cy="63500"/>
          </a:xfrm>
          <a:prstGeom prst="triangle">
            <a:avLst/>
          </a:prstGeom>
          <a:solidFill>
            <a:schemeClr val="bg2"/>
          </a:solidFill>
          <a:ln w="9525" algn="ctr">
            <a:solidFill>
              <a:schemeClr val="bg2"/>
            </a:solidFill>
          </a:ln>
          <a:effectLst/>
        </p:spPr>
        <p:txBody>
          <a:bodyPr wrap="square" rIns="0" rtlCol="0" anchor="ctr" anchorCtr="0">
            <a:noAutofit/>
          </a:bodyPr>
          <a:lstStyle/>
          <a:p>
            <a:pPr marL="3175" algn="just">
              <a:lnSpc>
                <a:spcPct val="114000"/>
              </a:lnSpc>
            </a:pPr>
            <a:endParaRPr kumimoji="1" lang="ja-JP" altLang="en-US" sz="960" dirty="0"/>
          </a:p>
        </p:txBody>
      </p:sp>
      <p:sp>
        <p:nvSpPr>
          <p:cNvPr id="64" name="Diamond 63">
            <a:extLst>
              <a:ext uri="{FF2B5EF4-FFF2-40B4-BE49-F238E27FC236}">
                <a16:creationId xmlns:a16="http://schemas.microsoft.com/office/drawing/2014/main" id="{00CF41BC-CE34-4A9E-BD70-3D1601B86E67}"/>
              </a:ext>
            </a:extLst>
          </p:cNvPr>
          <p:cNvSpPr/>
          <p:nvPr>
            <p:custDataLst>
              <p:tags r:id="rId22"/>
            </p:custDataLst>
          </p:nvPr>
        </p:nvSpPr>
        <p:spPr bwMode="auto">
          <a:xfrm>
            <a:off x="9117013" y="2320925"/>
            <a:ext cx="63500" cy="63500"/>
          </a:xfrm>
          <a:prstGeom prst="diamond">
            <a:avLst/>
          </a:prstGeom>
          <a:solidFill>
            <a:schemeClr val="bg2"/>
          </a:solidFill>
          <a:ln w="9525" algn="ctr">
            <a:solidFill>
              <a:schemeClr val="bg2"/>
            </a:solidFill>
          </a:ln>
          <a:effectLst/>
        </p:spPr>
        <p:txBody>
          <a:bodyPr wrap="square" rIns="0" rtlCol="0" anchor="ctr" anchorCtr="0">
            <a:noAutofit/>
          </a:bodyPr>
          <a:lstStyle/>
          <a:p>
            <a:pPr marL="3175" algn="just">
              <a:lnSpc>
                <a:spcPct val="114000"/>
              </a:lnSpc>
            </a:pPr>
            <a:endParaRPr kumimoji="1" lang="ja-JP" altLang="en-US" sz="960" dirty="0"/>
          </a:p>
        </p:txBody>
      </p:sp>
      <p:sp>
        <p:nvSpPr>
          <p:cNvPr id="82" name="テキスト プレースホルダ 9">
            <a:extLst>
              <a:ext uri="{FF2B5EF4-FFF2-40B4-BE49-F238E27FC236}">
                <a16:creationId xmlns:a16="http://schemas.microsoft.com/office/drawing/2014/main" id="{29813978-63C4-4DE0-A600-3B70FF5B6E72}"/>
              </a:ext>
            </a:extLst>
          </p:cNvPr>
          <p:cNvSpPr>
            <a:spLocks noGrp="1"/>
          </p:cNvSpPr>
          <p:nvPr>
            <p:custDataLst>
              <p:tags r:id="rId23"/>
            </p:custDataLst>
          </p:nvPr>
        </p:nvSpPr>
        <p:spPr bwMode="auto">
          <a:xfrm>
            <a:off x="9317038" y="2289175"/>
            <a:ext cx="3429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48094339-E0B1-4C50-B803-7C5BF38AD370}" type="datetime'''''''''''''歯''''''''''''''''''''''''''科医'''''''">
              <a:rPr lang="ja-JP" altLang="en-US" sz="900" smtClean="0"/>
              <a:pPr marL="0" indent="0">
                <a:spcBef>
                  <a:spcPct val="0"/>
                </a:spcBef>
                <a:buNone/>
              </a:pPr>
              <a:t>歯科医</a:t>
            </a:fld>
            <a:endParaRPr lang="ja-JP" altLang="en-US" sz="720" dirty="0">
              <a:sym typeface="+mn-lt"/>
            </a:endParaRPr>
          </a:p>
        </p:txBody>
      </p:sp>
      <p:sp>
        <p:nvSpPr>
          <p:cNvPr id="79" name="テキスト プレースホルダ 9">
            <a:extLst>
              <a:ext uri="{FF2B5EF4-FFF2-40B4-BE49-F238E27FC236}">
                <a16:creationId xmlns:a16="http://schemas.microsoft.com/office/drawing/2014/main" id="{292CB513-337F-4F59-94B6-3780CDD11627}"/>
              </a:ext>
            </a:extLst>
          </p:cNvPr>
          <p:cNvSpPr>
            <a:spLocks noGrp="1"/>
          </p:cNvSpPr>
          <p:nvPr>
            <p:custDataLst>
              <p:tags r:id="rId24"/>
            </p:custDataLst>
          </p:nvPr>
        </p:nvSpPr>
        <p:spPr bwMode="auto">
          <a:xfrm>
            <a:off x="6508750" y="2289175"/>
            <a:ext cx="3429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CD54126B-90C2-4213-8507-39DD435C3D6C}" type="datetime'''''''''''''''看''''''''''護師'''''''''">
              <a:rPr lang="ja-JP" altLang="en-US" sz="900" smtClean="0"/>
              <a:pPr marL="0" indent="0">
                <a:spcBef>
                  <a:spcPct val="0"/>
                </a:spcBef>
                <a:buNone/>
              </a:pPr>
              <a:t>看護師</a:t>
            </a:fld>
            <a:endParaRPr lang="ja-JP" altLang="en-US" sz="720" dirty="0">
              <a:sym typeface="+mn-lt"/>
            </a:endParaRPr>
          </a:p>
        </p:txBody>
      </p:sp>
      <p:sp>
        <p:nvSpPr>
          <p:cNvPr id="81" name="テキスト プレースホルダ 9">
            <a:extLst>
              <a:ext uri="{FF2B5EF4-FFF2-40B4-BE49-F238E27FC236}">
                <a16:creationId xmlns:a16="http://schemas.microsoft.com/office/drawing/2014/main" id="{BCB325A1-2A61-41F9-85D9-77E48EE039FB}"/>
              </a:ext>
            </a:extLst>
          </p:cNvPr>
          <p:cNvSpPr>
            <a:spLocks noGrp="1"/>
          </p:cNvSpPr>
          <p:nvPr>
            <p:custDataLst>
              <p:tags r:id="rId25"/>
            </p:custDataLst>
          </p:nvPr>
        </p:nvSpPr>
        <p:spPr bwMode="auto">
          <a:xfrm>
            <a:off x="7237413" y="2289175"/>
            <a:ext cx="9652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B33AFE46-0ACE-4E7E-A186-C265F4BC624A}" type="datetime'医''''''''''''''''''師''''（歯''''''''''''科''医''を''''''除''''''く）'">
              <a:rPr lang="ja-JP" altLang="en-US" sz="900" smtClean="0"/>
              <a:pPr marL="0" indent="0">
                <a:spcBef>
                  <a:spcPct val="0"/>
                </a:spcBef>
                <a:buNone/>
              </a:pPr>
              <a:t>医師（歯科医を除く）</a:t>
            </a:fld>
            <a:endParaRPr lang="ja-JP" altLang="en-US" sz="720" dirty="0">
              <a:sym typeface="+mn-lt"/>
            </a:endParaRPr>
          </a:p>
        </p:txBody>
      </p:sp>
      <p:sp>
        <p:nvSpPr>
          <p:cNvPr id="83" name="テキスト プレースホルダ 9">
            <a:extLst>
              <a:ext uri="{FF2B5EF4-FFF2-40B4-BE49-F238E27FC236}">
                <a16:creationId xmlns:a16="http://schemas.microsoft.com/office/drawing/2014/main" id="{DABAB47F-F066-4A72-A4D2-D4A43822A55D}"/>
              </a:ext>
            </a:extLst>
          </p:cNvPr>
          <p:cNvSpPr>
            <a:spLocks noGrp="1"/>
          </p:cNvSpPr>
          <p:nvPr>
            <p:custDataLst>
              <p:tags r:id="rId26"/>
            </p:custDataLst>
          </p:nvPr>
        </p:nvSpPr>
        <p:spPr bwMode="auto">
          <a:xfrm>
            <a:off x="8588375" y="2289175"/>
            <a:ext cx="3429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34BC6353-FB56-44A8-92FF-1B84C0BBE18A}" type="datetime'''薬''''''''''''''''''''''剤''''''''''''''師'">
              <a:rPr lang="ja-JP" altLang="en-US" sz="900" smtClean="0"/>
              <a:pPr marL="0" indent="0">
                <a:spcBef>
                  <a:spcPct val="0"/>
                </a:spcBef>
                <a:buNone/>
              </a:pPr>
              <a:t>薬剤師</a:t>
            </a:fld>
            <a:endParaRPr lang="ja-JP" altLang="en-US" sz="720" dirty="0">
              <a:sym typeface="+mn-lt"/>
            </a:endParaRPr>
          </a:p>
        </p:txBody>
      </p:sp>
      <p:graphicFrame>
        <p:nvGraphicFramePr>
          <p:cNvPr id="2" name="Chart 146">
            <a:extLst>
              <a:ext uri="{FF2B5EF4-FFF2-40B4-BE49-F238E27FC236}">
                <a16:creationId xmlns:a16="http://schemas.microsoft.com/office/drawing/2014/main" id="{B8B0A430-B334-3C29-8639-EFEC1F18992C}"/>
              </a:ext>
            </a:extLst>
          </p:cNvPr>
          <p:cNvGraphicFramePr/>
          <p:nvPr>
            <p:custDataLst>
              <p:tags r:id="rId27"/>
            </p:custDataLst>
            <p:extLst>
              <p:ext uri="{D42A27DB-BD31-4B8C-83A1-F6EECF244321}">
                <p14:modId xmlns:p14="http://schemas.microsoft.com/office/powerpoint/2010/main" val="1291063264"/>
              </p:ext>
            </p:extLst>
          </p:nvPr>
        </p:nvGraphicFramePr>
        <p:xfrm>
          <a:off x="251036" y="2530475"/>
          <a:ext cx="4713288" cy="3640138"/>
        </p:xfrm>
        <a:graphic>
          <a:graphicData uri="http://schemas.openxmlformats.org/drawingml/2006/chart">
            <c:chart xmlns:c="http://schemas.openxmlformats.org/drawingml/2006/chart" xmlns:r="http://schemas.openxmlformats.org/officeDocument/2006/relationships" r:id="rId52"/>
          </a:graphicData>
        </a:graphic>
      </p:graphicFrame>
      <p:sp>
        <p:nvSpPr>
          <p:cNvPr id="37" name="テキスト プレースホルダ 9">
            <a:extLst>
              <a:ext uri="{FF2B5EF4-FFF2-40B4-BE49-F238E27FC236}">
                <a16:creationId xmlns:a16="http://schemas.microsoft.com/office/drawing/2014/main" id="{92762084-B931-7480-0822-3B94959C155B}"/>
              </a:ext>
            </a:extLst>
          </p:cNvPr>
          <p:cNvSpPr>
            <a:spLocks noGrp="1"/>
          </p:cNvSpPr>
          <p:nvPr>
            <p:custDataLst>
              <p:tags r:id="rId28"/>
            </p:custDataLst>
          </p:nvPr>
        </p:nvSpPr>
        <p:spPr bwMode="auto">
          <a:xfrm>
            <a:off x="1883864" y="6165304"/>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55D1BDC2-F163-4023-B762-998012D59621}" type="datetime'''''''''''''13'''">
              <a:rPr kumimoji="0" lang="ja-JP" altLang="en-US" sz="1000" smtClean="0"/>
              <a:pPr/>
              <a:t>13</a:t>
            </a:fld>
            <a:endParaRPr kumimoji="0" lang="ja-JP" altLang="en-US" sz="640" dirty="0">
              <a:latin typeface="+mj-lt"/>
              <a:sym typeface="+mn-lt"/>
            </a:endParaRPr>
          </a:p>
        </p:txBody>
      </p:sp>
      <p:sp>
        <p:nvSpPr>
          <p:cNvPr id="39" name="テキスト プレースホルダ 9">
            <a:extLst>
              <a:ext uri="{FF2B5EF4-FFF2-40B4-BE49-F238E27FC236}">
                <a16:creationId xmlns:a16="http://schemas.microsoft.com/office/drawing/2014/main" id="{CEA389BA-0B45-4382-1B44-A8973FF3A3B9}"/>
              </a:ext>
            </a:extLst>
          </p:cNvPr>
          <p:cNvSpPr>
            <a:spLocks noGrp="1"/>
          </p:cNvSpPr>
          <p:nvPr>
            <p:custDataLst>
              <p:tags r:id="rId29"/>
            </p:custDataLst>
          </p:nvPr>
        </p:nvSpPr>
        <p:spPr bwMode="auto">
          <a:xfrm>
            <a:off x="779674" y="6165304"/>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E336095A-3961-4C02-AFAB-BA4D5CC66EED}" type="datetime'''''''''''''''''''''''''2''''''''''''''''''''0''''''1''''0'">
              <a:rPr lang="ja-JP" altLang="en-US" sz="1000" smtClean="0"/>
              <a:pPr/>
              <a:t>2010</a:t>
            </a:fld>
            <a:endParaRPr kumimoji="0" lang="ja-JP" altLang="en-US" sz="640" dirty="0">
              <a:latin typeface="+mj-lt"/>
              <a:sym typeface="+mn-lt"/>
            </a:endParaRPr>
          </a:p>
        </p:txBody>
      </p:sp>
      <p:sp>
        <p:nvSpPr>
          <p:cNvPr id="41" name="テキスト プレースホルダ 9">
            <a:extLst>
              <a:ext uri="{FF2B5EF4-FFF2-40B4-BE49-F238E27FC236}">
                <a16:creationId xmlns:a16="http://schemas.microsoft.com/office/drawing/2014/main" id="{A5D5D062-00EC-7B19-CB6A-32AFFFF8668C}"/>
              </a:ext>
            </a:extLst>
          </p:cNvPr>
          <p:cNvSpPr>
            <a:spLocks noGrp="1"/>
          </p:cNvSpPr>
          <p:nvPr>
            <p:custDataLst>
              <p:tags r:id="rId30"/>
            </p:custDataLst>
          </p:nvPr>
        </p:nvSpPr>
        <p:spPr bwMode="auto">
          <a:xfrm>
            <a:off x="1192562" y="6165304"/>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A999083F-C5A3-4214-8EBF-62193E6AEAC4}" type="datetime'''''''''''''''''''''''''''1''''''''''''''''''''''''''''1'">
              <a:rPr kumimoji="0" lang="ja-JP" altLang="en-US" sz="1000" smtClean="0"/>
              <a:pPr/>
              <a:t>11</a:t>
            </a:fld>
            <a:endParaRPr kumimoji="0" lang="ja-JP" altLang="en-US" sz="640" dirty="0">
              <a:latin typeface="+mj-lt"/>
              <a:sym typeface="+mn-lt"/>
            </a:endParaRPr>
          </a:p>
        </p:txBody>
      </p:sp>
      <p:sp>
        <p:nvSpPr>
          <p:cNvPr id="42" name="テキスト プレースホルダ 9">
            <a:extLst>
              <a:ext uri="{FF2B5EF4-FFF2-40B4-BE49-F238E27FC236}">
                <a16:creationId xmlns:a16="http://schemas.microsoft.com/office/drawing/2014/main" id="{B3A0B626-ED9C-6075-AB54-FFD6E9035C7B}"/>
              </a:ext>
            </a:extLst>
          </p:cNvPr>
          <p:cNvSpPr>
            <a:spLocks noGrp="1"/>
          </p:cNvSpPr>
          <p:nvPr>
            <p:custDataLst>
              <p:tags r:id="rId31"/>
            </p:custDataLst>
          </p:nvPr>
        </p:nvSpPr>
        <p:spPr bwMode="auto">
          <a:xfrm>
            <a:off x="1538213" y="6165304"/>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2502859C-EA3F-477F-84AC-E6918EBE7AA6}" type="datetime'''1''''''''2'">
              <a:rPr kumimoji="0" lang="ja-JP" altLang="en-US" sz="1000" smtClean="0"/>
              <a:pPr/>
              <a:t>12</a:t>
            </a:fld>
            <a:endParaRPr kumimoji="0" lang="ja-JP" altLang="en-US" sz="640" dirty="0">
              <a:latin typeface="+mj-lt"/>
              <a:sym typeface="+mn-lt"/>
            </a:endParaRPr>
          </a:p>
        </p:txBody>
      </p:sp>
      <p:sp>
        <p:nvSpPr>
          <p:cNvPr id="43" name="テキスト プレースホルダ 9">
            <a:extLst>
              <a:ext uri="{FF2B5EF4-FFF2-40B4-BE49-F238E27FC236}">
                <a16:creationId xmlns:a16="http://schemas.microsoft.com/office/drawing/2014/main" id="{D525775B-C0E0-A4E7-A60B-C8AA82142D91}"/>
              </a:ext>
            </a:extLst>
          </p:cNvPr>
          <p:cNvSpPr>
            <a:spLocks noGrp="1"/>
          </p:cNvSpPr>
          <p:nvPr>
            <p:custDataLst>
              <p:tags r:id="rId32"/>
            </p:custDataLst>
          </p:nvPr>
        </p:nvSpPr>
        <p:spPr bwMode="auto">
          <a:xfrm>
            <a:off x="2229515" y="6165304"/>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8D9183CD-6408-41DE-9734-D552328EC2CD}" type="datetime'''''''''''''''''''''''''14'''''''''''''''''''''''''''">
              <a:rPr kumimoji="0" lang="ja-JP" altLang="en-US" sz="1000" smtClean="0"/>
              <a:pPr/>
              <a:t>14</a:t>
            </a:fld>
            <a:endParaRPr kumimoji="0" lang="ja-JP" altLang="en-US" sz="640" dirty="0">
              <a:latin typeface="+mj-lt"/>
              <a:sym typeface="+mn-lt"/>
            </a:endParaRPr>
          </a:p>
        </p:txBody>
      </p:sp>
      <p:sp>
        <p:nvSpPr>
          <p:cNvPr id="44" name="テキスト プレースホルダ 9">
            <a:extLst>
              <a:ext uri="{FF2B5EF4-FFF2-40B4-BE49-F238E27FC236}">
                <a16:creationId xmlns:a16="http://schemas.microsoft.com/office/drawing/2014/main" id="{11CE8124-68F4-733F-3413-445924C8009F}"/>
              </a:ext>
            </a:extLst>
          </p:cNvPr>
          <p:cNvSpPr>
            <a:spLocks noGrp="1"/>
          </p:cNvSpPr>
          <p:nvPr>
            <p:custDataLst>
              <p:tags r:id="rId33"/>
            </p:custDataLst>
          </p:nvPr>
        </p:nvSpPr>
        <p:spPr bwMode="auto">
          <a:xfrm>
            <a:off x="2920817" y="6165304"/>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CA065E4E-E022-4DDE-8877-00B2B49DB57E}" type="datetime'''''''''''''''''''''1''''''''6'''''">
              <a:rPr lang="ja-JP" altLang="en-US" sz="1000" smtClean="0"/>
              <a:pPr/>
              <a:t>16</a:t>
            </a:fld>
            <a:endParaRPr kumimoji="0" lang="ja-JP" altLang="en-US" sz="640" dirty="0">
              <a:latin typeface="+mj-lt"/>
              <a:sym typeface="+mn-lt"/>
            </a:endParaRPr>
          </a:p>
        </p:txBody>
      </p:sp>
      <p:sp>
        <p:nvSpPr>
          <p:cNvPr id="46" name="テキスト プレースホルダ 9">
            <a:extLst>
              <a:ext uri="{FF2B5EF4-FFF2-40B4-BE49-F238E27FC236}">
                <a16:creationId xmlns:a16="http://schemas.microsoft.com/office/drawing/2014/main" id="{51A47262-4934-3F7F-A283-75B175A04247}"/>
              </a:ext>
            </a:extLst>
          </p:cNvPr>
          <p:cNvSpPr>
            <a:spLocks noGrp="1"/>
          </p:cNvSpPr>
          <p:nvPr>
            <p:custDataLst>
              <p:tags r:id="rId34"/>
            </p:custDataLst>
          </p:nvPr>
        </p:nvSpPr>
        <p:spPr bwMode="auto">
          <a:xfrm>
            <a:off x="2575166" y="6165304"/>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E56FE822-DB88-423C-91AB-191C55F973A3}" type="datetime'''''''''1''''''''''5'''''''''''">
              <a:rPr lang="ja-JP" altLang="en-US" sz="1000" smtClean="0"/>
              <a:pPr/>
              <a:t>15</a:t>
            </a:fld>
            <a:endParaRPr kumimoji="0" lang="ja-JP" altLang="en-US" sz="640" dirty="0">
              <a:latin typeface="+mj-lt"/>
              <a:sym typeface="+mn-lt"/>
            </a:endParaRPr>
          </a:p>
        </p:txBody>
      </p:sp>
      <p:sp>
        <p:nvSpPr>
          <p:cNvPr id="52" name="テキスト プレースホルダ 9">
            <a:extLst>
              <a:ext uri="{FF2B5EF4-FFF2-40B4-BE49-F238E27FC236}">
                <a16:creationId xmlns:a16="http://schemas.microsoft.com/office/drawing/2014/main" id="{42B28658-52F0-7259-5232-4095A5261850}"/>
              </a:ext>
            </a:extLst>
          </p:cNvPr>
          <p:cNvSpPr>
            <a:spLocks noGrp="1"/>
          </p:cNvSpPr>
          <p:nvPr>
            <p:custDataLst>
              <p:tags r:id="rId35"/>
            </p:custDataLst>
          </p:nvPr>
        </p:nvSpPr>
        <p:spPr bwMode="auto">
          <a:xfrm>
            <a:off x="3266468" y="6165304"/>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B631E387-7EC9-42B8-8F7F-47779D875D25}" type="datetime'''''1''''''''''''''''7'''''''''''''''''''''''">
              <a:rPr lang="ja-JP" altLang="en-US" sz="1000" smtClean="0"/>
              <a:pPr/>
              <a:t>17</a:t>
            </a:fld>
            <a:endParaRPr kumimoji="0" lang="ja-JP" altLang="en-US" sz="640" dirty="0">
              <a:latin typeface="+mj-lt"/>
              <a:sym typeface="+mn-lt"/>
            </a:endParaRPr>
          </a:p>
        </p:txBody>
      </p:sp>
      <p:sp>
        <p:nvSpPr>
          <p:cNvPr id="53" name="テキスト プレースホルダ 9">
            <a:extLst>
              <a:ext uri="{FF2B5EF4-FFF2-40B4-BE49-F238E27FC236}">
                <a16:creationId xmlns:a16="http://schemas.microsoft.com/office/drawing/2014/main" id="{4FD25276-9F61-54C0-BBF9-66C7E563D928}"/>
              </a:ext>
            </a:extLst>
          </p:cNvPr>
          <p:cNvSpPr>
            <a:spLocks noGrp="1"/>
          </p:cNvSpPr>
          <p:nvPr>
            <p:custDataLst>
              <p:tags r:id="rId36"/>
            </p:custDataLst>
          </p:nvPr>
        </p:nvSpPr>
        <p:spPr bwMode="auto">
          <a:xfrm>
            <a:off x="3612119" y="6165304"/>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961E98D9-4123-46B3-8F56-C0814ECEE9FD}" type="datetime'''''''''''''''''''''''1''''''''8'''''''''''">
              <a:rPr lang="ja-JP" altLang="en-US" sz="1000" smtClean="0"/>
              <a:pPr/>
              <a:t>18</a:t>
            </a:fld>
            <a:endParaRPr kumimoji="0" lang="ja-JP" altLang="en-US" sz="640" dirty="0">
              <a:latin typeface="+mj-lt"/>
              <a:sym typeface="+mn-lt"/>
            </a:endParaRPr>
          </a:p>
        </p:txBody>
      </p:sp>
      <p:sp>
        <p:nvSpPr>
          <p:cNvPr id="56" name="テキスト プレースホルダ 9">
            <a:extLst>
              <a:ext uri="{FF2B5EF4-FFF2-40B4-BE49-F238E27FC236}">
                <a16:creationId xmlns:a16="http://schemas.microsoft.com/office/drawing/2014/main" id="{11A219FF-6D87-4BE0-F6B6-7939E3AF39DF}"/>
              </a:ext>
            </a:extLst>
          </p:cNvPr>
          <p:cNvSpPr>
            <a:spLocks noGrp="1"/>
          </p:cNvSpPr>
          <p:nvPr/>
        </p:nvSpPr>
        <p:spPr bwMode="auto">
          <a:xfrm>
            <a:off x="3957770" y="6165304"/>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B6A7D4FD-A6A0-4054-A9E9-E4900C3A6536}" type="datetime'''''''''''''1''''''''''''''''''9'''''''''''''''''''">
              <a:rPr lang="ja-JP" altLang="en-US" sz="1000" smtClean="0"/>
              <a:pPr/>
              <a:t>19</a:t>
            </a:fld>
            <a:endParaRPr kumimoji="0" lang="ja-JP" altLang="en-US" sz="640" dirty="0">
              <a:latin typeface="+mj-lt"/>
              <a:sym typeface="+mn-lt"/>
            </a:endParaRPr>
          </a:p>
        </p:txBody>
      </p:sp>
      <p:graphicFrame>
        <p:nvGraphicFramePr>
          <p:cNvPr id="60" name="Chart 147">
            <a:extLst>
              <a:ext uri="{FF2B5EF4-FFF2-40B4-BE49-F238E27FC236}">
                <a16:creationId xmlns:a16="http://schemas.microsoft.com/office/drawing/2014/main" id="{0FAE7B7D-E740-2400-9C6D-7E8D7B93ED5A}"/>
              </a:ext>
            </a:extLst>
          </p:cNvPr>
          <p:cNvGraphicFramePr/>
          <p:nvPr>
            <p:custDataLst>
              <p:tags r:id="rId37"/>
            </p:custDataLst>
            <p:extLst>
              <p:ext uri="{D42A27DB-BD31-4B8C-83A1-F6EECF244321}">
                <p14:modId xmlns:p14="http://schemas.microsoft.com/office/powerpoint/2010/main" val="3065373331"/>
              </p:ext>
            </p:extLst>
          </p:nvPr>
        </p:nvGraphicFramePr>
        <p:xfrm>
          <a:off x="5203825" y="2530475"/>
          <a:ext cx="4294188" cy="3640138"/>
        </p:xfrm>
        <a:graphic>
          <a:graphicData uri="http://schemas.openxmlformats.org/drawingml/2006/chart">
            <c:chart xmlns:c="http://schemas.openxmlformats.org/drawingml/2006/chart" xmlns:r="http://schemas.openxmlformats.org/officeDocument/2006/relationships" r:id="rId53"/>
          </a:graphicData>
        </a:graphic>
      </p:graphicFrame>
      <p:sp>
        <p:nvSpPr>
          <p:cNvPr id="62" name="テキスト プレースホルダ 9">
            <a:extLst>
              <a:ext uri="{FF2B5EF4-FFF2-40B4-BE49-F238E27FC236}">
                <a16:creationId xmlns:a16="http://schemas.microsoft.com/office/drawing/2014/main" id="{6BBB320D-8BA5-6FC3-262D-62A8772C2368}"/>
              </a:ext>
            </a:extLst>
          </p:cNvPr>
          <p:cNvSpPr>
            <a:spLocks noGrp="1"/>
          </p:cNvSpPr>
          <p:nvPr>
            <p:custDataLst>
              <p:tags r:id="rId38"/>
            </p:custDataLst>
          </p:nvPr>
        </p:nvSpPr>
        <p:spPr bwMode="auto">
          <a:xfrm>
            <a:off x="8253945" y="6151880"/>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CE730A4D-E3F7-434D-8784-852BC0B1C2AE}" type="datetime'''''''''''''''''''''''''''''1''8'''''''''''">
              <a:rPr lang="ja-JP" altLang="en-US" sz="1000" smtClean="0"/>
              <a:pPr/>
              <a:t>18</a:t>
            </a:fld>
            <a:endParaRPr kumimoji="0" lang="ja-JP" altLang="en-US" sz="1000" dirty="0">
              <a:latin typeface="+mj-lt"/>
              <a:sym typeface="+mn-lt"/>
            </a:endParaRPr>
          </a:p>
        </p:txBody>
      </p:sp>
      <p:sp>
        <p:nvSpPr>
          <p:cNvPr id="69" name="テキスト プレースホルダ 9">
            <a:extLst>
              <a:ext uri="{FF2B5EF4-FFF2-40B4-BE49-F238E27FC236}">
                <a16:creationId xmlns:a16="http://schemas.microsoft.com/office/drawing/2014/main" id="{F79ABB1C-D2B6-8313-298D-AF56FCA1AF80}"/>
              </a:ext>
            </a:extLst>
          </p:cNvPr>
          <p:cNvSpPr>
            <a:spLocks noGrp="1"/>
          </p:cNvSpPr>
          <p:nvPr>
            <p:custDataLst>
              <p:tags r:id="rId39"/>
            </p:custDataLst>
          </p:nvPr>
        </p:nvSpPr>
        <p:spPr bwMode="auto">
          <a:xfrm>
            <a:off x="5418138" y="6151880"/>
            <a:ext cx="2921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5D4A75DD-363E-4A93-B026-AA0248415245}" type="datetime'''2''''''''0''1''''''''''''''''''''''0'''''''''''''''''">
              <a:rPr kumimoji="0" lang="ja-JP" altLang="en-US" sz="1000" smtClean="0"/>
              <a:pPr/>
              <a:t>2010</a:t>
            </a:fld>
            <a:endParaRPr kumimoji="0" lang="ja-JP" altLang="en-US" sz="1000" dirty="0">
              <a:latin typeface="+mj-lt"/>
              <a:sym typeface="+mn-lt"/>
            </a:endParaRPr>
          </a:p>
        </p:txBody>
      </p:sp>
      <p:sp>
        <p:nvSpPr>
          <p:cNvPr id="70" name="テキスト プレースホルダ 9">
            <a:extLst>
              <a:ext uri="{FF2B5EF4-FFF2-40B4-BE49-F238E27FC236}">
                <a16:creationId xmlns:a16="http://schemas.microsoft.com/office/drawing/2014/main" id="{78A41256-4401-876A-6A84-4EB85EE05DDB}"/>
              </a:ext>
            </a:extLst>
          </p:cNvPr>
          <p:cNvSpPr>
            <a:spLocks noGrp="1"/>
          </p:cNvSpPr>
          <p:nvPr>
            <p:custDataLst>
              <p:tags r:id="rId40"/>
            </p:custDataLst>
          </p:nvPr>
        </p:nvSpPr>
        <p:spPr bwMode="auto">
          <a:xfrm>
            <a:off x="6540335" y="6151880"/>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2546E48F-B946-4A42-ACA7-B5E237410D2B}" type="datetime'''''''''''''''1''''''''''''3'''''''''''''''''''''''''''''''">
              <a:rPr kumimoji="0" lang="ja-JP" altLang="en-US" sz="1000" smtClean="0"/>
              <a:pPr/>
              <a:t>13</a:t>
            </a:fld>
            <a:endParaRPr kumimoji="0" lang="ja-JP" altLang="en-US" sz="1000" dirty="0">
              <a:latin typeface="+mj-lt"/>
              <a:sym typeface="+mn-lt"/>
            </a:endParaRPr>
          </a:p>
        </p:txBody>
      </p:sp>
      <p:sp>
        <p:nvSpPr>
          <p:cNvPr id="71" name="テキスト プレースホルダ 9">
            <a:extLst>
              <a:ext uri="{FF2B5EF4-FFF2-40B4-BE49-F238E27FC236}">
                <a16:creationId xmlns:a16="http://schemas.microsoft.com/office/drawing/2014/main" id="{039CD1B2-D72D-CED3-2283-5FB1EA55D61F}"/>
              </a:ext>
            </a:extLst>
          </p:cNvPr>
          <p:cNvSpPr>
            <a:spLocks noGrp="1"/>
          </p:cNvSpPr>
          <p:nvPr>
            <p:custDataLst>
              <p:tags r:id="rId41"/>
            </p:custDataLst>
          </p:nvPr>
        </p:nvSpPr>
        <p:spPr bwMode="auto">
          <a:xfrm>
            <a:off x="5854891" y="6151880"/>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D320B3AF-6E88-43F5-9462-C8F7BCFF4148}" type="datetime'''''''''1''1'">
              <a:rPr kumimoji="0" lang="ja-JP" altLang="en-US" sz="1000" smtClean="0"/>
              <a:pPr/>
              <a:t>11</a:t>
            </a:fld>
            <a:endParaRPr kumimoji="0" lang="ja-JP" altLang="en-US" sz="1000" dirty="0">
              <a:latin typeface="+mj-lt"/>
              <a:sym typeface="+mn-lt"/>
            </a:endParaRPr>
          </a:p>
        </p:txBody>
      </p:sp>
      <p:sp>
        <p:nvSpPr>
          <p:cNvPr id="72" name="テキスト プレースホルダ 9">
            <a:extLst>
              <a:ext uri="{FF2B5EF4-FFF2-40B4-BE49-F238E27FC236}">
                <a16:creationId xmlns:a16="http://schemas.microsoft.com/office/drawing/2014/main" id="{882E61D9-A205-6287-D7BD-215BBDA0071C}"/>
              </a:ext>
            </a:extLst>
          </p:cNvPr>
          <p:cNvSpPr>
            <a:spLocks noGrp="1"/>
          </p:cNvSpPr>
          <p:nvPr>
            <p:custDataLst>
              <p:tags r:id="rId42"/>
            </p:custDataLst>
          </p:nvPr>
        </p:nvSpPr>
        <p:spPr bwMode="auto">
          <a:xfrm>
            <a:off x="7225779" y="6151880"/>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68C68628-07F1-4CD1-9540-85C0644EAD6F}" type="datetime'''''''''''''''''''''1''''''''5'''''''''''''''''''''''''''">
              <a:rPr lang="ja-JP" altLang="en-US" sz="1000" smtClean="0"/>
              <a:pPr/>
              <a:t>15</a:t>
            </a:fld>
            <a:endParaRPr kumimoji="0" lang="ja-JP" altLang="en-US" sz="1000" dirty="0">
              <a:latin typeface="+mj-lt"/>
              <a:sym typeface="+mn-lt"/>
            </a:endParaRPr>
          </a:p>
        </p:txBody>
      </p:sp>
      <p:sp>
        <p:nvSpPr>
          <p:cNvPr id="73" name="テキスト プレースホルダ 9">
            <a:extLst>
              <a:ext uri="{FF2B5EF4-FFF2-40B4-BE49-F238E27FC236}">
                <a16:creationId xmlns:a16="http://schemas.microsoft.com/office/drawing/2014/main" id="{45F198E6-8B49-3A5A-DF53-29D04E71738D}"/>
              </a:ext>
            </a:extLst>
          </p:cNvPr>
          <p:cNvSpPr>
            <a:spLocks noGrp="1"/>
          </p:cNvSpPr>
          <p:nvPr>
            <p:custDataLst>
              <p:tags r:id="rId43"/>
            </p:custDataLst>
          </p:nvPr>
        </p:nvSpPr>
        <p:spPr bwMode="auto">
          <a:xfrm>
            <a:off x="6883057" y="6151880"/>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8BB9BE89-FD27-4B57-8F7A-C9FDBFF5D871}" type="datetime'''1''''''''''''''''4'''''''''''">
              <a:rPr kumimoji="0" lang="ja-JP" altLang="en-US" sz="1000" smtClean="0"/>
              <a:pPr/>
              <a:t>14</a:t>
            </a:fld>
            <a:endParaRPr kumimoji="0" lang="ja-JP" altLang="en-US" sz="1000" dirty="0">
              <a:latin typeface="+mj-lt"/>
              <a:sym typeface="+mn-lt"/>
            </a:endParaRPr>
          </a:p>
        </p:txBody>
      </p:sp>
      <p:sp>
        <p:nvSpPr>
          <p:cNvPr id="76" name="テキスト プレースホルダ 9">
            <a:extLst>
              <a:ext uri="{FF2B5EF4-FFF2-40B4-BE49-F238E27FC236}">
                <a16:creationId xmlns:a16="http://schemas.microsoft.com/office/drawing/2014/main" id="{E069071D-E2D9-13D4-711B-5777D27FB6C7}"/>
              </a:ext>
            </a:extLst>
          </p:cNvPr>
          <p:cNvSpPr>
            <a:spLocks noGrp="1"/>
          </p:cNvSpPr>
          <p:nvPr>
            <p:custDataLst>
              <p:tags r:id="rId44"/>
            </p:custDataLst>
          </p:nvPr>
        </p:nvSpPr>
        <p:spPr bwMode="auto">
          <a:xfrm>
            <a:off x="7568501" y="6151880"/>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69A338D7-8CFD-4D05-849A-116C6D6CECDC}" type="datetime'''''''''''1''''''''''''''''''''''''''''''''''''6'''''''''">
              <a:rPr lang="ja-JP" altLang="en-US" sz="1000" smtClean="0"/>
              <a:pPr/>
              <a:t>16</a:t>
            </a:fld>
            <a:endParaRPr kumimoji="0" lang="ja-JP" altLang="en-US" sz="1000" dirty="0">
              <a:latin typeface="+mj-lt"/>
              <a:sym typeface="+mn-lt"/>
            </a:endParaRPr>
          </a:p>
        </p:txBody>
      </p:sp>
      <p:sp>
        <p:nvSpPr>
          <p:cNvPr id="78" name="テキスト プレースホルダ 9">
            <a:extLst>
              <a:ext uri="{FF2B5EF4-FFF2-40B4-BE49-F238E27FC236}">
                <a16:creationId xmlns:a16="http://schemas.microsoft.com/office/drawing/2014/main" id="{1DD169AF-C802-61EF-2D45-EA19D987ED0A}"/>
              </a:ext>
            </a:extLst>
          </p:cNvPr>
          <p:cNvSpPr>
            <a:spLocks noGrp="1"/>
          </p:cNvSpPr>
          <p:nvPr>
            <p:custDataLst>
              <p:tags r:id="rId45"/>
            </p:custDataLst>
          </p:nvPr>
        </p:nvSpPr>
        <p:spPr bwMode="auto">
          <a:xfrm>
            <a:off x="7911223" y="6151880"/>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993813F8-8500-4FCB-90F8-52C493CA0914}" type="datetime'1''''''''''''''''''''''''''''''''''''''''''''7'''">
              <a:rPr lang="ja-JP" altLang="en-US" sz="1000" smtClean="0"/>
              <a:pPr/>
              <a:t>17</a:t>
            </a:fld>
            <a:endParaRPr kumimoji="0" lang="ja-JP" altLang="en-US" sz="1000" dirty="0">
              <a:latin typeface="+mj-lt"/>
              <a:sym typeface="+mn-lt"/>
            </a:endParaRPr>
          </a:p>
        </p:txBody>
      </p:sp>
      <p:sp>
        <p:nvSpPr>
          <p:cNvPr id="84" name="テキスト プレースホルダ 9">
            <a:extLst>
              <a:ext uri="{FF2B5EF4-FFF2-40B4-BE49-F238E27FC236}">
                <a16:creationId xmlns:a16="http://schemas.microsoft.com/office/drawing/2014/main" id="{03333010-0443-9E58-D1CA-8103F4D36430}"/>
              </a:ext>
            </a:extLst>
          </p:cNvPr>
          <p:cNvSpPr>
            <a:spLocks noGrp="1"/>
          </p:cNvSpPr>
          <p:nvPr/>
        </p:nvSpPr>
        <p:spPr bwMode="auto">
          <a:xfrm>
            <a:off x="8596667" y="6151880"/>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35BCDF9A-AFAB-4517-B389-4BA59B4F86FF}" type="datetime'''''''''''''''1''''''''''''''''''''''''9'''''">
              <a:rPr kumimoji="0" lang="ja-JP" altLang="en-US" sz="1000" smtClean="0"/>
              <a:pPr/>
              <a:t>19</a:t>
            </a:fld>
            <a:endParaRPr kumimoji="0" lang="ja-JP" altLang="en-US" sz="1000" dirty="0">
              <a:latin typeface="+mj-lt"/>
              <a:sym typeface="+mn-lt"/>
            </a:endParaRPr>
          </a:p>
        </p:txBody>
      </p:sp>
      <p:sp>
        <p:nvSpPr>
          <p:cNvPr id="87" name="テキスト プレースホルダ 9">
            <a:extLst>
              <a:ext uri="{FF2B5EF4-FFF2-40B4-BE49-F238E27FC236}">
                <a16:creationId xmlns:a16="http://schemas.microsoft.com/office/drawing/2014/main" id="{6BDE56A6-D5EF-D627-D468-FE8FF5C14A6A}"/>
              </a:ext>
            </a:extLst>
          </p:cNvPr>
          <p:cNvSpPr>
            <a:spLocks noGrp="1"/>
          </p:cNvSpPr>
          <p:nvPr>
            <p:custDataLst>
              <p:tags r:id="rId46"/>
            </p:custDataLst>
          </p:nvPr>
        </p:nvSpPr>
        <p:spPr bwMode="auto">
          <a:xfrm>
            <a:off x="6197613" y="6151880"/>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6EE66A88-6063-42D7-A019-D04FFEE580C0}" type="datetime'''''1''''''2'''''''''''''''''''''''">
              <a:rPr kumimoji="0" lang="ja-JP" altLang="en-US" sz="1000" smtClean="0"/>
              <a:pPr/>
              <a:t>12</a:t>
            </a:fld>
            <a:endParaRPr kumimoji="0" lang="ja-JP" altLang="en-US" sz="1000" dirty="0">
              <a:latin typeface="+mj-lt"/>
              <a:sym typeface="+mn-lt"/>
            </a:endParaRPr>
          </a:p>
        </p:txBody>
      </p:sp>
      <p:sp>
        <p:nvSpPr>
          <p:cNvPr id="88" name="テキスト プレースホルダ 9">
            <a:extLst>
              <a:ext uri="{FF2B5EF4-FFF2-40B4-BE49-F238E27FC236}">
                <a16:creationId xmlns:a16="http://schemas.microsoft.com/office/drawing/2014/main" id="{D3588A10-AE2E-8279-8DE4-19DCACCCC93C}"/>
              </a:ext>
            </a:extLst>
          </p:cNvPr>
          <p:cNvSpPr>
            <a:spLocks noGrp="1"/>
          </p:cNvSpPr>
          <p:nvPr>
            <p:custDataLst>
              <p:tags r:id="rId47"/>
            </p:custDataLst>
          </p:nvPr>
        </p:nvSpPr>
        <p:spPr bwMode="auto">
          <a:xfrm>
            <a:off x="9282112" y="6151880"/>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r>
              <a:rPr kumimoji="0" lang="en-US" altLang="ja-JP" sz="1000" noProof="1">
                <a:latin typeface="+mj-lt"/>
              </a:rPr>
              <a:t>21</a:t>
            </a:r>
            <a:endParaRPr kumimoji="0" lang="ja-JP" altLang="en-US" sz="1000" dirty="0">
              <a:latin typeface="+mj-lt"/>
              <a:sym typeface="+mn-lt"/>
            </a:endParaRPr>
          </a:p>
        </p:txBody>
      </p:sp>
      <p:sp>
        <p:nvSpPr>
          <p:cNvPr id="27" name="テキスト プレースホルダ 9">
            <a:extLst>
              <a:ext uri="{FF2B5EF4-FFF2-40B4-BE49-F238E27FC236}">
                <a16:creationId xmlns:a16="http://schemas.microsoft.com/office/drawing/2014/main" id="{DA6A460E-8520-B9E0-55FF-C4BB7E8A7C3F}"/>
              </a:ext>
            </a:extLst>
          </p:cNvPr>
          <p:cNvSpPr>
            <a:spLocks noGrp="1"/>
          </p:cNvSpPr>
          <p:nvPr/>
        </p:nvSpPr>
        <p:spPr bwMode="auto">
          <a:xfrm>
            <a:off x="4303421" y="6165304"/>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r>
              <a:rPr lang="en-US" altLang="ja-JP" sz="1000" dirty="0"/>
              <a:t>20</a:t>
            </a:r>
            <a:endParaRPr kumimoji="0" lang="ja-JP" altLang="en-US" sz="640" dirty="0">
              <a:latin typeface="+mj-lt"/>
              <a:sym typeface="+mn-lt"/>
            </a:endParaRPr>
          </a:p>
        </p:txBody>
      </p:sp>
      <p:sp>
        <p:nvSpPr>
          <p:cNvPr id="34" name="テキスト プレースホルダ 9">
            <a:extLst>
              <a:ext uri="{FF2B5EF4-FFF2-40B4-BE49-F238E27FC236}">
                <a16:creationId xmlns:a16="http://schemas.microsoft.com/office/drawing/2014/main" id="{F7BBD796-2922-B4E9-B55C-1B15090830BE}"/>
              </a:ext>
            </a:extLst>
          </p:cNvPr>
          <p:cNvSpPr>
            <a:spLocks noGrp="1"/>
          </p:cNvSpPr>
          <p:nvPr>
            <p:custDataLst>
              <p:tags r:id="rId48"/>
            </p:custDataLst>
          </p:nvPr>
        </p:nvSpPr>
        <p:spPr bwMode="auto">
          <a:xfrm>
            <a:off x="4649071" y="6165304"/>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r>
              <a:rPr lang="en-US" altLang="ja-JP" sz="1000" dirty="0"/>
              <a:t>21</a:t>
            </a:r>
            <a:endParaRPr kumimoji="0" lang="ja-JP" altLang="en-US" sz="640" dirty="0">
              <a:latin typeface="+mj-lt"/>
              <a:sym typeface="+mn-lt"/>
            </a:endParaRPr>
          </a:p>
        </p:txBody>
      </p:sp>
      <p:sp>
        <p:nvSpPr>
          <p:cNvPr id="36" name="テキスト プレースホルダ 9">
            <a:extLst>
              <a:ext uri="{FF2B5EF4-FFF2-40B4-BE49-F238E27FC236}">
                <a16:creationId xmlns:a16="http://schemas.microsoft.com/office/drawing/2014/main" id="{C07AE253-3250-8A4C-B2B7-6EDC9E4C5C80}"/>
              </a:ext>
            </a:extLst>
          </p:cNvPr>
          <p:cNvSpPr>
            <a:spLocks noGrp="1"/>
          </p:cNvSpPr>
          <p:nvPr/>
        </p:nvSpPr>
        <p:spPr bwMode="auto">
          <a:xfrm>
            <a:off x="8939389" y="6151880"/>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r>
              <a:rPr kumimoji="0" lang="en-US" altLang="ja-JP" sz="1000" dirty="0">
                <a:latin typeface="+mj-lt"/>
                <a:sym typeface="+mn-lt"/>
              </a:rPr>
              <a:t>20</a:t>
            </a:r>
            <a:endParaRPr kumimoji="0" lang="ja-JP" altLang="en-US" sz="1000" dirty="0">
              <a:latin typeface="+mj-lt"/>
              <a:sym typeface="+mn-lt"/>
            </a:endParaRPr>
          </a:p>
        </p:txBody>
      </p:sp>
    </p:spTree>
    <p:extLst>
      <p:ext uri="{BB962C8B-B14F-4D97-AF65-F5344CB8AC3E}">
        <p14:creationId xmlns:p14="http://schemas.microsoft.com/office/powerpoint/2010/main" val="10226154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FD9434F-28E2-49B9-AC79-816BFCB16CBE}"/>
              </a:ext>
            </a:extLst>
          </p:cNvPr>
          <p:cNvGraphicFramePr>
            <a:graphicFrameLocks noChangeAspect="1"/>
          </p:cNvGraphicFramePr>
          <p:nvPr>
            <p:custDataLst>
              <p:tags r:id="rId1"/>
            </p:custDataLst>
            <p:extLst>
              <p:ext uri="{D42A27DB-BD31-4B8C-83A1-F6EECF244321}">
                <p14:modId xmlns:p14="http://schemas.microsoft.com/office/powerpoint/2010/main" val="21188329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8" name="Object 7" hidden="1">
                        <a:extLst>
                          <a:ext uri="{FF2B5EF4-FFF2-40B4-BE49-F238E27FC236}">
                            <a16:creationId xmlns:a16="http://schemas.microsoft.com/office/drawing/2014/main" id="{7FD9434F-28E2-49B9-AC79-816BFCB16CB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ext Placeholder 5">
            <a:extLst>
              <a:ext uri="{FF2B5EF4-FFF2-40B4-BE49-F238E27FC236}">
                <a16:creationId xmlns:a16="http://schemas.microsoft.com/office/drawing/2014/main" id="{E7A496D6-555C-4EE4-A51F-594434DA0FC6}"/>
              </a:ext>
            </a:extLst>
          </p:cNvPr>
          <p:cNvSpPr>
            <a:spLocks noGrp="1"/>
          </p:cNvSpPr>
          <p:nvPr>
            <p:ph type="body" sz="quarter" idx="15"/>
          </p:nvPr>
        </p:nvSpPr>
        <p:spPr/>
        <p:txBody>
          <a:bodyPr/>
          <a:lstStyle/>
          <a:p>
            <a:r>
              <a:rPr lang="ja-JP" altLang="en-US" dirty="0"/>
              <a:t>現地の臨床工学技士や理学療法士などの資格の有無</a:t>
            </a:r>
          </a:p>
        </p:txBody>
      </p:sp>
      <p:sp>
        <p:nvSpPr>
          <p:cNvPr id="7" name="タイトル 1">
            <a:extLst>
              <a:ext uri="{FF2B5EF4-FFF2-40B4-BE49-F238E27FC236}">
                <a16:creationId xmlns:a16="http://schemas.microsoft.com/office/drawing/2014/main" id="{FFE15FB8-3D98-42F6-808B-5003D481032F}"/>
              </a:ext>
            </a:extLst>
          </p:cNvPr>
          <p:cNvSpPr>
            <a:spLocks noGrp="1"/>
          </p:cNvSpPr>
          <p:nvPr>
            <p:ph type="title"/>
          </p:nvPr>
        </p:nvSpPr>
        <p:spPr>
          <a:xfrm>
            <a:off x="200471" y="144589"/>
            <a:ext cx="9505055" cy="360050"/>
          </a:xfrm>
        </p:spPr>
        <p:txBody>
          <a:bodyPr vert="horz"/>
          <a:lstStyle/>
          <a:p>
            <a:r>
              <a:rPr lang="ja-JP" altLang="en-US" dirty="0"/>
              <a:t>タイ／医療関連／医療・公衆衛生</a:t>
            </a:r>
            <a:endParaRPr kumimoji="1" lang="ja-JP" altLang="en-US" dirty="0"/>
          </a:p>
        </p:txBody>
      </p:sp>
      <p:sp>
        <p:nvSpPr>
          <p:cNvPr id="9" name="テキスト ボックス 45">
            <a:extLst>
              <a:ext uri="{FF2B5EF4-FFF2-40B4-BE49-F238E27FC236}">
                <a16:creationId xmlns:a16="http://schemas.microsoft.com/office/drawing/2014/main" id="{454A87B5-0B0B-4238-AA7F-BDB4B0B48A2E}"/>
              </a:ext>
            </a:extLst>
          </p:cNvPr>
          <p:cNvSpPr txBox="1"/>
          <p:nvPr/>
        </p:nvSpPr>
        <p:spPr>
          <a:xfrm>
            <a:off x="272480" y="1110518"/>
            <a:ext cx="9227691"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タイでは、理学療法士は専門の課程と試験を経て、専門評議会のライセンスを取得する必要がある。</a:t>
            </a: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などによると、資格ごとの登録者数は以下の通り。</a:t>
            </a:r>
          </a:p>
        </p:txBody>
      </p:sp>
      <p:sp>
        <p:nvSpPr>
          <p:cNvPr id="10" name="テキスト ボックス 45">
            <a:extLst>
              <a:ext uri="{FF2B5EF4-FFF2-40B4-BE49-F238E27FC236}">
                <a16:creationId xmlns:a16="http://schemas.microsoft.com/office/drawing/2014/main" id="{6C8A7D47-C365-4012-B12F-D7C549AFA4FD}"/>
              </a:ext>
            </a:extLst>
          </p:cNvPr>
          <p:cNvSpPr txBox="1"/>
          <p:nvPr/>
        </p:nvSpPr>
        <p:spPr>
          <a:xfrm>
            <a:off x="200025" y="6525642"/>
            <a:ext cx="9001000" cy="144016"/>
          </a:xfrm>
          <a:prstGeom prst="rect">
            <a:avLst/>
          </a:prstGeom>
          <a:noFill/>
        </p:spPr>
        <p:txBody>
          <a:bodyPr wrap="square" lIns="0" tIns="0" rIns="0" bIns="0" rtlCol="0">
            <a:noAutofit/>
          </a:bodyPr>
          <a:lstStyle/>
          <a:p>
            <a:pPr>
              <a:tabLst>
                <a:tab pos="361950" algn="l"/>
              </a:tabLs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en-US" altLang="ja-JP" sz="800" dirty="0" bmk="">
                <a:latin typeface="Arial" panose="020B0604020202020204" pitchFamily="34" charset="0"/>
                <a:ea typeface="ＭＳ Ｐゴシック" panose="020B0600070205080204" pitchFamily="50" charset="-128"/>
              </a:rPr>
              <a:t>WHO</a:t>
            </a:r>
            <a:r>
              <a:rPr kumimoji="0" lang="ja-JP" altLang="en-US" sz="800" dirty="0" bmk="">
                <a:latin typeface="Arial" panose="020B0604020202020204" pitchFamily="34" charset="0"/>
                <a:ea typeface="ＭＳ Ｐゴシック" panose="020B0600070205080204" pitchFamily="50" charset="-128"/>
              </a:rPr>
              <a:t>、世界理学療法連盟、</a:t>
            </a:r>
            <a:r>
              <a:rPr lang="zh-TW" altLang="en-US" sz="800" i="0" dirty="0">
                <a:effectLst/>
                <a:latin typeface="Arial" panose="020B0604020202020204" pitchFamily="34" charset="0"/>
                <a:ea typeface="ＭＳ Ｐゴシック" panose="020B0600070205080204" pitchFamily="50" charset="-128"/>
              </a:rPr>
              <a:t>世界作業療法士連盟</a:t>
            </a:r>
            <a:r>
              <a:rPr lang="ja-JP" altLang="en-US" sz="800" i="0" dirty="0">
                <a:effectLst/>
                <a:latin typeface="Arial" panose="020B0604020202020204" pitchFamily="34" charset="0"/>
                <a:ea typeface="ＭＳ Ｐゴシック" panose="020B0600070205080204" pitchFamily="50" charset="-128"/>
              </a:rPr>
              <a:t>、</a:t>
            </a:r>
            <a:r>
              <a:rPr kumimoji="0" lang="ja-JP" altLang="en-US" sz="800" dirty="0" bmk="">
                <a:latin typeface="Arial" panose="020B0604020202020204" pitchFamily="34" charset="0"/>
                <a:ea typeface="ＭＳ Ｐゴシック" panose="020B0600070205080204" pitchFamily="50" charset="-128"/>
              </a:rPr>
              <a:t>タイ統計局</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1" name="グループ化 7">
            <a:extLst>
              <a:ext uri="{FF2B5EF4-FFF2-40B4-BE49-F238E27FC236}">
                <a16:creationId xmlns:a16="http://schemas.microsoft.com/office/drawing/2014/main" id="{F2D8C7BC-5140-4245-8261-A8D76B0EEC55}"/>
              </a:ext>
            </a:extLst>
          </p:cNvPr>
          <p:cNvGrpSpPr/>
          <p:nvPr/>
        </p:nvGrpSpPr>
        <p:grpSpPr>
          <a:xfrm>
            <a:off x="1388602" y="2163524"/>
            <a:ext cx="4536507" cy="288032"/>
            <a:chOff x="4803500" y="2113806"/>
            <a:chExt cx="2954133" cy="288032"/>
          </a:xfrm>
        </p:grpSpPr>
        <p:cxnSp>
          <p:nvCxnSpPr>
            <p:cNvPr id="12" name="直線コネクタ 40">
              <a:extLst>
                <a:ext uri="{FF2B5EF4-FFF2-40B4-BE49-F238E27FC236}">
                  <a16:creationId xmlns:a16="http://schemas.microsoft.com/office/drawing/2014/main" id="{8DDFDBED-846E-42BE-AD62-D814F067F98C}"/>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3" name="Rectangle 6">
              <a:extLst>
                <a:ext uri="{FF2B5EF4-FFF2-40B4-BE49-F238E27FC236}">
                  <a16:creationId xmlns:a16="http://schemas.microsoft.com/office/drawing/2014/main" id="{33D74C43-CA03-4EF5-80B0-07CFDA6BCC9F}"/>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医療専門職の数</a:t>
              </a:r>
              <a:endParaRPr lang="en-US" altLang="ko-KR" sz="1400" dirty="0">
                <a:solidFill>
                  <a:srgbClr val="000000"/>
                </a:solidFill>
                <a:latin typeface="Arial Black" pitchFamily="34" charset="0"/>
                <a:ea typeface="HGP創英角ｺﾞｼｯｸUB" pitchFamily="50" charset="-128"/>
              </a:endParaRPr>
            </a:p>
          </p:txBody>
        </p:sp>
      </p:grpSp>
      <p:sp>
        <p:nvSpPr>
          <p:cNvPr id="14" name="テキスト ボックス 45">
            <a:extLst>
              <a:ext uri="{FF2B5EF4-FFF2-40B4-BE49-F238E27FC236}">
                <a16:creationId xmlns:a16="http://schemas.microsoft.com/office/drawing/2014/main" id="{6AC1023F-F758-4828-816A-2E511D6AF5E9}"/>
              </a:ext>
            </a:extLst>
          </p:cNvPr>
          <p:cNvSpPr txBox="1"/>
          <p:nvPr/>
        </p:nvSpPr>
        <p:spPr>
          <a:xfrm>
            <a:off x="1631741" y="3894244"/>
            <a:ext cx="1188133"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臨床検査技師</a:t>
            </a:r>
          </a:p>
        </p:txBody>
      </p:sp>
      <p:sp>
        <p:nvSpPr>
          <p:cNvPr id="15" name="テキスト ボックス 45">
            <a:extLst>
              <a:ext uri="{FF2B5EF4-FFF2-40B4-BE49-F238E27FC236}">
                <a16:creationId xmlns:a16="http://schemas.microsoft.com/office/drawing/2014/main" id="{1F1FA330-61A5-44A8-8D1B-E867464F21FF}"/>
              </a:ext>
            </a:extLst>
          </p:cNvPr>
          <p:cNvSpPr txBox="1"/>
          <p:nvPr/>
        </p:nvSpPr>
        <p:spPr>
          <a:xfrm>
            <a:off x="4702145" y="3894244"/>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テキスト ボックス 45">
            <a:extLst>
              <a:ext uri="{FF2B5EF4-FFF2-40B4-BE49-F238E27FC236}">
                <a16:creationId xmlns:a16="http://schemas.microsoft.com/office/drawing/2014/main" id="{34E4AAD7-F89F-4EBA-AAE2-36F65C8CFB90}"/>
              </a:ext>
            </a:extLst>
          </p:cNvPr>
          <p:cNvSpPr txBox="1"/>
          <p:nvPr/>
        </p:nvSpPr>
        <p:spPr>
          <a:xfrm>
            <a:off x="1622047" y="3409627"/>
            <a:ext cx="1188133"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理学療法士</a:t>
            </a:r>
          </a:p>
        </p:txBody>
      </p:sp>
      <p:sp>
        <p:nvSpPr>
          <p:cNvPr id="17" name="テキスト ボックス 45">
            <a:extLst>
              <a:ext uri="{FF2B5EF4-FFF2-40B4-BE49-F238E27FC236}">
                <a16:creationId xmlns:a16="http://schemas.microsoft.com/office/drawing/2014/main" id="{D301A3A6-FC0E-4D10-950A-B6FACF4D890C}"/>
              </a:ext>
            </a:extLst>
          </p:cNvPr>
          <p:cNvSpPr txBox="1"/>
          <p:nvPr/>
        </p:nvSpPr>
        <p:spPr>
          <a:xfrm>
            <a:off x="4693614" y="3425162"/>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テキスト ボックス 45">
            <a:extLst>
              <a:ext uri="{FF2B5EF4-FFF2-40B4-BE49-F238E27FC236}">
                <a16:creationId xmlns:a16="http://schemas.microsoft.com/office/drawing/2014/main" id="{8010A9C6-1B6F-4258-8426-E6C8B88AB083}"/>
              </a:ext>
            </a:extLst>
          </p:cNvPr>
          <p:cNvSpPr txBox="1"/>
          <p:nvPr/>
        </p:nvSpPr>
        <p:spPr>
          <a:xfrm>
            <a:off x="1629407" y="2940545"/>
            <a:ext cx="2304258"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薬剤師</a:t>
            </a:r>
          </a:p>
        </p:txBody>
      </p:sp>
      <p:sp>
        <p:nvSpPr>
          <p:cNvPr id="19" name="テキスト ボックス 45">
            <a:extLst>
              <a:ext uri="{FF2B5EF4-FFF2-40B4-BE49-F238E27FC236}">
                <a16:creationId xmlns:a16="http://schemas.microsoft.com/office/drawing/2014/main" id="{94F4A793-148F-4F42-A853-93A29F9835C7}"/>
              </a:ext>
            </a:extLst>
          </p:cNvPr>
          <p:cNvSpPr txBox="1"/>
          <p:nvPr/>
        </p:nvSpPr>
        <p:spPr>
          <a:xfrm>
            <a:off x="4700974" y="2940545"/>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テキスト ボックス 45">
            <a:extLst>
              <a:ext uri="{FF2B5EF4-FFF2-40B4-BE49-F238E27FC236}">
                <a16:creationId xmlns:a16="http://schemas.microsoft.com/office/drawing/2014/main" id="{F6B8CA33-35F4-462E-A5B1-7C35347FCADF}"/>
              </a:ext>
            </a:extLst>
          </p:cNvPr>
          <p:cNvSpPr txBox="1"/>
          <p:nvPr/>
        </p:nvSpPr>
        <p:spPr>
          <a:xfrm>
            <a:off x="1622047" y="4380838"/>
            <a:ext cx="2304258"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作業療法士</a:t>
            </a:r>
          </a:p>
        </p:txBody>
      </p:sp>
      <p:sp>
        <p:nvSpPr>
          <p:cNvPr id="21" name="テキスト ボックス 45">
            <a:extLst>
              <a:ext uri="{FF2B5EF4-FFF2-40B4-BE49-F238E27FC236}">
                <a16:creationId xmlns:a16="http://schemas.microsoft.com/office/drawing/2014/main" id="{15EC392D-D9EE-492E-A30B-8C66536C45F2}"/>
              </a:ext>
            </a:extLst>
          </p:cNvPr>
          <p:cNvSpPr txBox="1"/>
          <p:nvPr/>
        </p:nvSpPr>
        <p:spPr>
          <a:xfrm>
            <a:off x="4682389" y="4380838"/>
            <a:ext cx="648072" cy="48122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2" name="テキスト ボックス 45">
            <a:extLst>
              <a:ext uri="{FF2B5EF4-FFF2-40B4-BE49-F238E27FC236}">
                <a16:creationId xmlns:a16="http://schemas.microsoft.com/office/drawing/2014/main" id="{198A11E9-1EFD-47FA-AF0B-2F909640AFAB}"/>
              </a:ext>
            </a:extLst>
          </p:cNvPr>
          <p:cNvSpPr txBox="1"/>
          <p:nvPr/>
        </p:nvSpPr>
        <p:spPr>
          <a:xfrm>
            <a:off x="6311100" y="3898615"/>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2,442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23" name="テキスト ボックス 45">
            <a:extLst>
              <a:ext uri="{FF2B5EF4-FFF2-40B4-BE49-F238E27FC236}">
                <a16:creationId xmlns:a16="http://schemas.microsoft.com/office/drawing/2014/main" id="{87D1C609-23B1-4A1A-BB77-51B56F607EBC}"/>
              </a:ext>
            </a:extLst>
          </p:cNvPr>
          <p:cNvSpPr txBox="1"/>
          <p:nvPr/>
        </p:nvSpPr>
        <p:spPr>
          <a:xfrm>
            <a:off x="6194557" y="3429533"/>
            <a:ext cx="756084"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15,000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24" name="テキスト ボックス 45">
            <a:extLst>
              <a:ext uri="{FF2B5EF4-FFF2-40B4-BE49-F238E27FC236}">
                <a16:creationId xmlns:a16="http://schemas.microsoft.com/office/drawing/2014/main" id="{118BB349-D0D0-4CEA-8AD4-93E7DA9490FF}"/>
              </a:ext>
            </a:extLst>
          </p:cNvPr>
          <p:cNvSpPr txBox="1"/>
          <p:nvPr/>
        </p:nvSpPr>
        <p:spPr>
          <a:xfrm>
            <a:off x="6201917" y="2944916"/>
            <a:ext cx="756084"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16,090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25" name="テキスト ボックス 45">
            <a:extLst>
              <a:ext uri="{FF2B5EF4-FFF2-40B4-BE49-F238E27FC236}">
                <a16:creationId xmlns:a16="http://schemas.microsoft.com/office/drawing/2014/main" id="{F39493EA-B8D6-47E3-A145-C6CBD29AA74E}"/>
              </a:ext>
            </a:extLst>
          </p:cNvPr>
          <p:cNvSpPr txBox="1"/>
          <p:nvPr/>
        </p:nvSpPr>
        <p:spPr>
          <a:xfrm>
            <a:off x="6163728" y="4354514"/>
            <a:ext cx="810090"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1,121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Tree>
    <p:extLst>
      <p:ext uri="{BB962C8B-B14F-4D97-AF65-F5344CB8AC3E}">
        <p14:creationId xmlns:p14="http://schemas.microsoft.com/office/powerpoint/2010/main" val="21267895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タイ／医療関連／制度</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公的保険制度（</a:t>
            </a:r>
            <a:r>
              <a:rPr lang="en-US" altLang="ja-JP" dirty="0"/>
              <a:t>1/4</a:t>
            </a:r>
            <a:r>
              <a:rPr lang="ja-JP" altLang="en-US" dirty="0"/>
              <a:t>）</a:t>
            </a:r>
            <a:endParaRPr lang="zh-TW" altLang="en-US" dirty="0"/>
          </a:p>
        </p:txBody>
      </p:sp>
      <p:sp>
        <p:nvSpPr>
          <p:cNvPr id="4" name="テキスト ボックス 3"/>
          <p:cNvSpPr txBox="1"/>
          <p:nvPr/>
        </p:nvSpPr>
        <p:spPr>
          <a:xfrm>
            <a:off x="200472" y="1124744"/>
            <a:ext cx="9505056" cy="473976"/>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「公務員医療給付制度（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CSMBS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）」、「被用者社会保障制度（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SSS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）」、「国民皆保険（</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）」からなり、この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制度で、ほぼ全国民がカバーされている。</a:t>
            </a:r>
          </a:p>
        </p:txBody>
      </p:sp>
      <p:sp>
        <p:nvSpPr>
          <p:cNvPr id="9" name="テキスト ボックス 8"/>
          <p:cNvSpPr txBox="1"/>
          <p:nvPr/>
        </p:nvSpPr>
        <p:spPr>
          <a:xfrm>
            <a:off x="200472" y="6525344"/>
            <a:ext cx="8640960" cy="144016"/>
          </a:xfrm>
          <a:prstGeom prst="rect">
            <a:avLst/>
          </a:prstGeom>
          <a:noFill/>
        </p:spPr>
        <p:txBody>
          <a:bodyPr wrap="square" lIns="0" tIns="0" rIns="0" bIns="0" rtlCol="0">
            <a:noAutofit/>
          </a:bodyPr>
          <a:lstStyle/>
          <a:p>
            <a:pPr marL="444500" lvl="0" indent="-4445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（出所）厚生労働省「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海外情勢報告」</a:t>
            </a:r>
            <a:endParaRPr kumimoji="0" lang="en-US" altLang="ja-JP" sz="800" dirty="0" bmk=""/>
          </a:p>
        </p:txBody>
      </p:sp>
      <p:sp>
        <p:nvSpPr>
          <p:cNvPr id="10" name="Rectangle 6"/>
          <p:cNvSpPr>
            <a:spLocks noChangeArrowheads="1"/>
          </p:cNvSpPr>
          <p:nvPr/>
        </p:nvSpPr>
        <p:spPr bwMode="auto">
          <a:xfrm>
            <a:off x="272480" y="1815277"/>
            <a:ext cx="806489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①</a:t>
            </a:r>
            <a:r>
              <a:rPr lang="zh-TW" altLang="en-US" sz="1400" dirty="0">
                <a:solidFill>
                  <a:srgbClr val="000000"/>
                </a:solidFill>
                <a:latin typeface="Arial Black" pitchFamily="34" charset="0"/>
                <a:ea typeface="HGP創英角ｺﾞｼｯｸUB" pitchFamily="50" charset="-128"/>
              </a:rPr>
              <a:t>公務員医療給付制</a:t>
            </a:r>
            <a:r>
              <a:rPr lang="ja-JP" altLang="en-US" sz="1400" dirty="0">
                <a:solidFill>
                  <a:srgbClr val="000000"/>
                </a:solidFill>
                <a:latin typeface="Arial Black" pitchFamily="34" charset="0"/>
                <a:ea typeface="HGP創英角ｺﾞｼｯｸUB" pitchFamily="50" charset="-128"/>
              </a:rPr>
              <a:t>度の概要</a:t>
            </a:r>
          </a:p>
        </p:txBody>
      </p:sp>
      <p:graphicFrame>
        <p:nvGraphicFramePr>
          <p:cNvPr id="11" name="表 21"/>
          <p:cNvGraphicFramePr>
            <a:graphicFrameLocks noGrp="1"/>
          </p:cNvGraphicFramePr>
          <p:nvPr>
            <p:extLst>
              <p:ext uri="{D42A27DB-BD31-4B8C-83A1-F6EECF244321}">
                <p14:modId xmlns:p14="http://schemas.microsoft.com/office/powerpoint/2010/main" val="3383494632"/>
              </p:ext>
            </p:extLst>
          </p:nvPr>
        </p:nvGraphicFramePr>
        <p:xfrm>
          <a:off x="200025" y="2051133"/>
          <a:ext cx="9433495" cy="4337370"/>
        </p:xfrm>
        <a:graphic>
          <a:graphicData uri="http://schemas.openxmlformats.org/drawingml/2006/table">
            <a:tbl>
              <a:tblPr firstRow="1" bandRow="1">
                <a:tableStyleId>{2D5ABB26-0587-4C30-8999-92F81FD0307C}</a:tableStyleId>
              </a:tblPr>
              <a:tblGrid>
                <a:gridCol w="432495">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8208912">
                  <a:extLst>
                    <a:ext uri="{9D8B030D-6E8A-4147-A177-3AD203B41FA5}">
                      <a16:colId xmlns:a16="http://schemas.microsoft.com/office/drawing/2014/main" val="20002"/>
                    </a:ext>
                  </a:extLst>
                </a:gridCol>
              </a:tblGrid>
              <a:tr h="440947">
                <a:tc gridSpan="2">
                  <a:txBody>
                    <a:bodyPr/>
                    <a:lstStyle/>
                    <a:p>
                      <a:pPr algn="dist" fontAlgn="ctr" hangingPunct="1"/>
                      <a:r>
                        <a:rPr kumimoji="1" lang="ja-JP" altLang="en-US" sz="1000" dirty="0">
                          <a:solidFill>
                            <a:schemeClr val="bg1"/>
                          </a:solidFill>
                          <a:latin typeface="Arial Black" panose="020B0A04020102020204" pitchFamily="34" charset="0"/>
                          <a:ea typeface="HGP創英角ｺﾞｼｯｸUB" panose="020B0900000000000000" pitchFamily="50" charset="-128"/>
                        </a:rPr>
                        <a:t>概要</a:t>
                      </a:r>
                    </a:p>
                  </a:txBody>
                  <a:tcPr marL="108000" marR="108000" marT="0" marB="0" anchor="ct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050" b="0" dirty="0">
                          <a:latin typeface="+mn-ea"/>
                          <a:ea typeface="+mn-ea"/>
                          <a:cs typeface="Arial" panose="020B0604020202020204" pitchFamily="34" charset="0"/>
                        </a:rPr>
                        <a:t>1980 </a:t>
                      </a:r>
                      <a:r>
                        <a:rPr kumimoji="1" lang="ja-JP" altLang="en-US" sz="1050" b="0" dirty="0">
                          <a:latin typeface="+mn-ea"/>
                          <a:ea typeface="+mn-ea"/>
                          <a:cs typeface="Arial" panose="020B0604020202020204" pitchFamily="34" charset="0"/>
                        </a:rPr>
                        <a:t>年の勅令（前身の制度は</a:t>
                      </a:r>
                      <a:r>
                        <a:rPr kumimoji="1" lang="en-US" altLang="ja-JP" sz="1050" b="0" dirty="0">
                          <a:latin typeface="+mn-ea"/>
                          <a:ea typeface="+mn-ea"/>
                          <a:cs typeface="Arial" panose="020B0604020202020204" pitchFamily="34" charset="0"/>
                        </a:rPr>
                        <a:t>1963 </a:t>
                      </a:r>
                      <a:r>
                        <a:rPr kumimoji="1" lang="ja-JP" altLang="en-US" sz="1050" b="0" dirty="0">
                          <a:latin typeface="+mn-ea"/>
                          <a:ea typeface="+mn-ea"/>
                          <a:cs typeface="Arial" panose="020B0604020202020204" pitchFamily="34" charset="0"/>
                        </a:rPr>
                        <a:t>年から）に基づき、政府に勤務する公務員等を対象とする「公務員医療給付制度」が、税財源により福利厚生として実施されて</a:t>
                      </a:r>
                    </a:p>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50" b="0" dirty="0">
                          <a:latin typeface="+mn-ea"/>
                          <a:ea typeface="+mn-ea"/>
                          <a:cs typeface="Arial" panose="020B0604020202020204" pitchFamily="34" charset="0"/>
                        </a:rPr>
                        <a:t>おり、原則として、受診医療機関の制限・受診時の本人負担はなく、給付内容は包括的な内容の現物給付である。</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0"/>
                  </a:ext>
                </a:extLst>
              </a:tr>
              <a:tr h="337404">
                <a:tc gridSpan="2">
                  <a:txBody>
                    <a:bodyPr/>
                    <a:lstStyle/>
                    <a:p>
                      <a:pPr algn="dist" fontAlgn="ctr" hangingPunct="1"/>
                      <a:r>
                        <a:rPr kumimoji="1" lang="ja-JP" altLang="en-US" sz="1000" dirty="0">
                          <a:solidFill>
                            <a:schemeClr val="bg1"/>
                          </a:solidFill>
                          <a:latin typeface="HGP創英角ｺﾞｼｯｸUB" panose="020B0900000000000000" pitchFamily="50" charset="-128"/>
                          <a:ea typeface="HGP創英角ｺﾞｼｯｸUB" panose="020B0900000000000000" pitchFamily="50" charset="-128"/>
                        </a:rPr>
                        <a:t>根拠法</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50" b="0" dirty="0">
                          <a:latin typeface="+mn-ea"/>
                          <a:ea typeface="+mn-ea"/>
                          <a:cs typeface="Arial" panose="020B0604020202020204" pitchFamily="34" charset="0"/>
                        </a:rPr>
                        <a:t>勅令</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r h="347241">
                <a:tc gridSpan="2">
                  <a:txBody>
                    <a:bodyPr/>
                    <a:lstStyle/>
                    <a:p>
                      <a:pPr algn="dist" fontAlgn="ctr" hangingPunct="1"/>
                      <a:r>
                        <a:rPr kumimoji="1" lang="ja-JP" altLang="en-US" sz="1000" dirty="0">
                          <a:solidFill>
                            <a:schemeClr val="bg1"/>
                          </a:solidFill>
                          <a:latin typeface="HGP創英角ｺﾞｼｯｸUB" panose="020B0900000000000000" pitchFamily="50" charset="-128"/>
                          <a:ea typeface="HGP創英角ｺﾞｼｯｸUB" panose="020B0900000000000000" pitchFamily="50" charset="-128"/>
                        </a:rPr>
                        <a:t>運営主体</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zh-TW" altLang="en-US" sz="1050" b="0" dirty="0">
                          <a:latin typeface="+mn-ea"/>
                          <a:ea typeface="+mn-ea"/>
                          <a:cs typeface="Arial" panose="020B0604020202020204" pitchFamily="34" charset="0"/>
                        </a:rPr>
                        <a:t>財務省中央会計</a:t>
                      </a:r>
                      <a:r>
                        <a:rPr kumimoji="1" lang="ja-JP" altLang="en-US" sz="1050" b="0" dirty="0">
                          <a:latin typeface="+mn-ea"/>
                          <a:ea typeface="+mn-ea"/>
                          <a:cs typeface="Arial" panose="020B0604020202020204" pitchFamily="34" charset="0"/>
                        </a:rPr>
                        <a:t>局</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2"/>
                  </a:ext>
                </a:extLst>
              </a:tr>
              <a:tr h="440947">
                <a:tc gridSpan="2">
                  <a:txBody>
                    <a:bodyPr/>
                    <a:lstStyle/>
                    <a:p>
                      <a:pPr algn="dist" fontAlgn="ctr" hangingPunct="1"/>
                      <a:r>
                        <a:rPr kumimoji="1" lang="ja-JP" altLang="en-US" sz="1000" dirty="0">
                          <a:solidFill>
                            <a:schemeClr val="bg1"/>
                          </a:solidFill>
                          <a:latin typeface="HGP創英角ｺﾞｼｯｸUB" panose="020B0900000000000000" pitchFamily="50" charset="-128"/>
                          <a:ea typeface="HGP創英角ｺﾞｼｯｸUB" panose="020B0900000000000000" pitchFamily="50" charset="-128"/>
                        </a:rPr>
                        <a:t>被保険者資格</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fontAlgn="ctr" hangingPunct="1"/>
                      <a:r>
                        <a:rPr kumimoji="1" lang="ja-JP" altLang="en-US" sz="1050" b="0" dirty="0">
                          <a:latin typeface="+mn-ea"/>
                          <a:ea typeface="+mn-ea"/>
                          <a:cs typeface="Arial" panose="020B0604020202020204" pitchFamily="34" charset="0"/>
                        </a:rPr>
                        <a:t>政府に勤務する公務員等（福利厚生）。</a:t>
                      </a:r>
                    </a:p>
                    <a:p>
                      <a:pPr fontAlgn="ctr" hangingPunct="1"/>
                      <a:r>
                        <a:rPr kumimoji="1" lang="en-US" altLang="ja-JP" sz="1050" b="0" dirty="0">
                          <a:latin typeface="+mn-ea"/>
                          <a:ea typeface="+mn-ea"/>
                          <a:cs typeface="Arial" panose="020B0604020202020204" pitchFamily="34" charset="0"/>
                        </a:rPr>
                        <a:t>※</a:t>
                      </a:r>
                      <a:r>
                        <a:rPr kumimoji="1" lang="ja-JP" altLang="en-US" sz="1050" b="0" dirty="0">
                          <a:latin typeface="+mn-ea"/>
                          <a:ea typeface="+mn-ea"/>
                          <a:cs typeface="Arial" panose="020B0604020202020204" pitchFamily="34" charset="0"/>
                        </a:rPr>
                        <a:t>退職後も適用。</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3"/>
                  </a:ext>
                </a:extLst>
              </a:tr>
              <a:tr h="369282">
                <a:tc gridSpan="2">
                  <a:txBody>
                    <a:bodyPr/>
                    <a:lstStyle/>
                    <a:p>
                      <a:pPr algn="dist" fontAlgn="ctr" hangingPunct="1"/>
                      <a:r>
                        <a:rPr kumimoji="1" lang="ja-JP" altLang="en-US" sz="1000" dirty="0">
                          <a:solidFill>
                            <a:schemeClr val="bg1"/>
                          </a:solidFill>
                          <a:latin typeface="HGP創英角ｺﾞｼｯｸUB" panose="020B0900000000000000" pitchFamily="50" charset="-128"/>
                          <a:ea typeface="HGP創英角ｺﾞｼｯｸUB" panose="020B0900000000000000" pitchFamily="50" charset="-128"/>
                        </a:rPr>
                        <a:t>給付対象</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fontAlgn="ctr" hangingPunct="1"/>
                      <a:r>
                        <a:rPr kumimoji="1" lang="ja-JP" altLang="en-US" sz="1050" b="0" dirty="0">
                          <a:latin typeface="+mn-ea"/>
                          <a:ea typeface="+mn-ea"/>
                          <a:cs typeface="Arial" panose="020B0604020202020204" pitchFamily="34" charset="0"/>
                        </a:rPr>
                        <a:t>加入者本人及びその家族。</a:t>
                      </a:r>
                      <a:endParaRPr kumimoji="1" lang="en-US" altLang="ja-JP" sz="1050" b="0" dirty="0">
                        <a:latin typeface="+mn-ea"/>
                        <a:ea typeface="+mn-ea"/>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4"/>
                  </a:ext>
                </a:extLst>
              </a:tr>
              <a:tr h="347241">
                <a:tc gridSpan="2">
                  <a:txBody>
                    <a:bodyPr/>
                    <a:lstStyle/>
                    <a:p>
                      <a:pPr algn="dist" fontAlgn="ctr" hangingPunct="1"/>
                      <a:r>
                        <a:rPr kumimoji="1" lang="ja-JP" altLang="en-US" sz="1000" dirty="0">
                          <a:solidFill>
                            <a:schemeClr val="bg1"/>
                          </a:solidFill>
                          <a:latin typeface="HGP創英角ｺﾞｼｯｸUB" panose="020B0900000000000000" pitchFamily="50" charset="-128"/>
                          <a:ea typeface="HGP創英角ｺﾞｼｯｸUB" panose="020B0900000000000000" pitchFamily="50" charset="-128"/>
                        </a:rPr>
                        <a:t>給付の種類</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lvl="0" indent="0" algn="just" defTabSz="1169988" rtl="0" eaLnBrk="1" fontAlgn="ctr" latinLnBrk="0" hangingPunct="1">
                        <a:lnSpc>
                          <a:spcPct val="100000"/>
                        </a:lnSpc>
                        <a:spcBef>
                          <a:spcPts val="300"/>
                        </a:spcBef>
                        <a:spcAft>
                          <a:spcPts val="0"/>
                        </a:spcAft>
                        <a:buClr>
                          <a:srgbClr val="5F8AC3"/>
                        </a:buClr>
                        <a:buSzPct val="80000"/>
                        <a:buFont typeface="Wingdings" panose="05000000000000000000" pitchFamily="2" charset="2"/>
                        <a:buNone/>
                        <a:tabLst/>
                        <a:defRPr/>
                      </a:pPr>
                      <a:r>
                        <a:rPr kumimoji="1" lang="ja-JP" altLang="en-US" sz="1050" b="0" i="0" u="none" strike="noStrike" kern="1200" cap="none" spc="0" normalizeH="0" baseline="0" dirty="0">
                          <a:ln>
                            <a:noFill/>
                          </a:ln>
                          <a:solidFill>
                            <a:srgbClr val="000000"/>
                          </a:solidFill>
                          <a:effectLst/>
                          <a:uLnTx/>
                          <a:uFillTx/>
                          <a:latin typeface="+mn-ea"/>
                          <a:ea typeface="+mn-ea"/>
                          <a:cs typeface="Arial" panose="020B0604020202020204" pitchFamily="34" charset="0"/>
                        </a:rPr>
                        <a:t>包括的な内容の現物給付。現金給付はない。</a:t>
                      </a:r>
                      <a:endParaRPr kumimoji="1" lang="zh-TW" altLang="en-US" sz="1050" b="0" i="0" u="none" strike="noStrike" kern="1200" cap="none" spc="0" normalizeH="0" baseline="0" dirty="0">
                        <a:ln>
                          <a:noFill/>
                        </a:ln>
                        <a:solidFill>
                          <a:srgbClr val="000000"/>
                        </a:solidFill>
                        <a:effectLst/>
                        <a:uLnTx/>
                        <a:uFillTx/>
                        <a:latin typeface="+mn-ea"/>
                        <a:ea typeface="+mn-ea"/>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5"/>
                  </a:ext>
                </a:extLst>
              </a:tr>
              <a:tr h="784776">
                <a:tc gridSpan="2">
                  <a:txBody>
                    <a:bodyPr/>
                    <a:lstStyle/>
                    <a:p>
                      <a:pPr algn="dist" fontAlgn="ctr" hangingPunct="1"/>
                      <a:r>
                        <a:rPr kumimoji="1" lang="ja-JP" altLang="en-US" sz="1000" dirty="0">
                          <a:solidFill>
                            <a:schemeClr val="bg1"/>
                          </a:solidFill>
                          <a:latin typeface="HGP創英角ｺﾞｼｯｸUB" panose="020B0900000000000000" pitchFamily="50" charset="-128"/>
                          <a:ea typeface="HGP創英角ｺﾞｼｯｸUB" panose="020B0900000000000000" pitchFamily="50" charset="-128"/>
                        </a:rPr>
                        <a:t>本人負担割合等</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lvl="0" indent="0" algn="just"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None/>
                        <a:tabLst/>
                        <a:defRPr/>
                      </a:pPr>
                      <a:r>
                        <a:rPr kumimoji="1" lang="ja-JP" altLang="en-US" sz="1050" b="0" i="0" u="none" strike="noStrike" kern="1200" cap="none" spc="0" normalizeH="0" baseline="0" dirty="0">
                          <a:ln>
                            <a:noFill/>
                          </a:ln>
                          <a:solidFill>
                            <a:srgbClr val="000000"/>
                          </a:solidFill>
                          <a:effectLst/>
                          <a:uLnTx/>
                          <a:uFillTx/>
                          <a:latin typeface="+mn-ea"/>
                          <a:ea typeface="+mn-ea"/>
                          <a:cs typeface="Arial" panose="020B0604020202020204" pitchFamily="34" charset="0"/>
                        </a:rPr>
                        <a:t>通常、受診時の本人負担はないが、私立病院への入院時には本人負担が生じ、事前に登録した医療機関以外で受診した場合は償還払いとなる。</a:t>
                      </a:r>
                      <a:endParaRPr kumimoji="1" lang="en-US" altLang="ja-JP" sz="1050" b="0" i="0" u="none" strike="noStrike" kern="1200" cap="none" spc="0" normalizeH="0" baseline="0" dirty="0">
                        <a:ln>
                          <a:noFill/>
                        </a:ln>
                        <a:solidFill>
                          <a:srgbClr val="000000"/>
                        </a:solidFill>
                        <a:effectLst/>
                        <a:uLnTx/>
                        <a:uFillTx/>
                        <a:latin typeface="+mn-ea"/>
                        <a:ea typeface="+mn-ea"/>
                        <a:cs typeface="Arial" panose="020B0604020202020204" pitchFamily="34" charset="0"/>
                      </a:endParaRPr>
                    </a:p>
                    <a:p>
                      <a:pPr fontAlgn="ctr" hangingPunct="1"/>
                      <a:r>
                        <a:rPr kumimoji="1" lang="en-US" altLang="ja-JP" sz="1050" b="0" dirty="0">
                          <a:latin typeface="+mn-ea"/>
                          <a:ea typeface="+mn-ea"/>
                          <a:cs typeface="Arial" panose="020B0604020202020204" pitchFamily="34" charset="0"/>
                        </a:rPr>
                        <a:t>※</a:t>
                      </a:r>
                      <a:r>
                        <a:rPr kumimoji="1" lang="ja-JP" altLang="en-US" sz="1050" b="0" dirty="0">
                          <a:latin typeface="+mn-ea"/>
                          <a:ea typeface="+mn-ea"/>
                          <a:cs typeface="Arial" panose="020B0604020202020204" pitchFamily="34" charset="0"/>
                        </a:rPr>
                        <a:t>救急医療については、最寄りの病院で、無料かつ無制限に受診できる。</a:t>
                      </a:r>
                    </a:p>
                    <a:p>
                      <a:pPr fontAlgn="ctr" hangingPunct="1"/>
                      <a:r>
                        <a:rPr kumimoji="1" lang="en-US" altLang="ja-JP" sz="1050" b="0" dirty="0">
                          <a:latin typeface="+mn-ea"/>
                          <a:ea typeface="+mn-ea"/>
                          <a:cs typeface="Arial" panose="020B0604020202020204" pitchFamily="34" charset="0"/>
                        </a:rPr>
                        <a:t>※</a:t>
                      </a:r>
                      <a:r>
                        <a:rPr kumimoji="1" lang="ja-JP" altLang="en-US" sz="1050" b="0" dirty="0">
                          <a:latin typeface="+mn-ea"/>
                          <a:ea typeface="+mn-ea"/>
                          <a:cs typeface="Arial" panose="020B0604020202020204" pitchFamily="34" charset="0"/>
                        </a:rPr>
                        <a:t>制度運営者から医療機関への支払いは、基本的に出来高払い方式である。</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6"/>
                  </a:ext>
                </a:extLst>
              </a:tr>
              <a:tr h="293422">
                <a:tc rowSpan="2">
                  <a:txBody>
                    <a:bodyPr/>
                    <a:lstStyle/>
                    <a:p>
                      <a:pPr algn="l" fontAlgn="ctr" hangingPunct="1"/>
                      <a:r>
                        <a:rPr kumimoji="1" lang="ja-JP" altLang="en-US" sz="1000" dirty="0">
                          <a:solidFill>
                            <a:schemeClr val="bg1"/>
                          </a:solidFill>
                          <a:latin typeface="HGP創英角ｺﾞｼｯｸUB" panose="020B0900000000000000" pitchFamily="50" charset="-128"/>
                          <a:ea typeface="HGP創英角ｺﾞｼｯｸUB" panose="020B0900000000000000" pitchFamily="50" charset="-128"/>
                        </a:rPr>
                        <a:t>財　源</a:t>
                      </a:r>
                    </a:p>
                  </a:txBody>
                  <a:tcPr marL="108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algn="l" fontAlgn="ctr" hangingPunct="1"/>
                      <a:r>
                        <a:rPr kumimoji="1" lang="ja-JP" altLang="en-US" sz="1000" dirty="0">
                          <a:solidFill>
                            <a:schemeClr val="bg1"/>
                          </a:solidFill>
                          <a:latin typeface="HGP創英角ｺﾞｼｯｸUB" panose="020B0900000000000000" pitchFamily="50" charset="-128"/>
                          <a:ea typeface="HGP創英角ｺﾞｼｯｸUB" panose="020B0900000000000000" pitchFamily="50" charset="-128"/>
                        </a:rPr>
                        <a:t>保険料</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lvl="0" indent="0" algn="just"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None/>
                        <a:tabLst/>
                        <a:defRPr/>
                      </a:pPr>
                      <a:r>
                        <a:rPr kumimoji="1" lang="ja-JP" altLang="en-US" sz="1050" b="0" dirty="0">
                          <a:latin typeface="+mn-ea"/>
                          <a:ea typeface="+mn-ea"/>
                          <a:cs typeface="Arial" panose="020B0604020202020204" pitchFamily="34" charset="0"/>
                        </a:rPr>
                        <a:t>負担無し</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7"/>
                  </a:ext>
                </a:extLst>
              </a:tr>
              <a:tr h="310767">
                <a:tc vMerge="1">
                  <a:txBody>
                    <a:bodyPr/>
                    <a:lstStyle/>
                    <a:p>
                      <a:endParaRPr kumimoji="1" lang="ja-JP" altLang="en-US"/>
                    </a:p>
                  </a:txBody>
                  <a:tcPr/>
                </a:tc>
                <a:tc>
                  <a:txBody>
                    <a:bodyPr/>
                    <a:lstStyle/>
                    <a:p>
                      <a:pPr algn="l" fontAlgn="ctr" hangingPunct="1"/>
                      <a:r>
                        <a:rPr kumimoji="1" lang="ja-JP" altLang="en-US" sz="1000" dirty="0">
                          <a:solidFill>
                            <a:schemeClr val="bg1"/>
                          </a:solidFill>
                          <a:latin typeface="HGP創英角ｺﾞｼｯｸUB" panose="020B0900000000000000" pitchFamily="50" charset="-128"/>
                          <a:ea typeface="HGP創英角ｺﾞｼｯｸUB" panose="020B0900000000000000" pitchFamily="50" charset="-128"/>
                        </a:rPr>
                        <a:t>政府負担</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50" b="0" dirty="0">
                          <a:latin typeface="+mn-ea"/>
                          <a:ea typeface="+mn-ea"/>
                          <a:cs typeface="Arial" panose="020B0604020202020204" pitchFamily="34" charset="0"/>
                        </a:rPr>
                        <a:t>税財源</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8"/>
                  </a:ext>
                </a:extLst>
              </a:tr>
              <a:tr h="347241">
                <a:tc rowSpan="2">
                  <a:txBody>
                    <a:bodyPr/>
                    <a:lstStyle/>
                    <a:p>
                      <a:pPr algn="l" fontAlgn="ctr" hangingPunct="1"/>
                      <a:r>
                        <a:rPr kumimoji="1" lang="ja-JP" altLang="en-US" sz="1000" dirty="0">
                          <a:solidFill>
                            <a:schemeClr val="bg1"/>
                          </a:solidFill>
                          <a:latin typeface="HGP創英角ｺﾞｼｯｸUB" panose="020B0900000000000000" pitchFamily="50" charset="-128"/>
                          <a:ea typeface="HGP創英角ｺﾞｼｯｸUB" panose="020B0900000000000000" pitchFamily="50" charset="-128"/>
                        </a:rPr>
                        <a:t>実　績</a:t>
                      </a:r>
                    </a:p>
                  </a:txBody>
                  <a:tcPr marL="108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algn="l" fontAlgn="ctr" hangingPunct="1"/>
                      <a:r>
                        <a:rPr kumimoji="1" lang="ja-JP" altLang="en-US" sz="1000" dirty="0">
                          <a:solidFill>
                            <a:schemeClr val="bg1"/>
                          </a:solidFill>
                          <a:latin typeface="HGP創英角ｺﾞｼｯｸUB" panose="020B0900000000000000" pitchFamily="50" charset="-128"/>
                          <a:ea typeface="HGP創英角ｺﾞｼｯｸUB" panose="020B0900000000000000" pitchFamily="50" charset="-128"/>
                        </a:rPr>
                        <a:t>加入者数／率</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50" b="0" dirty="0">
                          <a:latin typeface="+mn-ea"/>
                          <a:ea typeface="+mn-ea"/>
                          <a:cs typeface="Arial" panose="020B0604020202020204" pitchFamily="34" charset="0"/>
                        </a:rPr>
                        <a:t>約</a:t>
                      </a:r>
                      <a:r>
                        <a:rPr kumimoji="1" lang="en-US" altLang="ja-JP" sz="1050" b="0" dirty="0">
                          <a:latin typeface="+mn-ea"/>
                          <a:ea typeface="+mn-ea"/>
                          <a:cs typeface="Arial" panose="020B0604020202020204" pitchFamily="34" charset="0"/>
                        </a:rPr>
                        <a:t>497</a:t>
                      </a:r>
                      <a:r>
                        <a:rPr kumimoji="1" lang="ja-JP" altLang="en-US" sz="1050" b="0" dirty="0">
                          <a:latin typeface="+mn-ea"/>
                          <a:ea typeface="+mn-ea"/>
                          <a:cs typeface="Arial" panose="020B0604020202020204" pitchFamily="34" charset="0"/>
                        </a:rPr>
                        <a:t>万人（</a:t>
                      </a:r>
                      <a:r>
                        <a:rPr kumimoji="1" lang="en-US" altLang="ja-JP" sz="1050" b="0" dirty="0">
                          <a:latin typeface="+mn-ea"/>
                          <a:ea typeface="+mn-ea"/>
                          <a:cs typeface="Arial" panose="020B0604020202020204" pitchFamily="34" charset="0"/>
                        </a:rPr>
                        <a:t>2012</a:t>
                      </a:r>
                      <a:r>
                        <a:rPr kumimoji="1" lang="ja-JP" altLang="en-US" sz="1050" b="0" dirty="0">
                          <a:latin typeface="+mn-ea"/>
                          <a:ea typeface="+mn-ea"/>
                          <a:cs typeface="Arial" panose="020B0604020202020204" pitchFamily="34" charset="0"/>
                        </a:rPr>
                        <a:t>年加入者数、国民全人口の約</a:t>
                      </a:r>
                      <a:r>
                        <a:rPr kumimoji="1" lang="en-US" altLang="ja-JP" sz="1050" b="0" dirty="0">
                          <a:latin typeface="+mn-ea"/>
                          <a:ea typeface="+mn-ea"/>
                          <a:cs typeface="Arial" panose="020B0604020202020204" pitchFamily="34" charset="0"/>
                        </a:rPr>
                        <a:t>8</a:t>
                      </a:r>
                      <a:r>
                        <a:rPr kumimoji="1" lang="ja-JP" altLang="en-US" sz="1050" b="0" dirty="0">
                          <a:latin typeface="+mn-ea"/>
                          <a:ea typeface="+mn-ea"/>
                          <a:cs typeface="Arial" panose="020B0604020202020204" pitchFamily="34" charset="0"/>
                        </a:rPr>
                        <a:t>％）</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9"/>
                  </a:ext>
                </a:extLst>
              </a:tr>
              <a:tr h="278989">
                <a:tc vMerge="1">
                  <a:txBody>
                    <a:bodyPr/>
                    <a:lstStyle/>
                    <a:p>
                      <a:endParaRPr kumimoji="1" lang="ja-JP" altLang="en-US"/>
                    </a:p>
                  </a:txBody>
                  <a:tcPr/>
                </a:tc>
                <a:tc>
                  <a:txBody>
                    <a:bodyPr/>
                    <a:lstStyle/>
                    <a:p>
                      <a:pPr algn="l" fontAlgn="ctr" hangingPunct="1"/>
                      <a:r>
                        <a:rPr kumimoji="1" lang="ja-JP" altLang="en-US" sz="1000" dirty="0">
                          <a:solidFill>
                            <a:schemeClr val="bg1"/>
                          </a:solidFill>
                          <a:latin typeface="HGP創英角ｺﾞｼｯｸUB" panose="020B0900000000000000" pitchFamily="50" charset="-128"/>
                          <a:ea typeface="HGP創英角ｺﾞｼｯｸUB" panose="020B0900000000000000" pitchFamily="50" charset="-128"/>
                        </a:rPr>
                        <a:t>支払総額</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50" b="0" kern="1200" dirty="0">
                          <a:solidFill>
                            <a:schemeClr val="tx1"/>
                          </a:solidFill>
                          <a:latin typeface="+mn-ea"/>
                          <a:ea typeface="+mn-ea"/>
                          <a:cs typeface="Arial" panose="020B0604020202020204" pitchFamily="34" charset="0"/>
                        </a:rPr>
                        <a:t>約</a:t>
                      </a:r>
                      <a:r>
                        <a:rPr kumimoji="1" lang="en-US" altLang="ja-JP" sz="1050" b="0" kern="1200" dirty="0">
                          <a:solidFill>
                            <a:schemeClr val="tx1"/>
                          </a:solidFill>
                          <a:latin typeface="+mn-ea"/>
                          <a:ea typeface="+mn-ea"/>
                          <a:cs typeface="Arial" panose="020B0604020202020204" pitchFamily="34" charset="0"/>
                        </a:rPr>
                        <a:t>620 </a:t>
                      </a:r>
                      <a:r>
                        <a:rPr kumimoji="1" lang="ja-JP" altLang="en-US" sz="1050" b="0" kern="1200" dirty="0">
                          <a:solidFill>
                            <a:schemeClr val="tx1"/>
                          </a:solidFill>
                          <a:latin typeface="+mn-ea"/>
                          <a:ea typeface="+mn-ea"/>
                          <a:cs typeface="Arial" panose="020B0604020202020204" pitchFamily="34" charset="0"/>
                        </a:rPr>
                        <a:t>億バーツ（</a:t>
                      </a:r>
                      <a:r>
                        <a:rPr kumimoji="1" lang="en-US" altLang="ja-JP" sz="1050" b="0" kern="1200" dirty="0">
                          <a:solidFill>
                            <a:schemeClr val="tx1"/>
                          </a:solidFill>
                          <a:latin typeface="+mn-ea"/>
                          <a:ea typeface="+mn-ea"/>
                          <a:cs typeface="Arial" panose="020B0604020202020204" pitchFamily="34" charset="0"/>
                        </a:rPr>
                        <a:t>2011 </a:t>
                      </a:r>
                      <a:r>
                        <a:rPr kumimoji="1" lang="ja-JP" altLang="en-US" sz="1050" b="0" kern="1200" dirty="0">
                          <a:solidFill>
                            <a:schemeClr val="tx1"/>
                          </a:solidFill>
                          <a:latin typeface="+mn-ea"/>
                          <a:ea typeface="+mn-ea"/>
                          <a:cs typeface="Arial" panose="020B0604020202020204" pitchFamily="34" charset="0"/>
                        </a:rPr>
                        <a:t>年度関連支出）</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7781332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タイ／医療関連／制度</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公的保険制度（</a:t>
            </a:r>
            <a:r>
              <a:rPr lang="en-US" altLang="ja-JP" dirty="0"/>
              <a:t>2/4</a:t>
            </a:r>
            <a:r>
              <a:rPr lang="ja-JP" altLang="en-US" dirty="0"/>
              <a:t>）</a:t>
            </a:r>
            <a:endParaRPr lang="zh-TW" altLang="en-US" dirty="0"/>
          </a:p>
        </p:txBody>
      </p:sp>
      <p:sp>
        <p:nvSpPr>
          <p:cNvPr id="9" name="テキスト ボックス 8"/>
          <p:cNvSpPr txBox="1"/>
          <p:nvPr/>
        </p:nvSpPr>
        <p:spPr>
          <a:xfrm>
            <a:off x="200472" y="6525344"/>
            <a:ext cx="8640960" cy="144016"/>
          </a:xfrm>
          <a:prstGeom prst="rect">
            <a:avLst/>
          </a:prstGeom>
          <a:noFill/>
        </p:spPr>
        <p:txBody>
          <a:bodyPr wrap="square" lIns="0" tIns="0" rIns="0" bIns="0" rtlCol="0">
            <a:noAutofit/>
          </a:bodyPr>
          <a:lstStyle/>
          <a:p>
            <a:pPr marL="444500" lvl="0" indent="-4445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（出所）厚生労働省「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海外情勢報告」</a:t>
            </a:r>
            <a:endParaRPr kumimoji="0" lang="en-US" altLang="ja-JP" sz="800" dirty="0" bmk=""/>
          </a:p>
        </p:txBody>
      </p:sp>
      <p:sp>
        <p:nvSpPr>
          <p:cNvPr id="10" name="Rectangle 6"/>
          <p:cNvSpPr>
            <a:spLocks noChangeArrowheads="1"/>
          </p:cNvSpPr>
          <p:nvPr/>
        </p:nvSpPr>
        <p:spPr bwMode="auto">
          <a:xfrm>
            <a:off x="272480" y="1124744"/>
            <a:ext cx="806489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②社会保険制度の傷病等給付の概要</a:t>
            </a:r>
          </a:p>
        </p:txBody>
      </p:sp>
      <p:graphicFrame>
        <p:nvGraphicFramePr>
          <p:cNvPr id="11" name="表 21"/>
          <p:cNvGraphicFramePr>
            <a:graphicFrameLocks noGrp="1"/>
          </p:cNvGraphicFramePr>
          <p:nvPr>
            <p:extLst>
              <p:ext uri="{D42A27DB-BD31-4B8C-83A1-F6EECF244321}">
                <p14:modId xmlns:p14="http://schemas.microsoft.com/office/powerpoint/2010/main" val="1225716221"/>
              </p:ext>
            </p:extLst>
          </p:nvPr>
        </p:nvGraphicFramePr>
        <p:xfrm>
          <a:off x="200025" y="1360600"/>
          <a:ext cx="9433495" cy="5061884"/>
        </p:xfrm>
        <a:graphic>
          <a:graphicData uri="http://schemas.openxmlformats.org/drawingml/2006/table">
            <a:tbl>
              <a:tblPr firstRow="1" bandRow="1">
                <a:tableStyleId>{2D5ABB26-0587-4C30-8999-92F81FD0307C}</a:tableStyleId>
              </a:tblPr>
              <a:tblGrid>
                <a:gridCol w="432495">
                  <a:extLst>
                    <a:ext uri="{9D8B030D-6E8A-4147-A177-3AD203B41FA5}">
                      <a16:colId xmlns:a16="http://schemas.microsoft.com/office/drawing/2014/main" val="20000"/>
                    </a:ext>
                  </a:extLst>
                </a:gridCol>
                <a:gridCol w="864096">
                  <a:extLst>
                    <a:ext uri="{9D8B030D-6E8A-4147-A177-3AD203B41FA5}">
                      <a16:colId xmlns:a16="http://schemas.microsoft.com/office/drawing/2014/main" val="20001"/>
                    </a:ext>
                  </a:extLst>
                </a:gridCol>
                <a:gridCol w="8136904">
                  <a:extLst>
                    <a:ext uri="{9D8B030D-6E8A-4147-A177-3AD203B41FA5}">
                      <a16:colId xmlns:a16="http://schemas.microsoft.com/office/drawing/2014/main" val="20002"/>
                    </a:ext>
                  </a:extLst>
                </a:gridCol>
              </a:tblGrid>
              <a:tr h="201769">
                <a:tc gridSpan="2">
                  <a:txBody>
                    <a:bodyPr/>
                    <a:lstStyle/>
                    <a:p>
                      <a:pPr algn="dist" fontAlgn="ctr" hangingPunct="1"/>
                      <a:r>
                        <a:rPr kumimoji="1" lang="ja-JP" altLang="en-US" sz="1000" dirty="0">
                          <a:solidFill>
                            <a:schemeClr val="bg1"/>
                          </a:solidFill>
                          <a:latin typeface="Arial Black" panose="020B0A04020102020204" pitchFamily="34" charset="0"/>
                          <a:ea typeface="HGP創英角ｺﾞｼｯｸUB" panose="020B0900000000000000" pitchFamily="50" charset="-128"/>
                        </a:rPr>
                        <a:t>概要</a:t>
                      </a:r>
                    </a:p>
                  </a:txBody>
                  <a:tcPr marL="108000" marR="108000" marT="0" marB="0" anchor="ct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dirty="0">
                          <a:latin typeface="+mn-ea"/>
                          <a:ea typeface="+mn-ea"/>
                          <a:cs typeface="Arial" panose="020B0604020202020204" pitchFamily="34" charset="0"/>
                        </a:rPr>
                        <a:t>社会保険制度のうち傷病等給付が、民間被用者向けの公的医療保障制度に相当し、原則として、事前に登録した医療機関でのみ受診でき、一定の限度額を超えるまでは受診時の本人負担はなく、現物給付（診療、看護、薬剤、移送など）や現金給付が行われる仕組みとなっている。</a:t>
                      </a:r>
                    </a:p>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000" b="0" dirty="0">
                          <a:latin typeface="+mn-ea"/>
                          <a:ea typeface="+mn-ea"/>
                          <a:cs typeface="Arial" panose="020B0604020202020204" pitchFamily="34" charset="0"/>
                        </a:rPr>
                        <a:t>※</a:t>
                      </a:r>
                      <a:r>
                        <a:rPr kumimoji="1" lang="ja-JP" altLang="en-US" sz="1000" b="0" dirty="0">
                          <a:latin typeface="+mn-ea"/>
                          <a:ea typeface="+mn-ea"/>
                          <a:cs typeface="Arial" panose="020B0604020202020204" pitchFamily="34" charset="0"/>
                        </a:rPr>
                        <a:t>傷病等給付は、</a:t>
                      </a:r>
                      <a:r>
                        <a:rPr kumimoji="1" lang="en-US" altLang="ja-JP" sz="1000" b="0" dirty="0">
                          <a:latin typeface="+mn-ea"/>
                          <a:ea typeface="+mn-ea"/>
                          <a:cs typeface="Arial" panose="020B0604020202020204" pitchFamily="34" charset="0"/>
                        </a:rPr>
                        <a:t>1991</a:t>
                      </a:r>
                      <a:r>
                        <a:rPr kumimoji="1" lang="ja-JP" altLang="en-US" sz="1000" b="0" dirty="0">
                          <a:latin typeface="+mn-ea"/>
                          <a:ea typeface="+mn-ea"/>
                          <a:cs typeface="Arial" panose="020B0604020202020204" pitchFamily="34" charset="0"/>
                        </a:rPr>
                        <a:t>年に施行。</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0"/>
                  </a:ext>
                </a:extLst>
              </a:tr>
              <a:tr h="209904">
                <a:tc gridSpan="2">
                  <a:txBody>
                    <a:bodyPr/>
                    <a:lstStyle/>
                    <a:p>
                      <a:pPr algn="dist" fontAlgn="ctr" hangingPunct="1"/>
                      <a:r>
                        <a:rPr kumimoji="1" lang="ja-JP" altLang="en-US" sz="1000" dirty="0">
                          <a:solidFill>
                            <a:schemeClr val="bg1"/>
                          </a:solidFill>
                          <a:latin typeface="HGP創英角ｺﾞｼｯｸUB" panose="020B0900000000000000" pitchFamily="50" charset="-128"/>
                          <a:ea typeface="HGP創英角ｺﾞｼｯｸUB" panose="020B0900000000000000" pitchFamily="50" charset="-128"/>
                        </a:rPr>
                        <a:t>根拠法</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dirty="0">
                          <a:latin typeface="+mn-ea"/>
                          <a:ea typeface="+mn-ea"/>
                          <a:cs typeface="Arial" panose="020B0604020202020204" pitchFamily="34" charset="0"/>
                        </a:rPr>
                        <a:t>社会保障法</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r h="216024">
                <a:tc gridSpan="2">
                  <a:txBody>
                    <a:bodyPr/>
                    <a:lstStyle/>
                    <a:p>
                      <a:pPr algn="dist" fontAlgn="ctr" hangingPunct="1"/>
                      <a:r>
                        <a:rPr kumimoji="1" lang="ja-JP" altLang="en-US" sz="1000" dirty="0">
                          <a:solidFill>
                            <a:schemeClr val="bg1"/>
                          </a:solidFill>
                          <a:latin typeface="HGP創英角ｺﾞｼｯｸUB" panose="020B0900000000000000" pitchFamily="50" charset="-128"/>
                          <a:ea typeface="HGP創英角ｺﾞｼｯｸUB" panose="020B0900000000000000" pitchFamily="50" charset="-128"/>
                        </a:rPr>
                        <a:t>運営主体</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zh-CN" altLang="en-US" sz="1000" b="0" dirty="0">
                          <a:latin typeface="+mn-ea"/>
                          <a:ea typeface="+mn-ea"/>
                          <a:cs typeface="Arial" panose="020B0604020202020204" pitchFamily="34" charset="0"/>
                        </a:rPr>
                        <a:t>労働省社会保障</a:t>
                      </a:r>
                      <a:r>
                        <a:rPr kumimoji="1" lang="ja-JP" altLang="en-US" sz="1000" b="0" dirty="0">
                          <a:latin typeface="+mn-ea"/>
                          <a:ea typeface="+mn-ea"/>
                          <a:cs typeface="Arial" panose="020B0604020202020204" pitchFamily="34" charset="0"/>
                        </a:rPr>
                        <a:t>局</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2"/>
                  </a:ext>
                </a:extLst>
              </a:tr>
              <a:tr h="654928">
                <a:tc gridSpan="2">
                  <a:txBody>
                    <a:bodyPr/>
                    <a:lstStyle/>
                    <a:p>
                      <a:pPr algn="dist" fontAlgn="ctr" hangingPunct="1"/>
                      <a:r>
                        <a:rPr kumimoji="1" lang="ja-JP" altLang="en-US" sz="1000" dirty="0">
                          <a:solidFill>
                            <a:schemeClr val="bg1"/>
                          </a:solidFill>
                          <a:latin typeface="HGP創英角ｺﾞｼｯｸUB" panose="020B0900000000000000" pitchFamily="50" charset="-128"/>
                          <a:ea typeface="HGP創英角ｺﾞｼｯｸUB" panose="020B0900000000000000" pitchFamily="50" charset="-128"/>
                        </a:rPr>
                        <a:t>被保険者資格</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228600" indent="-228600" fontAlgn="ctr" hangingPunct="1">
                        <a:buFont typeface="+mj-ea"/>
                        <a:buAutoNum type="circleNumDbPlain"/>
                      </a:pPr>
                      <a:r>
                        <a:rPr kumimoji="1" lang="ja-JP" altLang="en-US" sz="1000" b="0" dirty="0">
                          <a:latin typeface="+mn-ea"/>
                          <a:ea typeface="+mn-ea"/>
                          <a:cs typeface="Arial" panose="020B0604020202020204" pitchFamily="34" charset="0"/>
                        </a:rPr>
                        <a:t>強制加入対象者：</a:t>
                      </a:r>
                      <a:r>
                        <a:rPr kumimoji="1" lang="en-US" altLang="ja-JP" sz="1000" b="0" dirty="0">
                          <a:latin typeface="+mn-ea"/>
                          <a:ea typeface="+mn-ea"/>
                          <a:cs typeface="Arial" panose="020B0604020202020204" pitchFamily="34" charset="0"/>
                        </a:rPr>
                        <a:t>15</a:t>
                      </a:r>
                      <a:r>
                        <a:rPr kumimoji="1" lang="ja-JP" altLang="en-US" sz="1000" b="0" dirty="0">
                          <a:latin typeface="+mn-ea"/>
                          <a:ea typeface="+mn-ea"/>
                          <a:cs typeface="Arial" panose="020B0604020202020204" pitchFamily="34" charset="0"/>
                        </a:rPr>
                        <a:t>歳以上</a:t>
                      </a:r>
                      <a:r>
                        <a:rPr kumimoji="1" lang="en-US" altLang="ja-JP" sz="1000" b="0" dirty="0">
                          <a:latin typeface="+mn-ea"/>
                          <a:ea typeface="+mn-ea"/>
                          <a:cs typeface="Arial" panose="020B0604020202020204" pitchFamily="34" charset="0"/>
                        </a:rPr>
                        <a:t>60</a:t>
                      </a:r>
                      <a:r>
                        <a:rPr kumimoji="1" lang="ja-JP" altLang="en-US" sz="1000" b="0" dirty="0">
                          <a:latin typeface="+mn-ea"/>
                          <a:ea typeface="+mn-ea"/>
                          <a:cs typeface="Arial" panose="020B0604020202020204" pitchFamily="34" charset="0"/>
                        </a:rPr>
                        <a:t>歳未満の民間被用者（社会保障法第</a:t>
                      </a:r>
                      <a:r>
                        <a:rPr kumimoji="1" lang="en-US" altLang="ja-JP" sz="1000" b="0" dirty="0">
                          <a:latin typeface="+mn-ea"/>
                          <a:ea typeface="+mn-ea"/>
                          <a:cs typeface="Arial" panose="020B0604020202020204" pitchFamily="34" charset="0"/>
                        </a:rPr>
                        <a:t>33</a:t>
                      </a:r>
                      <a:r>
                        <a:rPr kumimoji="1" lang="ja-JP" altLang="en-US" sz="1000" b="0" dirty="0">
                          <a:latin typeface="+mn-ea"/>
                          <a:ea typeface="+mn-ea"/>
                          <a:cs typeface="Arial" panose="020B0604020202020204" pitchFamily="34" charset="0"/>
                        </a:rPr>
                        <a:t>条）。</a:t>
                      </a:r>
                      <a:endParaRPr kumimoji="1" lang="en-US" altLang="ja-JP" sz="1000" b="0" dirty="0">
                        <a:latin typeface="+mn-ea"/>
                        <a:ea typeface="+mn-ea"/>
                        <a:cs typeface="Arial" panose="020B0604020202020204" pitchFamily="34" charset="0"/>
                      </a:endParaRPr>
                    </a:p>
                    <a:p>
                      <a:pPr marL="228600" indent="-228600" fontAlgn="ctr" hangingPunct="1">
                        <a:buFont typeface="+mj-ea"/>
                        <a:buAutoNum type="circleNumDbPlain"/>
                      </a:pPr>
                      <a:r>
                        <a:rPr kumimoji="1" lang="ja-JP" altLang="en-US" sz="1000" b="0" dirty="0">
                          <a:latin typeface="+mn-ea"/>
                          <a:ea typeface="+mn-ea"/>
                          <a:cs typeface="Arial" panose="020B0604020202020204" pitchFamily="34" charset="0"/>
                        </a:rPr>
                        <a:t>任意加入対象者：農民・自営業者等（社会保障法第</a:t>
                      </a:r>
                      <a:r>
                        <a:rPr kumimoji="1" lang="en-US" altLang="ja-JP" sz="1000" b="0" dirty="0">
                          <a:latin typeface="+mn-ea"/>
                          <a:ea typeface="+mn-ea"/>
                          <a:cs typeface="Arial" panose="020B0604020202020204" pitchFamily="34" charset="0"/>
                        </a:rPr>
                        <a:t>40</a:t>
                      </a:r>
                      <a:r>
                        <a:rPr kumimoji="1" lang="ja-JP" altLang="en-US" sz="1000" b="0" dirty="0">
                          <a:latin typeface="+mn-ea"/>
                          <a:ea typeface="+mn-ea"/>
                          <a:cs typeface="Arial" panose="020B0604020202020204" pitchFamily="34" charset="0"/>
                        </a:rPr>
                        <a:t>条）、第</a:t>
                      </a:r>
                      <a:r>
                        <a:rPr kumimoji="1" lang="en-US" altLang="ja-JP" sz="1000" b="0" dirty="0">
                          <a:latin typeface="+mn-ea"/>
                          <a:ea typeface="+mn-ea"/>
                          <a:cs typeface="Arial" panose="020B0604020202020204" pitchFamily="34" charset="0"/>
                        </a:rPr>
                        <a:t>33</a:t>
                      </a:r>
                      <a:r>
                        <a:rPr kumimoji="1" lang="ja-JP" altLang="en-US" sz="1000" b="0" dirty="0">
                          <a:latin typeface="+mn-ea"/>
                          <a:ea typeface="+mn-ea"/>
                          <a:cs typeface="Arial" panose="020B0604020202020204" pitchFamily="34" charset="0"/>
                        </a:rPr>
                        <a:t>条加入者の退職後又は失業時の加入（社会保障法第</a:t>
                      </a:r>
                      <a:r>
                        <a:rPr kumimoji="1" lang="en-US" altLang="ja-JP" sz="1000" b="0" dirty="0">
                          <a:latin typeface="+mn-ea"/>
                          <a:ea typeface="+mn-ea"/>
                          <a:cs typeface="Arial" panose="020B0604020202020204" pitchFamily="34" charset="0"/>
                        </a:rPr>
                        <a:t>39</a:t>
                      </a:r>
                      <a:r>
                        <a:rPr kumimoji="1" lang="ja-JP" altLang="en-US" sz="1000" b="0" dirty="0">
                          <a:latin typeface="+mn-ea"/>
                          <a:ea typeface="+mn-ea"/>
                          <a:cs typeface="Arial" panose="020B0604020202020204" pitchFamily="34" charset="0"/>
                        </a:rPr>
                        <a:t>条）。</a:t>
                      </a:r>
                    </a:p>
                    <a:p>
                      <a:pPr fontAlgn="ctr" hangingPunct="1"/>
                      <a:r>
                        <a:rPr kumimoji="1" lang="en-US" altLang="ja-JP" sz="1000" b="0" dirty="0">
                          <a:latin typeface="+mn-ea"/>
                          <a:ea typeface="+mn-ea"/>
                          <a:cs typeface="Arial" panose="020B0604020202020204" pitchFamily="34" charset="0"/>
                        </a:rPr>
                        <a:t>※</a:t>
                      </a:r>
                      <a:r>
                        <a:rPr kumimoji="1" lang="ja-JP" altLang="en-US" sz="1000" b="0" dirty="0">
                          <a:latin typeface="+mn-ea"/>
                          <a:ea typeface="+mn-ea"/>
                          <a:cs typeface="Arial" panose="020B0604020202020204" pitchFamily="34" charset="0"/>
                        </a:rPr>
                        <a:t>当初は従業員</a:t>
                      </a:r>
                      <a:r>
                        <a:rPr kumimoji="1" lang="en-US" altLang="ja-JP" sz="1000" b="0" dirty="0">
                          <a:latin typeface="+mn-ea"/>
                          <a:ea typeface="+mn-ea"/>
                          <a:cs typeface="Arial" panose="020B0604020202020204" pitchFamily="34" charset="0"/>
                        </a:rPr>
                        <a:t>20</a:t>
                      </a:r>
                      <a:r>
                        <a:rPr kumimoji="1" lang="ja-JP" altLang="en-US" sz="1000" b="0" dirty="0">
                          <a:latin typeface="+mn-ea"/>
                          <a:ea typeface="+mn-ea"/>
                          <a:cs typeface="Arial" panose="020B0604020202020204" pitchFamily="34" charset="0"/>
                        </a:rPr>
                        <a:t>人以上の事業所にしか適用されなかったが、段階的に対象が拡大され、</a:t>
                      </a:r>
                      <a:r>
                        <a:rPr kumimoji="1" lang="en-US" altLang="ja-JP" sz="1000" b="0" dirty="0">
                          <a:latin typeface="+mn-ea"/>
                          <a:ea typeface="+mn-ea"/>
                          <a:cs typeface="Arial" panose="020B0604020202020204" pitchFamily="34" charset="0"/>
                        </a:rPr>
                        <a:t>2002</a:t>
                      </a:r>
                      <a:r>
                        <a:rPr kumimoji="1" lang="ja-JP" altLang="en-US" sz="1000" b="0" dirty="0">
                          <a:latin typeface="+mn-ea"/>
                          <a:ea typeface="+mn-ea"/>
                          <a:cs typeface="Arial" panose="020B0604020202020204" pitchFamily="34" charset="0"/>
                        </a:rPr>
                        <a:t>年から全ての事業所に適用。</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3"/>
                  </a:ext>
                </a:extLst>
              </a:tr>
              <a:tr h="648072">
                <a:tc gridSpan="2">
                  <a:txBody>
                    <a:bodyPr/>
                    <a:lstStyle/>
                    <a:p>
                      <a:pPr algn="dist" fontAlgn="ctr" hangingPunct="1"/>
                      <a:r>
                        <a:rPr kumimoji="1" lang="ja-JP" altLang="en-US" sz="1000" dirty="0">
                          <a:solidFill>
                            <a:schemeClr val="bg1"/>
                          </a:solidFill>
                          <a:latin typeface="HGP創英角ｺﾞｼｯｸUB" panose="020B0900000000000000" pitchFamily="50" charset="-128"/>
                          <a:ea typeface="HGP創英角ｺﾞｼｯｸUB" panose="020B0900000000000000" pitchFamily="50" charset="-128"/>
                        </a:rPr>
                        <a:t>給付対象</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ja-JP" sz="1000" b="0" dirty="0">
                          <a:latin typeface="+mn-ea"/>
                          <a:ea typeface="+mn-ea"/>
                          <a:cs typeface="Arial" panose="020B0604020202020204" pitchFamily="34" charset="0"/>
                        </a:rPr>
                        <a:t>【</a:t>
                      </a:r>
                      <a:r>
                        <a:rPr kumimoji="1" lang="ja-JP" altLang="en-US" sz="1000" b="0" dirty="0">
                          <a:latin typeface="+mn-ea"/>
                          <a:ea typeface="+mn-ea"/>
                          <a:cs typeface="Arial" panose="020B0604020202020204" pitchFamily="34" charset="0"/>
                        </a:rPr>
                        <a:t>傷病等給付</a:t>
                      </a:r>
                      <a:r>
                        <a:rPr kumimoji="1" lang="en-US" altLang="ja-JP" sz="1000" b="0" dirty="0">
                          <a:latin typeface="+mn-ea"/>
                          <a:ea typeface="+mn-ea"/>
                          <a:cs typeface="Arial" panose="020B0604020202020204" pitchFamily="34" charset="0"/>
                        </a:rPr>
                        <a:t>】</a:t>
                      </a:r>
                    </a:p>
                    <a:p>
                      <a:pPr fontAlgn="ctr" hangingPunct="1"/>
                      <a:r>
                        <a:rPr kumimoji="1" lang="ja-JP" altLang="en-US" sz="1000" b="0" dirty="0">
                          <a:latin typeface="+mn-ea"/>
                          <a:ea typeface="+mn-ea"/>
                          <a:cs typeface="Arial" panose="020B0604020202020204" pitchFamily="34" charset="0"/>
                        </a:rPr>
                        <a:t>加入者本人のみ（家族は対象ではない）。</a:t>
                      </a:r>
                    </a:p>
                    <a:p>
                      <a:pPr fontAlgn="ctr" hangingPunct="1"/>
                      <a:r>
                        <a:rPr kumimoji="1" lang="ja-JP" altLang="en-US" sz="1000" b="0" dirty="0">
                          <a:latin typeface="+mn-ea"/>
                          <a:ea typeface="+mn-ea"/>
                          <a:cs typeface="Arial" panose="020B0604020202020204" pitchFamily="34" charset="0"/>
                        </a:rPr>
                        <a:t>原則として、事前に登録した医療機関でのみ受診可能。</a:t>
                      </a:r>
                    </a:p>
                    <a:p>
                      <a:pPr fontAlgn="ctr" hangingPunct="1"/>
                      <a:r>
                        <a:rPr kumimoji="1" lang="en-US" altLang="ja-JP" sz="1000" b="0" dirty="0">
                          <a:latin typeface="+mn-ea"/>
                          <a:ea typeface="+mn-ea"/>
                          <a:cs typeface="Arial" panose="020B0604020202020204" pitchFamily="34" charset="0"/>
                        </a:rPr>
                        <a:t>※</a:t>
                      </a:r>
                      <a:r>
                        <a:rPr kumimoji="1" lang="ja-JP" altLang="en-US" sz="1000" b="0" dirty="0">
                          <a:latin typeface="+mn-ea"/>
                          <a:ea typeface="+mn-ea"/>
                          <a:cs typeface="Arial" panose="020B0604020202020204" pitchFamily="34" charset="0"/>
                        </a:rPr>
                        <a:t>救急医療については、最寄りの病院で、無料かつ無制限に受診できる。</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4"/>
                  </a:ext>
                </a:extLst>
              </a:tr>
              <a:tr h="216024">
                <a:tc gridSpan="2">
                  <a:txBody>
                    <a:bodyPr/>
                    <a:lstStyle/>
                    <a:p>
                      <a:pPr algn="dist" fontAlgn="ctr" hangingPunct="1"/>
                      <a:r>
                        <a:rPr kumimoji="1" lang="ja-JP" altLang="en-US" sz="1000" dirty="0">
                          <a:solidFill>
                            <a:schemeClr val="bg1"/>
                          </a:solidFill>
                          <a:latin typeface="HGP創英角ｺﾞｼｯｸUB" panose="020B0900000000000000" pitchFamily="50" charset="-128"/>
                          <a:ea typeface="HGP創英角ｺﾞｼｯｸUB" panose="020B0900000000000000" pitchFamily="50" charset="-128"/>
                        </a:rPr>
                        <a:t>給付の種類</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lvl="0" indent="0" algn="just" defTabSz="1169988" rtl="0" eaLnBrk="1" fontAlgn="ctr" latinLnBrk="0" hangingPunct="1">
                        <a:lnSpc>
                          <a:spcPct val="100000"/>
                        </a:lnSpc>
                        <a:spcBef>
                          <a:spcPts val="300"/>
                        </a:spcBef>
                        <a:spcAft>
                          <a:spcPts val="0"/>
                        </a:spcAft>
                        <a:buClr>
                          <a:srgbClr val="5F8AC3"/>
                        </a:buClr>
                        <a:buSzPct val="80000"/>
                        <a:buFont typeface="Wingdings" panose="05000000000000000000" pitchFamily="2" charset="2"/>
                        <a:buNone/>
                        <a:tabLst/>
                        <a:defRPr/>
                      </a:pPr>
                      <a:r>
                        <a:rPr kumimoji="1" lang="ja-JP" altLang="en-US" sz="1000" b="0" i="0" u="none" strike="noStrike" kern="1200" cap="none" spc="0" normalizeH="0" baseline="0" dirty="0">
                          <a:ln>
                            <a:noFill/>
                          </a:ln>
                          <a:solidFill>
                            <a:srgbClr val="000000"/>
                          </a:solidFill>
                          <a:effectLst/>
                          <a:uLnTx/>
                          <a:uFillTx/>
                          <a:latin typeface="+mn-ea"/>
                          <a:ea typeface="+mn-ea"/>
                          <a:cs typeface="Arial" panose="020B0604020202020204" pitchFamily="34" charset="0"/>
                        </a:rPr>
                        <a:t>現物給付（診療、看護、薬剤、移送など）と現金給付がある。</a:t>
                      </a:r>
                      <a:endParaRPr kumimoji="1" lang="zh-TW" altLang="en-US" sz="1000" b="0" i="0" u="none" strike="noStrike" kern="1200" cap="none" spc="0" normalizeH="0" baseline="0" dirty="0">
                        <a:ln>
                          <a:noFill/>
                        </a:ln>
                        <a:solidFill>
                          <a:srgbClr val="000000"/>
                        </a:solidFill>
                        <a:effectLst/>
                        <a:uLnTx/>
                        <a:uFillTx/>
                        <a:latin typeface="+mn-ea"/>
                        <a:ea typeface="+mn-ea"/>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5"/>
                  </a:ext>
                </a:extLst>
              </a:tr>
              <a:tr h="356592">
                <a:tc gridSpan="2">
                  <a:txBody>
                    <a:bodyPr/>
                    <a:lstStyle/>
                    <a:p>
                      <a:pPr algn="dist" fontAlgn="ctr" hangingPunct="1"/>
                      <a:r>
                        <a:rPr kumimoji="1" lang="ja-JP" altLang="en-US" sz="1000" dirty="0">
                          <a:solidFill>
                            <a:schemeClr val="bg1"/>
                          </a:solidFill>
                          <a:latin typeface="HGP創英角ｺﾞｼｯｸUB" panose="020B0900000000000000" pitchFamily="50" charset="-128"/>
                          <a:ea typeface="HGP創英角ｺﾞｼｯｸUB" panose="020B0900000000000000" pitchFamily="50" charset="-128"/>
                        </a:rPr>
                        <a:t>本人負担割合等</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fontAlgn="ctr" hangingPunct="1"/>
                      <a:r>
                        <a:rPr kumimoji="1" lang="ja-JP" altLang="en-US" sz="1000" b="0" dirty="0">
                          <a:latin typeface="+mn-ea"/>
                          <a:ea typeface="+mn-ea"/>
                          <a:cs typeface="Arial" panose="020B0604020202020204" pitchFamily="34" charset="0"/>
                        </a:rPr>
                        <a:t>一定の限度額を超えるまでは受診時の本人負担はない。</a:t>
                      </a:r>
                      <a:endParaRPr kumimoji="1" lang="en-US" altLang="ja-JP" sz="1000" b="0" dirty="0">
                        <a:latin typeface="+mn-ea"/>
                        <a:ea typeface="+mn-ea"/>
                        <a:cs typeface="Arial" panose="020B0604020202020204" pitchFamily="34" charset="0"/>
                      </a:endParaRPr>
                    </a:p>
                    <a:p>
                      <a:pPr fontAlgn="ctr" hangingPunct="1"/>
                      <a:r>
                        <a:rPr kumimoji="1" lang="ja-JP" altLang="en-US" sz="1000" b="0" dirty="0">
                          <a:latin typeface="+mn-ea"/>
                          <a:ea typeface="+mn-ea"/>
                          <a:cs typeface="Arial" panose="020B0604020202020204" pitchFamily="34" charset="0"/>
                        </a:rPr>
                        <a:t>（出産サービスの利用時には本人負担が生ずるが、別途、出産給付あり）</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6"/>
                  </a:ext>
                </a:extLst>
              </a:tr>
              <a:tr h="795536">
                <a:tc rowSpan="2">
                  <a:txBody>
                    <a:bodyPr/>
                    <a:lstStyle/>
                    <a:p>
                      <a:pPr algn="l" fontAlgn="ctr" hangingPunct="1"/>
                      <a:r>
                        <a:rPr kumimoji="1" lang="ja-JP" altLang="en-US" sz="1000" dirty="0">
                          <a:solidFill>
                            <a:schemeClr val="bg1"/>
                          </a:solidFill>
                          <a:latin typeface="HGP創英角ｺﾞｼｯｸUB" panose="020B0900000000000000" pitchFamily="50" charset="-128"/>
                          <a:ea typeface="HGP創英角ｺﾞｼｯｸUB" panose="020B0900000000000000" pitchFamily="50" charset="-128"/>
                        </a:rPr>
                        <a:t>財　源</a:t>
                      </a:r>
                    </a:p>
                  </a:txBody>
                  <a:tcPr marL="108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algn="l" fontAlgn="ctr" hangingPunct="1"/>
                      <a:r>
                        <a:rPr kumimoji="1" lang="ja-JP" altLang="en-US" sz="1000" dirty="0">
                          <a:solidFill>
                            <a:schemeClr val="bg1"/>
                          </a:solidFill>
                          <a:latin typeface="HGP創英角ｺﾞｼｯｸUB" panose="020B0900000000000000" pitchFamily="50" charset="-128"/>
                          <a:ea typeface="HGP創英角ｺﾞｼｯｸUB" panose="020B0900000000000000" pitchFamily="50" charset="-128"/>
                        </a:rPr>
                        <a:t>保険料</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lvl="0" indent="0" algn="just"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None/>
                        <a:tabLst/>
                        <a:defRPr/>
                      </a:pPr>
                      <a:r>
                        <a:rPr kumimoji="1" lang="ja-JP" altLang="en-US" sz="1000" b="0" dirty="0">
                          <a:latin typeface="+mn-ea"/>
                          <a:ea typeface="+mn-ea"/>
                          <a:cs typeface="Arial" panose="020B0604020202020204" pitchFamily="34" charset="0"/>
                        </a:rPr>
                        <a:t>社会保険制度全体として、労使折半で賃金の</a:t>
                      </a:r>
                      <a:r>
                        <a:rPr kumimoji="1" lang="en-US" altLang="ja-JP" sz="1000" b="0" dirty="0">
                          <a:latin typeface="+mn-ea"/>
                          <a:ea typeface="+mn-ea"/>
                          <a:cs typeface="Arial" panose="020B0604020202020204" pitchFamily="34" charset="0"/>
                        </a:rPr>
                        <a:t>10%</a:t>
                      </a:r>
                      <a:r>
                        <a:rPr kumimoji="1" lang="ja-JP" altLang="en-US" sz="1000" b="0" dirty="0">
                          <a:latin typeface="+mn-ea"/>
                          <a:ea typeface="+mn-ea"/>
                          <a:cs typeface="Arial" panose="020B0604020202020204" pitchFamily="34" charset="0"/>
                        </a:rPr>
                        <a:t>（傷病、出産、障害及び死亡</a:t>
                      </a:r>
                      <a:r>
                        <a:rPr kumimoji="1" lang="en-US" altLang="ja-JP" sz="1000" b="0" dirty="0">
                          <a:latin typeface="+mn-ea"/>
                          <a:ea typeface="+mn-ea"/>
                          <a:cs typeface="Arial" panose="020B0604020202020204" pitchFamily="34" charset="0"/>
                        </a:rPr>
                        <a:t>3%</a:t>
                      </a:r>
                      <a:r>
                        <a:rPr kumimoji="1" lang="ja-JP" altLang="en-US" sz="1000" b="0" dirty="0" err="1">
                          <a:latin typeface="+mn-ea"/>
                          <a:ea typeface="+mn-ea"/>
                          <a:cs typeface="Arial" panose="020B0604020202020204" pitchFamily="34" charset="0"/>
                        </a:rPr>
                        <a:t>、</a:t>
                      </a:r>
                      <a:r>
                        <a:rPr kumimoji="1" lang="ja-JP" altLang="en-US" sz="1000" b="0" dirty="0">
                          <a:latin typeface="+mn-ea"/>
                          <a:ea typeface="+mn-ea"/>
                          <a:cs typeface="Arial" panose="020B0604020202020204" pitchFamily="34" charset="0"/>
                        </a:rPr>
                        <a:t>児童手当及び老齢</a:t>
                      </a:r>
                      <a:r>
                        <a:rPr kumimoji="1" lang="en-US" altLang="ja-JP" sz="1000" b="0" dirty="0">
                          <a:latin typeface="+mn-ea"/>
                          <a:ea typeface="+mn-ea"/>
                          <a:cs typeface="Arial" panose="020B0604020202020204" pitchFamily="34" charset="0"/>
                        </a:rPr>
                        <a:t>6%</a:t>
                      </a:r>
                      <a:r>
                        <a:rPr kumimoji="1" lang="ja-JP" altLang="en-US" sz="1000" b="0" dirty="0" err="1">
                          <a:latin typeface="+mn-ea"/>
                          <a:ea typeface="+mn-ea"/>
                          <a:cs typeface="Arial" panose="020B0604020202020204" pitchFamily="34" charset="0"/>
                        </a:rPr>
                        <a:t>、</a:t>
                      </a:r>
                      <a:r>
                        <a:rPr kumimoji="1" lang="ja-JP" altLang="en-US" sz="1000" b="0" dirty="0">
                          <a:latin typeface="+mn-ea"/>
                          <a:ea typeface="+mn-ea"/>
                          <a:cs typeface="Arial" panose="020B0604020202020204" pitchFamily="34" charset="0"/>
                        </a:rPr>
                        <a:t>失業</a:t>
                      </a:r>
                      <a:r>
                        <a:rPr kumimoji="1" lang="en-US" altLang="ja-JP" sz="1000" b="0" dirty="0">
                          <a:latin typeface="+mn-ea"/>
                          <a:ea typeface="+mn-ea"/>
                          <a:cs typeface="Arial" panose="020B0604020202020204" pitchFamily="34" charset="0"/>
                        </a:rPr>
                        <a:t>1%</a:t>
                      </a:r>
                      <a:r>
                        <a:rPr kumimoji="1" lang="ja-JP" altLang="en-US" sz="1000" b="0" dirty="0">
                          <a:latin typeface="+mn-ea"/>
                          <a:ea typeface="+mn-ea"/>
                          <a:cs typeface="Arial" panose="020B0604020202020204" pitchFamily="34" charset="0"/>
                        </a:rPr>
                        <a:t>）を保険料として負担。ただし、労使折半で</a:t>
                      </a:r>
                      <a:r>
                        <a:rPr kumimoji="1" lang="en-US" altLang="ja-JP" sz="1000" b="0" dirty="0">
                          <a:latin typeface="+mn-ea"/>
                          <a:ea typeface="+mn-ea"/>
                          <a:cs typeface="Arial" panose="020B0604020202020204" pitchFamily="34" charset="0"/>
                        </a:rPr>
                        <a:t>1,500</a:t>
                      </a:r>
                      <a:r>
                        <a:rPr kumimoji="1" lang="ja-JP" altLang="en-US" sz="1000" b="0" dirty="0">
                          <a:latin typeface="+mn-ea"/>
                          <a:ea typeface="+mn-ea"/>
                          <a:cs typeface="Arial" panose="020B0604020202020204" pitchFamily="34" charset="0"/>
                        </a:rPr>
                        <a:t>バーツという上限額が設けられている。</a:t>
                      </a:r>
                    </a:p>
                    <a:p>
                      <a:pPr marL="0" marR="0" lvl="0" indent="0" algn="just"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None/>
                        <a:tabLst/>
                        <a:defRPr/>
                      </a:pPr>
                      <a:r>
                        <a:rPr kumimoji="1" lang="en-US" altLang="ja-JP" sz="1000" b="0" dirty="0">
                          <a:latin typeface="+mn-ea"/>
                          <a:ea typeface="+mn-ea"/>
                          <a:cs typeface="Arial" panose="020B0604020202020204" pitchFamily="34" charset="0"/>
                        </a:rPr>
                        <a:t>【</a:t>
                      </a:r>
                      <a:r>
                        <a:rPr kumimoji="1" lang="ja-JP" altLang="en-US" sz="1000" b="0" dirty="0">
                          <a:latin typeface="+mn-ea"/>
                          <a:ea typeface="+mn-ea"/>
                          <a:cs typeface="Arial" panose="020B0604020202020204" pitchFamily="34" charset="0"/>
                        </a:rPr>
                        <a:t>傷病等給付</a:t>
                      </a:r>
                      <a:r>
                        <a:rPr kumimoji="1" lang="en-US" altLang="ja-JP" sz="1000" b="0" dirty="0">
                          <a:latin typeface="+mn-ea"/>
                          <a:ea typeface="+mn-ea"/>
                          <a:cs typeface="Arial" panose="020B0604020202020204" pitchFamily="34" charset="0"/>
                        </a:rPr>
                        <a:t>】</a:t>
                      </a:r>
                    </a:p>
                    <a:p>
                      <a:pPr marL="0" marR="0" lvl="0" indent="0" algn="just"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None/>
                        <a:tabLst/>
                        <a:defRPr/>
                      </a:pPr>
                      <a:r>
                        <a:rPr kumimoji="1" lang="ja-JP" altLang="en-US" sz="1000" b="0" dirty="0">
                          <a:latin typeface="+mn-ea"/>
                          <a:ea typeface="+mn-ea"/>
                          <a:cs typeface="Arial" panose="020B0604020202020204" pitchFamily="34" charset="0"/>
                        </a:rPr>
                        <a:t>上記のうち傷病等給付に係る保険料負担は労使折半で賃金の</a:t>
                      </a:r>
                      <a:r>
                        <a:rPr kumimoji="1" lang="en-US" altLang="ja-JP" sz="1000" b="0" dirty="0">
                          <a:latin typeface="+mn-ea"/>
                          <a:ea typeface="+mn-ea"/>
                          <a:cs typeface="Arial" panose="020B0604020202020204" pitchFamily="34" charset="0"/>
                        </a:rPr>
                        <a:t>3%</a:t>
                      </a:r>
                      <a:endParaRPr kumimoji="1" lang="ja-JP" altLang="en-US" sz="1000" b="0" dirty="0">
                        <a:latin typeface="+mn-ea"/>
                        <a:ea typeface="+mn-ea"/>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7"/>
                  </a:ext>
                </a:extLst>
              </a:tr>
              <a:tr h="792088">
                <a:tc vMerge="1">
                  <a:txBody>
                    <a:bodyPr/>
                    <a:lstStyle/>
                    <a:p>
                      <a:endParaRPr kumimoji="1" lang="ja-JP" altLang="en-US"/>
                    </a:p>
                  </a:txBody>
                  <a:tcPr/>
                </a:tc>
                <a:tc>
                  <a:txBody>
                    <a:bodyPr/>
                    <a:lstStyle/>
                    <a:p>
                      <a:pPr algn="l" fontAlgn="ctr" hangingPunct="1"/>
                      <a:r>
                        <a:rPr kumimoji="1" lang="ja-JP" altLang="en-US" sz="1000" dirty="0">
                          <a:solidFill>
                            <a:schemeClr val="bg1"/>
                          </a:solidFill>
                          <a:latin typeface="HGP創英角ｺﾞｼｯｸUB" panose="020B0900000000000000" pitchFamily="50" charset="-128"/>
                          <a:ea typeface="HGP創英角ｺﾞｼｯｸUB" panose="020B0900000000000000" pitchFamily="50" charset="-128"/>
                        </a:rPr>
                        <a:t>政府負担</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dirty="0">
                          <a:latin typeface="+mn-ea"/>
                          <a:ea typeface="+mn-ea"/>
                          <a:cs typeface="Arial" panose="020B0604020202020204" pitchFamily="34" charset="0"/>
                        </a:rPr>
                        <a:t>社会保険制度全体として、労使折半の保険料に加え、政府が被用者の賃金の</a:t>
                      </a:r>
                      <a:r>
                        <a:rPr kumimoji="1" lang="en-US" altLang="ja-JP" sz="1000" b="0" dirty="0">
                          <a:latin typeface="+mn-ea"/>
                          <a:ea typeface="+mn-ea"/>
                          <a:cs typeface="Arial" panose="020B0604020202020204" pitchFamily="34" charset="0"/>
                        </a:rPr>
                        <a:t>2.75%</a:t>
                      </a:r>
                      <a:r>
                        <a:rPr kumimoji="1" lang="ja-JP" altLang="en-US" sz="1000" b="0" dirty="0">
                          <a:latin typeface="+mn-ea"/>
                          <a:ea typeface="+mn-ea"/>
                          <a:cs typeface="Arial" panose="020B0604020202020204" pitchFamily="34" charset="0"/>
                        </a:rPr>
                        <a:t>（傷病、出産、障害及び死亡</a:t>
                      </a:r>
                      <a:r>
                        <a:rPr kumimoji="1" lang="en-US" altLang="ja-JP" sz="1000" b="0" dirty="0">
                          <a:latin typeface="+mn-ea"/>
                          <a:ea typeface="+mn-ea"/>
                          <a:cs typeface="Arial" panose="020B0604020202020204" pitchFamily="34" charset="0"/>
                        </a:rPr>
                        <a:t>1.5%</a:t>
                      </a:r>
                      <a:r>
                        <a:rPr kumimoji="1" lang="ja-JP" altLang="en-US" sz="1000" b="0" dirty="0" err="1">
                          <a:latin typeface="+mn-ea"/>
                          <a:ea typeface="+mn-ea"/>
                          <a:cs typeface="Arial" panose="020B0604020202020204" pitchFamily="34" charset="0"/>
                        </a:rPr>
                        <a:t>、</a:t>
                      </a:r>
                      <a:r>
                        <a:rPr kumimoji="1" lang="ja-JP" altLang="en-US" sz="1000" b="0" dirty="0">
                          <a:latin typeface="+mn-ea"/>
                          <a:ea typeface="+mn-ea"/>
                          <a:cs typeface="Arial" panose="020B0604020202020204" pitchFamily="34" charset="0"/>
                        </a:rPr>
                        <a:t>児童手当及び老齢</a:t>
                      </a:r>
                      <a:r>
                        <a:rPr kumimoji="1" lang="en-US" altLang="ja-JP" sz="1000" b="0" dirty="0">
                          <a:latin typeface="+mn-ea"/>
                          <a:ea typeface="+mn-ea"/>
                          <a:cs typeface="Arial" panose="020B0604020202020204" pitchFamily="34" charset="0"/>
                        </a:rPr>
                        <a:t>1%</a:t>
                      </a:r>
                      <a:r>
                        <a:rPr kumimoji="1" lang="ja-JP" altLang="en-US" sz="1000" b="0" dirty="0" err="1">
                          <a:latin typeface="+mn-ea"/>
                          <a:ea typeface="+mn-ea"/>
                          <a:cs typeface="Arial" panose="020B0604020202020204" pitchFamily="34" charset="0"/>
                        </a:rPr>
                        <a:t>、</a:t>
                      </a:r>
                      <a:r>
                        <a:rPr kumimoji="1" lang="ja-JP" altLang="en-US" sz="1000" b="0" dirty="0">
                          <a:latin typeface="+mn-ea"/>
                          <a:ea typeface="+mn-ea"/>
                          <a:cs typeface="Arial" panose="020B0604020202020204" pitchFamily="34" charset="0"/>
                        </a:rPr>
                        <a:t>失業</a:t>
                      </a:r>
                      <a:r>
                        <a:rPr kumimoji="1" lang="en-US" altLang="ja-JP" sz="1000" b="0" dirty="0">
                          <a:latin typeface="+mn-ea"/>
                          <a:ea typeface="+mn-ea"/>
                          <a:cs typeface="Arial" panose="020B0604020202020204" pitchFamily="34" charset="0"/>
                        </a:rPr>
                        <a:t>0.25%</a:t>
                      </a:r>
                      <a:r>
                        <a:rPr kumimoji="1" lang="ja-JP" altLang="en-US" sz="1000" b="0" dirty="0">
                          <a:latin typeface="+mn-ea"/>
                          <a:ea typeface="+mn-ea"/>
                          <a:cs typeface="Arial" panose="020B0604020202020204" pitchFamily="34" charset="0"/>
                        </a:rPr>
                        <a:t>）について追加拠出。</a:t>
                      </a:r>
                    </a:p>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000" b="0" dirty="0">
                          <a:latin typeface="+mn-ea"/>
                          <a:ea typeface="+mn-ea"/>
                          <a:cs typeface="Arial" panose="020B0604020202020204" pitchFamily="34" charset="0"/>
                        </a:rPr>
                        <a:t>【</a:t>
                      </a:r>
                      <a:r>
                        <a:rPr kumimoji="1" lang="ja-JP" altLang="en-US" sz="1000" b="0" dirty="0">
                          <a:latin typeface="+mn-ea"/>
                          <a:ea typeface="+mn-ea"/>
                          <a:cs typeface="Arial" panose="020B0604020202020204" pitchFamily="34" charset="0"/>
                        </a:rPr>
                        <a:t>傷病等給付</a:t>
                      </a:r>
                      <a:r>
                        <a:rPr kumimoji="1" lang="en-US" altLang="ja-JP" sz="1000" b="0" dirty="0">
                          <a:latin typeface="+mn-ea"/>
                          <a:ea typeface="+mn-ea"/>
                          <a:cs typeface="Arial" panose="020B0604020202020204" pitchFamily="34" charset="0"/>
                        </a:rPr>
                        <a:t>】</a:t>
                      </a:r>
                    </a:p>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dirty="0">
                          <a:latin typeface="+mn-ea"/>
                          <a:ea typeface="+mn-ea"/>
                          <a:cs typeface="Arial" panose="020B0604020202020204" pitchFamily="34" charset="0"/>
                        </a:rPr>
                        <a:t>上記のうち傷病等給付に係る政府の追加拠出は、賃金の</a:t>
                      </a:r>
                      <a:r>
                        <a:rPr kumimoji="1" lang="en-US" altLang="ja-JP" sz="1000" b="0" dirty="0">
                          <a:latin typeface="+mn-ea"/>
                          <a:ea typeface="+mn-ea"/>
                          <a:cs typeface="Arial" panose="020B0604020202020204" pitchFamily="34" charset="0"/>
                        </a:rPr>
                        <a:t>1.5%</a:t>
                      </a:r>
                      <a:endParaRPr kumimoji="1" lang="ja-JP" altLang="en-US" sz="1000" b="0" dirty="0">
                        <a:latin typeface="+mn-ea"/>
                        <a:ea typeface="+mn-ea"/>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8"/>
                  </a:ext>
                </a:extLst>
              </a:tr>
              <a:tr h="355476">
                <a:tc rowSpan="2">
                  <a:txBody>
                    <a:bodyPr/>
                    <a:lstStyle/>
                    <a:p>
                      <a:pPr algn="l" fontAlgn="ctr" hangingPunct="1"/>
                      <a:r>
                        <a:rPr kumimoji="1" lang="ja-JP" altLang="en-US" sz="1000" dirty="0">
                          <a:solidFill>
                            <a:schemeClr val="bg1"/>
                          </a:solidFill>
                          <a:latin typeface="HGP創英角ｺﾞｼｯｸUB" panose="020B0900000000000000" pitchFamily="50" charset="-128"/>
                          <a:ea typeface="HGP創英角ｺﾞｼｯｸUB" panose="020B0900000000000000" pitchFamily="50" charset="-128"/>
                        </a:rPr>
                        <a:t>実　績</a:t>
                      </a:r>
                    </a:p>
                  </a:txBody>
                  <a:tcPr marL="108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algn="l" fontAlgn="ctr" hangingPunct="1"/>
                      <a:r>
                        <a:rPr kumimoji="1" lang="ja-JP" altLang="en-US" sz="1000" dirty="0">
                          <a:solidFill>
                            <a:schemeClr val="bg1"/>
                          </a:solidFill>
                          <a:latin typeface="HGP創英角ｺﾞｼｯｸUB" panose="020B0900000000000000" pitchFamily="50" charset="-128"/>
                          <a:ea typeface="HGP創英角ｺﾞｼｯｸUB" panose="020B0900000000000000" pitchFamily="50" charset="-128"/>
                        </a:rPr>
                        <a:t>加入者数／率</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dirty="0">
                          <a:latin typeface="+mn-ea"/>
                          <a:ea typeface="+mn-ea"/>
                          <a:cs typeface="Arial" panose="020B0604020202020204" pitchFamily="34" charset="0"/>
                        </a:rPr>
                        <a:t>約</a:t>
                      </a:r>
                      <a:r>
                        <a:rPr kumimoji="1" lang="en-US" altLang="ja-JP" sz="1000" b="0" dirty="0">
                          <a:latin typeface="+mn-ea"/>
                          <a:ea typeface="+mn-ea"/>
                          <a:cs typeface="Arial" panose="020B0604020202020204" pitchFamily="34" charset="0"/>
                        </a:rPr>
                        <a:t>1,465</a:t>
                      </a:r>
                      <a:r>
                        <a:rPr kumimoji="1" lang="ja-JP" altLang="en-US" sz="1000" b="0" dirty="0">
                          <a:latin typeface="+mn-ea"/>
                          <a:ea typeface="+mn-ea"/>
                          <a:cs typeface="Arial" panose="020B0604020202020204" pitchFamily="34" charset="0"/>
                        </a:rPr>
                        <a:t>万人（</a:t>
                      </a:r>
                      <a:r>
                        <a:rPr kumimoji="1" lang="en-US" altLang="ja-JP" sz="1000" b="0" dirty="0">
                          <a:latin typeface="+mn-ea"/>
                          <a:ea typeface="+mn-ea"/>
                          <a:cs typeface="Arial" panose="020B0604020202020204" pitchFamily="34" charset="0"/>
                        </a:rPr>
                        <a:t>2017</a:t>
                      </a:r>
                      <a:r>
                        <a:rPr kumimoji="1" lang="ja-JP" altLang="en-US" sz="1000" b="0" dirty="0">
                          <a:latin typeface="+mn-ea"/>
                          <a:ea typeface="+mn-ea"/>
                          <a:cs typeface="Arial" panose="020B0604020202020204" pitchFamily="34" charset="0"/>
                        </a:rPr>
                        <a:t>年加入者数、タイ国民全人口の約</a:t>
                      </a:r>
                      <a:r>
                        <a:rPr kumimoji="1" lang="en-US" altLang="ja-JP" sz="1000" b="0" dirty="0">
                          <a:latin typeface="+mn-ea"/>
                          <a:ea typeface="+mn-ea"/>
                          <a:cs typeface="Arial" panose="020B0604020202020204" pitchFamily="34" charset="0"/>
                        </a:rPr>
                        <a:t>21%</a:t>
                      </a:r>
                      <a:r>
                        <a:rPr kumimoji="1" lang="ja-JP" altLang="en-US" sz="1000" b="0" dirty="0">
                          <a:latin typeface="+mn-ea"/>
                          <a:ea typeface="+mn-ea"/>
                          <a:cs typeface="Arial" panose="020B0604020202020204" pitchFamily="34" charset="0"/>
                        </a:rPr>
                        <a:t>）</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9"/>
                  </a:ext>
                </a:extLst>
              </a:tr>
              <a:tr h="360040">
                <a:tc vMerge="1">
                  <a:txBody>
                    <a:bodyPr/>
                    <a:lstStyle/>
                    <a:p>
                      <a:endParaRPr kumimoji="1" lang="ja-JP" altLang="en-US"/>
                    </a:p>
                  </a:txBody>
                  <a:tcPr/>
                </a:tc>
                <a:tc>
                  <a:txBody>
                    <a:bodyPr/>
                    <a:lstStyle/>
                    <a:p>
                      <a:pPr algn="l" fontAlgn="ctr" hangingPunct="1"/>
                      <a:r>
                        <a:rPr kumimoji="1" lang="ja-JP" altLang="en-US" sz="1000" dirty="0">
                          <a:solidFill>
                            <a:schemeClr val="bg1"/>
                          </a:solidFill>
                          <a:latin typeface="HGP創英角ｺﾞｼｯｸUB" panose="020B0900000000000000" pitchFamily="50" charset="-128"/>
                          <a:ea typeface="HGP創英角ｺﾞｼｯｸUB" panose="020B0900000000000000" pitchFamily="50" charset="-128"/>
                        </a:rPr>
                        <a:t>支払総額</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000" b="0" kern="1200" dirty="0">
                          <a:solidFill>
                            <a:schemeClr val="tx1"/>
                          </a:solidFill>
                          <a:latin typeface="+mn-ea"/>
                          <a:ea typeface="+mn-ea"/>
                          <a:cs typeface="Arial" panose="020B0604020202020204" pitchFamily="34" charset="0"/>
                        </a:rPr>
                        <a:t>【</a:t>
                      </a:r>
                      <a:r>
                        <a:rPr kumimoji="1" lang="ja-JP" altLang="en-US" sz="1000" b="0" kern="1200" dirty="0">
                          <a:solidFill>
                            <a:schemeClr val="tx1"/>
                          </a:solidFill>
                          <a:latin typeface="+mn-ea"/>
                          <a:ea typeface="+mn-ea"/>
                          <a:cs typeface="Arial" panose="020B0604020202020204" pitchFamily="34" charset="0"/>
                        </a:rPr>
                        <a:t>傷病等給付</a:t>
                      </a:r>
                      <a:r>
                        <a:rPr kumimoji="1" lang="en-US" altLang="ja-JP" sz="1000" b="0" kern="1200" dirty="0">
                          <a:solidFill>
                            <a:schemeClr val="tx1"/>
                          </a:solidFill>
                          <a:latin typeface="+mn-ea"/>
                          <a:ea typeface="+mn-ea"/>
                          <a:cs typeface="Arial" panose="020B0604020202020204" pitchFamily="34" charset="0"/>
                        </a:rPr>
                        <a:t>】</a:t>
                      </a:r>
                    </a:p>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tx1"/>
                          </a:solidFill>
                          <a:latin typeface="+mn-ea"/>
                          <a:ea typeface="+mn-ea"/>
                          <a:cs typeface="Arial" panose="020B0604020202020204" pitchFamily="34" charset="0"/>
                        </a:rPr>
                        <a:t>約</a:t>
                      </a:r>
                      <a:r>
                        <a:rPr kumimoji="1" lang="en-US" altLang="ja-JP" sz="1000" b="0" kern="1200" dirty="0">
                          <a:solidFill>
                            <a:schemeClr val="tx1"/>
                          </a:solidFill>
                          <a:latin typeface="+mn-ea"/>
                          <a:ea typeface="+mn-ea"/>
                          <a:cs typeface="Arial" panose="020B0604020202020204" pitchFamily="34" charset="0"/>
                        </a:rPr>
                        <a:t>436 </a:t>
                      </a:r>
                      <a:r>
                        <a:rPr kumimoji="1" lang="ja-JP" altLang="en-US" sz="1000" b="0" kern="1200" dirty="0">
                          <a:solidFill>
                            <a:schemeClr val="tx1"/>
                          </a:solidFill>
                          <a:latin typeface="+mn-ea"/>
                          <a:ea typeface="+mn-ea"/>
                          <a:cs typeface="Arial" panose="020B0604020202020204" pitchFamily="34" charset="0"/>
                        </a:rPr>
                        <a:t>億バーツ（</a:t>
                      </a:r>
                      <a:r>
                        <a:rPr kumimoji="1" lang="en-US" altLang="ja-JP" sz="1000" b="0" kern="1200" dirty="0">
                          <a:solidFill>
                            <a:schemeClr val="tx1"/>
                          </a:solidFill>
                          <a:latin typeface="+mn-ea"/>
                          <a:ea typeface="+mn-ea"/>
                          <a:cs typeface="Arial" panose="020B0604020202020204" pitchFamily="34" charset="0"/>
                        </a:rPr>
                        <a:t>2017 </a:t>
                      </a:r>
                      <a:r>
                        <a:rPr kumimoji="1" lang="ja-JP" altLang="en-US" sz="1000" b="0" kern="1200" dirty="0">
                          <a:solidFill>
                            <a:schemeClr val="tx1"/>
                          </a:solidFill>
                          <a:latin typeface="+mn-ea"/>
                          <a:ea typeface="+mn-ea"/>
                          <a:cs typeface="Arial" panose="020B0604020202020204" pitchFamily="34" charset="0"/>
                        </a:rPr>
                        <a:t>年）</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6444288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タイ／医療関連／制度</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公的保険制度（</a:t>
            </a:r>
            <a:r>
              <a:rPr lang="en-US" altLang="ja-JP" dirty="0"/>
              <a:t>3/4</a:t>
            </a:r>
            <a:r>
              <a:rPr lang="ja-JP" altLang="en-US" dirty="0"/>
              <a:t>）</a:t>
            </a:r>
            <a:endParaRPr lang="zh-TW" altLang="en-US" dirty="0"/>
          </a:p>
        </p:txBody>
      </p:sp>
      <p:sp>
        <p:nvSpPr>
          <p:cNvPr id="9" name="テキスト ボックス 8"/>
          <p:cNvSpPr txBox="1"/>
          <p:nvPr/>
        </p:nvSpPr>
        <p:spPr>
          <a:xfrm>
            <a:off x="200472" y="6525344"/>
            <a:ext cx="8640960" cy="144016"/>
          </a:xfrm>
          <a:prstGeom prst="rect">
            <a:avLst/>
          </a:prstGeom>
          <a:noFill/>
        </p:spPr>
        <p:txBody>
          <a:bodyPr wrap="square" lIns="0" tIns="0" rIns="0" bIns="0" rtlCol="0">
            <a:noAutofit/>
          </a:bodyPr>
          <a:lstStyle/>
          <a:p>
            <a:pPr marL="444500" lvl="0" indent="-4445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（出所）厚生労働省「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海外情勢報告」</a:t>
            </a:r>
            <a:endParaRPr kumimoji="0" lang="en-US" altLang="ja-JP" sz="800" dirty="0" bmk=""/>
          </a:p>
        </p:txBody>
      </p:sp>
      <p:sp>
        <p:nvSpPr>
          <p:cNvPr id="10" name="Rectangle 6"/>
          <p:cNvSpPr>
            <a:spLocks noChangeArrowheads="1"/>
          </p:cNvSpPr>
          <p:nvPr/>
        </p:nvSpPr>
        <p:spPr bwMode="auto">
          <a:xfrm>
            <a:off x="272480" y="1124744"/>
            <a:ext cx="806489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③</a:t>
            </a:r>
            <a:r>
              <a:rPr lang="zh-CN" altLang="en-US" sz="1400" dirty="0">
                <a:solidFill>
                  <a:srgbClr val="000000"/>
                </a:solidFill>
                <a:latin typeface="Arial Black" pitchFamily="34" charset="0"/>
                <a:ea typeface="HGP創英角ｺﾞｼｯｸUB" pitchFamily="50" charset="-128"/>
              </a:rPr>
              <a:t>国民医療保障制度</a:t>
            </a:r>
            <a:r>
              <a:rPr lang="ja-JP" altLang="en-US" sz="1400" dirty="0">
                <a:solidFill>
                  <a:srgbClr val="000000"/>
                </a:solidFill>
                <a:latin typeface="Arial Black" pitchFamily="34" charset="0"/>
                <a:ea typeface="HGP創英角ｺﾞｼｯｸUB" pitchFamily="50" charset="-128"/>
              </a:rPr>
              <a:t>の概要</a:t>
            </a:r>
          </a:p>
        </p:txBody>
      </p:sp>
      <p:graphicFrame>
        <p:nvGraphicFramePr>
          <p:cNvPr id="11" name="表 21"/>
          <p:cNvGraphicFramePr>
            <a:graphicFrameLocks noGrp="1"/>
          </p:cNvGraphicFramePr>
          <p:nvPr>
            <p:extLst>
              <p:ext uri="{D42A27DB-BD31-4B8C-83A1-F6EECF244321}">
                <p14:modId xmlns:p14="http://schemas.microsoft.com/office/powerpoint/2010/main" val="1075776425"/>
              </p:ext>
            </p:extLst>
          </p:nvPr>
        </p:nvGraphicFramePr>
        <p:xfrm>
          <a:off x="200025" y="1360599"/>
          <a:ext cx="9433495" cy="5065047"/>
        </p:xfrm>
        <a:graphic>
          <a:graphicData uri="http://schemas.openxmlformats.org/drawingml/2006/table">
            <a:tbl>
              <a:tblPr firstRow="1" bandRow="1">
                <a:tableStyleId>{2D5ABB26-0587-4C30-8999-92F81FD0307C}</a:tableStyleId>
              </a:tblPr>
              <a:tblGrid>
                <a:gridCol w="432495">
                  <a:extLst>
                    <a:ext uri="{9D8B030D-6E8A-4147-A177-3AD203B41FA5}">
                      <a16:colId xmlns:a16="http://schemas.microsoft.com/office/drawing/2014/main" val="20000"/>
                    </a:ext>
                  </a:extLst>
                </a:gridCol>
                <a:gridCol w="864096">
                  <a:extLst>
                    <a:ext uri="{9D8B030D-6E8A-4147-A177-3AD203B41FA5}">
                      <a16:colId xmlns:a16="http://schemas.microsoft.com/office/drawing/2014/main" val="20001"/>
                    </a:ext>
                  </a:extLst>
                </a:gridCol>
                <a:gridCol w="8136904">
                  <a:extLst>
                    <a:ext uri="{9D8B030D-6E8A-4147-A177-3AD203B41FA5}">
                      <a16:colId xmlns:a16="http://schemas.microsoft.com/office/drawing/2014/main" val="20002"/>
                    </a:ext>
                  </a:extLst>
                </a:gridCol>
              </a:tblGrid>
              <a:tr h="902635">
                <a:tc gridSpan="2">
                  <a:txBody>
                    <a:bodyPr/>
                    <a:lstStyle/>
                    <a:p>
                      <a:pPr algn="dist" fontAlgn="ctr" hangingPunct="1"/>
                      <a:r>
                        <a:rPr kumimoji="1" lang="ja-JP" altLang="en-US" sz="1000" dirty="0">
                          <a:solidFill>
                            <a:schemeClr val="bg1"/>
                          </a:solidFill>
                          <a:latin typeface="Arial Black" panose="020B0A04020102020204" pitchFamily="34" charset="0"/>
                          <a:ea typeface="HGP創英角ｺﾞｼｯｸUB" panose="020B0900000000000000" pitchFamily="50" charset="-128"/>
                        </a:rPr>
                        <a:t>概要</a:t>
                      </a:r>
                    </a:p>
                  </a:txBody>
                  <a:tcPr marL="108000" marR="108000" marT="0" marB="0" anchor="ct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000" b="0" dirty="0">
                          <a:latin typeface="+mn-ea"/>
                          <a:ea typeface="+mn-ea"/>
                          <a:cs typeface="Arial" panose="020B0604020202020204" pitchFamily="34" charset="0"/>
                        </a:rPr>
                        <a:t>2002</a:t>
                      </a:r>
                      <a:r>
                        <a:rPr kumimoji="1" lang="ja-JP" altLang="en-US" sz="1000" b="0" dirty="0">
                          <a:latin typeface="+mn-ea"/>
                          <a:ea typeface="+mn-ea"/>
                          <a:cs typeface="Arial" panose="020B0604020202020204" pitchFamily="34" charset="0"/>
                        </a:rPr>
                        <a:t>年に成立した国民医療保障法に基づき、公務員医療給付制度や民間被用者の社会保険制度が適用されない農民、自営業者などを任意加入の対象として、実施されている。</a:t>
                      </a:r>
                    </a:p>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000" b="0" dirty="0">
                          <a:latin typeface="+mn-ea"/>
                          <a:ea typeface="+mn-ea"/>
                          <a:cs typeface="Arial" panose="020B0604020202020204" pitchFamily="34" charset="0"/>
                        </a:rPr>
                        <a:t>※</a:t>
                      </a:r>
                      <a:r>
                        <a:rPr kumimoji="1" lang="ja-JP" altLang="en-US" sz="1000" b="0" dirty="0">
                          <a:latin typeface="+mn-ea"/>
                          <a:ea typeface="+mn-ea"/>
                          <a:cs typeface="Arial" panose="020B0604020202020204" pitchFamily="34" charset="0"/>
                        </a:rPr>
                        <a:t>国民医療保障制度は</a:t>
                      </a:r>
                      <a:r>
                        <a:rPr kumimoji="1" lang="ja-JP" altLang="en-US" sz="1000" b="0">
                          <a:latin typeface="+mn-ea"/>
                          <a:ea typeface="+mn-ea"/>
                          <a:cs typeface="Arial" panose="020B0604020202020204" pitchFamily="34" charset="0"/>
                        </a:rPr>
                        <a:t>、</a:t>
                      </a:r>
                      <a:r>
                        <a:rPr kumimoji="1" lang="en-US" altLang="ja-JP" sz="1000" b="0">
                          <a:latin typeface="+mn-ea"/>
                          <a:ea typeface="+mn-ea"/>
                          <a:cs typeface="Arial" panose="020B0604020202020204" pitchFamily="34" charset="0"/>
                        </a:rPr>
                        <a:t>2001 </a:t>
                      </a:r>
                      <a:r>
                        <a:rPr kumimoji="1" lang="ja-JP" altLang="en-US" sz="1000" b="0">
                          <a:latin typeface="+mn-ea"/>
                          <a:ea typeface="+mn-ea"/>
                          <a:cs typeface="Arial" panose="020B0604020202020204" pitchFamily="34" charset="0"/>
                        </a:rPr>
                        <a:t>年</a:t>
                      </a:r>
                      <a:r>
                        <a:rPr kumimoji="1" lang="ja-JP" altLang="en-US" sz="1000" b="0" dirty="0">
                          <a:latin typeface="+mn-ea"/>
                          <a:ea typeface="+mn-ea"/>
                          <a:cs typeface="Arial" panose="020B0604020202020204" pitchFamily="34" charset="0"/>
                        </a:rPr>
                        <a:t>から一部の地域で試行され</a:t>
                      </a:r>
                      <a:r>
                        <a:rPr kumimoji="1" lang="ja-JP" altLang="en-US" sz="1000" b="0">
                          <a:latin typeface="+mn-ea"/>
                          <a:ea typeface="+mn-ea"/>
                          <a:cs typeface="Arial" panose="020B0604020202020204" pitchFamily="34" charset="0"/>
                        </a:rPr>
                        <a:t>、</a:t>
                      </a:r>
                      <a:r>
                        <a:rPr kumimoji="1" lang="en-US" altLang="ja-JP" sz="1000" b="0">
                          <a:latin typeface="+mn-ea"/>
                          <a:ea typeface="+mn-ea"/>
                          <a:cs typeface="Arial" panose="020B0604020202020204" pitchFamily="34" charset="0"/>
                        </a:rPr>
                        <a:t>2002 </a:t>
                      </a:r>
                      <a:r>
                        <a:rPr kumimoji="1" lang="ja-JP" altLang="en-US" sz="1000" b="0">
                          <a:latin typeface="+mn-ea"/>
                          <a:ea typeface="+mn-ea"/>
                          <a:cs typeface="Arial" panose="020B0604020202020204" pitchFamily="34" charset="0"/>
                        </a:rPr>
                        <a:t>年</a:t>
                      </a:r>
                      <a:r>
                        <a:rPr kumimoji="1" lang="ja-JP" altLang="en-US" sz="1000" b="0" dirty="0">
                          <a:latin typeface="+mn-ea"/>
                          <a:ea typeface="+mn-ea"/>
                          <a:cs typeface="Arial" panose="020B0604020202020204" pitchFamily="34" charset="0"/>
                        </a:rPr>
                        <a:t>から全面施行された。同制度はタクシン政権による政治主導で導入され、後追いで同年中に国民医療保障法が制定された。</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0"/>
                  </a:ext>
                </a:extLst>
              </a:tr>
              <a:tr h="301583">
                <a:tc gridSpan="2">
                  <a:txBody>
                    <a:bodyPr/>
                    <a:lstStyle/>
                    <a:p>
                      <a:pPr algn="dist" fontAlgn="ctr" hangingPunct="1"/>
                      <a:r>
                        <a:rPr kumimoji="1" lang="ja-JP" altLang="en-US" sz="1000" dirty="0">
                          <a:solidFill>
                            <a:schemeClr val="bg1"/>
                          </a:solidFill>
                          <a:latin typeface="HGP創英角ｺﾞｼｯｸUB" panose="020B0900000000000000" pitchFamily="50" charset="-128"/>
                          <a:ea typeface="HGP創英角ｺﾞｼｯｸUB" panose="020B0900000000000000" pitchFamily="50" charset="-128"/>
                        </a:rPr>
                        <a:t>根拠法</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dirty="0">
                          <a:latin typeface="+mn-ea"/>
                          <a:ea typeface="+mn-ea"/>
                          <a:cs typeface="Arial" panose="020B0604020202020204" pitchFamily="34" charset="0"/>
                        </a:rPr>
                        <a:t>国民医療保障法</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r h="310376">
                <a:tc gridSpan="2">
                  <a:txBody>
                    <a:bodyPr/>
                    <a:lstStyle/>
                    <a:p>
                      <a:pPr algn="dist" fontAlgn="ctr" hangingPunct="1"/>
                      <a:r>
                        <a:rPr kumimoji="1" lang="ja-JP" altLang="en-US" sz="1000" dirty="0">
                          <a:solidFill>
                            <a:schemeClr val="bg1"/>
                          </a:solidFill>
                          <a:latin typeface="HGP創英角ｺﾞｼｯｸUB" panose="020B0900000000000000" pitchFamily="50" charset="-128"/>
                          <a:ea typeface="HGP創英角ｺﾞｼｯｸUB" panose="020B0900000000000000" pitchFamily="50" charset="-128"/>
                        </a:rPr>
                        <a:t>運営主体</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dirty="0">
                          <a:latin typeface="+mn-ea"/>
                          <a:ea typeface="+mn-ea"/>
                          <a:cs typeface="Arial" panose="020B0604020202020204" pitchFamily="34" charset="0"/>
                        </a:rPr>
                        <a:t>国民医療保障事務局</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2"/>
                  </a:ext>
                </a:extLst>
              </a:tr>
              <a:tr h="310376">
                <a:tc gridSpan="2">
                  <a:txBody>
                    <a:bodyPr/>
                    <a:lstStyle/>
                    <a:p>
                      <a:pPr algn="dist" fontAlgn="ctr" hangingPunct="1"/>
                      <a:r>
                        <a:rPr kumimoji="1" lang="ja-JP" altLang="en-US" sz="1000" dirty="0">
                          <a:solidFill>
                            <a:schemeClr val="bg1"/>
                          </a:solidFill>
                          <a:latin typeface="HGP創英角ｺﾞｼｯｸUB" panose="020B0900000000000000" pitchFamily="50" charset="-128"/>
                          <a:ea typeface="HGP創英角ｺﾞｼｯｸUB" panose="020B0900000000000000" pitchFamily="50" charset="-128"/>
                        </a:rPr>
                        <a:t>被保険者資格</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fontAlgn="ctr" hangingPunct="1"/>
                      <a:r>
                        <a:rPr kumimoji="1" lang="ja-JP" altLang="en-US" sz="1000" b="0" dirty="0">
                          <a:latin typeface="+mn-ea"/>
                          <a:ea typeface="+mn-ea"/>
                          <a:cs typeface="Arial" panose="020B0604020202020204" pitchFamily="34" charset="0"/>
                        </a:rPr>
                        <a:t>公務員医療給付制度や民間被用者の社会保険制度が適用されない農民、自営業者など（任意加入）。</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3"/>
                  </a:ext>
                </a:extLst>
              </a:tr>
              <a:tr h="939922">
                <a:tc gridSpan="2">
                  <a:txBody>
                    <a:bodyPr/>
                    <a:lstStyle/>
                    <a:p>
                      <a:pPr algn="dist" fontAlgn="ctr" hangingPunct="1"/>
                      <a:r>
                        <a:rPr kumimoji="1" lang="ja-JP" altLang="en-US" sz="1000" dirty="0">
                          <a:solidFill>
                            <a:schemeClr val="bg1"/>
                          </a:solidFill>
                          <a:latin typeface="HGP創英角ｺﾞｼｯｸUB" panose="020B0900000000000000" pitchFamily="50" charset="-128"/>
                          <a:ea typeface="HGP創英角ｺﾞｼｯｸUB" panose="020B0900000000000000" pitchFamily="50" charset="-128"/>
                        </a:rPr>
                        <a:t>給付対象</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fontAlgn="ctr" hangingPunct="1"/>
                      <a:r>
                        <a:rPr kumimoji="1" lang="ja-JP" altLang="en-US" sz="1000" b="0" dirty="0">
                          <a:latin typeface="+mn-ea"/>
                          <a:ea typeface="+mn-ea"/>
                          <a:cs typeface="Arial" panose="020B0604020202020204" pitchFamily="34" charset="0"/>
                        </a:rPr>
                        <a:t>加入者本人のみ。</a:t>
                      </a:r>
                    </a:p>
                    <a:p>
                      <a:pPr fontAlgn="ctr" hangingPunct="1"/>
                      <a:r>
                        <a:rPr kumimoji="1" lang="ja-JP" altLang="en-US" sz="1000" b="0" dirty="0">
                          <a:latin typeface="+mn-ea"/>
                          <a:ea typeface="+mn-ea"/>
                          <a:cs typeface="Arial" panose="020B0604020202020204" pitchFamily="34" charset="0"/>
                        </a:rPr>
                        <a:t>加入者は、原則として、加入時に保健センターにおいて事前に登録した医療機関でのみ受診でき、受診できる医療機関のほとんどは国公立病院である。ただし、レファラル・システムあり。</a:t>
                      </a:r>
                    </a:p>
                    <a:p>
                      <a:pPr fontAlgn="ctr" hangingPunct="1"/>
                      <a:r>
                        <a:rPr kumimoji="1" lang="en-US" altLang="ja-JP" sz="1000" b="0" dirty="0">
                          <a:latin typeface="+mn-ea"/>
                          <a:ea typeface="+mn-ea"/>
                          <a:cs typeface="Arial" panose="020B0604020202020204" pitchFamily="34" charset="0"/>
                        </a:rPr>
                        <a:t>※</a:t>
                      </a:r>
                      <a:r>
                        <a:rPr kumimoji="1" lang="ja-JP" altLang="en-US" sz="1000" b="0" dirty="0">
                          <a:latin typeface="+mn-ea"/>
                          <a:ea typeface="+mn-ea"/>
                          <a:cs typeface="Arial" panose="020B0604020202020204" pitchFamily="34" charset="0"/>
                        </a:rPr>
                        <a:t>救急医療については、最寄りの病院で、無料かつ無制限に受診できる。</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4"/>
                  </a:ext>
                </a:extLst>
              </a:tr>
              <a:tr h="620753">
                <a:tc gridSpan="2">
                  <a:txBody>
                    <a:bodyPr/>
                    <a:lstStyle/>
                    <a:p>
                      <a:pPr algn="dist" fontAlgn="ctr" hangingPunct="1"/>
                      <a:r>
                        <a:rPr kumimoji="1" lang="ja-JP" altLang="en-US" sz="1000" dirty="0">
                          <a:solidFill>
                            <a:schemeClr val="bg1"/>
                          </a:solidFill>
                          <a:latin typeface="HGP創英角ｺﾞｼｯｸUB" panose="020B0900000000000000" pitchFamily="50" charset="-128"/>
                          <a:ea typeface="HGP創英角ｺﾞｼｯｸUB" panose="020B0900000000000000" pitchFamily="50" charset="-128"/>
                        </a:rPr>
                        <a:t>給付の種類</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lvl="0" indent="0" algn="just" defTabSz="1169988" rtl="0" eaLnBrk="1" fontAlgn="ctr" latinLnBrk="0" hangingPunct="1">
                        <a:lnSpc>
                          <a:spcPct val="100000"/>
                        </a:lnSpc>
                        <a:spcBef>
                          <a:spcPts val="300"/>
                        </a:spcBef>
                        <a:spcAft>
                          <a:spcPts val="0"/>
                        </a:spcAft>
                        <a:buClr>
                          <a:srgbClr val="5F8AC3"/>
                        </a:buClr>
                        <a:buSzPct val="80000"/>
                        <a:buFont typeface="Wingdings" panose="05000000000000000000" pitchFamily="2" charset="2"/>
                        <a:buNone/>
                        <a:tabLst/>
                        <a:defRPr/>
                      </a:pPr>
                      <a:r>
                        <a:rPr kumimoji="1" lang="ja-JP" altLang="en-US" sz="1000" b="0" i="0" u="none" strike="noStrike" kern="1200" cap="none" spc="0" normalizeH="0" baseline="0" dirty="0">
                          <a:ln>
                            <a:noFill/>
                          </a:ln>
                          <a:solidFill>
                            <a:srgbClr val="000000"/>
                          </a:solidFill>
                          <a:effectLst/>
                          <a:uLnTx/>
                          <a:uFillTx/>
                          <a:latin typeface="+mn-ea"/>
                          <a:ea typeface="+mn-ea"/>
                          <a:cs typeface="Arial" panose="020B0604020202020204" pitchFamily="34" charset="0"/>
                        </a:rPr>
                        <a:t>急性期治療が中心であるが、政策的な配慮からエイズ患者の治療などにも給付対象が拡大されている。また、疾病予防のための活動も給付対象にされている。</a:t>
                      </a:r>
                      <a:endParaRPr kumimoji="1" lang="en-US" altLang="ja-JP" sz="1000" b="0" i="0" u="none" strike="noStrike" kern="1200" cap="none" spc="0" normalizeH="0" baseline="0" dirty="0">
                        <a:ln>
                          <a:noFill/>
                        </a:ln>
                        <a:solidFill>
                          <a:srgbClr val="000000"/>
                        </a:solidFill>
                        <a:effectLst/>
                        <a:uLnTx/>
                        <a:uFillTx/>
                        <a:latin typeface="+mn-ea"/>
                        <a:ea typeface="+mn-ea"/>
                        <a:cs typeface="Arial" panose="020B0604020202020204" pitchFamily="34" charset="0"/>
                      </a:endParaRPr>
                    </a:p>
                    <a:p>
                      <a:pPr marL="0" marR="0" lvl="0" indent="0" algn="just" defTabSz="1169988" rtl="0" eaLnBrk="1" fontAlgn="ctr" latinLnBrk="0" hangingPunct="1">
                        <a:lnSpc>
                          <a:spcPct val="100000"/>
                        </a:lnSpc>
                        <a:spcBef>
                          <a:spcPts val="300"/>
                        </a:spcBef>
                        <a:spcAft>
                          <a:spcPts val="0"/>
                        </a:spcAft>
                        <a:buClr>
                          <a:srgbClr val="5F8AC3"/>
                        </a:buClr>
                        <a:buSzPct val="80000"/>
                        <a:buFont typeface="Wingdings" panose="05000000000000000000" pitchFamily="2" charset="2"/>
                        <a:buNone/>
                        <a:tabLst/>
                        <a:defRPr/>
                      </a:pPr>
                      <a:r>
                        <a:rPr kumimoji="1" lang="ja-JP" altLang="en-US" sz="1000" b="0" i="0" u="none" strike="noStrike" kern="1200" cap="none" spc="0" normalizeH="0" baseline="0" dirty="0">
                          <a:ln>
                            <a:noFill/>
                          </a:ln>
                          <a:solidFill>
                            <a:srgbClr val="000000"/>
                          </a:solidFill>
                          <a:effectLst/>
                          <a:uLnTx/>
                          <a:uFillTx/>
                          <a:latin typeface="+mn-ea"/>
                          <a:ea typeface="+mn-ea"/>
                          <a:cs typeface="Arial" panose="020B0604020202020204" pitchFamily="34" charset="0"/>
                        </a:rPr>
                        <a:t>患者に対する現金給付はない。</a:t>
                      </a:r>
                      <a:endParaRPr kumimoji="1" lang="zh-TW" altLang="en-US" sz="1000" b="0" i="0" u="none" strike="noStrike" kern="1200" cap="none" spc="0" normalizeH="0" baseline="0" dirty="0">
                        <a:ln>
                          <a:noFill/>
                        </a:ln>
                        <a:solidFill>
                          <a:srgbClr val="000000"/>
                        </a:solidFill>
                        <a:effectLst/>
                        <a:uLnTx/>
                        <a:uFillTx/>
                        <a:latin typeface="+mn-ea"/>
                        <a:ea typeface="+mn-ea"/>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5"/>
                  </a:ext>
                </a:extLst>
              </a:tr>
              <a:tr h="334439">
                <a:tc gridSpan="2">
                  <a:txBody>
                    <a:bodyPr/>
                    <a:lstStyle/>
                    <a:p>
                      <a:pPr algn="dist" fontAlgn="ctr" hangingPunct="1"/>
                      <a:r>
                        <a:rPr kumimoji="1" lang="ja-JP" altLang="en-US" sz="1000" dirty="0">
                          <a:solidFill>
                            <a:schemeClr val="bg1"/>
                          </a:solidFill>
                          <a:latin typeface="HGP創英角ｺﾞｼｯｸUB" panose="020B0900000000000000" pitchFamily="50" charset="-128"/>
                          <a:ea typeface="HGP創英角ｺﾞｼｯｸUB" panose="020B0900000000000000" pitchFamily="50" charset="-128"/>
                        </a:rPr>
                        <a:t>本人負担割合等</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lvl="0" indent="0" algn="just" defTabSz="1169988" rtl="0" eaLnBrk="1" fontAlgn="ctr" latinLnBrk="0" hangingPunct="1">
                        <a:lnSpc>
                          <a:spcPct val="100000"/>
                        </a:lnSpc>
                        <a:spcBef>
                          <a:spcPts val="300"/>
                        </a:spcBef>
                        <a:spcAft>
                          <a:spcPts val="0"/>
                        </a:spcAft>
                        <a:buClr>
                          <a:srgbClr val="5F8AC3"/>
                        </a:buClr>
                        <a:buSzPct val="80000"/>
                        <a:buFont typeface="Wingdings" panose="05000000000000000000" pitchFamily="2" charset="2"/>
                        <a:buNone/>
                        <a:tabLst/>
                        <a:defRPr/>
                      </a:pPr>
                      <a:r>
                        <a:rPr kumimoji="1" lang="en-US" altLang="ja-JP" sz="1000" b="0" i="0" u="none" strike="noStrike" kern="1200" cap="none" spc="0" normalizeH="0" baseline="0" dirty="0">
                          <a:ln>
                            <a:noFill/>
                          </a:ln>
                          <a:solidFill>
                            <a:srgbClr val="000000"/>
                          </a:solidFill>
                          <a:effectLst/>
                          <a:uLnTx/>
                          <a:uFillTx/>
                          <a:latin typeface="+mn-ea"/>
                          <a:ea typeface="+mn-ea"/>
                          <a:cs typeface="Arial" panose="020B0604020202020204" pitchFamily="34" charset="0"/>
                        </a:rPr>
                        <a:t>1</a:t>
                      </a:r>
                      <a:r>
                        <a:rPr kumimoji="1" lang="ja-JP" altLang="en-US" sz="1000" b="0" i="0" u="none" strike="noStrike" kern="1200" cap="none" spc="0" normalizeH="0" baseline="0" dirty="0">
                          <a:ln>
                            <a:noFill/>
                          </a:ln>
                          <a:solidFill>
                            <a:srgbClr val="000000"/>
                          </a:solidFill>
                          <a:effectLst/>
                          <a:uLnTx/>
                          <a:uFillTx/>
                          <a:latin typeface="+mn-ea"/>
                          <a:ea typeface="+mn-ea"/>
                          <a:cs typeface="Arial" panose="020B0604020202020204" pitchFamily="34" charset="0"/>
                        </a:rPr>
                        <a:t>回の外来や入院につき</a:t>
                      </a:r>
                      <a:r>
                        <a:rPr kumimoji="1" lang="en-US" altLang="ja-JP" sz="1000" b="0" i="0" u="none" strike="noStrike" kern="1200" cap="none" spc="0" normalizeH="0" baseline="0" dirty="0">
                          <a:ln>
                            <a:noFill/>
                          </a:ln>
                          <a:solidFill>
                            <a:srgbClr val="000000"/>
                          </a:solidFill>
                          <a:effectLst/>
                          <a:uLnTx/>
                          <a:uFillTx/>
                          <a:latin typeface="+mn-ea"/>
                          <a:ea typeface="+mn-ea"/>
                          <a:cs typeface="Arial" panose="020B0604020202020204" pitchFamily="34" charset="0"/>
                        </a:rPr>
                        <a:t>30</a:t>
                      </a:r>
                      <a:r>
                        <a:rPr kumimoji="1" lang="ja-JP" altLang="en-US" sz="1000" b="0" i="0" u="none" strike="noStrike" kern="1200" cap="none" spc="0" normalizeH="0" baseline="0" dirty="0">
                          <a:ln>
                            <a:noFill/>
                          </a:ln>
                          <a:solidFill>
                            <a:srgbClr val="000000"/>
                          </a:solidFill>
                          <a:effectLst/>
                          <a:uLnTx/>
                          <a:uFillTx/>
                          <a:latin typeface="+mn-ea"/>
                          <a:ea typeface="+mn-ea"/>
                          <a:cs typeface="Arial" panose="020B0604020202020204" pitchFamily="34" charset="0"/>
                        </a:rPr>
                        <a:t>バーツの本人負担を徴収（低所得者等は無料で受診可能）。</a:t>
                      </a:r>
                      <a:endParaRPr kumimoji="1" lang="en-US" altLang="ja-JP" sz="1000" b="0" i="0" u="none" strike="noStrike" kern="1200" cap="none" spc="0" normalizeH="0" baseline="0" dirty="0">
                        <a:ln>
                          <a:noFill/>
                        </a:ln>
                        <a:solidFill>
                          <a:srgbClr val="000000"/>
                        </a:solidFill>
                        <a:effectLst/>
                        <a:uLnTx/>
                        <a:uFillTx/>
                        <a:latin typeface="+mn-ea"/>
                        <a:ea typeface="+mn-ea"/>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6"/>
                  </a:ext>
                </a:extLst>
              </a:tr>
              <a:tr h="389772">
                <a:tc rowSpan="2">
                  <a:txBody>
                    <a:bodyPr/>
                    <a:lstStyle/>
                    <a:p>
                      <a:pPr algn="l" fontAlgn="ctr" hangingPunct="1"/>
                      <a:r>
                        <a:rPr kumimoji="1" lang="ja-JP" altLang="en-US" sz="1000" dirty="0">
                          <a:solidFill>
                            <a:schemeClr val="bg1"/>
                          </a:solidFill>
                          <a:latin typeface="HGP創英角ｺﾞｼｯｸUB" panose="020B0900000000000000" pitchFamily="50" charset="-128"/>
                          <a:ea typeface="HGP創英角ｺﾞｼｯｸUB" panose="020B0900000000000000" pitchFamily="50" charset="-128"/>
                        </a:rPr>
                        <a:t>財　源</a:t>
                      </a:r>
                    </a:p>
                  </a:txBody>
                  <a:tcPr marL="108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algn="l" fontAlgn="ctr" hangingPunct="1"/>
                      <a:r>
                        <a:rPr kumimoji="1" lang="ja-JP" altLang="en-US" sz="1000" dirty="0">
                          <a:solidFill>
                            <a:schemeClr val="bg1"/>
                          </a:solidFill>
                          <a:latin typeface="HGP創英角ｺﾞｼｯｸUB" panose="020B0900000000000000" pitchFamily="50" charset="-128"/>
                          <a:ea typeface="HGP創英角ｺﾞｼｯｸUB" panose="020B0900000000000000" pitchFamily="50" charset="-128"/>
                        </a:rPr>
                        <a:t>保険料</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lvl="0" indent="0" algn="just"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None/>
                        <a:tabLst/>
                        <a:defRPr/>
                      </a:pPr>
                      <a:r>
                        <a:rPr kumimoji="1" lang="ja-JP" altLang="en-US" sz="1000" b="0" dirty="0">
                          <a:latin typeface="+mn-ea"/>
                          <a:ea typeface="+mn-ea"/>
                          <a:cs typeface="Arial" panose="020B0604020202020204" pitchFamily="34" charset="0"/>
                        </a:rPr>
                        <a:t>負担無し</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7"/>
                  </a:ext>
                </a:extLst>
              </a:tr>
              <a:tr h="310376">
                <a:tc vMerge="1">
                  <a:txBody>
                    <a:bodyPr/>
                    <a:lstStyle/>
                    <a:p>
                      <a:endParaRPr kumimoji="1" lang="ja-JP" altLang="en-US"/>
                    </a:p>
                  </a:txBody>
                  <a:tcPr/>
                </a:tc>
                <a:tc>
                  <a:txBody>
                    <a:bodyPr/>
                    <a:lstStyle/>
                    <a:p>
                      <a:pPr algn="l" fontAlgn="ctr" hangingPunct="1"/>
                      <a:r>
                        <a:rPr kumimoji="1" lang="ja-JP" altLang="en-US" sz="1000" dirty="0">
                          <a:solidFill>
                            <a:schemeClr val="bg1"/>
                          </a:solidFill>
                          <a:latin typeface="HGP創英角ｺﾞｼｯｸUB" panose="020B0900000000000000" pitchFamily="50" charset="-128"/>
                          <a:ea typeface="HGP創英角ｺﾞｼｯｸUB" panose="020B0900000000000000" pitchFamily="50" charset="-128"/>
                        </a:rPr>
                        <a:t>政府負担</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dirty="0">
                          <a:latin typeface="+mn-ea"/>
                          <a:ea typeface="+mn-ea"/>
                          <a:cs typeface="Arial" panose="020B0604020202020204" pitchFamily="34" charset="0"/>
                        </a:rPr>
                        <a:t>税財源</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8"/>
                  </a:ext>
                </a:extLst>
              </a:tr>
              <a:tr h="310376">
                <a:tc rowSpan="2">
                  <a:txBody>
                    <a:bodyPr/>
                    <a:lstStyle/>
                    <a:p>
                      <a:pPr algn="l" fontAlgn="ctr" hangingPunct="1"/>
                      <a:r>
                        <a:rPr kumimoji="1" lang="ja-JP" altLang="en-US" sz="1000" dirty="0">
                          <a:solidFill>
                            <a:schemeClr val="bg1"/>
                          </a:solidFill>
                          <a:latin typeface="HGP創英角ｺﾞｼｯｸUB" panose="020B0900000000000000" pitchFamily="50" charset="-128"/>
                          <a:ea typeface="HGP創英角ｺﾞｼｯｸUB" panose="020B0900000000000000" pitchFamily="50" charset="-128"/>
                        </a:rPr>
                        <a:t>実　績</a:t>
                      </a:r>
                    </a:p>
                  </a:txBody>
                  <a:tcPr marL="108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algn="l" fontAlgn="ctr" hangingPunct="1"/>
                      <a:r>
                        <a:rPr kumimoji="1" lang="ja-JP" altLang="en-US" sz="1000" dirty="0">
                          <a:solidFill>
                            <a:schemeClr val="bg1"/>
                          </a:solidFill>
                          <a:latin typeface="HGP創英角ｺﾞｼｯｸUB" panose="020B0900000000000000" pitchFamily="50" charset="-128"/>
                          <a:ea typeface="HGP創英角ｺﾞｼｯｸUB" panose="020B0900000000000000" pitchFamily="50" charset="-128"/>
                        </a:rPr>
                        <a:t>加入者数／率</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dirty="0">
                          <a:latin typeface="+mn-ea"/>
                          <a:ea typeface="+mn-ea"/>
                          <a:cs typeface="Arial" panose="020B0604020202020204" pitchFamily="34" charset="0"/>
                        </a:rPr>
                        <a:t>約</a:t>
                      </a:r>
                      <a:r>
                        <a:rPr kumimoji="1" lang="en-US" altLang="ja-JP" sz="1000" b="0" dirty="0">
                          <a:latin typeface="+mn-ea"/>
                          <a:ea typeface="+mn-ea"/>
                          <a:cs typeface="Arial" panose="020B0604020202020204" pitchFamily="34" charset="0"/>
                        </a:rPr>
                        <a:t>4,834</a:t>
                      </a:r>
                      <a:r>
                        <a:rPr kumimoji="1" lang="ja-JP" altLang="en-US" sz="1000" b="0" dirty="0">
                          <a:latin typeface="+mn-ea"/>
                          <a:ea typeface="+mn-ea"/>
                          <a:cs typeface="Arial" panose="020B0604020202020204" pitchFamily="34" charset="0"/>
                        </a:rPr>
                        <a:t>万人（</a:t>
                      </a:r>
                      <a:r>
                        <a:rPr kumimoji="1" lang="en-US" altLang="ja-JP" sz="1000" b="0" dirty="0">
                          <a:latin typeface="+mn-ea"/>
                          <a:ea typeface="+mn-ea"/>
                          <a:cs typeface="Arial" panose="020B0604020202020204" pitchFamily="34" charset="0"/>
                        </a:rPr>
                        <a:t>2015</a:t>
                      </a:r>
                      <a:r>
                        <a:rPr kumimoji="1" lang="ja-JP" altLang="en-US" sz="1000" b="0" dirty="0">
                          <a:latin typeface="+mn-ea"/>
                          <a:ea typeface="+mn-ea"/>
                          <a:cs typeface="Arial" panose="020B0604020202020204" pitchFamily="34" charset="0"/>
                        </a:rPr>
                        <a:t>年加入者数、国民全人口の約</a:t>
                      </a:r>
                      <a:r>
                        <a:rPr kumimoji="1" lang="en-US" altLang="ja-JP" sz="1000" b="0" dirty="0">
                          <a:latin typeface="+mn-ea"/>
                          <a:ea typeface="+mn-ea"/>
                          <a:cs typeface="Arial" panose="020B0604020202020204" pitchFamily="34" charset="0"/>
                        </a:rPr>
                        <a:t>7</a:t>
                      </a:r>
                      <a:r>
                        <a:rPr kumimoji="1" lang="ja-JP" altLang="en-US" sz="1000" b="0" dirty="0">
                          <a:latin typeface="+mn-ea"/>
                          <a:ea typeface="+mn-ea"/>
                          <a:cs typeface="Arial" panose="020B0604020202020204" pitchFamily="34" charset="0"/>
                        </a:rPr>
                        <a:t>割）</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9"/>
                  </a:ext>
                </a:extLst>
              </a:tr>
              <a:tr h="334439">
                <a:tc vMerge="1">
                  <a:txBody>
                    <a:bodyPr/>
                    <a:lstStyle/>
                    <a:p>
                      <a:endParaRPr kumimoji="1" lang="ja-JP" altLang="en-US"/>
                    </a:p>
                  </a:txBody>
                  <a:tcPr/>
                </a:tc>
                <a:tc>
                  <a:txBody>
                    <a:bodyPr/>
                    <a:lstStyle/>
                    <a:p>
                      <a:pPr algn="l" fontAlgn="ctr" hangingPunct="1"/>
                      <a:r>
                        <a:rPr kumimoji="1" lang="ja-JP" altLang="en-US" sz="1000" dirty="0">
                          <a:solidFill>
                            <a:schemeClr val="bg1"/>
                          </a:solidFill>
                          <a:latin typeface="HGP創英角ｺﾞｼｯｸUB" panose="020B0900000000000000" pitchFamily="50" charset="-128"/>
                          <a:ea typeface="HGP創英角ｺﾞｼｯｸUB" panose="020B0900000000000000" pitchFamily="50" charset="-128"/>
                        </a:rPr>
                        <a:t>支払総額</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tx1"/>
                          </a:solidFill>
                          <a:latin typeface="+mn-ea"/>
                          <a:ea typeface="+mn-ea"/>
                          <a:cs typeface="Arial" panose="020B0604020202020204" pitchFamily="34" charset="0"/>
                        </a:rPr>
                        <a:t>約</a:t>
                      </a:r>
                      <a:r>
                        <a:rPr kumimoji="1" lang="en-US" altLang="ja-JP" sz="1000" b="0" kern="1200" dirty="0">
                          <a:solidFill>
                            <a:schemeClr val="tx1"/>
                          </a:solidFill>
                          <a:latin typeface="+mn-ea"/>
                          <a:ea typeface="+mn-ea"/>
                          <a:cs typeface="Arial" panose="020B0604020202020204" pitchFamily="34" charset="0"/>
                        </a:rPr>
                        <a:t>1,149</a:t>
                      </a:r>
                      <a:r>
                        <a:rPr kumimoji="1" lang="ja-JP" altLang="en-US" sz="1000" b="0" kern="1200" dirty="0">
                          <a:solidFill>
                            <a:schemeClr val="tx1"/>
                          </a:solidFill>
                          <a:latin typeface="+mn-ea"/>
                          <a:ea typeface="+mn-ea"/>
                          <a:cs typeface="Arial" panose="020B0604020202020204" pitchFamily="34" charset="0"/>
                        </a:rPr>
                        <a:t>億バーツ（</a:t>
                      </a:r>
                      <a:r>
                        <a:rPr kumimoji="1" lang="en-US" altLang="ja-JP" sz="1000" b="0" kern="1200" dirty="0">
                          <a:solidFill>
                            <a:schemeClr val="tx1"/>
                          </a:solidFill>
                          <a:latin typeface="+mn-ea"/>
                          <a:ea typeface="+mn-ea"/>
                          <a:cs typeface="Arial" panose="020B0604020202020204" pitchFamily="34" charset="0"/>
                        </a:rPr>
                        <a:t>2015</a:t>
                      </a:r>
                      <a:r>
                        <a:rPr kumimoji="1" lang="ja-JP" altLang="en-US" sz="1000" b="0" kern="1200" dirty="0">
                          <a:solidFill>
                            <a:schemeClr val="tx1"/>
                          </a:solidFill>
                          <a:latin typeface="+mn-ea"/>
                          <a:ea typeface="+mn-ea"/>
                          <a:cs typeface="Arial" panose="020B0604020202020204" pitchFamily="34" charset="0"/>
                        </a:rPr>
                        <a:t>年度関連支出）</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6329513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75F117-278F-12A7-E125-F78BB6187148}"/>
              </a:ext>
            </a:extLst>
          </p:cNvPr>
          <p:cNvSpPr>
            <a:spLocks noGrp="1"/>
          </p:cNvSpPr>
          <p:nvPr>
            <p:ph type="title"/>
          </p:nvPr>
        </p:nvSpPr>
        <p:spPr>
          <a:xfrm>
            <a:off x="200471" y="283912"/>
            <a:ext cx="9505055" cy="264688"/>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noProof="1"/>
              <a:t>タイ／医療関連／制度</a:t>
            </a:r>
            <a:endParaRPr kumimoji="1" lang="ja-JP" altLang="en-US" dirty="0"/>
          </a:p>
        </p:txBody>
      </p:sp>
      <p:sp>
        <p:nvSpPr>
          <p:cNvPr id="3" name="テキスト プレースホルダー 2">
            <a:extLst>
              <a:ext uri="{FF2B5EF4-FFF2-40B4-BE49-F238E27FC236}">
                <a16:creationId xmlns:a16="http://schemas.microsoft.com/office/drawing/2014/main" id="{34231243-377A-521D-6933-B76F1582E518}"/>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noProof="1"/>
              <a:t>公的保険制度</a:t>
            </a:r>
            <a:r>
              <a:rPr lang="ja-JP" altLang="en-US" dirty="0"/>
              <a:t>（</a:t>
            </a:r>
            <a:r>
              <a:rPr lang="en-US" altLang="ja-JP" dirty="0"/>
              <a:t>4/4</a:t>
            </a:r>
            <a:r>
              <a:rPr lang="ja-JP" altLang="en-US" dirty="0"/>
              <a:t>）</a:t>
            </a:r>
            <a:endParaRPr lang="zh-TW" altLang="en-US" dirty="0"/>
          </a:p>
        </p:txBody>
      </p:sp>
      <p:graphicFrame>
        <p:nvGraphicFramePr>
          <p:cNvPr id="6" name="Table 6">
            <a:extLst>
              <a:ext uri="{FF2B5EF4-FFF2-40B4-BE49-F238E27FC236}">
                <a16:creationId xmlns:a16="http://schemas.microsoft.com/office/drawing/2014/main" id="{60416E62-F571-405D-F65F-EC86923AB91A}"/>
              </a:ext>
            </a:extLst>
          </p:cNvPr>
          <p:cNvGraphicFramePr>
            <a:graphicFrameLocks noGrp="1"/>
          </p:cNvGraphicFramePr>
          <p:nvPr>
            <p:extLst>
              <p:ext uri="{D42A27DB-BD31-4B8C-83A1-F6EECF244321}">
                <p14:modId xmlns:p14="http://schemas.microsoft.com/office/powerpoint/2010/main" val="3979707507"/>
              </p:ext>
            </p:extLst>
          </p:nvPr>
        </p:nvGraphicFramePr>
        <p:xfrm>
          <a:off x="929640" y="2269989"/>
          <a:ext cx="8046720" cy="2743356"/>
        </p:xfrm>
        <a:graphic>
          <a:graphicData uri="http://schemas.openxmlformats.org/drawingml/2006/table">
            <a:tbl>
              <a:tblPr firstRow="1" bandRow="1">
                <a:tableStyleId>{5940675A-B579-460E-94D1-54222C63F5DA}</a:tableStyleId>
              </a:tblPr>
              <a:tblGrid>
                <a:gridCol w="2011680">
                  <a:extLst>
                    <a:ext uri="{9D8B030D-6E8A-4147-A177-3AD203B41FA5}">
                      <a16:colId xmlns:a16="http://schemas.microsoft.com/office/drawing/2014/main" val="881460779"/>
                    </a:ext>
                  </a:extLst>
                </a:gridCol>
                <a:gridCol w="2011680">
                  <a:extLst>
                    <a:ext uri="{9D8B030D-6E8A-4147-A177-3AD203B41FA5}">
                      <a16:colId xmlns:a16="http://schemas.microsoft.com/office/drawing/2014/main" val="3025500099"/>
                    </a:ext>
                  </a:extLst>
                </a:gridCol>
                <a:gridCol w="2011680">
                  <a:extLst>
                    <a:ext uri="{9D8B030D-6E8A-4147-A177-3AD203B41FA5}">
                      <a16:colId xmlns:a16="http://schemas.microsoft.com/office/drawing/2014/main" val="3982659715"/>
                    </a:ext>
                  </a:extLst>
                </a:gridCol>
                <a:gridCol w="2011680">
                  <a:extLst>
                    <a:ext uri="{9D8B030D-6E8A-4147-A177-3AD203B41FA5}">
                      <a16:colId xmlns:a16="http://schemas.microsoft.com/office/drawing/2014/main" val="2934572920"/>
                    </a:ext>
                  </a:extLst>
                </a:gridCol>
              </a:tblGrid>
              <a:tr h="144016">
                <a:tc>
                  <a:txBody>
                    <a:bodyPr/>
                    <a:lstStyle/>
                    <a:p>
                      <a:pPr algn="ctr"/>
                      <a:r>
                        <a:rPr kumimoji="1" lang="en-US" sz="1100" b="0" kern="1200" noProof="1">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スキームの</a:t>
                      </a:r>
                      <a:r>
                        <a:rPr kumimoji="1" lang="ja-JP" altLang="en-US" sz="1100" b="0" kern="1200" noProof="1">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名称</a:t>
                      </a:r>
                      <a:endParaRPr kumimoji="1" lang="en-US" sz="1100" b="0" kern="1200" noProof="1">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solidFill>
                      <a:srgbClr val="5F8AC3"/>
                    </a:solidFill>
                  </a:tcPr>
                </a:tc>
                <a:tc>
                  <a:txBody>
                    <a:bodyPr/>
                    <a:lstStyle/>
                    <a:p>
                      <a:pPr algn="ctr"/>
                      <a:r>
                        <a:rPr kumimoji="1" lang="ja-JP" altLang="en-US" sz="1100" b="0" kern="1200" noProof="1">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対象者</a:t>
                      </a:r>
                      <a:endParaRPr kumimoji="1" lang="en-US" sz="1100" b="0" kern="1200" noProof="1">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solidFill>
                      <a:srgbClr val="5F8AC3"/>
                    </a:solidFill>
                  </a:tcPr>
                </a:tc>
                <a:tc>
                  <a:txBody>
                    <a:bodyPr/>
                    <a:lstStyle/>
                    <a:p>
                      <a:pPr algn="ctr"/>
                      <a:r>
                        <a:rPr kumimoji="1" lang="ja-JP" altLang="en-US" sz="1100" b="0" kern="1200" noProof="1">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納付方法</a:t>
                      </a:r>
                      <a:endParaRPr kumimoji="1" lang="en-US" sz="1100" b="0" kern="1200" noProof="1">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solidFill>
                      <a:srgbClr val="5F8AC3"/>
                    </a:solidFill>
                  </a:tcPr>
                </a:tc>
                <a:tc>
                  <a:txBody>
                    <a:bodyPr/>
                    <a:lstStyle/>
                    <a:p>
                      <a:pPr algn="ctr"/>
                      <a:r>
                        <a:rPr kumimoji="1" lang="en-US" sz="1100" b="0" kern="1200" noProof="1">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人口に占める割合 （%）</a:t>
                      </a:r>
                    </a:p>
                  </a:txBody>
                  <a:tcPr anchor="ctr">
                    <a:solidFill>
                      <a:srgbClr val="5F8AC3"/>
                    </a:solidFill>
                  </a:tcPr>
                </a:tc>
                <a:extLst>
                  <a:ext uri="{0D108BD9-81ED-4DB2-BD59-A6C34878D82A}">
                    <a16:rowId xmlns:a16="http://schemas.microsoft.com/office/drawing/2014/main" val="4119024999"/>
                  </a:ext>
                </a:extLst>
              </a:tr>
              <a:tr h="828092">
                <a:tc>
                  <a:txBody>
                    <a:bodyPr/>
                    <a:lstStyle/>
                    <a:p>
                      <a:r>
                        <a:rPr kumimoji="1" lang="en-US" sz="1100" kern="1200" noProof="1">
                          <a:solidFill>
                            <a:schemeClr val="tx1"/>
                          </a:solidFill>
                          <a:latin typeface="Arial" panose="020B0604020202020204" pitchFamily="34" charset="0"/>
                          <a:ea typeface="MS Gothic" panose="020B0609070205080204" pitchFamily="49" charset="-128"/>
                          <a:cs typeface="Arial" panose="020B0604020202020204" pitchFamily="34" charset="0"/>
                        </a:rPr>
                        <a:t>公務員医療給付制度</a:t>
                      </a:r>
                      <a:br>
                        <a:rPr kumimoji="1" lang="en-US" sz="1100" kern="1200" noProof="1">
                          <a:solidFill>
                            <a:schemeClr val="tx1"/>
                          </a:solidFill>
                          <a:latin typeface="Arial" panose="020B0604020202020204" pitchFamily="34" charset="0"/>
                          <a:ea typeface="MS Gothic" panose="020B0609070205080204" pitchFamily="49" charset="-128"/>
                          <a:cs typeface="Arial" panose="020B0604020202020204" pitchFamily="34" charset="0"/>
                        </a:rPr>
                      </a:br>
                      <a:r>
                        <a:rPr kumimoji="1" lang="en-US" sz="1100" kern="1200" noProof="1">
                          <a:solidFill>
                            <a:schemeClr val="tx1"/>
                          </a:solidFill>
                          <a:latin typeface="Arial" panose="020B0604020202020204" pitchFamily="34" charset="0"/>
                          <a:ea typeface="MS Gothic" panose="020B0609070205080204" pitchFamily="49" charset="-128"/>
                          <a:cs typeface="Arial" panose="020B0604020202020204" pitchFamily="34" charset="0"/>
                        </a:rPr>
                        <a:t>（CSMBS）</a:t>
                      </a:r>
                    </a:p>
                  </a:txBody>
                  <a:tcPr anchor="ctr">
                    <a:solidFill>
                      <a:srgbClr val="DADADA"/>
                    </a:solidFill>
                  </a:tcPr>
                </a:tc>
                <a:tc>
                  <a:txBody>
                    <a:bodyPr/>
                    <a:lstStyle/>
                    <a:p>
                      <a:r>
                        <a:rPr kumimoji="1" lang="en-US" sz="1100" kern="1200" noProof="1">
                          <a:solidFill>
                            <a:schemeClr val="tx1"/>
                          </a:solidFill>
                          <a:latin typeface="Arial" panose="020B0604020202020204" pitchFamily="34" charset="0"/>
                          <a:ea typeface="MS Gothic" panose="020B0609070205080204" pitchFamily="49" charset="-128"/>
                          <a:cs typeface="Arial" panose="020B0604020202020204" pitchFamily="34" charset="0"/>
                        </a:rPr>
                        <a:t>公務員</a:t>
                      </a:r>
                    </a:p>
                  </a:txBody>
                  <a:tcPr anchor="ctr"/>
                </a:tc>
                <a:tc>
                  <a:txBody>
                    <a:bodyPr/>
                    <a:lstStyle/>
                    <a:p>
                      <a:r>
                        <a:rPr kumimoji="1" lang="en-US" sz="1100" kern="1200" noProof="1">
                          <a:solidFill>
                            <a:schemeClr val="tx1"/>
                          </a:solidFill>
                          <a:latin typeface="Arial" panose="020B0604020202020204" pitchFamily="34" charset="0"/>
                          <a:ea typeface="MS Gothic" panose="020B0609070205080204" pitchFamily="49" charset="-128"/>
                          <a:cs typeface="Arial" panose="020B0604020202020204" pitchFamily="34" charset="0"/>
                        </a:rPr>
                        <a:t>課税</a:t>
                      </a:r>
                    </a:p>
                  </a:txBody>
                  <a:tcPr anchor="ctr"/>
                </a:tc>
                <a:tc>
                  <a:txBody>
                    <a:bodyPr/>
                    <a:lstStyle/>
                    <a:p>
                      <a:pPr algn="l"/>
                      <a:r>
                        <a:rPr kumimoji="1" lang="en-US" sz="1100" kern="1200" noProof="1">
                          <a:solidFill>
                            <a:schemeClr val="tx1"/>
                          </a:solidFill>
                          <a:latin typeface="Arial" panose="020B0604020202020204" pitchFamily="34" charset="0"/>
                          <a:ea typeface="MS Gothic" panose="020B0609070205080204" pitchFamily="49" charset="-128"/>
                          <a:cs typeface="Arial" panose="020B0604020202020204" pitchFamily="34" charset="0"/>
                        </a:rPr>
                        <a:t>7.7%</a:t>
                      </a:r>
                    </a:p>
                  </a:txBody>
                  <a:tcPr anchor="ctr"/>
                </a:tc>
                <a:extLst>
                  <a:ext uri="{0D108BD9-81ED-4DB2-BD59-A6C34878D82A}">
                    <a16:rowId xmlns:a16="http://schemas.microsoft.com/office/drawing/2014/main" val="3422109043"/>
                  </a:ext>
                </a:extLst>
              </a:tr>
              <a:tr h="828092">
                <a:tc>
                  <a:txBody>
                    <a:bodyPr/>
                    <a:lstStyle/>
                    <a:p>
                      <a:r>
                        <a:rPr kumimoji="1" lang="en-US" sz="1100" kern="1200" noProof="1">
                          <a:solidFill>
                            <a:schemeClr val="tx1"/>
                          </a:solidFill>
                          <a:latin typeface="Arial" panose="020B0604020202020204" pitchFamily="34" charset="0"/>
                          <a:ea typeface="MS Gothic" panose="020B0609070205080204" pitchFamily="49" charset="-128"/>
                          <a:cs typeface="Arial" panose="020B0604020202020204" pitchFamily="34" charset="0"/>
                        </a:rPr>
                        <a:t>社会</a:t>
                      </a:r>
                      <a:r>
                        <a:rPr kumimoji="1" lang="ja-JP" altLang="en-US" sz="1100" kern="1200" noProof="1">
                          <a:solidFill>
                            <a:schemeClr val="tx1"/>
                          </a:solidFill>
                          <a:latin typeface="Arial" panose="020B0604020202020204" pitchFamily="34" charset="0"/>
                          <a:ea typeface="MS Gothic" panose="020B0609070205080204" pitchFamily="49" charset="-128"/>
                          <a:cs typeface="Arial" panose="020B0604020202020204" pitchFamily="34" charset="0"/>
                        </a:rPr>
                        <a:t>保険</a:t>
                      </a:r>
                      <a:r>
                        <a:rPr kumimoji="1" lang="en-US" sz="1100" kern="1200" noProof="1">
                          <a:solidFill>
                            <a:schemeClr val="tx1"/>
                          </a:solidFill>
                          <a:latin typeface="Arial" panose="020B0604020202020204" pitchFamily="34" charset="0"/>
                          <a:ea typeface="MS Gothic" panose="020B0609070205080204" pitchFamily="49" charset="-128"/>
                          <a:cs typeface="Arial" panose="020B0604020202020204" pitchFamily="34" charset="0"/>
                        </a:rPr>
                        <a:t>制度 （SSS）</a:t>
                      </a:r>
                    </a:p>
                  </a:txBody>
                  <a:tcPr anchor="ctr">
                    <a:solidFill>
                      <a:srgbClr val="DADADA"/>
                    </a:solidFill>
                  </a:tcPr>
                </a:tc>
                <a:tc>
                  <a:txBody>
                    <a:bodyPr/>
                    <a:lstStyle/>
                    <a:p>
                      <a:r>
                        <a:rPr kumimoji="1" lang="en-US" sz="1100" kern="1200" noProof="1">
                          <a:solidFill>
                            <a:schemeClr val="tx1"/>
                          </a:solidFill>
                          <a:latin typeface="Arial" panose="020B0604020202020204" pitchFamily="34" charset="0"/>
                          <a:ea typeface="MS Gothic" panose="020B0609070205080204" pitchFamily="49" charset="-128"/>
                          <a:cs typeface="Arial" panose="020B0604020202020204" pitchFamily="34" charset="0"/>
                        </a:rPr>
                        <a:t>民間部門の労働者</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sz="1100" kern="1200" noProof="1">
                          <a:solidFill>
                            <a:schemeClr val="tx1"/>
                          </a:solidFill>
                          <a:latin typeface="Arial" panose="020B0604020202020204" pitchFamily="34" charset="0"/>
                          <a:ea typeface="MS Gothic" panose="020B0609070205080204" pitchFamily="49" charset="-128"/>
                          <a:cs typeface="Arial" panose="020B0604020202020204" pitchFamily="34" charset="0"/>
                        </a:rPr>
                        <a:t>労働者と雇用主は社会保障を通じて</a:t>
                      </a:r>
                      <a:r>
                        <a:rPr kumimoji="1" lang="ja-JP" altLang="en-US" sz="1100" kern="1200" noProof="1">
                          <a:solidFill>
                            <a:schemeClr val="tx1"/>
                          </a:solidFill>
                          <a:latin typeface="Arial" panose="020B0604020202020204" pitchFamily="34" charset="0"/>
                          <a:ea typeface="MS Gothic" panose="020B0609070205080204" pitchFamily="49" charset="-128"/>
                          <a:cs typeface="Arial" panose="020B0604020202020204" pitchFamily="34" charset="0"/>
                        </a:rPr>
                        <a:t>給与ベースの</a:t>
                      </a:r>
                      <a:r>
                        <a:rPr kumimoji="1" lang="en-US" sz="1100" kern="1200" noProof="1">
                          <a:solidFill>
                            <a:schemeClr val="tx1"/>
                          </a:solidFill>
                          <a:latin typeface="Arial" panose="020B0604020202020204" pitchFamily="34" charset="0"/>
                          <a:ea typeface="MS Gothic" panose="020B0609070205080204" pitchFamily="49" charset="-128"/>
                          <a:cs typeface="Arial" panose="020B0604020202020204" pitchFamily="34" charset="0"/>
                        </a:rPr>
                        <a:t>支払いを行う</a:t>
                      </a:r>
                    </a:p>
                  </a:txBody>
                  <a:tcPr anchor="ctr"/>
                </a:tc>
                <a:tc>
                  <a:txBody>
                    <a:bodyPr/>
                    <a:lstStyle/>
                    <a:p>
                      <a:pPr algn="l"/>
                      <a:r>
                        <a:rPr kumimoji="1" lang="en-US" sz="1100" kern="1200" noProof="1">
                          <a:solidFill>
                            <a:schemeClr val="tx1"/>
                          </a:solidFill>
                          <a:latin typeface="Arial" panose="020B0604020202020204" pitchFamily="34" charset="0"/>
                          <a:ea typeface="MS Gothic" panose="020B0609070205080204" pitchFamily="49" charset="-128"/>
                          <a:cs typeface="Arial" panose="020B0604020202020204" pitchFamily="34" charset="0"/>
                        </a:rPr>
                        <a:t>19%</a:t>
                      </a:r>
                    </a:p>
                  </a:txBody>
                  <a:tcPr anchor="ctr"/>
                </a:tc>
                <a:extLst>
                  <a:ext uri="{0D108BD9-81ED-4DB2-BD59-A6C34878D82A}">
                    <a16:rowId xmlns:a16="http://schemas.microsoft.com/office/drawing/2014/main" val="2043192977"/>
                  </a:ext>
                </a:extLst>
              </a:tr>
              <a:tr h="828092">
                <a:tc>
                  <a:txBody>
                    <a:bodyPr/>
                    <a:lstStyle/>
                    <a:p>
                      <a:r>
                        <a:rPr kumimoji="1" lang="en-US" sz="1100" kern="1200" noProof="1">
                          <a:solidFill>
                            <a:schemeClr val="tx1"/>
                          </a:solidFill>
                          <a:latin typeface="Arial" panose="020B0604020202020204" pitchFamily="34" charset="0"/>
                          <a:ea typeface="MS Gothic" panose="020B0609070205080204" pitchFamily="49" charset="-128"/>
                          <a:cs typeface="Arial" panose="020B0604020202020204" pitchFamily="34" charset="0"/>
                        </a:rPr>
                        <a:t>ユニバーサル・カバレッジ・スキーム （UCS）</a:t>
                      </a:r>
                    </a:p>
                  </a:txBody>
                  <a:tcPr anchor="ctr">
                    <a:solidFill>
                      <a:srgbClr val="DADADA"/>
                    </a:solidFill>
                  </a:tcPr>
                </a:tc>
                <a:tc>
                  <a:txBody>
                    <a:bodyPr/>
                    <a:lstStyle/>
                    <a:p>
                      <a:pPr marL="0" algn="l" defTabSz="914400" rtl="0" eaLnBrk="1" latinLnBrk="0" hangingPunct="1"/>
                      <a:r>
                        <a:rPr kumimoji="1" lang="en-US" sz="1100" kern="1200" noProof="1">
                          <a:solidFill>
                            <a:schemeClr val="tx1"/>
                          </a:solidFill>
                          <a:latin typeface="Arial" panose="020B0604020202020204" pitchFamily="34" charset="0"/>
                          <a:ea typeface="MS Gothic" panose="020B0609070205080204" pitchFamily="49" charset="-128"/>
                          <a:cs typeface="Arial" panose="020B0604020202020204" pitchFamily="34" charset="0"/>
                        </a:rPr>
                        <a:t>公共部門の労働者</a:t>
                      </a:r>
                    </a:p>
                    <a:p>
                      <a:pPr marL="0" algn="l" defTabSz="914400" rtl="0" eaLnBrk="1" latinLnBrk="0" hangingPunct="1"/>
                      <a:r>
                        <a:rPr kumimoji="1" lang="en-US" sz="1100" kern="1200" noProof="1">
                          <a:solidFill>
                            <a:schemeClr val="tx1"/>
                          </a:solidFill>
                          <a:latin typeface="Arial" panose="020B0604020202020204" pitchFamily="34" charset="0"/>
                          <a:ea typeface="MS Gothic" panose="020B0609070205080204" pitchFamily="49" charset="-128"/>
                          <a:cs typeface="Arial" panose="020B0604020202020204" pitchFamily="34" charset="0"/>
                        </a:rPr>
                        <a:t>タイの自営業者</a:t>
                      </a:r>
                    </a:p>
                    <a:p>
                      <a:pPr marL="0" algn="l" defTabSz="914400" rtl="0" eaLnBrk="1" latinLnBrk="0" hangingPunct="1"/>
                      <a:r>
                        <a:rPr kumimoji="1" lang="en-US" sz="1100" kern="1200" noProof="1">
                          <a:solidFill>
                            <a:schemeClr val="tx1"/>
                          </a:solidFill>
                          <a:latin typeface="Arial" panose="020B0604020202020204" pitchFamily="34" charset="0"/>
                          <a:ea typeface="MS Gothic" panose="020B0609070205080204" pitchFamily="49" charset="-128"/>
                          <a:cs typeface="Arial" panose="020B0604020202020204" pitchFamily="34" charset="0"/>
                        </a:rPr>
                        <a:t>タイの失業者</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sz="1100" kern="1200" noProof="1">
                          <a:solidFill>
                            <a:schemeClr val="tx1"/>
                          </a:solidFill>
                          <a:latin typeface="Arial" panose="020B0604020202020204" pitchFamily="34" charset="0"/>
                          <a:ea typeface="MS Gothic" panose="020B0609070205080204" pitchFamily="49" charset="-128"/>
                          <a:cs typeface="Arial" panose="020B0604020202020204" pitchFamily="34" charset="0"/>
                        </a:rPr>
                        <a:t>課税</a:t>
                      </a:r>
                    </a:p>
                  </a:txBody>
                  <a:tcPr anchor="ctr"/>
                </a:tc>
                <a:tc>
                  <a:txBody>
                    <a:bodyPr/>
                    <a:lstStyle/>
                    <a:p>
                      <a:pPr algn="l"/>
                      <a:r>
                        <a:rPr kumimoji="1" lang="en-US" sz="1100" kern="1200" noProof="1">
                          <a:solidFill>
                            <a:schemeClr val="tx1"/>
                          </a:solidFill>
                          <a:latin typeface="Arial" panose="020B0604020202020204" pitchFamily="34" charset="0"/>
                          <a:ea typeface="MS Gothic" panose="020B0609070205080204" pitchFamily="49" charset="-128"/>
                          <a:cs typeface="Arial" panose="020B0604020202020204" pitchFamily="34" charset="0"/>
                        </a:rPr>
                        <a:t>71.3%</a:t>
                      </a:r>
                    </a:p>
                  </a:txBody>
                  <a:tcPr anchor="ctr"/>
                </a:tc>
                <a:extLst>
                  <a:ext uri="{0D108BD9-81ED-4DB2-BD59-A6C34878D82A}">
                    <a16:rowId xmlns:a16="http://schemas.microsoft.com/office/drawing/2014/main" val="2637371972"/>
                  </a:ext>
                </a:extLst>
              </a:tr>
            </a:tbl>
          </a:graphicData>
        </a:graphic>
      </p:graphicFrame>
      <p:sp>
        <p:nvSpPr>
          <p:cNvPr id="7" name="テキスト ボックス 45">
            <a:extLst>
              <a:ext uri="{FF2B5EF4-FFF2-40B4-BE49-F238E27FC236}">
                <a16:creationId xmlns:a16="http://schemas.microsoft.com/office/drawing/2014/main" id="{DEEA6AEA-919D-3389-5EDC-395A6ABA73FA}"/>
              </a:ext>
            </a:extLst>
          </p:cNvPr>
          <p:cNvSpPr txBox="1"/>
          <p:nvPr/>
        </p:nvSpPr>
        <p:spPr>
          <a:xfrm>
            <a:off x="272480" y="1110518"/>
            <a:ext cx="9227691"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2024年</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時点では</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、タイの既存の3つの制度を合わせると、国民の98%</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が公的保険制度でカバーされている</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a:t>
            </a:r>
          </a:p>
          <a:p>
            <a:pPr marL="190500" indent="-190500" algn="just">
              <a:lnSpc>
                <a:spcPct val="110000"/>
              </a:lnSpc>
              <a:spcAft>
                <a:spcPts val="200"/>
              </a:spcAft>
              <a:buClr>
                <a:srgbClr val="5F8AC3"/>
              </a:buClr>
              <a:buFont typeface="Wingdings" panose="05000000000000000000" pitchFamily="2" charset="2"/>
              <a:buChar char="n"/>
            </a:pP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公的医療</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給付</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制度には、3つの主要なスキームが含まれている。</a:t>
            </a:r>
          </a:p>
        </p:txBody>
      </p:sp>
      <p:sp>
        <p:nvSpPr>
          <p:cNvPr id="9" name="テキスト ボックス 43">
            <a:extLst>
              <a:ext uri="{FF2B5EF4-FFF2-40B4-BE49-F238E27FC236}">
                <a16:creationId xmlns:a16="http://schemas.microsoft.com/office/drawing/2014/main" id="{E0AA371C-E9E6-7950-7FF1-AD6BCE6CBE9B}"/>
              </a:ext>
            </a:extLst>
          </p:cNvPr>
          <p:cNvSpPr txBox="1"/>
          <p:nvPr/>
        </p:nvSpPr>
        <p:spPr>
          <a:xfrm>
            <a:off x="200472" y="6525344"/>
            <a:ext cx="8640960" cy="144016"/>
          </a:xfrm>
          <a:prstGeom prst="rect">
            <a:avLst/>
          </a:prstGeom>
          <a:noFill/>
        </p:spPr>
        <p:txBody>
          <a:bodyPr wrap="square" lIns="0" tIns="0" rIns="0" bIns="0" rtlCol="0">
            <a:noAutofit/>
          </a:bodyPr>
          <a:lstStyle/>
          <a:p>
            <a:pPr lvl="0"/>
            <a:r>
              <a:rPr lang="ja-JP" altLang="en-US" sz="800" noProof="1">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Expatica for international </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The Healthcare System in Thailand</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0505801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円/楕円 45"/>
          <p:cNvSpPr/>
          <p:nvPr/>
        </p:nvSpPr>
        <p:spPr>
          <a:xfrm>
            <a:off x="8389097" y="1916832"/>
            <a:ext cx="1168089" cy="779026"/>
          </a:xfrm>
          <a:prstGeom prst="ellipse">
            <a:avLst/>
          </a:prstGeom>
          <a:gradFill flip="none" rotWithShape="1">
            <a:gsLst>
              <a:gs pos="0">
                <a:srgbClr val="E4BB46"/>
              </a:gs>
              <a:gs pos="100000">
                <a:schemeClr val="bg1"/>
              </a:gs>
            </a:gsLst>
            <a:path path="shape">
              <a:fillToRect l="50000" t="50000" r="50000" b="50000"/>
            </a:path>
            <a:tileRect/>
          </a:gradFill>
        </p:spPr>
        <p:txBody>
          <a:bodyPr wrap="none">
            <a:spAutoFit/>
          </a:bodyPr>
          <a:lstStyle/>
          <a:p>
            <a:pPr algn="ctr"/>
            <a:r>
              <a:rPr lang="en-US" altLang="ja-JP" sz="1000" b="1" dirty="0"/>
              <a:t>1</a:t>
            </a:r>
            <a:r>
              <a:rPr lang="ja-JP" altLang="en-US" sz="1000" b="1" dirty="0"/>
              <a:t>人</a:t>
            </a:r>
            <a:r>
              <a:rPr lang="ja-JP" altLang="ja-JP" sz="1000" b="1" dirty="0"/>
              <a:t>当たり</a:t>
            </a:r>
            <a:br>
              <a:rPr lang="en-US" altLang="ja-JP" sz="1000" b="1" dirty="0"/>
            </a:br>
            <a:r>
              <a:rPr lang="ja-JP" altLang="en-US" sz="1000" b="1" dirty="0"/>
              <a:t>支払額は</a:t>
            </a:r>
            <a:br>
              <a:rPr lang="en-US" altLang="ja-JP" sz="1000" b="1" dirty="0"/>
            </a:br>
            <a:r>
              <a:rPr lang="ja-JP" altLang="ja-JP" sz="1000" b="1" dirty="0"/>
              <a:t>年間</a:t>
            </a:r>
            <a:r>
              <a:rPr lang="en-US" altLang="ja-JP" sz="1000" b="1" dirty="0"/>
              <a:t>14US$</a:t>
            </a:r>
            <a:endParaRPr lang="ja-JP" altLang="en-US" sz="1000" b="1" dirty="0"/>
          </a:p>
        </p:txBody>
      </p:sp>
      <p:sp>
        <p:nvSpPr>
          <p:cNvPr id="29" name="円/楕円 28"/>
          <p:cNvSpPr/>
          <p:nvPr/>
        </p:nvSpPr>
        <p:spPr>
          <a:xfrm>
            <a:off x="302220" y="1916832"/>
            <a:ext cx="1770460" cy="1220936"/>
          </a:xfrm>
          <a:prstGeom prst="ellipse">
            <a:avLst/>
          </a:prstGeom>
          <a:gradFill flip="none" rotWithShape="1">
            <a:gsLst>
              <a:gs pos="0">
                <a:srgbClr val="FCAE91"/>
              </a:gs>
              <a:gs pos="100000">
                <a:schemeClr val="bg1"/>
              </a:gs>
            </a:gsLst>
            <a:path path="shape">
              <a:fillToRect l="50000" t="50000" r="50000" b="50000"/>
            </a:path>
            <a:tileRect/>
          </a:gradFill>
        </p:spPr>
        <p:txBody>
          <a:bodyPr wrap="square" rIns="0" rtlCol="0" anchor="ctr" anchorCtr="0">
            <a:noAutofit/>
          </a:bodyPr>
          <a:lstStyle/>
          <a:p>
            <a:pPr marL="3175" algn="just">
              <a:lnSpc>
                <a:spcPct val="114000"/>
              </a:lnSpc>
            </a:pPr>
            <a:endParaRPr kumimoji="1" lang="ja-JP" altLang="en-US" sz="1200" dirty="0"/>
          </a:p>
        </p:txBody>
      </p:sp>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タイ／医療関連／制度</a:t>
            </a:r>
            <a:endParaRPr kumimoji="1" lang="ja-JP" altLang="en-US" dirty="0"/>
          </a:p>
        </p:txBody>
      </p:sp>
      <p:sp>
        <p:nvSpPr>
          <p:cNvPr id="2" name="テキスト プレースホルダー 1"/>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民間保険制度（</a:t>
            </a:r>
            <a:r>
              <a:rPr lang="en-US" altLang="ja-JP" dirty="0"/>
              <a:t>1/2</a:t>
            </a:r>
            <a:r>
              <a:rPr lang="ja-JP" altLang="en-US" dirty="0"/>
              <a:t>）</a:t>
            </a:r>
            <a:endParaRPr lang="zh-TW" altLang="en-US" dirty="0"/>
          </a:p>
        </p:txBody>
      </p:sp>
      <p:graphicFrame>
        <p:nvGraphicFramePr>
          <p:cNvPr id="7" name="Content Placeholder 3"/>
          <p:cNvGraphicFramePr>
            <a:graphicFrameLocks/>
          </p:cNvGraphicFramePr>
          <p:nvPr>
            <p:extLst>
              <p:ext uri="{D42A27DB-BD31-4B8C-83A1-F6EECF244321}">
                <p14:modId xmlns:p14="http://schemas.microsoft.com/office/powerpoint/2010/main" val="1946704518"/>
              </p:ext>
            </p:extLst>
          </p:nvPr>
        </p:nvGraphicFramePr>
        <p:xfrm>
          <a:off x="632204" y="3543826"/>
          <a:ext cx="9000744" cy="2895554"/>
        </p:xfrm>
        <a:graphic>
          <a:graphicData uri="http://schemas.openxmlformats.org/drawingml/2006/table">
            <a:tbl>
              <a:tblPr firstRow="1" bandRow="1">
                <a:tableStyleId>{5C22544A-7EE6-4342-B048-85BDC9FD1C3A}</a:tableStyleId>
              </a:tblPr>
              <a:tblGrid>
                <a:gridCol w="388224">
                  <a:extLst>
                    <a:ext uri="{9D8B030D-6E8A-4147-A177-3AD203B41FA5}">
                      <a16:colId xmlns:a16="http://schemas.microsoft.com/office/drawing/2014/main" val="20000"/>
                    </a:ext>
                  </a:extLst>
                </a:gridCol>
                <a:gridCol w="3137067">
                  <a:extLst>
                    <a:ext uri="{9D8B030D-6E8A-4147-A177-3AD203B41FA5}">
                      <a16:colId xmlns:a16="http://schemas.microsoft.com/office/drawing/2014/main" val="20001"/>
                    </a:ext>
                  </a:extLst>
                </a:gridCol>
                <a:gridCol w="651489">
                  <a:extLst>
                    <a:ext uri="{9D8B030D-6E8A-4147-A177-3AD203B41FA5}">
                      <a16:colId xmlns:a16="http://schemas.microsoft.com/office/drawing/2014/main" val="20002"/>
                    </a:ext>
                  </a:extLst>
                </a:gridCol>
                <a:gridCol w="720080">
                  <a:extLst>
                    <a:ext uri="{9D8B030D-6E8A-4147-A177-3AD203B41FA5}">
                      <a16:colId xmlns:a16="http://schemas.microsoft.com/office/drawing/2014/main" val="20003"/>
                    </a:ext>
                  </a:extLst>
                </a:gridCol>
                <a:gridCol w="3428828">
                  <a:extLst>
                    <a:ext uri="{9D8B030D-6E8A-4147-A177-3AD203B41FA5}">
                      <a16:colId xmlns:a16="http://schemas.microsoft.com/office/drawing/2014/main" val="20004"/>
                    </a:ext>
                  </a:extLst>
                </a:gridCol>
                <a:gridCol w="675056">
                  <a:extLst>
                    <a:ext uri="{9D8B030D-6E8A-4147-A177-3AD203B41FA5}">
                      <a16:colId xmlns:a16="http://schemas.microsoft.com/office/drawing/2014/main" val="20005"/>
                    </a:ext>
                  </a:extLst>
                </a:gridCol>
              </a:tblGrid>
              <a:tr h="222735">
                <a:tc rowSpan="2">
                  <a:txBody>
                    <a:bodyPr/>
                    <a:lstStyle/>
                    <a:p>
                      <a:pPr marL="0" algn="ctr" defTabSz="914400" rtl="0" eaLnBrk="1" fontAlgn="ctr" latinLnBrk="0" hangingPunct="1"/>
                      <a:r>
                        <a:rPr kumimoji="1" lang="en-US" altLang="ja-JP" sz="1000" b="0" kern="1200" dirty="0">
                          <a:solidFill>
                            <a:schemeClr val="lt1"/>
                          </a:solidFill>
                          <a:latin typeface="HGP創英角ｺﾞｼｯｸUB" panose="020B0900000000000000" pitchFamily="50" charset="-128"/>
                          <a:ea typeface="HGP創英角ｺﾞｼｯｸUB" panose="020B0900000000000000" pitchFamily="50" charset="-128"/>
                          <a:cs typeface="+mn-cs"/>
                        </a:rPr>
                        <a:t>No.</a:t>
                      </a:r>
                      <a:endParaRPr kumimoji="1" lang="th-TH" sz="10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marL="0" marR="0" marT="0" marB="0" anchor="ctr">
                    <a:lnL w="6350" cap="flat" cmpd="sng" algn="ctr">
                      <a:no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3D6AA7"/>
                    </a:solidFill>
                  </a:tcPr>
                </a:tc>
                <a:tc rowSpan="2">
                  <a:txBody>
                    <a:bodyPr/>
                    <a:lstStyle/>
                    <a:p>
                      <a:pPr marL="0" algn="ctr" defTabSz="914400" rtl="0" eaLnBrk="1" fontAlgn="ctr" latinLnBrk="0" hangingPunct="1"/>
                      <a:r>
                        <a:rPr kumimoji="1" lang="ja-JP" altLang="en-US" sz="1000" b="0" kern="1200" dirty="0">
                          <a:solidFill>
                            <a:schemeClr val="lt1"/>
                          </a:solidFill>
                          <a:latin typeface="HGP創英角ｺﾞｼｯｸUB" panose="020B0900000000000000" pitchFamily="50" charset="-128"/>
                          <a:ea typeface="HGP創英角ｺﾞｼｯｸUB" panose="020B0900000000000000" pitchFamily="50" charset="-128"/>
                          <a:cs typeface="+mn-cs"/>
                        </a:rPr>
                        <a:t>企業名</a:t>
                      </a:r>
                      <a:endParaRPr kumimoji="1" lang="th-TH" sz="10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marL="0" marR="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3D6AA7"/>
                    </a:solidFill>
                  </a:tcPr>
                </a:tc>
                <a:tc rowSpan="2">
                  <a:txBody>
                    <a:bodyPr/>
                    <a:lstStyle/>
                    <a:p>
                      <a:pPr marL="0" algn="ctr" defTabSz="914400" rtl="0" eaLnBrk="1" fontAlgn="ctr" latinLnBrk="0" hangingPunct="1"/>
                      <a:r>
                        <a:rPr kumimoji="1" lang="ja-JP" altLang="en-US" sz="1000" b="0" kern="1200" dirty="0">
                          <a:solidFill>
                            <a:schemeClr val="lt1"/>
                          </a:solidFill>
                          <a:latin typeface="HGP創英角ｺﾞｼｯｸUB" panose="020B0900000000000000" pitchFamily="50" charset="-128"/>
                          <a:ea typeface="HGP創英角ｺﾞｼｯｸUB" panose="020B0900000000000000" pitchFamily="50" charset="-128"/>
                          <a:cs typeface="+mn-cs"/>
                        </a:rPr>
                        <a:t>市場シェア</a:t>
                      </a:r>
                      <a:endParaRPr kumimoji="1" lang="th-TH" sz="10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marL="0" marR="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3D6AA7"/>
                    </a:solidFill>
                  </a:tcPr>
                </a:tc>
                <a:tc rowSpan="2">
                  <a:txBody>
                    <a:bodyPr/>
                    <a:lstStyle/>
                    <a:p>
                      <a:pPr marL="0" algn="ctr" defTabSz="914400" rtl="0" eaLnBrk="1" fontAlgn="ctr" latinLnBrk="0" hangingPunct="1"/>
                      <a:r>
                        <a:rPr kumimoji="1" lang="ja-JP" altLang="en-US" sz="1000" b="0" kern="1200" dirty="0">
                          <a:solidFill>
                            <a:schemeClr val="lt1"/>
                          </a:solidFill>
                          <a:latin typeface="HGP創英角ｺﾞｼｯｸUB" panose="020B0900000000000000" pitchFamily="50" charset="-128"/>
                          <a:ea typeface="HGP創英角ｺﾞｼｯｸUB" panose="020B0900000000000000" pitchFamily="50" charset="-128"/>
                          <a:cs typeface="+mn-cs"/>
                        </a:rPr>
                        <a:t>主要な資本</a:t>
                      </a:r>
                      <a:endParaRPr kumimoji="1" lang="th-TH" sz="10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marL="0" marR="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3D6AA7"/>
                    </a:solidFill>
                  </a:tcPr>
                </a:tc>
                <a:tc gridSpan="2">
                  <a:txBody>
                    <a:bodyPr/>
                    <a:lstStyle/>
                    <a:p>
                      <a:pPr algn="ctr" fontAlgn="ctr"/>
                      <a:r>
                        <a:rPr lang="ja-JP" altLang="en-US" sz="1000" b="0" dirty="0">
                          <a:latin typeface="HGP創英角ｺﾞｼｯｸUB" panose="020B0900000000000000" pitchFamily="50" charset="-128"/>
                          <a:ea typeface="HGP創英角ｺﾞｼｯｸUB" panose="020B0900000000000000" pitchFamily="50" charset="-128"/>
                        </a:rPr>
                        <a:t>外資企業による出資</a:t>
                      </a:r>
                      <a:endParaRPr lang="th-TH" sz="1000" b="0" dirty="0">
                        <a:latin typeface="HGP創英角ｺﾞｼｯｸUB" panose="020B0900000000000000" pitchFamily="50" charset="-128"/>
                        <a:ea typeface="HGP創英角ｺﾞｼｯｸUB" panose="020B0900000000000000" pitchFamily="50" charset="-128"/>
                      </a:endParaRPr>
                    </a:p>
                  </a:txBody>
                  <a:tcPr marL="0" marR="0" marT="0" marB="0" anchor="ctr">
                    <a:lnL w="6350" cap="flat" cmpd="sng" algn="ctr">
                      <a:solidFill>
                        <a:schemeClr val="tx1">
                          <a:lumMod val="50000"/>
                          <a:lumOff val="50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3D6AA7"/>
                    </a:solidFill>
                  </a:tcPr>
                </a:tc>
                <a:tc hMerge="1">
                  <a:txBody>
                    <a:bodyPr/>
                    <a:lstStyle/>
                    <a:p>
                      <a:endParaRPr kumimoji="1" lang="ja-JP" altLang="en-US"/>
                    </a:p>
                  </a:txBody>
                  <a:tcPr>
                    <a:lnL w="12700" cap="flat" cmpd="sng" algn="ctr">
                      <a:solidFill>
                        <a:schemeClr val="bg1">
                          <a:lumMod val="75000"/>
                        </a:schemeClr>
                      </a:solidFill>
                      <a:prstDash val="solid"/>
                      <a:round/>
                      <a:headEnd type="none" w="med" len="med"/>
                      <a:tailEnd type="none" w="med" len="med"/>
                    </a:lnL>
                  </a:tcPr>
                </a:tc>
                <a:extLst>
                  <a:ext uri="{0D108BD9-81ED-4DB2-BD59-A6C34878D82A}">
                    <a16:rowId xmlns:a16="http://schemas.microsoft.com/office/drawing/2014/main" val="10000"/>
                  </a:ext>
                </a:extLst>
              </a:tr>
              <a:tr h="222735">
                <a:tc vMerge="1">
                  <a:txBody>
                    <a:bodyPr/>
                    <a:lstStyle/>
                    <a:p>
                      <a:endParaRPr lang="th-TH"/>
                    </a:p>
                  </a:txBody>
                  <a:tcPr/>
                </a:tc>
                <a:tc vMerge="1">
                  <a:txBody>
                    <a:bodyPr/>
                    <a:lstStyle/>
                    <a:p>
                      <a:endParaRPr lang="th-TH"/>
                    </a:p>
                  </a:txBody>
                  <a:tcPr/>
                </a:tc>
                <a:tc vMerge="1">
                  <a:txBody>
                    <a:bodyPr/>
                    <a:lstStyle/>
                    <a:p>
                      <a:endParaRPr lang="th-TH"/>
                    </a:p>
                  </a:txBody>
                  <a:tcPr/>
                </a:tc>
                <a:tc vMerge="1">
                  <a:txBody>
                    <a:bodyPr/>
                    <a:lstStyle/>
                    <a:p>
                      <a:endParaRPr lang="th-TH"/>
                    </a:p>
                  </a:txBody>
                  <a:tcPr/>
                </a:tc>
                <a:tc>
                  <a:txBody>
                    <a:bodyPr/>
                    <a:lstStyle/>
                    <a:p>
                      <a:pPr marL="0" algn="ctr" defTabSz="914400" rtl="0" eaLnBrk="1" fontAlgn="ctr" latinLnBrk="0" hangingPunct="1"/>
                      <a:r>
                        <a:rPr kumimoji="1" lang="ja-JP" altLang="en-US" sz="1000" b="0" kern="1200" dirty="0">
                          <a:solidFill>
                            <a:schemeClr val="lt1"/>
                          </a:solidFill>
                          <a:latin typeface="HGP創英角ｺﾞｼｯｸUB" panose="020B0900000000000000" pitchFamily="50" charset="-128"/>
                          <a:ea typeface="HGP創英角ｺﾞｼｯｸUB" panose="020B0900000000000000" pitchFamily="50" charset="-128"/>
                          <a:cs typeface="+mn-cs"/>
                        </a:rPr>
                        <a:t>企業名（本社所在国）</a:t>
                      </a:r>
                      <a:endParaRPr kumimoji="1" lang="th-TH" sz="10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marL="0" marR="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3D6AA7"/>
                    </a:solidFill>
                  </a:tcPr>
                </a:tc>
                <a:tc>
                  <a:txBody>
                    <a:bodyPr/>
                    <a:lstStyle/>
                    <a:p>
                      <a:pPr marL="0" algn="ctr" defTabSz="914400" rtl="0" eaLnBrk="1" fontAlgn="ctr" latinLnBrk="0" hangingPunct="1"/>
                      <a:r>
                        <a:rPr kumimoji="1" lang="ja-JP" altLang="en-US" sz="1000" b="0" kern="1200" dirty="0">
                          <a:solidFill>
                            <a:schemeClr val="lt1"/>
                          </a:solidFill>
                          <a:latin typeface="HGP創英角ｺﾞｼｯｸUB" panose="020B0900000000000000" pitchFamily="50" charset="-128"/>
                          <a:ea typeface="HGP創英角ｺﾞｼｯｸUB" panose="020B0900000000000000" pitchFamily="50" charset="-128"/>
                          <a:cs typeface="+mn-cs"/>
                        </a:rPr>
                        <a:t>出資比率</a:t>
                      </a:r>
                      <a:endParaRPr kumimoji="1" lang="th-TH" sz="10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marL="0" marR="0" marT="0" marB="0" anchor="ctr">
                    <a:lnL w="6350" cap="flat" cmpd="sng" algn="ctr">
                      <a:solidFill>
                        <a:schemeClr val="tx1">
                          <a:lumMod val="50000"/>
                          <a:lumOff val="50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3D6AA7"/>
                    </a:solidFill>
                  </a:tcPr>
                </a:tc>
                <a:extLst>
                  <a:ext uri="{0D108BD9-81ED-4DB2-BD59-A6C34878D82A}">
                    <a16:rowId xmlns:a16="http://schemas.microsoft.com/office/drawing/2014/main" val="10001"/>
                  </a:ext>
                </a:extLst>
              </a:tr>
              <a:tr h="445469">
                <a:tc>
                  <a:txBody>
                    <a:bodyPr/>
                    <a:lstStyle/>
                    <a:p>
                      <a:pPr algn="ctr" fontAlgn="ctr"/>
                      <a:r>
                        <a:rPr lang="en-US" sz="1000" b="1" dirty="0">
                          <a:solidFill>
                            <a:schemeClr val="tx1"/>
                          </a:solidFill>
                          <a:latin typeface="+mj-lt"/>
                        </a:rPr>
                        <a:t>1</a:t>
                      </a:r>
                      <a:endParaRPr lang="th-TH" sz="1000" b="1" dirty="0">
                        <a:solidFill>
                          <a:schemeClr val="tx1"/>
                        </a:solidFill>
                        <a:latin typeface="+mj-lt"/>
                      </a:endParaRPr>
                    </a:p>
                  </a:txBody>
                  <a:tcPr marL="45720" marR="45720" marT="0" marB="0" anchor="ctr">
                    <a:lnL w="6350" cap="flat" cmpd="sng" algn="ctr">
                      <a:no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BEBEBE"/>
                    </a:solidFill>
                  </a:tcPr>
                </a:tc>
                <a:tc>
                  <a:txBody>
                    <a:bodyPr/>
                    <a:lstStyle/>
                    <a:p>
                      <a:pPr algn="l" fontAlgn="ctr"/>
                      <a:r>
                        <a:rPr lang="en-US" sz="900" b="1" i="0" u="none" strike="noStrike" noProof="1">
                          <a:solidFill>
                            <a:srgbClr val="000000"/>
                          </a:solidFill>
                          <a:effectLst/>
                          <a:latin typeface="+mj-lt"/>
                        </a:rPr>
                        <a:t>American International Assurance Co., Ltd.</a:t>
                      </a:r>
                    </a:p>
                  </a:txBody>
                  <a:tcPr marL="108000" marR="4572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E8E8E8"/>
                    </a:solidFill>
                  </a:tcPr>
                </a:tc>
                <a:tc>
                  <a:txBody>
                    <a:bodyPr/>
                    <a:lstStyle/>
                    <a:p>
                      <a:pPr algn="ctr" fontAlgn="ctr"/>
                      <a:r>
                        <a:rPr lang="en-US" sz="900" b="0" i="0" u="none" strike="noStrike" baseline="0" noProof="1">
                          <a:solidFill>
                            <a:srgbClr val="000000"/>
                          </a:solidFill>
                          <a:latin typeface="+mj-lt"/>
                          <a:cs typeface="メイリオ" panose="020B0604030504040204" pitchFamily="50" charset="-128"/>
                        </a:rPr>
                        <a:t>26.0%</a:t>
                      </a:r>
                      <a:endParaRPr lang="en-US" sz="900" b="0" i="0" u="none" strike="noStrike" baseline="0" dirty="0">
                        <a:solidFill>
                          <a:srgbClr val="000000"/>
                        </a:solidFill>
                        <a:latin typeface="+mj-lt"/>
                        <a:cs typeface="メイリオ" panose="020B0604030504040204" pitchFamily="50" charset="-128"/>
                      </a:endParaRPr>
                    </a:p>
                  </a:txBody>
                  <a:tcPr marL="45720" marR="4572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fontAlgn="ctr"/>
                      <a:r>
                        <a:rPr lang="ja-JP" altLang="en-US" sz="1000" b="0" i="0" u="none" strike="noStrike" baseline="0" dirty="0">
                          <a:solidFill>
                            <a:srgbClr val="000000"/>
                          </a:solidFill>
                          <a:latin typeface="+mj-lt"/>
                          <a:cs typeface="メイリオ" panose="020B0604030504040204" pitchFamily="50" charset="-128"/>
                        </a:rPr>
                        <a:t>不明</a:t>
                      </a:r>
                      <a:endParaRPr lang="en-US" sz="1000" b="0" i="0" u="none" strike="noStrike" baseline="0" dirty="0">
                        <a:solidFill>
                          <a:srgbClr val="000000"/>
                        </a:solidFill>
                        <a:latin typeface="+mj-lt"/>
                        <a:cs typeface="メイリオ" panose="020B0604030504040204" pitchFamily="50" charset="-128"/>
                      </a:endParaRPr>
                    </a:p>
                  </a:txBody>
                  <a:tcPr marL="45720" marR="4572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l" fontAlgn="ctr"/>
                      <a:r>
                        <a:rPr lang="en-US" sz="1000" dirty="0">
                          <a:latin typeface="+mj-lt"/>
                        </a:rPr>
                        <a:t>Foreign Juristic Company </a:t>
                      </a:r>
                      <a:endParaRPr lang="en-US" sz="1000" b="0" i="0" u="none" strike="noStrike" baseline="0" dirty="0">
                        <a:solidFill>
                          <a:srgbClr val="000000"/>
                        </a:solidFill>
                        <a:latin typeface="+mj-lt"/>
                        <a:cs typeface="メイリオ" panose="020B0604030504040204" pitchFamily="50" charset="-128"/>
                      </a:endParaRPr>
                    </a:p>
                  </a:txBody>
                  <a:tcPr marL="108000" marR="4572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endParaRPr kumimoji="1" lang="ja-JP" altLang="en-US" sz="2000" dirty="0"/>
                    </a:p>
                  </a:txBody>
                  <a:tcPr marL="108000" marR="45720" marT="0" marB="0" anchor="ctr">
                    <a:lnL w="6350" cap="flat" cmpd="sng" algn="ctr">
                      <a:solidFill>
                        <a:schemeClr val="tx1">
                          <a:lumMod val="50000"/>
                          <a:lumOff val="50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22735">
                <a:tc>
                  <a:txBody>
                    <a:bodyPr/>
                    <a:lstStyle/>
                    <a:p>
                      <a:pPr marL="0" algn="ctr" defTabSz="914400" rtl="0" eaLnBrk="1" fontAlgn="ctr" latinLnBrk="0" hangingPunct="1"/>
                      <a:r>
                        <a:rPr kumimoji="1" lang="en-US" sz="1000" b="1" kern="1200" dirty="0">
                          <a:solidFill>
                            <a:schemeClr val="tx1"/>
                          </a:solidFill>
                          <a:latin typeface="+mj-lt"/>
                          <a:ea typeface="+mn-ea"/>
                          <a:cs typeface="+mn-cs"/>
                        </a:rPr>
                        <a:t>2</a:t>
                      </a:r>
                      <a:endParaRPr kumimoji="1" lang="th-TH" sz="1000" b="1" kern="1200" dirty="0">
                        <a:solidFill>
                          <a:schemeClr val="tx1"/>
                        </a:solidFill>
                        <a:latin typeface="+mj-lt"/>
                        <a:ea typeface="+mn-ea"/>
                        <a:cs typeface="+mn-cs"/>
                      </a:endParaRPr>
                    </a:p>
                  </a:txBody>
                  <a:tcPr marL="45720" marR="45720" marT="0" marB="0" anchor="ctr">
                    <a:lnL w="6350" cap="flat" cmpd="sng" algn="ctr">
                      <a:no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BEBEBE"/>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en-US" sz="900" b="1" i="0" u="none" strike="noStrike" kern="1200" noProof="1">
                          <a:solidFill>
                            <a:srgbClr val="000000"/>
                          </a:solidFill>
                          <a:effectLst/>
                          <a:latin typeface="+mn-lt"/>
                          <a:ea typeface="+mn-ea"/>
                          <a:cs typeface="+mn-cs"/>
                        </a:rPr>
                        <a:t>Thai Life Insurance PCL</a:t>
                      </a:r>
                      <a:endParaRPr kumimoji="1" lang="en-US" sz="900" b="1" i="0" u="none" strike="noStrike" kern="1200" dirty="0">
                        <a:solidFill>
                          <a:srgbClr val="000000"/>
                        </a:solidFill>
                        <a:effectLst/>
                        <a:latin typeface="+mn-lt"/>
                        <a:ea typeface="+mn-ea"/>
                        <a:cs typeface="+mn-cs"/>
                      </a:endParaRPr>
                    </a:p>
                  </a:txBody>
                  <a:tcPr marL="108000" marR="4572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E8E8E8"/>
                    </a:solidFill>
                  </a:tcPr>
                </a:tc>
                <a:tc>
                  <a:txBody>
                    <a:bodyPr/>
                    <a:lstStyle/>
                    <a:p>
                      <a:pPr algn="ctr"/>
                      <a:r>
                        <a:rPr kumimoji="1" lang="en-US" sz="900" b="0" i="0" u="none" strike="noStrike" kern="1200" baseline="0" noProof="1">
                          <a:solidFill>
                            <a:schemeClr val="dk1"/>
                          </a:solidFill>
                          <a:latin typeface="+mj-lt"/>
                          <a:ea typeface="+mn-ea"/>
                          <a:cs typeface="+mn-cs"/>
                        </a:rPr>
                        <a:t>15.0%</a:t>
                      </a:r>
                      <a:endParaRPr lang="th-TH" sz="900" b="0" dirty="0">
                        <a:latin typeface="+mj-lt"/>
                      </a:endParaRPr>
                    </a:p>
                  </a:txBody>
                  <a:tcPr marL="45720" marR="4572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kumimoji="1" lang="ja-JP" altLang="en-US" sz="1000" b="0" i="0" u="none" strike="noStrike" kern="1200" baseline="0" dirty="0">
                          <a:solidFill>
                            <a:srgbClr val="000000"/>
                          </a:solidFill>
                          <a:latin typeface="+mj-lt"/>
                          <a:ea typeface="+mn-ea"/>
                          <a:cs typeface="メイリオ" panose="020B0604030504040204" pitchFamily="50" charset="-128"/>
                        </a:rPr>
                        <a:t>タイ</a:t>
                      </a:r>
                      <a:endParaRPr kumimoji="1" lang="th-TH" sz="1000" b="0" i="0" u="none" strike="noStrike" kern="1200" baseline="0" dirty="0">
                        <a:solidFill>
                          <a:srgbClr val="000000"/>
                        </a:solidFill>
                        <a:latin typeface="+mj-lt"/>
                        <a:ea typeface="+mn-ea"/>
                        <a:cs typeface="メイリオ" panose="020B0604030504040204" pitchFamily="50" charset="-128"/>
                      </a:endParaRPr>
                    </a:p>
                  </a:txBody>
                  <a:tcPr marL="45720" marR="4572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algn="l" defTabSz="914400" rtl="0" eaLnBrk="1" fontAlgn="ctr" latinLnBrk="0" hangingPunct="1"/>
                      <a:r>
                        <a:rPr kumimoji="1" lang="ja-JP" altLang="en-US" sz="1000" kern="1200" dirty="0">
                          <a:solidFill>
                            <a:schemeClr val="dk1"/>
                          </a:solidFill>
                          <a:latin typeface="+mj-lt"/>
                          <a:ea typeface="+mn-ea"/>
                          <a:cs typeface="+mn-cs"/>
                        </a:rPr>
                        <a:t>明治安田生命（日本）</a:t>
                      </a:r>
                      <a:endParaRPr kumimoji="1" lang="th-TH" sz="1000" kern="1200" dirty="0">
                        <a:solidFill>
                          <a:schemeClr val="dk1"/>
                        </a:solidFill>
                        <a:latin typeface="+mj-lt"/>
                        <a:ea typeface="+mn-ea"/>
                        <a:cs typeface="+mn-cs"/>
                      </a:endParaRPr>
                    </a:p>
                  </a:txBody>
                  <a:tcPr marL="108000" marR="4572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r"/>
                      <a:r>
                        <a:rPr kumimoji="1" lang="en-US" sz="1000" b="0" i="0" u="none" strike="noStrike" kern="1200" dirty="0">
                          <a:solidFill>
                            <a:srgbClr val="000000"/>
                          </a:solidFill>
                          <a:effectLst/>
                          <a:latin typeface="+mn-lt"/>
                          <a:ea typeface="+mn-ea"/>
                          <a:cs typeface="+mn-cs"/>
                        </a:rPr>
                        <a:t>15.00% </a:t>
                      </a:r>
                      <a:endParaRPr kumimoji="1" lang="th-TH" sz="1000" b="0" i="0" u="none" strike="noStrike" kern="1200" dirty="0">
                        <a:solidFill>
                          <a:srgbClr val="000000"/>
                        </a:solidFill>
                        <a:effectLst/>
                        <a:latin typeface="+mn-lt"/>
                        <a:ea typeface="+mn-ea"/>
                        <a:cs typeface="+mn-cs"/>
                      </a:endParaRPr>
                    </a:p>
                  </a:txBody>
                  <a:tcPr marL="45720" marR="45720" marT="0" marB="0" anchor="ctr">
                    <a:lnL w="6350" cap="flat" cmpd="sng" algn="ctr">
                      <a:solidFill>
                        <a:schemeClr val="tx1">
                          <a:lumMod val="50000"/>
                          <a:lumOff val="50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22735">
                <a:tc>
                  <a:txBody>
                    <a:bodyPr/>
                    <a:lstStyle/>
                    <a:p>
                      <a:pPr marL="0" algn="ctr" defTabSz="914400" rtl="0" eaLnBrk="1" fontAlgn="ctr" latinLnBrk="0" hangingPunct="1"/>
                      <a:r>
                        <a:rPr kumimoji="1" lang="en-US" altLang="ja-JP" sz="1000" b="1" kern="1200" dirty="0">
                          <a:solidFill>
                            <a:schemeClr val="tx1"/>
                          </a:solidFill>
                          <a:latin typeface="+mj-lt"/>
                          <a:ea typeface="+mn-ea"/>
                          <a:cs typeface="+mn-cs"/>
                        </a:rPr>
                        <a:t>3</a:t>
                      </a:r>
                      <a:endParaRPr kumimoji="1" lang="th-TH" sz="1000" b="1" kern="1200" dirty="0">
                        <a:solidFill>
                          <a:schemeClr val="tx1"/>
                        </a:solidFill>
                        <a:latin typeface="+mj-lt"/>
                        <a:ea typeface="+mn-ea"/>
                        <a:cs typeface="+mn-cs"/>
                      </a:endParaRPr>
                    </a:p>
                  </a:txBody>
                  <a:tcPr marL="45720" marR="45720" marT="0" marB="0" anchor="ctr">
                    <a:lnL w="6350" cap="flat" cmpd="sng" algn="ctr">
                      <a:no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BEBEBE"/>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en-US" sz="900" b="1" i="0" u="none" strike="noStrike" kern="1200" noProof="1">
                          <a:solidFill>
                            <a:srgbClr val="000000"/>
                          </a:solidFill>
                          <a:effectLst/>
                          <a:latin typeface="+mn-lt"/>
                          <a:ea typeface="+mn-ea"/>
                          <a:cs typeface="+mn-cs"/>
                        </a:rPr>
                        <a:t>FWD Life Insurance PCL</a:t>
                      </a:r>
                    </a:p>
                  </a:txBody>
                  <a:tcPr marL="108000" marR="4572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E8E8E8"/>
                    </a:solidFill>
                  </a:tcPr>
                </a:tc>
                <a:tc>
                  <a:txBody>
                    <a:bodyPr/>
                    <a:lstStyle/>
                    <a:p>
                      <a:pPr algn="ctr"/>
                      <a:r>
                        <a:rPr kumimoji="1" lang="en-US" sz="900" b="0" i="0" u="none" strike="noStrike" kern="1200" baseline="0" noProof="1">
                          <a:solidFill>
                            <a:schemeClr val="dk1"/>
                          </a:solidFill>
                          <a:latin typeface="+mj-lt"/>
                          <a:ea typeface="+mn-ea"/>
                          <a:cs typeface="+mn-cs"/>
                        </a:rPr>
                        <a:t>13.0%</a:t>
                      </a:r>
                      <a:endParaRPr lang="th-TH" sz="900" b="0" dirty="0">
                        <a:latin typeface="+mj-lt"/>
                      </a:endParaRPr>
                    </a:p>
                  </a:txBody>
                  <a:tcPr marL="45720" marR="4572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kumimoji="1" lang="ja-JP" altLang="en-US" sz="1000" b="0" i="0" u="none" strike="noStrike" kern="1200" baseline="0" dirty="0">
                          <a:solidFill>
                            <a:srgbClr val="000000"/>
                          </a:solidFill>
                          <a:latin typeface="+mj-lt"/>
                          <a:ea typeface="+mn-ea"/>
                          <a:cs typeface="メイリオ" panose="020B0604030504040204" pitchFamily="50" charset="-128"/>
                        </a:rPr>
                        <a:t>タイ</a:t>
                      </a:r>
                      <a:endParaRPr kumimoji="1" lang="th-TH" sz="1000" b="0" i="0" u="none" strike="noStrike" kern="1200" baseline="0" dirty="0">
                        <a:solidFill>
                          <a:srgbClr val="000000"/>
                        </a:solidFill>
                        <a:latin typeface="+mj-lt"/>
                        <a:ea typeface="+mn-ea"/>
                        <a:cs typeface="メイリオ" panose="020B0604030504040204" pitchFamily="50" charset="-128"/>
                      </a:endParaRPr>
                    </a:p>
                  </a:txBody>
                  <a:tcPr marL="45720" marR="4572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algn="l" defTabSz="914400" rtl="0" eaLnBrk="1" fontAlgn="ctr" latinLnBrk="0" hangingPunct="1"/>
                      <a:r>
                        <a:rPr kumimoji="1" lang="en-US" sz="1000" kern="1200" dirty="0">
                          <a:solidFill>
                            <a:schemeClr val="dk1"/>
                          </a:solidFill>
                          <a:latin typeface="+mj-lt"/>
                          <a:ea typeface="+mn-ea"/>
                          <a:cs typeface="+mn-cs"/>
                        </a:rPr>
                        <a:t>FWD Group Financial Services Pte. Ltd. </a:t>
                      </a:r>
                      <a:r>
                        <a:rPr kumimoji="1" lang="ja-JP" altLang="en-US" sz="1000" kern="1200" dirty="0">
                          <a:solidFill>
                            <a:schemeClr val="dk1"/>
                          </a:solidFill>
                          <a:latin typeface="+mj-lt"/>
                          <a:ea typeface="+mn-ea"/>
                          <a:cs typeface="+mn-cs"/>
                        </a:rPr>
                        <a:t>（シンガポール）</a:t>
                      </a:r>
                      <a:endParaRPr kumimoji="1" lang="th-TH" sz="1000" kern="1200" dirty="0">
                        <a:solidFill>
                          <a:schemeClr val="dk1"/>
                        </a:solidFill>
                        <a:latin typeface="+mj-lt"/>
                        <a:ea typeface="+mn-ea"/>
                        <a:cs typeface="+mn-cs"/>
                      </a:endParaRPr>
                    </a:p>
                  </a:txBody>
                  <a:tcPr marL="108000" marR="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r"/>
                      <a:r>
                        <a:rPr kumimoji="1" lang="en-US" sz="1000" b="0" i="0" u="none" strike="noStrike" kern="1200" dirty="0">
                          <a:solidFill>
                            <a:srgbClr val="000000"/>
                          </a:solidFill>
                          <a:effectLst/>
                          <a:latin typeface="+mn-lt"/>
                          <a:ea typeface="+mn-ea"/>
                          <a:cs typeface="+mn-cs"/>
                        </a:rPr>
                        <a:t>24.99% </a:t>
                      </a:r>
                      <a:endParaRPr kumimoji="1" lang="th-TH" sz="1000" b="0" i="0" u="none" strike="noStrike" kern="1200" dirty="0">
                        <a:solidFill>
                          <a:srgbClr val="000000"/>
                        </a:solidFill>
                        <a:effectLst/>
                        <a:latin typeface="+mn-lt"/>
                        <a:ea typeface="+mn-ea"/>
                        <a:cs typeface="+mn-cs"/>
                      </a:endParaRPr>
                    </a:p>
                  </a:txBody>
                  <a:tcPr marL="45720" marR="45720" marT="0" marB="0" anchor="ctr">
                    <a:lnL w="6350" cap="flat" cmpd="sng" algn="ctr">
                      <a:solidFill>
                        <a:schemeClr val="tx1">
                          <a:lumMod val="50000"/>
                          <a:lumOff val="50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22735">
                <a:tc>
                  <a:txBody>
                    <a:bodyPr/>
                    <a:lstStyle/>
                    <a:p>
                      <a:pPr marL="0" algn="ctr" defTabSz="914400" rtl="0" eaLnBrk="1" fontAlgn="ctr" latinLnBrk="0" hangingPunct="1"/>
                      <a:r>
                        <a:rPr kumimoji="1" lang="en-US" sz="1000" b="1" kern="1200" dirty="0">
                          <a:solidFill>
                            <a:schemeClr val="tx1"/>
                          </a:solidFill>
                          <a:latin typeface="+mj-lt"/>
                          <a:ea typeface="+mn-ea"/>
                          <a:cs typeface="+mn-cs"/>
                        </a:rPr>
                        <a:t>4</a:t>
                      </a:r>
                      <a:endParaRPr kumimoji="1" lang="th-TH" sz="1000" b="1" kern="1200" dirty="0">
                        <a:solidFill>
                          <a:schemeClr val="tx1"/>
                        </a:solidFill>
                        <a:latin typeface="+mj-lt"/>
                        <a:ea typeface="+mn-ea"/>
                        <a:cs typeface="+mn-cs"/>
                      </a:endParaRPr>
                    </a:p>
                  </a:txBody>
                  <a:tcPr marL="45720" marR="45720" marT="0" marB="0" anchor="ctr">
                    <a:lnL w="6350" cap="flat" cmpd="sng" algn="ctr">
                      <a:no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BEBEBE"/>
                    </a:solidFill>
                  </a:tcPr>
                </a:tc>
                <a:tc>
                  <a:txBody>
                    <a:bodyPr/>
                    <a:lstStyle/>
                    <a:p>
                      <a:pPr algn="l" fontAlgn="b"/>
                      <a:r>
                        <a:rPr kumimoji="1" lang="en-US" sz="900" b="1" i="0" u="none" strike="noStrike" kern="1200" noProof="1">
                          <a:solidFill>
                            <a:srgbClr val="000000"/>
                          </a:solidFill>
                          <a:effectLst/>
                          <a:latin typeface="+mn-lt"/>
                          <a:ea typeface="+mn-ea"/>
                          <a:cs typeface="+mn-cs"/>
                        </a:rPr>
                        <a:t>Muang Thai Life Assurance PCL</a:t>
                      </a:r>
                      <a:endParaRPr kumimoji="1" lang="en-US" sz="900" b="1" i="0" u="none" strike="noStrike" kern="1200" noProof="1">
                        <a:solidFill>
                          <a:srgbClr val="000000"/>
                        </a:solidFill>
                        <a:effectLst/>
                        <a:latin typeface="+mj-lt"/>
                        <a:ea typeface="+mn-ea"/>
                        <a:cs typeface="+mn-cs"/>
                      </a:endParaRPr>
                    </a:p>
                  </a:txBody>
                  <a:tcPr marL="108000" marR="4572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E8E8E8"/>
                    </a:solidFill>
                  </a:tcPr>
                </a:tc>
                <a:tc>
                  <a:txBody>
                    <a:bodyPr/>
                    <a:lstStyle/>
                    <a:p>
                      <a:pPr algn="ctr"/>
                      <a:r>
                        <a:rPr kumimoji="1" lang="en-US" sz="900" b="0" i="0" u="none" strike="noStrike" kern="1200" baseline="0" noProof="1">
                          <a:solidFill>
                            <a:schemeClr val="dk1"/>
                          </a:solidFill>
                          <a:latin typeface="+mj-lt"/>
                          <a:ea typeface="+mn-ea"/>
                          <a:cs typeface="+mn-cs"/>
                        </a:rPr>
                        <a:t>12.0%</a:t>
                      </a:r>
                      <a:endParaRPr lang="th-TH" sz="900" b="0" dirty="0">
                        <a:latin typeface="+mj-lt"/>
                      </a:endParaRPr>
                    </a:p>
                  </a:txBody>
                  <a:tcPr marL="45720" marR="4572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kumimoji="1" lang="ja-JP" altLang="en-US" sz="1000" b="0" i="0" u="none" strike="noStrike" kern="1200" baseline="0" dirty="0">
                          <a:solidFill>
                            <a:srgbClr val="000000"/>
                          </a:solidFill>
                          <a:latin typeface="+mj-lt"/>
                          <a:ea typeface="+mn-ea"/>
                          <a:cs typeface="メイリオ" panose="020B0604030504040204" pitchFamily="50" charset="-128"/>
                        </a:rPr>
                        <a:t>タイ</a:t>
                      </a:r>
                      <a:endParaRPr kumimoji="1" lang="th-TH" sz="1000" b="0" i="0" u="none" strike="noStrike" kern="1200" baseline="0" dirty="0">
                        <a:solidFill>
                          <a:srgbClr val="000000"/>
                        </a:solidFill>
                        <a:latin typeface="+mj-lt"/>
                        <a:ea typeface="+mn-ea"/>
                        <a:cs typeface="メイリオ" panose="020B0604030504040204" pitchFamily="50" charset="-128"/>
                      </a:endParaRPr>
                    </a:p>
                  </a:txBody>
                  <a:tcPr marL="45720" marR="4572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algn="l" defTabSz="914400" rtl="0" eaLnBrk="1" fontAlgn="ctr" latinLnBrk="0" hangingPunct="1"/>
                      <a:r>
                        <a:rPr kumimoji="1" lang="en-US" sz="1000" kern="1200" dirty="0">
                          <a:solidFill>
                            <a:schemeClr val="dk1"/>
                          </a:solidFill>
                          <a:latin typeface="+mj-lt"/>
                          <a:ea typeface="+mn-ea"/>
                          <a:cs typeface="+mn-cs"/>
                        </a:rPr>
                        <a:t>Ageas Insurance International NV</a:t>
                      </a:r>
                      <a:r>
                        <a:rPr kumimoji="1" lang="ja-JP" altLang="en-US" sz="1000" kern="1200" dirty="0">
                          <a:solidFill>
                            <a:schemeClr val="dk1"/>
                          </a:solidFill>
                          <a:latin typeface="+mj-lt"/>
                          <a:ea typeface="+mn-ea"/>
                          <a:cs typeface="+mn-cs"/>
                        </a:rPr>
                        <a:t>（オランダ）</a:t>
                      </a:r>
                      <a:endParaRPr kumimoji="1" lang="th-TH" sz="1000" kern="1200" dirty="0">
                        <a:solidFill>
                          <a:schemeClr val="dk1"/>
                        </a:solidFill>
                        <a:latin typeface="+mj-lt"/>
                        <a:ea typeface="+mn-ea"/>
                        <a:cs typeface="+mn-cs"/>
                      </a:endParaRPr>
                    </a:p>
                  </a:txBody>
                  <a:tcPr marL="108000" marR="4572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r" fontAlgn="ctr"/>
                      <a:r>
                        <a:rPr kumimoji="1" lang="en-US" altLang="ja-JP" sz="1000" b="0" i="0" u="none" strike="noStrike" kern="1200" dirty="0">
                          <a:solidFill>
                            <a:srgbClr val="000000"/>
                          </a:solidFill>
                          <a:effectLst/>
                          <a:latin typeface="+mn-lt"/>
                          <a:ea typeface="+mn-ea"/>
                          <a:cs typeface="+mn-cs"/>
                        </a:rPr>
                        <a:t>24.99% </a:t>
                      </a:r>
                    </a:p>
                  </a:txBody>
                  <a:tcPr marL="45720" marR="45720" marT="0" marB="0" anchor="ctr">
                    <a:lnL w="6350" cap="flat" cmpd="sng" algn="ctr">
                      <a:solidFill>
                        <a:schemeClr val="tx1">
                          <a:lumMod val="50000"/>
                          <a:lumOff val="50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0005"/>
                  </a:ext>
                </a:extLst>
              </a:tr>
              <a:tr h="222735">
                <a:tc>
                  <a:txBody>
                    <a:bodyPr/>
                    <a:lstStyle/>
                    <a:p>
                      <a:pPr marL="0" algn="ctr" defTabSz="914400" rtl="0" eaLnBrk="1" fontAlgn="ctr" latinLnBrk="0" hangingPunct="1"/>
                      <a:r>
                        <a:rPr kumimoji="1" lang="en-US" sz="1000" b="1" kern="1200" dirty="0">
                          <a:solidFill>
                            <a:schemeClr val="tx1"/>
                          </a:solidFill>
                          <a:latin typeface="+mj-lt"/>
                          <a:ea typeface="+mn-ea"/>
                          <a:cs typeface="+mn-cs"/>
                        </a:rPr>
                        <a:t>5</a:t>
                      </a:r>
                      <a:endParaRPr kumimoji="1" lang="th-TH" sz="1000" b="1" kern="1200" dirty="0">
                        <a:solidFill>
                          <a:schemeClr val="tx1"/>
                        </a:solidFill>
                        <a:latin typeface="+mj-lt"/>
                        <a:ea typeface="+mn-ea"/>
                        <a:cs typeface="+mn-cs"/>
                      </a:endParaRPr>
                    </a:p>
                  </a:txBody>
                  <a:tcPr marL="45720" marR="45720" marT="0" marB="0" anchor="ctr">
                    <a:lnL w="6350" cap="flat" cmpd="sng" algn="ctr">
                      <a:no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BEBEBE"/>
                    </a:solidFill>
                  </a:tcPr>
                </a:tc>
                <a:tc>
                  <a:txBody>
                    <a:bodyPr/>
                    <a:lstStyle/>
                    <a:p>
                      <a:pPr algn="l" fontAlgn="b"/>
                      <a:r>
                        <a:rPr kumimoji="1" lang="en-US" sz="900" b="1" i="0" u="none" strike="noStrike" kern="1200" noProof="1">
                          <a:solidFill>
                            <a:srgbClr val="000000"/>
                          </a:solidFill>
                          <a:effectLst/>
                          <a:latin typeface="+mj-lt"/>
                          <a:ea typeface="+mn-ea"/>
                          <a:cs typeface="+mn-cs"/>
                        </a:rPr>
                        <a:t>Krungthai Axa Life Insurance PCL</a:t>
                      </a:r>
                    </a:p>
                  </a:txBody>
                  <a:tcPr marL="108000" marR="4572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E8E8E8"/>
                    </a:solidFill>
                  </a:tcPr>
                </a:tc>
                <a:tc>
                  <a:txBody>
                    <a:bodyPr/>
                    <a:lstStyle/>
                    <a:p>
                      <a:pPr algn="ctr"/>
                      <a:r>
                        <a:rPr kumimoji="1" lang="en-US" sz="900" b="0" i="0" u="none" strike="noStrike" kern="1200" baseline="0" noProof="1">
                          <a:solidFill>
                            <a:schemeClr val="dk1"/>
                          </a:solidFill>
                          <a:latin typeface="+mj-lt"/>
                          <a:ea typeface="+mn-ea"/>
                          <a:cs typeface="+mn-cs"/>
                        </a:rPr>
                        <a:t>8.0%</a:t>
                      </a:r>
                      <a:endParaRPr lang="th-TH" sz="900" b="0" dirty="0">
                        <a:latin typeface="+mj-lt"/>
                      </a:endParaRPr>
                    </a:p>
                  </a:txBody>
                  <a:tcPr marL="45720" marR="4572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kumimoji="1" lang="ja-JP" altLang="en-US" sz="1000" b="0" i="0" u="none" strike="noStrike" kern="1200" baseline="0" dirty="0">
                          <a:solidFill>
                            <a:srgbClr val="000000"/>
                          </a:solidFill>
                          <a:latin typeface="+mj-lt"/>
                          <a:ea typeface="+mn-ea"/>
                          <a:cs typeface="メイリオ" panose="020B0604030504040204" pitchFamily="50" charset="-128"/>
                        </a:rPr>
                        <a:t>タイ</a:t>
                      </a:r>
                      <a:endParaRPr kumimoji="1" lang="th-TH" sz="1000" b="0" i="0" u="none" strike="noStrike" kern="1200" baseline="0" dirty="0">
                        <a:solidFill>
                          <a:srgbClr val="000000"/>
                        </a:solidFill>
                        <a:latin typeface="+mj-lt"/>
                        <a:ea typeface="+mn-ea"/>
                        <a:cs typeface="メイリオ" panose="020B0604030504040204" pitchFamily="50" charset="-128"/>
                      </a:endParaRPr>
                    </a:p>
                  </a:txBody>
                  <a:tcPr marL="45720" marR="4572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algn="l" defTabSz="914400" rtl="0" eaLnBrk="1" fontAlgn="ctr" latinLnBrk="0" hangingPunct="1"/>
                      <a:r>
                        <a:rPr kumimoji="1" lang="en-US" sz="1000" kern="1200" dirty="0">
                          <a:solidFill>
                            <a:schemeClr val="dk1"/>
                          </a:solidFill>
                          <a:latin typeface="+mj-lt"/>
                          <a:ea typeface="+mn-ea"/>
                          <a:cs typeface="+mn-cs"/>
                        </a:rPr>
                        <a:t>National Mutual International PTY Limited</a:t>
                      </a:r>
                      <a:r>
                        <a:rPr kumimoji="1" lang="ja-JP" altLang="en-US" sz="1000" kern="1200" dirty="0">
                          <a:solidFill>
                            <a:schemeClr val="dk1"/>
                          </a:solidFill>
                          <a:latin typeface="+mj-lt"/>
                          <a:ea typeface="+mn-ea"/>
                          <a:cs typeface="+mn-cs"/>
                        </a:rPr>
                        <a:t>（フランス）</a:t>
                      </a:r>
                      <a:endParaRPr kumimoji="1" lang="th-TH" sz="1000" kern="1200" dirty="0">
                        <a:solidFill>
                          <a:schemeClr val="dk1"/>
                        </a:solidFill>
                        <a:latin typeface="+mj-lt"/>
                        <a:ea typeface="+mn-ea"/>
                        <a:cs typeface="+mn-cs"/>
                      </a:endParaRPr>
                    </a:p>
                  </a:txBody>
                  <a:tcPr marL="108000" marR="4572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r"/>
                      <a:r>
                        <a:rPr kumimoji="1" lang="en-US" sz="1000" b="0" i="0" u="none" strike="noStrike" kern="1200" dirty="0">
                          <a:solidFill>
                            <a:srgbClr val="000000"/>
                          </a:solidFill>
                          <a:effectLst/>
                          <a:latin typeface="+mn-lt"/>
                          <a:ea typeface="+mn-ea"/>
                          <a:cs typeface="+mn-cs"/>
                        </a:rPr>
                        <a:t>45.00% </a:t>
                      </a:r>
                      <a:endParaRPr kumimoji="1" lang="th-TH" sz="1000" b="0" i="0" u="none" strike="noStrike" kern="1200" dirty="0">
                        <a:solidFill>
                          <a:srgbClr val="000000"/>
                        </a:solidFill>
                        <a:effectLst/>
                        <a:latin typeface="+mn-lt"/>
                        <a:ea typeface="+mn-ea"/>
                        <a:cs typeface="+mn-cs"/>
                      </a:endParaRPr>
                    </a:p>
                  </a:txBody>
                  <a:tcPr marL="45720" marR="45720" marT="0" marB="0" anchor="ctr">
                    <a:lnL w="6350" cap="flat" cmpd="sng" algn="ctr">
                      <a:solidFill>
                        <a:schemeClr val="tx1">
                          <a:lumMod val="50000"/>
                          <a:lumOff val="50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22735">
                <a:tc>
                  <a:txBody>
                    <a:bodyPr/>
                    <a:lstStyle/>
                    <a:p>
                      <a:pPr marL="0" algn="ctr" defTabSz="914400" rtl="0" eaLnBrk="1" fontAlgn="ctr" latinLnBrk="0" hangingPunct="1"/>
                      <a:r>
                        <a:rPr kumimoji="1" lang="en-US" sz="1000" b="1" kern="1200" dirty="0">
                          <a:solidFill>
                            <a:schemeClr val="tx1"/>
                          </a:solidFill>
                          <a:latin typeface="+mj-lt"/>
                          <a:ea typeface="+mn-ea"/>
                          <a:cs typeface="+mn-cs"/>
                        </a:rPr>
                        <a:t>6</a:t>
                      </a:r>
                      <a:endParaRPr kumimoji="1" lang="th-TH" sz="1000" b="1" kern="1200" dirty="0">
                        <a:solidFill>
                          <a:schemeClr val="tx1"/>
                        </a:solidFill>
                        <a:latin typeface="+mj-lt"/>
                        <a:ea typeface="+mn-ea"/>
                        <a:cs typeface="+mn-cs"/>
                      </a:endParaRPr>
                    </a:p>
                  </a:txBody>
                  <a:tcPr marL="45720" marR="45720" marT="0" marB="0" anchor="ctr">
                    <a:lnL w="6350" cap="flat" cmpd="sng" algn="ctr">
                      <a:no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BEBEBE"/>
                    </a:solidFill>
                  </a:tcPr>
                </a:tc>
                <a:tc>
                  <a:txBody>
                    <a:bodyPr/>
                    <a:lstStyle/>
                    <a:p>
                      <a:pPr algn="l" fontAlgn="b"/>
                      <a:r>
                        <a:rPr kumimoji="1" lang="en-US" sz="900" b="1" i="0" u="none" strike="noStrike" kern="1200" noProof="1">
                          <a:solidFill>
                            <a:srgbClr val="000000"/>
                          </a:solidFill>
                          <a:effectLst/>
                          <a:latin typeface="+mj-lt"/>
                          <a:ea typeface="+mn-ea"/>
                          <a:cs typeface="+mn-cs"/>
                        </a:rPr>
                        <a:t>Bangkok Life </a:t>
                      </a:r>
                      <a:r>
                        <a:rPr kumimoji="1" lang="en-US" altLang="ja-JP" sz="900" b="1" i="0" u="none" strike="noStrike" kern="1200" dirty="0">
                          <a:solidFill>
                            <a:srgbClr val="000000"/>
                          </a:solidFill>
                          <a:effectLst/>
                          <a:latin typeface="+mn-lt"/>
                          <a:ea typeface="+mn-ea"/>
                          <a:cs typeface="+mn-cs"/>
                        </a:rPr>
                        <a:t>Assurance Co., Ltd.</a:t>
                      </a:r>
                      <a:endParaRPr kumimoji="1" lang="en-US" sz="900" b="1" i="0" u="none" strike="noStrike" kern="1200" noProof="1">
                        <a:solidFill>
                          <a:srgbClr val="000000"/>
                        </a:solidFill>
                        <a:effectLst/>
                        <a:latin typeface="+mj-lt"/>
                        <a:ea typeface="+mn-ea"/>
                        <a:cs typeface="+mn-cs"/>
                      </a:endParaRPr>
                    </a:p>
                  </a:txBody>
                  <a:tcPr marL="108000" marR="4572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E8E8E8"/>
                    </a:solidFill>
                  </a:tcPr>
                </a:tc>
                <a:tc>
                  <a:txBody>
                    <a:bodyPr/>
                    <a:lstStyle/>
                    <a:p>
                      <a:pPr algn="ctr"/>
                      <a:r>
                        <a:rPr kumimoji="1" lang="en-US" sz="900" b="0" i="0" u="none" strike="noStrike" kern="1200" baseline="0" noProof="1">
                          <a:solidFill>
                            <a:schemeClr val="dk1"/>
                          </a:solidFill>
                          <a:latin typeface="+mj-lt"/>
                          <a:ea typeface="+mn-ea"/>
                          <a:cs typeface="+mn-cs"/>
                        </a:rPr>
                        <a:t>6.0%</a:t>
                      </a:r>
                      <a:endParaRPr lang="th-TH" sz="900" b="0" dirty="0">
                        <a:latin typeface="+mj-lt"/>
                      </a:endParaRPr>
                    </a:p>
                  </a:txBody>
                  <a:tcPr marL="45720" marR="4572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kumimoji="1" lang="ja-JP" altLang="en-US" sz="1000" b="0" i="0" u="none" strike="noStrike" kern="1200" baseline="0" dirty="0">
                          <a:solidFill>
                            <a:srgbClr val="000000"/>
                          </a:solidFill>
                          <a:latin typeface="+mj-lt"/>
                          <a:ea typeface="+mn-ea"/>
                          <a:cs typeface="メイリオ" panose="020B0604030504040204" pitchFamily="50" charset="-128"/>
                        </a:rPr>
                        <a:t>タイ</a:t>
                      </a:r>
                      <a:endParaRPr kumimoji="1" lang="th-TH" sz="1000" b="0" i="0" u="none" strike="noStrike" kern="1200" baseline="0" dirty="0">
                        <a:solidFill>
                          <a:srgbClr val="000000"/>
                        </a:solidFill>
                        <a:latin typeface="+mj-lt"/>
                        <a:ea typeface="+mn-ea"/>
                        <a:cs typeface="メイリオ" panose="020B0604030504040204" pitchFamily="50" charset="-128"/>
                      </a:endParaRPr>
                    </a:p>
                  </a:txBody>
                  <a:tcPr marL="45720" marR="4572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dirty="0">
                          <a:solidFill>
                            <a:srgbClr val="000000"/>
                          </a:solidFill>
                          <a:effectLst/>
                          <a:latin typeface="+mn-lt"/>
                          <a:ea typeface="+mn-ea"/>
                          <a:cs typeface="+mn-cs"/>
                        </a:rPr>
                        <a:t>100</a:t>
                      </a:r>
                      <a:r>
                        <a:rPr kumimoji="1" lang="ja-JP" altLang="en-US" sz="1000" b="0" i="0" u="none" strike="noStrike" kern="1200" dirty="0">
                          <a:solidFill>
                            <a:srgbClr val="000000"/>
                          </a:solidFill>
                          <a:effectLst/>
                          <a:latin typeface="+mn-lt"/>
                          <a:ea typeface="+mn-ea"/>
                          <a:cs typeface="+mn-cs"/>
                        </a:rPr>
                        <a:t>％タイ資本</a:t>
                      </a:r>
                      <a:endParaRPr kumimoji="1" lang="th-TH" altLang="ja-JP" sz="1000" b="0" i="0" u="none" strike="noStrike" kern="1200" dirty="0">
                        <a:solidFill>
                          <a:srgbClr val="000000"/>
                        </a:solidFill>
                        <a:effectLst/>
                        <a:latin typeface="+mn-lt"/>
                        <a:ea typeface="+mn-ea"/>
                        <a:cs typeface="+mn-cs"/>
                      </a:endParaRPr>
                    </a:p>
                  </a:txBody>
                  <a:tcPr marL="108000" marR="4572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endParaRPr kumimoji="1" lang="ja-JP" altLang="en-US" sz="900" dirty="0"/>
                    </a:p>
                  </a:txBody>
                  <a:tcPr marL="108000" marR="45720" marT="0" marB="0" anchor="ctr">
                    <a:lnL w="6350" cap="flat" cmpd="sng" algn="ctr">
                      <a:solidFill>
                        <a:schemeClr val="tx1">
                          <a:lumMod val="50000"/>
                          <a:lumOff val="50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22735">
                <a:tc>
                  <a:txBody>
                    <a:bodyPr/>
                    <a:lstStyle/>
                    <a:p>
                      <a:pPr marL="0" algn="ctr" defTabSz="914400" rtl="0" eaLnBrk="1" fontAlgn="ctr" latinLnBrk="0" hangingPunct="1"/>
                      <a:r>
                        <a:rPr kumimoji="1" lang="en-US" sz="1000" b="1" kern="1200" dirty="0">
                          <a:solidFill>
                            <a:schemeClr val="tx1"/>
                          </a:solidFill>
                          <a:latin typeface="+mj-lt"/>
                          <a:ea typeface="+mn-ea"/>
                          <a:cs typeface="+mn-cs"/>
                        </a:rPr>
                        <a:t>7</a:t>
                      </a:r>
                      <a:endParaRPr kumimoji="1" lang="th-TH" sz="1000" b="1" kern="1200" dirty="0">
                        <a:solidFill>
                          <a:schemeClr val="tx1"/>
                        </a:solidFill>
                        <a:latin typeface="+mj-lt"/>
                        <a:ea typeface="+mn-ea"/>
                        <a:cs typeface="+mn-cs"/>
                      </a:endParaRPr>
                    </a:p>
                  </a:txBody>
                  <a:tcPr marL="45720" marR="45720" marT="0" marB="0" anchor="ctr">
                    <a:lnL w="6350" cap="flat" cmpd="sng" algn="ctr">
                      <a:no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BEBEBE"/>
                    </a:solidFill>
                  </a:tcPr>
                </a:tc>
                <a:tc>
                  <a:txBody>
                    <a:bodyPr/>
                    <a:lstStyle/>
                    <a:p>
                      <a:pPr algn="l" fontAlgn="b"/>
                      <a:r>
                        <a:rPr kumimoji="1" lang="en-US" sz="900" b="1" i="0" u="none" strike="noStrike" kern="1200" noProof="1">
                          <a:solidFill>
                            <a:srgbClr val="000000"/>
                          </a:solidFill>
                          <a:effectLst/>
                          <a:latin typeface="+mj-lt"/>
                          <a:ea typeface="+mn-ea"/>
                          <a:cs typeface="+mn-cs"/>
                        </a:rPr>
                        <a:t>Allianz Ayudhya Assurance PCL</a:t>
                      </a:r>
                    </a:p>
                  </a:txBody>
                  <a:tcPr marL="108000" marR="4572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E8E8E8"/>
                    </a:solidFill>
                  </a:tcPr>
                </a:tc>
                <a:tc>
                  <a:txBody>
                    <a:bodyPr/>
                    <a:lstStyle/>
                    <a:p>
                      <a:pPr algn="ctr"/>
                      <a:r>
                        <a:rPr kumimoji="1" lang="es-ES" sz="900" b="0" i="0" u="none" strike="noStrike" kern="1200" baseline="0" noProof="1">
                          <a:solidFill>
                            <a:schemeClr val="dk1"/>
                          </a:solidFill>
                          <a:latin typeface="+mj-lt"/>
                          <a:ea typeface="+mn-ea"/>
                          <a:cs typeface="+mn-cs"/>
                        </a:rPr>
                        <a:t>5.0%</a:t>
                      </a:r>
                      <a:endParaRPr lang="th-TH" sz="900" b="0" dirty="0">
                        <a:latin typeface="+mj-lt"/>
                      </a:endParaRPr>
                    </a:p>
                  </a:txBody>
                  <a:tcPr marL="45720" marR="4572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kumimoji="1" lang="ja-JP" altLang="en-US" sz="1000" b="0" i="0" u="none" strike="noStrike" kern="1200" baseline="0" dirty="0">
                          <a:solidFill>
                            <a:srgbClr val="000000"/>
                          </a:solidFill>
                          <a:latin typeface="+mj-lt"/>
                          <a:ea typeface="+mn-ea"/>
                          <a:cs typeface="メイリオ" panose="020B0604030504040204" pitchFamily="50" charset="-128"/>
                        </a:rPr>
                        <a:t>タイ</a:t>
                      </a:r>
                      <a:endParaRPr kumimoji="1" lang="th-TH" sz="1000" b="0" i="0" u="none" strike="noStrike" kern="1200" baseline="0" dirty="0">
                        <a:solidFill>
                          <a:srgbClr val="000000"/>
                        </a:solidFill>
                        <a:latin typeface="+mj-lt"/>
                        <a:ea typeface="+mn-ea"/>
                        <a:cs typeface="メイリオ" panose="020B0604030504040204" pitchFamily="50" charset="-128"/>
                      </a:endParaRPr>
                    </a:p>
                  </a:txBody>
                  <a:tcPr marL="45720" marR="4572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algn="l" defTabSz="914400" rtl="0" eaLnBrk="1" fontAlgn="ctr" latinLnBrk="0" hangingPunct="1"/>
                      <a:r>
                        <a:rPr kumimoji="1" lang="en-US" sz="1000" kern="1200" dirty="0">
                          <a:solidFill>
                            <a:schemeClr val="dk1"/>
                          </a:solidFill>
                          <a:latin typeface="+mj-lt"/>
                          <a:ea typeface="+mn-ea"/>
                          <a:cs typeface="+mn-cs"/>
                        </a:rPr>
                        <a:t>Allianz Se</a:t>
                      </a:r>
                      <a:r>
                        <a:rPr kumimoji="1" lang="ja-JP" altLang="en-US" sz="1000" kern="1200" dirty="0">
                          <a:solidFill>
                            <a:schemeClr val="dk1"/>
                          </a:solidFill>
                          <a:latin typeface="+mj-lt"/>
                          <a:ea typeface="+mn-ea"/>
                          <a:cs typeface="+mn-cs"/>
                        </a:rPr>
                        <a:t>（ドイツ）</a:t>
                      </a:r>
                      <a:endParaRPr kumimoji="1" lang="th-TH" sz="1000" kern="1200" dirty="0">
                        <a:solidFill>
                          <a:schemeClr val="dk1"/>
                        </a:solidFill>
                        <a:latin typeface="+mj-lt"/>
                        <a:ea typeface="+mn-ea"/>
                        <a:cs typeface="+mn-cs"/>
                      </a:endParaRPr>
                    </a:p>
                  </a:txBody>
                  <a:tcPr marL="108000" marR="4572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r"/>
                      <a:r>
                        <a:rPr kumimoji="1" lang="en-US" sz="1000" b="0" i="0" u="none" strike="noStrike" kern="1200">
                          <a:solidFill>
                            <a:srgbClr val="000000"/>
                          </a:solidFill>
                          <a:effectLst/>
                          <a:latin typeface="+mn-lt"/>
                          <a:ea typeface="+mn-ea"/>
                          <a:cs typeface="+mn-cs"/>
                        </a:rPr>
                        <a:t>24.99% </a:t>
                      </a:r>
                      <a:endParaRPr kumimoji="1" lang="th-TH" sz="1000" b="0" i="0" u="none" strike="noStrike" kern="1200" dirty="0">
                        <a:solidFill>
                          <a:srgbClr val="000000"/>
                        </a:solidFill>
                        <a:effectLst/>
                        <a:latin typeface="+mn-lt"/>
                        <a:ea typeface="+mn-ea"/>
                        <a:cs typeface="+mn-cs"/>
                      </a:endParaRPr>
                    </a:p>
                  </a:txBody>
                  <a:tcPr marL="45720" marR="45720" marT="0" marB="0" anchor="ctr">
                    <a:lnL w="6350" cap="flat" cmpd="sng" algn="ctr">
                      <a:solidFill>
                        <a:schemeClr val="tx1">
                          <a:lumMod val="50000"/>
                          <a:lumOff val="50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22735">
                <a:tc>
                  <a:txBody>
                    <a:bodyPr/>
                    <a:lstStyle/>
                    <a:p>
                      <a:pPr marL="0" algn="ctr" defTabSz="914400" rtl="0" eaLnBrk="1" fontAlgn="ctr" latinLnBrk="0" hangingPunct="1"/>
                      <a:r>
                        <a:rPr kumimoji="1" lang="en-US" sz="1000" b="1" kern="1200" dirty="0">
                          <a:solidFill>
                            <a:schemeClr val="tx1"/>
                          </a:solidFill>
                          <a:latin typeface="+mj-lt"/>
                          <a:ea typeface="+mn-ea"/>
                          <a:cs typeface="+mn-cs"/>
                        </a:rPr>
                        <a:t>8</a:t>
                      </a:r>
                      <a:endParaRPr kumimoji="1" lang="th-TH" sz="1000" b="1" kern="1200" dirty="0">
                        <a:solidFill>
                          <a:schemeClr val="tx1"/>
                        </a:solidFill>
                        <a:latin typeface="+mj-lt"/>
                        <a:ea typeface="+mn-ea"/>
                        <a:cs typeface="+mn-cs"/>
                      </a:endParaRPr>
                    </a:p>
                  </a:txBody>
                  <a:tcPr marL="45720" marR="45720" marT="0" marB="0" anchor="ctr">
                    <a:lnL w="6350" cap="flat" cmpd="sng" algn="ctr">
                      <a:no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BEBEBE"/>
                    </a:solidFill>
                  </a:tcPr>
                </a:tc>
                <a:tc>
                  <a:txBody>
                    <a:bodyPr/>
                    <a:lstStyle/>
                    <a:p>
                      <a:pPr algn="l" fontAlgn="b"/>
                      <a:r>
                        <a:rPr kumimoji="1" lang="en-US" sz="900" b="1" i="0" u="none" strike="noStrike" kern="1200" noProof="1">
                          <a:solidFill>
                            <a:srgbClr val="000000"/>
                          </a:solidFill>
                          <a:effectLst/>
                          <a:latin typeface="+mj-lt"/>
                          <a:ea typeface="+mn-ea"/>
                          <a:cs typeface="+mn-cs"/>
                        </a:rPr>
                        <a:t>Prudential Life Assurance Public （Thailand） Co., Ltd.</a:t>
                      </a:r>
                    </a:p>
                  </a:txBody>
                  <a:tcPr marL="108000" marR="4572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E8E8E8"/>
                    </a:solidFill>
                  </a:tcPr>
                </a:tc>
                <a:tc>
                  <a:txBody>
                    <a:bodyPr/>
                    <a:lstStyle/>
                    <a:p>
                      <a:pPr algn="ctr"/>
                      <a:r>
                        <a:rPr kumimoji="1" lang="en-US" sz="900" b="0" i="0" u="none" strike="noStrike" kern="1200" baseline="0" noProof="1">
                          <a:solidFill>
                            <a:schemeClr val="dk1"/>
                          </a:solidFill>
                          <a:latin typeface="+mj-lt"/>
                          <a:ea typeface="+mn-ea"/>
                          <a:cs typeface="+mn-cs"/>
                        </a:rPr>
                        <a:t>4.0%</a:t>
                      </a:r>
                      <a:endParaRPr lang="th-TH" sz="900" b="0" dirty="0">
                        <a:latin typeface="+mj-lt"/>
                      </a:endParaRPr>
                    </a:p>
                  </a:txBody>
                  <a:tcPr marL="45720" marR="4572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kumimoji="1" lang="ja-JP" altLang="en-US" sz="1000" b="0" i="0" u="none" strike="noStrike" kern="1200" baseline="0" dirty="0">
                          <a:solidFill>
                            <a:srgbClr val="000000"/>
                          </a:solidFill>
                          <a:latin typeface="+mj-lt"/>
                          <a:ea typeface="+mn-ea"/>
                          <a:cs typeface="メイリオ" panose="020B0604030504040204" pitchFamily="50" charset="-128"/>
                        </a:rPr>
                        <a:t>タイ</a:t>
                      </a:r>
                      <a:endParaRPr kumimoji="1" lang="th-TH" sz="1000" b="0" i="0" u="none" strike="noStrike" kern="1200" baseline="0" dirty="0">
                        <a:solidFill>
                          <a:srgbClr val="000000"/>
                        </a:solidFill>
                        <a:latin typeface="+mj-lt"/>
                        <a:ea typeface="+mn-ea"/>
                        <a:cs typeface="メイリオ" panose="020B0604030504040204" pitchFamily="50" charset="-128"/>
                      </a:endParaRPr>
                    </a:p>
                  </a:txBody>
                  <a:tcPr marL="45720" marR="4572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algn="l" defTabSz="914400" rtl="0" eaLnBrk="1" fontAlgn="ctr" latinLnBrk="0" hangingPunct="1"/>
                      <a:r>
                        <a:rPr kumimoji="1" lang="en-US" sz="1000" kern="1200" dirty="0">
                          <a:solidFill>
                            <a:schemeClr val="dk1"/>
                          </a:solidFill>
                          <a:latin typeface="+mj-lt"/>
                          <a:ea typeface="+mn-ea"/>
                          <a:cs typeface="+mn-cs"/>
                        </a:rPr>
                        <a:t> Prudential Corporation Holdings Limited </a:t>
                      </a:r>
                      <a:r>
                        <a:rPr kumimoji="1" lang="ja-JP" altLang="en-US" sz="1000" kern="1200" dirty="0">
                          <a:solidFill>
                            <a:schemeClr val="dk1"/>
                          </a:solidFill>
                          <a:latin typeface="+mj-lt"/>
                          <a:ea typeface="+mn-ea"/>
                          <a:cs typeface="+mn-cs"/>
                        </a:rPr>
                        <a:t>（イギリス）</a:t>
                      </a:r>
                      <a:endParaRPr kumimoji="1" lang="th-TH" sz="1000" kern="1200" dirty="0">
                        <a:solidFill>
                          <a:schemeClr val="dk1"/>
                        </a:solidFill>
                        <a:latin typeface="+mj-lt"/>
                        <a:ea typeface="+mn-ea"/>
                        <a:cs typeface="+mn-cs"/>
                      </a:endParaRPr>
                    </a:p>
                  </a:txBody>
                  <a:tcPr marL="108000" marR="4572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r"/>
                      <a:r>
                        <a:rPr kumimoji="1" lang="en-US" sz="1000" b="0" i="0" u="none" strike="noStrike" kern="1200">
                          <a:solidFill>
                            <a:srgbClr val="000000"/>
                          </a:solidFill>
                          <a:effectLst/>
                          <a:latin typeface="+mn-lt"/>
                          <a:ea typeface="+mn-ea"/>
                          <a:cs typeface="+mn-cs"/>
                        </a:rPr>
                        <a:t>48.72% </a:t>
                      </a:r>
                      <a:endParaRPr kumimoji="1" lang="th-TH" sz="1000" b="0" i="0" u="none" strike="noStrike" kern="1200" dirty="0">
                        <a:solidFill>
                          <a:srgbClr val="000000"/>
                        </a:solidFill>
                        <a:effectLst/>
                        <a:latin typeface="+mn-lt"/>
                        <a:ea typeface="+mn-ea"/>
                        <a:cs typeface="+mn-cs"/>
                      </a:endParaRPr>
                    </a:p>
                  </a:txBody>
                  <a:tcPr marL="45720" marR="45720" marT="0" marB="0" anchor="ctr">
                    <a:lnL w="6350" cap="flat" cmpd="sng" algn="ctr">
                      <a:solidFill>
                        <a:schemeClr val="tx1">
                          <a:lumMod val="50000"/>
                          <a:lumOff val="50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22735">
                <a:tc>
                  <a:txBody>
                    <a:bodyPr/>
                    <a:lstStyle/>
                    <a:p>
                      <a:pPr marL="0" algn="ctr" defTabSz="914400" rtl="0" eaLnBrk="1" fontAlgn="ctr" latinLnBrk="0" hangingPunct="1"/>
                      <a:r>
                        <a:rPr kumimoji="1" lang="en-US" sz="1000" b="1" kern="1200" dirty="0">
                          <a:solidFill>
                            <a:schemeClr val="tx1"/>
                          </a:solidFill>
                          <a:latin typeface="+mj-lt"/>
                          <a:ea typeface="+mn-ea"/>
                          <a:cs typeface="+mn-cs"/>
                        </a:rPr>
                        <a:t>9</a:t>
                      </a:r>
                      <a:endParaRPr kumimoji="1" lang="th-TH" sz="1000" b="1" kern="1200" dirty="0">
                        <a:solidFill>
                          <a:schemeClr val="tx1"/>
                        </a:solidFill>
                        <a:latin typeface="+mj-lt"/>
                        <a:ea typeface="+mn-ea"/>
                        <a:cs typeface="+mn-cs"/>
                      </a:endParaRPr>
                    </a:p>
                  </a:txBody>
                  <a:tcPr marL="45720" marR="45720" marT="0" marB="0" anchor="ctr">
                    <a:lnL w="6350" cap="flat" cmpd="sng" algn="ctr">
                      <a:no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BEBEBE"/>
                    </a:solidFill>
                  </a:tcPr>
                </a:tc>
                <a:tc>
                  <a:txBody>
                    <a:bodyPr/>
                    <a:lstStyle/>
                    <a:p>
                      <a:pPr algn="l" fontAlgn="b"/>
                      <a:r>
                        <a:rPr kumimoji="1" lang="en-US" sz="900" b="1" i="0" u="none" strike="noStrike" kern="1200" noProof="1">
                          <a:solidFill>
                            <a:srgbClr val="000000"/>
                          </a:solidFill>
                          <a:effectLst/>
                          <a:latin typeface="+mj-lt"/>
                          <a:ea typeface="+mn-ea"/>
                          <a:cs typeface="+mn-cs"/>
                        </a:rPr>
                        <a:t>Ocean Life Insurance PCL</a:t>
                      </a:r>
                    </a:p>
                  </a:txBody>
                  <a:tcPr marL="108000" marR="4572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E8E8E8"/>
                    </a:solidFill>
                  </a:tcPr>
                </a:tc>
                <a:tc>
                  <a:txBody>
                    <a:bodyPr/>
                    <a:lstStyle/>
                    <a:p>
                      <a:pPr algn="ctr"/>
                      <a:r>
                        <a:rPr kumimoji="1" lang="en-US" sz="900" b="0" i="0" u="none" strike="noStrike" kern="1200" baseline="0" noProof="1">
                          <a:solidFill>
                            <a:schemeClr val="dk1"/>
                          </a:solidFill>
                          <a:latin typeface="+mj-lt"/>
                          <a:ea typeface="+mn-ea"/>
                          <a:cs typeface="+mn-cs"/>
                        </a:rPr>
                        <a:t>2.0%</a:t>
                      </a:r>
                      <a:endParaRPr kumimoji="1" lang="th-TH" sz="900" b="0" i="0" u="none" strike="noStrike" kern="1200" baseline="0" dirty="0">
                        <a:solidFill>
                          <a:schemeClr val="dk1"/>
                        </a:solidFill>
                        <a:latin typeface="+mj-lt"/>
                        <a:ea typeface="+mn-ea"/>
                        <a:cs typeface="+mn-cs"/>
                      </a:endParaRPr>
                    </a:p>
                  </a:txBody>
                  <a:tcPr marL="45720" marR="4572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kumimoji="1" lang="ja-JP" altLang="en-US" sz="1000" b="0" i="0" u="none" strike="noStrike" kern="1200" baseline="0" dirty="0">
                          <a:solidFill>
                            <a:srgbClr val="000000"/>
                          </a:solidFill>
                          <a:latin typeface="+mj-lt"/>
                          <a:ea typeface="+mn-ea"/>
                          <a:cs typeface="メイリオ" panose="020B0604030504040204" pitchFamily="50" charset="-128"/>
                        </a:rPr>
                        <a:t>タイ</a:t>
                      </a:r>
                      <a:endParaRPr kumimoji="1" lang="th-TH" sz="1000" b="0" i="0" u="none" strike="noStrike" kern="1200" baseline="0" dirty="0">
                        <a:solidFill>
                          <a:srgbClr val="000000"/>
                        </a:solidFill>
                        <a:latin typeface="+mj-lt"/>
                        <a:ea typeface="+mn-ea"/>
                        <a:cs typeface="メイリオ" panose="020B0604030504040204" pitchFamily="50" charset="-128"/>
                      </a:endParaRPr>
                    </a:p>
                  </a:txBody>
                  <a:tcPr marL="45720" marR="4572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algn="l" defTabSz="914400" rtl="0" eaLnBrk="1" fontAlgn="ctr" latinLnBrk="0" hangingPunct="1"/>
                      <a:r>
                        <a:rPr kumimoji="1" lang="ja-JP" altLang="en-US" sz="1000" kern="1200" dirty="0">
                          <a:solidFill>
                            <a:schemeClr val="dk1"/>
                          </a:solidFill>
                          <a:latin typeface="+mj-lt"/>
                          <a:ea typeface="+mn-ea"/>
                          <a:cs typeface="+mn-cs"/>
                        </a:rPr>
                        <a:t>第一生命保険（日本）</a:t>
                      </a:r>
                      <a:endParaRPr kumimoji="1" lang="th-TH" sz="1000" kern="1200" dirty="0">
                        <a:solidFill>
                          <a:schemeClr val="dk1"/>
                        </a:solidFill>
                        <a:latin typeface="+mj-lt"/>
                        <a:ea typeface="+mn-ea"/>
                        <a:cs typeface="+mn-cs"/>
                      </a:endParaRPr>
                    </a:p>
                  </a:txBody>
                  <a:tcPr marL="108000" marR="4572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r"/>
                      <a:r>
                        <a:rPr kumimoji="1" lang="en-US" sz="1000" b="0" i="0" u="none" strike="noStrike" kern="1200">
                          <a:solidFill>
                            <a:srgbClr val="000000"/>
                          </a:solidFill>
                          <a:effectLst/>
                          <a:latin typeface="+mn-lt"/>
                          <a:ea typeface="+mn-ea"/>
                          <a:cs typeface="+mn-cs"/>
                        </a:rPr>
                        <a:t>24.00% </a:t>
                      </a:r>
                      <a:endParaRPr kumimoji="1" lang="th-TH" sz="1000" b="0" i="0" u="none" strike="noStrike" kern="1200" dirty="0">
                        <a:solidFill>
                          <a:srgbClr val="000000"/>
                        </a:solidFill>
                        <a:effectLst/>
                        <a:latin typeface="+mn-lt"/>
                        <a:ea typeface="+mn-ea"/>
                        <a:cs typeface="+mn-cs"/>
                      </a:endParaRPr>
                    </a:p>
                  </a:txBody>
                  <a:tcPr marL="45720" marR="45720" marT="0" marB="0" anchor="ctr">
                    <a:lnL w="6350" cap="flat" cmpd="sng" algn="ctr">
                      <a:solidFill>
                        <a:schemeClr val="tx1">
                          <a:lumMod val="50000"/>
                          <a:lumOff val="50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222735">
                <a:tc>
                  <a:txBody>
                    <a:bodyPr/>
                    <a:lstStyle/>
                    <a:p>
                      <a:pPr marL="0" algn="ctr" defTabSz="914400" rtl="0" eaLnBrk="1" fontAlgn="ctr" latinLnBrk="0" hangingPunct="1"/>
                      <a:r>
                        <a:rPr kumimoji="1" lang="en-US" sz="1000" b="1" kern="1200" dirty="0">
                          <a:solidFill>
                            <a:schemeClr val="tx1"/>
                          </a:solidFill>
                          <a:latin typeface="+mj-lt"/>
                          <a:ea typeface="+mn-ea"/>
                          <a:cs typeface="+mn-cs"/>
                        </a:rPr>
                        <a:t>10</a:t>
                      </a:r>
                      <a:endParaRPr kumimoji="1" lang="th-TH" sz="1000" b="1" kern="1200" dirty="0">
                        <a:solidFill>
                          <a:schemeClr val="tx1"/>
                        </a:solidFill>
                        <a:latin typeface="+mj-lt"/>
                        <a:ea typeface="+mn-ea"/>
                        <a:cs typeface="+mn-cs"/>
                      </a:endParaRPr>
                    </a:p>
                  </a:txBody>
                  <a:tcPr marL="45720" marR="45720" marT="0" marB="0" anchor="ctr">
                    <a:lnL w="6350" cap="flat" cmpd="sng" algn="ctr">
                      <a:no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algn="l" fontAlgn="b"/>
                      <a:r>
                        <a:rPr kumimoji="1" lang="en-US" altLang="ja-JP" sz="900" b="1" i="0" u="none" strike="noStrike" kern="1200" dirty="0">
                          <a:solidFill>
                            <a:srgbClr val="000000"/>
                          </a:solidFill>
                          <a:effectLst/>
                          <a:latin typeface="+mn-lt"/>
                          <a:ea typeface="+mn-ea"/>
                          <a:cs typeface="+mn-cs"/>
                        </a:rPr>
                        <a:t>SCB Life Assurance PCL</a:t>
                      </a:r>
                    </a:p>
                  </a:txBody>
                  <a:tcPr marL="108000" marR="4572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noFill/>
                      <a:prstDash val="solid"/>
                      <a:round/>
                      <a:headEnd type="none" w="med" len="med"/>
                      <a:tailEnd type="none" w="med" len="med"/>
                    </a:lnB>
                    <a:solidFill>
                      <a:srgbClr val="E8E8E8"/>
                    </a:solidFill>
                  </a:tcPr>
                </a:tc>
                <a:tc>
                  <a:txBody>
                    <a:bodyPr/>
                    <a:lstStyle/>
                    <a:p>
                      <a:pPr algn="ctr"/>
                      <a:r>
                        <a:rPr kumimoji="1" lang="en-US" sz="900" b="0" i="0" u="none" strike="noStrike" kern="1200" baseline="0" noProof="1">
                          <a:solidFill>
                            <a:schemeClr val="dk1"/>
                          </a:solidFill>
                          <a:latin typeface="+mj-lt"/>
                          <a:ea typeface="+mn-ea"/>
                          <a:cs typeface="+mn-cs"/>
                        </a:rPr>
                        <a:t>2.0%</a:t>
                      </a:r>
                      <a:endParaRPr kumimoji="1" lang="th-TH" sz="900" b="0" i="0" u="none" strike="noStrike" kern="1200" baseline="0" dirty="0">
                        <a:solidFill>
                          <a:schemeClr val="dk1"/>
                        </a:solidFill>
                        <a:latin typeface="+mj-lt"/>
                        <a:ea typeface="+mn-ea"/>
                        <a:cs typeface="+mn-cs"/>
                      </a:endParaRPr>
                    </a:p>
                  </a:txBody>
                  <a:tcPr marL="45720" marR="4572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algn="ctr" defTabSz="914400" rtl="0" eaLnBrk="1" fontAlgn="ctr" latinLnBrk="0" hangingPunct="1"/>
                      <a:r>
                        <a:rPr kumimoji="1" lang="ja-JP" altLang="en-US" sz="1000" b="0" i="0" u="none" strike="noStrike" kern="1200" baseline="0" dirty="0">
                          <a:solidFill>
                            <a:srgbClr val="000000"/>
                          </a:solidFill>
                          <a:latin typeface="+mj-lt"/>
                          <a:ea typeface="+mn-ea"/>
                          <a:cs typeface="メイリオ" panose="020B0604030504040204" pitchFamily="50" charset="-128"/>
                        </a:rPr>
                        <a:t>タイ</a:t>
                      </a:r>
                      <a:endParaRPr kumimoji="1" lang="th-TH" sz="1000" b="0" i="0" u="none" strike="noStrike" kern="1200" baseline="0" dirty="0">
                        <a:solidFill>
                          <a:srgbClr val="000000"/>
                        </a:solidFill>
                        <a:latin typeface="+mj-lt"/>
                        <a:ea typeface="+mn-ea"/>
                        <a:cs typeface="メイリオ" panose="020B0604030504040204" pitchFamily="50" charset="-128"/>
                      </a:endParaRPr>
                    </a:p>
                  </a:txBody>
                  <a:tcPr marL="45720" marR="4572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mn-lt"/>
                          <a:ea typeface="+mn-ea"/>
                          <a:cs typeface="+mn-cs"/>
                        </a:rPr>
                        <a:t>100</a:t>
                      </a:r>
                      <a:r>
                        <a:rPr kumimoji="1" lang="ja-JP" altLang="en-US" sz="1000" b="0" i="0" u="none" strike="noStrike" kern="1200" dirty="0">
                          <a:solidFill>
                            <a:srgbClr val="000000"/>
                          </a:solidFill>
                          <a:effectLst/>
                          <a:latin typeface="+mn-lt"/>
                          <a:ea typeface="+mn-ea"/>
                          <a:cs typeface="+mn-cs"/>
                        </a:rPr>
                        <a:t>％タイ資本</a:t>
                      </a:r>
                      <a:endParaRPr kumimoji="1" lang="th-TH" altLang="ja-JP" sz="1000" b="0" i="0" u="none" strike="noStrike" kern="1200" dirty="0">
                        <a:solidFill>
                          <a:srgbClr val="000000"/>
                        </a:solidFill>
                        <a:effectLst/>
                        <a:latin typeface="+mn-lt"/>
                        <a:ea typeface="+mn-ea"/>
                        <a:cs typeface="+mn-cs"/>
                      </a:endParaRPr>
                    </a:p>
                  </a:txBody>
                  <a:tcPr marL="108000" marR="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algn="r"/>
                      <a:endParaRPr kumimoji="1" lang="th-TH" sz="1000" b="0" i="0" u="none" strike="noStrike" kern="1200" dirty="0">
                        <a:solidFill>
                          <a:srgbClr val="000000"/>
                        </a:solidFill>
                        <a:effectLst/>
                        <a:latin typeface="+mn-lt"/>
                        <a:ea typeface="+mn-ea"/>
                        <a:cs typeface="+mn-cs"/>
                      </a:endParaRPr>
                    </a:p>
                  </a:txBody>
                  <a:tcPr marL="45720" marR="45720" marT="0" marB="0" anchor="ctr">
                    <a:lnL w="6350" cap="flat" cmpd="sng" algn="ctr">
                      <a:solidFill>
                        <a:schemeClr val="tx1">
                          <a:lumMod val="50000"/>
                          <a:lumOff val="50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bl>
          </a:graphicData>
        </a:graphic>
      </p:graphicFrame>
      <p:sp>
        <p:nvSpPr>
          <p:cNvPr id="13" name="Rectangle 6"/>
          <p:cNvSpPr>
            <a:spLocks noChangeArrowheads="1"/>
          </p:cNvSpPr>
          <p:nvPr/>
        </p:nvSpPr>
        <p:spPr bwMode="auto">
          <a:xfrm>
            <a:off x="632520" y="3229883"/>
            <a:ext cx="3888432"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生命保険市場シェア上位</a:t>
            </a:r>
            <a:r>
              <a:rPr lang="en-US" altLang="ja-JP" sz="1400" dirty="0">
                <a:solidFill>
                  <a:srgbClr val="000000"/>
                </a:solidFill>
                <a:latin typeface="Arial Black" pitchFamily="34" charset="0"/>
                <a:ea typeface="HGP創英角ｺﾞｼｯｸUB" pitchFamily="50" charset="-128"/>
              </a:rPr>
              <a:t>10</a:t>
            </a:r>
            <a:r>
              <a:rPr lang="ja-JP" altLang="en-US" sz="1400" dirty="0">
                <a:solidFill>
                  <a:srgbClr val="000000"/>
                </a:solidFill>
                <a:latin typeface="Arial Black" pitchFamily="34" charset="0"/>
                <a:ea typeface="HGP創英角ｺﾞｼｯｸUB" pitchFamily="50" charset="-128"/>
              </a:rPr>
              <a:t>社の概要（</a:t>
            </a:r>
            <a:r>
              <a:rPr lang="en-US" altLang="ja-JP" sz="1400" dirty="0">
                <a:solidFill>
                  <a:srgbClr val="000000"/>
                </a:solidFill>
                <a:latin typeface="Arial Black" pitchFamily="34" charset="0"/>
                <a:ea typeface="HGP創英角ｺﾞｼｯｸUB" pitchFamily="50" charset="-128"/>
              </a:rPr>
              <a:t>2021</a:t>
            </a:r>
            <a:r>
              <a:rPr lang="ja-JP" altLang="en-US" sz="1400" dirty="0">
                <a:solidFill>
                  <a:srgbClr val="000000"/>
                </a:solidFill>
                <a:latin typeface="Arial Black" pitchFamily="34" charset="0"/>
                <a:ea typeface="HGP創英角ｺﾞｼｯｸUB" pitchFamily="50" charset="-128"/>
              </a:rPr>
              <a:t>年）</a:t>
            </a:r>
          </a:p>
        </p:txBody>
      </p:sp>
      <p:sp>
        <p:nvSpPr>
          <p:cNvPr id="10" name="テキスト プレースホルダー 1"/>
          <p:cNvSpPr txBox="1">
            <a:spLocks/>
          </p:cNvSpPr>
          <p:nvPr/>
        </p:nvSpPr>
        <p:spPr>
          <a:xfrm>
            <a:off x="199710" y="1124745"/>
            <a:ext cx="9505950" cy="236988"/>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pPr fontAlgn="ctr"/>
            <a:r>
              <a:rPr lang="ja-JP" altLang="en-US" dirty="0"/>
              <a:t>これまでは個人加入の割合が高かったが、最近はグループ加入の成長率が著しい。</a:t>
            </a:r>
          </a:p>
        </p:txBody>
      </p:sp>
      <p:grpSp>
        <p:nvGrpSpPr>
          <p:cNvPr id="12" name="グループ化 7"/>
          <p:cNvGrpSpPr/>
          <p:nvPr/>
        </p:nvGrpSpPr>
        <p:grpSpPr>
          <a:xfrm>
            <a:off x="200471" y="1484784"/>
            <a:ext cx="4536507" cy="288032"/>
            <a:chOff x="4803500" y="2113806"/>
            <a:chExt cx="2954133" cy="288032"/>
          </a:xfrm>
        </p:grpSpPr>
        <p:cxnSp>
          <p:nvCxnSpPr>
            <p:cNvPr id="15" name="直線コネクタ 14"/>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民間医療保険事業者</a:t>
              </a:r>
              <a:endParaRPr lang="en-US" altLang="ko-KR" sz="1400" dirty="0">
                <a:solidFill>
                  <a:srgbClr val="000000"/>
                </a:solidFill>
                <a:latin typeface="Arial Black" pitchFamily="34" charset="0"/>
                <a:ea typeface="HGP創英角ｺﾞｼｯｸUB" pitchFamily="50" charset="-128"/>
              </a:endParaRPr>
            </a:p>
          </p:txBody>
        </p:sp>
      </p:grpSp>
      <p:sp>
        <p:nvSpPr>
          <p:cNvPr id="6" name="正方形/長方形 5"/>
          <p:cNvSpPr/>
          <p:nvPr/>
        </p:nvSpPr>
        <p:spPr>
          <a:xfrm>
            <a:off x="272480" y="2132856"/>
            <a:ext cx="1872208" cy="830997"/>
          </a:xfrm>
          <a:prstGeom prst="rect">
            <a:avLst/>
          </a:prstGeom>
        </p:spPr>
        <p:txBody>
          <a:bodyPr wrap="none" lIns="0" tIns="0" rIns="0" bIns="0">
            <a:noAutofit/>
          </a:bodyPr>
          <a:lstStyle/>
          <a:p>
            <a:pPr algn="ctr"/>
            <a:r>
              <a:rPr lang="ja-JP" altLang="en-US" sz="1200" dirty="0"/>
              <a:t>民間医療保険事業者として</a:t>
            </a:r>
            <a:br>
              <a:rPr lang="en-US" altLang="ja-JP" sz="1200" dirty="0"/>
            </a:br>
            <a:r>
              <a:rPr lang="en-US" altLang="ja-JP" sz="3600" dirty="0">
                <a:latin typeface="Arial Black" panose="020B0A04020102020204" pitchFamily="34" charset="0"/>
              </a:rPr>
              <a:t>70</a:t>
            </a:r>
            <a:r>
              <a:rPr lang="ja-JP" altLang="ja-JP" sz="2400" dirty="0">
                <a:latin typeface="HGP創英角ｺﾞｼｯｸUB" panose="020B0900000000000000" pitchFamily="50" charset="-128"/>
                <a:ea typeface="HGP創英角ｺﾞｼｯｸUB" panose="020B0900000000000000" pitchFamily="50" charset="-128"/>
              </a:rPr>
              <a:t>社</a:t>
            </a:r>
            <a:r>
              <a:rPr lang="ja-JP" altLang="ja-JP" sz="1200" b="1" dirty="0"/>
              <a:t>が</a:t>
            </a:r>
            <a:r>
              <a:rPr lang="ja-JP" altLang="en-US" sz="1200" b="1" dirty="0"/>
              <a:t>存在</a:t>
            </a:r>
          </a:p>
        </p:txBody>
      </p:sp>
      <p:sp>
        <p:nvSpPr>
          <p:cNvPr id="17" name="片側の 2 つの角を丸めた四角形 16"/>
          <p:cNvSpPr/>
          <p:nvPr/>
        </p:nvSpPr>
        <p:spPr>
          <a:xfrm>
            <a:off x="2504728" y="1844825"/>
            <a:ext cx="2160240" cy="216024"/>
          </a:xfrm>
          <a:prstGeom prst="round2SameRect">
            <a:avLst/>
          </a:prstGeom>
          <a:solidFill>
            <a:srgbClr val="3D6AA7"/>
          </a:solidFill>
        </p:spPr>
        <p:txBody>
          <a:bodyPr wrap="none" lIns="0" tIns="0" rIns="0" bIns="0">
            <a:noAutofit/>
          </a:bodyPr>
          <a:lstStyle/>
          <a:p>
            <a:pPr algn="ctr"/>
            <a:r>
              <a:rPr lang="ja-JP" altLang="en-US" sz="1200" dirty="0">
                <a:solidFill>
                  <a:schemeClr val="bg1"/>
                </a:solidFill>
                <a:latin typeface="HGP創英角ｺﾞｼｯｸUB" panose="020B0900000000000000" pitchFamily="50" charset="-128"/>
                <a:ea typeface="HGP創英角ｺﾞｼｯｸUB" panose="020B0900000000000000" pitchFamily="50" charset="-128"/>
              </a:rPr>
              <a:t>ターゲット</a:t>
            </a:r>
          </a:p>
        </p:txBody>
      </p:sp>
      <p:grpSp>
        <p:nvGrpSpPr>
          <p:cNvPr id="20" name="グループ化 19"/>
          <p:cNvGrpSpPr/>
          <p:nvPr/>
        </p:nvGrpSpPr>
        <p:grpSpPr>
          <a:xfrm>
            <a:off x="2576736" y="2780928"/>
            <a:ext cx="2016224" cy="360040"/>
            <a:chOff x="2504728" y="2564904"/>
            <a:chExt cx="1440160" cy="432048"/>
          </a:xfrm>
        </p:grpSpPr>
        <p:sp>
          <p:nvSpPr>
            <p:cNvPr id="9" name="正方形/長方形 8"/>
            <p:cNvSpPr/>
            <p:nvPr/>
          </p:nvSpPr>
          <p:spPr>
            <a:xfrm>
              <a:off x="2504728" y="2564904"/>
              <a:ext cx="216024" cy="432048"/>
            </a:xfrm>
            <a:prstGeom prst="rect">
              <a:avLst/>
            </a:prstGeom>
            <a:solidFill>
              <a:srgbClr val="83A4D1"/>
            </a:solidFill>
            <a:ln w="9525" cap="flat" cmpd="sng" algn="ctr">
              <a:solidFill>
                <a:srgbClr val="FFFFFF"/>
              </a:solidFill>
              <a:prstDash val="solid"/>
              <a:round/>
              <a:headEnd type="none" w="med" len="med"/>
              <a:tailEnd type="none" w="med" len="med"/>
            </a:ln>
          </p:spPr>
          <p:txBody>
            <a:bodyPr wrap="square" rIns="0" rtlCol="0" anchor="ctr" anchorCtr="0">
              <a:noAutofit/>
            </a:bodyPr>
            <a:lstStyle/>
            <a:p>
              <a:pPr marL="3175" algn="just">
                <a:lnSpc>
                  <a:spcPct val="114000"/>
                </a:lnSpc>
              </a:pPr>
              <a:endParaRPr kumimoji="1" lang="ja-JP" altLang="en-US" sz="1200" dirty="0"/>
            </a:p>
          </p:txBody>
        </p:sp>
        <p:sp>
          <p:nvSpPr>
            <p:cNvPr id="18" name="正方形/長方形 17"/>
            <p:cNvSpPr/>
            <p:nvPr/>
          </p:nvSpPr>
          <p:spPr>
            <a:xfrm>
              <a:off x="2720752" y="2564904"/>
              <a:ext cx="288032" cy="432048"/>
            </a:xfrm>
            <a:prstGeom prst="rect">
              <a:avLst/>
            </a:prstGeom>
            <a:solidFill>
              <a:srgbClr val="A2BBDC"/>
            </a:solidFill>
            <a:ln w="9525" cap="flat" cmpd="sng" algn="ctr">
              <a:solidFill>
                <a:srgbClr val="FFFFFF"/>
              </a:solidFill>
              <a:prstDash val="solid"/>
              <a:round/>
              <a:headEnd type="none" w="med" len="med"/>
              <a:tailEnd type="none" w="med" len="med"/>
            </a:ln>
          </p:spPr>
          <p:txBody>
            <a:bodyPr wrap="square" rIns="0" rtlCol="0" anchor="ctr" anchorCtr="0">
              <a:noAutofit/>
            </a:bodyPr>
            <a:lstStyle/>
            <a:p>
              <a:pPr marL="3175" algn="just">
                <a:lnSpc>
                  <a:spcPct val="114000"/>
                </a:lnSpc>
              </a:pPr>
              <a:endParaRPr kumimoji="1" lang="ja-JP" altLang="en-US" sz="1200" dirty="0"/>
            </a:p>
          </p:txBody>
        </p:sp>
        <p:sp>
          <p:nvSpPr>
            <p:cNvPr id="19" name="正方形/長方形 18"/>
            <p:cNvSpPr/>
            <p:nvPr/>
          </p:nvSpPr>
          <p:spPr>
            <a:xfrm>
              <a:off x="3008784" y="2564904"/>
              <a:ext cx="936104" cy="432048"/>
            </a:xfrm>
            <a:prstGeom prst="rect">
              <a:avLst/>
            </a:prstGeom>
            <a:solidFill>
              <a:srgbClr val="DADADA"/>
            </a:solidFill>
            <a:ln w="9525" cap="flat" cmpd="sng" algn="ctr">
              <a:solidFill>
                <a:srgbClr val="FFFFFF"/>
              </a:solidFill>
              <a:prstDash val="solid"/>
              <a:round/>
              <a:headEnd type="none" w="med" len="med"/>
              <a:tailEnd type="none" w="med" len="med"/>
            </a:ln>
          </p:spPr>
          <p:txBody>
            <a:bodyPr wrap="square" rIns="0" rtlCol="0" anchor="ctr" anchorCtr="0">
              <a:noAutofit/>
            </a:bodyPr>
            <a:lstStyle/>
            <a:p>
              <a:pPr marL="3175" algn="just">
                <a:lnSpc>
                  <a:spcPct val="114000"/>
                </a:lnSpc>
              </a:pPr>
              <a:endParaRPr kumimoji="1" lang="ja-JP" altLang="en-US" sz="1200" dirty="0"/>
            </a:p>
          </p:txBody>
        </p:sp>
      </p:grpSp>
      <p:sp>
        <p:nvSpPr>
          <p:cNvPr id="21" name="正方形/長方形 20"/>
          <p:cNvSpPr/>
          <p:nvPr/>
        </p:nvSpPr>
        <p:spPr>
          <a:xfrm>
            <a:off x="3296816" y="2132856"/>
            <a:ext cx="1080120" cy="288032"/>
          </a:xfrm>
          <a:prstGeom prst="rect">
            <a:avLst/>
          </a:prstGeom>
        </p:spPr>
        <p:txBody>
          <a:bodyPr wrap="none" lIns="0" tIns="0" rIns="0" bIns="0">
            <a:noAutofit/>
          </a:bodyPr>
          <a:lstStyle/>
          <a:p>
            <a:r>
              <a:rPr lang="ja-JP" altLang="ja-JP" sz="900" dirty="0"/>
              <a:t>人口の上位</a:t>
            </a:r>
            <a:r>
              <a:rPr lang="en-US" altLang="ja-JP" sz="900" dirty="0"/>
              <a:t>15</a:t>
            </a:r>
            <a:r>
              <a:rPr lang="ja-JP" altLang="ja-JP" sz="900" dirty="0"/>
              <a:t>％</a:t>
            </a:r>
            <a:br>
              <a:rPr lang="en-US" altLang="ja-JP" sz="900" dirty="0"/>
            </a:br>
            <a:r>
              <a:rPr lang="ja-JP" altLang="en-US" sz="900" dirty="0"/>
              <a:t>月収</a:t>
            </a:r>
            <a:r>
              <a:rPr lang="en-US" altLang="ja-JP" sz="900" dirty="0"/>
              <a:t>1,000US$</a:t>
            </a:r>
            <a:r>
              <a:rPr lang="ja-JP" altLang="ja-JP" sz="900" dirty="0"/>
              <a:t>以上</a:t>
            </a:r>
            <a:endParaRPr lang="ja-JP" altLang="en-US" sz="900" b="1" dirty="0"/>
          </a:p>
        </p:txBody>
      </p:sp>
      <p:sp>
        <p:nvSpPr>
          <p:cNvPr id="22" name="正方形/長方形 21"/>
          <p:cNvSpPr/>
          <p:nvPr/>
        </p:nvSpPr>
        <p:spPr>
          <a:xfrm>
            <a:off x="3296816" y="2420888"/>
            <a:ext cx="1080120" cy="288032"/>
          </a:xfrm>
          <a:prstGeom prst="rect">
            <a:avLst/>
          </a:prstGeom>
        </p:spPr>
        <p:txBody>
          <a:bodyPr wrap="none" lIns="0" tIns="0" rIns="0" bIns="0">
            <a:noAutofit/>
          </a:bodyPr>
          <a:lstStyle/>
          <a:p>
            <a:r>
              <a:rPr lang="ja-JP" altLang="ja-JP" sz="900" dirty="0"/>
              <a:t>人口の</a:t>
            </a:r>
            <a:r>
              <a:rPr lang="en-US" altLang="ja-JP" sz="900" dirty="0"/>
              <a:t>20</a:t>
            </a:r>
            <a:r>
              <a:rPr lang="ja-JP" altLang="ja-JP" sz="900" dirty="0"/>
              <a:t>％</a:t>
            </a:r>
            <a:br>
              <a:rPr lang="en-US" altLang="ja-JP" sz="900" dirty="0"/>
            </a:br>
            <a:r>
              <a:rPr lang="ja-JP" altLang="en-US" sz="900" dirty="0"/>
              <a:t>月収</a:t>
            </a:r>
            <a:r>
              <a:rPr lang="en-US" altLang="ja-JP" sz="900" dirty="0"/>
              <a:t>500US$</a:t>
            </a:r>
            <a:r>
              <a:rPr lang="ja-JP" altLang="ja-JP" sz="900" dirty="0"/>
              <a:t>以上</a:t>
            </a:r>
            <a:endParaRPr lang="ja-JP" altLang="en-US" sz="900" b="1" dirty="0"/>
          </a:p>
        </p:txBody>
      </p:sp>
      <p:cxnSp>
        <p:nvCxnSpPr>
          <p:cNvPr id="24" name="直線コネクタ 23"/>
          <p:cNvCxnSpPr/>
          <p:nvPr/>
        </p:nvCxnSpPr>
        <p:spPr>
          <a:xfrm>
            <a:off x="2576736" y="2708920"/>
            <a:ext cx="0" cy="504056"/>
          </a:xfrm>
          <a:prstGeom prst="line">
            <a:avLst/>
          </a:prstGeom>
          <a:ln w="9525">
            <a:solidFill>
              <a:srgbClr val="6A6A6A"/>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4592960" y="2708920"/>
            <a:ext cx="0" cy="504056"/>
          </a:xfrm>
          <a:prstGeom prst="line">
            <a:avLst/>
          </a:prstGeom>
          <a:ln w="9525">
            <a:solidFill>
              <a:srgbClr val="6A6A6A"/>
            </a:solidFill>
          </a:ln>
        </p:spPr>
        <p:style>
          <a:lnRef idx="1">
            <a:schemeClr val="accent1"/>
          </a:lnRef>
          <a:fillRef idx="0">
            <a:schemeClr val="accent1"/>
          </a:fillRef>
          <a:effectRef idx="0">
            <a:schemeClr val="accent1"/>
          </a:effectRef>
          <a:fontRef idx="minor">
            <a:schemeClr val="tx1"/>
          </a:fontRef>
        </p:style>
      </p:cxnSp>
      <p:sp>
        <p:nvSpPr>
          <p:cNvPr id="27" name="フリーフォーム 26"/>
          <p:cNvSpPr/>
          <p:nvPr/>
        </p:nvSpPr>
        <p:spPr>
          <a:xfrm>
            <a:off x="2711450" y="2276872"/>
            <a:ext cx="501650" cy="675878"/>
          </a:xfrm>
          <a:custGeom>
            <a:avLst/>
            <a:gdLst>
              <a:gd name="connsiteX0" fmla="*/ 501650 w 501650"/>
              <a:gd name="connsiteY0" fmla="*/ 0 h 730250"/>
              <a:gd name="connsiteX1" fmla="*/ 0 w 501650"/>
              <a:gd name="connsiteY1" fmla="*/ 0 h 730250"/>
              <a:gd name="connsiteX2" fmla="*/ 0 w 501650"/>
              <a:gd name="connsiteY2" fmla="*/ 730250 h 730250"/>
            </a:gdLst>
            <a:ahLst/>
            <a:cxnLst>
              <a:cxn ang="0">
                <a:pos x="connsiteX0" y="connsiteY0"/>
              </a:cxn>
              <a:cxn ang="0">
                <a:pos x="connsiteX1" y="connsiteY1"/>
              </a:cxn>
              <a:cxn ang="0">
                <a:pos x="connsiteX2" y="connsiteY2"/>
              </a:cxn>
            </a:cxnLst>
            <a:rect l="l" t="t" r="r" b="b"/>
            <a:pathLst>
              <a:path w="501650" h="730250">
                <a:moveTo>
                  <a:pt x="501650" y="0"/>
                </a:moveTo>
                <a:lnTo>
                  <a:pt x="0" y="0"/>
                </a:lnTo>
                <a:lnTo>
                  <a:pt x="0" y="730250"/>
                </a:lnTo>
              </a:path>
            </a:pathLst>
          </a:custGeom>
          <a:noFill/>
          <a:ln cmpd="sng">
            <a:solidFill>
              <a:srgbClr val="6A6A6A"/>
            </a:solidFill>
            <a:tailEnd type="oval" w="sm" len="sm"/>
          </a:ln>
        </p:spPr>
        <p:txBody>
          <a:bodyPr rtlCol="0" anchor="ctr"/>
          <a:lstStyle/>
          <a:p>
            <a:pPr algn="ctr"/>
            <a:endParaRPr kumimoji="1" lang="ja-JP" altLang="en-US"/>
          </a:p>
        </p:txBody>
      </p:sp>
      <p:sp>
        <p:nvSpPr>
          <p:cNvPr id="28" name="フリーフォーム 27"/>
          <p:cNvSpPr/>
          <p:nvPr/>
        </p:nvSpPr>
        <p:spPr>
          <a:xfrm>
            <a:off x="3080792" y="2564904"/>
            <a:ext cx="144016" cy="387846"/>
          </a:xfrm>
          <a:custGeom>
            <a:avLst/>
            <a:gdLst>
              <a:gd name="connsiteX0" fmla="*/ 501650 w 501650"/>
              <a:gd name="connsiteY0" fmla="*/ 0 h 730250"/>
              <a:gd name="connsiteX1" fmla="*/ 0 w 501650"/>
              <a:gd name="connsiteY1" fmla="*/ 0 h 730250"/>
              <a:gd name="connsiteX2" fmla="*/ 0 w 501650"/>
              <a:gd name="connsiteY2" fmla="*/ 730250 h 730250"/>
            </a:gdLst>
            <a:ahLst/>
            <a:cxnLst>
              <a:cxn ang="0">
                <a:pos x="connsiteX0" y="connsiteY0"/>
              </a:cxn>
              <a:cxn ang="0">
                <a:pos x="connsiteX1" y="connsiteY1"/>
              </a:cxn>
              <a:cxn ang="0">
                <a:pos x="connsiteX2" y="connsiteY2"/>
              </a:cxn>
            </a:cxnLst>
            <a:rect l="l" t="t" r="r" b="b"/>
            <a:pathLst>
              <a:path w="501650" h="730250">
                <a:moveTo>
                  <a:pt x="501650" y="0"/>
                </a:moveTo>
                <a:lnTo>
                  <a:pt x="0" y="0"/>
                </a:lnTo>
                <a:lnTo>
                  <a:pt x="0" y="730250"/>
                </a:lnTo>
              </a:path>
            </a:pathLst>
          </a:custGeom>
          <a:noFill/>
          <a:ln cmpd="sng">
            <a:solidFill>
              <a:srgbClr val="6A6A6A"/>
            </a:solidFill>
            <a:tailEnd type="oval" w="sm" len="sm"/>
          </a:ln>
        </p:spPr>
        <p:txBody>
          <a:bodyPr rtlCol="0" anchor="ctr"/>
          <a:lstStyle/>
          <a:p>
            <a:pPr algn="ctr"/>
            <a:endParaRPr kumimoji="1" lang="ja-JP" altLang="en-US"/>
          </a:p>
        </p:txBody>
      </p:sp>
      <p:grpSp>
        <p:nvGrpSpPr>
          <p:cNvPr id="30" name="グループ化 7"/>
          <p:cNvGrpSpPr/>
          <p:nvPr/>
        </p:nvGrpSpPr>
        <p:grpSpPr>
          <a:xfrm>
            <a:off x="5169024" y="1484784"/>
            <a:ext cx="4536507" cy="288032"/>
            <a:chOff x="4803500" y="2113806"/>
            <a:chExt cx="2954133" cy="288032"/>
          </a:xfrm>
        </p:grpSpPr>
        <p:cxnSp>
          <p:nvCxnSpPr>
            <p:cNvPr id="31" name="直線コネクタ 30"/>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2"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医療費に占める民間医療保険の割合</a:t>
              </a:r>
              <a:endParaRPr lang="en-US" altLang="ko-KR" sz="1400" dirty="0">
                <a:solidFill>
                  <a:srgbClr val="000000"/>
                </a:solidFill>
                <a:latin typeface="Arial Black" pitchFamily="34" charset="0"/>
                <a:ea typeface="HGP創英角ｺﾞｼｯｸUB" pitchFamily="50" charset="-128"/>
              </a:endParaRPr>
            </a:p>
          </p:txBody>
        </p:sp>
      </p:grpSp>
      <p:sp>
        <p:nvSpPr>
          <p:cNvPr id="36" name="正方形/長方形 35"/>
          <p:cNvSpPr/>
          <p:nvPr/>
        </p:nvSpPr>
        <p:spPr>
          <a:xfrm>
            <a:off x="6095393" y="3140968"/>
            <a:ext cx="720080" cy="276999"/>
          </a:xfrm>
          <a:prstGeom prst="rect">
            <a:avLst/>
          </a:prstGeom>
        </p:spPr>
        <p:txBody>
          <a:bodyPr wrap="square">
            <a:spAutoFit/>
          </a:bodyPr>
          <a:lstStyle/>
          <a:p>
            <a:pPr algn="ctr"/>
            <a:r>
              <a:rPr lang="en-US" altLang="ja-JP" sz="1200" b="1" dirty="0"/>
              <a:t>1998</a:t>
            </a:r>
            <a:r>
              <a:rPr lang="ja-JP" altLang="ja-JP" sz="1200" b="1" dirty="0"/>
              <a:t>年</a:t>
            </a:r>
            <a:endParaRPr lang="ja-JP" altLang="en-US" sz="1200" b="1" dirty="0"/>
          </a:p>
        </p:txBody>
      </p:sp>
      <p:sp>
        <p:nvSpPr>
          <p:cNvPr id="39" name="正方形/長方形 38"/>
          <p:cNvSpPr/>
          <p:nvPr/>
        </p:nvSpPr>
        <p:spPr>
          <a:xfrm>
            <a:off x="6095393" y="2420888"/>
            <a:ext cx="720080" cy="720080"/>
          </a:xfrm>
          <a:prstGeom prst="rect">
            <a:avLst/>
          </a:prstGeom>
          <a:solidFill>
            <a:srgbClr val="A2BBDC"/>
          </a:solidFill>
        </p:spPr>
        <p:txBody>
          <a:bodyPr wrap="square" rIns="0" rtlCol="0" anchor="ctr" anchorCtr="0">
            <a:noAutofit/>
          </a:bodyPr>
          <a:lstStyle/>
          <a:p>
            <a:pPr marL="3175" algn="just">
              <a:lnSpc>
                <a:spcPct val="114000"/>
              </a:lnSpc>
            </a:pPr>
            <a:endParaRPr kumimoji="1" lang="ja-JP" altLang="en-US" sz="1200" dirty="0"/>
          </a:p>
        </p:txBody>
      </p:sp>
      <p:cxnSp>
        <p:nvCxnSpPr>
          <p:cNvPr id="38" name="直線コネクタ 37"/>
          <p:cNvCxnSpPr/>
          <p:nvPr/>
        </p:nvCxnSpPr>
        <p:spPr>
          <a:xfrm>
            <a:off x="5951377" y="3140968"/>
            <a:ext cx="1008112" cy="0"/>
          </a:xfrm>
          <a:prstGeom prst="line">
            <a:avLst/>
          </a:prstGeom>
          <a:ln w="12700">
            <a:solidFill>
              <a:srgbClr val="6A6A6A"/>
            </a:solidFill>
          </a:ln>
        </p:spPr>
        <p:style>
          <a:lnRef idx="1">
            <a:schemeClr val="accent1"/>
          </a:lnRef>
          <a:fillRef idx="0">
            <a:schemeClr val="accent1"/>
          </a:fillRef>
          <a:effectRef idx="0">
            <a:schemeClr val="accent1"/>
          </a:effectRef>
          <a:fontRef idx="minor">
            <a:schemeClr val="tx1"/>
          </a:fontRef>
        </p:style>
      </p:cxnSp>
      <p:sp>
        <p:nvSpPr>
          <p:cNvPr id="41" name="正方形/長方形 40"/>
          <p:cNvSpPr/>
          <p:nvPr/>
        </p:nvSpPr>
        <p:spPr>
          <a:xfrm>
            <a:off x="7823585" y="3140968"/>
            <a:ext cx="720080" cy="276999"/>
          </a:xfrm>
          <a:prstGeom prst="rect">
            <a:avLst/>
          </a:prstGeom>
        </p:spPr>
        <p:txBody>
          <a:bodyPr wrap="square">
            <a:spAutoFit/>
          </a:bodyPr>
          <a:lstStyle/>
          <a:p>
            <a:pPr algn="ctr"/>
            <a:r>
              <a:rPr lang="en-US" altLang="ja-JP" sz="1200" b="1" dirty="0"/>
              <a:t>2010</a:t>
            </a:r>
            <a:r>
              <a:rPr lang="ja-JP" altLang="ja-JP" sz="1200" b="1" dirty="0"/>
              <a:t>年</a:t>
            </a:r>
            <a:endParaRPr lang="ja-JP" altLang="en-US" sz="1200" b="1" dirty="0"/>
          </a:p>
        </p:txBody>
      </p:sp>
      <p:sp>
        <p:nvSpPr>
          <p:cNvPr id="42" name="正方形/長方形 41"/>
          <p:cNvSpPr/>
          <p:nvPr/>
        </p:nvSpPr>
        <p:spPr>
          <a:xfrm>
            <a:off x="7823585" y="1988840"/>
            <a:ext cx="720080" cy="1152128"/>
          </a:xfrm>
          <a:prstGeom prst="rect">
            <a:avLst/>
          </a:prstGeom>
          <a:solidFill>
            <a:srgbClr val="A2BBDC"/>
          </a:solidFill>
        </p:spPr>
        <p:txBody>
          <a:bodyPr wrap="square" rIns="0" rtlCol="0" anchor="ctr" anchorCtr="0">
            <a:noAutofit/>
          </a:bodyPr>
          <a:lstStyle/>
          <a:p>
            <a:pPr marL="3175" algn="just">
              <a:lnSpc>
                <a:spcPct val="114000"/>
              </a:lnSpc>
            </a:pPr>
            <a:endParaRPr kumimoji="1" lang="ja-JP" altLang="en-US" sz="1200" dirty="0"/>
          </a:p>
        </p:txBody>
      </p:sp>
      <p:cxnSp>
        <p:nvCxnSpPr>
          <p:cNvPr id="43" name="直線コネクタ 42"/>
          <p:cNvCxnSpPr/>
          <p:nvPr/>
        </p:nvCxnSpPr>
        <p:spPr>
          <a:xfrm>
            <a:off x="7679569" y="3140968"/>
            <a:ext cx="1008112" cy="0"/>
          </a:xfrm>
          <a:prstGeom prst="line">
            <a:avLst/>
          </a:prstGeom>
          <a:ln w="12700">
            <a:solidFill>
              <a:srgbClr val="6A6A6A"/>
            </a:solidFill>
          </a:ln>
        </p:spPr>
        <p:style>
          <a:lnRef idx="1">
            <a:schemeClr val="accent1"/>
          </a:lnRef>
          <a:fillRef idx="0">
            <a:schemeClr val="accent1"/>
          </a:fillRef>
          <a:effectRef idx="0">
            <a:schemeClr val="accent1"/>
          </a:effectRef>
          <a:fontRef idx="minor">
            <a:schemeClr val="tx1"/>
          </a:fontRef>
        </p:style>
      </p:cxnSp>
      <p:sp>
        <p:nvSpPr>
          <p:cNvPr id="44" name="正方形/長方形 43"/>
          <p:cNvSpPr/>
          <p:nvPr/>
        </p:nvSpPr>
        <p:spPr>
          <a:xfrm>
            <a:off x="7895593" y="2276872"/>
            <a:ext cx="576064" cy="432048"/>
          </a:xfrm>
          <a:prstGeom prst="rect">
            <a:avLst/>
          </a:prstGeom>
        </p:spPr>
        <p:txBody>
          <a:bodyPr wrap="none" lIns="0" tIns="0" rIns="0" bIns="0">
            <a:noAutofit/>
          </a:bodyPr>
          <a:lstStyle/>
          <a:p>
            <a:pPr algn="ctr"/>
            <a:r>
              <a:rPr lang="en-US" altLang="ja-JP" sz="2800" dirty="0">
                <a:latin typeface="Arial Black" panose="020B0A04020102020204" pitchFamily="34" charset="0"/>
              </a:rPr>
              <a:t>8</a:t>
            </a:r>
            <a:r>
              <a:rPr lang="en-US" altLang="ja-JP" sz="2000" dirty="0">
                <a:latin typeface="Arial Black" panose="020B0A04020102020204" pitchFamily="34" charset="0"/>
              </a:rPr>
              <a:t>%</a:t>
            </a:r>
            <a:endParaRPr lang="ja-JP" altLang="en-US" sz="2000" b="1" dirty="0"/>
          </a:p>
        </p:txBody>
      </p:sp>
      <p:sp>
        <p:nvSpPr>
          <p:cNvPr id="45" name="正方形/長方形 44"/>
          <p:cNvSpPr/>
          <p:nvPr/>
        </p:nvSpPr>
        <p:spPr>
          <a:xfrm>
            <a:off x="6167401" y="2564904"/>
            <a:ext cx="576064" cy="432048"/>
          </a:xfrm>
          <a:prstGeom prst="rect">
            <a:avLst/>
          </a:prstGeom>
        </p:spPr>
        <p:txBody>
          <a:bodyPr wrap="none" lIns="0" tIns="0" rIns="0" bIns="0">
            <a:noAutofit/>
          </a:bodyPr>
          <a:lstStyle/>
          <a:p>
            <a:pPr algn="ctr"/>
            <a:r>
              <a:rPr lang="en-US" altLang="ja-JP" sz="2800" dirty="0">
                <a:latin typeface="Arial Black" panose="020B0A04020102020204" pitchFamily="34" charset="0"/>
              </a:rPr>
              <a:t>5</a:t>
            </a:r>
            <a:r>
              <a:rPr lang="en-US" altLang="ja-JP" sz="2000" dirty="0">
                <a:latin typeface="Arial Black" panose="020B0A04020102020204" pitchFamily="34" charset="0"/>
              </a:rPr>
              <a:t>%</a:t>
            </a:r>
            <a:endParaRPr lang="ja-JP" altLang="en-US" sz="2000" b="1" dirty="0"/>
          </a:p>
        </p:txBody>
      </p:sp>
      <p:sp>
        <p:nvSpPr>
          <p:cNvPr id="47" name="直角三角形 46"/>
          <p:cNvSpPr/>
          <p:nvPr/>
        </p:nvSpPr>
        <p:spPr>
          <a:xfrm flipH="1">
            <a:off x="6815473" y="1988840"/>
            <a:ext cx="1008112" cy="432048"/>
          </a:xfrm>
          <a:prstGeom prst="rtTriangle">
            <a:avLst/>
          </a:prstGeom>
          <a:gradFill flip="none" rotWithShape="1">
            <a:gsLst>
              <a:gs pos="0">
                <a:srgbClr val="DDE6F3"/>
              </a:gs>
              <a:gs pos="100000">
                <a:srgbClr val="CCDAEC"/>
              </a:gs>
            </a:gsLst>
            <a:lin ang="10800000" scaled="1"/>
            <a:tileRect/>
          </a:gradFill>
        </p:spPr>
        <p:txBody>
          <a:bodyPr rot="0" spcFirstLastPara="0" vertOverflow="overflow" horzOverflow="overflow" vert="horz" wrap="square" lIns="91440" tIns="45720" rIns="0" bIns="45720" numCol="1" spcCol="0" rtlCol="0" fromWordArt="0" anchor="ctr" anchorCtr="0" forceAA="0" compatLnSpc="1">
            <a:prstTxWarp prst="textNoShape">
              <a:avLst/>
            </a:prstTxWarp>
            <a:noAutofit/>
          </a:bodyPr>
          <a:lstStyle/>
          <a:p>
            <a:pPr marL="3175" algn="just">
              <a:lnSpc>
                <a:spcPct val="114000"/>
              </a:lnSpc>
            </a:pPr>
            <a:endParaRPr kumimoji="1" lang="ja-JP" altLang="en-US" sz="1200" dirty="0"/>
          </a:p>
        </p:txBody>
      </p:sp>
      <p:sp>
        <p:nvSpPr>
          <p:cNvPr id="48" name="正方形/長方形 47"/>
          <p:cNvSpPr/>
          <p:nvPr/>
        </p:nvSpPr>
        <p:spPr>
          <a:xfrm>
            <a:off x="7113240" y="2132856"/>
            <a:ext cx="720080" cy="307777"/>
          </a:xfrm>
          <a:prstGeom prst="rect">
            <a:avLst/>
          </a:prstGeom>
        </p:spPr>
        <p:txBody>
          <a:bodyPr wrap="square">
            <a:spAutoFit/>
          </a:bodyPr>
          <a:lstStyle/>
          <a:p>
            <a:pPr algn="ctr"/>
            <a:r>
              <a:rPr lang="ja-JP" altLang="en-US" sz="1400">
                <a:latin typeface="HGP創英角ｺﾞｼｯｸUB" panose="020B0900000000000000" pitchFamily="50" charset="-128"/>
                <a:ea typeface="HGP創英角ｺﾞｼｯｸUB" panose="020B0900000000000000" pitchFamily="50" charset="-128"/>
              </a:rPr>
              <a:t>上 昇</a:t>
            </a:r>
            <a:endParaRPr lang="ja-JP" altLang="en-US" sz="1400" dirty="0">
              <a:latin typeface="HGP創英角ｺﾞｼｯｸUB" panose="020B0900000000000000" pitchFamily="50" charset="-128"/>
              <a:ea typeface="HGP創英角ｺﾞｼｯｸUB" panose="020B0900000000000000" pitchFamily="50" charset="-128"/>
            </a:endParaRPr>
          </a:p>
        </p:txBody>
      </p:sp>
      <p:sp>
        <p:nvSpPr>
          <p:cNvPr id="49" name="テキスト ボックス 48"/>
          <p:cNvSpPr txBox="1"/>
          <p:nvPr/>
        </p:nvSpPr>
        <p:spPr>
          <a:xfrm>
            <a:off x="272480" y="6583393"/>
            <a:ext cx="8640960" cy="144016"/>
          </a:xfrm>
          <a:prstGeom prst="rect">
            <a:avLst/>
          </a:prstGeom>
          <a:noFill/>
        </p:spPr>
        <p:txBody>
          <a:bodyPr wrap="square" lIns="0" tIns="0" rIns="0" bIns="0" rtlCol="0">
            <a:noAutofit/>
          </a:bodyPr>
          <a:lstStyle/>
          <a:p>
            <a:pPr marL="444500" lvl="0" indent="-4445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ローランド・ベルガー「</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Southeast Asia-The New Frontier For Health Insurers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）、厚生労働省「海外情勢報告」（</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）、タイ保険監督局　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471068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3A8A4C29-F27D-4D2B-9E80-1E97193950F8}"/>
              </a:ext>
            </a:extLst>
          </p:cNvPr>
          <p:cNvGraphicFramePr>
            <a:graphicFrameLocks noChangeAspect="1"/>
          </p:cNvGraphicFramePr>
          <p:nvPr>
            <p:custDataLst>
              <p:tags r:id="rId1"/>
            </p:custDataLst>
            <p:extLst>
              <p:ext uri="{D42A27DB-BD31-4B8C-83A1-F6EECF244321}">
                <p14:modId xmlns:p14="http://schemas.microsoft.com/office/powerpoint/2010/main" val="32220132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28" imgW="395" imgH="396" progId="TCLayout.ActiveDocument.1">
                  <p:embed/>
                </p:oleObj>
              </mc:Choice>
              <mc:Fallback>
                <p:oleObj name="think-cellスライド" r:id="rId28" imgW="395" imgH="396" progId="TCLayout.ActiveDocument.1">
                  <p:embed/>
                  <p:pic>
                    <p:nvPicPr>
                      <p:cNvPr id="10" name="Object 9" hidden="1">
                        <a:extLst>
                          <a:ext uri="{FF2B5EF4-FFF2-40B4-BE49-F238E27FC236}">
                            <a16:creationId xmlns:a16="http://schemas.microsoft.com/office/drawing/2014/main" id="{3A8A4C29-F27D-4D2B-9E80-1E97193950F8}"/>
                          </a:ext>
                        </a:extLst>
                      </p:cNvPr>
                      <p:cNvPicPr/>
                      <p:nvPr/>
                    </p:nvPicPr>
                    <p:blipFill>
                      <a:blip r:embed="rId29"/>
                      <a:stretch>
                        <a:fillRect/>
                      </a:stretch>
                    </p:blipFill>
                    <p:spPr>
                      <a:xfrm>
                        <a:off x="1588" y="1588"/>
                        <a:ext cx="1588" cy="1588"/>
                      </a:xfrm>
                      <a:prstGeom prst="rect">
                        <a:avLst/>
                      </a:prstGeom>
                    </p:spPr>
                  </p:pic>
                </p:oleObj>
              </mc:Fallback>
            </mc:AlternateContent>
          </a:graphicData>
        </a:graphic>
      </p:graphicFrame>
      <p:sp>
        <p:nvSpPr>
          <p:cNvPr id="8" name="タイトル 4">
            <a:extLst>
              <a:ext uri="{FF2B5EF4-FFF2-40B4-BE49-F238E27FC236}">
                <a16:creationId xmlns:a16="http://schemas.microsoft.com/office/drawing/2014/main" id="{0F972EA4-2BC2-4E16-B921-B9B03137EE1A}"/>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タイ／医療関連／制度</a:t>
            </a:r>
            <a:endParaRPr kumimoji="1" lang="ja-JP" altLang="en-US" dirty="0"/>
          </a:p>
        </p:txBody>
      </p:sp>
      <p:sp>
        <p:nvSpPr>
          <p:cNvPr id="9" name="テキスト プレースホルダー 5">
            <a:extLst>
              <a:ext uri="{FF2B5EF4-FFF2-40B4-BE49-F238E27FC236}">
                <a16:creationId xmlns:a16="http://schemas.microsoft.com/office/drawing/2014/main" id="{0A4E3BAD-10CF-43F9-89F3-C100F47B72B8}"/>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民間保険制度（</a:t>
            </a:r>
            <a:r>
              <a:rPr lang="en-US" altLang="ja-JP" dirty="0"/>
              <a:t>2/2</a:t>
            </a:r>
            <a:r>
              <a:rPr lang="ja-JP" altLang="en-US" dirty="0"/>
              <a:t>）</a:t>
            </a:r>
          </a:p>
        </p:txBody>
      </p:sp>
      <p:graphicFrame>
        <p:nvGraphicFramePr>
          <p:cNvPr id="41" name="Chart 40">
            <a:extLst>
              <a:ext uri="{FF2B5EF4-FFF2-40B4-BE49-F238E27FC236}">
                <a16:creationId xmlns:a16="http://schemas.microsoft.com/office/drawing/2014/main" id="{0D128678-604D-44D1-9C88-16EB8C17DAAA}"/>
              </a:ext>
            </a:extLst>
          </p:cNvPr>
          <p:cNvGraphicFramePr/>
          <p:nvPr>
            <p:custDataLst>
              <p:tags r:id="rId2"/>
            </p:custDataLst>
            <p:extLst>
              <p:ext uri="{D42A27DB-BD31-4B8C-83A1-F6EECF244321}">
                <p14:modId xmlns:p14="http://schemas.microsoft.com/office/powerpoint/2010/main" val="890637636"/>
              </p:ext>
            </p:extLst>
          </p:nvPr>
        </p:nvGraphicFramePr>
        <p:xfrm>
          <a:off x="574675" y="2708921"/>
          <a:ext cx="8853488" cy="3539480"/>
        </p:xfrm>
        <a:graphic>
          <a:graphicData uri="http://schemas.openxmlformats.org/drawingml/2006/chart">
            <c:chart xmlns:c="http://schemas.openxmlformats.org/drawingml/2006/chart" xmlns:r="http://schemas.openxmlformats.org/officeDocument/2006/relationships" r:id="rId30"/>
          </a:graphicData>
        </a:graphic>
      </p:graphicFrame>
      <p:cxnSp>
        <p:nvCxnSpPr>
          <p:cNvPr id="107" name="Straight Connector 106">
            <a:extLst>
              <a:ext uri="{FF2B5EF4-FFF2-40B4-BE49-F238E27FC236}">
                <a16:creationId xmlns:a16="http://schemas.microsoft.com/office/drawing/2014/main" id="{AF2BCB2D-1EFA-441F-A721-C3C7B78A739C}"/>
              </a:ext>
            </a:extLst>
          </p:cNvPr>
          <p:cNvCxnSpPr/>
          <p:nvPr>
            <p:custDataLst>
              <p:tags r:id="rId3"/>
            </p:custDataLst>
          </p:nvPr>
        </p:nvCxnSpPr>
        <p:spPr bwMode="auto">
          <a:xfrm flipV="1">
            <a:off x="806450" y="2541341"/>
            <a:ext cx="8293100" cy="2751138"/>
          </a:xfrm>
          <a:prstGeom prst="line">
            <a:avLst/>
          </a:prstGeom>
          <a:ln w="28575"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12" name="テキスト プレースホルダ 9">
            <a:extLst>
              <a:ext uri="{FF2B5EF4-FFF2-40B4-BE49-F238E27FC236}">
                <a16:creationId xmlns:a16="http://schemas.microsoft.com/office/drawing/2014/main" id="{45EA959A-2173-49C2-8266-92A5E79C11CF}"/>
              </a:ext>
            </a:extLst>
          </p:cNvPr>
          <p:cNvSpPr>
            <a:spLocks noGrp="1"/>
          </p:cNvSpPr>
          <p:nvPr>
            <p:custDataLst>
              <p:tags r:id="rId4"/>
            </p:custDataLst>
          </p:nvPr>
        </p:nvSpPr>
        <p:spPr bwMode="auto">
          <a:xfrm>
            <a:off x="67945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9B06B65-A36A-4787-AA35-8FA529B28076}" type="datetime'''''''''''2''''0''''''0''''''''''''''0'">
              <a:rPr lang="en-US" altLang="en-US" sz="1200" smtClean="0"/>
              <a:pPr/>
              <a:t>2000</a:t>
            </a:fld>
            <a:endParaRPr lang="ja-JP" altLang="en-US" sz="1200" dirty="0"/>
          </a:p>
        </p:txBody>
      </p:sp>
      <p:sp>
        <p:nvSpPr>
          <p:cNvPr id="23" name="テキスト プレースホルダ 9">
            <a:extLst>
              <a:ext uri="{FF2B5EF4-FFF2-40B4-BE49-F238E27FC236}">
                <a16:creationId xmlns:a16="http://schemas.microsoft.com/office/drawing/2014/main" id="{63D4EB95-1A00-4A3C-A1C4-9BAB7F5DD42F}"/>
              </a:ext>
            </a:extLst>
          </p:cNvPr>
          <p:cNvSpPr>
            <a:spLocks noGrp="1"/>
          </p:cNvSpPr>
          <p:nvPr>
            <p:custDataLst>
              <p:tags r:id="rId5"/>
            </p:custDataLst>
          </p:nvPr>
        </p:nvSpPr>
        <p:spPr bwMode="auto">
          <a:xfrm>
            <a:off x="225901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15F1D70-84F1-49E5-9F94-FCE2872A6FC4}" type="datetime'''''''''''''''''''2''''''''''''''''''''''0''0''''4'''''''''">
              <a:rPr lang="en-US" altLang="en-US" sz="1200" smtClean="0"/>
              <a:pPr/>
              <a:t>2004</a:t>
            </a:fld>
            <a:endParaRPr lang="ja-JP" altLang="en-US" sz="1200" dirty="0"/>
          </a:p>
        </p:txBody>
      </p:sp>
      <p:sp>
        <p:nvSpPr>
          <p:cNvPr id="38" name="テキスト プレースホルダ 9">
            <a:extLst>
              <a:ext uri="{FF2B5EF4-FFF2-40B4-BE49-F238E27FC236}">
                <a16:creationId xmlns:a16="http://schemas.microsoft.com/office/drawing/2014/main" id="{6F8E1234-0908-4878-A586-C995329A85FE}"/>
              </a:ext>
            </a:extLst>
          </p:cNvPr>
          <p:cNvSpPr>
            <a:spLocks noGrp="1"/>
          </p:cNvSpPr>
          <p:nvPr>
            <p:custDataLst>
              <p:tags r:id="rId6"/>
            </p:custDataLst>
          </p:nvPr>
        </p:nvSpPr>
        <p:spPr bwMode="auto">
          <a:xfrm>
            <a:off x="818356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272B3F5-9202-4114-8A37-59073E9FF1A6}" type="datetime'''''''''''''''''''''''2''''''01''''''''''''9'''''''''''''''">
              <a:rPr lang="en-US" altLang="en-US" sz="1200" smtClean="0"/>
              <a:pPr/>
              <a:t>2019</a:t>
            </a:fld>
            <a:endParaRPr lang="ja-JP" altLang="en-US" sz="1200" dirty="0"/>
          </a:p>
        </p:txBody>
      </p:sp>
      <p:sp>
        <p:nvSpPr>
          <p:cNvPr id="13" name="テキスト プレースホルダ 9">
            <a:extLst>
              <a:ext uri="{FF2B5EF4-FFF2-40B4-BE49-F238E27FC236}">
                <a16:creationId xmlns:a16="http://schemas.microsoft.com/office/drawing/2014/main" id="{CC047AC0-E8E4-46B3-853B-F682DF448FFC}"/>
              </a:ext>
            </a:extLst>
          </p:cNvPr>
          <p:cNvSpPr>
            <a:spLocks noGrp="1"/>
          </p:cNvSpPr>
          <p:nvPr>
            <p:custDataLst>
              <p:tags r:id="rId7"/>
            </p:custDataLst>
          </p:nvPr>
        </p:nvSpPr>
        <p:spPr bwMode="auto">
          <a:xfrm>
            <a:off x="107473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5927678-199B-4B70-B811-875500C6D97D}" type="datetime'20''0''''''''''''''''1'''''''''''''''">
              <a:rPr lang="en-US" altLang="en-US" sz="1200" smtClean="0"/>
              <a:pPr/>
              <a:t>2001</a:t>
            </a:fld>
            <a:endParaRPr lang="ja-JP" altLang="en-US" sz="1200" dirty="0"/>
          </a:p>
        </p:txBody>
      </p:sp>
      <p:sp>
        <p:nvSpPr>
          <p:cNvPr id="14" name="テキスト プレースホルダ 9">
            <a:extLst>
              <a:ext uri="{FF2B5EF4-FFF2-40B4-BE49-F238E27FC236}">
                <a16:creationId xmlns:a16="http://schemas.microsoft.com/office/drawing/2014/main" id="{527247A9-BC40-44C2-97E3-B07A83F61233}"/>
              </a:ext>
            </a:extLst>
          </p:cNvPr>
          <p:cNvSpPr>
            <a:spLocks noGrp="1"/>
          </p:cNvSpPr>
          <p:nvPr>
            <p:custDataLst>
              <p:tags r:id="rId8"/>
            </p:custDataLst>
          </p:nvPr>
        </p:nvSpPr>
        <p:spPr bwMode="auto">
          <a:xfrm>
            <a:off x="147002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2F462A1-66C9-44BD-866F-52EE8EE53155}" type="datetime'2''''0''''''''0''''''''''''''''''''''''''''''''''''''''2'">
              <a:rPr lang="en-US" altLang="en-US" sz="1200" smtClean="0"/>
              <a:pPr/>
              <a:t>2002</a:t>
            </a:fld>
            <a:endParaRPr lang="ja-JP" altLang="en-US" sz="1200" dirty="0"/>
          </a:p>
        </p:txBody>
      </p:sp>
      <p:sp>
        <p:nvSpPr>
          <p:cNvPr id="24" name="テキスト プレースホルダ 9">
            <a:extLst>
              <a:ext uri="{FF2B5EF4-FFF2-40B4-BE49-F238E27FC236}">
                <a16:creationId xmlns:a16="http://schemas.microsoft.com/office/drawing/2014/main" id="{0A997B44-F1B4-49CB-9124-1F712F00C83E}"/>
              </a:ext>
            </a:extLst>
          </p:cNvPr>
          <p:cNvSpPr>
            <a:spLocks noGrp="1"/>
          </p:cNvSpPr>
          <p:nvPr>
            <p:custDataLst>
              <p:tags r:id="rId9"/>
            </p:custDataLst>
          </p:nvPr>
        </p:nvSpPr>
        <p:spPr bwMode="auto">
          <a:xfrm>
            <a:off x="265430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91DA5E3-557E-41B0-BAAB-8165B3F95252}" type="datetime'2''''''''0''0''''''''''''''''''''''''''''''5'''''''''''">
              <a:rPr lang="en-US" altLang="en-US" sz="1200" smtClean="0"/>
              <a:pPr/>
              <a:t>2005</a:t>
            </a:fld>
            <a:endParaRPr lang="ja-JP" altLang="en-US" sz="1200" dirty="0"/>
          </a:p>
        </p:txBody>
      </p:sp>
      <p:sp>
        <p:nvSpPr>
          <p:cNvPr id="22" name="テキスト プレースホルダ 9">
            <a:extLst>
              <a:ext uri="{FF2B5EF4-FFF2-40B4-BE49-F238E27FC236}">
                <a16:creationId xmlns:a16="http://schemas.microsoft.com/office/drawing/2014/main" id="{0C43565D-9CA4-4F3F-9E60-4D3EFEE09553}"/>
              </a:ext>
            </a:extLst>
          </p:cNvPr>
          <p:cNvSpPr>
            <a:spLocks noGrp="1"/>
          </p:cNvSpPr>
          <p:nvPr>
            <p:custDataLst>
              <p:tags r:id="rId10"/>
            </p:custDataLst>
          </p:nvPr>
        </p:nvSpPr>
        <p:spPr bwMode="auto">
          <a:xfrm>
            <a:off x="186372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EDB7048-9C94-4463-A1C1-43D56A5E93CD}" type="datetime'''''2''''''''''''''''''''0''''0''''''''''''''''''3'''''''">
              <a:rPr lang="en-US" altLang="en-US" sz="1200" smtClean="0"/>
              <a:pPr/>
              <a:t>2003</a:t>
            </a:fld>
            <a:endParaRPr lang="ja-JP" altLang="en-US" sz="1200" dirty="0"/>
          </a:p>
        </p:txBody>
      </p:sp>
      <p:sp>
        <p:nvSpPr>
          <p:cNvPr id="26" name="テキスト プレースホルダ 9">
            <a:extLst>
              <a:ext uri="{FF2B5EF4-FFF2-40B4-BE49-F238E27FC236}">
                <a16:creationId xmlns:a16="http://schemas.microsoft.com/office/drawing/2014/main" id="{E5D8C5F7-75F4-4B23-8A80-9961DF65092D}"/>
              </a:ext>
            </a:extLst>
          </p:cNvPr>
          <p:cNvSpPr>
            <a:spLocks noGrp="1"/>
          </p:cNvSpPr>
          <p:nvPr>
            <p:custDataLst>
              <p:tags r:id="rId11"/>
            </p:custDataLst>
          </p:nvPr>
        </p:nvSpPr>
        <p:spPr bwMode="auto">
          <a:xfrm>
            <a:off x="344328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3F04407-CFBF-4A3F-8CFB-138417EC79F9}" type="datetime'''20''''''''0''''''7'''''''''''''''''''''''''''''">
              <a:rPr lang="en-US" altLang="en-US" sz="1200" smtClean="0"/>
              <a:pPr/>
              <a:t>2007</a:t>
            </a:fld>
            <a:endParaRPr lang="ja-JP" altLang="en-US" sz="1200" dirty="0"/>
          </a:p>
        </p:txBody>
      </p:sp>
      <p:sp>
        <p:nvSpPr>
          <p:cNvPr id="31" name="テキスト プレースホルダ 9">
            <a:extLst>
              <a:ext uri="{FF2B5EF4-FFF2-40B4-BE49-F238E27FC236}">
                <a16:creationId xmlns:a16="http://schemas.microsoft.com/office/drawing/2014/main" id="{FC3AD2AE-2910-436E-869F-FD52D49D3193}"/>
              </a:ext>
            </a:extLst>
          </p:cNvPr>
          <p:cNvSpPr>
            <a:spLocks noGrp="1"/>
          </p:cNvSpPr>
          <p:nvPr>
            <p:custDataLst>
              <p:tags r:id="rId12"/>
            </p:custDataLst>
          </p:nvPr>
        </p:nvSpPr>
        <p:spPr bwMode="auto">
          <a:xfrm>
            <a:off x="541813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E11AF30-CE87-4869-A640-6C19C8E16C24}" type="datetime'''''''''''''''''''''''20''''''''''''''''''1''2'''''''''''">
              <a:rPr lang="en-US" altLang="en-US" sz="1200" smtClean="0"/>
              <a:pPr/>
              <a:t>2012</a:t>
            </a:fld>
            <a:endParaRPr lang="ja-JP" altLang="en-US" sz="1200" dirty="0"/>
          </a:p>
        </p:txBody>
      </p:sp>
      <p:sp>
        <p:nvSpPr>
          <p:cNvPr id="25" name="テキスト プレースホルダ 9">
            <a:extLst>
              <a:ext uri="{FF2B5EF4-FFF2-40B4-BE49-F238E27FC236}">
                <a16:creationId xmlns:a16="http://schemas.microsoft.com/office/drawing/2014/main" id="{B693899E-C83A-4625-AC90-2C887E8F7C15}"/>
              </a:ext>
            </a:extLst>
          </p:cNvPr>
          <p:cNvSpPr>
            <a:spLocks noGrp="1"/>
          </p:cNvSpPr>
          <p:nvPr>
            <p:custDataLst>
              <p:tags r:id="rId13"/>
            </p:custDataLst>
          </p:nvPr>
        </p:nvSpPr>
        <p:spPr bwMode="auto">
          <a:xfrm>
            <a:off x="304958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A107332-46CE-4AD4-AE64-0E595AC024F7}" type="datetime'''2''''''''''''''''''''0''''''''''''0''''6'''''''''''''">
              <a:rPr lang="en-US" altLang="en-US" sz="1200" smtClean="0"/>
              <a:pPr/>
              <a:t>2006</a:t>
            </a:fld>
            <a:endParaRPr lang="ja-JP" altLang="en-US" sz="1200" dirty="0"/>
          </a:p>
        </p:txBody>
      </p:sp>
      <p:sp>
        <p:nvSpPr>
          <p:cNvPr id="27" name="テキスト プレースホルダ 9">
            <a:extLst>
              <a:ext uri="{FF2B5EF4-FFF2-40B4-BE49-F238E27FC236}">
                <a16:creationId xmlns:a16="http://schemas.microsoft.com/office/drawing/2014/main" id="{A9805F42-E971-46FD-8F65-BA55A320D51D}"/>
              </a:ext>
            </a:extLst>
          </p:cNvPr>
          <p:cNvSpPr>
            <a:spLocks noGrp="1"/>
          </p:cNvSpPr>
          <p:nvPr>
            <p:custDataLst>
              <p:tags r:id="rId14"/>
            </p:custDataLst>
          </p:nvPr>
        </p:nvSpPr>
        <p:spPr bwMode="auto">
          <a:xfrm>
            <a:off x="383857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D4CC575-FCC0-4FE5-BEC5-81D10549147C}" type="datetime'''''''''''''''''''''2''''''''''''0''08'''''">
              <a:rPr lang="en-US" altLang="en-US" sz="1200" smtClean="0"/>
              <a:pPr/>
              <a:t>2008</a:t>
            </a:fld>
            <a:endParaRPr lang="ja-JP" altLang="en-US" sz="1200" dirty="0"/>
          </a:p>
        </p:txBody>
      </p:sp>
      <p:sp>
        <p:nvSpPr>
          <p:cNvPr id="28" name="テキスト プレースホルダ 9">
            <a:extLst>
              <a:ext uri="{FF2B5EF4-FFF2-40B4-BE49-F238E27FC236}">
                <a16:creationId xmlns:a16="http://schemas.microsoft.com/office/drawing/2014/main" id="{2C261A06-8E72-4995-A4E1-D61C878B1C84}"/>
              </a:ext>
            </a:extLst>
          </p:cNvPr>
          <p:cNvSpPr>
            <a:spLocks noGrp="1"/>
          </p:cNvSpPr>
          <p:nvPr>
            <p:custDataLst>
              <p:tags r:id="rId15"/>
            </p:custDataLst>
          </p:nvPr>
        </p:nvSpPr>
        <p:spPr bwMode="auto">
          <a:xfrm>
            <a:off x="423386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42CA7E8-F122-47C1-8F5F-4FB24BFEEC81}" type="datetime'''''''''''''''''''''''''2''0''''''''''''''''''''0''''9'''''''">
              <a:rPr lang="en-US" altLang="en-US" sz="1200" smtClean="0"/>
              <a:pPr/>
              <a:t>2009</a:t>
            </a:fld>
            <a:endParaRPr lang="ja-JP" altLang="en-US" sz="1200" dirty="0"/>
          </a:p>
        </p:txBody>
      </p:sp>
      <p:sp>
        <p:nvSpPr>
          <p:cNvPr id="29" name="テキスト プレースホルダ 9">
            <a:extLst>
              <a:ext uri="{FF2B5EF4-FFF2-40B4-BE49-F238E27FC236}">
                <a16:creationId xmlns:a16="http://schemas.microsoft.com/office/drawing/2014/main" id="{B112F699-A6AB-4366-90C4-CC0F5993B84F}"/>
              </a:ext>
            </a:extLst>
          </p:cNvPr>
          <p:cNvSpPr>
            <a:spLocks noGrp="1"/>
          </p:cNvSpPr>
          <p:nvPr>
            <p:custDataLst>
              <p:tags r:id="rId16"/>
            </p:custDataLst>
          </p:nvPr>
        </p:nvSpPr>
        <p:spPr bwMode="auto">
          <a:xfrm>
            <a:off x="462915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4F79CA7-55DD-4CFF-8BF5-508748F97100}" type="datetime'''''2''''''''''0''''''''''1''''0'''''''''''">
              <a:rPr lang="en-US" altLang="en-US" sz="1200" smtClean="0"/>
              <a:pPr/>
              <a:t>2010</a:t>
            </a:fld>
            <a:endParaRPr lang="ja-JP" altLang="en-US" sz="1200" dirty="0"/>
          </a:p>
        </p:txBody>
      </p:sp>
      <p:sp>
        <p:nvSpPr>
          <p:cNvPr id="30" name="テキスト プレースホルダ 9">
            <a:extLst>
              <a:ext uri="{FF2B5EF4-FFF2-40B4-BE49-F238E27FC236}">
                <a16:creationId xmlns:a16="http://schemas.microsoft.com/office/drawing/2014/main" id="{FDADB845-3788-4621-9304-AE023D2E0175}"/>
              </a:ext>
            </a:extLst>
          </p:cNvPr>
          <p:cNvSpPr>
            <a:spLocks noGrp="1"/>
          </p:cNvSpPr>
          <p:nvPr>
            <p:custDataLst>
              <p:tags r:id="rId17"/>
            </p:custDataLst>
          </p:nvPr>
        </p:nvSpPr>
        <p:spPr bwMode="auto">
          <a:xfrm>
            <a:off x="5030788" y="6216650"/>
            <a:ext cx="33813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A46FD44-1CA4-4056-9951-44FD1CB4115B}" type="datetime'''''''''''''''''''''''''201''''''''''''''''''1'''''''''">
              <a:rPr lang="en-US" altLang="en-US" sz="1200" smtClean="0"/>
              <a:pPr/>
              <a:t>2011</a:t>
            </a:fld>
            <a:endParaRPr lang="ja-JP" altLang="en-US" sz="1200" dirty="0"/>
          </a:p>
        </p:txBody>
      </p:sp>
      <p:sp>
        <p:nvSpPr>
          <p:cNvPr id="32" name="テキスト プレースホルダ 9">
            <a:extLst>
              <a:ext uri="{FF2B5EF4-FFF2-40B4-BE49-F238E27FC236}">
                <a16:creationId xmlns:a16="http://schemas.microsoft.com/office/drawing/2014/main" id="{383B12AC-21F1-4757-AD56-7178C1516612}"/>
              </a:ext>
            </a:extLst>
          </p:cNvPr>
          <p:cNvSpPr>
            <a:spLocks noGrp="1"/>
          </p:cNvSpPr>
          <p:nvPr>
            <p:custDataLst>
              <p:tags r:id="rId18"/>
            </p:custDataLst>
          </p:nvPr>
        </p:nvSpPr>
        <p:spPr bwMode="auto">
          <a:xfrm>
            <a:off x="581342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62444ED-D65F-4347-849F-45CA1866A2BA}" type="datetime'''''''''''''2''''''''''''''''''''''0''''1''''''''''3'">
              <a:rPr lang="en-US" altLang="en-US" sz="1200" smtClean="0"/>
              <a:pPr/>
              <a:t>2013</a:t>
            </a:fld>
            <a:endParaRPr lang="ja-JP" altLang="en-US" sz="1200" dirty="0"/>
          </a:p>
        </p:txBody>
      </p:sp>
      <p:sp>
        <p:nvSpPr>
          <p:cNvPr id="33" name="テキスト プレースホルダ 9">
            <a:extLst>
              <a:ext uri="{FF2B5EF4-FFF2-40B4-BE49-F238E27FC236}">
                <a16:creationId xmlns:a16="http://schemas.microsoft.com/office/drawing/2014/main" id="{309D2AEA-D45E-4698-93DB-B1E1FEA8EBC5}"/>
              </a:ext>
            </a:extLst>
          </p:cNvPr>
          <p:cNvSpPr>
            <a:spLocks noGrp="1"/>
          </p:cNvSpPr>
          <p:nvPr>
            <p:custDataLst>
              <p:tags r:id="rId19"/>
            </p:custDataLst>
          </p:nvPr>
        </p:nvSpPr>
        <p:spPr bwMode="auto">
          <a:xfrm>
            <a:off x="620871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0DB2056-49CC-47CD-A8B7-81C847185B94}" type="datetime'2''01''''''''''''''''4'''''''''''''''''''''''''''''''">
              <a:rPr lang="en-US" altLang="en-US" sz="1200" smtClean="0"/>
              <a:pPr/>
              <a:t>2014</a:t>
            </a:fld>
            <a:endParaRPr lang="ja-JP" altLang="en-US" sz="1200" dirty="0"/>
          </a:p>
        </p:txBody>
      </p:sp>
      <p:sp>
        <p:nvSpPr>
          <p:cNvPr id="34" name="テキスト プレースホルダ 9">
            <a:extLst>
              <a:ext uri="{FF2B5EF4-FFF2-40B4-BE49-F238E27FC236}">
                <a16:creationId xmlns:a16="http://schemas.microsoft.com/office/drawing/2014/main" id="{70ACEC9E-1F35-452F-AAEF-76CDEDBA49BD}"/>
              </a:ext>
            </a:extLst>
          </p:cNvPr>
          <p:cNvSpPr>
            <a:spLocks noGrp="1"/>
          </p:cNvSpPr>
          <p:nvPr>
            <p:custDataLst>
              <p:tags r:id="rId20"/>
            </p:custDataLst>
          </p:nvPr>
        </p:nvSpPr>
        <p:spPr bwMode="auto">
          <a:xfrm>
            <a:off x="660400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E98EEAA-399E-42E5-86FE-53E53DE0FB33}" type="datetime'''''''''''20''''''''''''''''1''''''''''''''''''''''''''''5'">
              <a:rPr lang="en-US" altLang="en-US" sz="1200" smtClean="0"/>
              <a:pPr/>
              <a:t>2015</a:t>
            </a:fld>
            <a:endParaRPr lang="ja-JP" altLang="en-US" sz="1200" dirty="0"/>
          </a:p>
        </p:txBody>
      </p:sp>
      <p:sp>
        <p:nvSpPr>
          <p:cNvPr id="35" name="テキスト プレースホルダ 9">
            <a:extLst>
              <a:ext uri="{FF2B5EF4-FFF2-40B4-BE49-F238E27FC236}">
                <a16:creationId xmlns:a16="http://schemas.microsoft.com/office/drawing/2014/main" id="{A97D71B7-108E-424C-ADEF-12EE3ED748C6}"/>
              </a:ext>
            </a:extLst>
          </p:cNvPr>
          <p:cNvSpPr>
            <a:spLocks noGrp="1"/>
          </p:cNvSpPr>
          <p:nvPr>
            <p:custDataLst>
              <p:tags r:id="rId21"/>
            </p:custDataLst>
          </p:nvPr>
        </p:nvSpPr>
        <p:spPr bwMode="auto">
          <a:xfrm>
            <a:off x="699770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C2CEEBF-ACB8-4E6C-B68B-3FB8B07EC2CE}" type="datetime'''''''''''''''''''''''''''20''''''''''''''''''''''1''6'''''''">
              <a:rPr lang="en-US" altLang="en-US" sz="1200" smtClean="0"/>
              <a:pPr/>
              <a:t>2016</a:t>
            </a:fld>
            <a:endParaRPr lang="ja-JP" altLang="en-US" sz="1200" dirty="0"/>
          </a:p>
        </p:txBody>
      </p:sp>
      <p:sp>
        <p:nvSpPr>
          <p:cNvPr id="36" name="テキスト プレースホルダ 9">
            <a:extLst>
              <a:ext uri="{FF2B5EF4-FFF2-40B4-BE49-F238E27FC236}">
                <a16:creationId xmlns:a16="http://schemas.microsoft.com/office/drawing/2014/main" id="{EC0C92BD-A36C-42BF-8A81-BA7DDA7F988A}"/>
              </a:ext>
            </a:extLst>
          </p:cNvPr>
          <p:cNvSpPr>
            <a:spLocks noGrp="1"/>
          </p:cNvSpPr>
          <p:nvPr>
            <p:custDataLst>
              <p:tags r:id="rId22"/>
            </p:custDataLst>
          </p:nvPr>
        </p:nvSpPr>
        <p:spPr bwMode="auto">
          <a:xfrm>
            <a:off x="739298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A4A1783-0BD7-4714-8931-2C75824EF631}" type="datetime'''''''2''''''''''''''''''''''0''''''''''1''7'''''''">
              <a:rPr lang="en-US" altLang="en-US" sz="1200" smtClean="0"/>
              <a:pPr/>
              <a:t>2017</a:t>
            </a:fld>
            <a:endParaRPr lang="ja-JP" altLang="en-US" sz="1200" dirty="0"/>
          </a:p>
        </p:txBody>
      </p:sp>
      <p:sp>
        <p:nvSpPr>
          <p:cNvPr id="37" name="テキスト プレースホルダ 9">
            <a:extLst>
              <a:ext uri="{FF2B5EF4-FFF2-40B4-BE49-F238E27FC236}">
                <a16:creationId xmlns:a16="http://schemas.microsoft.com/office/drawing/2014/main" id="{96EAD1C2-B772-4469-A2B3-B9491282B034}"/>
              </a:ext>
            </a:extLst>
          </p:cNvPr>
          <p:cNvSpPr>
            <a:spLocks noGrp="1"/>
          </p:cNvSpPr>
          <p:nvPr>
            <p:custDataLst>
              <p:tags r:id="rId23"/>
            </p:custDataLst>
          </p:nvPr>
        </p:nvSpPr>
        <p:spPr bwMode="auto">
          <a:xfrm>
            <a:off x="778827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B855E87-9CAC-4DD1-B6CE-7C95D9695919}" type="datetime'''''''''''''''''''''''''''2''''''01''''8'''''''''''''''">
              <a:rPr lang="en-US" altLang="en-US" sz="1200" smtClean="0"/>
              <a:pPr/>
              <a:t>2018</a:t>
            </a:fld>
            <a:endParaRPr lang="ja-JP" altLang="en-US" sz="1200" dirty="0"/>
          </a:p>
        </p:txBody>
      </p:sp>
      <p:sp>
        <p:nvSpPr>
          <p:cNvPr id="39" name="テキスト プレースホルダ 9">
            <a:extLst>
              <a:ext uri="{FF2B5EF4-FFF2-40B4-BE49-F238E27FC236}">
                <a16:creationId xmlns:a16="http://schemas.microsoft.com/office/drawing/2014/main" id="{310A5C9E-37CB-45C7-8BCA-08AAFA5B4D5B}"/>
              </a:ext>
            </a:extLst>
          </p:cNvPr>
          <p:cNvSpPr>
            <a:spLocks noGrp="1"/>
          </p:cNvSpPr>
          <p:nvPr>
            <p:custDataLst>
              <p:tags r:id="rId24"/>
            </p:custDataLst>
          </p:nvPr>
        </p:nvSpPr>
        <p:spPr bwMode="auto">
          <a:xfrm>
            <a:off x="857726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37F84AC-87F6-4AFD-AD30-201589A8B138}" type="datetime'''''''''''2''0''''''2''''''''0'''''''''''''''''''">
              <a:rPr lang="en-US" altLang="en-US" sz="1200" smtClean="0"/>
              <a:pPr/>
              <a:t>2020</a:t>
            </a:fld>
            <a:endParaRPr lang="ja-JP" altLang="en-US" sz="1200" dirty="0"/>
          </a:p>
        </p:txBody>
      </p:sp>
      <p:sp>
        <p:nvSpPr>
          <p:cNvPr id="40" name="テキスト プレースホルダ 9">
            <a:extLst>
              <a:ext uri="{FF2B5EF4-FFF2-40B4-BE49-F238E27FC236}">
                <a16:creationId xmlns:a16="http://schemas.microsoft.com/office/drawing/2014/main" id="{3E8DD3F0-709D-4B97-8859-9B7DFD4E958E}"/>
              </a:ext>
            </a:extLst>
          </p:cNvPr>
          <p:cNvSpPr>
            <a:spLocks noGrp="1"/>
          </p:cNvSpPr>
          <p:nvPr>
            <p:custDataLst>
              <p:tags r:id="rId25"/>
            </p:custDataLst>
          </p:nvPr>
        </p:nvSpPr>
        <p:spPr bwMode="auto">
          <a:xfrm>
            <a:off x="897255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C50BB5E-8D7E-4E60-B003-3BECEC300AD1}" type="datetime'2''''0''''''2''''''''''''''''''''''''''''''''''''''1'''''''">
              <a:rPr lang="en-US" altLang="en-US" sz="1200" smtClean="0"/>
              <a:pPr/>
              <a:t>2021</a:t>
            </a:fld>
            <a:endParaRPr lang="en-US" altLang="en-US" sz="1200" dirty="0"/>
          </a:p>
        </p:txBody>
      </p:sp>
      <p:sp>
        <p:nvSpPr>
          <p:cNvPr id="105" name="テキスト プレースホルダ 9">
            <a:extLst>
              <a:ext uri="{FF2B5EF4-FFF2-40B4-BE49-F238E27FC236}">
                <a16:creationId xmlns:a16="http://schemas.microsoft.com/office/drawing/2014/main" id="{C8E8BD9A-E2B7-4299-A74A-731F549A6491}"/>
              </a:ext>
            </a:extLst>
          </p:cNvPr>
          <p:cNvSpPr>
            <a:spLocks noGrp="1"/>
          </p:cNvSpPr>
          <p:nvPr>
            <p:custDataLst>
              <p:tags r:id="rId26"/>
            </p:custDataLst>
          </p:nvPr>
        </p:nvSpPr>
        <p:spPr bwMode="auto">
          <a:xfrm>
            <a:off x="4436345" y="3674024"/>
            <a:ext cx="865909" cy="485771"/>
          </a:xfrm>
          <a:prstGeom prst="ellipse">
            <a:avLst/>
          </a:prstGeom>
          <a:solidFill>
            <a:schemeClr val="bg1"/>
          </a:solidFill>
          <a:ln w="9525" algn="ctr">
            <a:solidFill>
              <a:schemeClr val="tx1"/>
            </a:solidFill>
          </a:ln>
          <a:effec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en-US" altLang="en-US" sz="1400" b="1" dirty="0">
                <a:effectLst/>
              </a:rPr>
              <a:t>17%</a:t>
            </a:r>
            <a:br>
              <a:rPr lang="en-US" altLang="en-US" sz="1400" b="1" dirty="0">
                <a:effectLst/>
              </a:rPr>
            </a:br>
            <a:r>
              <a:rPr lang="en-US" altLang="en-US" sz="1400" b="1" dirty="0"/>
              <a:t>CAGR</a:t>
            </a:r>
            <a:endParaRPr lang="ja-JP" altLang="en-US" sz="1400" b="1" dirty="0"/>
          </a:p>
        </p:txBody>
      </p:sp>
      <p:sp>
        <p:nvSpPr>
          <p:cNvPr id="103" name="テキスト ボックス 20">
            <a:extLst>
              <a:ext uri="{FF2B5EF4-FFF2-40B4-BE49-F238E27FC236}">
                <a16:creationId xmlns:a16="http://schemas.microsoft.com/office/drawing/2014/main" id="{B50058B5-064B-4608-BF2C-5D3C59FB5E65}"/>
              </a:ext>
            </a:extLst>
          </p:cNvPr>
          <p:cNvSpPr txBox="1"/>
          <p:nvPr/>
        </p:nvSpPr>
        <p:spPr>
          <a:xfrm>
            <a:off x="200472" y="6597352"/>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Office of Insurance Commission</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https://www.bakermckenzie.com/-/media/files/locations/thailand/insurance-outlook-14th-edition.pdf</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04" name="Rectangle 6">
            <a:extLst>
              <a:ext uri="{FF2B5EF4-FFF2-40B4-BE49-F238E27FC236}">
                <a16:creationId xmlns:a16="http://schemas.microsoft.com/office/drawing/2014/main" id="{82C0D577-157A-45A0-89F2-E98D62DC065A}"/>
              </a:ext>
            </a:extLst>
          </p:cNvPr>
          <p:cNvSpPr>
            <a:spLocks noChangeArrowheads="1"/>
          </p:cNvSpPr>
          <p:nvPr/>
        </p:nvSpPr>
        <p:spPr bwMode="auto">
          <a:xfrm>
            <a:off x="679450" y="2132856"/>
            <a:ext cx="8352928" cy="491315"/>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タイにおける民間医療保険の保険料収入</a:t>
            </a:r>
          </a:p>
          <a:p>
            <a:pPr>
              <a:spcAft>
                <a:spcPts val="0"/>
              </a:spcAft>
            </a:pPr>
            <a:r>
              <a:rPr lang="ja-JP" altLang="en-US" sz="1000" dirty="0">
                <a:latin typeface="HGP創英角ｺﾞｼｯｸUB" pitchFamily="50" charset="-128"/>
                <a:ea typeface="HGP創英角ｺﾞｼｯｸUB" pitchFamily="50" charset="-128"/>
              </a:rPr>
              <a:t>百万</a:t>
            </a:r>
            <a:r>
              <a:rPr lang="en-US" altLang="ja-JP" sz="1000" dirty="0">
                <a:latin typeface="HGP創英角ｺﾞｼｯｸUB" pitchFamily="50" charset="-128"/>
                <a:ea typeface="HGP創英角ｺﾞｼｯｸUB" pitchFamily="50" charset="-128"/>
              </a:rPr>
              <a:t>US$</a:t>
            </a:r>
            <a:endParaRPr lang="ja-JP" altLang="en-US" sz="1000" dirty="0">
              <a:latin typeface="HGP創英角ｺﾞｼｯｸUB" pitchFamily="50" charset="-128"/>
              <a:ea typeface="HGP創英角ｺﾞｼｯｸUB" pitchFamily="50" charset="-128"/>
            </a:endParaRPr>
          </a:p>
        </p:txBody>
      </p:sp>
      <p:sp>
        <p:nvSpPr>
          <p:cNvPr id="111" name="テキスト ボックス 45">
            <a:extLst>
              <a:ext uri="{FF2B5EF4-FFF2-40B4-BE49-F238E27FC236}">
                <a16:creationId xmlns:a16="http://schemas.microsoft.com/office/drawing/2014/main" id="{36F393C6-F382-4673-BEA0-EA14E09A2387}"/>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タイでは、新型コロナへの感染懸念や、高齢化に伴う健康不安から、医療保険を特約として付加する人が増えている。</a:t>
            </a:r>
          </a:p>
        </p:txBody>
      </p:sp>
    </p:spTree>
    <p:extLst>
      <p:ext uri="{BB962C8B-B14F-4D97-AF65-F5344CB8AC3E}">
        <p14:creationId xmlns:p14="http://schemas.microsoft.com/office/powerpoint/2010/main" val="33408570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タイ／医療関連／制度</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保健に関する制度・行政体制（</a:t>
            </a:r>
            <a:r>
              <a:rPr lang="en-US" altLang="ja-JP" dirty="0"/>
              <a:t>1/2</a:t>
            </a:r>
            <a:r>
              <a:rPr lang="ja-JP" altLang="en-US" dirty="0"/>
              <a:t>）</a:t>
            </a:r>
          </a:p>
        </p:txBody>
      </p:sp>
      <p:sp>
        <p:nvSpPr>
          <p:cNvPr id="5" name="テキスト ボックス 4"/>
          <p:cNvSpPr txBox="1"/>
          <p:nvPr/>
        </p:nvSpPr>
        <p:spPr>
          <a:xfrm>
            <a:off x="200472" y="1124744"/>
            <a:ext cx="9505056" cy="973600"/>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保健センターが各地域に整備されており、高齢者や慢性疾患を抱えた患者のための健康促進プログラムや予防医学が提供されている。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これらの医療サービスは民間企業の労働者に対しても提供される。また、都市部では民間のクリニックによって提供されることもある。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60" name="テキスト ボックス 59"/>
          <p:cNvSpPr txBox="1"/>
          <p:nvPr/>
        </p:nvSpPr>
        <p:spPr>
          <a:xfrm>
            <a:off x="200472" y="6525344"/>
            <a:ext cx="8640960" cy="144016"/>
          </a:xfrm>
          <a:prstGeom prst="rect">
            <a:avLst/>
          </a:prstGeom>
          <a:noFill/>
        </p:spPr>
        <p:txBody>
          <a:bodyPr wrap="square" lIns="0" tIns="0" rIns="0" bIns="0" rtlCol="0">
            <a:noAutofit/>
          </a:bodyPr>
          <a:lstStyle/>
          <a:p>
            <a:pPr marL="444500" lvl="0" indent="-4445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ja-JP" altLang="en-US" sz="800" dirty="0" bmk=""/>
              <a:t>明治大学国際総合研究所「新興国マクロヘルスデータ、規制・制度に関する調査」（</a:t>
            </a:r>
            <a:r>
              <a:rPr kumimoji="0" lang="en-US" altLang="ja-JP" sz="800" dirty="0" bmk=""/>
              <a:t>2014</a:t>
            </a:r>
            <a:r>
              <a:rPr kumimoji="0" lang="ja-JP" altLang="en-US" sz="800" dirty="0" bmk=""/>
              <a:t>）</a:t>
            </a:r>
            <a:endParaRPr kumimoji="0" lang="en-US" altLang="ja-JP" sz="800" dirty="0" bmk=""/>
          </a:p>
        </p:txBody>
      </p:sp>
    </p:spTree>
    <p:extLst>
      <p:ext uri="{BB962C8B-B14F-4D97-AF65-F5344CB8AC3E}">
        <p14:creationId xmlns:p14="http://schemas.microsoft.com/office/powerpoint/2010/main" val="1768336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098D1CA-B3C1-4E38-A495-CC7D82ADF6B2}"/>
              </a:ext>
            </a:extLst>
          </p:cNvPr>
          <p:cNvGraphicFramePr>
            <a:graphicFrameLocks noChangeAspect="1"/>
          </p:cNvGraphicFramePr>
          <p:nvPr>
            <p:custDataLst>
              <p:tags r:id="rId1"/>
            </p:custDataLst>
            <p:extLst>
              <p:ext uri="{D42A27DB-BD31-4B8C-83A1-F6EECF244321}">
                <p14:modId xmlns:p14="http://schemas.microsoft.com/office/powerpoint/2010/main" val="38473126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3" name="Object 2" hidden="1">
                        <a:extLst>
                          <a:ext uri="{FF2B5EF4-FFF2-40B4-BE49-F238E27FC236}">
                            <a16:creationId xmlns:a16="http://schemas.microsoft.com/office/drawing/2014/main" id="{5098D1CA-B3C1-4E38-A495-CC7D82ADF6B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2" y="2823295"/>
            <a:ext cx="9505502" cy="461665"/>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kumimoji="1" lang="ja-JP" altLang="en-US" dirty="0">
                <a:latin typeface="HGP創英角ｺﾞｼｯｸUB" panose="020B0A00000000000000" pitchFamily="34" charset="-128"/>
              </a:rPr>
              <a:t>一般概況</a:t>
            </a:r>
          </a:p>
        </p:txBody>
      </p:sp>
    </p:spTree>
    <p:extLst>
      <p:ext uri="{BB962C8B-B14F-4D97-AF65-F5344CB8AC3E}">
        <p14:creationId xmlns:p14="http://schemas.microsoft.com/office/powerpoint/2010/main" val="28857486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a:extLst>
              <a:ext uri="{FF2B5EF4-FFF2-40B4-BE49-F238E27FC236}">
                <a16:creationId xmlns:a16="http://schemas.microsoft.com/office/drawing/2014/main" id="{B4D83F9C-6601-433E-CC03-E54C597AB23F}"/>
              </a:ext>
            </a:extLst>
          </p:cNvPr>
          <p:cNvSpPr/>
          <p:nvPr/>
        </p:nvSpPr>
        <p:spPr>
          <a:xfrm>
            <a:off x="522552" y="6088447"/>
            <a:ext cx="9220472" cy="474638"/>
          </a:xfrm>
          <a:prstGeom prst="rect">
            <a:avLst/>
          </a:prstGeom>
          <a:solidFill>
            <a:schemeClr val="bg2">
              <a:lumMod val="20000"/>
              <a:lumOff val="80000"/>
            </a:schemeClr>
          </a:solidFill>
        </p:spPr>
        <p:txBody>
          <a:bodyPr wrap="square" rIns="0" rtlCol="0" anchor="ctr" anchorCtr="0">
            <a:noAutofit/>
          </a:bodyPr>
          <a:lstStyle/>
          <a:p>
            <a:pPr marL="3175" algn="just">
              <a:lnSpc>
                <a:spcPct val="114000"/>
              </a:lnSpc>
            </a:pPr>
            <a:endParaRPr kumimoji="1" lang="ja-JP" altLang="en-US" sz="1200" dirty="0"/>
          </a:p>
        </p:txBody>
      </p:sp>
      <p:sp>
        <p:nvSpPr>
          <p:cNvPr id="17" name="正方形/長方形 16">
            <a:extLst>
              <a:ext uri="{FF2B5EF4-FFF2-40B4-BE49-F238E27FC236}">
                <a16:creationId xmlns:a16="http://schemas.microsoft.com/office/drawing/2014/main" id="{91A44BFA-172D-3DA2-8337-77C9134BA137}"/>
              </a:ext>
            </a:extLst>
          </p:cNvPr>
          <p:cNvSpPr/>
          <p:nvPr/>
        </p:nvSpPr>
        <p:spPr>
          <a:xfrm>
            <a:off x="522552" y="5582641"/>
            <a:ext cx="9220472" cy="474638"/>
          </a:xfrm>
          <a:prstGeom prst="rect">
            <a:avLst/>
          </a:prstGeom>
          <a:solidFill>
            <a:schemeClr val="bg2">
              <a:lumMod val="20000"/>
              <a:lumOff val="80000"/>
            </a:schemeClr>
          </a:solidFill>
        </p:spPr>
        <p:txBody>
          <a:bodyPr wrap="square" rIns="0" rtlCol="0" anchor="ctr" anchorCtr="0">
            <a:noAutofit/>
          </a:bodyPr>
          <a:lstStyle/>
          <a:p>
            <a:pPr marL="3175" algn="just">
              <a:lnSpc>
                <a:spcPct val="114000"/>
              </a:lnSpc>
            </a:pPr>
            <a:endParaRPr kumimoji="1" lang="ja-JP" altLang="en-US" sz="1200" dirty="0"/>
          </a:p>
        </p:txBody>
      </p:sp>
      <p:sp>
        <p:nvSpPr>
          <p:cNvPr id="15" name="正方形/長方形 14">
            <a:extLst>
              <a:ext uri="{FF2B5EF4-FFF2-40B4-BE49-F238E27FC236}">
                <a16:creationId xmlns:a16="http://schemas.microsoft.com/office/drawing/2014/main" id="{2BDE0395-4AD4-7DF1-D2FA-1DA319150278}"/>
              </a:ext>
            </a:extLst>
          </p:cNvPr>
          <p:cNvSpPr/>
          <p:nvPr/>
        </p:nvSpPr>
        <p:spPr>
          <a:xfrm>
            <a:off x="522552" y="5071091"/>
            <a:ext cx="9220472" cy="474638"/>
          </a:xfrm>
          <a:prstGeom prst="rect">
            <a:avLst/>
          </a:prstGeom>
          <a:solidFill>
            <a:schemeClr val="bg2">
              <a:lumMod val="20000"/>
              <a:lumOff val="80000"/>
            </a:schemeClr>
          </a:solidFill>
        </p:spPr>
        <p:txBody>
          <a:bodyPr wrap="square" rIns="0" rtlCol="0" anchor="ctr" anchorCtr="0">
            <a:noAutofit/>
          </a:bodyPr>
          <a:lstStyle/>
          <a:p>
            <a:pPr marL="3175" algn="just">
              <a:lnSpc>
                <a:spcPct val="114000"/>
              </a:lnSpc>
            </a:pPr>
            <a:endParaRPr kumimoji="1" lang="ja-JP" altLang="en-US" sz="1200" dirty="0"/>
          </a:p>
        </p:txBody>
      </p:sp>
      <p:sp>
        <p:nvSpPr>
          <p:cNvPr id="14" name="正方形/長方形 13">
            <a:extLst>
              <a:ext uri="{FF2B5EF4-FFF2-40B4-BE49-F238E27FC236}">
                <a16:creationId xmlns:a16="http://schemas.microsoft.com/office/drawing/2014/main" id="{E1118F6C-8D9F-C48D-1AF0-2E1CF583E657}"/>
              </a:ext>
            </a:extLst>
          </p:cNvPr>
          <p:cNvSpPr/>
          <p:nvPr/>
        </p:nvSpPr>
        <p:spPr>
          <a:xfrm>
            <a:off x="530044" y="4566369"/>
            <a:ext cx="9220472" cy="474638"/>
          </a:xfrm>
          <a:prstGeom prst="rect">
            <a:avLst/>
          </a:prstGeom>
          <a:solidFill>
            <a:schemeClr val="bg2">
              <a:lumMod val="20000"/>
              <a:lumOff val="80000"/>
            </a:schemeClr>
          </a:solidFill>
        </p:spPr>
        <p:txBody>
          <a:bodyPr wrap="square" rIns="0" rtlCol="0" anchor="ctr" anchorCtr="0">
            <a:noAutofit/>
          </a:bodyPr>
          <a:lstStyle/>
          <a:p>
            <a:pPr marL="3175" algn="just">
              <a:lnSpc>
                <a:spcPct val="114000"/>
              </a:lnSpc>
            </a:pPr>
            <a:endParaRPr kumimoji="1" lang="ja-JP" altLang="en-US" sz="1200" dirty="0"/>
          </a:p>
        </p:txBody>
      </p:sp>
      <p:cxnSp>
        <p:nvCxnSpPr>
          <p:cNvPr id="87" name="Straight Connector 86">
            <a:extLst>
              <a:ext uri="{FF2B5EF4-FFF2-40B4-BE49-F238E27FC236}">
                <a16:creationId xmlns:a16="http://schemas.microsoft.com/office/drawing/2014/main" id="{67E048D8-1588-37CF-48E2-E4C621256D90}"/>
              </a:ext>
            </a:extLst>
          </p:cNvPr>
          <p:cNvCxnSpPr>
            <a:cxnSpLocks/>
          </p:cNvCxnSpPr>
          <p:nvPr/>
        </p:nvCxnSpPr>
        <p:spPr>
          <a:xfrm>
            <a:off x="5968817" y="1832784"/>
            <a:ext cx="2651760" cy="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02A76100-230A-3224-9F6E-4ADB28971189}"/>
              </a:ext>
            </a:extLst>
          </p:cNvPr>
          <p:cNvCxnSpPr>
            <a:cxnSpLocks/>
            <a:stCxn id="75" idx="2"/>
            <a:endCxn id="76" idx="0"/>
          </p:cNvCxnSpPr>
          <p:nvPr/>
        </p:nvCxnSpPr>
        <p:spPr>
          <a:xfrm>
            <a:off x="5559895" y="3054200"/>
            <a:ext cx="0" cy="157945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 name="Object 3" hidden="1">
            <a:extLst>
              <a:ext uri="{FF2B5EF4-FFF2-40B4-BE49-F238E27FC236}">
                <a16:creationId xmlns:a16="http://schemas.microsoft.com/office/drawing/2014/main" id="{D8C9621D-9D64-48A1-9797-5EAE7B3C34A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4" name="Object 3" hidden="1">
                        <a:extLst>
                          <a:ext uri="{FF2B5EF4-FFF2-40B4-BE49-F238E27FC236}">
                            <a16:creationId xmlns:a16="http://schemas.microsoft.com/office/drawing/2014/main" id="{D8C9621D-9D64-48A1-9797-5EAE7B3C34A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noProof="1"/>
              <a:t>タイ／医療関連／制度</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noProof="1"/>
              <a:t>保健に関する制度・行政体制（</a:t>
            </a:r>
            <a:r>
              <a:rPr lang="en-US" altLang="ja-JP" noProof="1"/>
              <a:t>2/2</a:t>
            </a:r>
            <a:r>
              <a:rPr lang="ja-JP" altLang="en-US" noProof="1"/>
              <a:t>）</a:t>
            </a:r>
          </a:p>
        </p:txBody>
      </p:sp>
      <p:sp>
        <p:nvSpPr>
          <p:cNvPr id="46" name="テキスト ボックス 45"/>
          <p:cNvSpPr txBox="1"/>
          <p:nvPr/>
        </p:nvSpPr>
        <p:spPr>
          <a:xfrm>
            <a:off x="200472" y="1063813"/>
            <a:ext cx="9505056" cy="21666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en-US" sz="1400" b="0" i="0" noProof="1">
                <a:effectLst/>
                <a:latin typeface="Arial" panose="020B0604020202020204" pitchFamily="34" charset="0"/>
                <a:cs typeface="Arial" panose="020B0604020202020204" pitchFamily="34" charset="0"/>
              </a:rPr>
              <a:t>公衆衛生省は、公衆衛生システムと医療システム全体を規制する責任がある。</a:t>
            </a:r>
            <a:r>
              <a:rPr lang="en-US" sz="1400" b="0" i="0" dirty="0">
                <a:effectLst/>
                <a:latin typeface="Arial" panose="020B0604020202020204" pitchFamily="34" charset="0"/>
                <a:cs typeface="Arial" panose="020B0604020202020204" pitchFamily="34" charset="0"/>
              </a:rPr>
              <a:t> </a:t>
            </a:r>
            <a:endParaRPr kumimoji="1" lang="ja-JP" altLang="en-US" sz="1400" b="0" i="0" u="none" strike="noStrike" kern="1200" cap="none" spc="0" normalizeH="0" baseline="0" noProof="1">
              <a:ln>
                <a:noFill/>
              </a:ln>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6" name="Rectangle 5">
            <a:extLst>
              <a:ext uri="{FF2B5EF4-FFF2-40B4-BE49-F238E27FC236}">
                <a16:creationId xmlns:a16="http://schemas.microsoft.com/office/drawing/2014/main" id="{75FBA5FD-DE13-DA62-2596-AD2DE6073E63}"/>
              </a:ext>
            </a:extLst>
          </p:cNvPr>
          <p:cNvSpPr/>
          <p:nvPr/>
        </p:nvSpPr>
        <p:spPr>
          <a:xfrm>
            <a:off x="3152800" y="1628800"/>
            <a:ext cx="2926080" cy="457200"/>
          </a:xfrm>
          <a:prstGeom prst="rect">
            <a:avLst/>
          </a:prstGeom>
          <a:solidFill>
            <a:srgbClr val="A2BBDC"/>
          </a:solidFill>
        </p:spPr>
        <p:txBody>
          <a:bodyPr wrap="square" rtlCol="0" anchor="ctr">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r>
              <a:rPr kumimoji="1" lang="en-US" sz="1200" b="1" i="0" u="none" strike="noStrike" kern="1200" cap="none" spc="0" normalizeH="0" baseline="0" noProof="1">
                <a:ln>
                  <a:noFill/>
                </a:ln>
                <a:solidFill>
                  <a:srgbClr val="000000"/>
                </a:solidFill>
                <a:effectLst/>
                <a:uLnTx/>
                <a:uFillTx/>
                <a:latin typeface="Arial"/>
                <a:ea typeface="ＭＳ Ｐゴシック"/>
                <a:cs typeface="+mn-cs"/>
              </a:rPr>
              <a:t>公衆衛生省</a:t>
            </a:r>
          </a:p>
        </p:txBody>
      </p:sp>
      <p:sp>
        <p:nvSpPr>
          <p:cNvPr id="7" name="Rectangle 6">
            <a:extLst>
              <a:ext uri="{FF2B5EF4-FFF2-40B4-BE49-F238E27FC236}">
                <a16:creationId xmlns:a16="http://schemas.microsoft.com/office/drawing/2014/main" id="{11AB37A3-0EA6-4754-2227-FF6D8A43C1B1}"/>
              </a:ext>
            </a:extLst>
          </p:cNvPr>
          <p:cNvSpPr/>
          <p:nvPr/>
        </p:nvSpPr>
        <p:spPr>
          <a:xfrm>
            <a:off x="2888933" y="2613516"/>
            <a:ext cx="1371600" cy="594360"/>
          </a:xfrm>
          <a:prstGeom prst="rect">
            <a:avLst/>
          </a:prstGeom>
          <a:solidFill>
            <a:schemeClr val="accent3">
              <a:lumMod val="60000"/>
              <a:lumOff val="40000"/>
            </a:schemeClr>
          </a:solidFill>
        </p:spPr>
        <p:txBody>
          <a:bodyPr wrap="square" rtlCol="0" anchor="ctr">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r>
              <a:rPr lang="en-US" sz="1200" noProof="1">
                <a:solidFill>
                  <a:srgbClr val="000000"/>
                </a:solidFill>
                <a:latin typeface="Arial"/>
                <a:ea typeface="ＭＳ Ｐゴシック"/>
              </a:rPr>
              <a:t>保健省</a:t>
            </a:r>
            <a:endParaRPr kumimoji="1" lang="en-US"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8" name="Rectangle 7">
            <a:extLst>
              <a:ext uri="{FF2B5EF4-FFF2-40B4-BE49-F238E27FC236}">
                <a16:creationId xmlns:a16="http://schemas.microsoft.com/office/drawing/2014/main" id="{84358594-F071-A4F7-B5A6-2F089AEC665E}"/>
              </a:ext>
            </a:extLst>
          </p:cNvPr>
          <p:cNvSpPr/>
          <p:nvPr/>
        </p:nvSpPr>
        <p:spPr>
          <a:xfrm>
            <a:off x="882246" y="2613516"/>
            <a:ext cx="1371600" cy="405067"/>
          </a:xfrm>
          <a:prstGeom prst="rect">
            <a:avLst/>
          </a:prstGeom>
          <a:solidFill>
            <a:schemeClr val="accent3">
              <a:lumMod val="60000"/>
              <a:lumOff val="40000"/>
            </a:schemeClr>
          </a:solidFill>
        </p:spPr>
        <p:txBody>
          <a:bodyPr wrap="square" rtlCol="0" anchor="ctr">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r>
              <a:rPr lang="en-US" sz="1200" noProof="1">
                <a:solidFill>
                  <a:srgbClr val="000000"/>
                </a:solidFill>
                <a:latin typeface="Arial"/>
                <a:ea typeface="ＭＳ Ｐゴシック"/>
              </a:rPr>
              <a:t>医療局</a:t>
            </a:r>
            <a:endParaRPr kumimoji="1" lang="en-US"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1" name="Rectangle 10">
            <a:extLst>
              <a:ext uri="{FF2B5EF4-FFF2-40B4-BE49-F238E27FC236}">
                <a16:creationId xmlns:a16="http://schemas.microsoft.com/office/drawing/2014/main" id="{5F8A2CE8-F194-264F-A3AD-2228FF9BD9B3}"/>
              </a:ext>
            </a:extLst>
          </p:cNvPr>
          <p:cNvSpPr/>
          <p:nvPr/>
        </p:nvSpPr>
        <p:spPr>
          <a:xfrm>
            <a:off x="6640439" y="2613516"/>
            <a:ext cx="1659636" cy="446551"/>
          </a:xfrm>
          <a:prstGeom prst="rect">
            <a:avLst/>
          </a:prstGeom>
          <a:solidFill>
            <a:schemeClr val="accent3">
              <a:lumMod val="60000"/>
              <a:lumOff val="40000"/>
            </a:schemeClr>
          </a:solidFill>
        </p:spPr>
        <p:txBody>
          <a:bodyPr wrap="square" rtlCol="0" anchor="ctr">
            <a:noAutofit/>
          </a:bodyPr>
          <a:lstStyle/>
          <a:p>
            <a:pPr algn="ctr" fontAlgn="ctr">
              <a:lnSpc>
                <a:spcPct val="114000"/>
              </a:lnSpc>
              <a:spcAft>
                <a:spcPts val="400"/>
              </a:spcAft>
            </a:pPr>
            <a:r>
              <a:rPr lang="en-US" sz="1200" noProof="1">
                <a:solidFill>
                  <a:srgbClr val="000000"/>
                </a:solidFill>
                <a:latin typeface="Arial"/>
                <a:ea typeface="ＭＳ Ｐゴシック"/>
              </a:rPr>
              <a:t>医科学専攻</a:t>
            </a:r>
          </a:p>
        </p:txBody>
      </p:sp>
      <p:cxnSp>
        <p:nvCxnSpPr>
          <p:cNvPr id="25" name="Connector: Elbow 24">
            <a:extLst>
              <a:ext uri="{FF2B5EF4-FFF2-40B4-BE49-F238E27FC236}">
                <a16:creationId xmlns:a16="http://schemas.microsoft.com/office/drawing/2014/main" id="{378A1290-4586-B1B3-2AEC-66443FF2E2C4}"/>
              </a:ext>
            </a:extLst>
          </p:cNvPr>
          <p:cNvCxnSpPr>
            <a:cxnSpLocks/>
            <a:stCxn id="6" idx="2"/>
            <a:endCxn id="8" idx="0"/>
          </p:cNvCxnSpPr>
          <p:nvPr/>
        </p:nvCxnSpPr>
        <p:spPr>
          <a:xfrm rot="5400000">
            <a:off x="2828185" y="825861"/>
            <a:ext cx="527516" cy="3047794"/>
          </a:xfrm>
          <a:prstGeom prst="bentConnector3">
            <a:avLst>
              <a:gd name="adj1" fmla="val 50000"/>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Connector: Elbow 38">
            <a:extLst>
              <a:ext uri="{FF2B5EF4-FFF2-40B4-BE49-F238E27FC236}">
                <a16:creationId xmlns:a16="http://schemas.microsoft.com/office/drawing/2014/main" id="{6DD2BF4E-F9CA-CF9C-F51B-54E21C2FEC81}"/>
              </a:ext>
            </a:extLst>
          </p:cNvPr>
          <p:cNvCxnSpPr>
            <a:cxnSpLocks/>
            <a:stCxn id="6" idx="2"/>
            <a:endCxn id="11" idx="0"/>
          </p:cNvCxnSpPr>
          <p:nvPr/>
        </p:nvCxnSpPr>
        <p:spPr>
          <a:xfrm rot="16200000" flipH="1">
            <a:off x="5779290" y="922549"/>
            <a:ext cx="527516" cy="2854417"/>
          </a:xfrm>
          <a:prstGeom prst="bentConnector3">
            <a:avLst>
              <a:gd name="adj1" fmla="val 50000"/>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テキスト ボックス 65">
            <a:extLst>
              <a:ext uri="{FF2B5EF4-FFF2-40B4-BE49-F238E27FC236}">
                <a16:creationId xmlns:a16="http://schemas.microsoft.com/office/drawing/2014/main" id="{CD0FB2A3-0C59-777A-C05C-E0F81732D6A1}"/>
              </a:ext>
            </a:extLst>
          </p:cNvPr>
          <p:cNvSpPr txBox="1"/>
          <p:nvPr/>
        </p:nvSpPr>
        <p:spPr>
          <a:xfrm>
            <a:off x="199710" y="6674938"/>
            <a:ext cx="5616624" cy="1440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1">
                <a:ln>
                  <a:noFill/>
                </a:ln>
                <a:effectLst/>
                <a:uLnTx/>
                <a:uFillTx/>
                <a:latin typeface="Arial" panose="020B0604020202020204" pitchFamily="34" charset="0"/>
                <a:ea typeface="ＭＳ Ｐゴシック" panose="020B0600070205080204" pitchFamily="50" charset="-128"/>
                <a:cs typeface="Arial" panose="020B0604020202020204" pitchFamily="34" charset="0"/>
              </a:rPr>
              <a:t>（出所</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　</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ReserchGate</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2025</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2</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月時点）</a:t>
            </a:r>
            <a:endParaRPr kumimoji="1" lang="en-US" altLang="ja-JP" sz="800" b="0" i="0" u="none" strike="noStrike" kern="1200" cap="none" spc="0" normalizeH="0" baseline="0" noProof="0" dirty="0">
              <a:ln>
                <a:noFill/>
              </a:ln>
              <a:effectLst/>
              <a:uLnTx/>
              <a:uFillTx/>
              <a:latin typeface="Arial" panose="020B0604020202020204" pitchFamily="34" charset="0"/>
              <a:ea typeface="ＭＳ Ｐゴシック"/>
              <a:cs typeface="Arial" panose="020B0604020202020204" pitchFamily="34" charset="0"/>
            </a:endParaRPr>
          </a:p>
        </p:txBody>
      </p:sp>
      <p:sp>
        <p:nvSpPr>
          <p:cNvPr id="10" name="Rectangle 9">
            <a:extLst>
              <a:ext uri="{FF2B5EF4-FFF2-40B4-BE49-F238E27FC236}">
                <a16:creationId xmlns:a16="http://schemas.microsoft.com/office/drawing/2014/main" id="{FDE5A47C-ADB8-5974-D546-4673D3E066FD}"/>
              </a:ext>
            </a:extLst>
          </p:cNvPr>
          <p:cNvSpPr/>
          <p:nvPr/>
        </p:nvSpPr>
        <p:spPr>
          <a:xfrm>
            <a:off x="878261" y="3267604"/>
            <a:ext cx="1371600" cy="405069"/>
          </a:xfrm>
          <a:prstGeom prst="rect">
            <a:avLst/>
          </a:prstGeom>
          <a:solidFill>
            <a:schemeClr val="accent3">
              <a:lumMod val="60000"/>
              <a:lumOff val="40000"/>
            </a:schemeClr>
          </a:solidFill>
        </p:spPr>
        <p:txBody>
          <a:bodyPr wrap="square" rtlCol="0" anchor="ctr">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r>
              <a:rPr lang="en-US" sz="1200" noProof="1">
                <a:solidFill>
                  <a:srgbClr val="000000"/>
                </a:solidFill>
                <a:latin typeface="Arial"/>
                <a:ea typeface="ＭＳ Ｐゴシック"/>
              </a:rPr>
              <a:t>精神保健学科</a:t>
            </a:r>
            <a:endParaRPr kumimoji="1" lang="en-US"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3" name="Rectangle 12">
            <a:extLst>
              <a:ext uri="{FF2B5EF4-FFF2-40B4-BE49-F238E27FC236}">
                <a16:creationId xmlns:a16="http://schemas.microsoft.com/office/drawing/2014/main" id="{A7C716DE-27EA-F9ED-03BF-69523257F6D5}"/>
              </a:ext>
            </a:extLst>
          </p:cNvPr>
          <p:cNvSpPr/>
          <p:nvPr/>
        </p:nvSpPr>
        <p:spPr>
          <a:xfrm>
            <a:off x="878261" y="3921694"/>
            <a:ext cx="1371600" cy="405069"/>
          </a:xfrm>
          <a:prstGeom prst="rect">
            <a:avLst/>
          </a:prstGeom>
          <a:solidFill>
            <a:schemeClr val="accent3">
              <a:lumMod val="60000"/>
              <a:lumOff val="40000"/>
            </a:schemeClr>
          </a:solidFill>
        </p:spPr>
        <p:txBody>
          <a:bodyPr wrap="square" rtlCol="0" anchor="ctr">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r>
              <a:rPr kumimoji="1" lang="en-US" sz="1200" b="0" i="0" u="none" strike="noStrike" kern="1200" cap="none" spc="0" normalizeH="0" baseline="0" noProof="1">
                <a:ln>
                  <a:noFill/>
                </a:ln>
                <a:solidFill>
                  <a:srgbClr val="000000"/>
                </a:solidFill>
                <a:effectLst/>
                <a:uLnTx/>
                <a:uFillTx/>
                <a:latin typeface="Arial"/>
                <a:ea typeface="ＭＳ Ｐゴシック"/>
                <a:cs typeface="+mn-cs"/>
              </a:rPr>
              <a:t>伝統医学科</a:t>
            </a:r>
          </a:p>
        </p:txBody>
      </p:sp>
      <p:cxnSp>
        <p:nvCxnSpPr>
          <p:cNvPr id="24" name="Connector: Elbow 23">
            <a:extLst>
              <a:ext uri="{FF2B5EF4-FFF2-40B4-BE49-F238E27FC236}">
                <a16:creationId xmlns:a16="http://schemas.microsoft.com/office/drawing/2014/main" id="{3AA97D00-049C-F58A-4868-00FC4D5CB170}"/>
              </a:ext>
            </a:extLst>
          </p:cNvPr>
          <p:cNvCxnSpPr>
            <a:cxnSpLocks/>
            <a:stCxn id="8" idx="1"/>
            <a:endCxn id="13" idx="1"/>
          </p:cNvCxnSpPr>
          <p:nvPr/>
        </p:nvCxnSpPr>
        <p:spPr>
          <a:xfrm rot="10800000" flipV="1">
            <a:off x="878262" y="2816049"/>
            <a:ext cx="3985" cy="1308179"/>
          </a:xfrm>
          <a:prstGeom prst="bentConnector3">
            <a:avLst>
              <a:gd name="adj1" fmla="val 5836512"/>
            </a:avLst>
          </a:prstGeom>
          <a:ln w="952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Connector: Elbow 26">
            <a:extLst>
              <a:ext uri="{FF2B5EF4-FFF2-40B4-BE49-F238E27FC236}">
                <a16:creationId xmlns:a16="http://schemas.microsoft.com/office/drawing/2014/main" id="{3BAB8775-629B-036E-1877-F024DA893E76}"/>
              </a:ext>
            </a:extLst>
          </p:cNvPr>
          <p:cNvCxnSpPr>
            <a:cxnSpLocks/>
            <a:stCxn id="13" idx="1"/>
            <a:endCxn id="10" idx="1"/>
          </p:cNvCxnSpPr>
          <p:nvPr/>
        </p:nvCxnSpPr>
        <p:spPr>
          <a:xfrm rot="10800000">
            <a:off x="878261" y="3470139"/>
            <a:ext cx="12700" cy="654090"/>
          </a:xfrm>
          <a:prstGeom prst="bentConnector3">
            <a:avLst>
              <a:gd name="adj1" fmla="val 192203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66814CB5-313B-C078-86DB-9BC94E2904C5}"/>
              </a:ext>
            </a:extLst>
          </p:cNvPr>
          <p:cNvSpPr/>
          <p:nvPr/>
        </p:nvSpPr>
        <p:spPr>
          <a:xfrm>
            <a:off x="2888933" y="3322726"/>
            <a:ext cx="1371600" cy="594360"/>
          </a:xfrm>
          <a:prstGeom prst="rect">
            <a:avLst/>
          </a:prstGeom>
          <a:solidFill>
            <a:schemeClr val="accent3">
              <a:lumMod val="60000"/>
              <a:lumOff val="40000"/>
            </a:schemeClr>
          </a:solidFill>
        </p:spPr>
        <p:txBody>
          <a:bodyPr wrap="square" rtlCol="0" anchor="ctr">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r>
              <a:rPr lang="en-US" sz="1200" noProof="1">
                <a:solidFill>
                  <a:srgbClr val="000000"/>
                </a:solidFill>
                <a:latin typeface="Arial"/>
                <a:ea typeface="ＭＳ Ｐゴシック"/>
              </a:rPr>
              <a:t>疾病管理局</a:t>
            </a:r>
            <a:endParaRPr kumimoji="1" lang="en-US"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cxnSp>
        <p:nvCxnSpPr>
          <p:cNvPr id="54" name="Connector: Elbow 53">
            <a:extLst>
              <a:ext uri="{FF2B5EF4-FFF2-40B4-BE49-F238E27FC236}">
                <a16:creationId xmlns:a16="http://schemas.microsoft.com/office/drawing/2014/main" id="{AA0DA504-920B-8DF0-98E7-F8024910D3D0}"/>
              </a:ext>
            </a:extLst>
          </p:cNvPr>
          <p:cNvCxnSpPr>
            <a:cxnSpLocks/>
          </p:cNvCxnSpPr>
          <p:nvPr/>
        </p:nvCxnSpPr>
        <p:spPr>
          <a:xfrm rot="10800000" flipV="1">
            <a:off x="2875795" y="2868465"/>
            <a:ext cx="7492" cy="675882"/>
          </a:xfrm>
          <a:prstGeom prst="bentConnector3">
            <a:avLst>
              <a:gd name="adj1" fmla="val 3151255"/>
            </a:avLst>
          </a:prstGeom>
          <a:ln w="952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3" name="Rectangle 72">
            <a:extLst>
              <a:ext uri="{FF2B5EF4-FFF2-40B4-BE49-F238E27FC236}">
                <a16:creationId xmlns:a16="http://schemas.microsoft.com/office/drawing/2014/main" id="{E0988DB5-CA33-B515-5BF4-904EB26F9478}"/>
              </a:ext>
            </a:extLst>
          </p:cNvPr>
          <p:cNvSpPr/>
          <p:nvPr/>
        </p:nvSpPr>
        <p:spPr>
          <a:xfrm>
            <a:off x="6640439" y="3170904"/>
            <a:ext cx="1659636" cy="446551"/>
          </a:xfrm>
          <a:prstGeom prst="rect">
            <a:avLst/>
          </a:prstGeom>
          <a:solidFill>
            <a:schemeClr val="accent3">
              <a:lumMod val="60000"/>
              <a:lumOff val="40000"/>
            </a:schemeClr>
          </a:solidFill>
        </p:spPr>
        <p:txBody>
          <a:bodyPr wrap="square" rtlCol="0" anchor="ctr">
            <a:noAutofit/>
          </a:bodyPr>
          <a:lstStyle/>
          <a:p>
            <a:pPr algn="ctr" fontAlgn="ctr">
              <a:lnSpc>
                <a:spcPct val="114000"/>
              </a:lnSpc>
              <a:spcAft>
                <a:spcPts val="400"/>
              </a:spcAft>
            </a:pPr>
            <a:r>
              <a:rPr lang="en-US" sz="1200" noProof="1">
                <a:solidFill>
                  <a:srgbClr val="000000"/>
                </a:solidFill>
                <a:latin typeface="Arial"/>
                <a:ea typeface="ＭＳ Ｐゴシック"/>
              </a:rPr>
              <a:t>サービスサポート部門</a:t>
            </a:r>
          </a:p>
        </p:txBody>
      </p:sp>
      <p:sp>
        <p:nvSpPr>
          <p:cNvPr id="74" name="Rectangle 73">
            <a:extLst>
              <a:ext uri="{FF2B5EF4-FFF2-40B4-BE49-F238E27FC236}">
                <a16:creationId xmlns:a16="http://schemas.microsoft.com/office/drawing/2014/main" id="{1A540D13-BEE8-E901-73B5-436973F46F48}"/>
              </a:ext>
            </a:extLst>
          </p:cNvPr>
          <p:cNvSpPr/>
          <p:nvPr/>
        </p:nvSpPr>
        <p:spPr>
          <a:xfrm>
            <a:off x="6640439" y="3735171"/>
            <a:ext cx="1659636" cy="446551"/>
          </a:xfrm>
          <a:prstGeom prst="rect">
            <a:avLst/>
          </a:prstGeom>
          <a:solidFill>
            <a:schemeClr val="accent3">
              <a:lumMod val="60000"/>
              <a:lumOff val="40000"/>
            </a:schemeClr>
          </a:solidFill>
        </p:spPr>
        <p:txBody>
          <a:bodyPr wrap="square" rtlCol="0" anchor="ctr">
            <a:noAutofit/>
          </a:bodyPr>
          <a:lstStyle/>
          <a:p>
            <a:pPr algn="ctr" fontAlgn="ctr">
              <a:lnSpc>
                <a:spcPct val="114000"/>
              </a:lnSpc>
              <a:spcAft>
                <a:spcPts val="400"/>
              </a:spcAft>
            </a:pPr>
            <a:r>
              <a:rPr lang="en-US" sz="1200" noProof="1">
                <a:solidFill>
                  <a:srgbClr val="000000"/>
                </a:solidFill>
                <a:latin typeface="Arial"/>
                <a:ea typeface="ＭＳ Ｐゴシック"/>
              </a:rPr>
              <a:t>食品医薬品局</a:t>
            </a:r>
          </a:p>
        </p:txBody>
      </p:sp>
      <p:sp>
        <p:nvSpPr>
          <p:cNvPr id="75" name="Rectangle 74">
            <a:extLst>
              <a:ext uri="{FF2B5EF4-FFF2-40B4-BE49-F238E27FC236}">
                <a16:creationId xmlns:a16="http://schemas.microsoft.com/office/drawing/2014/main" id="{2729FF83-48CC-DF27-E119-A70CC67C1188}"/>
              </a:ext>
            </a:extLst>
          </p:cNvPr>
          <p:cNvSpPr/>
          <p:nvPr/>
        </p:nvSpPr>
        <p:spPr>
          <a:xfrm>
            <a:off x="4874095" y="2613516"/>
            <a:ext cx="1371600" cy="440684"/>
          </a:xfrm>
          <a:prstGeom prst="rect">
            <a:avLst/>
          </a:prstGeom>
          <a:solidFill>
            <a:schemeClr val="accent3">
              <a:lumMod val="60000"/>
              <a:lumOff val="40000"/>
            </a:schemeClr>
          </a:solidFill>
        </p:spPr>
        <p:txBody>
          <a:bodyPr wrap="square" rtlCol="0" anchor="ctr">
            <a:noAutofit/>
          </a:bodyPr>
          <a:lstStyle/>
          <a:p>
            <a:pPr algn="ctr" fontAlgn="ctr">
              <a:lnSpc>
                <a:spcPct val="114000"/>
              </a:lnSpc>
              <a:spcAft>
                <a:spcPts val="400"/>
              </a:spcAft>
            </a:pPr>
            <a:r>
              <a:rPr lang="en-US" sz="1200" noProof="1">
                <a:solidFill>
                  <a:srgbClr val="000000"/>
                </a:solidFill>
                <a:latin typeface="Arial"/>
                <a:ea typeface="ＭＳ Ｐゴシック"/>
              </a:rPr>
              <a:t>事務次官室</a:t>
            </a:r>
          </a:p>
        </p:txBody>
      </p:sp>
      <p:sp>
        <p:nvSpPr>
          <p:cNvPr id="76" name="Rectangle 75">
            <a:extLst>
              <a:ext uri="{FF2B5EF4-FFF2-40B4-BE49-F238E27FC236}">
                <a16:creationId xmlns:a16="http://schemas.microsoft.com/office/drawing/2014/main" id="{355DDC0C-7EA7-D54D-7523-17C4D688AFE3}"/>
              </a:ext>
            </a:extLst>
          </p:cNvPr>
          <p:cNvSpPr/>
          <p:nvPr/>
        </p:nvSpPr>
        <p:spPr>
          <a:xfrm>
            <a:off x="4874095" y="4633655"/>
            <a:ext cx="1371600" cy="340066"/>
          </a:xfrm>
          <a:prstGeom prst="rect">
            <a:avLst/>
          </a:prstGeom>
          <a:solidFill>
            <a:schemeClr val="accent3">
              <a:lumMod val="60000"/>
              <a:lumOff val="40000"/>
            </a:schemeClr>
          </a:solidFill>
        </p:spPr>
        <p:txBody>
          <a:bodyPr wrap="square" rtlCol="0" anchor="ctr">
            <a:noAutofit/>
          </a:bodyPr>
          <a:lstStyle/>
          <a:p>
            <a:pPr algn="ctr" fontAlgn="ctr">
              <a:lnSpc>
                <a:spcPct val="114000"/>
              </a:lnSpc>
              <a:spcAft>
                <a:spcPts val="400"/>
              </a:spcAft>
            </a:pPr>
            <a:r>
              <a:rPr lang="en-US" sz="1200" noProof="1">
                <a:solidFill>
                  <a:srgbClr val="000000"/>
                </a:solidFill>
                <a:latin typeface="Arial"/>
                <a:ea typeface="ＭＳ Ｐゴシック"/>
              </a:rPr>
              <a:t>地方保健局</a:t>
            </a:r>
          </a:p>
        </p:txBody>
      </p:sp>
      <p:sp>
        <p:nvSpPr>
          <p:cNvPr id="77" name="Rectangle 76">
            <a:extLst>
              <a:ext uri="{FF2B5EF4-FFF2-40B4-BE49-F238E27FC236}">
                <a16:creationId xmlns:a16="http://schemas.microsoft.com/office/drawing/2014/main" id="{DE3E2859-26B4-CDA3-5EB2-FE1A0C1EA6EC}"/>
              </a:ext>
            </a:extLst>
          </p:cNvPr>
          <p:cNvSpPr/>
          <p:nvPr/>
        </p:nvSpPr>
        <p:spPr>
          <a:xfrm>
            <a:off x="4874095" y="5138377"/>
            <a:ext cx="1371600" cy="340066"/>
          </a:xfrm>
          <a:prstGeom prst="rect">
            <a:avLst/>
          </a:prstGeom>
          <a:solidFill>
            <a:schemeClr val="accent3">
              <a:lumMod val="60000"/>
              <a:lumOff val="40000"/>
            </a:schemeClr>
          </a:solidFill>
        </p:spPr>
        <p:txBody>
          <a:bodyPr wrap="square" rtlCol="0" anchor="ctr">
            <a:noAutofit/>
          </a:bodyPr>
          <a:lstStyle/>
          <a:p>
            <a:pPr algn="ctr" fontAlgn="ctr">
              <a:lnSpc>
                <a:spcPct val="114000"/>
              </a:lnSpc>
              <a:spcAft>
                <a:spcPts val="400"/>
              </a:spcAft>
            </a:pPr>
            <a:r>
              <a:rPr lang="en-US" sz="1200" noProof="1">
                <a:solidFill>
                  <a:srgbClr val="000000"/>
                </a:solidFill>
                <a:latin typeface="Arial"/>
                <a:ea typeface="ＭＳ Ｐゴシック"/>
              </a:rPr>
              <a:t>州公衆衛生局</a:t>
            </a:r>
          </a:p>
        </p:txBody>
      </p:sp>
      <p:sp>
        <p:nvSpPr>
          <p:cNvPr id="78" name="Rectangle 77">
            <a:extLst>
              <a:ext uri="{FF2B5EF4-FFF2-40B4-BE49-F238E27FC236}">
                <a16:creationId xmlns:a16="http://schemas.microsoft.com/office/drawing/2014/main" id="{4D613509-39BB-CC28-88E3-17517DF9FD2B}"/>
              </a:ext>
            </a:extLst>
          </p:cNvPr>
          <p:cNvSpPr/>
          <p:nvPr/>
        </p:nvSpPr>
        <p:spPr>
          <a:xfrm>
            <a:off x="4874095" y="5647565"/>
            <a:ext cx="1371600" cy="340066"/>
          </a:xfrm>
          <a:prstGeom prst="rect">
            <a:avLst/>
          </a:prstGeom>
          <a:solidFill>
            <a:schemeClr val="accent3">
              <a:lumMod val="60000"/>
              <a:lumOff val="40000"/>
            </a:schemeClr>
          </a:solidFill>
        </p:spPr>
        <p:txBody>
          <a:bodyPr wrap="square" rtlCol="0" anchor="ctr">
            <a:noAutofit/>
          </a:bodyPr>
          <a:lstStyle/>
          <a:p>
            <a:pPr algn="ctr" fontAlgn="ctr">
              <a:lnSpc>
                <a:spcPct val="114000"/>
              </a:lnSpc>
              <a:spcAft>
                <a:spcPts val="400"/>
              </a:spcAft>
            </a:pPr>
            <a:r>
              <a:rPr lang="en-US" sz="1200" noProof="1">
                <a:solidFill>
                  <a:srgbClr val="000000"/>
                </a:solidFill>
                <a:latin typeface="Arial"/>
                <a:ea typeface="ＭＳ Ｐゴシック"/>
              </a:rPr>
              <a:t>地区保健局</a:t>
            </a:r>
          </a:p>
        </p:txBody>
      </p:sp>
      <p:sp>
        <p:nvSpPr>
          <p:cNvPr id="79" name="Rectangle 78">
            <a:extLst>
              <a:ext uri="{FF2B5EF4-FFF2-40B4-BE49-F238E27FC236}">
                <a16:creationId xmlns:a16="http://schemas.microsoft.com/office/drawing/2014/main" id="{BEAB1AD8-4ABA-27DA-C768-337B68966170}"/>
              </a:ext>
            </a:extLst>
          </p:cNvPr>
          <p:cNvSpPr/>
          <p:nvPr/>
        </p:nvSpPr>
        <p:spPr>
          <a:xfrm>
            <a:off x="4874095" y="6163335"/>
            <a:ext cx="1371600" cy="340066"/>
          </a:xfrm>
          <a:prstGeom prst="rect">
            <a:avLst/>
          </a:prstGeom>
          <a:solidFill>
            <a:schemeClr val="accent3">
              <a:lumMod val="60000"/>
              <a:lumOff val="40000"/>
            </a:schemeClr>
          </a:solidFill>
        </p:spPr>
        <p:txBody>
          <a:bodyPr wrap="square" rtlCol="0" anchor="ctr">
            <a:noAutofit/>
          </a:bodyPr>
          <a:lstStyle/>
          <a:p>
            <a:pPr algn="ctr" fontAlgn="ctr">
              <a:lnSpc>
                <a:spcPct val="114000"/>
              </a:lnSpc>
              <a:spcAft>
                <a:spcPts val="400"/>
              </a:spcAft>
            </a:pPr>
            <a:r>
              <a:rPr lang="en-US" sz="1200" noProof="1">
                <a:solidFill>
                  <a:srgbClr val="000000"/>
                </a:solidFill>
                <a:latin typeface="Arial"/>
                <a:ea typeface="ＭＳ Ｐゴシック"/>
              </a:rPr>
              <a:t>保健センター</a:t>
            </a:r>
          </a:p>
        </p:txBody>
      </p:sp>
      <p:sp>
        <p:nvSpPr>
          <p:cNvPr id="84" name="Rectangle 83">
            <a:extLst>
              <a:ext uri="{FF2B5EF4-FFF2-40B4-BE49-F238E27FC236}">
                <a16:creationId xmlns:a16="http://schemas.microsoft.com/office/drawing/2014/main" id="{E9FC2BBC-3991-31F8-C580-C9139EC58920}"/>
              </a:ext>
            </a:extLst>
          </p:cNvPr>
          <p:cNvSpPr/>
          <p:nvPr/>
        </p:nvSpPr>
        <p:spPr>
          <a:xfrm>
            <a:off x="7892755" y="1628800"/>
            <a:ext cx="1455642" cy="457200"/>
          </a:xfrm>
          <a:prstGeom prst="rect">
            <a:avLst/>
          </a:prstGeom>
          <a:solidFill>
            <a:schemeClr val="accent3">
              <a:lumMod val="60000"/>
              <a:lumOff val="40000"/>
            </a:schemeClr>
          </a:solidFill>
        </p:spPr>
        <p:txBody>
          <a:bodyPr wrap="square" rtlCol="0" anchor="ctr">
            <a:noAutofit/>
          </a:bodyPr>
          <a:lstStyle/>
          <a:p>
            <a:pPr algn="ctr" fontAlgn="ctr">
              <a:lnSpc>
                <a:spcPct val="114000"/>
              </a:lnSpc>
              <a:spcAft>
                <a:spcPts val="400"/>
              </a:spcAft>
            </a:pPr>
            <a:r>
              <a:rPr lang="en-US" sz="1200" noProof="1">
                <a:solidFill>
                  <a:srgbClr val="000000"/>
                </a:solidFill>
                <a:latin typeface="Arial"/>
                <a:ea typeface="ＭＳ Ｐゴシック"/>
              </a:rPr>
              <a:t>国民健康安全局</a:t>
            </a:r>
          </a:p>
        </p:txBody>
      </p:sp>
      <p:cxnSp>
        <p:nvCxnSpPr>
          <p:cNvPr id="91" name="Straight Connector 90">
            <a:extLst>
              <a:ext uri="{FF2B5EF4-FFF2-40B4-BE49-F238E27FC236}">
                <a16:creationId xmlns:a16="http://schemas.microsoft.com/office/drawing/2014/main" id="{1FD4D50F-7D3E-C057-95C7-708C14129941}"/>
              </a:ext>
            </a:extLst>
          </p:cNvPr>
          <p:cNvCxnSpPr>
            <a:cxnSpLocks/>
            <a:stCxn id="84" idx="2"/>
            <a:endCxn id="93" idx="0"/>
          </p:cNvCxnSpPr>
          <p:nvPr/>
        </p:nvCxnSpPr>
        <p:spPr>
          <a:xfrm>
            <a:off x="8620576" y="2086000"/>
            <a:ext cx="1" cy="254765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93" name="Rectangle 92">
            <a:extLst>
              <a:ext uri="{FF2B5EF4-FFF2-40B4-BE49-F238E27FC236}">
                <a16:creationId xmlns:a16="http://schemas.microsoft.com/office/drawing/2014/main" id="{1012403C-2B12-194C-700C-C4FDD6C09519}"/>
              </a:ext>
            </a:extLst>
          </p:cNvPr>
          <p:cNvSpPr/>
          <p:nvPr/>
        </p:nvSpPr>
        <p:spPr>
          <a:xfrm>
            <a:off x="7607726" y="4633655"/>
            <a:ext cx="2025701" cy="340066"/>
          </a:xfrm>
          <a:prstGeom prst="rect">
            <a:avLst/>
          </a:prstGeom>
          <a:solidFill>
            <a:schemeClr val="accent3">
              <a:lumMod val="60000"/>
              <a:lumOff val="40000"/>
            </a:schemeClr>
          </a:solidFill>
        </p:spPr>
        <p:txBody>
          <a:bodyPr wrap="square" rtlCol="0" anchor="ctr">
            <a:noAutofit/>
          </a:bodyPr>
          <a:lstStyle/>
          <a:p>
            <a:pPr algn="ctr" fontAlgn="ctr">
              <a:lnSpc>
                <a:spcPct val="114000"/>
              </a:lnSpc>
              <a:spcAft>
                <a:spcPts val="400"/>
              </a:spcAft>
            </a:pPr>
            <a:r>
              <a:rPr lang="en-US" altLang="ja-JP" sz="1200" noProof="1">
                <a:solidFill>
                  <a:srgbClr val="000000"/>
                </a:solidFill>
                <a:latin typeface="Arial"/>
                <a:ea typeface="ＭＳ Ｐゴシック"/>
              </a:rPr>
              <a:t>国民健康安全局</a:t>
            </a:r>
            <a:r>
              <a:rPr lang="ja-JP" altLang="en-US" sz="1200" noProof="1">
                <a:solidFill>
                  <a:srgbClr val="000000"/>
                </a:solidFill>
                <a:latin typeface="Arial"/>
                <a:ea typeface="ＭＳ Ｐゴシック"/>
              </a:rPr>
              <a:t>　</a:t>
            </a:r>
            <a:r>
              <a:rPr lang="en-US" sz="1200" noProof="1">
                <a:solidFill>
                  <a:srgbClr val="000000"/>
                </a:solidFill>
                <a:latin typeface="Arial"/>
                <a:ea typeface="ＭＳ Ｐゴシック"/>
              </a:rPr>
              <a:t>地域支部</a:t>
            </a:r>
          </a:p>
        </p:txBody>
      </p:sp>
      <p:sp>
        <p:nvSpPr>
          <p:cNvPr id="94" name="Rectangle 93">
            <a:extLst>
              <a:ext uri="{FF2B5EF4-FFF2-40B4-BE49-F238E27FC236}">
                <a16:creationId xmlns:a16="http://schemas.microsoft.com/office/drawing/2014/main" id="{4376B7FE-928F-51B7-6617-7FDFE6BB159F}"/>
              </a:ext>
            </a:extLst>
          </p:cNvPr>
          <p:cNvSpPr/>
          <p:nvPr/>
        </p:nvSpPr>
        <p:spPr>
          <a:xfrm>
            <a:off x="7148529" y="5121913"/>
            <a:ext cx="1288983" cy="372995"/>
          </a:xfrm>
          <a:prstGeom prst="rect">
            <a:avLst/>
          </a:prstGeom>
          <a:solidFill>
            <a:schemeClr val="accent3">
              <a:lumMod val="60000"/>
              <a:lumOff val="40000"/>
            </a:schemeClr>
          </a:solidFill>
        </p:spPr>
        <p:txBody>
          <a:bodyPr wrap="square" rtlCol="0" anchor="ctr">
            <a:noAutofit/>
          </a:bodyPr>
          <a:lstStyle/>
          <a:p>
            <a:pPr algn="ctr" fontAlgn="ctr">
              <a:lnSpc>
                <a:spcPts val="1500"/>
              </a:lnSpc>
              <a:spcAft>
                <a:spcPts val="400"/>
              </a:spcAft>
            </a:pPr>
            <a:r>
              <a:rPr lang="en-US" sz="1200" noProof="1">
                <a:solidFill>
                  <a:srgbClr val="000000"/>
                </a:solidFill>
                <a:latin typeface="Arial"/>
                <a:ea typeface="ＭＳ Ｐゴシック"/>
              </a:rPr>
              <a:t>その他の</a:t>
            </a:r>
            <a:br>
              <a:rPr lang="en-US" sz="1200" noProof="1">
                <a:solidFill>
                  <a:srgbClr val="000000"/>
                </a:solidFill>
                <a:latin typeface="Arial"/>
                <a:ea typeface="ＭＳ Ｐゴシック"/>
              </a:rPr>
            </a:br>
            <a:r>
              <a:rPr lang="en-US" sz="1200" noProof="1">
                <a:solidFill>
                  <a:srgbClr val="000000"/>
                </a:solidFill>
                <a:latin typeface="Arial"/>
                <a:ea typeface="ＭＳ Ｐゴシック"/>
              </a:rPr>
              <a:t>公衆衛生施設</a:t>
            </a:r>
          </a:p>
        </p:txBody>
      </p:sp>
      <p:sp>
        <p:nvSpPr>
          <p:cNvPr id="95" name="Rectangle 94">
            <a:extLst>
              <a:ext uri="{FF2B5EF4-FFF2-40B4-BE49-F238E27FC236}">
                <a16:creationId xmlns:a16="http://schemas.microsoft.com/office/drawing/2014/main" id="{6C1EB7A0-58A7-DECC-665E-12759ACA1ECD}"/>
              </a:ext>
            </a:extLst>
          </p:cNvPr>
          <p:cNvSpPr/>
          <p:nvPr/>
        </p:nvSpPr>
        <p:spPr>
          <a:xfrm>
            <a:off x="7717741" y="5668043"/>
            <a:ext cx="1805670" cy="309151"/>
          </a:xfrm>
          <a:prstGeom prst="rect">
            <a:avLst/>
          </a:prstGeom>
          <a:solidFill>
            <a:schemeClr val="accent3">
              <a:lumMod val="60000"/>
              <a:lumOff val="40000"/>
            </a:schemeClr>
          </a:solidFill>
        </p:spPr>
        <p:txBody>
          <a:bodyPr wrap="square" rtlCol="0" anchor="ctr">
            <a:noAutofit/>
          </a:bodyPr>
          <a:lstStyle/>
          <a:p>
            <a:pPr algn="ctr" fontAlgn="ctr">
              <a:lnSpc>
                <a:spcPct val="114000"/>
              </a:lnSpc>
              <a:spcAft>
                <a:spcPts val="400"/>
              </a:spcAft>
            </a:pPr>
            <a:r>
              <a:rPr lang="en-US" sz="1200" noProof="1">
                <a:solidFill>
                  <a:srgbClr val="000000"/>
                </a:solidFill>
                <a:latin typeface="Arial"/>
                <a:ea typeface="ＭＳ Ｐゴシック"/>
              </a:rPr>
              <a:t>その他の公衆衛生施設</a:t>
            </a:r>
          </a:p>
        </p:txBody>
      </p:sp>
      <p:sp>
        <p:nvSpPr>
          <p:cNvPr id="101" name="Rectangle 100">
            <a:extLst>
              <a:ext uri="{FF2B5EF4-FFF2-40B4-BE49-F238E27FC236}">
                <a16:creationId xmlns:a16="http://schemas.microsoft.com/office/drawing/2014/main" id="{9F7DDDD0-92E1-8ECD-6070-235615E08470}"/>
              </a:ext>
            </a:extLst>
          </p:cNvPr>
          <p:cNvSpPr/>
          <p:nvPr/>
        </p:nvSpPr>
        <p:spPr>
          <a:xfrm>
            <a:off x="2546995" y="4633655"/>
            <a:ext cx="1685925" cy="340066"/>
          </a:xfrm>
          <a:prstGeom prst="rect">
            <a:avLst/>
          </a:prstGeom>
          <a:solidFill>
            <a:schemeClr val="accent3">
              <a:lumMod val="60000"/>
              <a:lumOff val="40000"/>
            </a:schemeClr>
          </a:solidFill>
        </p:spPr>
        <p:txBody>
          <a:bodyPr wrap="square" rtlCol="0" anchor="ctr">
            <a:noAutofit/>
          </a:bodyPr>
          <a:lstStyle/>
          <a:p>
            <a:pPr algn="ctr" fontAlgn="ctr">
              <a:lnSpc>
                <a:spcPct val="114000"/>
              </a:lnSpc>
              <a:spcAft>
                <a:spcPts val="400"/>
              </a:spcAft>
            </a:pPr>
            <a:r>
              <a:rPr lang="en-US" sz="1200" noProof="1">
                <a:solidFill>
                  <a:srgbClr val="000000"/>
                </a:solidFill>
                <a:latin typeface="Arial"/>
                <a:ea typeface="ＭＳ Ｐゴシック"/>
              </a:rPr>
              <a:t>地域技術センター</a:t>
            </a:r>
          </a:p>
        </p:txBody>
      </p:sp>
      <p:sp>
        <p:nvSpPr>
          <p:cNvPr id="102" name="Rectangle 101">
            <a:extLst>
              <a:ext uri="{FF2B5EF4-FFF2-40B4-BE49-F238E27FC236}">
                <a16:creationId xmlns:a16="http://schemas.microsoft.com/office/drawing/2014/main" id="{800AF692-B268-E971-F982-48DB8A601641}"/>
              </a:ext>
            </a:extLst>
          </p:cNvPr>
          <p:cNvSpPr/>
          <p:nvPr/>
        </p:nvSpPr>
        <p:spPr>
          <a:xfrm>
            <a:off x="2546996" y="5138377"/>
            <a:ext cx="1685923" cy="340066"/>
          </a:xfrm>
          <a:prstGeom prst="rect">
            <a:avLst/>
          </a:prstGeom>
          <a:solidFill>
            <a:schemeClr val="accent3">
              <a:lumMod val="60000"/>
              <a:lumOff val="40000"/>
            </a:schemeClr>
          </a:solidFill>
        </p:spPr>
        <p:txBody>
          <a:bodyPr wrap="square" rtlCol="0" anchor="ctr">
            <a:noAutofit/>
          </a:bodyPr>
          <a:lstStyle/>
          <a:p>
            <a:pPr algn="ctr" fontAlgn="ctr">
              <a:lnSpc>
                <a:spcPct val="114000"/>
              </a:lnSpc>
              <a:spcAft>
                <a:spcPts val="400"/>
              </a:spcAft>
            </a:pPr>
            <a:r>
              <a:rPr lang="en-US" sz="1200" noProof="1">
                <a:solidFill>
                  <a:srgbClr val="000000"/>
                </a:solidFill>
                <a:latin typeface="Arial"/>
                <a:ea typeface="ＭＳ Ｐゴシック"/>
              </a:rPr>
              <a:t>地域・総合病院</a:t>
            </a:r>
          </a:p>
        </p:txBody>
      </p:sp>
      <p:sp>
        <p:nvSpPr>
          <p:cNvPr id="103" name="Rectangle 102">
            <a:extLst>
              <a:ext uri="{FF2B5EF4-FFF2-40B4-BE49-F238E27FC236}">
                <a16:creationId xmlns:a16="http://schemas.microsoft.com/office/drawing/2014/main" id="{888D9D26-665C-AD3D-6FDA-859D262FA994}"/>
              </a:ext>
            </a:extLst>
          </p:cNvPr>
          <p:cNvSpPr/>
          <p:nvPr/>
        </p:nvSpPr>
        <p:spPr>
          <a:xfrm>
            <a:off x="2546995" y="5654644"/>
            <a:ext cx="1685925" cy="340066"/>
          </a:xfrm>
          <a:prstGeom prst="rect">
            <a:avLst/>
          </a:prstGeom>
          <a:solidFill>
            <a:schemeClr val="accent3">
              <a:lumMod val="60000"/>
              <a:lumOff val="40000"/>
            </a:schemeClr>
          </a:solidFill>
        </p:spPr>
        <p:txBody>
          <a:bodyPr wrap="square" rtlCol="0" anchor="ctr">
            <a:noAutofit/>
          </a:bodyPr>
          <a:lstStyle/>
          <a:p>
            <a:pPr algn="ctr" fontAlgn="ctr">
              <a:lnSpc>
                <a:spcPct val="114000"/>
              </a:lnSpc>
              <a:spcAft>
                <a:spcPts val="400"/>
              </a:spcAft>
            </a:pPr>
            <a:r>
              <a:rPr lang="en-US" sz="1200" noProof="1">
                <a:solidFill>
                  <a:srgbClr val="000000"/>
                </a:solidFill>
                <a:latin typeface="Arial"/>
                <a:ea typeface="ＭＳ Ｐゴシック"/>
              </a:rPr>
              <a:t>地区病院 （市民病院）</a:t>
            </a:r>
          </a:p>
        </p:txBody>
      </p:sp>
      <p:cxnSp>
        <p:nvCxnSpPr>
          <p:cNvPr id="110" name="Straight Connector 109">
            <a:extLst>
              <a:ext uri="{FF2B5EF4-FFF2-40B4-BE49-F238E27FC236}">
                <a16:creationId xmlns:a16="http://schemas.microsoft.com/office/drawing/2014/main" id="{83071C0D-41F5-153D-565B-E276F8149A35}"/>
              </a:ext>
            </a:extLst>
          </p:cNvPr>
          <p:cNvCxnSpPr>
            <a:cxnSpLocks/>
            <a:stCxn id="101" idx="3"/>
            <a:endCxn id="76" idx="1"/>
          </p:cNvCxnSpPr>
          <p:nvPr/>
        </p:nvCxnSpPr>
        <p:spPr>
          <a:xfrm>
            <a:off x="4232920" y="4803688"/>
            <a:ext cx="641175" cy="0"/>
          </a:xfrm>
          <a:prstGeom prst="line">
            <a:avLst/>
          </a:prstGeom>
          <a:ln w="9525">
            <a:solidFill>
              <a:schemeClr val="tx1"/>
            </a:solidFill>
            <a:prstDash val="lgDashDot"/>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5BA40AF-20C8-9FFD-A10F-4A20E3BB3DD1}"/>
              </a:ext>
            </a:extLst>
          </p:cNvPr>
          <p:cNvCxnSpPr>
            <a:cxnSpLocks/>
            <a:stCxn id="103" idx="3"/>
            <a:endCxn id="78" idx="1"/>
          </p:cNvCxnSpPr>
          <p:nvPr/>
        </p:nvCxnSpPr>
        <p:spPr>
          <a:xfrm flipV="1">
            <a:off x="4232920" y="5817598"/>
            <a:ext cx="641175" cy="7079"/>
          </a:xfrm>
          <a:prstGeom prst="line">
            <a:avLst/>
          </a:prstGeom>
          <a:ln w="9525">
            <a:solidFill>
              <a:schemeClr val="tx1"/>
            </a:solidFill>
            <a:prstDash val="lgDashDot"/>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3303449F-5A4C-54AE-DC4C-0DC7524830E0}"/>
              </a:ext>
            </a:extLst>
          </p:cNvPr>
          <p:cNvSpPr txBox="1"/>
          <p:nvPr/>
        </p:nvSpPr>
        <p:spPr>
          <a:xfrm>
            <a:off x="737449" y="5666072"/>
            <a:ext cx="1502284" cy="307777"/>
          </a:xfrm>
          <a:prstGeom prst="rect">
            <a:avLst/>
          </a:prstGeom>
          <a:noFill/>
        </p:spPr>
        <p:txBody>
          <a:bodyPr wrap="square" lIns="91440" tIns="45720" rIns="91440" bIns="45720" rtlCol="0" anchor="t">
            <a:spAutoFit/>
          </a:bodyPr>
          <a:lstStyle/>
          <a:p>
            <a:pPr algn="ctr"/>
            <a:r>
              <a:rPr kumimoji="1" lang="en-US" sz="1400" b="1" noProof="1">
                <a:solidFill>
                  <a:srgbClr val="5F8AC3"/>
                </a:solidFill>
                <a:latin typeface="+mn-ea"/>
                <a:cs typeface="Arial" panose="020B0604020202020204" pitchFamily="34" charset="0"/>
              </a:rPr>
              <a:t>地区</a:t>
            </a:r>
          </a:p>
        </p:txBody>
      </p:sp>
      <p:sp>
        <p:nvSpPr>
          <p:cNvPr id="124" name="TextBox 123">
            <a:extLst>
              <a:ext uri="{FF2B5EF4-FFF2-40B4-BE49-F238E27FC236}">
                <a16:creationId xmlns:a16="http://schemas.microsoft.com/office/drawing/2014/main" id="{CD34DFF4-DC0B-E375-2281-78FD76ABC7E2}"/>
              </a:ext>
            </a:extLst>
          </p:cNvPr>
          <p:cNvSpPr txBox="1"/>
          <p:nvPr/>
        </p:nvSpPr>
        <p:spPr>
          <a:xfrm>
            <a:off x="737449" y="6171878"/>
            <a:ext cx="1502284" cy="307777"/>
          </a:xfrm>
          <a:prstGeom prst="rect">
            <a:avLst/>
          </a:prstGeom>
          <a:noFill/>
        </p:spPr>
        <p:txBody>
          <a:bodyPr wrap="square" lIns="91440" tIns="45720" rIns="91440" bIns="45720" rtlCol="0" anchor="t">
            <a:spAutoFit/>
          </a:bodyPr>
          <a:lstStyle/>
          <a:p>
            <a:pPr algn="ctr"/>
            <a:r>
              <a:rPr kumimoji="1" lang="en-US" sz="1400" b="1" noProof="1">
                <a:solidFill>
                  <a:srgbClr val="5F8AC3"/>
                </a:solidFill>
                <a:latin typeface="+mn-ea"/>
                <a:cs typeface="Arial" panose="020B0604020202020204" pitchFamily="34" charset="0"/>
              </a:rPr>
              <a:t>小地区</a:t>
            </a:r>
          </a:p>
        </p:txBody>
      </p:sp>
      <p:sp>
        <p:nvSpPr>
          <p:cNvPr id="125" name="TextBox 124">
            <a:extLst>
              <a:ext uri="{FF2B5EF4-FFF2-40B4-BE49-F238E27FC236}">
                <a16:creationId xmlns:a16="http://schemas.microsoft.com/office/drawing/2014/main" id="{EEFCE723-6C7F-6ECB-BA85-EDDDBE4D55D6}"/>
              </a:ext>
            </a:extLst>
          </p:cNvPr>
          <p:cNvSpPr txBox="1"/>
          <p:nvPr/>
        </p:nvSpPr>
        <p:spPr>
          <a:xfrm>
            <a:off x="759172" y="4649800"/>
            <a:ext cx="1502284" cy="307777"/>
          </a:xfrm>
          <a:prstGeom prst="rect">
            <a:avLst/>
          </a:prstGeom>
          <a:noFill/>
        </p:spPr>
        <p:txBody>
          <a:bodyPr wrap="square" lIns="91440" tIns="45720" rIns="91440" bIns="45720" rtlCol="0" anchor="t">
            <a:spAutoFit/>
          </a:bodyPr>
          <a:lstStyle/>
          <a:p>
            <a:pPr algn="ctr"/>
            <a:r>
              <a:rPr kumimoji="1" lang="en-US" sz="1400" b="1" noProof="1">
                <a:solidFill>
                  <a:srgbClr val="5F8AC3"/>
                </a:solidFill>
                <a:latin typeface="+mn-ea"/>
                <a:cs typeface="Arial" panose="020B0604020202020204" pitchFamily="34" charset="0"/>
              </a:rPr>
              <a:t>地域</a:t>
            </a:r>
          </a:p>
        </p:txBody>
      </p:sp>
      <p:grpSp>
        <p:nvGrpSpPr>
          <p:cNvPr id="12" name="Group 11">
            <a:extLst>
              <a:ext uri="{FF2B5EF4-FFF2-40B4-BE49-F238E27FC236}">
                <a16:creationId xmlns:a16="http://schemas.microsoft.com/office/drawing/2014/main" id="{9DC563D4-E3A6-3B44-D940-F280485501D7}"/>
              </a:ext>
            </a:extLst>
          </p:cNvPr>
          <p:cNvGrpSpPr/>
          <p:nvPr/>
        </p:nvGrpSpPr>
        <p:grpSpPr>
          <a:xfrm>
            <a:off x="314021" y="1489845"/>
            <a:ext cx="972556" cy="596154"/>
            <a:chOff x="8343699" y="6219250"/>
            <a:chExt cx="932708" cy="596154"/>
          </a:xfrm>
        </p:grpSpPr>
        <p:sp>
          <p:nvSpPr>
            <p:cNvPr id="127" name="Rectangle 126">
              <a:extLst>
                <a:ext uri="{FF2B5EF4-FFF2-40B4-BE49-F238E27FC236}">
                  <a16:creationId xmlns:a16="http://schemas.microsoft.com/office/drawing/2014/main" id="{7EE9A8FE-1652-8B20-6322-090AFA79005A}"/>
                </a:ext>
              </a:extLst>
            </p:cNvPr>
            <p:cNvSpPr/>
            <p:nvPr/>
          </p:nvSpPr>
          <p:spPr>
            <a:xfrm>
              <a:off x="8343699" y="6219250"/>
              <a:ext cx="931602" cy="596154"/>
            </a:xfrm>
            <a:prstGeom prst="rect">
              <a:avLst/>
            </a:prstGeom>
            <a:solidFill>
              <a:schemeClr val="bg1"/>
            </a:solidFill>
            <a:ln>
              <a:solidFill>
                <a:schemeClr val="tx1"/>
              </a:solidFill>
            </a:ln>
          </p:spPr>
          <p:txBody>
            <a:bodyPr wrap="square" rtlCol="0" anchor="ctr">
              <a:noAutofit/>
            </a:bodyPr>
            <a:lstStyle/>
            <a:p>
              <a:pPr marL="0" algn="ctr" fontAlgn="ctr">
                <a:lnSpc>
                  <a:spcPct val="114000"/>
                </a:lnSpc>
                <a:spcAft>
                  <a:spcPts val="400"/>
                </a:spcAft>
              </a:pPr>
              <a:endParaRPr kumimoji="1" lang="en-US" sz="1200" dirty="0"/>
            </a:p>
          </p:txBody>
        </p:sp>
        <p:cxnSp>
          <p:nvCxnSpPr>
            <p:cNvPr id="128" name="Straight Connector 127">
              <a:extLst>
                <a:ext uri="{FF2B5EF4-FFF2-40B4-BE49-F238E27FC236}">
                  <a16:creationId xmlns:a16="http://schemas.microsoft.com/office/drawing/2014/main" id="{C5664733-F5F7-24C3-349E-1556F80FD524}"/>
                </a:ext>
              </a:extLst>
            </p:cNvPr>
            <p:cNvCxnSpPr>
              <a:cxnSpLocks/>
            </p:cNvCxnSpPr>
            <p:nvPr/>
          </p:nvCxnSpPr>
          <p:spPr>
            <a:xfrm flipV="1">
              <a:off x="8408882" y="6517327"/>
              <a:ext cx="365760" cy="2996"/>
            </a:xfrm>
            <a:prstGeom prst="line">
              <a:avLst/>
            </a:prstGeom>
            <a:ln w="9525">
              <a:solidFill>
                <a:schemeClr val="tx1"/>
              </a:solidFill>
              <a:prstDash val="lgDashDot"/>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FB252E79-DE80-A9F2-0DD8-C618E06F15FC}"/>
                </a:ext>
              </a:extLst>
            </p:cNvPr>
            <p:cNvCxnSpPr>
              <a:cxnSpLocks/>
            </p:cNvCxnSpPr>
            <p:nvPr/>
          </p:nvCxnSpPr>
          <p:spPr>
            <a:xfrm>
              <a:off x="8410365" y="6685301"/>
              <a:ext cx="365760" cy="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5775C4C-CA15-D9BF-6AD4-05794653B35F}"/>
                </a:ext>
              </a:extLst>
            </p:cNvPr>
            <p:cNvCxnSpPr>
              <a:cxnSpLocks/>
            </p:cNvCxnSpPr>
            <p:nvPr/>
          </p:nvCxnSpPr>
          <p:spPr>
            <a:xfrm flipV="1">
              <a:off x="8408882" y="6341319"/>
              <a:ext cx="365760" cy="2996"/>
            </a:xfrm>
            <a:prstGeom prst="line">
              <a:avLst/>
            </a:prstGeom>
            <a:ln w="952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33" name="TextBox 132">
              <a:extLst>
                <a:ext uri="{FF2B5EF4-FFF2-40B4-BE49-F238E27FC236}">
                  <a16:creationId xmlns:a16="http://schemas.microsoft.com/office/drawing/2014/main" id="{28AC0EFC-8420-D2E6-5221-73BDD4A299B7}"/>
                </a:ext>
              </a:extLst>
            </p:cNvPr>
            <p:cNvSpPr txBox="1"/>
            <p:nvPr/>
          </p:nvSpPr>
          <p:spPr>
            <a:xfrm>
              <a:off x="8837740" y="6248265"/>
              <a:ext cx="437562" cy="215444"/>
            </a:xfrm>
            <a:prstGeom prst="rect">
              <a:avLst/>
            </a:prstGeom>
            <a:noFill/>
          </p:spPr>
          <p:txBody>
            <a:bodyPr wrap="square" rtlCol="0">
              <a:spAutoFit/>
            </a:bodyPr>
            <a:lstStyle/>
            <a:p>
              <a:r>
                <a:rPr lang="ja-JP" altLang="en-US" sz="800" noProof="1">
                  <a:latin typeface="Arial" panose="020B0604020202020204" pitchFamily="34" charset="0"/>
                  <a:ea typeface="ＭＳ Ｐゴシック" panose="020B0600070205080204" pitchFamily="50" charset="-128"/>
                  <a:cs typeface="Arial" panose="020B0604020202020204" pitchFamily="34" charset="0"/>
                </a:rPr>
                <a:t>指示</a:t>
              </a:r>
              <a:endParaRPr kumimoji="1" lang="en-US" sz="800" noProof="1">
                <a:latin typeface="Arial" panose="020B0604020202020204" pitchFamily="34" charset="0"/>
                <a:ea typeface="ＭＳ Ｐゴシック" panose="020B0600070205080204" pitchFamily="50" charset="-128"/>
                <a:cs typeface="Arial" panose="020B0604020202020204" pitchFamily="34" charset="0"/>
              </a:endParaRPr>
            </a:p>
          </p:txBody>
        </p:sp>
        <p:sp>
          <p:nvSpPr>
            <p:cNvPr id="134" name="TextBox 133">
              <a:extLst>
                <a:ext uri="{FF2B5EF4-FFF2-40B4-BE49-F238E27FC236}">
                  <a16:creationId xmlns:a16="http://schemas.microsoft.com/office/drawing/2014/main" id="{5854462E-E9A6-F096-5C49-D43C101B32F1}"/>
                </a:ext>
              </a:extLst>
            </p:cNvPr>
            <p:cNvSpPr txBox="1"/>
            <p:nvPr/>
          </p:nvSpPr>
          <p:spPr>
            <a:xfrm>
              <a:off x="8838845" y="6411103"/>
              <a:ext cx="437562" cy="215444"/>
            </a:xfrm>
            <a:prstGeom prst="rect">
              <a:avLst/>
            </a:prstGeom>
            <a:noFill/>
          </p:spPr>
          <p:txBody>
            <a:bodyPr wrap="square" rtlCol="0">
              <a:spAutoFit/>
            </a:bodyPr>
            <a:lstStyle/>
            <a:p>
              <a:r>
                <a:rPr lang="ja-JP" altLang="en-US" sz="800" noProof="1">
                  <a:latin typeface="Arial" panose="020B0604020202020204" pitchFamily="34" charset="0"/>
                  <a:ea typeface="ＭＳ Ｐゴシック" panose="020B0600070205080204" pitchFamily="50" charset="-128"/>
                  <a:cs typeface="Arial" panose="020B0604020202020204" pitchFamily="34" charset="0"/>
                </a:rPr>
                <a:t>連携</a:t>
              </a:r>
              <a:endParaRPr kumimoji="1" lang="en-US" sz="800" noProof="1">
                <a:latin typeface="Arial" panose="020B0604020202020204" pitchFamily="34" charset="0"/>
                <a:ea typeface="ＭＳ Ｐゴシック" panose="020B0600070205080204" pitchFamily="50" charset="-128"/>
                <a:cs typeface="Arial" panose="020B0604020202020204" pitchFamily="34" charset="0"/>
              </a:endParaRPr>
            </a:p>
          </p:txBody>
        </p:sp>
        <p:sp>
          <p:nvSpPr>
            <p:cNvPr id="135" name="TextBox 134">
              <a:extLst>
                <a:ext uri="{FF2B5EF4-FFF2-40B4-BE49-F238E27FC236}">
                  <a16:creationId xmlns:a16="http://schemas.microsoft.com/office/drawing/2014/main" id="{E11E40D0-D96B-F49F-D36B-C700A54B1B1E}"/>
                </a:ext>
              </a:extLst>
            </p:cNvPr>
            <p:cNvSpPr txBox="1"/>
            <p:nvPr/>
          </p:nvSpPr>
          <p:spPr>
            <a:xfrm>
              <a:off x="8838845" y="6587034"/>
              <a:ext cx="437562" cy="215444"/>
            </a:xfrm>
            <a:prstGeom prst="rect">
              <a:avLst/>
            </a:prstGeom>
            <a:noFill/>
          </p:spPr>
          <p:txBody>
            <a:bodyPr wrap="square" rtlCol="0">
              <a:spAutoFit/>
            </a:bodyPr>
            <a:lstStyle/>
            <a:p>
              <a:r>
                <a:rPr kumimoji="1" lang="en-US" sz="800" noProof="1">
                  <a:latin typeface="Arial" panose="020B0604020202020204" pitchFamily="34" charset="0"/>
                  <a:ea typeface="ＭＳ Ｐゴシック" panose="020B0600070205080204" pitchFamily="50" charset="-128"/>
                  <a:cs typeface="Arial" panose="020B0604020202020204" pitchFamily="34" charset="0"/>
                </a:rPr>
                <a:t>購買</a:t>
              </a:r>
            </a:p>
          </p:txBody>
        </p:sp>
      </p:grpSp>
      <p:sp>
        <p:nvSpPr>
          <p:cNvPr id="16" name="TextBox 124">
            <a:extLst>
              <a:ext uri="{FF2B5EF4-FFF2-40B4-BE49-F238E27FC236}">
                <a16:creationId xmlns:a16="http://schemas.microsoft.com/office/drawing/2014/main" id="{626656E2-34EE-7910-3CF4-85DD27988973}"/>
              </a:ext>
            </a:extLst>
          </p:cNvPr>
          <p:cNvSpPr txBox="1"/>
          <p:nvPr/>
        </p:nvSpPr>
        <p:spPr>
          <a:xfrm>
            <a:off x="751680" y="5154522"/>
            <a:ext cx="1502284" cy="307777"/>
          </a:xfrm>
          <a:prstGeom prst="rect">
            <a:avLst/>
          </a:prstGeom>
          <a:noFill/>
        </p:spPr>
        <p:txBody>
          <a:bodyPr wrap="square" lIns="91440" tIns="45720" rIns="91440" bIns="45720" rtlCol="0" anchor="t">
            <a:spAutoFit/>
          </a:bodyPr>
          <a:lstStyle/>
          <a:p>
            <a:pPr algn="ctr"/>
            <a:r>
              <a:rPr lang="ja-JP" altLang="en-US" sz="1400" b="1" noProof="1">
                <a:solidFill>
                  <a:srgbClr val="5F8AC3"/>
                </a:solidFill>
                <a:latin typeface="+mn-ea"/>
                <a:cs typeface="Arial" panose="020B0604020202020204" pitchFamily="34" charset="0"/>
              </a:rPr>
              <a:t>州</a:t>
            </a:r>
            <a:endParaRPr kumimoji="1" lang="en-US" sz="1400" b="1" noProof="1">
              <a:solidFill>
                <a:srgbClr val="5F8AC3"/>
              </a:solidFill>
              <a:latin typeface="+mn-ea"/>
              <a:cs typeface="Arial" panose="020B0604020202020204" pitchFamily="34" charset="0"/>
            </a:endParaRPr>
          </a:p>
        </p:txBody>
      </p:sp>
      <p:cxnSp>
        <p:nvCxnSpPr>
          <p:cNvPr id="30" name="Connector: Elbow 29">
            <a:extLst>
              <a:ext uri="{FF2B5EF4-FFF2-40B4-BE49-F238E27FC236}">
                <a16:creationId xmlns:a16="http://schemas.microsoft.com/office/drawing/2014/main" id="{7AE1559E-1A08-E19A-C6AB-57BD08CE810A}"/>
              </a:ext>
            </a:extLst>
          </p:cNvPr>
          <p:cNvCxnSpPr>
            <a:cxnSpLocks/>
            <a:stCxn id="6" idx="2"/>
            <a:endCxn id="75" idx="0"/>
          </p:cNvCxnSpPr>
          <p:nvPr/>
        </p:nvCxnSpPr>
        <p:spPr>
          <a:xfrm rot="16200000" flipH="1">
            <a:off x="4824109" y="1877730"/>
            <a:ext cx="527516" cy="944055"/>
          </a:xfrm>
          <a:prstGeom prst="bentConnector3">
            <a:avLst>
              <a:gd name="adj1" fmla="val 50000"/>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nector: Elbow 33">
            <a:extLst>
              <a:ext uri="{FF2B5EF4-FFF2-40B4-BE49-F238E27FC236}">
                <a16:creationId xmlns:a16="http://schemas.microsoft.com/office/drawing/2014/main" id="{79474A67-3F88-FA56-C3B6-21DCA6132B29}"/>
              </a:ext>
            </a:extLst>
          </p:cNvPr>
          <p:cNvCxnSpPr>
            <a:cxnSpLocks/>
            <a:stCxn id="6" idx="2"/>
            <a:endCxn id="7" idx="0"/>
          </p:cNvCxnSpPr>
          <p:nvPr/>
        </p:nvCxnSpPr>
        <p:spPr>
          <a:xfrm rot="5400000">
            <a:off x="3831529" y="1829205"/>
            <a:ext cx="527516" cy="1041107"/>
          </a:xfrm>
          <a:prstGeom prst="bentConnector3">
            <a:avLst>
              <a:gd name="adj1" fmla="val 50000"/>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onnector: Elbow 37">
            <a:extLst>
              <a:ext uri="{FF2B5EF4-FFF2-40B4-BE49-F238E27FC236}">
                <a16:creationId xmlns:a16="http://schemas.microsoft.com/office/drawing/2014/main" id="{7198F87A-BD96-33DE-974F-B68C6F31B126}"/>
              </a:ext>
            </a:extLst>
          </p:cNvPr>
          <p:cNvCxnSpPr>
            <a:cxnSpLocks/>
            <a:stCxn id="94" idx="3"/>
            <a:endCxn id="93" idx="2"/>
          </p:cNvCxnSpPr>
          <p:nvPr/>
        </p:nvCxnSpPr>
        <p:spPr>
          <a:xfrm flipV="1">
            <a:off x="8437512" y="4973721"/>
            <a:ext cx="183065" cy="334690"/>
          </a:xfrm>
          <a:prstGeom prst="bentConnector2">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4" name="Connector: Elbow 43">
            <a:extLst>
              <a:ext uri="{FF2B5EF4-FFF2-40B4-BE49-F238E27FC236}">
                <a16:creationId xmlns:a16="http://schemas.microsoft.com/office/drawing/2014/main" id="{F65CA86F-5AC0-A74B-CF6E-64947A8EE946}"/>
              </a:ext>
            </a:extLst>
          </p:cNvPr>
          <p:cNvCxnSpPr>
            <a:cxnSpLocks/>
          </p:cNvCxnSpPr>
          <p:nvPr/>
        </p:nvCxnSpPr>
        <p:spPr>
          <a:xfrm flipV="1">
            <a:off x="6245695" y="4842370"/>
            <a:ext cx="1362031" cy="458838"/>
          </a:xfrm>
          <a:prstGeom prst="bentConnector3">
            <a:avLst>
              <a:gd name="adj1" fmla="val 50000"/>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6475B11E-727B-EF7B-2858-F4F7FB783020}"/>
              </a:ext>
            </a:extLst>
          </p:cNvPr>
          <p:cNvCxnSpPr>
            <a:cxnSpLocks/>
            <a:stCxn id="76" idx="2"/>
            <a:endCxn id="77" idx="0"/>
          </p:cNvCxnSpPr>
          <p:nvPr/>
        </p:nvCxnSpPr>
        <p:spPr>
          <a:xfrm>
            <a:off x="5559895" y="4973721"/>
            <a:ext cx="0" cy="16465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C614A76F-5981-18ED-0B66-0EA55AED5EF2}"/>
              </a:ext>
            </a:extLst>
          </p:cNvPr>
          <p:cNvCxnSpPr>
            <a:cxnSpLocks/>
            <a:stCxn id="77" idx="2"/>
            <a:endCxn id="78" idx="0"/>
          </p:cNvCxnSpPr>
          <p:nvPr/>
        </p:nvCxnSpPr>
        <p:spPr>
          <a:xfrm>
            <a:off x="5559895" y="5478443"/>
            <a:ext cx="0" cy="16912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9C37AFAE-20DF-4EF0-A166-2DEC1889CDF3}"/>
              </a:ext>
            </a:extLst>
          </p:cNvPr>
          <p:cNvCxnSpPr>
            <a:cxnSpLocks/>
            <a:stCxn id="78" idx="2"/>
            <a:endCxn id="79" idx="0"/>
          </p:cNvCxnSpPr>
          <p:nvPr/>
        </p:nvCxnSpPr>
        <p:spPr>
          <a:xfrm>
            <a:off x="5559895" y="5987631"/>
            <a:ext cx="0" cy="17570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Connector: Elbow 96">
            <a:extLst>
              <a:ext uri="{FF2B5EF4-FFF2-40B4-BE49-F238E27FC236}">
                <a16:creationId xmlns:a16="http://schemas.microsoft.com/office/drawing/2014/main" id="{DF9C624D-82F8-C369-93A5-4EF83FD1446D}"/>
              </a:ext>
            </a:extLst>
          </p:cNvPr>
          <p:cNvCxnSpPr>
            <a:cxnSpLocks/>
          </p:cNvCxnSpPr>
          <p:nvPr/>
        </p:nvCxnSpPr>
        <p:spPr>
          <a:xfrm flipV="1">
            <a:off x="4232920" y="5322689"/>
            <a:ext cx="641175" cy="446080"/>
          </a:xfrm>
          <a:prstGeom prst="bentConnector3">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985B5CA2-9470-BA14-A095-17AE9116B7DE}"/>
              </a:ext>
            </a:extLst>
          </p:cNvPr>
          <p:cNvCxnSpPr>
            <a:cxnSpLocks/>
          </p:cNvCxnSpPr>
          <p:nvPr/>
        </p:nvCxnSpPr>
        <p:spPr>
          <a:xfrm>
            <a:off x="4243890" y="5301208"/>
            <a:ext cx="63020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FD92FA89-CB4D-BC74-D90C-14410D2E3AE2}"/>
              </a:ext>
            </a:extLst>
          </p:cNvPr>
          <p:cNvCxnSpPr>
            <a:cxnSpLocks/>
          </p:cNvCxnSpPr>
          <p:nvPr/>
        </p:nvCxnSpPr>
        <p:spPr>
          <a:xfrm flipH="1">
            <a:off x="8697416" y="4973721"/>
            <a:ext cx="1" cy="694322"/>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1BCD9122-D167-6903-4BED-0FA0E54F9DE9}"/>
              </a:ext>
            </a:extLst>
          </p:cNvPr>
          <p:cNvCxnSpPr>
            <a:cxnSpLocks/>
          </p:cNvCxnSpPr>
          <p:nvPr/>
        </p:nvCxnSpPr>
        <p:spPr>
          <a:xfrm flipH="1">
            <a:off x="6245694" y="4789950"/>
            <a:ext cx="1362031" cy="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76385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327A79B-BD12-4B8F-AB87-579C664B8031}"/>
              </a:ext>
            </a:extLst>
          </p:cNvPr>
          <p:cNvGraphicFramePr>
            <a:graphicFrameLocks noChangeAspect="1"/>
          </p:cNvGraphicFramePr>
          <p:nvPr>
            <p:custDataLst>
              <p:tags r:id="rId1"/>
            </p:custDataLst>
            <p:extLst>
              <p:ext uri="{D42A27DB-BD31-4B8C-83A1-F6EECF244321}">
                <p14:modId xmlns:p14="http://schemas.microsoft.com/office/powerpoint/2010/main" val="12340673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5" name="Object 4" hidden="1">
                        <a:extLst>
                          <a:ext uri="{FF2B5EF4-FFF2-40B4-BE49-F238E27FC236}">
                            <a16:creationId xmlns:a16="http://schemas.microsoft.com/office/drawing/2014/main" id="{F327A79B-BD12-4B8F-AB87-579C664B803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タイ／医療関連／制度</a:t>
            </a:r>
          </a:p>
        </p:txBody>
      </p:sp>
      <p:sp>
        <p:nvSpPr>
          <p:cNvPr id="3" name="テキスト プレースホルダー 2"/>
          <p:cNvSpPr>
            <a:spLocks noGrp="1"/>
          </p:cNvSpPr>
          <p:nvPr>
            <p:ph type="body" sz="quarter" idx="15"/>
          </p:nvPr>
        </p:nvSpPr>
        <p:spPr>
          <a:xfrm>
            <a:off x="200025" y="580618"/>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医療機器に対する規制</a:t>
            </a:r>
          </a:p>
        </p:txBody>
      </p:sp>
      <p:sp>
        <p:nvSpPr>
          <p:cNvPr id="4" name="テキスト ボックス 3"/>
          <p:cNvSpPr txBox="1"/>
          <p:nvPr/>
        </p:nvSpPr>
        <p:spPr>
          <a:xfrm>
            <a:off x="189621" y="1039253"/>
            <a:ext cx="9505056" cy="2413994"/>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200" dirty="0">
                <a:latin typeface="+mj-ea"/>
                <a:ea typeface="+mj-ea"/>
                <a:cs typeface="Arial" panose="020B0604020202020204" pitchFamily="34" charset="0"/>
              </a:rPr>
              <a:t>タイで医療機器を販売するには、タイ</a:t>
            </a:r>
            <a:r>
              <a:rPr lang="en-US" altLang="ja-JP" sz="1200" dirty="0">
                <a:latin typeface="+mj-ea"/>
                <a:ea typeface="+mj-ea"/>
                <a:cs typeface="Arial" panose="020B0604020202020204" pitchFamily="34" charset="0"/>
              </a:rPr>
              <a:t>FDA</a:t>
            </a:r>
            <a:r>
              <a:rPr lang="ja-JP" altLang="en-US" sz="1200" dirty="0">
                <a:latin typeface="+mj-ea"/>
                <a:ea typeface="+mj-ea"/>
                <a:cs typeface="Arial" panose="020B0604020202020204" pitchFamily="34" charset="0"/>
              </a:rPr>
              <a:t>傘下の医療機器管理局から販売前許可を取得する必要がある。</a:t>
            </a:r>
            <a:endParaRPr lang="en-US" altLang="ja-JP" sz="1200" dirty="0">
              <a:latin typeface="+mj-ea"/>
              <a:ea typeface="+mj-ea"/>
              <a:cs typeface="Arial" panose="020B0604020202020204" pitchFamily="34" charset="0"/>
            </a:endParaRPr>
          </a:p>
          <a:p>
            <a:pPr marL="190500" indent="-190500" algn="just" fontAlgn="ctr">
              <a:lnSpc>
                <a:spcPct val="110000"/>
              </a:lnSpc>
              <a:spcAft>
                <a:spcPts val="200"/>
              </a:spcAft>
              <a:buClr>
                <a:srgbClr val="5F8AC3"/>
              </a:buClr>
              <a:buFont typeface="Wingdings" panose="05000000000000000000" pitchFamily="2" charset="2"/>
              <a:buChar char="n"/>
            </a:pPr>
            <a:r>
              <a:rPr lang="ja-JP" altLang="en-US" sz="1200" dirty="0">
                <a:latin typeface="+mj-ea"/>
                <a:ea typeface="+mj-ea"/>
                <a:cs typeface="Arial" panose="020B0604020202020204" pitchFamily="34" charset="0"/>
              </a:rPr>
              <a:t>輸入の場合、販売前許可に加えて原産国の自由販売証明が必要となる。また、インプラントや放射線機器、歯科充填材などは、品質管理証明として原産国の</a:t>
            </a:r>
            <a:r>
              <a:rPr lang="en-US" altLang="ja-JP" sz="1200" dirty="0">
                <a:latin typeface="+mj-ea"/>
                <a:ea typeface="+mj-ea"/>
                <a:cs typeface="Arial" panose="020B0604020202020204" pitchFamily="34" charset="0"/>
              </a:rPr>
              <a:t>GMP</a:t>
            </a:r>
            <a:r>
              <a:rPr lang="ja-JP" altLang="en-US" sz="1200" dirty="0">
                <a:latin typeface="+mj-ea"/>
                <a:ea typeface="+mj-ea"/>
                <a:cs typeface="Arial" panose="020B0604020202020204" pitchFamily="34" charset="0"/>
              </a:rPr>
              <a:t>や</a:t>
            </a:r>
            <a:r>
              <a:rPr lang="en-US" altLang="ja-JP" sz="1200" dirty="0">
                <a:latin typeface="+mj-ea"/>
                <a:ea typeface="+mj-ea"/>
                <a:cs typeface="Arial" panose="020B0604020202020204" pitchFamily="34" charset="0"/>
              </a:rPr>
              <a:t>ISO13485</a:t>
            </a:r>
            <a:r>
              <a:rPr lang="ja-JP" altLang="en-US" sz="1200" dirty="0">
                <a:latin typeface="+mj-ea"/>
                <a:ea typeface="+mj-ea"/>
                <a:cs typeface="Arial" panose="020B0604020202020204" pitchFamily="34" charset="0"/>
              </a:rPr>
              <a:t>も求められる。</a:t>
            </a:r>
            <a:endParaRPr lang="en-US" altLang="ja-JP" sz="1200" dirty="0">
              <a:latin typeface="+mj-ea"/>
              <a:ea typeface="+mj-ea"/>
              <a:cs typeface="Arial" panose="020B0604020202020204" pitchFamily="34" charset="0"/>
            </a:endParaRPr>
          </a:p>
          <a:p>
            <a:pPr marL="190500" indent="-190500" algn="just" fontAlgn="ctr">
              <a:lnSpc>
                <a:spcPct val="110000"/>
              </a:lnSpc>
              <a:spcAft>
                <a:spcPts val="200"/>
              </a:spcAft>
              <a:buClr>
                <a:srgbClr val="5F8AC3"/>
              </a:buClr>
              <a:buFont typeface="Wingdings" panose="05000000000000000000" pitchFamily="2" charset="2"/>
              <a:buChar char="n"/>
            </a:pPr>
            <a:r>
              <a:rPr lang="ja-JP" altLang="en-US" sz="1200" dirty="0">
                <a:latin typeface="+mj-ea"/>
                <a:ea typeface="+mj-ea"/>
                <a:cs typeface="Arial" panose="020B0604020202020204" pitchFamily="34" charset="0"/>
              </a:rPr>
              <a:t>タイ</a:t>
            </a:r>
            <a:r>
              <a:rPr lang="en-US" altLang="ja-JP" sz="1200" dirty="0">
                <a:latin typeface="+mj-ea"/>
                <a:ea typeface="+mj-ea"/>
                <a:cs typeface="Arial" panose="020B0604020202020204" pitchFamily="34" charset="0"/>
              </a:rPr>
              <a:t>FDA</a:t>
            </a:r>
            <a:r>
              <a:rPr lang="ja-JP" altLang="en-US" sz="1200" dirty="0">
                <a:latin typeface="+mj-ea"/>
                <a:ea typeface="+mj-ea"/>
                <a:cs typeface="Arial" panose="020B0604020202020204" pitchFamily="34" charset="0"/>
              </a:rPr>
              <a:t>は</a:t>
            </a:r>
            <a:r>
              <a:rPr lang="en-US" altLang="ja-JP" sz="1200" dirty="0">
                <a:latin typeface="+mj-ea"/>
                <a:ea typeface="+mj-ea"/>
                <a:cs typeface="Arial" panose="020B0604020202020204" pitchFamily="34" charset="0"/>
              </a:rPr>
              <a:t>2021</a:t>
            </a:r>
            <a:r>
              <a:rPr lang="ja-JP" altLang="en-US" sz="1200" dirty="0">
                <a:latin typeface="+mj-ea"/>
                <a:ea typeface="+mj-ea"/>
                <a:cs typeface="Arial" panose="020B0604020202020204" pitchFamily="34" charset="0"/>
              </a:rPr>
              <a:t>年</a:t>
            </a:r>
            <a:r>
              <a:rPr lang="en-US" altLang="ja-JP" sz="1200" dirty="0">
                <a:latin typeface="+mj-ea"/>
                <a:ea typeface="+mj-ea"/>
                <a:cs typeface="Arial" panose="020B0604020202020204" pitchFamily="34" charset="0"/>
              </a:rPr>
              <a:t>2</a:t>
            </a:r>
            <a:r>
              <a:rPr lang="ja-JP" altLang="en-US" sz="1200" dirty="0">
                <a:latin typeface="+mj-ea"/>
                <a:ea typeface="+mj-ea"/>
                <a:cs typeface="Arial" panose="020B0604020202020204" pitchFamily="34" charset="0"/>
              </a:rPr>
              <a:t>月に新法による医療機器規制を正式に開始した。これまでの</a:t>
            </a:r>
            <a:r>
              <a:rPr lang="en-US" altLang="ja-JP" sz="1200" dirty="0">
                <a:latin typeface="+mj-ea"/>
                <a:ea typeface="+mj-ea"/>
                <a:cs typeface="Arial" panose="020B0604020202020204" pitchFamily="34" charset="0"/>
              </a:rPr>
              <a:t>3</a:t>
            </a:r>
            <a:r>
              <a:rPr lang="ja-JP" altLang="en-US" sz="1200" dirty="0">
                <a:latin typeface="+mj-ea"/>
                <a:ea typeface="+mj-ea"/>
                <a:cs typeface="Arial" panose="020B0604020202020204" pitchFamily="34" charset="0"/>
              </a:rPr>
              <a:t>分類の医療機器カテゴリーから</a:t>
            </a:r>
            <a:r>
              <a:rPr lang="en-US" altLang="ja-JP" sz="1200" dirty="0">
                <a:latin typeface="+mj-ea"/>
                <a:ea typeface="+mj-ea"/>
                <a:cs typeface="Arial" panose="020B0604020202020204" pitchFamily="34" charset="0"/>
              </a:rPr>
              <a:t>4</a:t>
            </a:r>
            <a:r>
              <a:rPr lang="ja-JP" altLang="en-US" sz="1200" dirty="0">
                <a:latin typeface="+mj-ea"/>
                <a:ea typeface="+mj-ea"/>
                <a:cs typeface="Arial" panose="020B0604020202020204" pitchFamily="34" charset="0"/>
              </a:rPr>
              <a:t>分類（リスクの低いもの（クラス</a:t>
            </a:r>
            <a:r>
              <a:rPr lang="en-US" altLang="ja-JP" sz="1200" dirty="0">
                <a:latin typeface="+mj-ea"/>
                <a:ea typeface="+mj-ea"/>
                <a:cs typeface="Arial" panose="020B0604020202020204" pitchFamily="34" charset="0"/>
              </a:rPr>
              <a:t>1</a:t>
            </a:r>
            <a:r>
              <a:rPr lang="ja-JP" altLang="en-US" sz="1200" dirty="0">
                <a:latin typeface="+mj-ea"/>
                <a:ea typeface="+mj-ea"/>
                <a:cs typeface="Arial" panose="020B0604020202020204" pitchFamily="34" charset="0"/>
              </a:rPr>
              <a:t>）から高いもの（クラス</a:t>
            </a:r>
            <a:r>
              <a:rPr lang="en-US" altLang="ja-JP" sz="1200" dirty="0">
                <a:latin typeface="+mj-ea"/>
                <a:ea typeface="+mj-ea"/>
                <a:cs typeface="Arial" panose="020B0604020202020204" pitchFamily="34" charset="0"/>
              </a:rPr>
              <a:t>4</a:t>
            </a:r>
            <a:r>
              <a:rPr lang="ja-JP" altLang="en-US" sz="1200" dirty="0">
                <a:latin typeface="+mj-ea"/>
                <a:ea typeface="+mj-ea"/>
                <a:cs typeface="Arial" panose="020B0604020202020204" pitchFamily="34" charset="0"/>
              </a:rPr>
              <a:t>））となった。しかし、新法における申請に必要となる資料がわかる詳細なガイダンスは、</a:t>
            </a:r>
            <a:r>
              <a:rPr lang="en-US" altLang="ja-JP" sz="1200" dirty="0">
                <a:latin typeface="+mj-ea"/>
                <a:ea typeface="+mj-ea"/>
                <a:cs typeface="Arial" panose="020B0604020202020204" pitchFamily="34" charset="0"/>
              </a:rPr>
              <a:t>2021</a:t>
            </a:r>
            <a:r>
              <a:rPr lang="ja-JP" altLang="en-US" sz="1200" dirty="0">
                <a:latin typeface="+mj-ea"/>
                <a:ea typeface="+mj-ea"/>
                <a:cs typeface="Arial" panose="020B0604020202020204" pitchFamily="34" charset="0"/>
              </a:rPr>
              <a:t>年</a:t>
            </a:r>
            <a:r>
              <a:rPr lang="en-US" altLang="ja-JP" sz="1200" dirty="0">
                <a:latin typeface="+mj-ea"/>
                <a:ea typeface="+mj-ea"/>
                <a:cs typeface="Arial" panose="020B0604020202020204" pitchFamily="34" charset="0"/>
              </a:rPr>
              <a:t>3</a:t>
            </a:r>
            <a:r>
              <a:rPr lang="ja-JP" altLang="en-US" sz="1200" dirty="0">
                <a:latin typeface="+mj-ea"/>
                <a:ea typeface="+mj-ea"/>
                <a:cs typeface="Arial" panose="020B0604020202020204" pitchFamily="34" charset="0"/>
              </a:rPr>
              <a:t>月現在まだドラフト版のみとなる。今後、新法運用に伴う様々なガイダンスの発行が予想される。</a:t>
            </a:r>
            <a:endParaRPr lang="en-US" altLang="ja-JP" sz="1200" dirty="0">
              <a:latin typeface="+mj-ea"/>
              <a:ea typeface="+mj-ea"/>
              <a:cs typeface="Arial" panose="020B0604020202020204" pitchFamily="34" charset="0"/>
            </a:endParaRPr>
          </a:p>
          <a:p>
            <a:pPr marL="190500" indent="-190500" algn="just" fontAlgn="ctr">
              <a:lnSpc>
                <a:spcPct val="110000"/>
              </a:lnSpc>
              <a:spcAft>
                <a:spcPts val="200"/>
              </a:spcAft>
              <a:buClr>
                <a:srgbClr val="5F8AC3"/>
              </a:buClr>
              <a:buFont typeface="Wingdings" panose="05000000000000000000" pitchFamily="2" charset="2"/>
              <a:buChar char="n"/>
            </a:pPr>
            <a:r>
              <a:rPr lang="ja-JP" altLang="en-US" sz="1200" dirty="0">
                <a:latin typeface="+mj-ea"/>
                <a:ea typeface="+mj-ea"/>
              </a:rPr>
              <a:t>自社製品がどのクラス分類に該当するかは、タイ</a:t>
            </a:r>
            <a:r>
              <a:rPr lang="en-US" altLang="ja-JP" sz="1200" dirty="0">
                <a:latin typeface="+mj-ea"/>
                <a:ea typeface="+mj-ea"/>
              </a:rPr>
              <a:t>FDA</a:t>
            </a:r>
            <a:r>
              <a:rPr lang="ja-JP" altLang="en-US" sz="1200" dirty="0">
                <a:latin typeface="+mj-ea"/>
                <a:ea typeface="+mj-ea"/>
              </a:rPr>
              <a:t>が運営する下記のクラス分類ツールから確認できる（但しタイ語）。</a:t>
            </a:r>
          </a:p>
          <a:p>
            <a:pPr algn="just" fontAlgn="ctr">
              <a:lnSpc>
                <a:spcPct val="110000"/>
              </a:lnSpc>
              <a:spcAft>
                <a:spcPts val="200"/>
              </a:spcAft>
              <a:buClr>
                <a:srgbClr val="5F8AC3"/>
              </a:buClr>
            </a:pPr>
            <a:r>
              <a:rPr lang="ja-JP" altLang="en-US" sz="1200" dirty="0">
                <a:latin typeface="+mj-ea"/>
                <a:ea typeface="+mj-ea"/>
              </a:rPr>
              <a:t>　　　</a:t>
            </a:r>
            <a:r>
              <a:rPr lang="en-US" altLang="ja-JP" sz="1200" dirty="0">
                <a:latin typeface="+mj-ea"/>
                <a:ea typeface="+mj-ea"/>
                <a:hlinkClick r:id="rId6">
                  <a:extLst>
                    <a:ext uri="{A12FA001-AC4F-418D-AE19-62706E023703}">
                      <ahyp:hlinkClr xmlns:ahyp="http://schemas.microsoft.com/office/drawing/2018/hyperlinkcolor" val="tx"/>
                    </a:ext>
                  </a:extLst>
                </a:hlinkClick>
              </a:rPr>
              <a:t>http://medeva.fda.moph.go.th/MDC_LISTING/HOME/MDC_QUESTION</a:t>
            </a:r>
            <a:endParaRPr lang="en-US" altLang="ja-JP" sz="1200" dirty="0">
              <a:latin typeface="+mj-ea"/>
              <a:ea typeface="+mj-ea"/>
            </a:endParaRPr>
          </a:p>
          <a:p>
            <a:pPr algn="just" fontAlgn="ctr">
              <a:lnSpc>
                <a:spcPct val="110000"/>
              </a:lnSpc>
              <a:spcAft>
                <a:spcPts val="200"/>
              </a:spcAft>
              <a:buClr>
                <a:srgbClr val="5F8AC3"/>
              </a:buClr>
            </a:pPr>
            <a:endParaRPr lang="en-US" altLang="ja-JP" sz="1200" dirty="0">
              <a:latin typeface="+mj-ea"/>
              <a:ea typeface="+mj-ea"/>
            </a:endParaRPr>
          </a:p>
          <a:p>
            <a:pPr marL="190500" indent="-190500" algn="just" fontAlgn="ctr">
              <a:lnSpc>
                <a:spcPct val="110000"/>
              </a:lnSpc>
              <a:spcAft>
                <a:spcPts val="200"/>
              </a:spcAft>
              <a:buClr>
                <a:srgbClr val="5F8AC3"/>
              </a:buClr>
              <a:buFont typeface="Wingdings" panose="05000000000000000000" pitchFamily="2" charset="2"/>
              <a:buChar char="n"/>
            </a:pPr>
            <a:endParaRPr lang="ja-JP" altLang="ja-JP" sz="1200" dirty="0">
              <a:latin typeface="+mj-ea"/>
              <a:ea typeface="+mj-ea"/>
            </a:endParaRPr>
          </a:p>
          <a:p>
            <a:pPr marL="190500" indent="-190500" algn="just" fontAlgn="ctr">
              <a:lnSpc>
                <a:spcPct val="110000"/>
              </a:lnSpc>
              <a:spcAft>
                <a:spcPts val="200"/>
              </a:spcAft>
              <a:buClr>
                <a:srgbClr val="5F8AC3"/>
              </a:buClr>
              <a:buFont typeface="Wingdings" panose="05000000000000000000" pitchFamily="2" charset="2"/>
              <a:buChar char="n"/>
            </a:pPr>
            <a:endParaRPr lang="en-US" altLang="ja-JP" sz="1200" dirty="0">
              <a:latin typeface="+mj-ea"/>
              <a:ea typeface="+mj-ea"/>
              <a:cs typeface="Arial" panose="020B0604020202020204" pitchFamily="34" charset="0"/>
            </a:endParaRPr>
          </a:p>
        </p:txBody>
      </p:sp>
      <p:sp>
        <p:nvSpPr>
          <p:cNvPr id="7" name="Rectangle 6"/>
          <p:cNvSpPr>
            <a:spLocks noChangeArrowheads="1"/>
          </p:cNvSpPr>
          <p:nvPr/>
        </p:nvSpPr>
        <p:spPr bwMode="auto">
          <a:xfrm>
            <a:off x="197552" y="2782990"/>
            <a:ext cx="7168054"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latin typeface="HGP創英角ｺﾞｼｯｸUB" panose="020B0900000000000000" pitchFamily="50" charset="-128"/>
                <a:ea typeface="HGP創英角ｺﾞｼｯｸUB" panose="020B0900000000000000" pitchFamily="50" charset="-128"/>
              </a:rPr>
              <a:t>医療機器のクラス分け</a:t>
            </a:r>
            <a:endParaRPr lang="ja-JP" altLang="ja-JP" sz="1000" dirty="0">
              <a:latin typeface="HGP創英角ｺﾞｼｯｸUB" panose="020B0900000000000000" pitchFamily="50" charset="-128"/>
              <a:ea typeface="HGP創英角ｺﾞｼｯｸUB" panose="020B0900000000000000"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2603006515"/>
              </p:ext>
            </p:extLst>
          </p:nvPr>
        </p:nvGraphicFramePr>
        <p:xfrm>
          <a:off x="151165" y="3201252"/>
          <a:ext cx="9508419" cy="2892044"/>
        </p:xfrm>
        <a:graphic>
          <a:graphicData uri="http://schemas.openxmlformats.org/drawingml/2006/table">
            <a:tbl>
              <a:tblPr firstRow="1" bandRow="1">
                <a:tableStyleId>{5C22544A-7EE6-4342-B048-85BDC9FD1C3A}</a:tableStyleId>
              </a:tblPr>
              <a:tblGrid>
                <a:gridCol w="4067175">
                  <a:extLst>
                    <a:ext uri="{9D8B030D-6E8A-4147-A177-3AD203B41FA5}">
                      <a16:colId xmlns:a16="http://schemas.microsoft.com/office/drawing/2014/main" val="20000"/>
                    </a:ext>
                  </a:extLst>
                </a:gridCol>
                <a:gridCol w="1544877">
                  <a:extLst>
                    <a:ext uri="{9D8B030D-6E8A-4147-A177-3AD203B41FA5}">
                      <a16:colId xmlns:a16="http://schemas.microsoft.com/office/drawing/2014/main" val="2031571476"/>
                    </a:ext>
                  </a:extLst>
                </a:gridCol>
                <a:gridCol w="2356655">
                  <a:extLst>
                    <a:ext uri="{9D8B030D-6E8A-4147-A177-3AD203B41FA5}">
                      <a16:colId xmlns:a16="http://schemas.microsoft.com/office/drawing/2014/main" val="614286578"/>
                    </a:ext>
                  </a:extLst>
                </a:gridCol>
                <a:gridCol w="1539712">
                  <a:extLst>
                    <a:ext uri="{9D8B030D-6E8A-4147-A177-3AD203B41FA5}">
                      <a16:colId xmlns:a16="http://schemas.microsoft.com/office/drawing/2014/main" val="20002"/>
                    </a:ext>
                  </a:extLst>
                </a:gridCol>
              </a:tblGrid>
              <a:tr h="441758">
                <a:tc>
                  <a:txBody>
                    <a:bodyPr/>
                    <a:lstStyle/>
                    <a:p>
                      <a:pPr algn="ctr" fontAlgn="ctr"/>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カテゴリー</a:t>
                      </a:r>
                    </a:p>
                  </a:txBody>
                  <a:tcPr anchor="ctr">
                    <a:lnL w="12700" cmpd="sng">
                      <a:noFill/>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1"/>
                      <a:r>
                        <a:rPr kumimoji="1" lang="ja-JP" altLang="en-US" sz="1300" b="0" kern="1200" dirty="0">
                          <a:solidFill>
                            <a:schemeClr val="bg1"/>
                          </a:solidFill>
                          <a:latin typeface="HGP創英角ｺﾞｼｯｸUB" panose="020B0900000000000000" pitchFamily="50" charset="-128"/>
                          <a:ea typeface="HGP創英角ｺﾞｼｯｸUB" panose="020B0900000000000000" pitchFamily="50" charset="-128"/>
                          <a:cs typeface="+mn-cs"/>
                        </a:rPr>
                        <a:t>規制開始日　</a:t>
                      </a:r>
                      <a:r>
                        <a:rPr kumimoji="1" lang="en-US" altLang="ja-JP" sz="1300" b="0" kern="1200" dirty="0">
                          <a:solidFill>
                            <a:schemeClr val="bg1"/>
                          </a:solidFill>
                          <a:latin typeface="HGP創英角ｺﾞｼｯｸUB" panose="020B0900000000000000" pitchFamily="50" charset="-128"/>
                          <a:ea typeface="HGP創英角ｺﾞｼｯｸUB" panose="020B0900000000000000" pitchFamily="50" charset="-128"/>
                          <a:cs typeface="+mn-cs"/>
                        </a:rPr>
                        <a:t>※</a:t>
                      </a:r>
                      <a:r>
                        <a:rPr kumimoji="1" lang="ja-JP" altLang="en-US" sz="1300" b="0" kern="1200" dirty="0">
                          <a:solidFill>
                            <a:schemeClr val="bg1"/>
                          </a:solidFill>
                          <a:latin typeface="HGP創英角ｺﾞｼｯｸUB" panose="020B0900000000000000" pitchFamily="50" charset="-128"/>
                          <a:ea typeface="HGP創英角ｺﾞｼｯｸUB" panose="020B0900000000000000" pitchFamily="50" charset="-128"/>
                          <a:cs typeface="+mn-cs"/>
                        </a:rPr>
                        <a:t>２</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1"/>
                      <a:r>
                        <a:rPr kumimoji="1" lang="ja-JP" altLang="en-US" sz="1300" b="0" kern="1200" dirty="0">
                          <a:solidFill>
                            <a:schemeClr val="bg1"/>
                          </a:solidFill>
                          <a:latin typeface="HGP創英角ｺﾞｼｯｸUB" panose="020B0900000000000000" pitchFamily="50" charset="-128"/>
                          <a:ea typeface="HGP創英角ｺﾞｼｯｸUB" panose="020B0900000000000000" pitchFamily="50" charset="-128"/>
                          <a:cs typeface="+mn-cs"/>
                        </a:rPr>
                        <a:t>費用</a:t>
                      </a:r>
                      <a:r>
                        <a:rPr kumimoji="1" lang="en-US" altLang="ja-JP" sz="1300" b="0" kern="1200" dirty="0">
                          <a:solidFill>
                            <a:schemeClr val="bg1"/>
                          </a:solidFill>
                          <a:latin typeface="HGP創英角ｺﾞｼｯｸUB" panose="020B0900000000000000" pitchFamily="50" charset="-128"/>
                          <a:ea typeface="HGP創英角ｺﾞｼｯｸUB" panose="020B0900000000000000" pitchFamily="50" charset="-128"/>
                          <a:cs typeface="+mn-cs"/>
                        </a:rPr>
                        <a:t>※</a:t>
                      </a:r>
                      <a:r>
                        <a:rPr kumimoji="1" lang="ja-JP" altLang="en-US" sz="1300" b="0" kern="1200" dirty="0">
                          <a:solidFill>
                            <a:schemeClr val="bg1"/>
                          </a:solidFill>
                          <a:latin typeface="HGP創英角ｺﾞｼｯｸUB" panose="020B0900000000000000" pitchFamily="50" charset="-128"/>
                          <a:ea typeface="HGP創英角ｺﾞｼｯｸUB" panose="020B0900000000000000" pitchFamily="50" charset="-128"/>
                          <a:cs typeface="+mn-cs"/>
                        </a:rPr>
                        <a:t>３</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1"/>
                      <a:r>
                        <a:rPr kumimoji="1" lang="ja-JP" altLang="en-US" sz="1300" b="0" kern="1200" dirty="0">
                          <a:solidFill>
                            <a:schemeClr val="bg1"/>
                          </a:solidFill>
                          <a:latin typeface="HGP創英角ｺﾞｼｯｸUB" panose="020B0900000000000000" pitchFamily="50" charset="-128"/>
                          <a:ea typeface="HGP創英角ｺﾞｼｯｸUB" panose="020B0900000000000000" pitchFamily="50" charset="-128"/>
                          <a:cs typeface="+mn-cs"/>
                        </a:rPr>
                        <a:t>販売前許可が　　下りるまでの期間</a:t>
                      </a:r>
                    </a:p>
                  </a:txBody>
                  <a:tcPr anchor="ctr">
                    <a:lnL w="635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615421">
                <a:tc>
                  <a:txBody>
                    <a:bodyPr/>
                    <a:lstStyle/>
                    <a:p>
                      <a:pPr algn="l" defTabSz="955675">
                        <a:buClr>
                          <a:schemeClr val="bg2"/>
                        </a:buClr>
                        <a:buSzPct val="100000"/>
                      </a:pPr>
                      <a:r>
                        <a:rPr lang="ja-JP" altLang="en-US" sz="1200" dirty="0">
                          <a:solidFill>
                            <a:schemeClr val="tx1"/>
                          </a:solidFill>
                          <a:latin typeface="+mj-ea"/>
                          <a:ea typeface="+mj-ea"/>
                        </a:rPr>
                        <a:t>　</a:t>
                      </a:r>
                      <a:r>
                        <a:rPr lang="en-US" altLang="ja-JP" sz="1200" dirty="0">
                          <a:solidFill>
                            <a:schemeClr val="tx1"/>
                          </a:solidFill>
                          <a:latin typeface="+mj-ea"/>
                          <a:ea typeface="+mj-ea"/>
                        </a:rPr>
                        <a:t>【</a:t>
                      </a:r>
                      <a:r>
                        <a:rPr lang="ja-JP" altLang="en-US" sz="1200" dirty="0">
                          <a:solidFill>
                            <a:schemeClr val="tx1"/>
                          </a:solidFill>
                          <a:latin typeface="+mj-ea"/>
                          <a:ea typeface="+mj-ea"/>
                        </a:rPr>
                        <a:t>クラス</a:t>
                      </a:r>
                      <a:r>
                        <a:rPr lang="en-US" altLang="ja-JP" sz="1200" dirty="0">
                          <a:solidFill>
                            <a:schemeClr val="tx1"/>
                          </a:solidFill>
                          <a:latin typeface="+mj-ea"/>
                          <a:ea typeface="+mj-ea"/>
                        </a:rPr>
                        <a:t>1】</a:t>
                      </a:r>
                    </a:p>
                    <a:p>
                      <a:pPr marL="0" marR="0" lvl="0" indent="0" algn="ctr" defTabSz="955675" rtl="0" eaLnBrk="1" fontAlgn="auto" latinLnBrk="0" hangingPunct="1">
                        <a:lnSpc>
                          <a:spcPct val="100000"/>
                        </a:lnSpc>
                        <a:spcBef>
                          <a:spcPts val="0"/>
                        </a:spcBef>
                        <a:spcAft>
                          <a:spcPts val="0"/>
                        </a:spcAft>
                        <a:buClr>
                          <a:schemeClr val="bg2"/>
                        </a:buClr>
                        <a:buSzPct val="100000"/>
                        <a:buFontTx/>
                        <a:buNone/>
                        <a:tabLst/>
                        <a:defRPr/>
                      </a:pPr>
                      <a:r>
                        <a:rPr lang="ja-JP" altLang="en-US" sz="1100" dirty="0">
                          <a:solidFill>
                            <a:schemeClr val="tx1"/>
                          </a:solidFill>
                          <a:latin typeface="+mj-ea"/>
                          <a:ea typeface="+mj-ea"/>
                        </a:rPr>
                        <a:t>当該クラスの医療機器をリスティング制（</a:t>
                      </a:r>
                      <a:r>
                        <a:rPr lang="en-US" altLang="ja-JP" sz="1100" dirty="0">
                          <a:solidFill>
                            <a:schemeClr val="tx1"/>
                          </a:solidFill>
                          <a:latin typeface="+mj-ea"/>
                          <a:ea typeface="+mj-ea"/>
                        </a:rPr>
                        <a:t>Listing</a:t>
                      </a:r>
                      <a:r>
                        <a:rPr lang="ja-JP" altLang="en-US" sz="1100" dirty="0">
                          <a:solidFill>
                            <a:schemeClr val="tx1"/>
                          </a:solidFill>
                          <a:latin typeface="+mj-ea"/>
                          <a:ea typeface="+mj-ea"/>
                        </a:rPr>
                        <a:t>）医療機器と呼ぶ</a:t>
                      </a:r>
                    </a:p>
                    <a:p>
                      <a:pPr algn="ctr" defTabSz="955675">
                        <a:buClr>
                          <a:schemeClr val="bg2"/>
                        </a:buClr>
                        <a:buSzPct val="100000"/>
                      </a:pPr>
                      <a:r>
                        <a:rPr lang="ja-JP" altLang="en-US" sz="1050" dirty="0">
                          <a:solidFill>
                            <a:schemeClr val="tx1"/>
                          </a:solidFill>
                          <a:latin typeface="+mj-ea"/>
                          <a:ea typeface="+mj-ea"/>
                        </a:rPr>
                        <a:t>（測定、滅菌以外のクラス</a:t>
                      </a:r>
                      <a:r>
                        <a:rPr lang="en-US" altLang="ja-JP" sz="1050" dirty="0">
                          <a:solidFill>
                            <a:schemeClr val="tx1"/>
                          </a:solidFill>
                          <a:latin typeface="+mj-ea"/>
                          <a:ea typeface="+mj-ea"/>
                        </a:rPr>
                        <a:t>1</a:t>
                      </a:r>
                      <a:r>
                        <a:rPr lang="ja-JP" altLang="en-US" sz="1050" dirty="0">
                          <a:solidFill>
                            <a:schemeClr val="tx1"/>
                          </a:solidFill>
                          <a:latin typeface="+mj-ea"/>
                          <a:ea typeface="+mj-ea"/>
                        </a:rPr>
                        <a:t>　</a:t>
                      </a:r>
                      <a:r>
                        <a:rPr lang="en-US" altLang="ja-JP" sz="1050" b="0" dirty="0">
                          <a:solidFill>
                            <a:schemeClr val="tx1"/>
                          </a:solidFill>
                          <a:latin typeface="+mj-ea"/>
                          <a:ea typeface="+mj-ea"/>
                        </a:rPr>
                        <a:t>※</a:t>
                      </a:r>
                      <a:r>
                        <a:rPr lang="ja-JP" altLang="en-US" sz="1050" b="0" dirty="0">
                          <a:solidFill>
                            <a:schemeClr val="tx1"/>
                          </a:solidFill>
                          <a:latin typeface="+mj-ea"/>
                          <a:ea typeface="+mj-ea"/>
                        </a:rPr>
                        <a:t>１</a:t>
                      </a:r>
                      <a:r>
                        <a:rPr lang="ja-JP" altLang="en-US" sz="1050" dirty="0">
                          <a:solidFill>
                            <a:schemeClr val="tx1"/>
                          </a:solidFill>
                          <a:latin typeface="+mj-ea"/>
                          <a:ea typeface="+mj-ea"/>
                        </a:rPr>
                        <a:t>）</a:t>
                      </a:r>
                    </a:p>
                  </a:txBody>
                  <a:tcPr anchor="ctr">
                    <a:lnL w="12700" cmpd="sng">
                      <a:noFill/>
                    </a:lnL>
                    <a:lnR w="12700" cmpd="sng">
                      <a:noFill/>
                    </a:lnR>
                    <a:lnT w="38100" cmpd="sng">
                      <a:noFill/>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indent="0" algn="ctr" fontAlgn="ctr">
                        <a:lnSpc>
                          <a:spcPct val="110000"/>
                        </a:lnSpc>
                        <a:spcBef>
                          <a:spcPts val="0"/>
                        </a:spcBef>
                        <a:spcAft>
                          <a:spcPts val="200"/>
                        </a:spcAft>
                        <a:buClr>
                          <a:srgbClr val="5F8AC3"/>
                        </a:buClr>
                        <a:buSzPct val="80000"/>
                        <a:buFontTx/>
                        <a:buNone/>
                      </a:pPr>
                      <a:r>
                        <a:rPr lang="en-US" altLang="ja-JP" sz="1200" dirty="0">
                          <a:solidFill>
                            <a:schemeClr val="tx1"/>
                          </a:solidFill>
                          <a:latin typeface="+mj-ea"/>
                          <a:ea typeface="+mj-ea"/>
                        </a:rPr>
                        <a:t>2021</a:t>
                      </a:r>
                      <a:r>
                        <a:rPr lang="ja-JP" altLang="en-US" sz="1200" dirty="0">
                          <a:solidFill>
                            <a:schemeClr val="tx1"/>
                          </a:solidFill>
                          <a:latin typeface="+mj-ea"/>
                          <a:ea typeface="+mj-ea"/>
                        </a:rPr>
                        <a:t>年</a:t>
                      </a:r>
                      <a:r>
                        <a:rPr lang="en-US" altLang="ja-JP" sz="1200" dirty="0">
                          <a:solidFill>
                            <a:schemeClr val="tx1"/>
                          </a:solidFill>
                          <a:latin typeface="+mj-ea"/>
                          <a:ea typeface="+mj-ea"/>
                        </a:rPr>
                        <a:t>3</a:t>
                      </a:r>
                      <a:r>
                        <a:rPr lang="ja-JP" altLang="en-US" sz="1200" dirty="0">
                          <a:solidFill>
                            <a:schemeClr val="tx1"/>
                          </a:solidFill>
                          <a:latin typeface="+mj-ea"/>
                          <a:ea typeface="+mj-ea"/>
                        </a:rPr>
                        <a:t>月</a:t>
                      </a:r>
                      <a:r>
                        <a:rPr lang="en-US" altLang="ja-JP" sz="1200" dirty="0">
                          <a:solidFill>
                            <a:schemeClr val="tx1"/>
                          </a:solidFill>
                          <a:latin typeface="+mj-ea"/>
                          <a:ea typeface="+mj-ea"/>
                        </a:rPr>
                        <a:t>17</a:t>
                      </a:r>
                      <a:r>
                        <a:rPr lang="ja-JP" altLang="en-US" sz="1200" dirty="0">
                          <a:solidFill>
                            <a:schemeClr val="tx1"/>
                          </a:solidFill>
                          <a:latin typeface="+mj-ea"/>
                          <a:ea typeface="+mj-ea"/>
                        </a:rPr>
                        <a:t>日</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10000"/>
                        </a:lnSpc>
                        <a:spcBef>
                          <a:spcPts val="0"/>
                        </a:spcBef>
                        <a:spcAft>
                          <a:spcPts val="200"/>
                        </a:spcAft>
                        <a:buClr>
                          <a:srgbClr val="5F8AC3"/>
                        </a:buClr>
                        <a:buSzPct val="80000"/>
                        <a:buFontTx/>
                        <a:buNone/>
                        <a:tabLst/>
                        <a:defRPr/>
                      </a:pPr>
                      <a:r>
                        <a:rPr kumimoji="1" lang="ja-JP" altLang="en-US" sz="1000" kern="1200" spc="-30" baseline="0" dirty="0">
                          <a:solidFill>
                            <a:schemeClr val="tx1"/>
                          </a:solidFill>
                          <a:latin typeface="+mj-ea"/>
                          <a:ea typeface="+mj-ea"/>
                          <a:cs typeface="+mn-cs"/>
                        </a:rPr>
                        <a:t>申請費用：</a:t>
                      </a:r>
                      <a:r>
                        <a:rPr kumimoji="1" lang="en-US" altLang="ja-JP" sz="1000" kern="1200" spc="-30" baseline="0" dirty="0">
                          <a:solidFill>
                            <a:schemeClr val="tx1"/>
                          </a:solidFill>
                          <a:latin typeface="+mj-ea"/>
                          <a:ea typeface="+mj-ea"/>
                          <a:cs typeface="+mn-cs"/>
                        </a:rPr>
                        <a:t>500</a:t>
                      </a:r>
                      <a:r>
                        <a:rPr kumimoji="1" lang="ja-JP" altLang="en-US" sz="1000" kern="1200" spc="-30" baseline="0" dirty="0">
                          <a:solidFill>
                            <a:schemeClr val="tx1"/>
                          </a:solidFill>
                          <a:latin typeface="+mj-ea"/>
                          <a:ea typeface="+mj-ea"/>
                          <a:cs typeface="+mn-cs"/>
                        </a:rPr>
                        <a:t>タイバーツ</a:t>
                      </a:r>
                      <a:endParaRPr kumimoji="1" lang="en-US" altLang="ja-JP" sz="1000" kern="1200" spc="-30" baseline="0" dirty="0">
                        <a:solidFill>
                          <a:schemeClr val="tx1"/>
                        </a:solidFill>
                        <a:latin typeface="+mj-ea"/>
                        <a:ea typeface="+mj-ea"/>
                        <a:cs typeface="+mn-cs"/>
                      </a:endParaRPr>
                    </a:p>
                    <a:p>
                      <a:pPr marL="0" marR="0" lvl="0" indent="0" algn="l" defTabSz="914400" rtl="0" eaLnBrk="1" fontAlgn="ctr" latinLnBrk="0" hangingPunct="1">
                        <a:lnSpc>
                          <a:spcPct val="110000"/>
                        </a:lnSpc>
                        <a:spcBef>
                          <a:spcPts val="0"/>
                        </a:spcBef>
                        <a:spcAft>
                          <a:spcPts val="200"/>
                        </a:spcAft>
                        <a:buClr>
                          <a:srgbClr val="5F8AC3"/>
                        </a:buClr>
                        <a:buSzPct val="80000"/>
                        <a:buFontTx/>
                        <a:buNone/>
                        <a:tabLst/>
                        <a:defRPr/>
                      </a:pPr>
                      <a:r>
                        <a:rPr kumimoji="1" lang="ja-JP" altLang="en-US" sz="1000" kern="1200" spc="-30" baseline="0" dirty="0">
                          <a:solidFill>
                            <a:schemeClr val="tx1"/>
                          </a:solidFill>
                          <a:latin typeface="+mj-ea"/>
                          <a:ea typeface="+mj-ea"/>
                          <a:cs typeface="+mn-cs"/>
                        </a:rPr>
                        <a:t>審査費用</a:t>
                      </a:r>
                      <a:r>
                        <a:rPr kumimoji="1" lang="en-US" altLang="ja-JP" sz="1000" kern="1200" spc="-30" baseline="0" dirty="0">
                          <a:solidFill>
                            <a:schemeClr val="tx1"/>
                          </a:solidFill>
                          <a:latin typeface="+mj-ea"/>
                          <a:ea typeface="+mj-ea"/>
                          <a:cs typeface="+mn-cs"/>
                        </a:rPr>
                        <a:t>: 25,000</a:t>
                      </a:r>
                      <a:r>
                        <a:rPr kumimoji="1" lang="ja-JP" altLang="en-US" sz="1000" kern="1200" spc="-30" baseline="0" dirty="0">
                          <a:solidFill>
                            <a:schemeClr val="tx1"/>
                          </a:solidFill>
                          <a:latin typeface="+mj-ea"/>
                          <a:ea typeface="+mj-ea"/>
                          <a:cs typeface="+mn-cs"/>
                        </a:rPr>
                        <a:t>タイバーツ</a:t>
                      </a:r>
                      <a:endParaRPr kumimoji="1" lang="en-US" altLang="ja-JP" sz="1000" kern="1200" spc="-30" baseline="0" dirty="0">
                        <a:solidFill>
                          <a:schemeClr val="tx1"/>
                        </a:solidFill>
                        <a:latin typeface="+mj-ea"/>
                        <a:ea typeface="+mj-ea"/>
                        <a:cs typeface="+mn-cs"/>
                      </a:endParaRPr>
                    </a:p>
                    <a:p>
                      <a:pPr marL="0" marR="0" lvl="0" indent="0" algn="l" defTabSz="914400" rtl="0" eaLnBrk="1" fontAlgn="ctr" latinLnBrk="0" hangingPunct="1">
                        <a:lnSpc>
                          <a:spcPct val="110000"/>
                        </a:lnSpc>
                        <a:spcBef>
                          <a:spcPts val="0"/>
                        </a:spcBef>
                        <a:spcAft>
                          <a:spcPts val="200"/>
                        </a:spcAft>
                        <a:buClr>
                          <a:srgbClr val="5F8AC3"/>
                        </a:buClr>
                        <a:buSzPct val="80000"/>
                        <a:buFontTx/>
                        <a:buNone/>
                        <a:tabLst/>
                        <a:defRPr/>
                      </a:pPr>
                      <a:r>
                        <a:rPr kumimoji="1" lang="ja-JP" altLang="en-US" sz="1000" kern="1200" spc="-30" baseline="0" dirty="0">
                          <a:solidFill>
                            <a:schemeClr val="tx1"/>
                          </a:solidFill>
                          <a:latin typeface="+mj-ea"/>
                          <a:ea typeface="+mj-ea"/>
                          <a:cs typeface="+mn-cs"/>
                        </a:rPr>
                        <a:t>登録証</a:t>
                      </a:r>
                      <a:r>
                        <a:rPr kumimoji="1" lang="en-US" altLang="ja-JP" sz="1000" kern="1200" spc="-30" baseline="0" dirty="0">
                          <a:solidFill>
                            <a:schemeClr val="tx1"/>
                          </a:solidFill>
                          <a:latin typeface="+mj-ea"/>
                          <a:ea typeface="+mj-ea"/>
                          <a:cs typeface="+mn-cs"/>
                        </a:rPr>
                        <a:t>: 2,000</a:t>
                      </a:r>
                      <a:r>
                        <a:rPr kumimoji="1" lang="ja-JP" altLang="en-US" sz="1000" kern="1200" spc="-30" baseline="0" dirty="0">
                          <a:solidFill>
                            <a:schemeClr val="tx1"/>
                          </a:solidFill>
                          <a:latin typeface="+mj-ea"/>
                          <a:ea typeface="+mj-ea"/>
                          <a:cs typeface="+mn-cs"/>
                        </a:rPr>
                        <a:t>タイバーツ</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914400" rtl="0" eaLnBrk="1" fontAlgn="ctr" latinLnBrk="0" hangingPunct="1">
                        <a:lnSpc>
                          <a:spcPct val="110000"/>
                        </a:lnSpc>
                        <a:spcBef>
                          <a:spcPts val="0"/>
                        </a:spcBef>
                        <a:spcAft>
                          <a:spcPts val="200"/>
                        </a:spcAft>
                        <a:buClr>
                          <a:srgbClr val="5F8AC3"/>
                        </a:buClr>
                        <a:buSzPct val="80000"/>
                        <a:buFont typeface="Wingdings" panose="05000000000000000000" pitchFamily="2" charset="2"/>
                        <a:buNone/>
                      </a:pPr>
                      <a:r>
                        <a:rPr kumimoji="1" lang="en-US" altLang="ja-JP" sz="1200" kern="1200" spc="-30" baseline="0" dirty="0">
                          <a:solidFill>
                            <a:schemeClr val="tx1"/>
                          </a:solidFill>
                          <a:latin typeface="+mj-ea"/>
                          <a:ea typeface="+mj-ea"/>
                          <a:cs typeface="+mn-cs"/>
                        </a:rPr>
                        <a:t>200</a:t>
                      </a:r>
                      <a:r>
                        <a:rPr kumimoji="1" lang="ja-JP" altLang="en-US" sz="1200" kern="1200" spc="-30" baseline="0" dirty="0">
                          <a:solidFill>
                            <a:schemeClr val="tx1"/>
                          </a:solidFill>
                          <a:latin typeface="+mj-ea"/>
                          <a:ea typeface="+mj-ea"/>
                          <a:cs typeface="+mn-cs"/>
                        </a:rPr>
                        <a:t>営業日</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59272">
                <a:tc>
                  <a:txBody>
                    <a:bodyPr/>
                    <a:lstStyle/>
                    <a:p>
                      <a:pPr algn="l" defTabSz="955675">
                        <a:buClr>
                          <a:schemeClr val="bg2"/>
                        </a:buClr>
                        <a:buSzPct val="100000"/>
                      </a:pPr>
                      <a:r>
                        <a:rPr lang="ja-JP" altLang="en-US" sz="1200" dirty="0">
                          <a:solidFill>
                            <a:schemeClr val="tx1"/>
                          </a:solidFill>
                          <a:latin typeface="+mj-ea"/>
                          <a:ea typeface="+mj-ea"/>
                        </a:rPr>
                        <a:t>　</a:t>
                      </a:r>
                      <a:r>
                        <a:rPr lang="en-US" altLang="ja-JP" sz="1200" dirty="0">
                          <a:solidFill>
                            <a:schemeClr val="tx1"/>
                          </a:solidFill>
                          <a:latin typeface="+mj-ea"/>
                          <a:ea typeface="+mj-ea"/>
                        </a:rPr>
                        <a:t>【</a:t>
                      </a:r>
                      <a:r>
                        <a:rPr lang="ja-JP" altLang="en-US" sz="1200" dirty="0">
                          <a:solidFill>
                            <a:schemeClr val="tx1"/>
                          </a:solidFill>
                          <a:latin typeface="+mj-ea"/>
                          <a:ea typeface="+mj-ea"/>
                        </a:rPr>
                        <a:t>クラス</a:t>
                      </a:r>
                      <a:r>
                        <a:rPr lang="en-US" altLang="ja-JP" sz="1200" dirty="0">
                          <a:solidFill>
                            <a:schemeClr val="tx1"/>
                          </a:solidFill>
                          <a:latin typeface="+mj-ea"/>
                          <a:ea typeface="+mj-ea"/>
                        </a:rPr>
                        <a:t>2, 3】</a:t>
                      </a:r>
                    </a:p>
                    <a:p>
                      <a:pPr algn="ctr" defTabSz="955675">
                        <a:buClr>
                          <a:schemeClr val="bg2"/>
                        </a:buClr>
                        <a:buSzPct val="100000"/>
                      </a:pPr>
                      <a:r>
                        <a:rPr lang="ja-JP" altLang="en-US" sz="1200" dirty="0">
                          <a:solidFill>
                            <a:schemeClr val="tx1"/>
                          </a:solidFill>
                          <a:latin typeface="+mj-ea"/>
                          <a:ea typeface="+mj-ea"/>
                        </a:rPr>
                        <a:t>　</a:t>
                      </a:r>
                      <a:r>
                        <a:rPr lang="ja-JP" altLang="en-US" sz="1100" dirty="0">
                          <a:solidFill>
                            <a:schemeClr val="tx1"/>
                          </a:solidFill>
                          <a:latin typeface="+mj-ea"/>
                          <a:ea typeface="+mj-ea"/>
                        </a:rPr>
                        <a:t>当該クラスの医療機器を通知制（</a:t>
                      </a:r>
                      <a:r>
                        <a:rPr lang="en-US" altLang="ja-JP" sz="1100" dirty="0">
                          <a:solidFill>
                            <a:schemeClr val="tx1"/>
                          </a:solidFill>
                          <a:latin typeface="+mj-ea"/>
                          <a:ea typeface="+mj-ea"/>
                        </a:rPr>
                        <a:t>Notified</a:t>
                      </a:r>
                      <a:r>
                        <a:rPr lang="ja-JP" altLang="en-US" sz="1100" dirty="0">
                          <a:solidFill>
                            <a:schemeClr val="tx1"/>
                          </a:solidFill>
                          <a:latin typeface="+mj-ea"/>
                          <a:ea typeface="+mj-ea"/>
                        </a:rPr>
                        <a:t>）医療機器と呼ぶ</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ctr" defTabSz="914400" rtl="0" eaLnBrk="1" fontAlgn="ctr" latinLnBrk="0" hangingPunct="1">
                        <a:lnSpc>
                          <a:spcPct val="110000"/>
                        </a:lnSpc>
                        <a:spcBef>
                          <a:spcPts val="0"/>
                        </a:spcBef>
                        <a:spcAft>
                          <a:spcPts val="200"/>
                        </a:spcAft>
                        <a:buClr>
                          <a:srgbClr val="5F8AC3"/>
                        </a:buClr>
                        <a:buSzPct val="80000"/>
                        <a:buFontTx/>
                        <a:buNone/>
                        <a:tabLst/>
                        <a:defRPr/>
                      </a:pPr>
                      <a:r>
                        <a:rPr lang="en-US" altLang="ja-JP" sz="1200" dirty="0">
                          <a:solidFill>
                            <a:schemeClr val="tx1"/>
                          </a:solidFill>
                          <a:latin typeface="+mj-ea"/>
                          <a:ea typeface="+mj-ea"/>
                        </a:rPr>
                        <a:t>2021</a:t>
                      </a:r>
                      <a:r>
                        <a:rPr lang="ja-JP" altLang="en-US" sz="1200" dirty="0">
                          <a:solidFill>
                            <a:schemeClr val="tx1"/>
                          </a:solidFill>
                          <a:latin typeface="+mj-ea"/>
                          <a:ea typeface="+mj-ea"/>
                        </a:rPr>
                        <a:t>年</a:t>
                      </a:r>
                      <a:r>
                        <a:rPr lang="en-US" altLang="ja-JP" sz="1200" dirty="0">
                          <a:solidFill>
                            <a:schemeClr val="tx1"/>
                          </a:solidFill>
                          <a:latin typeface="+mj-ea"/>
                          <a:ea typeface="+mj-ea"/>
                        </a:rPr>
                        <a:t>2</a:t>
                      </a:r>
                      <a:r>
                        <a:rPr lang="ja-JP" altLang="en-US" sz="1200" dirty="0">
                          <a:solidFill>
                            <a:schemeClr val="tx1"/>
                          </a:solidFill>
                          <a:latin typeface="+mj-ea"/>
                          <a:ea typeface="+mj-ea"/>
                        </a:rPr>
                        <a:t>月</a:t>
                      </a:r>
                      <a:r>
                        <a:rPr lang="en-US" altLang="ja-JP" sz="1200" dirty="0">
                          <a:solidFill>
                            <a:schemeClr val="tx1"/>
                          </a:solidFill>
                          <a:latin typeface="+mj-ea"/>
                          <a:ea typeface="+mj-ea"/>
                        </a:rPr>
                        <a:t>15</a:t>
                      </a:r>
                      <a:r>
                        <a:rPr lang="ja-JP" altLang="en-US" sz="1200" dirty="0">
                          <a:solidFill>
                            <a:schemeClr val="tx1"/>
                          </a:solidFill>
                          <a:latin typeface="+mj-ea"/>
                          <a:ea typeface="+mj-ea"/>
                        </a:rPr>
                        <a:t>日</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10000"/>
                        </a:lnSpc>
                        <a:spcBef>
                          <a:spcPts val="0"/>
                        </a:spcBef>
                        <a:spcAft>
                          <a:spcPts val="200"/>
                        </a:spcAft>
                        <a:buClr>
                          <a:srgbClr val="5F8AC3"/>
                        </a:buClr>
                        <a:buSzPct val="80000"/>
                        <a:buFontTx/>
                        <a:buNone/>
                        <a:tabLst/>
                        <a:defRPr/>
                      </a:pPr>
                      <a:r>
                        <a:rPr kumimoji="1" lang="ja-JP" altLang="en-US" sz="1000" kern="1200" spc="-30" baseline="0" dirty="0">
                          <a:solidFill>
                            <a:schemeClr val="tx1"/>
                          </a:solidFill>
                          <a:latin typeface="+mj-ea"/>
                          <a:ea typeface="+mj-ea"/>
                          <a:cs typeface="+mn-cs"/>
                        </a:rPr>
                        <a:t>申請費用：</a:t>
                      </a:r>
                      <a:r>
                        <a:rPr kumimoji="1" lang="en-US" altLang="ja-JP" sz="1000" kern="1200" spc="-30" baseline="0" dirty="0">
                          <a:solidFill>
                            <a:schemeClr val="tx1"/>
                          </a:solidFill>
                          <a:latin typeface="+mj-ea"/>
                          <a:ea typeface="+mj-ea"/>
                          <a:cs typeface="+mn-cs"/>
                        </a:rPr>
                        <a:t> 1,000</a:t>
                      </a:r>
                      <a:r>
                        <a:rPr kumimoji="1" lang="ja-JP" altLang="en-US" sz="1000" kern="1200" spc="-30" baseline="0" dirty="0">
                          <a:solidFill>
                            <a:schemeClr val="tx1"/>
                          </a:solidFill>
                          <a:latin typeface="+mj-ea"/>
                          <a:ea typeface="+mj-ea"/>
                          <a:cs typeface="+mn-cs"/>
                        </a:rPr>
                        <a:t>タイバーツ</a:t>
                      </a:r>
                      <a:endParaRPr kumimoji="1" lang="en-US" altLang="ja-JP" sz="1000" kern="1200" spc="-30" baseline="0" dirty="0">
                        <a:solidFill>
                          <a:schemeClr val="tx1"/>
                        </a:solidFill>
                        <a:latin typeface="+mj-ea"/>
                        <a:ea typeface="+mj-ea"/>
                        <a:cs typeface="+mn-cs"/>
                      </a:endParaRPr>
                    </a:p>
                    <a:p>
                      <a:pPr marL="0" indent="0" algn="l" defTabSz="914400" rtl="0" eaLnBrk="1" fontAlgn="ctr" latinLnBrk="0" hangingPunct="1">
                        <a:lnSpc>
                          <a:spcPct val="110000"/>
                        </a:lnSpc>
                        <a:spcBef>
                          <a:spcPts val="0"/>
                        </a:spcBef>
                        <a:spcAft>
                          <a:spcPts val="200"/>
                        </a:spcAft>
                        <a:buClr>
                          <a:srgbClr val="5F8AC3"/>
                        </a:buClr>
                        <a:buSzPct val="80000"/>
                        <a:buFontTx/>
                        <a:buNone/>
                      </a:pPr>
                      <a:r>
                        <a:rPr kumimoji="1" lang="ja-JP" altLang="en-US" sz="1000" kern="1200" spc="-30" baseline="0" dirty="0">
                          <a:solidFill>
                            <a:schemeClr val="tx1"/>
                          </a:solidFill>
                          <a:latin typeface="+mj-ea"/>
                          <a:ea typeface="+mj-ea"/>
                          <a:cs typeface="+mn-cs"/>
                        </a:rPr>
                        <a:t>審査費用：</a:t>
                      </a:r>
                      <a:r>
                        <a:rPr kumimoji="1" lang="en-US" altLang="ja-JP" sz="1000" kern="1200" spc="-30" baseline="0" dirty="0">
                          <a:solidFill>
                            <a:schemeClr val="tx1"/>
                          </a:solidFill>
                          <a:latin typeface="+mj-ea"/>
                          <a:ea typeface="+mj-ea"/>
                          <a:cs typeface="+mn-cs"/>
                        </a:rPr>
                        <a:t>38</a:t>
                      </a:r>
                      <a:r>
                        <a:rPr kumimoji="1" lang="en-US" altLang="ja-JP" sz="1000" kern="1200" dirty="0">
                          <a:solidFill>
                            <a:schemeClr val="tx1"/>
                          </a:solidFill>
                          <a:latin typeface="+mj-ea"/>
                          <a:ea typeface="+mj-ea"/>
                          <a:cs typeface="+mn-cs"/>
                        </a:rPr>
                        <a:t>,000</a:t>
                      </a:r>
                      <a:r>
                        <a:rPr kumimoji="1" lang="ja-JP" altLang="en-US" sz="1000" kern="1200" dirty="0">
                          <a:solidFill>
                            <a:schemeClr val="tx1"/>
                          </a:solidFill>
                          <a:latin typeface="+mj-ea"/>
                          <a:ea typeface="+mj-ea"/>
                          <a:cs typeface="+mn-cs"/>
                        </a:rPr>
                        <a:t>タイバーツ（クラス２）</a:t>
                      </a:r>
                      <a:endParaRPr kumimoji="1" lang="en-US" altLang="ja-JP" sz="1000" kern="1200" dirty="0">
                        <a:solidFill>
                          <a:schemeClr val="tx1"/>
                        </a:solidFill>
                        <a:latin typeface="+mj-ea"/>
                        <a:ea typeface="+mj-ea"/>
                        <a:cs typeface="+mn-cs"/>
                      </a:endParaRPr>
                    </a:p>
                    <a:p>
                      <a:pPr marL="0" indent="0" algn="l" defTabSz="914400" rtl="0" eaLnBrk="1" fontAlgn="ctr" latinLnBrk="0" hangingPunct="1">
                        <a:lnSpc>
                          <a:spcPct val="110000"/>
                        </a:lnSpc>
                        <a:spcBef>
                          <a:spcPts val="0"/>
                        </a:spcBef>
                        <a:spcAft>
                          <a:spcPts val="200"/>
                        </a:spcAft>
                        <a:buClr>
                          <a:srgbClr val="5F8AC3"/>
                        </a:buClr>
                        <a:buSzPct val="80000"/>
                        <a:buFontTx/>
                        <a:buNone/>
                      </a:pPr>
                      <a:r>
                        <a:rPr kumimoji="1" lang="ja-JP" altLang="en-US" sz="1000" kern="1200" dirty="0">
                          <a:solidFill>
                            <a:schemeClr val="tx1"/>
                          </a:solidFill>
                          <a:latin typeface="+mj-ea"/>
                          <a:ea typeface="+mj-ea"/>
                          <a:cs typeface="+mn-cs"/>
                        </a:rPr>
                        <a:t>審査費用：</a:t>
                      </a:r>
                      <a:r>
                        <a:rPr kumimoji="1" lang="en-US" altLang="ja-JP" sz="1000" kern="1200" dirty="0">
                          <a:solidFill>
                            <a:schemeClr val="tx1"/>
                          </a:solidFill>
                          <a:latin typeface="+mj-ea"/>
                          <a:ea typeface="+mj-ea"/>
                          <a:cs typeface="+mn-cs"/>
                        </a:rPr>
                        <a:t>63,000</a:t>
                      </a:r>
                      <a:r>
                        <a:rPr kumimoji="1" lang="ja-JP" altLang="en-US" sz="1000" kern="1200" dirty="0">
                          <a:solidFill>
                            <a:schemeClr val="tx1"/>
                          </a:solidFill>
                          <a:latin typeface="+mj-ea"/>
                          <a:ea typeface="+mj-ea"/>
                          <a:cs typeface="+mn-cs"/>
                        </a:rPr>
                        <a:t>タイバーツ（クラス３）</a:t>
                      </a:r>
                      <a:endParaRPr kumimoji="1" lang="en-US" altLang="ja-JP" sz="1000" kern="1200" dirty="0">
                        <a:solidFill>
                          <a:schemeClr val="tx1"/>
                        </a:solidFill>
                        <a:latin typeface="+mj-ea"/>
                        <a:ea typeface="+mj-ea"/>
                        <a:cs typeface="+mn-cs"/>
                      </a:endParaRPr>
                    </a:p>
                    <a:p>
                      <a:pPr marL="0" indent="0" algn="l" defTabSz="914400" rtl="0" eaLnBrk="1" fontAlgn="ctr" latinLnBrk="0" hangingPunct="1">
                        <a:lnSpc>
                          <a:spcPct val="110000"/>
                        </a:lnSpc>
                        <a:spcBef>
                          <a:spcPts val="0"/>
                        </a:spcBef>
                        <a:spcAft>
                          <a:spcPts val="200"/>
                        </a:spcAft>
                        <a:buClr>
                          <a:srgbClr val="5F8AC3"/>
                        </a:buClr>
                        <a:buSzPct val="80000"/>
                        <a:buFontTx/>
                        <a:buNone/>
                      </a:pPr>
                      <a:r>
                        <a:rPr kumimoji="1" lang="ja-JP" altLang="en-US" sz="1000" kern="1200" spc="-30" baseline="0" dirty="0">
                          <a:solidFill>
                            <a:schemeClr val="tx1"/>
                          </a:solidFill>
                          <a:latin typeface="+mj-ea"/>
                          <a:ea typeface="+mj-ea"/>
                          <a:cs typeface="+mn-cs"/>
                        </a:rPr>
                        <a:t>登録証</a:t>
                      </a:r>
                      <a:r>
                        <a:rPr kumimoji="1" lang="en-US" altLang="ja-JP" sz="1000" kern="1200" spc="-30" baseline="0" dirty="0">
                          <a:solidFill>
                            <a:schemeClr val="tx1"/>
                          </a:solidFill>
                          <a:latin typeface="+mj-ea"/>
                          <a:ea typeface="+mj-ea"/>
                          <a:cs typeface="+mn-cs"/>
                        </a:rPr>
                        <a:t>: 10,000</a:t>
                      </a:r>
                      <a:r>
                        <a:rPr kumimoji="1" lang="ja-JP" altLang="en-US" sz="1000" kern="1200" spc="-30" baseline="0" dirty="0">
                          <a:solidFill>
                            <a:schemeClr val="tx1"/>
                          </a:solidFill>
                          <a:latin typeface="+mj-ea"/>
                          <a:ea typeface="+mj-ea"/>
                          <a:cs typeface="+mn-cs"/>
                        </a:rPr>
                        <a:t>タイバーツ</a:t>
                      </a:r>
                      <a:endParaRPr kumimoji="1" lang="ja-JP" altLang="en-US" sz="1000" kern="1200" dirty="0">
                        <a:solidFill>
                          <a:schemeClr val="tx1"/>
                        </a:solidFill>
                        <a:latin typeface="+mj-ea"/>
                        <a:ea typeface="+mj-ea"/>
                        <a:cs typeface="+mn-cs"/>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10000"/>
                        </a:lnSpc>
                        <a:spcBef>
                          <a:spcPts val="0"/>
                        </a:spcBef>
                        <a:spcAft>
                          <a:spcPts val="200"/>
                        </a:spcAft>
                        <a:buClr>
                          <a:srgbClr val="5F8AC3"/>
                        </a:buClr>
                        <a:buSzPct val="80000"/>
                        <a:buFont typeface="Wingdings" panose="05000000000000000000" pitchFamily="2" charset="2"/>
                        <a:buNone/>
                        <a:tabLst/>
                        <a:defRPr/>
                      </a:pPr>
                      <a:r>
                        <a:rPr lang="en-US" altLang="ja-JP" sz="1200" dirty="0">
                          <a:solidFill>
                            <a:schemeClr val="tx1"/>
                          </a:solidFill>
                          <a:latin typeface="+mj-ea"/>
                          <a:ea typeface="+mj-ea"/>
                        </a:rPr>
                        <a:t>250</a:t>
                      </a:r>
                      <a:r>
                        <a:rPr lang="ja-JP" altLang="en-US" sz="1200" dirty="0">
                          <a:solidFill>
                            <a:schemeClr val="tx1"/>
                          </a:solidFill>
                          <a:latin typeface="+mj-ea"/>
                          <a:ea typeface="+mj-ea"/>
                        </a:rPr>
                        <a:t>営業日</a:t>
                      </a:r>
                      <a:endParaRPr lang="ja-JP" altLang="en-US" sz="1200" dirty="0">
                        <a:solidFill>
                          <a:schemeClr val="tx1"/>
                        </a:solidFill>
                        <a:latin typeface="+mj-ea"/>
                        <a:ea typeface="+mj-ea"/>
                        <a:cs typeface="Arial"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84409">
                <a:tc>
                  <a:txBody>
                    <a:bodyPr/>
                    <a:lstStyle/>
                    <a:p>
                      <a:pPr algn="l" defTabSz="955675">
                        <a:buClr>
                          <a:schemeClr val="bg2"/>
                        </a:buClr>
                        <a:buSzPct val="100000"/>
                      </a:pPr>
                      <a:r>
                        <a:rPr lang="ja-JP" altLang="en-US" sz="1200" dirty="0">
                          <a:solidFill>
                            <a:schemeClr val="tx1"/>
                          </a:solidFill>
                          <a:latin typeface="+mj-ea"/>
                          <a:ea typeface="+mj-ea"/>
                        </a:rPr>
                        <a:t>　</a:t>
                      </a:r>
                      <a:r>
                        <a:rPr lang="en-US" altLang="ja-JP" sz="1200" dirty="0">
                          <a:solidFill>
                            <a:schemeClr val="tx1"/>
                          </a:solidFill>
                          <a:latin typeface="+mj-ea"/>
                          <a:ea typeface="+mj-ea"/>
                        </a:rPr>
                        <a:t>【</a:t>
                      </a:r>
                      <a:r>
                        <a:rPr lang="ja-JP" altLang="en-US" sz="1200" dirty="0">
                          <a:solidFill>
                            <a:schemeClr val="tx1"/>
                          </a:solidFill>
                          <a:latin typeface="+mj-ea"/>
                          <a:ea typeface="+mj-ea"/>
                        </a:rPr>
                        <a:t>クラス</a:t>
                      </a:r>
                      <a:r>
                        <a:rPr lang="en-US" altLang="ja-JP" sz="1200" dirty="0">
                          <a:solidFill>
                            <a:schemeClr val="tx1"/>
                          </a:solidFill>
                          <a:latin typeface="+mj-ea"/>
                          <a:ea typeface="+mj-ea"/>
                        </a:rPr>
                        <a:t>4】</a:t>
                      </a:r>
                    </a:p>
                    <a:p>
                      <a:pPr marL="0" marR="0" lvl="0" indent="0" algn="ctr" defTabSz="955675" rtl="0" eaLnBrk="1" fontAlgn="auto" latinLnBrk="0" hangingPunct="1">
                        <a:lnSpc>
                          <a:spcPct val="100000"/>
                        </a:lnSpc>
                        <a:spcBef>
                          <a:spcPts val="0"/>
                        </a:spcBef>
                        <a:spcAft>
                          <a:spcPts val="0"/>
                        </a:spcAft>
                        <a:buClr>
                          <a:schemeClr val="bg2"/>
                        </a:buClr>
                        <a:buSzPct val="100000"/>
                        <a:buFontTx/>
                        <a:buNone/>
                        <a:tabLst/>
                        <a:defRPr/>
                      </a:pPr>
                      <a:r>
                        <a:rPr lang="ja-JP" altLang="en-US" sz="1200" dirty="0">
                          <a:solidFill>
                            <a:schemeClr val="tx1"/>
                          </a:solidFill>
                          <a:latin typeface="+mj-ea"/>
                          <a:ea typeface="+mj-ea"/>
                        </a:rPr>
                        <a:t>　</a:t>
                      </a:r>
                      <a:r>
                        <a:rPr lang="ja-JP" altLang="en-US" sz="1100" dirty="0">
                          <a:solidFill>
                            <a:schemeClr val="tx1"/>
                          </a:solidFill>
                          <a:latin typeface="+mj-ea"/>
                          <a:ea typeface="+mj-ea"/>
                        </a:rPr>
                        <a:t>当該クラスの医療機器を免許制（</a:t>
                      </a:r>
                      <a:r>
                        <a:rPr lang="en-US" altLang="ja-JP" sz="1100" dirty="0">
                          <a:solidFill>
                            <a:schemeClr val="tx1"/>
                          </a:solidFill>
                          <a:latin typeface="+mj-ea"/>
                          <a:ea typeface="+mj-ea"/>
                        </a:rPr>
                        <a:t>Licensed</a:t>
                      </a:r>
                      <a:r>
                        <a:rPr lang="ja-JP" altLang="en-US" sz="1100" dirty="0">
                          <a:solidFill>
                            <a:schemeClr val="tx1"/>
                          </a:solidFill>
                          <a:latin typeface="+mj-ea"/>
                          <a:ea typeface="+mj-ea"/>
                        </a:rPr>
                        <a:t>）医療機器と呼ぶ</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ctr" defTabSz="914400" rtl="0" eaLnBrk="1" fontAlgn="ctr" latinLnBrk="0" hangingPunct="1">
                        <a:lnSpc>
                          <a:spcPct val="110000"/>
                        </a:lnSpc>
                        <a:spcBef>
                          <a:spcPts val="0"/>
                        </a:spcBef>
                        <a:spcAft>
                          <a:spcPts val="200"/>
                        </a:spcAft>
                        <a:buClr>
                          <a:srgbClr val="5F8AC3"/>
                        </a:buClr>
                        <a:buSzPct val="80000"/>
                        <a:buFontTx/>
                        <a:buNone/>
                        <a:tabLst/>
                        <a:defRPr/>
                      </a:pPr>
                      <a:r>
                        <a:rPr lang="en-US" altLang="ja-JP" sz="1200" dirty="0">
                          <a:solidFill>
                            <a:schemeClr val="tx1"/>
                          </a:solidFill>
                          <a:latin typeface="+mj-ea"/>
                          <a:ea typeface="+mj-ea"/>
                        </a:rPr>
                        <a:t>2021</a:t>
                      </a:r>
                      <a:r>
                        <a:rPr lang="ja-JP" altLang="en-US" sz="1200" dirty="0">
                          <a:solidFill>
                            <a:schemeClr val="tx1"/>
                          </a:solidFill>
                          <a:latin typeface="+mj-ea"/>
                          <a:ea typeface="+mj-ea"/>
                        </a:rPr>
                        <a:t>年</a:t>
                      </a:r>
                      <a:r>
                        <a:rPr lang="en-US" altLang="ja-JP" sz="1200" dirty="0">
                          <a:solidFill>
                            <a:schemeClr val="tx1"/>
                          </a:solidFill>
                          <a:latin typeface="+mj-ea"/>
                          <a:ea typeface="+mj-ea"/>
                        </a:rPr>
                        <a:t>2</a:t>
                      </a:r>
                      <a:r>
                        <a:rPr lang="ja-JP" altLang="en-US" sz="1200" dirty="0">
                          <a:solidFill>
                            <a:schemeClr val="tx1"/>
                          </a:solidFill>
                          <a:latin typeface="+mj-ea"/>
                          <a:ea typeface="+mj-ea"/>
                        </a:rPr>
                        <a:t>月</a:t>
                      </a:r>
                      <a:r>
                        <a:rPr lang="en-US" altLang="ja-JP" sz="1200" dirty="0">
                          <a:solidFill>
                            <a:schemeClr val="tx1"/>
                          </a:solidFill>
                          <a:latin typeface="+mj-ea"/>
                          <a:ea typeface="+mj-ea"/>
                        </a:rPr>
                        <a:t>15</a:t>
                      </a:r>
                      <a:r>
                        <a:rPr lang="ja-JP" altLang="en-US" sz="1200" dirty="0">
                          <a:solidFill>
                            <a:schemeClr val="tx1"/>
                          </a:solidFill>
                          <a:latin typeface="+mj-ea"/>
                          <a:ea typeface="+mj-ea"/>
                        </a:rPr>
                        <a:t>日</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10000"/>
                        </a:lnSpc>
                        <a:spcBef>
                          <a:spcPts val="0"/>
                        </a:spcBef>
                        <a:spcAft>
                          <a:spcPts val="200"/>
                        </a:spcAft>
                        <a:buClr>
                          <a:srgbClr val="5F8AC3"/>
                        </a:buClr>
                        <a:buSzPct val="80000"/>
                        <a:buFontTx/>
                        <a:buNone/>
                        <a:tabLst/>
                        <a:defRPr/>
                      </a:pPr>
                      <a:r>
                        <a:rPr kumimoji="1" lang="ja-JP" altLang="en-US" sz="1000" kern="1200" spc="-30" baseline="0" dirty="0">
                          <a:solidFill>
                            <a:schemeClr val="tx1"/>
                          </a:solidFill>
                          <a:latin typeface="+mj-ea"/>
                          <a:ea typeface="+mj-ea"/>
                          <a:cs typeface="+mn-cs"/>
                        </a:rPr>
                        <a:t>申請費</a:t>
                      </a:r>
                      <a:r>
                        <a:rPr kumimoji="1" lang="ja-JP" altLang="en-US" sz="1000" kern="1200" spc="-30" baseline="0">
                          <a:solidFill>
                            <a:schemeClr val="tx1"/>
                          </a:solidFill>
                          <a:latin typeface="+mj-ea"/>
                          <a:ea typeface="+mj-ea"/>
                          <a:cs typeface="+mn-cs"/>
                        </a:rPr>
                        <a:t>用：</a:t>
                      </a:r>
                      <a:r>
                        <a:rPr kumimoji="1" lang="en-US" altLang="ja-JP" sz="1000" kern="1200" spc="-30" baseline="0">
                          <a:solidFill>
                            <a:schemeClr val="tx1"/>
                          </a:solidFill>
                          <a:latin typeface="+mj-ea"/>
                          <a:ea typeface="+mj-ea"/>
                          <a:cs typeface="+mn-cs"/>
                        </a:rPr>
                        <a:t> 1,000</a:t>
                      </a:r>
                      <a:r>
                        <a:rPr kumimoji="1" lang="ja-JP" altLang="en-US" sz="1000" kern="1200" spc="-30" baseline="0" dirty="0">
                          <a:solidFill>
                            <a:schemeClr val="tx1"/>
                          </a:solidFill>
                          <a:latin typeface="+mj-ea"/>
                          <a:ea typeface="+mj-ea"/>
                          <a:cs typeface="+mn-cs"/>
                        </a:rPr>
                        <a:t>タイバーツ</a:t>
                      </a:r>
                      <a:endParaRPr kumimoji="1" lang="en-US" altLang="ja-JP" sz="1000" kern="1200" spc="-30" baseline="0" dirty="0">
                        <a:solidFill>
                          <a:schemeClr val="tx1"/>
                        </a:solidFill>
                        <a:latin typeface="+mj-ea"/>
                        <a:ea typeface="+mj-ea"/>
                        <a:cs typeface="+mn-cs"/>
                      </a:endParaRPr>
                    </a:p>
                    <a:p>
                      <a:pPr marL="0" marR="0" lvl="0" indent="0" algn="l" defTabSz="914400" rtl="0" eaLnBrk="1" fontAlgn="ctr" latinLnBrk="0" hangingPunct="1">
                        <a:lnSpc>
                          <a:spcPct val="110000"/>
                        </a:lnSpc>
                        <a:spcBef>
                          <a:spcPts val="0"/>
                        </a:spcBef>
                        <a:spcAft>
                          <a:spcPts val="200"/>
                        </a:spcAft>
                        <a:buClr>
                          <a:srgbClr val="5F8AC3"/>
                        </a:buClr>
                        <a:buSzPct val="80000"/>
                        <a:buFontTx/>
                        <a:buNone/>
                        <a:tabLst/>
                        <a:defRPr/>
                      </a:pPr>
                      <a:r>
                        <a:rPr kumimoji="1" lang="ja-JP" altLang="en-US" sz="1000" kern="1200" spc="-30" baseline="0" dirty="0">
                          <a:solidFill>
                            <a:schemeClr val="tx1"/>
                          </a:solidFill>
                          <a:latin typeface="+mj-ea"/>
                          <a:ea typeface="+mj-ea"/>
                          <a:cs typeface="+mn-cs"/>
                        </a:rPr>
                        <a:t>審査費</a:t>
                      </a:r>
                      <a:r>
                        <a:rPr kumimoji="1" lang="ja-JP" altLang="en-US" sz="1000" kern="1200" spc="-30" baseline="0">
                          <a:solidFill>
                            <a:schemeClr val="tx1"/>
                          </a:solidFill>
                          <a:latin typeface="+mj-ea"/>
                          <a:ea typeface="+mj-ea"/>
                          <a:cs typeface="+mn-cs"/>
                        </a:rPr>
                        <a:t>用</a:t>
                      </a:r>
                      <a:r>
                        <a:rPr kumimoji="1" lang="en-US" altLang="ja-JP" sz="1000" kern="1200" spc="-30" baseline="0">
                          <a:solidFill>
                            <a:schemeClr val="tx1"/>
                          </a:solidFill>
                          <a:latin typeface="+mj-ea"/>
                          <a:ea typeface="+mj-ea"/>
                          <a:cs typeface="+mn-cs"/>
                        </a:rPr>
                        <a:t>:  88,000</a:t>
                      </a:r>
                      <a:r>
                        <a:rPr kumimoji="1" lang="ja-JP" altLang="en-US" sz="1000" kern="1200" spc="-30" baseline="0" dirty="0">
                          <a:solidFill>
                            <a:schemeClr val="tx1"/>
                          </a:solidFill>
                          <a:latin typeface="+mj-ea"/>
                          <a:ea typeface="+mj-ea"/>
                          <a:cs typeface="+mn-cs"/>
                        </a:rPr>
                        <a:t>タイバーツ</a:t>
                      </a:r>
                      <a:endParaRPr kumimoji="1" lang="en-US" altLang="ja-JP" sz="1000" kern="1200" spc="-30" baseline="0" dirty="0">
                        <a:solidFill>
                          <a:schemeClr val="tx1"/>
                        </a:solidFill>
                        <a:latin typeface="+mj-ea"/>
                        <a:ea typeface="+mj-ea"/>
                        <a:cs typeface="+mn-cs"/>
                      </a:endParaRPr>
                    </a:p>
                    <a:p>
                      <a:pPr marL="0" marR="0" lvl="0" indent="0" algn="l" defTabSz="914400" rtl="0" eaLnBrk="1" fontAlgn="ctr" latinLnBrk="0" hangingPunct="1">
                        <a:lnSpc>
                          <a:spcPct val="110000"/>
                        </a:lnSpc>
                        <a:spcBef>
                          <a:spcPts val="0"/>
                        </a:spcBef>
                        <a:spcAft>
                          <a:spcPts val="200"/>
                        </a:spcAft>
                        <a:buClr>
                          <a:srgbClr val="5F8AC3"/>
                        </a:buClr>
                        <a:buSzPct val="80000"/>
                        <a:buFontTx/>
                        <a:buNone/>
                        <a:tabLst/>
                        <a:defRPr/>
                      </a:pPr>
                      <a:r>
                        <a:rPr kumimoji="1" lang="ja-JP" altLang="en-US" sz="1000" kern="1200" spc="-30" baseline="0" dirty="0">
                          <a:solidFill>
                            <a:schemeClr val="tx1"/>
                          </a:solidFill>
                          <a:latin typeface="+mj-ea"/>
                          <a:ea typeface="+mj-ea"/>
                          <a:cs typeface="+mn-cs"/>
                        </a:rPr>
                        <a:t>登録</a:t>
                      </a:r>
                      <a:r>
                        <a:rPr kumimoji="1" lang="ja-JP" altLang="en-US" sz="1000" kern="1200" spc="-30" baseline="0">
                          <a:solidFill>
                            <a:schemeClr val="tx1"/>
                          </a:solidFill>
                          <a:latin typeface="+mj-ea"/>
                          <a:ea typeface="+mj-ea"/>
                          <a:cs typeface="+mn-cs"/>
                        </a:rPr>
                        <a:t>証</a:t>
                      </a:r>
                      <a:r>
                        <a:rPr kumimoji="1" lang="en-US" altLang="ja-JP" sz="1000" kern="1200" spc="-30" baseline="0">
                          <a:solidFill>
                            <a:schemeClr val="tx1"/>
                          </a:solidFill>
                          <a:latin typeface="+mj-ea"/>
                          <a:ea typeface="+mj-ea"/>
                          <a:cs typeface="+mn-cs"/>
                        </a:rPr>
                        <a:t>: 20,000</a:t>
                      </a:r>
                      <a:r>
                        <a:rPr kumimoji="1" lang="ja-JP" altLang="en-US" sz="1000" kern="1200" spc="-30" baseline="0" dirty="0">
                          <a:solidFill>
                            <a:schemeClr val="tx1"/>
                          </a:solidFill>
                          <a:latin typeface="+mj-ea"/>
                          <a:ea typeface="+mj-ea"/>
                          <a:cs typeface="+mn-cs"/>
                        </a:rPr>
                        <a:t>タイバーツ</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914400" rtl="0" eaLnBrk="1" fontAlgn="ctr" latinLnBrk="0" hangingPunct="1">
                        <a:lnSpc>
                          <a:spcPct val="110000"/>
                        </a:lnSpc>
                        <a:spcBef>
                          <a:spcPts val="0"/>
                        </a:spcBef>
                        <a:spcAft>
                          <a:spcPts val="200"/>
                        </a:spcAft>
                        <a:buClr>
                          <a:srgbClr val="5F8AC3"/>
                        </a:buClr>
                        <a:buSzPct val="80000"/>
                        <a:buFont typeface="Wingdings" panose="05000000000000000000" pitchFamily="2" charset="2"/>
                        <a:buNone/>
                      </a:pPr>
                      <a:r>
                        <a:rPr kumimoji="1" lang="en-US" altLang="ja-JP" sz="1200" kern="1200" dirty="0">
                          <a:solidFill>
                            <a:schemeClr val="tx1"/>
                          </a:solidFill>
                          <a:latin typeface="+mj-ea"/>
                          <a:ea typeface="+mj-ea"/>
                          <a:cs typeface="+mn-cs"/>
                        </a:rPr>
                        <a:t>300</a:t>
                      </a:r>
                      <a:r>
                        <a:rPr kumimoji="1" lang="ja-JP" altLang="en-US" sz="1200" kern="1200" dirty="0">
                          <a:solidFill>
                            <a:schemeClr val="tx1"/>
                          </a:solidFill>
                          <a:latin typeface="+mj-ea"/>
                          <a:ea typeface="+mj-ea"/>
                          <a:cs typeface="+mn-cs"/>
                        </a:rPr>
                        <a:t>営業日</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49869">
                <a:tc>
                  <a:txBody>
                    <a:bodyPr/>
                    <a:lstStyle/>
                    <a:p>
                      <a:pPr algn="ctr" defTabSz="955675">
                        <a:buClr>
                          <a:schemeClr val="bg2"/>
                        </a:buClr>
                        <a:buSzPct val="100000"/>
                      </a:pPr>
                      <a:r>
                        <a:rPr lang="en-US" altLang="ja-JP" sz="1200">
                          <a:solidFill>
                            <a:schemeClr val="tx1"/>
                          </a:solidFill>
                          <a:latin typeface="+mj-ea"/>
                          <a:ea typeface="+mj-ea"/>
                        </a:rPr>
                        <a:t>Specialist </a:t>
                      </a:r>
                      <a:r>
                        <a:rPr lang="ja-JP" altLang="en-US" sz="1200">
                          <a:solidFill>
                            <a:schemeClr val="tx1"/>
                          </a:solidFill>
                          <a:latin typeface="+mj-ea"/>
                          <a:ea typeface="+mj-ea"/>
                        </a:rPr>
                        <a:t>に</a:t>
                      </a:r>
                      <a:r>
                        <a:rPr lang="ja-JP" altLang="en-US" sz="1200" dirty="0">
                          <a:solidFill>
                            <a:schemeClr val="tx1"/>
                          </a:solidFill>
                          <a:latin typeface="+mj-ea"/>
                          <a:ea typeface="+mj-ea"/>
                        </a:rPr>
                        <a:t>よる技術文書の審査</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gridSpan="3">
                  <a:txBody>
                    <a:bodyPr/>
                    <a:lstStyle/>
                    <a:p>
                      <a:pPr marL="0" marR="0" lvl="0" indent="0" algn="ctr" defTabSz="914400" rtl="0" eaLnBrk="1" fontAlgn="ctr" latinLnBrk="0" hangingPunct="1">
                        <a:lnSpc>
                          <a:spcPct val="110000"/>
                        </a:lnSpc>
                        <a:spcBef>
                          <a:spcPts val="0"/>
                        </a:spcBef>
                        <a:spcAft>
                          <a:spcPts val="200"/>
                        </a:spcAft>
                        <a:buClr>
                          <a:srgbClr val="5F8AC3"/>
                        </a:buClr>
                        <a:buSzPct val="80000"/>
                        <a:buFontTx/>
                        <a:buNone/>
                        <a:tabLst/>
                        <a:defRPr/>
                      </a:pPr>
                      <a:r>
                        <a:rPr kumimoji="1" lang="ja-JP" altLang="en-US" sz="1100" kern="1200" dirty="0">
                          <a:solidFill>
                            <a:schemeClr val="tx1"/>
                          </a:solidFill>
                          <a:effectLst/>
                          <a:latin typeface="+mj-ea"/>
                          <a:ea typeface="+mj-ea"/>
                          <a:cs typeface="+mn-cs"/>
                        </a:rPr>
                        <a:t>新規性の高い医療機器などタイ</a:t>
                      </a:r>
                      <a:r>
                        <a:rPr kumimoji="1" lang="en-US" altLang="ja-JP" sz="1100" kern="1200" dirty="0">
                          <a:solidFill>
                            <a:schemeClr val="tx1"/>
                          </a:solidFill>
                          <a:effectLst/>
                          <a:latin typeface="+mj-ea"/>
                          <a:ea typeface="+mj-ea"/>
                          <a:cs typeface="+mn-cs"/>
                        </a:rPr>
                        <a:t>FDA</a:t>
                      </a:r>
                      <a:r>
                        <a:rPr kumimoji="1" lang="ja-JP" altLang="en-US" sz="1100" kern="1200" dirty="0">
                          <a:solidFill>
                            <a:schemeClr val="tx1"/>
                          </a:solidFill>
                          <a:effectLst/>
                          <a:latin typeface="+mj-ea"/>
                          <a:ea typeface="+mj-ea"/>
                          <a:cs typeface="+mn-cs"/>
                        </a:rPr>
                        <a:t>により判断される（ただし費用含む条件等は不明確）</a:t>
                      </a:r>
                      <a:endParaRPr lang="ja-JP" altLang="en-US" sz="1800" dirty="0">
                        <a:solidFill>
                          <a:schemeClr val="tx1"/>
                        </a:solidFill>
                        <a:latin typeface="+mj-ea"/>
                        <a:ea typeface="+mj-ea"/>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indent="0" algn="ctr" defTabSz="914400" rtl="0" eaLnBrk="1" fontAlgn="ctr" latinLnBrk="0" hangingPunct="1">
                        <a:lnSpc>
                          <a:spcPct val="110000"/>
                        </a:lnSpc>
                        <a:spcBef>
                          <a:spcPts val="0"/>
                        </a:spcBef>
                        <a:spcAft>
                          <a:spcPts val="200"/>
                        </a:spcAft>
                        <a:buClr>
                          <a:srgbClr val="5F8AC3"/>
                        </a:buClr>
                        <a:buSzPct val="80000"/>
                        <a:buFontTx/>
                        <a:buNone/>
                      </a:pPr>
                      <a:r>
                        <a:rPr kumimoji="1" lang="ja-JP" altLang="en-US" sz="1200" kern="1200">
                          <a:solidFill>
                            <a:srgbClr val="FF0000"/>
                          </a:solidFill>
                          <a:latin typeface="+mn-lt"/>
                          <a:ea typeface="+mn-ea"/>
                          <a:cs typeface="+mn-cs"/>
                        </a:rPr>
                        <a:t>クラス１</a:t>
                      </a:r>
                      <a:r>
                        <a:rPr kumimoji="1" lang="en-US" altLang="ja-JP" sz="1200" kern="1200" dirty="0">
                          <a:solidFill>
                            <a:srgbClr val="FF0000"/>
                          </a:solidFill>
                          <a:latin typeface="+mn-lt"/>
                          <a:ea typeface="+mn-ea"/>
                          <a:cs typeface="+mn-cs"/>
                        </a:rPr>
                        <a:t>:25,000</a:t>
                      </a:r>
                      <a:r>
                        <a:rPr kumimoji="1" lang="ja-JP" altLang="en-US" sz="1200" kern="1200">
                          <a:solidFill>
                            <a:srgbClr val="FF0000"/>
                          </a:solidFill>
                          <a:latin typeface="+mn-lt"/>
                          <a:ea typeface="+mn-ea"/>
                          <a:cs typeface="+mn-cs"/>
                        </a:rPr>
                        <a:t>タイバーツ</a:t>
                      </a:r>
                      <a:endParaRPr kumimoji="1" lang="en-US" altLang="ja-JP" sz="1200" kern="1200" dirty="0">
                        <a:solidFill>
                          <a:srgbClr val="FF0000"/>
                        </a:solidFill>
                        <a:latin typeface="+mn-lt"/>
                        <a:ea typeface="+mn-ea"/>
                        <a:cs typeface="+mn-cs"/>
                      </a:endParaRPr>
                    </a:p>
                    <a:p>
                      <a:pPr marL="0" indent="0" algn="ctr" defTabSz="914400" rtl="0" eaLnBrk="1" fontAlgn="ctr" latinLnBrk="0" hangingPunct="1">
                        <a:lnSpc>
                          <a:spcPct val="110000"/>
                        </a:lnSpc>
                        <a:spcBef>
                          <a:spcPts val="0"/>
                        </a:spcBef>
                        <a:spcAft>
                          <a:spcPts val="200"/>
                        </a:spcAft>
                        <a:buClr>
                          <a:srgbClr val="5F8AC3"/>
                        </a:buClr>
                        <a:buSzPct val="80000"/>
                        <a:buFontTx/>
                        <a:buNone/>
                      </a:pPr>
                      <a:r>
                        <a:rPr kumimoji="1" lang="ja-JP" altLang="en-US" sz="1200" kern="1200">
                          <a:solidFill>
                            <a:srgbClr val="FF0000"/>
                          </a:solidFill>
                          <a:latin typeface="+mn-lt"/>
                          <a:ea typeface="+mn-ea"/>
                          <a:cs typeface="+mn-cs"/>
                        </a:rPr>
                        <a:t>クラス２</a:t>
                      </a:r>
                      <a:endParaRPr kumimoji="1" lang="en-US" altLang="ja-JP" sz="1200" kern="1200" dirty="0">
                        <a:solidFill>
                          <a:srgbClr val="FF0000"/>
                        </a:solidFill>
                        <a:latin typeface="+mn-lt"/>
                        <a:ea typeface="+mn-ea"/>
                        <a:cs typeface="+mn-cs"/>
                      </a:endParaRPr>
                    </a:p>
                    <a:p>
                      <a:pPr marL="0" indent="0" algn="ctr" defTabSz="914400" rtl="0" eaLnBrk="1" fontAlgn="ctr" latinLnBrk="0" hangingPunct="1">
                        <a:lnSpc>
                          <a:spcPct val="110000"/>
                        </a:lnSpc>
                        <a:spcBef>
                          <a:spcPts val="0"/>
                        </a:spcBef>
                        <a:spcAft>
                          <a:spcPts val="200"/>
                        </a:spcAft>
                        <a:buClr>
                          <a:srgbClr val="5F8AC3"/>
                        </a:buClr>
                        <a:buSzPct val="80000"/>
                        <a:buFontTx/>
                        <a:buNone/>
                      </a:pPr>
                      <a:r>
                        <a:rPr kumimoji="1" lang="ja-JP" altLang="en-US" sz="1200" kern="1200">
                          <a:solidFill>
                            <a:srgbClr val="FF0000"/>
                          </a:solidFill>
                          <a:latin typeface="+mn-lt"/>
                          <a:ea typeface="+mn-ea"/>
                          <a:cs typeface="+mn-cs"/>
                        </a:rPr>
                        <a:t>クラス３</a:t>
                      </a:r>
                      <a:endParaRPr kumimoji="1" lang="en-US" altLang="ja-JP" sz="1200" kern="1200" dirty="0">
                        <a:solidFill>
                          <a:srgbClr val="FF0000"/>
                        </a:solidFill>
                        <a:latin typeface="+mn-lt"/>
                        <a:ea typeface="+mn-ea"/>
                        <a:cs typeface="+mn-cs"/>
                      </a:endParaRPr>
                    </a:p>
                    <a:p>
                      <a:pPr marL="0" indent="0" algn="ctr" defTabSz="914400" rtl="0" eaLnBrk="1" fontAlgn="ctr" latinLnBrk="0" hangingPunct="1">
                        <a:lnSpc>
                          <a:spcPct val="110000"/>
                        </a:lnSpc>
                        <a:spcBef>
                          <a:spcPts val="0"/>
                        </a:spcBef>
                        <a:spcAft>
                          <a:spcPts val="200"/>
                        </a:spcAft>
                        <a:buClr>
                          <a:srgbClr val="5F8AC3"/>
                        </a:buClr>
                        <a:buSzPct val="80000"/>
                        <a:buFontTx/>
                        <a:buNone/>
                      </a:pPr>
                      <a:r>
                        <a:rPr kumimoji="1" lang="ja-JP" altLang="en-US" sz="1200" kern="1200">
                          <a:solidFill>
                            <a:srgbClr val="FF0000"/>
                          </a:solidFill>
                          <a:latin typeface="+mn-lt"/>
                          <a:ea typeface="+mn-ea"/>
                          <a:cs typeface="+mn-cs"/>
                        </a:rPr>
                        <a:t>クラス４</a:t>
                      </a:r>
                      <a:endParaRPr kumimoji="1" lang="en-US" altLang="ja-JP" sz="1200" kern="1200" dirty="0">
                        <a:solidFill>
                          <a:srgbClr val="FF0000"/>
                        </a:solidFill>
                        <a:latin typeface="+mn-lt"/>
                        <a:ea typeface="+mn-ea"/>
                        <a:cs typeface="+mn-cs"/>
                      </a:endParaRPr>
                    </a:p>
                  </a:txBody>
                  <a:tcP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indent="0" algn="ctr" defTabSz="914400" rtl="0" eaLnBrk="1" fontAlgn="ctr" latinLnBrk="0" hangingPunct="1">
                        <a:lnSpc>
                          <a:spcPct val="110000"/>
                        </a:lnSpc>
                        <a:spcBef>
                          <a:spcPts val="0"/>
                        </a:spcBef>
                        <a:spcAft>
                          <a:spcPts val="200"/>
                        </a:spcAft>
                        <a:buClr>
                          <a:srgbClr val="5F8AC3"/>
                        </a:buClr>
                        <a:buSzPct val="80000"/>
                        <a:buFont typeface="Wingdings" panose="05000000000000000000" pitchFamily="2" charset="2"/>
                        <a:buNone/>
                      </a:pPr>
                      <a:endParaRPr kumimoji="1" lang="ja-JP" altLang="en-US" sz="1200" kern="1200" dirty="0">
                        <a:solidFill>
                          <a:srgbClr val="FF0000"/>
                        </a:solidFill>
                        <a:latin typeface="+mn-lt"/>
                        <a:ea typeface="+mn-ea"/>
                        <a:cs typeface="+mn-cs"/>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0305038"/>
                  </a:ext>
                </a:extLst>
              </a:tr>
            </a:tbl>
          </a:graphicData>
        </a:graphic>
      </p:graphicFrame>
      <p:sp>
        <p:nvSpPr>
          <p:cNvPr id="9" name="テキスト ボックス 8"/>
          <p:cNvSpPr txBox="1"/>
          <p:nvPr/>
        </p:nvSpPr>
        <p:spPr>
          <a:xfrm>
            <a:off x="200025" y="6725552"/>
            <a:ext cx="8640960" cy="144016"/>
          </a:xfrm>
          <a:prstGeom prst="rect">
            <a:avLst/>
          </a:prstGeom>
          <a:noFill/>
        </p:spPr>
        <p:txBody>
          <a:bodyPr wrap="square" lIns="0" tIns="0" rIns="0" bIns="0" rtlCol="0">
            <a:noAutofit/>
          </a:bodyPr>
          <a:lstStyle/>
          <a:p>
            <a:pPr marL="444500" lvl="0" indent="-444500"/>
            <a:r>
              <a:rPr lang="ja-JP" altLang="en-US" sz="800" dirty="0">
                <a:latin typeface="+mj-ea"/>
                <a:ea typeface="+mj-ea"/>
                <a:cs typeface="Arial" panose="020B0604020202020204" pitchFamily="34" charset="0"/>
              </a:rPr>
              <a:t>（出所）クアルテック・ジャパン・コンサルティング株式会社</a:t>
            </a:r>
          </a:p>
        </p:txBody>
      </p:sp>
      <p:sp>
        <p:nvSpPr>
          <p:cNvPr id="10" name="テキスト ボックス 9"/>
          <p:cNvSpPr txBox="1"/>
          <p:nvPr/>
        </p:nvSpPr>
        <p:spPr>
          <a:xfrm>
            <a:off x="151165" y="6289998"/>
            <a:ext cx="9410700" cy="412606"/>
          </a:xfrm>
          <a:prstGeom prst="rect">
            <a:avLst/>
          </a:prstGeom>
          <a:noFill/>
        </p:spPr>
        <p:txBody>
          <a:bodyPr wrap="square" lIns="0" tIns="0" rIns="0" bIns="0" rtlCol="0">
            <a:noAutofit/>
          </a:bodyPr>
          <a:lstStyle/>
          <a:p>
            <a:pPr marL="444500" lvl="0" indent="-444500"/>
            <a:r>
              <a:rPr lang="ja-JP" altLang="en-US" sz="900" dirty="0">
                <a:latin typeface="+mj-ea"/>
                <a:ea typeface="+mj-ea"/>
                <a:cs typeface="Arial" panose="020B0604020202020204" pitchFamily="34" charset="0"/>
              </a:rPr>
              <a:t>（</a:t>
            </a:r>
            <a:r>
              <a:rPr lang="en-US" altLang="ja-JP" sz="900" dirty="0">
                <a:latin typeface="+mj-ea"/>
                <a:ea typeface="+mj-ea"/>
                <a:cs typeface="Arial" panose="020B0604020202020204" pitchFamily="34" charset="0"/>
              </a:rPr>
              <a:t>※1</a:t>
            </a:r>
            <a:r>
              <a:rPr lang="ja-JP" altLang="en-US" sz="900" dirty="0">
                <a:latin typeface="+mj-ea"/>
                <a:ea typeface="+mj-ea"/>
                <a:cs typeface="Arial" panose="020B0604020202020204" pitchFamily="34" charset="0"/>
              </a:rPr>
              <a:t>）クラス</a:t>
            </a:r>
            <a:r>
              <a:rPr lang="en-US" altLang="ja-JP" sz="900" dirty="0">
                <a:latin typeface="+mj-ea"/>
                <a:ea typeface="+mj-ea"/>
                <a:cs typeface="Arial" panose="020B0604020202020204" pitchFamily="34" charset="0"/>
              </a:rPr>
              <a:t>1</a:t>
            </a:r>
            <a:r>
              <a:rPr lang="ja-JP" altLang="en-US" sz="900" dirty="0">
                <a:latin typeface="+mj-ea"/>
                <a:ea typeface="+mj-ea"/>
                <a:cs typeface="Arial" panose="020B0604020202020204" pitchFamily="34" charset="0"/>
              </a:rPr>
              <a:t>でも、測定機能や滅菌機能がある医療機器（例：シリンジ、滅菌ガーゼ）は自動的にクラス</a:t>
            </a:r>
            <a:r>
              <a:rPr lang="en-US" altLang="ja-JP" sz="900" dirty="0">
                <a:latin typeface="+mj-ea"/>
                <a:ea typeface="+mj-ea"/>
                <a:cs typeface="Arial" panose="020B0604020202020204" pitchFamily="34" charset="0"/>
              </a:rPr>
              <a:t>1</a:t>
            </a:r>
            <a:r>
              <a:rPr lang="ja-JP" altLang="en-US" sz="900" dirty="0">
                <a:latin typeface="+mj-ea"/>
                <a:ea typeface="+mj-ea"/>
                <a:cs typeface="Arial" panose="020B0604020202020204" pitchFamily="34" charset="0"/>
              </a:rPr>
              <a:t>以外のクラス分類になる。通常はクラス</a:t>
            </a:r>
            <a:r>
              <a:rPr lang="en-US" altLang="ja-JP" sz="900" dirty="0">
                <a:latin typeface="+mj-ea"/>
                <a:ea typeface="+mj-ea"/>
                <a:cs typeface="Arial" panose="020B0604020202020204" pitchFamily="34" charset="0"/>
              </a:rPr>
              <a:t>2</a:t>
            </a:r>
            <a:r>
              <a:rPr lang="ja-JP" altLang="en-US" sz="900" dirty="0">
                <a:latin typeface="+mj-ea"/>
                <a:ea typeface="+mj-ea"/>
                <a:cs typeface="Arial" panose="020B0604020202020204" pitchFamily="34" charset="0"/>
              </a:rPr>
              <a:t>相当として取り扱われ、申請資料もクラス</a:t>
            </a:r>
            <a:r>
              <a:rPr lang="en-US" altLang="ja-JP" sz="900" dirty="0">
                <a:latin typeface="+mj-ea"/>
                <a:ea typeface="+mj-ea"/>
                <a:cs typeface="Arial" panose="020B0604020202020204" pitchFamily="34" charset="0"/>
              </a:rPr>
              <a:t>2</a:t>
            </a:r>
            <a:r>
              <a:rPr lang="ja-JP" altLang="en-US" sz="900" dirty="0">
                <a:latin typeface="+mj-ea"/>
                <a:ea typeface="+mj-ea"/>
                <a:cs typeface="Arial" panose="020B0604020202020204" pitchFamily="34" charset="0"/>
              </a:rPr>
              <a:t>に準ずる。</a:t>
            </a:r>
            <a:endParaRPr lang="en-US" altLang="ja-JP" sz="900" dirty="0">
              <a:latin typeface="+mj-ea"/>
              <a:ea typeface="+mj-ea"/>
              <a:cs typeface="Arial" panose="020B0604020202020204" pitchFamily="34" charset="0"/>
            </a:endParaRPr>
          </a:p>
          <a:p>
            <a:pPr marL="444500" lvl="0" indent="-444500"/>
            <a:r>
              <a:rPr lang="ja-JP" altLang="en-US" sz="900" dirty="0">
                <a:latin typeface="+mj-ea"/>
                <a:ea typeface="+mj-ea"/>
                <a:cs typeface="Arial" panose="020B0604020202020204" pitchFamily="34" charset="0"/>
              </a:rPr>
              <a:t>（</a:t>
            </a:r>
            <a:r>
              <a:rPr lang="en-US" altLang="ja-JP" sz="900" dirty="0">
                <a:latin typeface="+mj-ea"/>
                <a:ea typeface="+mj-ea"/>
                <a:cs typeface="Arial" panose="020B0604020202020204" pitchFamily="34" charset="0"/>
              </a:rPr>
              <a:t>※2</a:t>
            </a:r>
            <a:r>
              <a:rPr lang="ja-JP" altLang="en-US" sz="900" dirty="0">
                <a:latin typeface="+mj-ea"/>
                <a:ea typeface="+mj-ea"/>
                <a:cs typeface="Arial" panose="020B0604020202020204" pitchFamily="34" charset="0"/>
              </a:rPr>
              <a:t>）旧法で登録済の製品は、この規制開始日から３年以内に申請することとなっている。</a:t>
            </a:r>
            <a:endParaRPr lang="en-US" altLang="ja-JP" sz="900" dirty="0">
              <a:latin typeface="+mj-ea"/>
              <a:ea typeface="+mj-ea"/>
              <a:cs typeface="Arial" panose="020B0604020202020204" pitchFamily="34" charset="0"/>
            </a:endParaRPr>
          </a:p>
          <a:p>
            <a:pPr marL="444500" lvl="0" indent="-444500"/>
            <a:r>
              <a:rPr lang="ja-JP" altLang="en-US" sz="900" dirty="0">
                <a:latin typeface="+mj-ea"/>
                <a:ea typeface="+mj-ea"/>
                <a:cs typeface="Arial" panose="020B0604020202020204" pitchFamily="34" charset="0"/>
              </a:rPr>
              <a:t>（</a:t>
            </a:r>
            <a:r>
              <a:rPr lang="en-US" altLang="ja-JP" sz="900" dirty="0">
                <a:latin typeface="+mj-ea"/>
                <a:ea typeface="+mj-ea"/>
                <a:cs typeface="Arial" panose="020B0604020202020204" pitchFamily="34" charset="0"/>
              </a:rPr>
              <a:t>※3</a:t>
            </a:r>
            <a:r>
              <a:rPr lang="ja-JP" altLang="en-US" sz="900" dirty="0">
                <a:latin typeface="+mj-ea"/>
                <a:ea typeface="+mj-ea"/>
                <a:cs typeface="Arial" panose="020B0604020202020204" pitchFamily="34" charset="0"/>
              </a:rPr>
              <a:t>）申請、審査、登録証の費用は２０２１年３月時点でドラフトの発表内容であるため、改定される可能性がある。</a:t>
            </a:r>
            <a:endParaRPr lang="en-US" altLang="ja-JP" sz="900" dirty="0">
              <a:latin typeface="+mj-ea"/>
              <a:ea typeface="+mj-ea"/>
              <a:cs typeface="Arial" panose="020B0604020202020204" pitchFamily="34" charset="0"/>
            </a:endParaRPr>
          </a:p>
          <a:p>
            <a:pPr marL="444500" lvl="0" indent="-444500"/>
            <a:endParaRPr lang="ja-JP" altLang="en-US" sz="900" dirty="0">
              <a:latin typeface="+mj-ea"/>
              <a:ea typeface="+mj-ea"/>
              <a:cs typeface="Arial" panose="020B0604020202020204" pitchFamily="34" charset="0"/>
            </a:endParaRPr>
          </a:p>
        </p:txBody>
      </p:sp>
    </p:spTree>
    <p:extLst>
      <p:ext uri="{BB962C8B-B14F-4D97-AF65-F5344CB8AC3E}">
        <p14:creationId xmlns:p14="http://schemas.microsoft.com/office/powerpoint/2010/main" val="10106083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タイ／医療関連／制度</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医薬品規制（</a:t>
            </a:r>
            <a:r>
              <a:rPr lang="en-US" altLang="ja-JP" dirty="0"/>
              <a:t>1/2</a:t>
            </a:r>
            <a:r>
              <a:rPr lang="ja-JP" altLang="en-US" dirty="0"/>
              <a:t>）</a:t>
            </a:r>
            <a:endParaRPr lang="en-US" altLang="ja-JP" dirty="0"/>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薬事法</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1967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によって定められており、食品医薬品庁と医薬品管理局の管轄である。</a:t>
            </a:r>
          </a:p>
        </p:txBody>
      </p:sp>
      <p:grpSp>
        <p:nvGrpSpPr>
          <p:cNvPr id="6" name="グループ化 7"/>
          <p:cNvGrpSpPr/>
          <p:nvPr/>
        </p:nvGrpSpPr>
        <p:grpSpPr>
          <a:xfrm>
            <a:off x="488504" y="1556792"/>
            <a:ext cx="8928992" cy="288032"/>
            <a:chOff x="4944173" y="2113806"/>
            <a:chExt cx="5861371" cy="288032"/>
          </a:xfrm>
        </p:grpSpPr>
        <p:cxnSp>
          <p:nvCxnSpPr>
            <p:cNvPr id="7" name="直線コネクタ 6"/>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医薬品の分類</a:t>
              </a:r>
            </a:p>
          </p:txBody>
        </p:sp>
      </p:grpSp>
      <p:sp>
        <p:nvSpPr>
          <p:cNvPr id="9" name="角丸四角形 8"/>
          <p:cNvSpPr/>
          <p:nvPr/>
        </p:nvSpPr>
        <p:spPr>
          <a:xfrm>
            <a:off x="704528" y="2276872"/>
            <a:ext cx="723275" cy="288032"/>
          </a:xfrm>
          <a:prstGeom prst="roundRect">
            <a:avLst/>
          </a:prstGeom>
        </p:spPr>
        <p:txBody>
          <a:bodyPr wrap="none" tIns="36000" bIns="36000" anchor="ctr" anchorCtr="0">
            <a:noAutofit/>
          </a:bodyPr>
          <a:lstStyle/>
          <a:p>
            <a:r>
              <a:rPr lang="ja-JP" altLang="ja-JP" sz="1400" b="1" dirty="0">
                <a:latin typeface="Arial" panose="020B0604020202020204" pitchFamily="34" charset="0"/>
                <a:ea typeface="ＭＳ Ｐゴシック" panose="020B0600070205080204" pitchFamily="50" charset="-128"/>
                <a:cs typeface="Arial" panose="020B0604020202020204" pitchFamily="34" charset="0"/>
              </a:rPr>
              <a:t>医薬品</a:t>
            </a:r>
            <a:endParaRPr lang="ja-JP" altLang="en-US" sz="14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角丸四角形 10"/>
          <p:cNvSpPr/>
          <p:nvPr/>
        </p:nvSpPr>
        <p:spPr>
          <a:xfrm>
            <a:off x="1784648" y="1988840"/>
            <a:ext cx="1152128" cy="288032"/>
          </a:xfrm>
          <a:prstGeom prst="roundRect">
            <a:avLst/>
          </a:prstGeom>
          <a:solidFill>
            <a:srgbClr val="A2BBDC"/>
          </a:solidFill>
        </p:spPr>
        <p:txBody>
          <a:bodyPr wrap="none" lIns="108000" tIns="36000" bIns="36000" anchor="ctr" anchorCtr="0">
            <a:noAutofit/>
          </a:bodyPr>
          <a:lstStyle/>
          <a:p>
            <a:pPr algn="dist"/>
            <a:r>
              <a:rPr lang="ja-JP"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伝統医薬品</a:t>
            </a:r>
            <a:endParaRPr lang="ja-JP" altLang="en-US" dirty="0"/>
          </a:p>
        </p:txBody>
      </p:sp>
      <p:sp>
        <p:nvSpPr>
          <p:cNvPr id="12" name="角丸四角形 11"/>
          <p:cNvSpPr/>
          <p:nvPr/>
        </p:nvSpPr>
        <p:spPr>
          <a:xfrm>
            <a:off x="1784648" y="2564904"/>
            <a:ext cx="1152128" cy="288032"/>
          </a:xfrm>
          <a:prstGeom prst="roundRect">
            <a:avLst/>
          </a:prstGeom>
          <a:solidFill>
            <a:srgbClr val="A2BBDC"/>
          </a:solidFill>
        </p:spPr>
        <p:txBody>
          <a:bodyPr wrap="none" lIns="108000" tIns="36000" bIns="36000" anchor="ctr" anchorCtr="0">
            <a:noAutofit/>
          </a:bodyPr>
          <a:lstStyle/>
          <a:p>
            <a:r>
              <a:rPr lang="ja-JP" altLang="ja-JP" sz="1400" dirty="0">
                <a:latin typeface="Arial" panose="020B0604020202020204" pitchFamily="34" charset="0"/>
                <a:ea typeface="ＭＳ Ｐゴシック" panose="020B0600070205080204" pitchFamily="50" charset="-128"/>
                <a:cs typeface="Arial" panose="020B0604020202020204" pitchFamily="34" charset="0"/>
              </a:rPr>
              <a:t>現代医薬品</a:t>
            </a:r>
            <a:endParaRPr lang="ja-JP" altLang="en-US" dirty="0"/>
          </a:p>
        </p:txBody>
      </p:sp>
      <p:sp>
        <p:nvSpPr>
          <p:cNvPr id="14" name="角丸四角形 13"/>
          <p:cNvSpPr/>
          <p:nvPr/>
        </p:nvSpPr>
        <p:spPr>
          <a:xfrm>
            <a:off x="3584848" y="2204864"/>
            <a:ext cx="720080" cy="288032"/>
          </a:xfrm>
          <a:prstGeom prst="roundRect">
            <a:avLst/>
          </a:prstGeom>
          <a:solidFill>
            <a:srgbClr val="CCDAEC"/>
          </a:solidFill>
        </p:spPr>
        <p:txBody>
          <a:bodyPr wrap="none" tIns="36000" bIns="36000" anchor="ctr" anchorCtr="0">
            <a:noAutofit/>
          </a:bodyPr>
          <a:lstStyle/>
          <a:p>
            <a:r>
              <a:rPr lang="ja-JP"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新</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ja-JP"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薬</a:t>
            </a:r>
            <a:endParaRPr lang="ja-JP" altLang="en-US" dirty="0"/>
          </a:p>
        </p:txBody>
      </p:sp>
      <p:sp>
        <p:nvSpPr>
          <p:cNvPr id="15" name="角丸四角形 14"/>
          <p:cNvSpPr/>
          <p:nvPr/>
        </p:nvSpPr>
        <p:spPr>
          <a:xfrm>
            <a:off x="3584848" y="2564904"/>
            <a:ext cx="4032448" cy="288032"/>
          </a:xfrm>
          <a:prstGeom prst="roundRect">
            <a:avLst/>
          </a:prstGeom>
          <a:solidFill>
            <a:srgbClr val="CCDAEC"/>
          </a:solidFill>
        </p:spPr>
        <p:txBody>
          <a:bodyPr wrap="none" tIns="36000" bIns="36000" anchor="ctr" anchorCtr="0">
            <a:noAutofit/>
          </a:bodyPr>
          <a:lstStyle/>
          <a:p>
            <a:r>
              <a:rPr lang="ja-JP" altLang="ja-JP" sz="1400" dirty="0">
                <a:latin typeface="Arial" panose="020B0604020202020204" pitchFamily="34" charset="0"/>
                <a:ea typeface="ＭＳ Ｐゴシック" panose="020B0600070205080204" pitchFamily="50" charset="-128"/>
                <a:cs typeface="Arial" panose="020B0604020202020204" pitchFamily="34" charset="0"/>
              </a:rPr>
              <a:t>後発医薬品（</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1992</a:t>
            </a:r>
            <a:r>
              <a:rPr lang="ja-JP" altLang="ja-JP" sz="1400" dirty="0">
                <a:latin typeface="Arial" panose="020B0604020202020204" pitchFamily="34" charset="0"/>
                <a:ea typeface="ＭＳ Ｐゴシック" panose="020B0600070205080204" pitchFamily="50" charset="-128"/>
                <a:cs typeface="Arial" panose="020B0604020202020204" pitchFamily="34" charset="0"/>
              </a:rPr>
              <a:t>年以前に生産</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a:t>
            </a:r>
            <a:r>
              <a:rPr lang="ja-JP" altLang="ja-JP" sz="1400" dirty="0">
                <a:latin typeface="Arial" panose="020B0604020202020204" pitchFamily="34" charset="0"/>
                <a:ea typeface="ＭＳ Ｐゴシック" panose="020B0600070205080204" pitchFamily="50" charset="-128"/>
                <a:cs typeface="Arial" panose="020B0604020202020204" pitchFamily="34" charset="0"/>
              </a:rPr>
              <a:t>後発医薬品）</a:t>
            </a:r>
            <a:endParaRPr lang="ja-JP" altLang="en-US" dirty="0"/>
          </a:p>
        </p:txBody>
      </p:sp>
      <p:sp>
        <p:nvSpPr>
          <p:cNvPr id="16" name="角丸四角形 15"/>
          <p:cNvSpPr/>
          <p:nvPr/>
        </p:nvSpPr>
        <p:spPr>
          <a:xfrm>
            <a:off x="3584848" y="2924944"/>
            <a:ext cx="4032448" cy="288032"/>
          </a:xfrm>
          <a:prstGeom prst="roundRect">
            <a:avLst/>
          </a:prstGeom>
          <a:solidFill>
            <a:srgbClr val="CCDAEC"/>
          </a:solidFill>
        </p:spPr>
        <p:txBody>
          <a:bodyPr wrap="none" tIns="36000" bIns="36000" anchor="ctr" anchorCtr="0">
            <a:noAutofit/>
          </a:bodyPr>
          <a:lstStyle/>
          <a:p>
            <a:r>
              <a:rPr lang="ja-JP" altLang="ja-JP" sz="1400" dirty="0">
                <a:latin typeface="Arial" panose="020B0604020202020204" pitchFamily="34" charset="0"/>
                <a:ea typeface="ＭＳ Ｐゴシック" panose="020B0600070205080204" pitchFamily="50" charset="-128"/>
                <a:cs typeface="Arial" panose="020B0604020202020204" pitchFamily="34" charset="0"/>
              </a:rPr>
              <a:t>新後発医薬品（</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1993</a:t>
            </a:r>
            <a:r>
              <a:rPr lang="ja-JP" altLang="ja-JP" sz="1400" dirty="0">
                <a:latin typeface="Arial" panose="020B0604020202020204" pitchFamily="34" charset="0"/>
                <a:ea typeface="ＭＳ Ｐゴシック" panose="020B0600070205080204" pitchFamily="50" charset="-128"/>
                <a:cs typeface="Arial" panose="020B0604020202020204" pitchFamily="34" charset="0"/>
              </a:rPr>
              <a:t>年以降に生産</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a:t>
            </a:r>
            <a:r>
              <a:rPr lang="ja-JP" altLang="ja-JP" sz="1400" dirty="0">
                <a:latin typeface="Arial" panose="020B0604020202020204" pitchFamily="34" charset="0"/>
                <a:ea typeface="ＭＳ Ｐゴシック" panose="020B0600070205080204" pitchFamily="50" charset="-128"/>
                <a:cs typeface="Arial" panose="020B0604020202020204" pitchFamily="34" charset="0"/>
              </a:rPr>
              <a:t>後発医薬品）</a:t>
            </a:r>
            <a:endParaRPr lang="ja-JP" altLang="en-US" dirty="0"/>
          </a:p>
        </p:txBody>
      </p:sp>
      <p:cxnSp>
        <p:nvCxnSpPr>
          <p:cNvPr id="18" name="カギ線コネクタ 17"/>
          <p:cNvCxnSpPr>
            <a:stCxn id="9" idx="3"/>
            <a:endCxn id="12" idx="1"/>
          </p:cNvCxnSpPr>
          <p:nvPr/>
        </p:nvCxnSpPr>
        <p:spPr>
          <a:xfrm>
            <a:off x="1427803" y="2420888"/>
            <a:ext cx="356845" cy="288032"/>
          </a:xfrm>
          <a:prstGeom prst="bentConnector3">
            <a:avLst/>
          </a:prstGeom>
          <a:ln w="28575" cap="flat" cmpd="sng" algn="ctr">
            <a:solidFill>
              <a:srgbClr val="868686"/>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カギ線コネクタ 19"/>
          <p:cNvCxnSpPr>
            <a:stCxn id="9" idx="3"/>
            <a:endCxn id="11" idx="1"/>
          </p:cNvCxnSpPr>
          <p:nvPr/>
        </p:nvCxnSpPr>
        <p:spPr>
          <a:xfrm flipV="1">
            <a:off x="1427803" y="2132856"/>
            <a:ext cx="356845" cy="288032"/>
          </a:xfrm>
          <a:prstGeom prst="bentConnector3">
            <a:avLst>
              <a:gd name="adj1" fmla="val 50000"/>
            </a:avLst>
          </a:prstGeom>
          <a:ln w="28575" cap="flat" cmpd="sng" algn="ctr">
            <a:solidFill>
              <a:srgbClr val="868686"/>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カギ線コネクタ 23"/>
          <p:cNvCxnSpPr>
            <a:stCxn id="12" idx="3"/>
            <a:endCxn id="16" idx="1"/>
          </p:cNvCxnSpPr>
          <p:nvPr/>
        </p:nvCxnSpPr>
        <p:spPr>
          <a:xfrm>
            <a:off x="2936776" y="2708920"/>
            <a:ext cx="648072" cy="360040"/>
          </a:xfrm>
          <a:prstGeom prst="bentConnector3">
            <a:avLst>
              <a:gd name="adj1" fmla="val 50000"/>
            </a:avLst>
          </a:prstGeom>
          <a:ln w="28575" cap="flat" cmpd="sng" algn="ctr">
            <a:solidFill>
              <a:srgbClr val="868686"/>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カギ線コネクタ 26"/>
          <p:cNvCxnSpPr>
            <a:stCxn id="12" idx="3"/>
            <a:endCxn id="14" idx="1"/>
          </p:cNvCxnSpPr>
          <p:nvPr/>
        </p:nvCxnSpPr>
        <p:spPr>
          <a:xfrm flipV="1">
            <a:off x="2936776" y="2348880"/>
            <a:ext cx="648072" cy="360040"/>
          </a:xfrm>
          <a:prstGeom prst="bentConnector3">
            <a:avLst>
              <a:gd name="adj1" fmla="val 50000"/>
            </a:avLst>
          </a:prstGeom>
          <a:ln w="28575" cap="flat" cmpd="sng" algn="ctr">
            <a:solidFill>
              <a:srgbClr val="868686"/>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a:stCxn id="12" idx="3"/>
            <a:endCxn id="15" idx="1"/>
          </p:cNvCxnSpPr>
          <p:nvPr/>
        </p:nvCxnSpPr>
        <p:spPr>
          <a:xfrm>
            <a:off x="2936776" y="2708920"/>
            <a:ext cx="648072" cy="0"/>
          </a:xfrm>
          <a:prstGeom prst="line">
            <a:avLst/>
          </a:prstGeom>
          <a:ln w="28575" cap="flat" cmpd="sng" algn="ctr">
            <a:solidFill>
              <a:srgbClr val="868686"/>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5" name="正方形/長方形 34"/>
          <p:cNvSpPr/>
          <p:nvPr/>
        </p:nvSpPr>
        <p:spPr>
          <a:xfrm>
            <a:off x="7617296" y="2204864"/>
            <a:ext cx="1296144" cy="1144929"/>
          </a:xfrm>
          <a:prstGeom prst="rect">
            <a:avLst/>
          </a:prstGeom>
        </p:spPr>
        <p:txBody>
          <a:bodyPr wrap="square">
            <a:spAutoFit/>
          </a:bodyPr>
          <a:lstStyle/>
          <a:p>
            <a:pPr algn="just">
              <a:lnSpc>
                <a:spcPct val="114000"/>
              </a:lnSpc>
            </a:pPr>
            <a:r>
              <a:rPr lang="ja-JP" altLang="ja-JP" sz="1000" dirty="0">
                <a:latin typeface="Arial" panose="020B0604020202020204" pitchFamily="34" charset="0"/>
                <a:ea typeface="ＭＳ Ｐゴシック" panose="020B0600070205080204" pitchFamily="50" charset="-128"/>
                <a:cs typeface="Arial" panose="020B0604020202020204" pitchFamily="34" charset="0"/>
              </a:rPr>
              <a:t>この分類は改正されることになっており、新しい分類では処方薬、調剤薬、家庭薬の</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3</a:t>
            </a:r>
            <a:r>
              <a:rPr lang="ja-JP" altLang="ja-JP" sz="1000" dirty="0" err="1">
                <a:latin typeface="Arial" panose="020B0604020202020204" pitchFamily="34" charset="0"/>
                <a:ea typeface="ＭＳ Ｐゴシック" panose="020B0600070205080204" pitchFamily="50" charset="-128"/>
                <a:cs typeface="Arial" panose="020B0604020202020204" pitchFamily="34" charset="0"/>
              </a:rPr>
              <a:t>つに</a:t>
            </a:r>
            <a:r>
              <a:rPr lang="ja-JP" altLang="ja-JP" sz="1000" dirty="0">
                <a:latin typeface="Arial" panose="020B0604020202020204" pitchFamily="34" charset="0"/>
                <a:ea typeface="ＭＳ Ｐゴシック" panose="020B0600070205080204" pitchFamily="50" charset="-128"/>
                <a:cs typeface="Arial" panose="020B0604020202020204" pitchFamily="34" charset="0"/>
              </a:rPr>
              <a:t>分類されること</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に</a:t>
            </a:r>
            <a:r>
              <a:rPr lang="ja-JP" altLang="ja-JP" sz="1000" dirty="0">
                <a:latin typeface="Arial" panose="020B0604020202020204" pitchFamily="34" charset="0"/>
                <a:ea typeface="ＭＳ Ｐゴシック" panose="020B0600070205080204" pitchFamily="50" charset="-128"/>
                <a:cs typeface="Arial" panose="020B0604020202020204" pitchFamily="34" charset="0"/>
              </a:rPr>
              <a:t>なっている。</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6" name="グループ化 7"/>
          <p:cNvGrpSpPr/>
          <p:nvPr/>
        </p:nvGrpSpPr>
        <p:grpSpPr>
          <a:xfrm>
            <a:off x="488504" y="3356992"/>
            <a:ext cx="8928992" cy="288032"/>
            <a:chOff x="4944173" y="2113806"/>
            <a:chExt cx="5861371" cy="288032"/>
          </a:xfrm>
        </p:grpSpPr>
        <p:cxnSp>
          <p:nvCxnSpPr>
            <p:cNvPr id="37" name="直線コネクタ 36"/>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8"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CN" altLang="en-US" sz="1400" dirty="0">
                  <a:solidFill>
                    <a:srgbClr val="000000"/>
                  </a:solidFill>
                  <a:latin typeface="Arial Black" pitchFamily="34" charset="0"/>
                  <a:ea typeface="HGP創英角ｺﾞｼｯｸUB" pitchFamily="50" charset="-128"/>
                </a:rPr>
                <a:t>医薬品生産登録</a:t>
              </a:r>
              <a:r>
                <a:rPr lang="ja-JP" altLang="en-US" sz="1400" dirty="0">
                  <a:solidFill>
                    <a:srgbClr val="000000"/>
                  </a:solidFill>
                  <a:latin typeface="Arial Black" pitchFamily="34" charset="0"/>
                  <a:ea typeface="HGP創英角ｺﾞｼｯｸUB" pitchFamily="50" charset="-128"/>
                </a:rPr>
                <a:t>について</a:t>
              </a:r>
            </a:p>
          </p:txBody>
        </p:sp>
      </p:grpSp>
      <p:sp>
        <p:nvSpPr>
          <p:cNvPr id="39" name="片側の 2 つの角を丸めた四角形 38"/>
          <p:cNvSpPr/>
          <p:nvPr/>
        </p:nvSpPr>
        <p:spPr>
          <a:xfrm rot="16200000">
            <a:off x="946724" y="3383164"/>
            <a:ext cx="1027776" cy="1800200"/>
          </a:xfrm>
          <a:prstGeom prst="round2SameRect">
            <a:avLst>
              <a:gd name="adj1" fmla="val 6300"/>
              <a:gd name="adj2" fmla="val 0"/>
            </a:avLst>
          </a:prstGeom>
          <a:solidFill>
            <a:srgbClr val="CCDAEC"/>
          </a:solidFill>
        </p:spPr>
        <p:txBody>
          <a:bodyPr vert="vert" wrap="square" lIns="72000" tIns="144000" rIns="72000" bIns="108000" anchor="ctr" anchorCtr="0">
            <a:noAutofit/>
          </a:bodyPr>
          <a:lstStyle/>
          <a:p>
            <a:pPr algn="just">
              <a:lnSpc>
                <a:spcPct val="114000"/>
              </a:lnSpc>
            </a:pPr>
            <a:r>
              <a:rPr lang="ja-JP" altLang="ja-JP" sz="1100" b="1" dirty="0">
                <a:latin typeface="ＭＳ Ｐゴシック" panose="020B0600070205080204" pitchFamily="50" charset="-128"/>
                <a:ea typeface="ＭＳ Ｐゴシック" panose="020B0600070205080204" pitchFamily="50" charset="-128"/>
              </a:rPr>
              <a:t>企業が医薬品</a:t>
            </a:r>
            <a:r>
              <a:rPr lang="ja-JP" altLang="en-US" sz="1100" b="1" dirty="0">
                <a:latin typeface="ＭＳ Ｐゴシック" panose="020B0600070205080204" pitchFamily="50" charset="-128"/>
                <a:ea typeface="ＭＳ Ｐゴシック" panose="020B0600070205080204" pitchFamily="50" charset="-128"/>
              </a:rPr>
              <a:t>の</a:t>
            </a:r>
            <a:r>
              <a:rPr lang="ja-JP" altLang="ja-JP" sz="1100" b="1" dirty="0">
                <a:latin typeface="ＭＳ Ｐゴシック" panose="020B0600070205080204" pitchFamily="50" charset="-128"/>
                <a:ea typeface="ＭＳ Ｐゴシック" panose="020B0600070205080204" pitchFamily="50" charset="-128"/>
              </a:rPr>
              <a:t>登録</a:t>
            </a:r>
            <a:r>
              <a:rPr lang="ja-JP" altLang="en-US" sz="1100" b="1" dirty="0">
                <a:latin typeface="ＭＳ Ｐゴシック" panose="020B0600070205080204" pitchFamily="50" charset="-128"/>
                <a:ea typeface="ＭＳ Ｐゴシック" panose="020B0600070205080204" pitchFamily="50" charset="-128"/>
              </a:rPr>
              <a:t>を行う</a:t>
            </a:r>
            <a:r>
              <a:rPr lang="ja-JP" altLang="ja-JP" sz="1100" b="1" dirty="0">
                <a:latin typeface="ＭＳ Ｐゴシック" panose="020B0600070205080204" pitchFamily="50" charset="-128"/>
                <a:ea typeface="ＭＳ Ｐゴシック" panose="020B0600070205080204" pitchFamily="50" charset="-128"/>
              </a:rPr>
              <a:t>場合、</a:t>
            </a:r>
            <a:r>
              <a:rPr lang="ja-JP" altLang="en-US" sz="1100" b="1" dirty="0">
                <a:latin typeface="ＭＳ Ｐゴシック" panose="020B0600070205080204" pitchFamily="50" charset="-128"/>
                <a:ea typeface="ＭＳ Ｐゴシック" panose="020B0600070205080204" pitchFamily="50" charset="-128"/>
              </a:rPr>
              <a:t>次</a:t>
            </a:r>
            <a:r>
              <a:rPr lang="ja-JP" altLang="ja-JP" sz="1100" b="1" dirty="0">
                <a:latin typeface="ＭＳ Ｐゴシック" panose="020B0600070205080204" pitchFamily="50" charset="-128"/>
                <a:ea typeface="ＭＳ Ｐゴシック" panose="020B0600070205080204" pitchFamily="50" charset="-128"/>
              </a:rPr>
              <a:t>の免許の</a:t>
            </a:r>
            <a:r>
              <a:rPr lang="ja-JP" altLang="en-US" sz="1100" b="1" dirty="0">
                <a:latin typeface="ＭＳ Ｐゴシック" panose="020B0600070205080204" pitchFamily="50" charset="-128"/>
                <a:ea typeface="ＭＳ Ｐゴシック" panose="020B0600070205080204" pitchFamily="50" charset="-128"/>
              </a:rPr>
              <a:t>うち、</a:t>
            </a:r>
            <a:r>
              <a:rPr lang="ja-JP" altLang="ja-JP" sz="1100" b="1" dirty="0">
                <a:latin typeface="ＭＳ Ｐゴシック" panose="020B0600070205080204" pitchFamily="50" charset="-128"/>
                <a:ea typeface="ＭＳ Ｐゴシック" panose="020B0600070205080204" pitchFamily="50" charset="-128"/>
              </a:rPr>
              <a:t>最低一つを保有して</a:t>
            </a:r>
            <a:r>
              <a:rPr lang="ja-JP" altLang="en-US" sz="1100" b="1" dirty="0">
                <a:latin typeface="ＭＳ Ｐゴシック" panose="020B0600070205080204" pitchFamily="50" charset="-128"/>
                <a:ea typeface="ＭＳ Ｐゴシック" panose="020B0600070205080204" pitchFamily="50" charset="-128"/>
              </a:rPr>
              <a:t>おく必要がある</a:t>
            </a:r>
            <a:r>
              <a:rPr lang="ja-JP" altLang="ja-JP" sz="1100" b="1" dirty="0">
                <a:latin typeface="ＭＳ Ｐゴシック" panose="020B0600070205080204" pitchFamily="50" charset="-128"/>
                <a:ea typeface="ＭＳ Ｐゴシック" panose="020B0600070205080204" pitchFamily="50" charset="-128"/>
              </a:rPr>
              <a:t>。</a:t>
            </a:r>
          </a:p>
        </p:txBody>
      </p:sp>
      <p:sp>
        <p:nvSpPr>
          <p:cNvPr id="40" name="片側の 2 つの角を丸めた四角形 39"/>
          <p:cNvSpPr/>
          <p:nvPr/>
        </p:nvSpPr>
        <p:spPr>
          <a:xfrm rot="5400000">
            <a:off x="3070960" y="3059128"/>
            <a:ext cx="1027776" cy="2448272"/>
          </a:xfrm>
          <a:prstGeom prst="round2SameRect">
            <a:avLst>
              <a:gd name="adj1" fmla="val 6809"/>
              <a:gd name="adj2" fmla="val 0"/>
            </a:avLst>
          </a:prstGeom>
          <a:solidFill>
            <a:srgbClr val="DDE6F3"/>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269875" lvl="1" indent="-200025">
              <a:spcAft>
                <a:spcPts val="400"/>
              </a:spcAft>
              <a:buFont typeface="+mj-ea"/>
              <a:buAutoNum type="circleNumDbPlain"/>
            </a:pPr>
            <a:r>
              <a:rPr lang="ja-JP" altLang="ja-JP" sz="1100" dirty="0">
                <a:solidFill>
                  <a:schemeClr val="tx1"/>
                </a:solidFill>
              </a:rPr>
              <a:t>現代及び伝統医薬品製造免許</a:t>
            </a:r>
          </a:p>
          <a:p>
            <a:pPr marL="269875" lvl="1" indent="-200025">
              <a:spcAft>
                <a:spcPts val="400"/>
              </a:spcAft>
              <a:buFont typeface="+mj-ea"/>
              <a:buAutoNum type="circleNumDbPlain"/>
            </a:pPr>
            <a:r>
              <a:rPr lang="ja-JP" altLang="ja-JP" sz="1100" dirty="0">
                <a:solidFill>
                  <a:schemeClr val="tx1"/>
                </a:solidFill>
              </a:rPr>
              <a:t>現代及び伝統医薬品輸入免許</a:t>
            </a:r>
          </a:p>
          <a:p>
            <a:pPr marL="269875" lvl="1" indent="-200025">
              <a:spcAft>
                <a:spcPts val="400"/>
              </a:spcAft>
              <a:buFont typeface="+mj-ea"/>
              <a:buAutoNum type="circleNumDbPlain"/>
            </a:pPr>
            <a:r>
              <a:rPr lang="ja-JP" altLang="ja-JP" sz="1100" dirty="0">
                <a:solidFill>
                  <a:schemeClr val="tx1"/>
                </a:solidFill>
              </a:rPr>
              <a:t>現代及び伝統医薬品販売免許</a:t>
            </a:r>
          </a:p>
          <a:p>
            <a:pPr marL="269875" lvl="1" indent="-200025">
              <a:spcAft>
                <a:spcPts val="400"/>
              </a:spcAft>
              <a:buFont typeface="+mj-ea"/>
              <a:buAutoNum type="circleNumDbPlain"/>
            </a:pPr>
            <a:r>
              <a:rPr lang="ja-JP" altLang="ja-JP" sz="1100" dirty="0">
                <a:solidFill>
                  <a:schemeClr val="tx1"/>
                </a:solidFill>
              </a:rPr>
              <a:t>現代医薬品卸免許</a:t>
            </a:r>
          </a:p>
        </p:txBody>
      </p:sp>
      <p:sp>
        <p:nvSpPr>
          <p:cNvPr id="41" name="正方形/長方形 40"/>
          <p:cNvSpPr/>
          <p:nvPr/>
        </p:nvSpPr>
        <p:spPr>
          <a:xfrm>
            <a:off x="560512" y="4797152"/>
            <a:ext cx="4248472" cy="1387816"/>
          </a:xfrm>
          <a:prstGeom prst="rect">
            <a:avLst/>
          </a:prstGeom>
        </p:spPr>
        <p:txBody>
          <a:bodyPr wrap="square" lIns="0" rIns="0">
            <a:spAutoFit/>
          </a:bodyPr>
          <a:lstStyle/>
          <a:p>
            <a:pPr marL="147638" indent="-147638" fontAlgn="ctr">
              <a:lnSpc>
                <a:spcPct val="114000"/>
              </a:lnSpc>
              <a:spcAft>
                <a:spcPts val="400"/>
              </a:spcAft>
              <a:buClr>
                <a:srgbClr val="5F8AC3"/>
              </a:buClr>
              <a:buSzPct val="80000"/>
              <a:buFont typeface="Wingdings" panose="05000000000000000000" pitchFamily="2" charset="2"/>
              <a:buChar char="l"/>
            </a:pPr>
            <a:r>
              <a:rPr lang="ja-JP" altLang="ja-JP" sz="1200" dirty="0">
                <a:latin typeface="ＭＳ Ｐゴシック" panose="020B0600070205080204" pitchFamily="50" charset="-128"/>
                <a:ea typeface="ＭＳ Ｐゴシック" panose="020B0600070205080204" pitchFamily="50" charset="-128"/>
              </a:rPr>
              <a:t>医薬品生産登録許可証は発行されてから</a:t>
            </a:r>
            <a:r>
              <a:rPr lang="en-US" altLang="ja-JP" sz="1200" dirty="0">
                <a:latin typeface="ＭＳ Ｐゴシック" panose="020B0600070205080204" pitchFamily="50" charset="-128"/>
                <a:ea typeface="ＭＳ Ｐゴシック" panose="020B0600070205080204" pitchFamily="50" charset="-128"/>
              </a:rPr>
              <a:t>5</a:t>
            </a:r>
            <a:r>
              <a:rPr lang="ja-JP" altLang="ja-JP" sz="1200" dirty="0">
                <a:latin typeface="ＭＳ Ｐゴシック" panose="020B0600070205080204" pitchFamily="50" charset="-128"/>
                <a:ea typeface="ＭＳ Ｐゴシック" panose="020B0600070205080204" pitchFamily="50" charset="-128"/>
              </a:rPr>
              <a:t>年間有効となっている。</a:t>
            </a:r>
            <a:r>
              <a:rPr lang="ja-JP" altLang="en-US" sz="1200" dirty="0">
                <a:latin typeface="ＭＳ Ｐゴシック" panose="020B0600070205080204" pitchFamily="50" charset="-128"/>
                <a:ea typeface="ＭＳ Ｐゴシック" panose="020B0600070205080204" pitchFamily="50" charset="-128"/>
              </a:rPr>
              <a:t>必要な書類等</a:t>
            </a:r>
            <a:r>
              <a:rPr lang="ja-JP" altLang="ja-JP" sz="1200" dirty="0">
                <a:latin typeface="ＭＳ Ｐゴシック" panose="020B0600070205080204" pitchFamily="50" charset="-128"/>
                <a:ea typeface="ＭＳ Ｐゴシック" panose="020B0600070205080204" pitchFamily="50" charset="-128"/>
              </a:rPr>
              <a:t>は</a:t>
            </a:r>
            <a:r>
              <a:rPr lang="ja-JP" altLang="en-US" sz="1200" dirty="0">
                <a:latin typeface="ＭＳ Ｐゴシック" panose="020B0600070205080204" pitchFamily="50" charset="-128"/>
                <a:ea typeface="ＭＳ Ｐゴシック" panose="020B0600070205080204" pitchFamily="50" charset="-128"/>
              </a:rPr>
              <a:t>、医薬品の分類ごとに異なる</a:t>
            </a:r>
            <a:r>
              <a:rPr lang="en-US" altLang="ja-JP" sz="1200" baseline="30000" dirty="0">
                <a:latin typeface="ＭＳ Ｐゴシック" panose="020B0600070205080204" pitchFamily="50" charset="-128"/>
                <a:ea typeface="ＭＳ Ｐゴシック" panose="020B0600070205080204" pitchFamily="50" charset="-128"/>
              </a:rPr>
              <a:t>※</a:t>
            </a:r>
            <a:r>
              <a:rPr lang="ja-JP" altLang="ja-JP" sz="1200" dirty="0" err="1">
                <a:latin typeface="ＭＳ Ｐゴシック" panose="020B0600070205080204" pitchFamily="50" charset="-128"/>
                <a:ea typeface="ＭＳ Ｐゴシック" panose="020B0600070205080204" pitchFamily="50" charset="-128"/>
              </a:rPr>
              <a:t>。</a:t>
            </a:r>
            <a:endParaRPr lang="ja-JP" altLang="ja-JP" sz="1200" baseline="30000" dirty="0">
              <a:latin typeface="ＭＳ Ｐゴシック" panose="020B0600070205080204" pitchFamily="50" charset="-128"/>
              <a:ea typeface="ＭＳ Ｐゴシック" panose="020B0600070205080204" pitchFamily="50" charset="-128"/>
            </a:endParaRPr>
          </a:p>
          <a:p>
            <a:pPr marL="147638" indent="-147638" fontAlgn="ctr">
              <a:lnSpc>
                <a:spcPct val="114000"/>
              </a:lnSpc>
              <a:spcAft>
                <a:spcPts val="400"/>
              </a:spcAft>
              <a:buClr>
                <a:srgbClr val="5F8AC3"/>
              </a:buClr>
              <a:buSzPct val="80000"/>
              <a:buFont typeface="Wingdings" panose="05000000000000000000" pitchFamily="2" charset="2"/>
              <a:buChar char="l"/>
            </a:pPr>
            <a:r>
              <a:rPr lang="ja-JP" altLang="ja-JP" sz="1200" dirty="0">
                <a:latin typeface="ＭＳ Ｐゴシック" panose="020B0600070205080204" pitchFamily="50" charset="-128"/>
                <a:ea typeface="ＭＳ Ｐゴシック" panose="020B0600070205080204" pitchFamily="50" charset="-128"/>
              </a:rPr>
              <a:t>新薬には</a:t>
            </a:r>
            <a:r>
              <a:rPr lang="en-US" altLang="ja-JP" sz="1200" dirty="0">
                <a:latin typeface="ＭＳ Ｐゴシック" panose="020B0600070205080204" pitchFamily="50" charset="-128"/>
                <a:ea typeface="ＭＳ Ｐゴシック" panose="020B0600070205080204" pitchFamily="50" charset="-128"/>
              </a:rPr>
              <a:t>2</a:t>
            </a:r>
            <a:r>
              <a:rPr lang="ja-JP" altLang="ja-JP" sz="1200" dirty="0">
                <a:latin typeface="ＭＳ Ｐゴシック" panose="020B0600070205080204" pitchFamily="50" charset="-128"/>
                <a:ea typeface="ＭＳ Ｐゴシック" panose="020B0600070205080204" pitchFamily="50" charset="-128"/>
              </a:rPr>
              <a:t>年間の安全管理制度が適応され</a:t>
            </a:r>
            <a:r>
              <a:rPr lang="ja-JP" altLang="en-US" sz="1200" dirty="0">
                <a:latin typeface="ＭＳ Ｐゴシック" panose="020B0600070205080204" pitchFamily="50" charset="-128"/>
                <a:ea typeface="ＭＳ Ｐゴシック" panose="020B0600070205080204" pitchFamily="50" charset="-128"/>
              </a:rPr>
              <a:t>、</a:t>
            </a:r>
            <a:r>
              <a:rPr lang="ja-JP" altLang="ja-JP" sz="1200" dirty="0">
                <a:latin typeface="ＭＳ Ｐゴシック" panose="020B0600070205080204" pitchFamily="50" charset="-128"/>
                <a:ea typeface="ＭＳ Ｐゴシック" panose="020B0600070205080204" pitchFamily="50" charset="-128"/>
              </a:rPr>
              <a:t>最低</a:t>
            </a:r>
            <a:r>
              <a:rPr lang="en-US" altLang="ja-JP" sz="1200" dirty="0">
                <a:latin typeface="ＭＳ Ｐゴシック" panose="020B0600070205080204" pitchFamily="50" charset="-128"/>
                <a:ea typeface="ＭＳ Ｐゴシック" panose="020B0600070205080204" pitchFamily="50" charset="-128"/>
              </a:rPr>
              <a:t>2</a:t>
            </a:r>
            <a:r>
              <a:rPr lang="ja-JP" altLang="ja-JP" sz="1200" dirty="0">
                <a:latin typeface="ＭＳ Ｐゴシック" panose="020B0600070205080204" pitchFamily="50" charset="-128"/>
                <a:ea typeface="ＭＳ Ｐゴシック" panose="020B0600070205080204" pitchFamily="50" charset="-128"/>
              </a:rPr>
              <a:t>年間</a:t>
            </a:r>
            <a:r>
              <a:rPr lang="ja-JP" altLang="en-US" sz="1200" dirty="0">
                <a:latin typeface="ＭＳ Ｐゴシック" panose="020B0600070205080204" pitchFamily="50" charset="-128"/>
                <a:ea typeface="ＭＳ Ｐゴシック" panose="020B0600070205080204" pitchFamily="50" charset="-128"/>
              </a:rPr>
              <a:t>は医療機関でしか</a:t>
            </a:r>
            <a:r>
              <a:rPr lang="ja-JP" altLang="ja-JP" sz="1200" dirty="0">
                <a:latin typeface="ＭＳ Ｐゴシック" panose="020B0600070205080204" pitchFamily="50" charset="-128"/>
                <a:ea typeface="ＭＳ Ｐゴシック" panose="020B0600070205080204" pitchFamily="50" charset="-128"/>
              </a:rPr>
              <a:t>新薬</a:t>
            </a:r>
            <a:r>
              <a:rPr lang="ja-JP" altLang="en-US" sz="1200" dirty="0">
                <a:latin typeface="ＭＳ Ｐゴシック" panose="020B0600070205080204" pitchFamily="50" charset="-128"/>
                <a:ea typeface="ＭＳ Ｐゴシック" panose="020B0600070205080204" pitchFamily="50" charset="-128"/>
              </a:rPr>
              <a:t>を取り扱うことができない。</a:t>
            </a:r>
            <a:endParaRPr lang="en-US" altLang="ja-JP" sz="1200" dirty="0">
              <a:latin typeface="ＭＳ Ｐゴシック" panose="020B0600070205080204" pitchFamily="50" charset="-128"/>
              <a:ea typeface="ＭＳ Ｐゴシック" panose="020B0600070205080204" pitchFamily="50" charset="-128"/>
            </a:endParaRPr>
          </a:p>
          <a:p>
            <a:pPr marL="279400" lvl="1" indent="-117475" fontAlgn="ctr">
              <a:lnSpc>
                <a:spcPct val="114000"/>
              </a:lnSpc>
              <a:spcAft>
                <a:spcPts val="400"/>
              </a:spcAft>
              <a:buClr>
                <a:srgbClr val="868686"/>
              </a:buClr>
              <a:buSzPct val="80000"/>
              <a:buFont typeface="Wingdings" panose="05000000000000000000" pitchFamily="2" charset="2"/>
              <a:buChar char="l"/>
            </a:pPr>
            <a:r>
              <a:rPr lang="ja-JP" altLang="ja-JP" sz="1000" dirty="0">
                <a:latin typeface="ＭＳ Ｐゴシック" panose="020B0600070205080204" pitchFamily="50" charset="-128"/>
                <a:ea typeface="ＭＳ Ｐゴシック" panose="020B0600070205080204" pitchFamily="50" charset="-128"/>
              </a:rPr>
              <a:t>市場への流通が認められるためには、安全性を証明する報告書の提出が必要とな</a:t>
            </a:r>
            <a:r>
              <a:rPr lang="ja-JP" altLang="ja-JP" sz="1000">
                <a:latin typeface="ＭＳ Ｐゴシック" panose="020B0600070205080204" pitchFamily="50" charset="-128"/>
                <a:ea typeface="ＭＳ Ｐゴシック" panose="020B0600070205080204" pitchFamily="50" charset="-128"/>
              </a:rPr>
              <a:t>る。 </a:t>
            </a:r>
            <a:endParaRPr lang="en-US" altLang="ja-JP" sz="1000" dirty="0">
              <a:latin typeface="ＭＳ Ｐゴシック" panose="020B0600070205080204" pitchFamily="50" charset="-128"/>
              <a:ea typeface="ＭＳ Ｐゴシック" panose="020B0600070205080204" pitchFamily="50" charset="-128"/>
            </a:endParaRPr>
          </a:p>
        </p:txBody>
      </p:sp>
      <p:sp>
        <p:nvSpPr>
          <p:cNvPr id="42" name="Rectangle 6"/>
          <p:cNvSpPr>
            <a:spLocks noChangeArrowheads="1"/>
          </p:cNvSpPr>
          <p:nvPr/>
        </p:nvSpPr>
        <p:spPr bwMode="auto">
          <a:xfrm>
            <a:off x="5097016" y="3645024"/>
            <a:ext cx="4320480"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a:solidFill>
                  <a:srgbClr val="000000"/>
                </a:solidFill>
                <a:latin typeface="Arial Black" pitchFamily="34" charset="0"/>
                <a:ea typeface="HGP創英角ｺﾞｼｯｸUB" pitchFamily="50" charset="-128"/>
              </a:rPr>
              <a:t>※ </a:t>
            </a:r>
            <a:r>
              <a:rPr lang="ja-JP" altLang="en-US" sz="1400">
                <a:solidFill>
                  <a:srgbClr val="000000"/>
                </a:solidFill>
                <a:latin typeface="Arial Black" pitchFamily="34" charset="0"/>
                <a:ea typeface="HGP創英角ｺﾞｼｯｸUB" pitchFamily="50" charset="-128"/>
              </a:rPr>
              <a:t>現</a:t>
            </a:r>
            <a:r>
              <a:rPr lang="ja-JP" altLang="en-US" sz="1400" dirty="0">
                <a:solidFill>
                  <a:srgbClr val="000000"/>
                </a:solidFill>
                <a:latin typeface="Arial Black" pitchFamily="34" charset="0"/>
                <a:ea typeface="HGP創英角ｺﾞｼｯｸUB" pitchFamily="50" charset="-128"/>
              </a:rPr>
              <a:t>代医薬品の生産登録許可証取得に必要な書類</a:t>
            </a:r>
          </a:p>
        </p:txBody>
      </p:sp>
      <p:graphicFrame>
        <p:nvGraphicFramePr>
          <p:cNvPr id="43" name="表 42"/>
          <p:cNvGraphicFramePr>
            <a:graphicFrameLocks noGrp="1"/>
          </p:cNvGraphicFramePr>
          <p:nvPr>
            <p:extLst>
              <p:ext uri="{D42A27DB-BD31-4B8C-83A1-F6EECF244321}">
                <p14:modId xmlns:p14="http://schemas.microsoft.com/office/powerpoint/2010/main" val="3784936296"/>
              </p:ext>
            </p:extLst>
          </p:nvPr>
        </p:nvGraphicFramePr>
        <p:xfrm>
          <a:off x="5097016" y="4005064"/>
          <a:ext cx="4320480" cy="2088231"/>
        </p:xfrm>
        <a:graphic>
          <a:graphicData uri="http://schemas.openxmlformats.org/drawingml/2006/table">
            <a:tbl>
              <a:tblPr firstRow="1" bandRow="1">
                <a:tableStyleId>{5C22544A-7EE6-4342-B048-85BDC9FD1C3A}</a:tableStyleId>
              </a:tblPr>
              <a:tblGrid>
                <a:gridCol w="1224136">
                  <a:extLst>
                    <a:ext uri="{9D8B030D-6E8A-4147-A177-3AD203B41FA5}">
                      <a16:colId xmlns:a16="http://schemas.microsoft.com/office/drawing/2014/main" val="20000"/>
                    </a:ext>
                  </a:extLst>
                </a:gridCol>
                <a:gridCol w="3096344">
                  <a:extLst>
                    <a:ext uri="{9D8B030D-6E8A-4147-A177-3AD203B41FA5}">
                      <a16:colId xmlns:a16="http://schemas.microsoft.com/office/drawing/2014/main" val="20001"/>
                    </a:ext>
                  </a:extLst>
                </a:gridCol>
              </a:tblGrid>
              <a:tr h="696077">
                <a:tc>
                  <a:txBody>
                    <a:bodyPr/>
                    <a:lstStyle/>
                    <a:p>
                      <a:pPr algn="ctr" defTabSz="955675" fontAlgn="ctr">
                        <a:buClr>
                          <a:schemeClr val="bg2"/>
                        </a:buClr>
                        <a:buSzPct val="100000"/>
                      </a:pPr>
                      <a:r>
                        <a:rPr lang="ja-JP" altLang="en-US" sz="1100" dirty="0">
                          <a:solidFill>
                            <a:schemeClr val="bg1"/>
                          </a:solidFill>
                          <a:latin typeface="Arial Black" panose="020B0A04020102020204" pitchFamily="34" charset="0"/>
                          <a:ea typeface="HGP創英角ｺﾞｼｯｸUB" panose="020B0900000000000000" pitchFamily="50" charset="-128"/>
                        </a:rPr>
                        <a:t>新　薬</a:t>
                      </a:r>
                    </a:p>
                  </a:txBody>
                  <a:tcPr anchor="ctr">
                    <a:lnL w="12700" cmpd="sng">
                      <a:noFill/>
                    </a:lnL>
                    <a:lnR w="12700" cmpd="sng">
                      <a:noFill/>
                    </a:ln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indent="0" algn="just" defTabSz="914400" rtl="0" eaLnBrk="1" fontAlgn="ctr" latinLnBrk="0" hangingPunct="1">
                        <a:lnSpc>
                          <a:spcPct val="110000"/>
                        </a:lnSpc>
                        <a:spcBef>
                          <a:spcPts val="0"/>
                        </a:spcBef>
                        <a:spcAft>
                          <a:spcPts val="200"/>
                        </a:spcAft>
                        <a:buClr>
                          <a:srgbClr val="5F8AC3"/>
                        </a:buClr>
                        <a:buSzPct val="80000"/>
                        <a:buFont typeface="Wingdings" panose="05000000000000000000" pitchFamily="2" charset="2"/>
                        <a:buNone/>
                      </a:pPr>
                      <a:r>
                        <a:rPr kumimoji="1" lang="ja-JP" altLang="en-US" sz="1100" b="0" kern="1200" dirty="0">
                          <a:solidFill>
                            <a:schemeClr val="tx1"/>
                          </a:solidFill>
                          <a:latin typeface="+mn-lt"/>
                          <a:ea typeface="+mn-ea"/>
                          <a:cs typeface="+mn-cs"/>
                        </a:rPr>
                        <a:t>製品についてのすべての情報を載せた書類</a:t>
                      </a:r>
                    </a:p>
                  </a:txBody>
                  <a:tcPr marL="108000" marR="10800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96077">
                <a:tc>
                  <a:txBody>
                    <a:bodyPr/>
                    <a:lstStyle/>
                    <a:p>
                      <a:pPr marL="0" algn="ctr" defTabSz="955675" rtl="0" eaLnBrk="1" fontAlgn="ctr" latinLnBrk="0" hangingPunct="1">
                        <a:buClr>
                          <a:schemeClr val="bg2"/>
                        </a:buClr>
                        <a:buSzPct val="100000"/>
                      </a:pPr>
                      <a:r>
                        <a:rPr kumimoji="1" lang="ja-JP" altLang="en-US" sz="1100" b="1" kern="1200" dirty="0">
                          <a:solidFill>
                            <a:schemeClr val="bg1"/>
                          </a:solidFill>
                          <a:latin typeface="Arial Black" panose="020B0A04020102020204" pitchFamily="34" charset="0"/>
                          <a:ea typeface="HGP創英角ｺﾞｼｯｸUB" panose="020B0900000000000000" pitchFamily="50" charset="-128"/>
                          <a:cs typeface="+mn-cs"/>
                        </a:rPr>
                        <a:t>後発医薬品</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indent="0" algn="just" defTabSz="914400" rtl="0" eaLnBrk="1" fontAlgn="ctr" latinLnBrk="0" hangingPunct="1">
                        <a:lnSpc>
                          <a:spcPct val="110000"/>
                        </a:lnSpc>
                        <a:spcBef>
                          <a:spcPts val="0"/>
                        </a:spcBef>
                        <a:spcAft>
                          <a:spcPts val="200"/>
                        </a:spcAft>
                        <a:buClr>
                          <a:srgbClr val="5F8AC3"/>
                        </a:buClr>
                        <a:buSzPct val="80000"/>
                        <a:buFont typeface="Wingdings" panose="05000000000000000000" pitchFamily="2" charset="2"/>
                        <a:buNone/>
                      </a:pPr>
                      <a:r>
                        <a:rPr kumimoji="1" lang="ja-JP" altLang="en-US" sz="1100" kern="1200" dirty="0">
                          <a:solidFill>
                            <a:schemeClr val="tx1"/>
                          </a:solidFill>
                          <a:latin typeface="+mn-lt"/>
                          <a:ea typeface="+mn-ea"/>
                          <a:cs typeface="+mn-cs"/>
                        </a:rPr>
                        <a:t>製品生産および製品情報を伴った品質管理に</a:t>
                      </a:r>
                      <a:br>
                        <a:rPr kumimoji="1" lang="en-US" altLang="ja-JP" sz="1100" kern="1200" dirty="0">
                          <a:solidFill>
                            <a:schemeClr val="tx1"/>
                          </a:solidFill>
                          <a:latin typeface="+mn-lt"/>
                          <a:ea typeface="+mn-ea"/>
                          <a:cs typeface="+mn-cs"/>
                        </a:rPr>
                      </a:br>
                      <a:r>
                        <a:rPr kumimoji="1" lang="ja-JP" altLang="en-US" sz="1100" kern="1200" dirty="0">
                          <a:solidFill>
                            <a:schemeClr val="tx1"/>
                          </a:solidFill>
                          <a:latin typeface="+mn-lt"/>
                          <a:ea typeface="+mn-ea"/>
                          <a:cs typeface="+mn-cs"/>
                        </a:rPr>
                        <a:t>関する書類</a:t>
                      </a:r>
                    </a:p>
                  </a:txBody>
                  <a:tcPr marL="108000" marR="10800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96077">
                <a:tc>
                  <a:txBody>
                    <a:bodyPr/>
                    <a:lstStyle/>
                    <a:p>
                      <a:pPr marL="0" algn="ctr" defTabSz="955675" rtl="0" eaLnBrk="1" fontAlgn="ctr" latinLnBrk="0" hangingPunct="1">
                        <a:buClr>
                          <a:schemeClr val="bg2"/>
                        </a:buClr>
                        <a:buSzPct val="100000"/>
                      </a:pPr>
                      <a:r>
                        <a:rPr kumimoji="1" lang="zh-CN" altLang="en-US" sz="1100" b="1" kern="1200" dirty="0">
                          <a:solidFill>
                            <a:schemeClr val="bg1"/>
                          </a:solidFill>
                          <a:latin typeface="Arial Black" panose="020B0A04020102020204" pitchFamily="34" charset="0"/>
                          <a:ea typeface="HGP創英角ｺﾞｼｯｸUB" panose="020B0900000000000000" pitchFamily="50" charset="-128"/>
                          <a:cs typeface="+mn-cs"/>
                        </a:rPr>
                        <a:t>新後発医薬品</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indent="0" algn="just" defTabSz="914400" rtl="0" eaLnBrk="1" fontAlgn="ctr" latinLnBrk="0" hangingPunct="1">
                        <a:lnSpc>
                          <a:spcPct val="110000"/>
                        </a:lnSpc>
                        <a:spcBef>
                          <a:spcPts val="0"/>
                        </a:spcBef>
                        <a:spcAft>
                          <a:spcPts val="200"/>
                        </a:spcAft>
                        <a:buClr>
                          <a:srgbClr val="5F8AC3"/>
                        </a:buClr>
                        <a:buSzPct val="80000"/>
                        <a:buFont typeface="Wingdings" panose="05000000000000000000" pitchFamily="2" charset="2"/>
                        <a:buNone/>
                      </a:pPr>
                      <a:r>
                        <a:rPr kumimoji="1" lang="ja-JP" altLang="en-US" sz="1100" kern="1200" dirty="0">
                          <a:solidFill>
                            <a:schemeClr val="tx1"/>
                          </a:solidFill>
                          <a:latin typeface="+mn-lt"/>
                          <a:ea typeface="+mn-ea"/>
                          <a:cs typeface="+mn-cs"/>
                        </a:rPr>
                        <a:t>後発医薬品に求められる書類に加え、同等性</a:t>
                      </a:r>
                      <a:br>
                        <a:rPr kumimoji="1" lang="en-US" altLang="ja-JP" sz="1100" kern="1200" dirty="0">
                          <a:solidFill>
                            <a:schemeClr val="tx1"/>
                          </a:solidFill>
                          <a:latin typeface="+mn-lt"/>
                          <a:ea typeface="+mn-ea"/>
                          <a:cs typeface="+mn-cs"/>
                        </a:rPr>
                      </a:br>
                      <a:r>
                        <a:rPr kumimoji="1" lang="ja-JP" altLang="en-US" sz="1100" kern="1200" dirty="0">
                          <a:solidFill>
                            <a:schemeClr val="tx1"/>
                          </a:solidFill>
                          <a:latin typeface="+mn-lt"/>
                          <a:ea typeface="+mn-ea"/>
                          <a:cs typeface="+mn-cs"/>
                        </a:rPr>
                        <a:t>試験についての書類</a:t>
                      </a:r>
                    </a:p>
                  </a:txBody>
                  <a:tcPr marL="108000" marR="10800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44" name="テキスト ボックス 43"/>
          <p:cNvSpPr txBox="1"/>
          <p:nvPr/>
        </p:nvSpPr>
        <p:spPr>
          <a:xfrm>
            <a:off x="200472" y="6525344"/>
            <a:ext cx="8640960" cy="144016"/>
          </a:xfrm>
          <a:prstGeom prst="rect">
            <a:avLst/>
          </a:prstGeom>
          <a:noFill/>
        </p:spPr>
        <p:txBody>
          <a:bodyPr wrap="square" lIns="0" tIns="0" rIns="0" bIns="0" rtlCol="0">
            <a:noAutofit/>
          </a:bodyPr>
          <a:lstStyle/>
          <a:p>
            <a:pPr lvl="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Pacific Bridge Medical</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Thailand Pharmaceutical Market Updates 2012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 （</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2025</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2</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月時点）</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9764525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タイ／医療関連／制度</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医薬品規制（</a:t>
            </a:r>
            <a:r>
              <a:rPr lang="en-US" altLang="ja-JP" dirty="0"/>
              <a:t>2/2</a:t>
            </a:r>
            <a:r>
              <a:rPr lang="ja-JP" altLang="en-US" dirty="0"/>
              <a:t>）</a:t>
            </a:r>
            <a:endParaRPr lang="en-US" altLang="ja-JP" dirty="0"/>
          </a:p>
        </p:txBody>
      </p:sp>
      <p:sp>
        <p:nvSpPr>
          <p:cNvPr id="4" name="テキスト ボックス 3"/>
          <p:cNvSpPr txBox="1"/>
          <p:nvPr/>
        </p:nvSpPr>
        <p:spPr>
          <a:xfrm>
            <a:off x="200472" y="1124744"/>
            <a:ext cx="9505056" cy="736612"/>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ja-JP" sz="1400" dirty="0">
                <a:latin typeface="Arial" panose="020B0604020202020204" pitchFamily="34" charset="0"/>
                <a:ea typeface="ＭＳ Ｐゴシック" panose="020B0600070205080204" pitchFamily="50" charset="-128"/>
                <a:cs typeface="Arial" panose="020B0604020202020204" pitchFamily="34" charset="0"/>
              </a:rPr>
              <a:t>タイ国重要医薬品リストには</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ja-JP" altLang="ja-JP" sz="1400" dirty="0">
                <a:latin typeface="Arial" panose="020B0604020202020204" pitchFamily="34" charset="0"/>
                <a:ea typeface="ＭＳ Ｐゴシック" panose="020B0600070205080204" pitchFamily="50" charset="-128"/>
                <a:cs typeface="Arial" panose="020B0604020202020204" pitchFamily="34" charset="0"/>
              </a:rPr>
              <a:t>代表的な疾患の治療と予防に必須となる、医薬品、ワクチン、放射性物質、消毒関連品が</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掲載されている。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fontAlgn="ctr">
              <a:lnSpc>
                <a:spcPct val="110000"/>
              </a:lnSpc>
              <a:spcAft>
                <a:spcPts val="200"/>
              </a:spcAft>
              <a:buClr>
                <a:srgbClr val="5F8AC3"/>
              </a:buClr>
              <a:buFont typeface="Wingdings" panose="05000000000000000000" pitchFamily="2" charset="2"/>
              <a:buChar char="n"/>
            </a:pPr>
            <a:r>
              <a:rPr lang="ja-JP" altLang="ja-JP" sz="1400" dirty="0">
                <a:latin typeface="Arial" panose="020B0604020202020204" pitchFamily="34" charset="0"/>
                <a:ea typeface="ＭＳ Ｐゴシック" panose="020B0600070205080204" pitchFamily="50" charset="-128"/>
                <a:cs typeface="Arial" panose="020B0604020202020204" pitchFamily="34" charset="0"/>
              </a:rPr>
              <a:t>食品医薬品局は、リスト</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a:t>
            </a:r>
            <a:r>
              <a:rPr lang="ja-JP" altLang="ja-JP" sz="1400" dirty="0">
                <a:latin typeface="Arial" panose="020B0604020202020204" pitchFamily="34" charset="0"/>
                <a:ea typeface="ＭＳ Ｐゴシック" panose="020B0600070205080204" pitchFamily="50" charset="-128"/>
                <a:cs typeface="Arial" panose="020B0604020202020204" pitchFamily="34" charset="0"/>
              </a:rPr>
              <a:t>委員会に関わる専門家や機関を選定する</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権限</a:t>
            </a:r>
            <a:r>
              <a:rPr lang="ja-JP" altLang="ja-JP" sz="1400" dirty="0">
                <a:latin typeface="Arial" panose="020B0604020202020204" pitchFamily="34" charset="0"/>
                <a:ea typeface="ＭＳ Ｐゴシック" panose="020B0600070205080204" pitchFamily="50" charset="-128"/>
                <a:cs typeface="Arial" panose="020B0604020202020204" pitchFamily="34" charset="0"/>
              </a:rPr>
              <a:t>を持つ。</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5" name="グループ化 7"/>
          <p:cNvGrpSpPr/>
          <p:nvPr/>
        </p:nvGrpSpPr>
        <p:grpSpPr>
          <a:xfrm>
            <a:off x="488504" y="1988840"/>
            <a:ext cx="4176464" cy="288032"/>
            <a:chOff x="4944173" y="2113806"/>
            <a:chExt cx="5861371" cy="288032"/>
          </a:xfrm>
        </p:grpSpPr>
        <p:cxnSp>
          <p:nvCxnSpPr>
            <p:cNvPr id="6" name="直線コネクタ 5"/>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itchFamily="50" charset="-128"/>
                </a:rPr>
                <a:t>2013</a:t>
              </a:r>
              <a:r>
                <a:rPr lang="ja-JP" altLang="en-US" sz="1400" dirty="0">
                  <a:solidFill>
                    <a:srgbClr val="000000"/>
                  </a:solidFill>
                  <a:latin typeface="Arial Black" pitchFamily="34" charset="0"/>
                  <a:ea typeface="HGP創英角ｺﾞｼｯｸUB" pitchFamily="50" charset="-128"/>
                </a:rPr>
                <a:t>年時点のタイ国重要医薬品リスト</a:t>
              </a:r>
            </a:p>
          </p:txBody>
        </p:sp>
      </p:grpSp>
      <p:sp>
        <p:nvSpPr>
          <p:cNvPr id="10" name="角丸四角形 9"/>
          <p:cNvSpPr/>
          <p:nvPr/>
        </p:nvSpPr>
        <p:spPr>
          <a:xfrm>
            <a:off x="488504" y="2348880"/>
            <a:ext cx="4176464" cy="2952328"/>
          </a:xfrm>
          <a:prstGeom prst="roundRect">
            <a:avLst>
              <a:gd name="adj" fmla="val 3300"/>
            </a:avLst>
          </a:prstGeom>
          <a:solidFill>
            <a:srgbClr val="CCDAEC"/>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rtlCol="0" anchor="t" anchorCtr="0"/>
          <a:lstStyle/>
          <a:p>
            <a:pPr marL="0" lvl="1" algn="just" fontAlgn="ctr">
              <a:lnSpc>
                <a:spcPct val="114000"/>
              </a:lnSpc>
              <a:spcAft>
                <a:spcPts val="400"/>
              </a:spcAft>
            </a:pPr>
            <a:r>
              <a:rPr lang="ja-JP" altLang="en-US" sz="1200" dirty="0">
                <a:solidFill>
                  <a:schemeClr val="tx1"/>
                </a:solidFill>
              </a:rPr>
              <a:t>約</a:t>
            </a:r>
            <a:r>
              <a:rPr lang="en-US" altLang="ja-JP" sz="1200" dirty="0">
                <a:solidFill>
                  <a:schemeClr val="tx1"/>
                </a:solidFill>
              </a:rPr>
              <a:t>800</a:t>
            </a:r>
            <a:r>
              <a:rPr lang="ja-JP" altLang="en-US" sz="1200" dirty="0">
                <a:solidFill>
                  <a:schemeClr val="tx1"/>
                </a:solidFill>
              </a:rPr>
              <a:t>の医薬品が掲載されており、以下の</a:t>
            </a:r>
            <a:r>
              <a:rPr lang="en-US" altLang="ja-JP" sz="1200" dirty="0">
                <a:solidFill>
                  <a:schemeClr val="tx1"/>
                </a:solidFill>
              </a:rPr>
              <a:t>5</a:t>
            </a:r>
            <a:r>
              <a:rPr lang="ja-JP" altLang="en-US" sz="1200" dirty="0" err="1">
                <a:solidFill>
                  <a:schemeClr val="tx1"/>
                </a:solidFill>
              </a:rPr>
              <a:t>つの</a:t>
            </a:r>
            <a:r>
              <a:rPr lang="ja-JP" altLang="en-US" sz="1200" dirty="0">
                <a:solidFill>
                  <a:schemeClr val="tx1"/>
                </a:solidFill>
              </a:rPr>
              <a:t>カテゴリーに分類されている。</a:t>
            </a:r>
          </a:p>
          <a:p>
            <a:pPr marL="374650" lvl="1" indent="-209550" algn="just" fontAlgn="ctr">
              <a:lnSpc>
                <a:spcPct val="114000"/>
              </a:lnSpc>
              <a:spcAft>
                <a:spcPts val="400"/>
              </a:spcAft>
              <a:buFont typeface="+mj-ea"/>
              <a:buAutoNum type="circleNumDbPlain"/>
            </a:pPr>
            <a:r>
              <a:rPr lang="ja-JP" altLang="ja-JP" sz="1200" dirty="0">
                <a:solidFill>
                  <a:schemeClr val="tx1"/>
                </a:solidFill>
              </a:rPr>
              <a:t>診療所で用いられる第一選択薬</a:t>
            </a:r>
          </a:p>
          <a:p>
            <a:pPr marL="374650" lvl="1" indent="-209550" algn="just" fontAlgn="ctr">
              <a:lnSpc>
                <a:spcPct val="114000"/>
              </a:lnSpc>
              <a:spcAft>
                <a:spcPts val="400"/>
              </a:spcAft>
              <a:buFont typeface="+mj-ea"/>
              <a:buAutoNum type="circleNumDbPlain"/>
            </a:pPr>
            <a:r>
              <a:rPr lang="ja-JP" altLang="ja-JP" sz="1200" dirty="0">
                <a:solidFill>
                  <a:schemeClr val="tx1"/>
                </a:solidFill>
              </a:rPr>
              <a:t>診療所で用いられる第二選択代替薬</a:t>
            </a:r>
          </a:p>
          <a:p>
            <a:pPr marL="374650" lvl="1" indent="-209550" algn="just" fontAlgn="ctr">
              <a:lnSpc>
                <a:spcPct val="114000"/>
              </a:lnSpc>
              <a:spcAft>
                <a:spcPts val="400"/>
              </a:spcAft>
              <a:buFont typeface="+mj-ea"/>
              <a:buAutoNum type="circleNumDbPlain"/>
            </a:pPr>
            <a:r>
              <a:rPr lang="ja-JP" altLang="ja-JP" sz="1200" dirty="0">
                <a:solidFill>
                  <a:schemeClr val="tx1"/>
                </a:solidFill>
              </a:rPr>
              <a:t>病院責任者のサインの下に、経験豊かな内科医によって処方される医薬品</a:t>
            </a:r>
          </a:p>
          <a:p>
            <a:pPr marL="374650" lvl="1" indent="-209550" algn="just" fontAlgn="ctr">
              <a:lnSpc>
                <a:spcPct val="114000"/>
              </a:lnSpc>
              <a:spcAft>
                <a:spcPts val="400"/>
              </a:spcAft>
              <a:buFont typeface="+mj-ea"/>
              <a:buAutoNum type="circleNumDbPlain"/>
            </a:pPr>
            <a:r>
              <a:rPr lang="ja-JP" altLang="ja-JP" sz="1200" dirty="0">
                <a:solidFill>
                  <a:schemeClr val="tx1"/>
                </a:solidFill>
              </a:rPr>
              <a:t>病院責任者のサインの下</a:t>
            </a:r>
            <a:r>
              <a:rPr lang="ja-JP" altLang="en-US" sz="1200" dirty="0">
                <a:solidFill>
                  <a:schemeClr val="tx1"/>
                </a:solidFill>
              </a:rPr>
              <a:t>に</a:t>
            </a:r>
            <a:r>
              <a:rPr lang="ja-JP" altLang="ja-JP" sz="1200" dirty="0">
                <a:solidFill>
                  <a:schemeClr val="tx1"/>
                </a:solidFill>
              </a:rPr>
              <a:t>、専門医によって処方される医薬品</a:t>
            </a:r>
          </a:p>
          <a:p>
            <a:pPr marL="374650" lvl="1" indent="-209550" algn="just" fontAlgn="ctr">
              <a:lnSpc>
                <a:spcPct val="114000"/>
              </a:lnSpc>
              <a:spcAft>
                <a:spcPts val="400"/>
              </a:spcAft>
              <a:buFont typeface="+mj-ea"/>
              <a:buAutoNum type="circleNumDbPlain"/>
            </a:pPr>
            <a:r>
              <a:rPr lang="en-US" altLang="ja-JP" sz="1200" dirty="0">
                <a:solidFill>
                  <a:schemeClr val="tx1"/>
                </a:solidFill>
              </a:rPr>
              <a:t>HIV</a:t>
            </a:r>
            <a:r>
              <a:rPr lang="ja-JP" altLang="ja-JP" sz="1200" dirty="0">
                <a:solidFill>
                  <a:schemeClr val="tx1"/>
                </a:solidFill>
              </a:rPr>
              <a:t>や結核、血友病対策等、タイ国家政策に関連する医薬品</a:t>
            </a:r>
            <a:r>
              <a:rPr lang="ja-JP" altLang="en-US" sz="1200" dirty="0">
                <a:solidFill>
                  <a:schemeClr val="tx1"/>
                </a:solidFill>
              </a:rPr>
              <a:t>、または、</a:t>
            </a:r>
            <a:r>
              <a:rPr lang="ja-JP" altLang="ja-JP" sz="1200" dirty="0">
                <a:solidFill>
                  <a:schemeClr val="tx1"/>
                </a:solidFill>
              </a:rPr>
              <a:t>抗がん剤等、熟練専門家によって処方される高リスクで高価な医薬品</a:t>
            </a:r>
          </a:p>
        </p:txBody>
      </p:sp>
      <p:sp>
        <p:nvSpPr>
          <p:cNvPr id="14" name="円/楕円 13"/>
          <p:cNvSpPr/>
          <p:nvPr/>
        </p:nvSpPr>
        <p:spPr>
          <a:xfrm>
            <a:off x="488504" y="5445224"/>
            <a:ext cx="4176464" cy="720080"/>
          </a:xfrm>
          <a:prstGeom prst="ellipse">
            <a:avLst/>
          </a:prstGeom>
          <a:gradFill flip="none" rotWithShape="1">
            <a:gsLst>
              <a:gs pos="19000">
                <a:srgbClr val="FCAE91"/>
              </a:gs>
              <a:gs pos="100000">
                <a:schemeClr val="bg1"/>
              </a:gs>
            </a:gsLst>
            <a:path path="shape">
              <a:fillToRect l="50000" t="50000" r="50000" b="50000"/>
            </a:path>
            <a:tileRect/>
          </a:gradFill>
        </p:spPr>
        <p:txBody>
          <a:bodyPr wrap="none" lIns="0" rIns="0" anchor="ctr" anchorCtr="0">
            <a:noAutofit/>
          </a:bodyPr>
          <a:lstStyle/>
          <a:p>
            <a:pPr algn="ctr" fontAlgn="ctr">
              <a:lnSpc>
                <a:spcPct val="114000"/>
              </a:lnSpc>
              <a:spcAft>
                <a:spcPts val="400"/>
              </a:spcAft>
              <a:buClr>
                <a:srgbClr val="5F8AC3"/>
              </a:buClr>
              <a:buSzPct val="80000"/>
            </a:pPr>
            <a:r>
              <a:rPr lang="ja-JP" altLang="en-US" sz="1200" b="1" dirty="0">
                <a:latin typeface="ＭＳ Ｐゴシック" panose="020B0600070205080204" pitchFamily="50" charset="-128"/>
                <a:ea typeface="ＭＳ Ｐゴシック" panose="020B0600070205080204" pitchFamily="50" charset="-128"/>
              </a:rPr>
              <a:t>リストは一年おきに更新され、医薬品の合理的利用、</a:t>
            </a:r>
            <a:br>
              <a:rPr lang="en-US" altLang="ja-JP" sz="1200" b="1" dirty="0">
                <a:latin typeface="ＭＳ Ｐゴシック" panose="020B0600070205080204" pitchFamily="50" charset="-128"/>
                <a:ea typeface="ＭＳ Ｐゴシック" panose="020B0600070205080204" pitchFamily="50" charset="-128"/>
              </a:rPr>
            </a:br>
            <a:r>
              <a:rPr lang="ja-JP" altLang="en-US" sz="1200" b="1" dirty="0">
                <a:latin typeface="ＭＳ Ｐゴシック" panose="020B0600070205080204" pitchFamily="50" charset="-128"/>
                <a:ea typeface="ＭＳ Ｐゴシック" panose="020B0600070205080204" pitchFamily="50" charset="-128"/>
              </a:rPr>
              <a:t>公立病院への医薬品調達および医薬品償還に</a:t>
            </a:r>
            <a:br>
              <a:rPr lang="en-US" altLang="ja-JP" sz="1200" b="1" dirty="0">
                <a:latin typeface="ＭＳ Ｐゴシック" panose="020B0600070205080204" pitchFamily="50" charset="-128"/>
                <a:ea typeface="ＭＳ Ｐゴシック" panose="020B0600070205080204" pitchFamily="50" charset="-128"/>
              </a:rPr>
            </a:br>
            <a:r>
              <a:rPr lang="ja-JP" altLang="en-US" sz="1200" b="1" dirty="0">
                <a:latin typeface="ＭＳ Ｐゴシック" panose="020B0600070205080204" pitchFamily="50" charset="-128"/>
                <a:ea typeface="ＭＳ Ｐゴシック" panose="020B0600070205080204" pitchFamily="50" charset="-128"/>
              </a:rPr>
              <a:t>関する内容が加味されている。</a:t>
            </a:r>
          </a:p>
        </p:txBody>
      </p:sp>
      <p:grpSp>
        <p:nvGrpSpPr>
          <p:cNvPr id="15" name="グループ化 7"/>
          <p:cNvGrpSpPr/>
          <p:nvPr/>
        </p:nvGrpSpPr>
        <p:grpSpPr>
          <a:xfrm>
            <a:off x="5241032" y="1988840"/>
            <a:ext cx="4176464" cy="288032"/>
            <a:chOff x="4944173" y="2113806"/>
            <a:chExt cx="5861371" cy="288032"/>
          </a:xfrm>
        </p:grpSpPr>
        <p:cxnSp>
          <p:nvCxnSpPr>
            <p:cNvPr id="16" name="直線コネクタ 15"/>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7"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CN" altLang="en-US" sz="1400" dirty="0">
                  <a:solidFill>
                    <a:srgbClr val="000000"/>
                  </a:solidFill>
                  <a:latin typeface="Arial Black" pitchFamily="34" charset="0"/>
                  <a:ea typeface="HGP創英角ｺﾞｼｯｸUB" pitchFamily="50" charset="-128"/>
                </a:rPr>
                <a:t>食品医薬品局</a:t>
              </a:r>
              <a:r>
                <a:rPr lang="ja-JP" altLang="en-US" sz="1400" dirty="0">
                  <a:solidFill>
                    <a:srgbClr val="000000"/>
                  </a:solidFill>
                  <a:latin typeface="Arial Black" pitchFamily="34" charset="0"/>
                  <a:ea typeface="HGP創英角ｺﾞｼｯｸUB" pitchFamily="50" charset="-128"/>
                </a:rPr>
                <a:t>の権限</a:t>
              </a:r>
            </a:p>
          </p:txBody>
        </p:sp>
      </p:grpSp>
      <p:sp>
        <p:nvSpPr>
          <p:cNvPr id="19" name="角丸四角形 18"/>
          <p:cNvSpPr/>
          <p:nvPr/>
        </p:nvSpPr>
        <p:spPr>
          <a:xfrm>
            <a:off x="5241032" y="2348880"/>
            <a:ext cx="4176464" cy="1872208"/>
          </a:xfrm>
          <a:prstGeom prst="roundRect">
            <a:avLst>
              <a:gd name="adj" fmla="val 3300"/>
            </a:avLst>
          </a:prstGeom>
          <a:solidFill>
            <a:srgbClr val="CCDAEC"/>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rtlCol="0" anchor="t" anchorCtr="0"/>
          <a:lstStyle/>
          <a:p>
            <a:pPr marL="0" lvl="1" algn="just" fontAlgn="ctr">
              <a:lnSpc>
                <a:spcPct val="114000"/>
              </a:lnSpc>
              <a:spcAft>
                <a:spcPts val="400"/>
              </a:spcAft>
            </a:pPr>
            <a:r>
              <a:rPr lang="en-US" altLang="ja-JP" sz="1200" dirty="0">
                <a:solidFill>
                  <a:schemeClr val="tx1"/>
                </a:solidFill>
              </a:rPr>
              <a:t>17</a:t>
            </a:r>
            <a:r>
              <a:rPr lang="ja-JP" altLang="en-US" sz="1200" dirty="0">
                <a:solidFill>
                  <a:schemeClr val="tx1"/>
                </a:solidFill>
              </a:rPr>
              <a:t>の国内専門家委員会による選別が行われた後、リストに加えられる医薬品が推薦される。その後、監査委員会が国内専門家委員会から提出された案の検討を行う。費用対効果や公平性、価格の妥当性といった観点からも医薬品の評価が行われる。その後、分科委員会がリストをまとめ、タイ国医薬品制度開発委員会の承認を得るため、リストが提出され、承認されるとリストが確定となる。</a:t>
            </a:r>
          </a:p>
        </p:txBody>
      </p:sp>
      <p:sp>
        <p:nvSpPr>
          <p:cNvPr id="20" name="テキスト ボックス 19"/>
          <p:cNvSpPr txBox="1"/>
          <p:nvPr/>
        </p:nvSpPr>
        <p:spPr>
          <a:xfrm>
            <a:off x="200472" y="6453336"/>
            <a:ext cx="8640960" cy="144016"/>
          </a:xfrm>
          <a:prstGeom prst="rect">
            <a:avLst/>
          </a:prstGeom>
          <a:noFill/>
        </p:spPr>
        <p:txBody>
          <a:bodyPr wrap="square" lIns="0" tIns="0" rIns="0" bIns="0" rtlCol="0">
            <a:noAutofit/>
          </a:bodyPr>
          <a:lstStyle/>
          <a:p>
            <a:pPr marL="444500" indent="-4445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t>明治大学国際総合研究所「新興国マクロヘルスデータ、規制・制度に関する調査」（</a:t>
            </a:r>
            <a:r>
              <a:rPr lang="en-US" altLang="ja-JP" sz="800" dirty="0"/>
              <a:t>2014</a:t>
            </a:r>
            <a:r>
              <a:rPr lang="ja-JP" altLang="en-US" sz="800" dirty="0"/>
              <a:t>）、 </a:t>
            </a:r>
            <a:endParaRPr lang="en-US" altLang="ja-JP" sz="800" dirty="0"/>
          </a:p>
          <a:p>
            <a:pPr marL="444500" indent="-444500"/>
            <a:r>
              <a:rPr lang="en-US" altLang="ja-JP" sz="800" dirty="0"/>
              <a:t>	</a:t>
            </a:r>
            <a:r>
              <a:rPr lang="en-US" altLang="ja-JP" sz="800" dirty="0" err="1"/>
              <a:t>Jirawattanapisal</a:t>
            </a:r>
            <a:r>
              <a:rPr lang="en-US" altLang="ja-JP" sz="800" dirty="0"/>
              <a:t> et al.</a:t>
            </a:r>
            <a:r>
              <a:rPr lang="ja-JP" altLang="en-US" sz="800" dirty="0"/>
              <a:t> 「</a:t>
            </a:r>
            <a:r>
              <a:rPr lang="en-US" altLang="ja-JP" sz="800" dirty="0"/>
              <a:t>Evidence-based decision-making in Asia-Pacific with rapidly changing health-care systems: Thailand, South Korea, and Taiwan.</a:t>
            </a:r>
            <a:r>
              <a:rPr lang="ja-JP" altLang="en-US" sz="800" dirty="0"/>
              <a:t>」（</a:t>
            </a:r>
            <a:r>
              <a:rPr lang="en-US" altLang="ja-JP" sz="800" dirty="0"/>
              <a:t>2009</a:t>
            </a:r>
            <a:r>
              <a:rPr lang="ja-JP" altLang="en-US" sz="800" dirty="0"/>
              <a:t>）</a:t>
            </a:r>
            <a:endParaRPr lang="ja-JP" altLang="ja-JP" sz="800" dirty="0"/>
          </a:p>
        </p:txBody>
      </p:sp>
    </p:spTree>
    <p:extLst>
      <p:ext uri="{BB962C8B-B14F-4D97-AF65-F5344CB8AC3E}">
        <p14:creationId xmlns:p14="http://schemas.microsoft.com/office/powerpoint/2010/main" val="38598498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タイ／医療関連／制度</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臨床試験に関する規制</a:t>
            </a:r>
          </a:p>
        </p:txBody>
      </p:sp>
      <p:sp>
        <p:nvSpPr>
          <p:cNvPr id="4" name="テキスト ボックス 3"/>
          <p:cNvSpPr txBox="1"/>
          <p:nvPr/>
        </p:nvSpPr>
        <p:spPr>
          <a:xfrm>
            <a:off x="200472" y="1124744"/>
            <a:ext cx="9505056" cy="2498120"/>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実施医療機関の倫理委員会の許可を得た上で、医療評議会から臨床試験を実施するための許可を得る必要がある。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タイでは、臨床試験はヒト用医薬品の技術的要件調和国際会議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ICH</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の臨床試験実施基準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GCP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に準拠しなければならない。</a:t>
            </a:r>
          </a:p>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治験依頼者は、治験開始前に臨床試験の申請書と関連書類をタイ保健省食品医薬局（以下、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FDA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）に提出し、承認を受けなければならない。許可証は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年間有効で、更新することが可能である。</a:t>
            </a:r>
          </a:p>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治験薬は、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FDA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によって承認された医薬品の製造管理及び品質管理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GMP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基準を満たす製造業者から調達しなければならない。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FDA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事務局長は、被験者の保護と規制遵守を確保するために、条件を課したり、活動の停止を命じたりすることができる。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FDA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は試験の全段階を通じてコンプライアンスを検査し監督する。</a:t>
            </a:r>
          </a:p>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治験依頼者は、治験実施後、規定に従って有害事象及び経過報告を含む報告書を提出しなければならない。</a:t>
            </a:r>
          </a:p>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これらの新しい規制は、タイにおける臨床試験のための医薬品輸入の重要な一歩を示している。 </a:t>
            </a:r>
          </a:p>
        </p:txBody>
      </p:sp>
      <p:sp>
        <p:nvSpPr>
          <p:cNvPr id="5" name="テキスト ボックス 4"/>
          <p:cNvSpPr txBox="1"/>
          <p:nvPr/>
        </p:nvSpPr>
        <p:spPr>
          <a:xfrm>
            <a:off x="200472" y="6525344"/>
            <a:ext cx="8856984" cy="144016"/>
          </a:xfrm>
          <a:prstGeom prst="rect">
            <a:avLst/>
          </a:prstGeom>
          <a:noFill/>
        </p:spPr>
        <p:txBody>
          <a:bodyPr wrap="square" lIns="0" tIns="0" rIns="0" bIns="0" rtlCol="0">
            <a:noAutofit/>
          </a:bodyPr>
          <a:lstStyle/>
          <a:p>
            <a:pPr lvl="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再生医療グローバル推進「中国・タイ王国における再生医療実用化プロジェクト報告書」（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Tilleke</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Gibbins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New Rules on Drug Importation for Clinical Trials Set to Take Effect in Thailand</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Tree>
    <p:extLst>
      <p:ext uri="{BB962C8B-B14F-4D97-AF65-F5344CB8AC3E}">
        <p14:creationId xmlns:p14="http://schemas.microsoft.com/office/powerpoint/2010/main" val="41725154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D7128D9-1107-46E6-8BB2-6480A084485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6" name="Object 5" hidden="1">
                        <a:extLst>
                          <a:ext uri="{FF2B5EF4-FFF2-40B4-BE49-F238E27FC236}">
                            <a16:creationId xmlns:a16="http://schemas.microsoft.com/office/drawing/2014/main" id="{3D7128D9-1107-46E6-8BB2-6480A084485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テキスト ボックス 6">
            <a:extLst>
              <a:ext uri="{FF2B5EF4-FFF2-40B4-BE49-F238E27FC236}">
                <a16:creationId xmlns:a16="http://schemas.microsoft.com/office/drawing/2014/main" id="{22D3851D-E215-4496-8B99-C7D42B627DF2}"/>
              </a:ext>
            </a:extLst>
          </p:cNvPr>
          <p:cNvSpPr txBox="1"/>
          <p:nvPr/>
        </p:nvSpPr>
        <p:spPr>
          <a:xfrm>
            <a:off x="200472" y="1124744"/>
            <a:ext cx="9505056" cy="5104154"/>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医療情報・個人情報保護について</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タイで初となる個人情報保護の基本法「</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年個人情報保護法」が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月に成立し、同年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月に一部条文に限り施行された。当初、本格的な適用開始までに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年間の猶予期間が設けられていたが、新型コロナウイルス感染症の流行を受けて政府機関や民間企業に十分な準備期間を与えるため、</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 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度の延期がされたのち、同法は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日から完全施行された。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データサーバーの置き場について</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a:t>
            </a:r>
            <a:r>
              <a:rPr lang="ja-JP" altLang="en-US" sz="1400" dirty="0">
                <a:latin typeface="+mn-ea"/>
              </a:rPr>
              <a:t>現在、既存の法律において、データサーバーの置き場に関する規制は確認できていない。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個人データの国外移転に関しては、当該移転先の国において「個人情報保護のための十分な基準を満たしている」場合、移転に関する本人の同意の取得は不要とされている。当該第三国が上記基準を満たしていない場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White List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国でない場合）、本人に対し、移転先の国が当該基準を満たしていないことを通知し、本人の同意を得る必要がある。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Title 1">
            <a:extLst>
              <a:ext uri="{FF2B5EF4-FFF2-40B4-BE49-F238E27FC236}">
                <a16:creationId xmlns:a16="http://schemas.microsoft.com/office/drawing/2014/main" id="{7DC4FD57-60A0-4921-BC79-3C966AA7E7FB}"/>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タイ／医療関連／制度</a:t>
            </a:r>
            <a:endParaRPr kumimoji="1" lang="en-US" dirty="0"/>
          </a:p>
        </p:txBody>
      </p:sp>
      <p:sp>
        <p:nvSpPr>
          <p:cNvPr id="3" name="Text Placeholder 2">
            <a:extLst>
              <a:ext uri="{FF2B5EF4-FFF2-40B4-BE49-F238E27FC236}">
                <a16:creationId xmlns:a16="http://schemas.microsoft.com/office/drawing/2014/main" id="{8F2E285A-DF87-4FFC-B441-183B88D0A788}"/>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医療情報・個人情報保護、データサーバーの置き場に関する法規制、ガイドライン（</a:t>
            </a:r>
            <a:r>
              <a:rPr lang="en-US" altLang="ja-JP" dirty="0"/>
              <a:t>1/2</a:t>
            </a:r>
            <a:r>
              <a:rPr lang="ja-JP" altLang="en-US" dirty="0"/>
              <a:t>）</a:t>
            </a:r>
            <a:endParaRPr kumimoji="1" lang="en-US" dirty="0"/>
          </a:p>
        </p:txBody>
      </p:sp>
      <p:sp>
        <p:nvSpPr>
          <p:cNvPr id="9" name="テキスト ボックス 14">
            <a:extLst>
              <a:ext uri="{FF2B5EF4-FFF2-40B4-BE49-F238E27FC236}">
                <a16:creationId xmlns:a16="http://schemas.microsoft.com/office/drawing/2014/main" id="{CC6672FD-0437-41D9-91B3-63ADB1E90261}"/>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（出所）森・濱田松本法律事務種「</a:t>
            </a:r>
            <a:r>
              <a:rPr lang="en-US" altLang="ja-JP" sz="800" dirty="0"/>
              <a:t>MHM Asian Legal Insights</a:t>
            </a:r>
            <a:r>
              <a:rPr lang="ja-JP" altLang="en-US" sz="800" dirty="0"/>
              <a:t>」（</a:t>
            </a:r>
            <a:r>
              <a:rPr lang="en-US" altLang="ja-JP" sz="800" dirty="0"/>
              <a:t>2020</a:t>
            </a:r>
            <a:r>
              <a:rPr lang="ja-JP" altLang="en-US" sz="800" dirty="0"/>
              <a:t>）、</a:t>
            </a:r>
            <a:r>
              <a:rPr lang="en-US" altLang="ja-JP" sz="800" dirty="0"/>
              <a:t>Fujitsu</a:t>
            </a:r>
            <a:r>
              <a:rPr lang="ja-JP" altLang="en-US" sz="800" dirty="0"/>
              <a:t>「押さえておくべき</a:t>
            </a:r>
            <a:r>
              <a:rPr lang="en-US" altLang="ja-JP" sz="800" dirty="0"/>
              <a:t>PDPA</a:t>
            </a:r>
            <a:r>
              <a:rPr lang="ja-JP" altLang="en-US" sz="800" dirty="0"/>
              <a:t>の基本と対応のポイント」、</a:t>
            </a:r>
            <a:r>
              <a:rPr lang="en-US" altLang="ja-JP" sz="800" dirty="0"/>
              <a:t>JATRO</a:t>
            </a:r>
            <a:r>
              <a:rPr lang="ja-JP" altLang="en-US" sz="800" dirty="0"/>
              <a:t>「ビジネス短信　</a:t>
            </a:r>
            <a:r>
              <a:rPr lang="ja-JP" altLang="en-US" sz="800" b="0" i="0" dirty="0">
                <a:solidFill>
                  <a:srgbClr val="000000"/>
                </a:solidFill>
                <a:effectLst/>
                <a:latin typeface="ヒラギノ角ゴ Pro W3"/>
              </a:rPr>
              <a:t>個人情報保護法が</a:t>
            </a:r>
            <a:r>
              <a:rPr lang="en-US" altLang="ja-JP" sz="800" b="0" i="0" dirty="0">
                <a:solidFill>
                  <a:srgbClr val="000000"/>
                </a:solidFill>
                <a:effectLst/>
                <a:latin typeface="ヒラギノ角ゴ Pro W3"/>
              </a:rPr>
              <a:t>6</a:t>
            </a:r>
            <a:r>
              <a:rPr lang="ja-JP" altLang="en-US" sz="800" b="0" i="0" dirty="0">
                <a:solidFill>
                  <a:srgbClr val="000000"/>
                </a:solidFill>
                <a:effectLst/>
                <a:latin typeface="ヒラギノ角ゴ Pro W3"/>
              </a:rPr>
              <a:t>月から完全施行</a:t>
            </a:r>
            <a:r>
              <a:rPr lang="ja-JP" altLang="en-US" sz="800" dirty="0"/>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2" name="表 34">
            <a:extLst>
              <a:ext uri="{FF2B5EF4-FFF2-40B4-BE49-F238E27FC236}">
                <a16:creationId xmlns:a16="http://schemas.microsoft.com/office/drawing/2014/main" id="{34BFB773-36A1-42F1-8DB5-0BCFFC2A8E07}"/>
              </a:ext>
            </a:extLst>
          </p:cNvPr>
          <p:cNvGraphicFramePr>
            <a:graphicFrameLocks noGrp="1"/>
          </p:cNvGraphicFramePr>
          <p:nvPr>
            <p:extLst>
              <p:ext uri="{D42A27DB-BD31-4B8C-83A1-F6EECF244321}">
                <p14:modId xmlns:p14="http://schemas.microsoft.com/office/powerpoint/2010/main" val="2294331762"/>
              </p:ext>
            </p:extLst>
          </p:nvPr>
        </p:nvGraphicFramePr>
        <p:xfrm>
          <a:off x="200470" y="2186832"/>
          <a:ext cx="9505056" cy="2727826"/>
        </p:xfrm>
        <a:graphic>
          <a:graphicData uri="http://schemas.openxmlformats.org/drawingml/2006/table">
            <a:tbl>
              <a:tblPr firstRow="1" bandRow="1">
                <a:tableStyleId>{2D5ABB26-0587-4C30-8999-92F81FD0307C}</a:tableStyleId>
              </a:tblPr>
              <a:tblGrid>
                <a:gridCol w="2016671">
                  <a:extLst>
                    <a:ext uri="{9D8B030D-6E8A-4147-A177-3AD203B41FA5}">
                      <a16:colId xmlns:a16="http://schemas.microsoft.com/office/drawing/2014/main" val="20000"/>
                    </a:ext>
                  </a:extLst>
                </a:gridCol>
                <a:gridCol w="7488385">
                  <a:extLst>
                    <a:ext uri="{9D8B030D-6E8A-4147-A177-3AD203B41FA5}">
                      <a16:colId xmlns:a16="http://schemas.microsoft.com/office/drawing/2014/main" val="20001"/>
                    </a:ext>
                  </a:extLst>
                </a:gridCol>
              </a:tblGrid>
              <a:tr h="197747">
                <a:tc>
                  <a:txBody>
                    <a:bodyPr/>
                    <a:lstStyle/>
                    <a:p>
                      <a:pPr algn="ctr" fontAlgn="ctr" hangingPunct="0"/>
                      <a:endParaRPr kumimoji="1" lang="ja-JP" altLang="en-US" sz="1050" b="1" dirty="0">
                        <a:solidFill>
                          <a:schemeClr val="bg1"/>
                        </a:solidFill>
                        <a:latin typeface="+mj-ea"/>
                        <a:ea typeface="+mj-ea"/>
                        <a:cs typeface="Arial" panose="020B0604020202020204" pitchFamily="34" charset="0"/>
                      </a:endParaRPr>
                    </a:p>
                  </a:txBody>
                  <a:tcPr marL="180000" marR="180000" marT="0" marB="0" anchor="ct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0" indent="0" algn="ctr" fontAlgn="ctr" hangingPunct="0">
                        <a:buFont typeface="Arial" panose="020B0604020202020204" pitchFamily="34" charset="0"/>
                        <a:buNone/>
                      </a:pPr>
                      <a:r>
                        <a:rPr kumimoji="1" lang="ja-JP" altLang="en-US" sz="1000" b="1" dirty="0">
                          <a:solidFill>
                            <a:schemeClr val="bg1"/>
                          </a:solidFill>
                          <a:latin typeface="+mj-ea"/>
                          <a:ea typeface="+mj-ea"/>
                          <a:cs typeface="Arial" panose="020B0604020202020204" pitchFamily="34" charset="0"/>
                        </a:rPr>
                        <a:t>概要</a:t>
                      </a: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867078">
                <a:tc>
                  <a:txBody>
                    <a:bodyPr/>
                    <a:lstStyle/>
                    <a:p>
                      <a:pPr algn="ctr" fontAlgn="ctr" hangingPunct="0"/>
                      <a:r>
                        <a:rPr lang="ja-JP" altLang="en-US" sz="1050" b="1" u="none" dirty="0">
                          <a:solidFill>
                            <a:schemeClr val="bg1"/>
                          </a:solidFill>
                          <a:latin typeface="+mj-ea"/>
                          <a:ea typeface="+mj-ea"/>
                        </a:rPr>
                        <a:t>個人情報の定義</a:t>
                      </a:r>
                      <a:endParaRPr kumimoji="1" lang="ja-JP" altLang="en-US" sz="1050" b="1" u="none" dirty="0">
                        <a:solidFill>
                          <a:schemeClr val="bg1"/>
                        </a:solidFill>
                        <a:latin typeface="+mj-ea"/>
                        <a:ea typeface="+mj-ea"/>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indent="-171450" algn="l" fontAlgn="ctr" hangingPunct="0">
                        <a:buFont typeface="Arial" panose="020B0604020202020204" pitchFamily="34" charset="0"/>
                        <a:buChar char="•"/>
                      </a:pPr>
                      <a:r>
                        <a:rPr lang="ja-JP" altLang="en-US" sz="1000" dirty="0">
                          <a:solidFill>
                            <a:srgbClr val="000000"/>
                          </a:solidFill>
                          <a:latin typeface="+mj-ea"/>
                          <a:ea typeface="+mj-ea"/>
                        </a:rPr>
                        <a:t>個人データ：直接・間接を問わず、一定の自然人を特定しうる自然人に関する情報をいう（法</a:t>
                      </a:r>
                      <a:r>
                        <a:rPr lang="en-US" altLang="ja-JP" sz="1000" dirty="0">
                          <a:solidFill>
                            <a:srgbClr val="000000"/>
                          </a:solidFill>
                          <a:latin typeface="+mj-ea"/>
                          <a:ea typeface="+mj-ea"/>
                        </a:rPr>
                        <a:t>6</a:t>
                      </a:r>
                      <a:r>
                        <a:rPr lang="ja-JP" altLang="en-US" sz="1000" dirty="0">
                          <a:solidFill>
                            <a:srgbClr val="000000"/>
                          </a:solidFill>
                          <a:latin typeface="+mj-ea"/>
                          <a:ea typeface="+mj-ea"/>
                        </a:rPr>
                        <a:t>条）。但し、故人の情報は除く。</a:t>
                      </a:r>
                    </a:p>
                    <a:p>
                      <a:pPr marL="171450" indent="-171450" algn="l" fontAlgn="ctr" hangingPunct="0">
                        <a:buFont typeface="Arial" panose="020B0604020202020204" pitchFamily="34" charset="0"/>
                        <a:buChar char="•"/>
                      </a:pPr>
                      <a:r>
                        <a:rPr lang="ja-JP" altLang="en-US" sz="1000" dirty="0">
                          <a:solidFill>
                            <a:srgbClr val="000000"/>
                          </a:solidFill>
                          <a:latin typeface="+mj-ea"/>
                          <a:ea typeface="+mj-ea"/>
                        </a:rPr>
                        <a:t>センシティブデータ：個人データのうち、人種、宗教・信教、政治的思考、犯罪経歴、遺伝子情報、健康情報、性的指向、労働組合（その他政令で定める事項）に関する情報。センシティブデータは、より限定的な例外的な場合を除いて対象者の明確な同意なしに収集することが禁止される等、個人データの中でも、より厳格な保護の対象とされている。</a:t>
                      </a: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097502">
                <a:tc>
                  <a:txBody>
                    <a:bodyPr/>
                    <a:lstStyle/>
                    <a:p>
                      <a:pPr algn="ctr" fontAlgn="ctr" hangingPunct="0"/>
                      <a:r>
                        <a:rPr lang="ja-JP" altLang="en-US" sz="1050" b="1" i="0" u="none" dirty="0">
                          <a:solidFill>
                            <a:schemeClr val="bg1"/>
                          </a:solidFill>
                          <a:effectLst/>
                          <a:latin typeface="+mj-ea"/>
                          <a:ea typeface="+mj-ea"/>
                        </a:rPr>
                        <a:t>適用範囲</a:t>
                      </a:r>
                      <a:endParaRPr kumimoji="1" lang="ja-JP" altLang="en-US" sz="1050" b="1" u="none" dirty="0">
                        <a:solidFill>
                          <a:schemeClr val="bg1"/>
                        </a:solidFill>
                        <a:latin typeface="+mj-ea"/>
                        <a:ea typeface="+mj-ea"/>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marR="0" indent="-171450" algn="l" defTabSz="914400" rtl="0" eaLnBrk="1" fontAlgn="ctr" latinLnBrk="0" hangingPunct="0">
                        <a:lnSpc>
                          <a:spcPct val="100000"/>
                        </a:lnSpc>
                        <a:spcBef>
                          <a:spcPts val="0"/>
                        </a:spcBef>
                        <a:spcAft>
                          <a:spcPts val="200"/>
                        </a:spcAft>
                        <a:buClrTx/>
                        <a:buSzTx/>
                        <a:buFont typeface="Arial" panose="020B0604020202020204" pitchFamily="34" charset="0"/>
                        <a:buChar char="•"/>
                        <a:tabLst/>
                        <a:defRPr/>
                      </a:pPr>
                      <a:r>
                        <a:rPr lang="en-US" altLang="ja-JP" sz="1000" b="0" i="0" dirty="0">
                          <a:solidFill>
                            <a:srgbClr val="000000"/>
                          </a:solidFill>
                          <a:effectLst/>
                          <a:latin typeface="+mj-ea"/>
                          <a:ea typeface="+mj-ea"/>
                        </a:rPr>
                        <a:t>Data Controller</a:t>
                      </a:r>
                      <a:r>
                        <a:rPr lang="ja-JP" altLang="en-US" sz="1000" b="0" i="0" dirty="0">
                          <a:solidFill>
                            <a:srgbClr val="000000"/>
                          </a:solidFill>
                          <a:effectLst/>
                          <a:latin typeface="+mj-ea"/>
                          <a:ea typeface="+mj-ea"/>
                        </a:rPr>
                        <a:t>（情報管理者）：個人データを収集、使用及び開示する権限を有する個人又は団体</a:t>
                      </a:r>
                    </a:p>
                    <a:p>
                      <a:pPr marL="171450" marR="0" indent="-171450" algn="l" defTabSz="914400" rtl="0" eaLnBrk="1" fontAlgn="ctr" latinLnBrk="0" hangingPunct="0">
                        <a:lnSpc>
                          <a:spcPct val="100000"/>
                        </a:lnSpc>
                        <a:spcBef>
                          <a:spcPts val="0"/>
                        </a:spcBef>
                        <a:spcAft>
                          <a:spcPts val="200"/>
                        </a:spcAft>
                        <a:buClrTx/>
                        <a:buSzTx/>
                        <a:buFont typeface="Arial" panose="020B0604020202020204" pitchFamily="34" charset="0"/>
                        <a:buChar char="•"/>
                        <a:tabLst/>
                        <a:defRPr/>
                      </a:pPr>
                      <a:r>
                        <a:rPr lang="ja-JP" altLang="en-US" sz="1000" b="0" i="0" dirty="0">
                          <a:solidFill>
                            <a:srgbClr val="000000"/>
                          </a:solidFill>
                          <a:effectLst/>
                          <a:latin typeface="+mj-ea"/>
                          <a:ea typeface="+mj-ea"/>
                        </a:rPr>
                        <a:t>「</a:t>
                      </a:r>
                      <a:r>
                        <a:rPr lang="en-US" altLang="ja-JP" sz="1000" b="0" i="0" dirty="0">
                          <a:solidFill>
                            <a:srgbClr val="000000"/>
                          </a:solidFill>
                          <a:effectLst/>
                          <a:latin typeface="+mj-ea"/>
                          <a:ea typeface="+mj-ea"/>
                        </a:rPr>
                        <a:t>Data Processor</a:t>
                      </a:r>
                      <a:r>
                        <a:rPr lang="ja-JP" altLang="en-US" sz="1000" b="0" i="0" dirty="0">
                          <a:solidFill>
                            <a:srgbClr val="000000"/>
                          </a:solidFill>
                          <a:effectLst/>
                          <a:latin typeface="+mj-ea"/>
                          <a:ea typeface="+mj-ea"/>
                        </a:rPr>
                        <a:t>（情報処理者）：情報管理者に代わって又はその指示の下、個人データを収集、使用及び開示する個人又は団体</a:t>
                      </a:r>
                    </a:p>
                    <a:p>
                      <a:pPr marL="171450" marR="0" indent="-171450" algn="l" defTabSz="914400" rtl="0" eaLnBrk="1" fontAlgn="ctr" latinLnBrk="0" hangingPunct="0">
                        <a:lnSpc>
                          <a:spcPct val="100000"/>
                        </a:lnSpc>
                        <a:spcBef>
                          <a:spcPts val="0"/>
                        </a:spcBef>
                        <a:spcAft>
                          <a:spcPts val="200"/>
                        </a:spcAft>
                        <a:buClrTx/>
                        <a:buSzTx/>
                        <a:buFont typeface="Arial" panose="020B0604020202020204" pitchFamily="34" charset="0"/>
                        <a:buChar char="•"/>
                        <a:tabLst/>
                        <a:defRPr/>
                      </a:pPr>
                      <a:r>
                        <a:rPr lang="ja-JP" altLang="en-US" sz="1000" b="0" i="0" dirty="0">
                          <a:solidFill>
                            <a:srgbClr val="000000"/>
                          </a:solidFill>
                          <a:effectLst/>
                          <a:latin typeface="+mj-ea"/>
                          <a:ea typeface="+mj-ea"/>
                        </a:rPr>
                        <a:t>地理的な適用範囲：同法が適用される地理的な範囲としては、</a:t>
                      </a:r>
                      <a:r>
                        <a:rPr lang="en-US" altLang="ja-JP" sz="1000" b="0" i="0" dirty="0">
                          <a:solidFill>
                            <a:srgbClr val="000000"/>
                          </a:solidFill>
                          <a:effectLst/>
                          <a:latin typeface="+mj-ea"/>
                          <a:ea typeface="+mj-ea"/>
                        </a:rPr>
                        <a:t>GDPR</a:t>
                      </a:r>
                      <a:r>
                        <a:rPr lang="ja-JP" altLang="en-US" sz="1000" b="0" i="0" dirty="0">
                          <a:solidFill>
                            <a:srgbClr val="000000"/>
                          </a:solidFill>
                          <a:effectLst/>
                          <a:latin typeface="+mj-ea"/>
                          <a:ea typeface="+mj-ea"/>
                        </a:rPr>
                        <a:t>類似の規定が置かれており、① タイ所在の情報管理者・情報処理者が、個人データの収集、使用又は開示をする場合（タイ国内で行うか否かを問わない）② タイに拠点のないタイ国外所在の情報管理者・情報処理者が、タイ在住者へのサービス提供をする場合に適用される（法</a:t>
                      </a:r>
                      <a:r>
                        <a:rPr lang="en-US" altLang="ja-JP" sz="1000" b="0" i="0" dirty="0">
                          <a:solidFill>
                            <a:srgbClr val="000000"/>
                          </a:solidFill>
                          <a:effectLst/>
                          <a:latin typeface="+mj-ea"/>
                          <a:ea typeface="+mj-ea"/>
                        </a:rPr>
                        <a:t>5</a:t>
                      </a:r>
                      <a:r>
                        <a:rPr lang="ja-JP" altLang="en-US" sz="1000" b="0" i="0" dirty="0">
                          <a:solidFill>
                            <a:srgbClr val="000000"/>
                          </a:solidFill>
                          <a:effectLst/>
                          <a:latin typeface="+mj-ea"/>
                          <a:ea typeface="+mj-ea"/>
                        </a:rPr>
                        <a:t>条）</a:t>
                      </a:r>
                    </a:p>
                    <a:p>
                      <a:pPr marL="171450" marR="0" indent="-171450" algn="l" defTabSz="914400" rtl="0" eaLnBrk="1" fontAlgn="ctr" latinLnBrk="0" hangingPunct="0">
                        <a:lnSpc>
                          <a:spcPct val="100000"/>
                        </a:lnSpc>
                        <a:spcBef>
                          <a:spcPts val="0"/>
                        </a:spcBef>
                        <a:spcAft>
                          <a:spcPts val="200"/>
                        </a:spcAft>
                        <a:buClrTx/>
                        <a:buSzTx/>
                        <a:buFont typeface="Arial" panose="020B0604020202020204" pitchFamily="34" charset="0"/>
                        <a:buChar char="•"/>
                        <a:tabLst/>
                        <a:defRPr/>
                      </a:pPr>
                      <a:r>
                        <a:rPr lang="ja-JP" altLang="en-US" sz="1000" b="0" i="0" dirty="0">
                          <a:solidFill>
                            <a:srgbClr val="000000"/>
                          </a:solidFill>
                          <a:effectLst/>
                          <a:latin typeface="+mj-ea"/>
                          <a:ea typeface="+mj-ea"/>
                        </a:rPr>
                        <a:t>⇒ 仮にタイ国内に事業所等を一切設置していない場合であっても、タイ国内での経済活動に関連する事業を行う場合には、この域外適用（上記②）の有無について慎重に検討を行う必要がある。</a:t>
                      </a:r>
                      <a:endParaRPr lang="en-US" altLang="ja-JP" sz="1000" b="0" i="0" dirty="0">
                        <a:solidFill>
                          <a:srgbClr val="000000"/>
                        </a:solidFill>
                        <a:effectLst/>
                        <a:latin typeface="+mj-ea"/>
                        <a:ea typeface="+mj-ea"/>
                      </a:endParaRP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20001">
                <a:tc>
                  <a:txBody>
                    <a:bodyPr/>
                    <a:lstStyle/>
                    <a:p>
                      <a:pPr algn="ctr" fontAlgn="ctr" hangingPunct="0"/>
                      <a:r>
                        <a:rPr kumimoji="1" lang="ja-JP" altLang="en-US" sz="1050" b="1" u="none" dirty="0">
                          <a:solidFill>
                            <a:schemeClr val="bg1"/>
                          </a:solidFill>
                          <a:latin typeface="+mj-ea"/>
                          <a:ea typeface="+mj-ea"/>
                          <a:cs typeface="Arial" panose="020B0604020202020204" pitchFamily="34" charset="0"/>
                        </a:rPr>
                        <a:t>事業者の義務</a:t>
                      </a: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marR="0" lvl="0" indent="-171450" algn="l" defTabSz="914400" rtl="0" eaLnBrk="1" fontAlgn="ctr" latinLnBrk="0" hangingPunct="0">
                        <a:lnSpc>
                          <a:spcPct val="100000"/>
                        </a:lnSpc>
                        <a:spcBef>
                          <a:spcPts val="0"/>
                        </a:spcBef>
                        <a:spcAft>
                          <a:spcPts val="200"/>
                        </a:spcAft>
                        <a:buClrTx/>
                        <a:buSzTx/>
                        <a:buFont typeface="Arial" panose="020B0604020202020204" pitchFamily="34" charset="0"/>
                        <a:buChar char="•"/>
                        <a:tabLst/>
                        <a:defRPr/>
                      </a:pPr>
                      <a:r>
                        <a:rPr lang="ja-JP" altLang="en-US" sz="1000" dirty="0">
                          <a:latin typeface="+mj-ea"/>
                          <a:ea typeface="+mj-ea"/>
                          <a:cs typeface="Arial" panose="020B0604020202020204" pitchFamily="34" charset="0"/>
                        </a:rPr>
                        <a:t>事業者は、記録保持、セキュリティ対策、データ保護責任者の適切な任命、個人データ漏洩時</a:t>
                      </a:r>
                      <a:r>
                        <a:rPr lang="en-US" altLang="ja-JP" sz="1000" dirty="0">
                          <a:latin typeface="+mj-ea"/>
                          <a:ea typeface="+mj-ea"/>
                          <a:cs typeface="Arial" panose="020B0604020202020204" pitchFamily="34" charset="0"/>
                        </a:rPr>
                        <a:t>72</a:t>
                      </a:r>
                      <a:r>
                        <a:rPr lang="ja-JP" altLang="en-US" sz="1000" dirty="0">
                          <a:latin typeface="+mj-ea"/>
                          <a:ea typeface="+mj-ea"/>
                          <a:cs typeface="Arial" panose="020B0604020202020204" pitchFamily="34" charset="0"/>
                        </a:rPr>
                        <a:t>時間以内の報告、を義務として負う</a:t>
                      </a: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1"/>
                    </a:solidFill>
                  </a:tcPr>
                </a:tc>
                <a:extLst>
                  <a:ext uri="{0D108BD9-81ED-4DB2-BD59-A6C34878D82A}">
                    <a16:rowId xmlns:a16="http://schemas.microsoft.com/office/drawing/2014/main" val="1801803695"/>
                  </a:ext>
                </a:extLst>
              </a:tr>
            </a:tbl>
          </a:graphicData>
        </a:graphic>
      </p:graphicFrame>
    </p:spTree>
    <p:extLst>
      <p:ext uri="{BB962C8B-B14F-4D97-AF65-F5344CB8AC3E}">
        <p14:creationId xmlns:p14="http://schemas.microsoft.com/office/powerpoint/2010/main" val="3675576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D7128D9-1107-46E6-8BB2-6480A084485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6" name="Object 5" hidden="1">
                        <a:extLst>
                          <a:ext uri="{FF2B5EF4-FFF2-40B4-BE49-F238E27FC236}">
                            <a16:creationId xmlns:a16="http://schemas.microsoft.com/office/drawing/2014/main" id="{3D7128D9-1107-46E6-8BB2-6480A084485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テキスト ボックス 6">
            <a:extLst>
              <a:ext uri="{FF2B5EF4-FFF2-40B4-BE49-F238E27FC236}">
                <a16:creationId xmlns:a16="http://schemas.microsoft.com/office/drawing/2014/main" id="{22D3851D-E215-4496-8B99-C7D42B627DF2}"/>
              </a:ext>
            </a:extLst>
          </p:cNvPr>
          <p:cNvSpPr txBox="1"/>
          <p:nvPr/>
        </p:nvSpPr>
        <p:spPr>
          <a:xfrm>
            <a:off x="200472" y="1124744"/>
            <a:ext cx="9505056" cy="4604530"/>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個人情報保護法について</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タイでは、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年に施行された個人情報保護法（以下、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PDPA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）を順守するために、個人情報の取り扱い方法を積極的に更新している。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PDPA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は、民事、行政、刑事上の責任を含め、違反に対して厳しい罰則を科している。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b="0" i="0" dirty="0">
                <a:effectLst/>
              </a:rPr>
              <a:t>PDPA</a:t>
            </a:r>
            <a:r>
              <a:rPr lang="ja-JP" altLang="en-US" sz="1400" b="0" i="0" dirty="0">
                <a:effectLst/>
                <a:latin typeface="Noto Sans JP"/>
              </a:rPr>
              <a:t>の厳しい罰則により、タイの企業はコンプライアンスを遵守し、重大な財政的および法的影響を回避するために、データの取り扱い方法を厳格に修正するようになっている。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公衆衛生データ</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b="0" i="0" dirty="0">
                <a:effectLst/>
                <a:latin typeface="Noto Sans JP"/>
              </a:rPr>
              <a:t>国民健康法</a:t>
            </a:r>
            <a:r>
              <a:rPr lang="en-US" altLang="ja-JP" sz="1400" b="0" i="0" dirty="0">
                <a:effectLst/>
              </a:rPr>
              <a:t>B.E.2550</a:t>
            </a:r>
            <a:r>
              <a:rPr lang="ja-JP" altLang="en-US" sz="1400" b="0" i="0" dirty="0">
                <a:effectLst/>
              </a:rPr>
              <a:t>（</a:t>
            </a:r>
            <a:r>
              <a:rPr lang="en-US" altLang="ja-JP" sz="1400" b="0" i="0" dirty="0">
                <a:effectLst/>
              </a:rPr>
              <a:t>2007</a:t>
            </a:r>
            <a:r>
              <a:rPr lang="ja-JP" altLang="en-US" sz="1400" b="0" i="0" dirty="0">
                <a:effectLst/>
                <a:latin typeface="Noto Sans JP"/>
              </a:rPr>
              <a:t>年）は、個人の健康情報を保護している。この法律に従い、同意が得られるかその他の例外が適用される場合を除き、データ主体に損害を与えるような方法で情報を開示してはならない。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Title 1">
            <a:extLst>
              <a:ext uri="{FF2B5EF4-FFF2-40B4-BE49-F238E27FC236}">
                <a16:creationId xmlns:a16="http://schemas.microsoft.com/office/drawing/2014/main" id="{7DC4FD57-60A0-4921-BC79-3C966AA7E7FB}"/>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タイ／医療関連／制度</a:t>
            </a:r>
            <a:endParaRPr kumimoji="1" lang="en-US" dirty="0"/>
          </a:p>
        </p:txBody>
      </p:sp>
      <p:sp>
        <p:nvSpPr>
          <p:cNvPr id="3" name="Text Placeholder 2">
            <a:extLst>
              <a:ext uri="{FF2B5EF4-FFF2-40B4-BE49-F238E27FC236}">
                <a16:creationId xmlns:a16="http://schemas.microsoft.com/office/drawing/2014/main" id="{8F2E285A-DF87-4FFC-B441-183B88D0A788}"/>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医療情報・個人情報保護、データサーバーの置き場に関する法規制、ガイドライン（</a:t>
            </a:r>
            <a:r>
              <a:rPr lang="en-US" altLang="ja-JP" dirty="0"/>
              <a:t>2/2</a:t>
            </a:r>
            <a:r>
              <a:rPr lang="ja-JP" altLang="en-US" dirty="0"/>
              <a:t>）</a:t>
            </a:r>
            <a:endParaRPr kumimoji="1" lang="en-US" dirty="0"/>
          </a:p>
        </p:txBody>
      </p:sp>
      <p:sp>
        <p:nvSpPr>
          <p:cNvPr id="9" name="テキスト ボックス 14">
            <a:extLst>
              <a:ext uri="{FF2B5EF4-FFF2-40B4-BE49-F238E27FC236}">
                <a16:creationId xmlns:a16="http://schemas.microsoft.com/office/drawing/2014/main" id="{CC6672FD-0437-41D9-91B3-63ADB1E90261}"/>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ASIA Business Law Journal</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Privacy laws and Personal date protection regulation</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ThaiLaws.com</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National Health Act, B.E. 2550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2007</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aphicFrame>
        <p:nvGraphicFramePr>
          <p:cNvPr id="12" name="表 34">
            <a:extLst>
              <a:ext uri="{FF2B5EF4-FFF2-40B4-BE49-F238E27FC236}">
                <a16:creationId xmlns:a16="http://schemas.microsoft.com/office/drawing/2014/main" id="{34BFB773-36A1-42F1-8DB5-0BCFFC2A8E07}"/>
              </a:ext>
            </a:extLst>
          </p:cNvPr>
          <p:cNvGraphicFramePr>
            <a:graphicFrameLocks noGrp="1"/>
          </p:cNvGraphicFramePr>
          <p:nvPr>
            <p:extLst>
              <p:ext uri="{D42A27DB-BD31-4B8C-83A1-F6EECF244321}">
                <p14:modId xmlns:p14="http://schemas.microsoft.com/office/powerpoint/2010/main" val="1946702049"/>
              </p:ext>
            </p:extLst>
          </p:nvPr>
        </p:nvGraphicFramePr>
        <p:xfrm>
          <a:off x="200470" y="2564904"/>
          <a:ext cx="9505056" cy="2088232"/>
        </p:xfrm>
        <a:graphic>
          <a:graphicData uri="http://schemas.openxmlformats.org/drawingml/2006/table">
            <a:tbl>
              <a:tblPr firstRow="1" bandRow="1">
                <a:tableStyleId>{2D5ABB26-0587-4C30-8999-92F81FD0307C}</a:tableStyleId>
              </a:tblPr>
              <a:tblGrid>
                <a:gridCol w="2016671">
                  <a:extLst>
                    <a:ext uri="{9D8B030D-6E8A-4147-A177-3AD203B41FA5}">
                      <a16:colId xmlns:a16="http://schemas.microsoft.com/office/drawing/2014/main" val="20000"/>
                    </a:ext>
                  </a:extLst>
                </a:gridCol>
                <a:gridCol w="7488385">
                  <a:extLst>
                    <a:ext uri="{9D8B030D-6E8A-4147-A177-3AD203B41FA5}">
                      <a16:colId xmlns:a16="http://schemas.microsoft.com/office/drawing/2014/main" val="20001"/>
                    </a:ext>
                  </a:extLst>
                </a:gridCol>
              </a:tblGrid>
              <a:tr h="245551">
                <a:tc gridSpan="2">
                  <a:txBody>
                    <a:bodyPr/>
                    <a:lstStyle/>
                    <a:p>
                      <a:pPr marL="0" indent="0" algn="ctr" fontAlgn="ctr" hangingPunct="0">
                        <a:buFont typeface="Arial" panose="020B0604020202020204" pitchFamily="34" charset="0"/>
                        <a:buNone/>
                      </a:pPr>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違反時の罰則</a:t>
                      </a:r>
                    </a:p>
                  </a:txBody>
                  <a:tcPr marL="180000" marR="180000" marT="0" marB="0" anchor="ctr">
                    <a:lnR w="12700" cap="flat" cmpd="sng" algn="ctr">
                      <a:solidFill>
                        <a:schemeClr val="tx2"/>
                      </a:solid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dirty="0"/>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637732">
                <a:tc>
                  <a:txBody>
                    <a:bodyPr/>
                    <a:lstStyle/>
                    <a:p>
                      <a:pPr algn="ctr" fontAlgn="ctr" hangingPunct="0"/>
                      <a:r>
                        <a:rPr kumimoji="1" lang="ja-JP" altLang="en-US" sz="1400" b="0" u="none"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民事責任</a:t>
                      </a: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indent="-171450" algn="l" fontAlgn="ctr" hangingPunct="0">
                        <a:buFont typeface="Arial" panose="020B0604020202020204" pitchFamily="34" charset="0"/>
                        <a:buChar char="•"/>
                      </a:pPr>
                      <a:r>
                        <a:rPr lang="ja-JP" altLang="en-US" sz="1200" dirty="0">
                          <a:solidFill>
                            <a:srgbClr val="000000"/>
                          </a:solidFill>
                          <a:latin typeface="+mn-lt"/>
                          <a:ea typeface="+mj-ea"/>
                        </a:rPr>
                        <a:t>実際に発生した損害額の</a:t>
                      </a:r>
                      <a:r>
                        <a:rPr lang="en-US" altLang="ja-JP" sz="1200" dirty="0">
                          <a:solidFill>
                            <a:srgbClr val="000000"/>
                          </a:solidFill>
                          <a:latin typeface="+mn-lt"/>
                          <a:ea typeface="+mj-ea"/>
                        </a:rPr>
                        <a:t>2</a:t>
                      </a:r>
                      <a:r>
                        <a:rPr lang="ja-JP" altLang="en-US" sz="1200" dirty="0">
                          <a:solidFill>
                            <a:srgbClr val="000000"/>
                          </a:solidFill>
                          <a:latin typeface="+mn-lt"/>
                          <a:ea typeface="+mj-ea"/>
                        </a:rPr>
                        <a:t>倍を限度とする損害賠償</a:t>
                      </a: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36494">
                <a:tc>
                  <a:txBody>
                    <a:bodyPr/>
                    <a:lstStyle/>
                    <a:p>
                      <a:pPr algn="ctr" fontAlgn="ctr" hangingPunct="0"/>
                      <a:r>
                        <a:rPr kumimoji="1" lang="ja-JP" altLang="en-US" sz="1400" b="0" i="0" u="non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行政責任</a:t>
                      </a:r>
                      <a:endParaRPr kumimoji="1" lang="ja-JP" altLang="en-US" sz="1400" b="0" u="none"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marR="0" indent="-171450" algn="l" defTabSz="914400" rtl="0" eaLnBrk="1" fontAlgn="ctr" latinLnBrk="0" hangingPunct="0">
                        <a:lnSpc>
                          <a:spcPct val="100000"/>
                        </a:lnSpc>
                        <a:spcBef>
                          <a:spcPts val="0"/>
                        </a:spcBef>
                        <a:spcAft>
                          <a:spcPts val="200"/>
                        </a:spcAft>
                        <a:buClrTx/>
                        <a:buSzTx/>
                        <a:buFont typeface="Arial" panose="020B0604020202020204" pitchFamily="34" charset="0"/>
                        <a:buChar char="•"/>
                        <a:tabLst/>
                        <a:defRPr/>
                      </a:pPr>
                      <a:r>
                        <a:rPr lang="ja-JP" altLang="en-US" sz="1200" b="0" i="0" dirty="0">
                          <a:solidFill>
                            <a:srgbClr val="000000"/>
                          </a:solidFill>
                          <a:effectLst/>
                          <a:latin typeface="+mn-lt"/>
                          <a:ea typeface="+mj-ea"/>
                        </a:rPr>
                        <a:t>最高</a:t>
                      </a:r>
                      <a:r>
                        <a:rPr lang="en-US" altLang="ja-JP" sz="1200" b="0" i="0" dirty="0">
                          <a:solidFill>
                            <a:srgbClr val="000000"/>
                          </a:solidFill>
                          <a:effectLst/>
                          <a:latin typeface="+mn-lt"/>
                          <a:ea typeface="+mj-ea"/>
                        </a:rPr>
                        <a:t>500</a:t>
                      </a:r>
                      <a:r>
                        <a:rPr lang="ja-JP" altLang="en-US" sz="1200" b="0" i="0" dirty="0">
                          <a:solidFill>
                            <a:srgbClr val="000000"/>
                          </a:solidFill>
                          <a:effectLst/>
                          <a:latin typeface="+mn-lt"/>
                          <a:ea typeface="+mj-ea"/>
                        </a:rPr>
                        <a:t>万バーツ（約</a:t>
                      </a:r>
                      <a:r>
                        <a:rPr lang="en-US" altLang="ja-JP" sz="1200" b="0" i="0" dirty="0">
                          <a:solidFill>
                            <a:srgbClr val="000000"/>
                          </a:solidFill>
                          <a:effectLst/>
                          <a:latin typeface="+mn-lt"/>
                          <a:ea typeface="+mj-ea"/>
                        </a:rPr>
                        <a:t>137,700US$</a:t>
                      </a:r>
                      <a:r>
                        <a:rPr lang="ja-JP" altLang="en-US" sz="1200" b="0" i="0" dirty="0">
                          <a:solidFill>
                            <a:srgbClr val="000000"/>
                          </a:solidFill>
                          <a:effectLst/>
                          <a:latin typeface="+mn-lt"/>
                          <a:ea typeface="+mj-ea"/>
                        </a:rPr>
                        <a:t>）の罰金</a:t>
                      </a: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68455">
                <a:tc>
                  <a:txBody>
                    <a:bodyPr/>
                    <a:lstStyle/>
                    <a:p>
                      <a:pPr algn="ctr" fontAlgn="ctr" hangingPunct="0"/>
                      <a:r>
                        <a:rPr kumimoji="1" lang="ja-JP" altLang="en-US" sz="1400" b="0" u="none"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刑事責任</a:t>
                      </a: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marR="0" lvl="0" indent="-171450" algn="l" defTabSz="914400" rtl="0" eaLnBrk="1" fontAlgn="ctr" latinLnBrk="0" hangingPunct="0">
                        <a:lnSpc>
                          <a:spcPct val="100000"/>
                        </a:lnSpc>
                        <a:spcBef>
                          <a:spcPts val="0"/>
                        </a:spcBef>
                        <a:spcAft>
                          <a:spcPts val="200"/>
                        </a:spcAft>
                        <a:buClrTx/>
                        <a:buSzTx/>
                        <a:buFont typeface="Arial" panose="020B0604020202020204" pitchFamily="34" charset="0"/>
                        <a:buChar char="•"/>
                        <a:tabLst/>
                        <a:defRPr/>
                      </a:pPr>
                      <a:r>
                        <a:rPr lang="en-US" altLang="ja-JP" sz="1200" dirty="0">
                          <a:latin typeface="+mn-lt"/>
                          <a:ea typeface="+mj-ea"/>
                          <a:cs typeface="Arial" panose="020B0604020202020204" pitchFamily="34" charset="0"/>
                        </a:rPr>
                        <a:t>6</a:t>
                      </a:r>
                      <a:r>
                        <a:rPr lang="ja-JP" altLang="en-US" sz="1200" dirty="0">
                          <a:latin typeface="+mn-lt"/>
                          <a:ea typeface="+mj-ea"/>
                          <a:cs typeface="Arial" panose="020B0604020202020204" pitchFamily="34" charset="0"/>
                        </a:rPr>
                        <a:t>か月から</a:t>
                      </a:r>
                      <a:r>
                        <a:rPr lang="en-US" altLang="ja-JP" sz="1200" dirty="0">
                          <a:latin typeface="+mn-lt"/>
                          <a:ea typeface="+mj-ea"/>
                          <a:cs typeface="Arial" panose="020B0604020202020204" pitchFamily="34" charset="0"/>
                        </a:rPr>
                        <a:t>1</a:t>
                      </a:r>
                      <a:r>
                        <a:rPr lang="ja-JP" altLang="en-US" sz="1200" dirty="0">
                          <a:latin typeface="+mn-lt"/>
                          <a:ea typeface="+mj-ea"/>
                          <a:cs typeface="Arial" panose="020B0604020202020204" pitchFamily="34" charset="0"/>
                        </a:rPr>
                        <a:t>年までの期間の拘禁</a:t>
                      </a:r>
                      <a:endParaRPr lang="en-US" altLang="ja-JP" sz="1200" dirty="0">
                        <a:latin typeface="+mn-lt"/>
                        <a:ea typeface="+mj-ea"/>
                        <a:cs typeface="Arial" panose="020B0604020202020204" pitchFamily="34" charset="0"/>
                      </a:endParaRPr>
                    </a:p>
                    <a:p>
                      <a:pPr marL="171450" marR="0" lvl="0" indent="-171450" algn="l" defTabSz="914400" rtl="0" eaLnBrk="1" fontAlgn="ctr" latinLnBrk="0" hangingPunct="0">
                        <a:lnSpc>
                          <a:spcPct val="100000"/>
                        </a:lnSpc>
                        <a:spcBef>
                          <a:spcPts val="0"/>
                        </a:spcBef>
                        <a:spcAft>
                          <a:spcPts val="200"/>
                        </a:spcAft>
                        <a:buClrTx/>
                        <a:buSzTx/>
                        <a:buFont typeface="Arial" panose="020B0604020202020204" pitchFamily="34" charset="0"/>
                        <a:buChar char="•"/>
                        <a:tabLst/>
                        <a:defRPr/>
                      </a:pPr>
                      <a:r>
                        <a:rPr lang="ja-JP" altLang="en-US" sz="1200" dirty="0">
                          <a:latin typeface="+mn-lt"/>
                          <a:ea typeface="+mj-ea"/>
                          <a:cs typeface="Arial" panose="020B0604020202020204" pitchFamily="34" charset="0"/>
                        </a:rPr>
                        <a:t>罰金は</a:t>
                      </a:r>
                      <a:r>
                        <a:rPr lang="en-US" altLang="ja-JP" sz="1200" dirty="0">
                          <a:latin typeface="+mn-lt"/>
                          <a:ea typeface="+mj-ea"/>
                          <a:cs typeface="Arial" panose="020B0604020202020204" pitchFamily="34" charset="0"/>
                        </a:rPr>
                        <a:t>50</a:t>
                      </a:r>
                      <a:r>
                        <a:rPr lang="ja-JP" altLang="en-US" sz="1200" dirty="0">
                          <a:latin typeface="+mn-lt"/>
                          <a:ea typeface="+mj-ea"/>
                          <a:cs typeface="Arial" panose="020B0604020202020204" pitchFamily="34" charset="0"/>
                        </a:rPr>
                        <a:t>万バーツから</a:t>
                      </a:r>
                      <a:r>
                        <a:rPr lang="en-US" altLang="ja-JP" sz="1200" dirty="0">
                          <a:latin typeface="+mn-lt"/>
                          <a:ea typeface="+mj-ea"/>
                          <a:cs typeface="Arial" panose="020B0604020202020204" pitchFamily="34" charset="0"/>
                        </a:rPr>
                        <a:t>100</a:t>
                      </a:r>
                      <a:r>
                        <a:rPr lang="ja-JP" altLang="en-US" sz="1200" dirty="0">
                          <a:latin typeface="+mn-lt"/>
                          <a:ea typeface="+mj-ea"/>
                          <a:cs typeface="Arial" panose="020B0604020202020204" pitchFamily="34" charset="0"/>
                        </a:rPr>
                        <a:t>万バーツ</a:t>
                      </a:r>
                      <a:endParaRPr lang="en-US" altLang="ja-JP" sz="1200" dirty="0">
                        <a:latin typeface="+mn-lt"/>
                        <a:ea typeface="+mj-ea"/>
                        <a:cs typeface="Arial" panose="020B0604020202020204" pitchFamily="34" charset="0"/>
                      </a:endParaRPr>
                    </a:p>
                    <a:p>
                      <a:pPr marL="171450" marR="0" lvl="0" indent="-171450" algn="l" defTabSz="914400" rtl="0" eaLnBrk="1" fontAlgn="ctr" latinLnBrk="0" hangingPunct="0">
                        <a:lnSpc>
                          <a:spcPct val="100000"/>
                        </a:lnSpc>
                        <a:spcBef>
                          <a:spcPts val="0"/>
                        </a:spcBef>
                        <a:spcAft>
                          <a:spcPts val="200"/>
                        </a:spcAft>
                        <a:buClrTx/>
                        <a:buSzTx/>
                        <a:buFont typeface="Arial" panose="020B0604020202020204" pitchFamily="34" charset="0"/>
                        <a:buChar char="•"/>
                        <a:tabLst/>
                        <a:defRPr/>
                      </a:pPr>
                      <a:r>
                        <a:rPr lang="ja-JP" altLang="en-US" sz="1200" dirty="0">
                          <a:latin typeface="+mn-lt"/>
                          <a:ea typeface="+mj-ea"/>
                          <a:cs typeface="Arial" panose="020B0604020202020204" pitchFamily="34" charset="0"/>
                        </a:rPr>
                        <a:t>場合に応じて、懲役と罰金の両方が適用される</a:t>
                      </a: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1"/>
                    </a:solidFill>
                  </a:tcPr>
                </a:tc>
                <a:extLst>
                  <a:ext uri="{0D108BD9-81ED-4DB2-BD59-A6C34878D82A}">
                    <a16:rowId xmlns:a16="http://schemas.microsoft.com/office/drawing/2014/main" val="1801803695"/>
                  </a:ext>
                </a:extLst>
              </a:tr>
            </a:tbl>
          </a:graphicData>
        </a:graphic>
      </p:graphicFrame>
    </p:spTree>
    <p:extLst>
      <p:ext uri="{BB962C8B-B14F-4D97-AF65-F5344CB8AC3E}">
        <p14:creationId xmlns:p14="http://schemas.microsoft.com/office/powerpoint/2010/main" val="41812773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254447-A15D-4A0B-ABB2-1083DA600297}"/>
              </a:ext>
            </a:extLst>
          </p:cNvPr>
          <p:cNvGraphicFramePr>
            <a:graphicFrameLocks noChangeAspect="1"/>
          </p:cNvGraphicFramePr>
          <p:nvPr>
            <p:custDataLst>
              <p:tags r:id="rId1"/>
            </p:custDataLst>
            <p:extLst>
              <p:ext uri="{D42A27DB-BD31-4B8C-83A1-F6EECF244321}">
                <p14:modId xmlns:p14="http://schemas.microsoft.com/office/powerpoint/2010/main" val="18667551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7" name="Object 6" hidden="1">
                        <a:extLst>
                          <a:ext uri="{FF2B5EF4-FFF2-40B4-BE49-F238E27FC236}">
                            <a16:creationId xmlns:a16="http://schemas.microsoft.com/office/drawing/2014/main" id="{33254447-A15D-4A0B-ABB2-1083DA60029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1FBA560-83F1-4665-8CF6-D48EFDB9F795}"/>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タイ／医療関連／制度</a:t>
            </a:r>
            <a:endParaRPr kumimoji="1" lang="en-US" dirty="0"/>
          </a:p>
        </p:txBody>
      </p:sp>
      <p:sp>
        <p:nvSpPr>
          <p:cNvPr id="3" name="Text Placeholder 2">
            <a:extLst>
              <a:ext uri="{FF2B5EF4-FFF2-40B4-BE49-F238E27FC236}">
                <a16:creationId xmlns:a16="http://schemas.microsoft.com/office/drawing/2014/main" id="{28927960-9436-4470-A68F-9675CF04DE23}"/>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t>医療現場で使用される言語に関する情報</a:t>
            </a:r>
            <a:endParaRPr kumimoji="1" lang="en-US" dirty="0"/>
          </a:p>
        </p:txBody>
      </p:sp>
      <p:sp>
        <p:nvSpPr>
          <p:cNvPr id="6" name="テキスト ボックス 6">
            <a:extLst>
              <a:ext uri="{FF2B5EF4-FFF2-40B4-BE49-F238E27FC236}">
                <a16:creationId xmlns:a16="http://schemas.microsoft.com/office/drawing/2014/main" id="{0EE75B4D-4FEB-4976-A538-06C8FC952250}"/>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96DE96C7-BA6D-4418-8E31-EAC20417F203}"/>
              </a:ext>
            </a:extLst>
          </p:cNvPr>
          <p:cNvSpPr txBox="1"/>
          <p:nvPr/>
        </p:nvSpPr>
        <p:spPr>
          <a:xfrm>
            <a:off x="200471" y="12771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医療現場では、書面及び口頭のコミュニケーションのいずれにおいても、一般的にタイ語が使用されている。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いくつかの医療機関では、英語、スペイン語、韓国語、アラビア語などで患者にサービスを行っている場合もある。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14">
            <a:extLst>
              <a:ext uri="{FF2B5EF4-FFF2-40B4-BE49-F238E27FC236}">
                <a16:creationId xmlns:a16="http://schemas.microsoft.com/office/drawing/2014/main" id="{2EA46C2D-8047-4B0D-9150-1255D02DBE03}"/>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r>
              <a:rPr lang="en-US" altLang="ja-JP" sz="800">
                <a:latin typeface="Arial" panose="020B0604020202020204" pitchFamily="34" charset="0"/>
                <a:ea typeface="ＭＳ Ｐゴシック" panose="020B0600070205080204" pitchFamily="50" charset="-128"/>
                <a:cs typeface="Arial" panose="020B0604020202020204" pitchFamily="34" charset="0"/>
              </a:rPr>
              <a:t>International Insurance</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.com</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r>
              <a:rPr lang="en-US" altLang="ja-JP" sz="800">
                <a:latin typeface="Arial" panose="020B0604020202020204" pitchFamily="34" charset="0"/>
                <a:ea typeface="ＭＳ Ｐゴシック" panose="020B0600070205080204" pitchFamily="50" charset="-128"/>
                <a:cs typeface="Arial" panose="020B0604020202020204" pitchFamily="34" charset="0"/>
              </a:rPr>
              <a:t>Hospitals in Thailand</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r>
              <a:rPr lang="en-US" altLang="ja-JP" sz="800">
                <a:latin typeface="Arial" panose="020B0604020202020204" pitchFamily="34" charset="0"/>
                <a:ea typeface="ＭＳ Ｐゴシック" panose="020B0600070205080204" pitchFamily="50" charset="-128"/>
                <a:cs typeface="Arial" panose="020B0604020202020204" pitchFamily="34" charset="0"/>
              </a:rPr>
              <a:t>Samitivej Hospital </a:t>
            </a:r>
            <a:r>
              <a:rPr lang="ja-JP" altLang="en-US" sz="800">
                <a:latin typeface="Arial" panose="020B0604020202020204" pitchFamily="34" charset="0"/>
                <a:ea typeface="ＭＳ Ｐゴシック" panose="020B0600070205080204" pitchFamily="50" charset="-128"/>
                <a:cs typeface="Arial" panose="020B0604020202020204" pitchFamily="34" charset="0"/>
              </a:rPr>
              <a:t>公</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式サイト</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r>
              <a:rPr lang="en-US" altLang="ja-JP" sz="800">
                <a:latin typeface="Arial" panose="020B0604020202020204" pitchFamily="34" charset="0"/>
                <a:ea typeface="ＭＳ Ｐゴシック" panose="020B0600070205080204" pitchFamily="50" charset="-128"/>
                <a:cs typeface="Arial" panose="020B0604020202020204" pitchFamily="34" charset="0"/>
              </a:rPr>
              <a:t>Bangkok Hospital </a:t>
            </a:r>
            <a:r>
              <a:rPr lang="ja-JP" altLang="en-US" sz="800">
                <a:latin typeface="Arial" panose="020B0604020202020204" pitchFamily="34" charset="0"/>
                <a:ea typeface="ＭＳ Ｐゴシック" panose="020B0600070205080204" pitchFamily="50" charset="-128"/>
                <a:cs typeface="Arial" panose="020B0604020202020204" pitchFamily="34" charset="0"/>
              </a:rPr>
              <a:t>公</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式サイト</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5778715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角丸四角形 44"/>
          <p:cNvSpPr/>
          <p:nvPr/>
        </p:nvSpPr>
        <p:spPr>
          <a:xfrm>
            <a:off x="5385048" y="2276872"/>
            <a:ext cx="4032448" cy="1080120"/>
          </a:xfrm>
          <a:prstGeom prst="roundRect">
            <a:avLst>
              <a:gd name="adj" fmla="val 5538"/>
            </a:avLst>
          </a:prstGeom>
          <a:solidFill>
            <a:srgbClr val="DDE6F3"/>
          </a:solidFill>
        </p:spPr>
        <p:txBody>
          <a:bodyPr rot="0" spcFirstLastPara="0" vertOverflow="overflow" horzOverflow="overflow" vert="horz" wrap="square" lIns="91440" tIns="45720" rIns="0" bIns="45720" numCol="1" spcCol="0" rtlCol="0" fromWordArt="0" anchor="ctr" anchorCtr="0" forceAA="0" compatLnSpc="1">
            <a:prstTxWarp prst="textNoShape">
              <a:avLst/>
            </a:prstTxWarp>
            <a:noAutofit/>
          </a:bodyPr>
          <a:lstStyle/>
          <a:p>
            <a:pPr marL="3175" algn="just">
              <a:lnSpc>
                <a:spcPct val="114000"/>
              </a:lnSpc>
            </a:pPr>
            <a:endParaRPr kumimoji="1" lang="ja-JP" altLang="en-US" sz="1200" dirty="0"/>
          </a:p>
        </p:txBody>
      </p:sp>
      <p:sp>
        <p:nvSpPr>
          <p:cNvPr id="43" name="円/楕円 42"/>
          <p:cNvSpPr/>
          <p:nvPr/>
        </p:nvSpPr>
        <p:spPr>
          <a:xfrm>
            <a:off x="2792760" y="2132856"/>
            <a:ext cx="1770460" cy="1220936"/>
          </a:xfrm>
          <a:prstGeom prst="ellipse">
            <a:avLst/>
          </a:prstGeom>
          <a:gradFill flip="none" rotWithShape="1">
            <a:gsLst>
              <a:gs pos="0">
                <a:srgbClr val="FCAE91"/>
              </a:gs>
              <a:gs pos="100000">
                <a:schemeClr val="bg1"/>
              </a:gs>
            </a:gsLst>
            <a:path path="shape">
              <a:fillToRect l="50000" t="50000" r="50000" b="50000"/>
            </a:path>
            <a:tileRect/>
          </a:gradFill>
        </p:spPr>
        <p:txBody>
          <a:bodyPr wrap="square" rIns="0" rtlCol="0" anchor="ctr" anchorCtr="0">
            <a:noAutofit/>
          </a:bodyPr>
          <a:lstStyle/>
          <a:p>
            <a:pPr marL="3175" algn="just">
              <a:lnSpc>
                <a:spcPct val="114000"/>
              </a:lnSpc>
            </a:pPr>
            <a:endParaRPr kumimoji="1" lang="ja-JP" altLang="en-US" sz="1200" dirty="0"/>
          </a:p>
        </p:txBody>
      </p:sp>
      <p:sp>
        <p:nvSpPr>
          <p:cNvPr id="34" name="角丸四角形 33"/>
          <p:cNvSpPr/>
          <p:nvPr/>
        </p:nvSpPr>
        <p:spPr>
          <a:xfrm>
            <a:off x="776536" y="2276872"/>
            <a:ext cx="1872208" cy="1008112"/>
          </a:xfrm>
          <a:prstGeom prst="roundRect">
            <a:avLst>
              <a:gd name="adj" fmla="val 5538"/>
            </a:avLst>
          </a:prstGeom>
          <a:solidFill>
            <a:srgbClr val="DDE6F3"/>
          </a:solidFill>
        </p:spPr>
        <p:txBody>
          <a:bodyPr rot="0" spcFirstLastPara="0" vertOverflow="overflow" horzOverflow="overflow" vert="horz" wrap="square" lIns="91440" tIns="45720" rIns="0" bIns="45720" numCol="1" spcCol="0" rtlCol="0" fromWordArt="0" anchor="ctr" anchorCtr="0" forceAA="0" compatLnSpc="1">
            <a:prstTxWarp prst="textNoShape">
              <a:avLst/>
            </a:prstTxWarp>
            <a:noAutofit/>
          </a:bodyPr>
          <a:lstStyle/>
          <a:p>
            <a:pPr marL="3175" algn="just">
              <a:lnSpc>
                <a:spcPct val="114000"/>
              </a:lnSpc>
            </a:pPr>
            <a:endParaRPr kumimoji="1" lang="ja-JP" altLang="en-US" sz="1200" dirty="0"/>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タイ／医療関連／制度</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ライセンス・教育水準</a:t>
            </a:r>
          </a:p>
        </p:txBody>
      </p:sp>
      <p:grpSp>
        <p:nvGrpSpPr>
          <p:cNvPr id="4" name="グループ化 3"/>
          <p:cNvGrpSpPr/>
          <p:nvPr/>
        </p:nvGrpSpPr>
        <p:grpSpPr>
          <a:xfrm>
            <a:off x="2884031" y="3290624"/>
            <a:ext cx="4121453" cy="360040"/>
            <a:chOff x="4808983" y="2113806"/>
            <a:chExt cx="3074494" cy="360040"/>
          </a:xfrm>
        </p:grpSpPr>
        <p:cxnSp>
          <p:nvCxnSpPr>
            <p:cNvPr id="5" name="直線コネクタ 4"/>
            <p:cNvCxnSpPr/>
            <p:nvPr/>
          </p:nvCxnSpPr>
          <p:spPr>
            <a:xfrm>
              <a:off x="4808984" y="2420888"/>
              <a:ext cx="3024336"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6" name="Rectangle 6"/>
            <p:cNvSpPr>
              <a:spLocks noChangeArrowheads="1"/>
            </p:cNvSpPr>
            <p:nvPr/>
          </p:nvSpPr>
          <p:spPr bwMode="auto">
            <a:xfrm>
              <a:off x="4808983" y="2113806"/>
              <a:ext cx="3074494"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専門医の内訳（</a:t>
              </a:r>
              <a:r>
                <a:rPr lang="en-US" altLang="ja-JP" sz="1400" dirty="0">
                  <a:solidFill>
                    <a:srgbClr val="000000"/>
                  </a:solidFill>
                  <a:latin typeface="Arial Black" pitchFamily="34" charset="0"/>
                  <a:ea typeface="HGP創英角ｺﾞｼｯｸUB" pitchFamily="50" charset="-128"/>
                </a:rPr>
                <a:t>2010</a:t>
              </a:r>
              <a:r>
                <a:rPr lang="ja-JP" altLang="en-US" sz="1400" dirty="0">
                  <a:solidFill>
                    <a:srgbClr val="000000"/>
                  </a:solidFill>
                  <a:latin typeface="Arial Black" pitchFamily="34" charset="0"/>
                  <a:ea typeface="HGP創英角ｺﾞｼｯｸUB" pitchFamily="50" charset="-128"/>
                </a:rPr>
                <a:t>年）</a:t>
              </a:r>
              <a:r>
                <a:rPr lang="en-US" altLang="ja-JP" sz="1400" baseline="30000" dirty="0">
                  <a:solidFill>
                    <a:srgbClr val="000000"/>
                  </a:solidFill>
                  <a:latin typeface="Arial Black" pitchFamily="34" charset="0"/>
                  <a:ea typeface="HGP創英角ｺﾞｼｯｸUB" pitchFamily="50" charset="-128"/>
                </a:rPr>
                <a:t>※</a:t>
              </a:r>
              <a:endParaRPr lang="en-US" altLang="ko-KR" sz="1400" baseline="30000" dirty="0">
                <a:solidFill>
                  <a:srgbClr val="000000"/>
                </a:solidFill>
                <a:latin typeface="Arial Black" pitchFamily="34" charset="0"/>
                <a:ea typeface="HGP創英角ｺﾞｼｯｸUB" pitchFamily="50" charset="-128"/>
              </a:endParaRPr>
            </a:p>
          </p:txBody>
        </p:sp>
      </p:grpSp>
      <p:sp>
        <p:nvSpPr>
          <p:cNvPr id="7" name="テキスト ボックス 6"/>
          <p:cNvSpPr txBox="1"/>
          <p:nvPr/>
        </p:nvSpPr>
        <p:spPr>
          <a:xfrm>
            <a:off x="7039450" y="5553824"/>
            <a:ext cx="2088231" cy="215444"/>
          </a:xfrm>
          <a:prstGeom prst="rect">
            <a:avLst/>
          </a:prstGeom>
          <a:noFill/>
        </p:spPr>
        <p:txBody>
          <a:bodyPr wrap="square" rtlCol="0">
            <a:spAutoFit/>
          </a:bodyPr>
          <a:lstStyle/>
          <a:p>
            <a:r>
              <a:rPr kumimoji="0" lang="en-US" altLang="ja-JP" sz="800" dirty="0" bmk=""/>
              <a:t>※</a:t>
            </a:r>
            <a:r>
              <a:rPr kumimoji="0" lang="ja-JP" altLang="en-US" sz="800" dirty="0" bmk=""/>
              <a:t> </a:t>
            </a:r>
            <a:r>
              <a:rPr kumimoji="0" lang="en-US" altLang="ja-JP" sz="800" dirty="0" bmk=""/>
              <a:t>2010</a:t>
            </a:r>
            <a:r>
              <a:rPr kumimoji="0" lang="ja-JP" altLang="en-US" sz="800" dirty="0" bmk=""/>
              <a:t>年時点の専門医の数は、</a:t>
            </a:r>
            <a:r>
              <a:rPr kumimoji="0" lang="en-US" altLang="ja-JP" sz="800" dirty="0" bmk=""/>
              <a:t>17,476</a:t>
            </a:r>
            <a:r>
              <a:rPr kumimoji="0" lang="ja-JP" altLang="en-US" sz="800" dirty="0" bmk=""/>
              <a:t>名。</a:t>
            </a:r>
            <a:endParaRPr kumimoji="0" lang="en-US" altLang="ja-JP" sz="800" dirty="0" bmk=""/>
          </a:p>
        </p:txBody>
      </p:sp>
      <p:pic>
        <p:nvPicPr>
          <p:cNvPr id="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7313" y="3552230"/>
            <a:ext cx="4645025" cy="2692400"/>
          </a:xfrm>
          <a:prstGeom prst="rect">
            <a:avLst/>
          </a:prstGeom>
          <a:ln w="9525">
            <a:no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直線コネクタ 8"/>
          <p:cNvCxnSpPr/>
          <p:nvPr/>
        </p:nvCxnSpPr>
        <p:spPr>
          <a:xfrm>
            <a:off x="3296816" y="5227466"/>
            <a:ext cx="0" cy="432048"/>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正方形/長方形 9"/>
          <p:cNvSpPr/>
          <p:nvPr/>
        </p:nvSpPr>
        <p:spPr>
          <a:xfrm>
            <a:off x="3013328" y="5678566"/>
            <a:ext cx="576080" cy="144016"/>
          </a:xfrm>
          <a:prstGeom prst="rect">
            <a:avLst/>
          </a:prstGeom>
          <a:noFill/>
        </p:spPr>
        <p:txBody>
          <a:bodyPr wrap="square" lIns="36000" tIns="0" rIns="0" bIns="0" rtlCol="0" anchor="ctr">
            <a:noAutofit/>
          </a:bodyPr>
          <a:lstStyle/>
          <a:p>
            <a:pPr algn="ctr" fontAlgn="ctr" hangingPunct="0"/>
            <a:r>
              <a:rPr kumimoji="1" lang="ja-JP" altLang="en-US" sz="9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内科</a:t>
            </a:r>
          </a:p>
        </p:txBody>
      </p:sp>
      <p:cxnSp>
        <p:nvCxnSpPr>
          <p:cNvPr id="11" name="直線コネクタ 10"/>
          <p:cNvCxnSpPr/>
          <p:nvPr/>
        </p:nvCxnSpPr>
        <p:spPr>
          <a:xfrm>
            <a:off x="3990608" y="5227466"/>
            <a:ext cx="0" cy="432048"/>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3707120" y="5678566"/>
            <a:ext cx="576080" cy="144016"/>
          </a:xfrm>
          <a:prstGeom prst="rect">
            <a:avLst/>
          </a:prstGeom>
          <a:noFill/>
        </p:spPr>
        <p:txBody>
          <a:bodyPr wrap="square" lIns="36000" tIns="0" rIns="0" bIns="0" rtlCol="0" anchor="ctr">
            <a:noAutofit/>
          </a:bodyPr>
          <a:lstStyle/>
          <a:p>
            <a:pPr algn="ctr" fontAlgn="ctr" hangingPunct="0"/>
            <a:r>
              <a:rPr kumimoji="1" lang="ja-JP" altLang="en-US" sz="9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外科</a:t>
            </a:r>
          </a:p>
        </p:txBody>
      </p:sp>
      <p:cxnSp>
        <p:nvCxnSpPr>
          <p:cNvPr id="13" name="直線コネクタ 12"/>
          <p:cNvCxnSpPr/>
          <p:nvPr/>
        </p:nvCxnSpPr>
        <p:spPr>
          <a:xfrm>
            <a:off x="4520952" y="5227466"/>
            <a:ext cx="0" cy="432048"/>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14" name="正方形/長方形 13"/>
          <p:cNvSpPr/>
          <p:nvPr/>
        </p:nvSpPr>
        <p:spPr>
          <a:xfrm>
            <a:off x="4237464" y="5678566"/>
            <a:ext cx="576080" cy="144016"/>
          </a:xfrm>
          <a:prstGeom prst="rect">
            <a:avLst/>
          </a:prstGeom>
          <a:noFill/>
        </p:spPr>
        <p:txBody>
          <a:bodyPr wrap="square" lIns="36000" tIns="0" rIns="0" bIns="0" rtlCol="0" anchor="ctr">
            <a:noAutofit/>
          </a:bodyPr>
          <a:lstStyle/>
          <a:p>
            <a:pPr algn="ctr" fontAlgn="ctr" hangingPunct="0"/>
            <a:r>
              <a:rPr kumimoji="1" lang="ja-JP" altLang="en-US" sz="9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小児科</a:t>
            </a:r>
          </a:p>
        </p:txBody>
      </p:sp>
      <p:cxnSp>
        <p:nvCxnSpPr>
          <p:cNvPr id="15" name="直線コネクタ 14"/>
          <p:cNvCxnSpPr/>
          <p:nvPr/>
        </p:nvCxnSpPr>
        <p:spPr>
          <a:xfrm>
            <a:off x="4953000" y="5227466"/>
            <a:ext cx="0" cy="432048"/>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正方形/長方形 15"/>
          <p:cNvSpPr/>
          <p:nvPr/>
        </p:nvSpPr>
        <p:spPr>
          <a:xfrm>
            <a:off x="4669512" y="5678566"/>
            <a:ext cx="576080" cy="144016"/>
          </a:xfrm>
          <a:prstGeom prst="rect">
            <a:avLst/>
          </a:prstGeom>
          <a:noFill/>
        </p:spPr>
        <p:txBody>
          <a:bodyPr wrap="square" lIns="36000" tIns="0" rIns="0" bIns="0" rtlCol="0" anchor="ctr">
            <a:noAutofit/>
          </a:bodyPr>
          <a:lstStyle/>
          <a:p>
            <a:pPr algn="ctr" fontAlgn="ctr" hangingPunct="0"/>
            <a:r>
              <a:rPr kumimoji="1" lang="ja-JP" altLang="en-US" sz="9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産婦人科</a:t>
            </a:r>
          </a:p>
        </p:txBody>
      </p:sp>
      <p:sp>
        <p:nvSpPr>
          <p:cNvPr id="17" name="正方形/長方形 16"/>
          <p:cNvSpPr/>
          <p:nvPr/>
        </p:nvSpPr>
        <p:spPr>
          <a:xfrm>
            <a:off x="5889104" y="5678566"/>
            <a:ext cx="576080" cy="144016"/>
          </a:xfrm>
          <a:prstGeom prst="rect">
            <a:avLst/>
          </a:prstGeom>
          <a:noFill/>
        </p:spPr>
        <p:txBody>
          <a:bodyPr wrap="square" lIns="36000" tIns="0" rIns="0" bIns="0" rtlCol="0" anchor="ctr">
            <a:noAutofit/>
          </a:bodyPr>
          <a:lstStyle/>
          <a:p>
            <a:pPr fontAlgn="ctr" hangingPunct="0"/>
            <a:r>
              <a:rPr kumimoji="1" lang="ja-JP" altLang="en-US" sz="9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整形外科</a:t>
            </a:r>
          </a:p>
        </p:txBody>
      </p:sp>
      <p:sp>
        <p:nvSpPr>
          <p:cNvPr id="18" name="正方形/長方形 17"/>
          <p:cNvSpPr/>
          <p:nvPr/>
        </p:nvSpPr>
        <p:spPr>
          <a:xfrm>
            <a:off x="5889104" y="5515498"/>
            <a:ext cx="720080" cy="144016"/>
          </a:xfrm>
          <a:prstGeom prst="rect">
            <a:avLst/>
          </a:prstGeom>
          <a:noFill/>
        </p:spPr>
        <p:txBody>
          <a:bodyPr wrap="square" lIns="36000" tIns="0" rIns="0" bIns="0" rtlCol="0" anchor="ctr">
            <a:noAutofit/>
          </a:bodyPr>
          <a:lstStyle/>
          <a:p>
            <a:pPr fontAlgn="ctr" hangingPunct="0"/>
            <a:r>
              <a:rPr kumimoji="1" lang="ja-JP" altLang="en-US" sz="9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一般開業医</a:t>
            </a:r>
          </a:p>
        </p:txBody>
      </p:sp>
      <p:sp>
        <p:nvSpPr>
          <p:cNvPr id="19" name="正方形/長方形 18"/>
          <p:cNvSpPr/>
          <p:nvPr/>
        </p:nvSpPr>
        <p:spPr>
          <a:xfrm>
            <a:off x="5889104" y="5371482"/>
            <a:ext cx="720080" cy="144016"/>
          </a:xfrm>
          <a:prstGeom prst="rect">
            <a:avLst/>
          </a:prstGeom>
          <a:noFill/>
        </p:spPr>
        <p:txBody>
          <a:bodyPr wrap="square" lIns="36000" tIns="0" rIns="0" bIns="0" rtlCol="0" anchor="ctr">
            <a:noAutofit/>
          </a:bodyPr>
          <a:lstStyle/>
          <a:p>
            <a:pPr fontAlgn="ctr" hangingPunct="0"/>
            <a:r>
              <a:rPr kumimoji="1" lang="ja-JP" altLang="en-US" sz="9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放射線科</a:t>
            </a:r>
          </a:p>
        </p:txBody>
      </p:sp>
      <p:sp>
        <p:nvSpPr>
          <p:cNvPr id="20" name="フリーフォーム 19"/>
          <p:cNvSpPr/>
          <p:nvPr/>
        </p:nvSpPr>
        <p:spPr>
          <a:xfrm>
            <a:off x="5286375" y="5231683"/>
            <a:ext cx="590550" cy="523875"/>
          </a:xfrm>
          <a:custGeom>
            <a:avLst/>
            <a:gdLst>
              <a:gd name="connsiteX0" fmla="*/ 0 w 590550"/>
              <a:gd name="connsiteY0" fmla="*/ 0 h 523875"/>
              <a:gd name="connsiteX1" fmla="*/ 0 w 590550"/>
              <a:gd name="connsiteY1" fmla="*/ 523875 h 523875"/>
              <a:gd name="connsiteX2" fmla="*/ 590550 w 590550"/>
              <a:gd name="connsiteY2" fmla="*/ 523875 h 523875"/>
            </a:gdLst>
            <a:ahLst/>
            <a:cxnLst>
              <a:cxn ang="0">
                <a:pos x="connsiteX0" y="connsiteY0"/>
              </a:cxn>
              <a:cxn ang="0">
                <a:pos x="connsiteX1" y="connsiteY1"/>
              </a:cxn>
              <a:cxn ang="0">
                <a:pos x="connsiteX2" y="connsiteY2"/>
              </a:cxn>
            </a:cxnLst>
            <a:rect l="l" t="t" r="r" b="b"/>
            <a:pathLst>
              <a:path w="590550" h="523875">
                <a:moveTo>
                  <a:pt x="0" y="0"/>
                </a:moveTo>
                <a:lnTo>
                  <a:pt x="0" y="523875"/>
                </a:lnTo>
                <a:lnTo>
                  <a:pt x="590550" y="523875"/>
                </a:lnTo>
              </a:path>
            </a:pathLst>
          </a:custGeom>
          <a:ln w="63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1" name="フリーフォーム 20"/>
          <p:cNvSpPr/>
          <p:nvPr/>
        </p:nvSpPr>
        <p:spPr>
          <a:xfrm>
            <a:off x="5529064" y="5231683"/>
            <a:ext cx="360040" cy="355823"/>
          </a:xfrm>
          <a:custGeom>
            <a:avLst/>
            <a:gdLst>
              <a:gd name="connsiteX0" fmla="*/ 0 w 590550"/>
              <a:gd name="connsiteY0" fmla="*/ 0 h 523875"/>
              <a:gd name="connsiteX1" fmla="*/ 0 w 590550"/>
              <a:gd name="connsiteY1" fmla="*/ 523875 h 523875"/>
              <a:gd name="connsiteX2" fmla="*/ 590550 w 590550"/>
              <a:gd name="connsiteY2" fmla="*/ 523875 h 523875"/>
            </a:gdLst>
            <a:ahLst/>
            <a:cxnLst>
              <a:cxn ang="0">
                <a:pos x="connsiteX0" y="connsiteY0"/>
              </a:cxn>
              <a:cxn ang="0">
                <a:pos x="connsiteX1" y="connsiteY1"/>
              </a:cxn>
              <a:cxn ang="0">
                <a:pos x="connsiteX2" y="connsiteY2"/>
              </a:cxn>
            </a:cxnLst>
            <a:rect l="l" t="t" r="r" b="b"/>
            <a:pathLst>
              <a:path w="590550" h="523875">
                <a:moveTo>
                  <a:pt x="0" y="0"/>
                </a:moveTo>
                <a:lnTo>
                  <a:pt x="0" y="523875"/>
                </a:lnTo>
                <a:lnTo>
                  <a:pt x="590550" y="523875"/>
                </a:lnTo>
              </a:path>
            </a:pathLst>
          </a:custGeom>
          <a:ln w="63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2" name="フリーフォーム 21"/>
          <p:cNvSpPr/>
          <p:nvPr/>
        </p:nvSpPr>
        <p:spPr>
          <a:xfrm>
            <a:off x="5776912" y="5236446"/>
            <a:ext cx="95251" cy="202827"/>
          </a:xfrm>
          <a:custGeom>
            <a:avLst/>
            <a:gdLst>
              <a:gd name="connsiteX0" fmla="*/ 0 w 590550"/>
              <a:gd name="connsiteY0" fmla="*/ 0 h 523875"/>
              <a:gd name="connsiteX1" fmla="*/ 0 w 590550"/>
              <a:gd name="connsiteY1" fmla="*/ 523875 h 523875"/>
              <a:gd name="connsiteX2" fmla="*/ 590550 w 590550"/>
              <a:gd name="connsiteY2" fmla="*/ 523875 h 523875"/>
            </a:gdLst>
            <a:ahLst/>
            <a:cxnLst>
              <a:cxn ang="0">
                <a:pos x="connsiteX0" y="connsiteY0"/>
              </a:cxn>
              <a:cxn ang="0">
                <a:pos x="connsiteX1" y="connsiteY1"/>
              </a:cxn>
              <a:cxn ang="0">
                <a:pos x="connsiteX2" y="connsiteY2"/>
              </a:cxn>
            </a:cxnLst>
            <a:rect l="l" t="t" r="r" b="b"/>
            <a:pathLst>
              <a:path w="590550" h="523875">
                <a:moveTo>
                  <a:pt x="0" y="0"/>
                </a:moveTo>
                <a:lnTo>
                  <a:pt x="0" y="523875"/>
                </a:lnTo>
                <a:lnTo>
                  <a:pt x="590550" y="523875"/>
                </a:lnTo>
              </a:path>
            </a:pathLst>
          </a:custGeom>
          <a:ln w="63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3" name="正方形/長方形 22"/>
          <p:cNvSpPr/>
          <p:nvPr/>
        </p:nvSpPr>
        <p:spPr>
          <a:xfrm>
            <a:off x="6537176" y="5371482"/>
            <a:ext cx="432048" cy="144016"/>
          </a:xfrm>
          <a:prstGeom prst="rect">
            <a:avLst/>
          </a:prstGeom>
          <a:noFill/>
        </p:spPr>
        <p:txBody>
          <a:bodyPr wrap="square" lIns="36000" tIns="0" rIns="0" bIns="0" rtlCol="0" anchor="ctr">
            <a:noAutofit/>
          </a:bodyPr>
          <a:lstStyle/>
          <a:p>
            <a:pPr fontAlgn="ctr" hangingPunct="0"/>
            <a:r>
              <a:rPr kumimoji="1" lang="ja-JP" altLang="en-US" sz="9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その他</a:t>
            </a:r>
          </a:p>
        </p:txBody>
      </p:sp>
      <p:sp>
        <p:nvSpPr>
          <p:cNvPr id="24" name="フリーフォーム 23"/>
          <p:cNvSpPr/>
          <p:nvPr/>
        </p:nvSpPr>
        <p:spPr>
          <a:xfrm>
            <a:off x="6465168" y="5236446"/>
            <a:ext cx="95251" cy="202827"/>
          </a:xfrm>
          <a:custGeom>
            <a:avLst/>
            <a:gdLst>
              <a:gd name="connsiteX0" fmla="*/ 0 w 590550"/>
              <a:gd name="connsiteY0" fmla="*/ 0 h 523875"/>
              <a:gd name="connsiteX1" fmla="*/ 0 w 590550"/>
              <a:gd name="connsiteY1" fmla="*/ 523875 h 523875"/>
              <a:gd name="connsiteX2" fmla="*/ 590550 w 590550"/>
              <a:gd name="connsiteY2" fmla="*/ 523875 h 523875"/>
            </a:gdLst>
            <a:ahLst/>
            <a:cxnLst>
              <a:cxn ang="0">
                <a:pos x="connsiteX0" y="connsiteY0"/>
              </a:cxn>
              <a:cxn ang="0">
                <a:pos x="connsiteX1" y="connsiteY1"/>
              </a:cxn>
              <a:cxn ang="0">
                <a:pos x="connsiteX2" y="connsiteY2"/>
              </a:cxn>
            </a:cxnLst>
            <a:rect l="l" t="t" r="r" b="b"/>
            <a:pathLst>
              <a:path w="590550" h="523875">
                <a:moveTo>
                  <a:pt x="0" y="0"/>
                </a:moveTo>
                <a:lnTo>
                  <a:pt x="0" y="523875"/>
                </a:lnTo>
                <a:lnTo>
                  <a:pt x="590550" y="523875"/>
                </a:lnTo>
              </a:path>
            </a:pathLst>
          </a:custGeom>
          <a:ln w="63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5" name="テキスト ボックス 24"/>
          <p:cNvSpPr txBox="1"/>
          <p:nvPr/>
        </p:nvSpPr>
        <p:spPr>
          <a:xfrm>
            <a:off x="200472" y="6305851"/>
            <a:ext cx="9505054" cy="151895"/>
          </a:xfrm>
          <a:prstGeom prst="rect">
            <a:avLst/>
          </a:prstGeom>
          <a:noFill/>
        </p:spPr>
        <p:txBody>
          <a:bodyPr wrap="square" lIns="0" tIns="0" rIns="0" bIns="0" rtlCol="0">
            <a:noAutofit/>
          </a:bodyPr>
          <a:lstStyle/>
          <a:p>
            <a:pPr marL="312738" indent="-312738" algn="just"/>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solidFill>
                  <a:srgbClr val="000000"/>
                </a:solidFill>
              </a:rPr>
              <a:t>Thailand Medical Tourism</a:t>
            </a:r>
            <a:r>
              <a:rPr lang="ja-JP" altLang="en-US" sz="800" dirty="0">
                <a:solidFill>
                  <a:srgbClr val="000000"/>
                </a:solidFill>
              </a:rPr>
              <a:t> ホームページ、日本型透析医療海外展開コンソーシアム「</a:t>
            </a:r>
            <a:r>
              <a:rPr lang="en-US" altLang="ja-JP" sz="800" dirty="0">
                <a:solidFill>
                  <a:srgbClr val="000000"/>
                </a:solidFill>
              </a:rPr>
              <a:t>KITASAITO</a:t>
            </a:r>
            <a:r>
              <a:rPr lang="ja-JP" altLang="en-US" sz="800" dirty="0">
                <a:solidFill>
                  <a:srgbClr val="000000"/>
                </a:solidFill>
              </a:rPr>
              <a:t>パッケージ透析海外展開事業プロジェクト報告書」（</a:t>
            </a:r>
            <a:r>
              <a:rPr lang="en-US" altLang="ja-JP" sz="800" dirty="0">
                <a:solidFill>
                  <a:srgbClr val="000000"/>
                </a:solidFill>
              </a:rPr>
              <a:t>2014</a:t>
            </a:r>
            <a:r>
              <a:rPr lang="ja-JP" altLang="en-US" sz="800" dirty="0">
                <a:solidFill>
                  <a:srgbClr val="000000"/>
                </a:solidFill>
              </a:rPr>
              <a:t>）</a:t>
            </a:r>
            <a:r>
              <a:rPr lang="ja-JP" altLang="en-US" sz="800" dirty="0"/>
              <a:t>、明治大学国際総合研究所「新興国マクロヘルスデータ、規制・制度に関する調査」（</a:t>
            </a:r>
            <a:r>
              <a:rPr lang="en-US" altLang="ja-JP" sz="800" dirty="0"/>
              <a:t>2014</a:t>
            </a:r>
            <a:r>
              <a:rPr lang="ja-JP" altLang="en-US" sz="800" dirty="0"/>
              <a:t>）、タイ保健省「</a:t>
            </a:r>
            <a:r>
              <a:rPr lang="en-US" altLang="ja-JP" sz="800" dirty="0"/>
              <a:t>Health Resources Report 2010</a:t>
            </a:r>
            <a:r>
              <a:rPr lang="ja-JP" altLang="en-US" sz="800" dirty="0"/>
              <a:t>」（</a:t>
            </a:r>
            <a:r>
              <a:rPr lang="en-US" altLang="ja-JP" sz="800" dirty="0"/>
              <a:t>2010</a:t>
            </a:r>
            <a:r>
              <a:rPr lang="ja-JP" altLang="en-US" sz="800" dirty="0"/>
              <a:t>）、野村総合研究所「平成２６年度医療機器・サービス国際化推進事業（日本の医療機器・サービス等の海外展開に関する調査）報告書」（</a:t>
            </a:r>
            <a:r>
              <a:rPr lang="en-US" altLang="ja-JP" sz="800" dirty="0"/>
              <a:t>2015</a:t>
            </a:r>
            <a:r>
              <a:rPr lang="ja-JP" altLang="en-US" sz="800" dirty="0"/>
              <a:t>）</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 （</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2025</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2</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月時点）</a:t>
            </a:r>
            <a:endParaRPr lang="en-US" altLang="ja-JP" sz="800" dirty="0"/>
          </a:p>
        </p:txBody>
      </p:sp>
      <p:sp>
        <p:nvSpPr>
          <p:cNvPr id="27" name="テキスト プレースホルダー 1"/>
          <p:cNvSpPr txBox="1">
            <a:spLocks/>
          </p:cNvSpPr>
          <p:nvPr/>
        </p:nvSpPr>
        <p:spPr>
          <a:xfrm>
            <a:off x="199710" y="1124745"/>
            <a:ext cx="9505950" cy="736612"/>
          </a:xfrm>
          <a:prstGeom prst="rect">
            <a:avLst/>
          </a:prstGeom>
          <a:noFill/>
        </p:spPr>
        <p:txBody>
          <a:bodyPr wrap="square" lIns="0" tIns="0" rIns="0" bIns="0" rtlCol="0">
            <a:spAutoFit/>
          </a:bodyPr>
          <a:lstStyle>
            <a:defPPr>
              <a:defRPr lang="ja-JP"/>
            </a:defPPr>
            <a:lvl1pPr marL="190500" indent="-190500" algn="just" fontAlgn="ctr">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医師免許を得るには、各大学の試験に加え、医療評議会が実施する国家試験を合格する必要がある。</a:t>
            </a:r>
            <a:r>
              <a:rPr lang="en-US" altLang="ja-JP" dirty="0"/>
              <a:t>2011</a:t>
            </a:r>
            <a:r>
              <a:rPr lang="ja-JP" altLang="en-US" dirty="0"/>
              <a:t>年には</a:t>
            </a:r>
            <a:r>
              <a:rPr lang="en-US" altLang="ja-JP" dirty="0"/>
              <a:t>2,178</a:t>
            </a:r>
            <a:r>
              <a:rPr lang="ja-JP" altLang="en-US" dirty="0"/>
              <a:t>人が新たに医師資格を得た。</a:t>
            </a:r>
            <a:endParaRPr lang="en-US" altLang="ja-JP" sz="1800" dirty="0"/>
          </a:p>
          <a:p>
            <a:r>
              <a:rPr lang="ja-JP" altLang="en-US" dirty="0"/>
              <a:t>診療科ごとに医師免許が分かれており、医師免許を取得している診療科以外の診療は行えない。</a:t>
            </a:r>
            <a:endParaRPr lang="ja-JP" altLang="ja-JP" dirty="0"/>
          </a:p>
        </p:txBody>
      </p:sp>
      <p:grpSp>
        <p:nvGrpSpPr>
          <p:cNvPr id="28" name="グループ化 7"/>
          <p:cNvGrpSpPr/>
          <p:nvPr/>
        </p:nvGrpSpPr>
        <p:grpSpPr>
          <a:xfrm>
            <a:off x="488504" y="1916832"/>
            <a:ext cx="4176464" cy="288032"/>
            <a:chOff x="4944173" y="2113806"/>
            <a:chExt cx="5861371" cy="288032"/>
          </a:xfrm>
        </p:grpSpPr>
        <p:cxnSp>
          <p:nvCxnSpPr>
            <p:cNvPr id="29" name="直線コネクタ 28"/>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0"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タイの医師養成機関</a:t>
              </a:r>
            </a:p>
          </p:txBody>
        </p:sp>
      </p:grpSp>
      <p:sp>
        <p:nvSpPr>
          <p:cNvPr id="31" name="正方形/長方形 30"/>
          <p:cNvSpPr/>
          <p:nvPr/>
        </p:nvSpPr>
        <p:spPr>
          <a:xfrm>
            <a:off x="992560" y="2348880"/>
            <a:ext cx="1460656" cy="523220"/>
          </a:xfrm>
          <a:prstGeom prst="rect">
            <a:avLst/>
          </a:prstGeom>
        </p:spPr>
        <p:txBody>
          <a:bodyPr wrap="none">
            <a:spAutoFit/>
          </a:bodyPr>
          <a:lstStyle/>
          <a:p>
            <a:r>
              <a:rPr lang="ja-JP" altLang="ja-JP" sz="1400" b="1" dirty="0"/>
              <a:t>公立医大が</a:t>
            </a:r>
            <a:r>
              <a:rPr lang="en-US" altLang="ja-JP" sz="1400" b="1" dirty="0"/>
              <a:t>18</a:t>
            </a:r>
            <a:r>
              <a:rPr lang="ja-JP" altLang="ja-JP" sz="1400" b="1" dirty="0"/>
              <a:t>校</a:t>
            </a:r>
            <a:endParaRPr lang="en-US" altLang="ja-JP" sz="1400" b="1" dirty="0"/>
          </a:p>
          <a:p>
            <a:r>
              <a:rPr lang="ja-JP" altLang="ja-JP" sz="1400" b="1" dirty="0"/>
              <a:t>私立医大が</a:t>
            </a:r>
            <a:r>
              <a:rPr lang="en-US" altLang="ja-JP" sz="1400" b="1" dirty="0"/>
              <a:t>1</a:t>
            </a:r>
            <a:r>
              <a:rPr lang="ja-JP" altLang="ja-JP" sz="1400" b="1" dirty="0"/>
              <a:t>校</a:t>
            </a:r>
            <a:endParaRPr lang="ja-JP" altLang="en-US" sz="1400" b="1" dirty="0"/>
          </a:p>
        </p:txBody>
      </p:sp>
      <p:sp>
        <p:nvSpPr>
          <p:cNvPr id="33" name="正方形/長方形 32"/>
          <p:cNvSpPr/>
          <p:nvPr/>
        </p:nvSpPr>
        <p:spPr>
          <a:xfrm>
            <a:off x="776536" y="2852936"/>
            <a:ext cx="1872208" cy="369332"/>
          </a:xfrm>
          <a:prstGeom prst="rect">
            <a:avLst/>
          </a:prstGeom>
        </p:spPr>
        <p:txBody>
          <a:bodyPr wrap="square">
            <a:spAutoFit/>
          </a:bodyPr>
          <a:lstStyle/>
          <a:p>
            <a:pPr algn="just" fontAlgn="ctr">
              <a:buClr>
                <a:srgbClr val="3D6AA7"/>
              </a:buClr>
              <a:buSzPct val="80000"/>
            </a:pPr>
            <a:r>
              <a:rPr lang="ja-JP" altLang="en-US" sz="900" dirty="0"/>
              <a:t>有名</a:t>
            </a:r>
            <a:r>
              <a:rPr lang="ja-JP" altLang="ja-JP" sz="900" dirty="0"/>
              <a:t>な</a:t>
            </a:r>
            <a:r>
              <a:rPr lang="ja-JP" altLang="en-US" sz="900" dirty="0"/>
              <a:t>公立</a:t>
            </a:r>
            <a:r>
              <a:rPr lang="ja-JP" altLang="ja-JP" sz="900" dirty="0"/>
              <a:t>医大として</a:t>
            </a:r>
            <a:r>
              <a:rPr lang="ja-JP" altLang="en-US" sz="900" dirty="0"/>
              <a:t>は、マヒドン大学</a:t>
            </a:r>
            <a:r>
              <a:rPr lang="ja-JP" altLang="ja-JP" sz="900" dirty="0"/>
              <a:t>などがある。</a:t>
            </a:r>
            <a:endParaRPr lang="ja-JP" altLang="en-US" sz="900" dirty="0"/>
          </a:p>
        </p:txBody>
      </p:sp>
      <p:sp>
        <p:nvSpPr>
          <p:cNvPr id="35" name="正方形/長方形 34"/>
          <p:cNvSpPr/>
          <p:nvPr/>
        </p:nvSpPr>
        <p:spPr>
          <a:xfrm>
            <a:off x="2936776" y="2337556"/>
            <a:ext cx="1512168" cy="938719"/>
          </a:xfrm>
          <a:prstGeom prst="rect">
            <a:avLst/>
          </a:prstGeom>
        </p:spPr>
        <p:txBody>
          <a:bodyPr wrap="square">
            <a:spAutoFit/>
          </a:bodyPr>
          <a:lstStyle/>
          <a:p>
            <a:pPr marL="0" lvl="1">
              <a:lnSpc>
                <a:spcPct val="110000"/>
              </a:lnSpc>
            </a:pPr>
            <a:r>
              <a:rPr lang="ja-JP" altLang="ja-JP" sz="1000" dirty="0"/>
              <a:t>公立医大出身者は</a:t>
            </a:r>
            <a:r>
              <a:rPr lang="ja-JP" altLang="en-US" sz="1000" dirty="0"/>
              <a:t>、</a:t>
            </a:r>
            <a:br>
              <a:rPr lang="en-US" altLang="ja-JP" sz="1000" dirty="0"/>
            </a:br>
            <a:r>
              <a:rPr lang="ja-JP" altLang="en-US" sz="1000" dirty="0"/>
              <a:t>医師免許取得後、</a:t>
            </a:r>
            <a:br>
              <a:rPr lang="en-US" altLang="ja-JP" sz="1200" dirty="0"/>
            </a:br>
            <a:r>
              <a:rPr lang="ja-JP" altLang="ja-JP" sz="1200" dirty="0">
                <a:latin typeface="HGP創英角ｺﾞｼｯｸUB" panose="020B0900000000000000" pitchFamily="50" charset="-128"/>
                <a:ea typeface="HGP創英角ｺﾞｼｯｸUB" panose="020B0900000000000000" pitchFamily="50" charset="-128"/>
              </a:rPr>
              <a:t>地方部で</a:t>
            </a:r>
            <a:r>
              <a:rPr lang="en-US" altLang="ja-JP" sz="2000" dirty="0">
                <a:latin typeface="Arial Black" panose="020B0A04020102020204" pitchFamily="34" charset="0"/>
                <a:ea typeface="HGP創英角ｺﾞｼｯｸUB" panose="020B0900000000000000" pitchFamily="50" charset="-128"/>
              </a:rPr>
              <a:t>3</a:t>
            </a:r>
            <a:r>
              <a:rPr lang="ja-JP" altLang="ja-JP" sz="1600" dirty="0">
                <a:latin typeface="HGP創英角ｺﾞｼｯｸUB" panose="020B0900000000000000" pitchFamily="50" charset="-128"/>
                <a:ea typeface="HGP創英角ｺﾞｼｯｸUB" panose="020B0900000000000000" pitchFamily="50" charset="-128"/>
              </a:rPr>
              <a:t>年間</a:t>
            </a:r>
            <a:br>
              <a:rPr lang="en-US" altLang="ja-JP" sz="1200" dirty="0"/>
            </a:br>
            <a:r>
              <a:rPr lang="ja-JP" altLang="ja-JP" sz="1000" dirty="0"/>
              <a:t>勤務する必要がある。</a:t>
            </a:r>
            <a:endParaRPr lang="en-US" altLang="ja-JP" sz="1000" dirty="0"/>
          </a:p>
        </p:txBody>
      </p:sp>
      <p:sp>
        <p:nvSpPr>
          <p:cNvPr id="36" name="右矢印 35"/>
          <p:cNvSpPr/>
          <p:nvPr/>
        </p:nvSpPr>
        <p:spPr>
          <a:xfrm>
            <a:off x="2432720" y="2394761"/>
            <a:ext cx="504056" cy="216024"/>
          </a:xfrm>
          <a:prstGeom prst="rightArrow">
            <a:avLst/>
          </a:prstGeom>
          <a:gradFill flip="none" rotWithShape="1">
            <a:gsLst>
              <a:gs pos="0">
                <a:srgbClr val="83A4D1"/>
              </a:gs>
              <a:gs pos="51000">
                <a:srgbClr val="97B2D8"/>
              </a:gs>
              <a:gs pos="100000">
                <a:srgbClr val="DDE6F3"/>
              </a:gs>
            </a:gsLst>
            <a:lin ang="10800000" scaled="1"/>
            <a:tileRect/>
          </a:gradFill>
        </p:spPr>
        <p:txBody>
          <a:bodyPr rot="0" spcFirstLastPara="0" vertOverflow="overflow" horzOverflow="overflow" vert="horz" wrap="square" lIns="91440" tIns="45720" rIns="0" bIns="45720" numCol="1" spcCol="0" rtlCol="0" fromWordArt="0" anchor="ctr" anchorCtr="0" forceAA="0" compatLnSpc="1">
            <a:prstTxWarp prst="textNoShape">
              <a:avLst/>
            </a:prstTxWarp>
            <a:noAutofit/>
          </a:bodyPr>
          <a:lstStyle/>
          <a:p>
            <a:pPr marL="3175" algn="just">
              <a:lnSpc>
                <a:spcPct val="114000"/>
              </a:lnSpc>
            </a:pPr>
            <a:endParaRPr kumimoji="1" lang="ja-JP" altLang="en-US" sz="1200" dirty="0"/>
          </a:p>
        </p:txBody>
      </p:sp>
      <p:grpSp>
        <p:nvGrpSpPr>
          <p:cNvPr id="37" name="グループ化 7"/>
          <p:cNvGrpSpPr/>
          <p:nvPr/>
        </p:nvGrpSpPr>
        <p:grpSpPr>
          <a:xfrm>
            <a:off x="5313040" y="1916832"/>
            <a:ext cx="4176464" cy="288032"/>
            <a:chOff x="4944173" y="2113806"/>
            <a:chExt cx="5861371" cy="288032"/>
          </a:xfrm>
        </p:grpSpPr>
        <p:cxnSp>
          <p:nvCxnSpPr>
            <p:cNvPr id="38" name="直線コネクタ 37"/>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9"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海外留学の状況</a:t>
              </a:r>
            </a:p>
          </p:txBody>
        </p:sp>
      </p:grpSp>
      <p:sp>
        <p:nvSpPr>
          <p:cNvPr id="40" name="正方形/長方形 39"/>
          <p:cNvSpPr/>
          <p:nvPr/>
        </p:nvSpPr>
        <p:spPr>
          <a:xfrm>
            <a:off x="5457056" y="2308113"/>
            <a:ext cx="1584176" cy="684355"/>
          </a:xfrm>
          <a:prstGeom prst="rect">
            <a:avLst/>
          </a:prstGeom>
        </p:spPr>
        <p:txBody>
          <a:bodyPr wrap="square">
            <a:spAutoFit/>
          </a:bodyPr>
          <a:lstStyle/>
          <a:p>
            <a:pPr>
              <a:lnSpc>
                <a:spcPct val="110000"/>
              </a:lnSpc>
            </a:pPr>
            <a:r>
              <a:rPr lang="en-US" altLang="ja-JP" sz="1200" dirty="0">
                <a:latin typeface="Arial Black" panose="020B0A04020102020204" pitchFamily="34" charset="0"/>
                <a:ea typeface="HGP創英角ｺﾞｼｯｸUB" panose="020B0900000000000000" pitchFamily="50" charset="-128"/>
              </a:rPr>
              <a:t>500</a:t>
            </a:r>
            <a:r>
              <a:rPr lang="ja-JP" altLang="ja-JP" sz="1200" dirty="0">
                <a:latin typeface="HGP創英角ｺﾞｼｯｸUB" panose="020B0900000000000000" pitchFamily="50" charset="-128"/>
                <a:ea typeface="HGP創英角ｺﾞｼｯｸUB" panose="020B0900000000000000" pitchFamily="50" charset="-128"/>
              </a:rPr>
              <a:t>人</a:t>
            </a:r>
            <a:r>
              <a:rPr lang="ja-JP" altLang="ja-JP" sz="1200" dirty="0"/>
              <a:t>以上の医師が</a:t>
            </a:r>
            <a:br>
              <a:rPr lang="en-US" altLang="ja-JP" sz="1200" dirty="0"/>
            </a:br>
            <a:r>
              <a:rPr lang="ja-JP" altLang="ja-JP" sz="1200" dirty="0"/>
              <a:t>アメリカの医師免許を</a:t>
            </a:r>
            <a:br>
              <a:rPr lang="en-US" altLang="ja-JP" sz="1200" dirty="0"/>
            </a:br>
            <a:r>
              <a:rPr lang="ja-JP" altLang="ja-JP" sz="1200" dirty="0"/>
              <a:t>持って</a:t>
            </a:r>
            <a:r>
              <a:rPr lang="ja-JP" altLang="en-US" sz="1200" dirty="0"/>
              <a:t>いる。</a:t>
            </a:r>
          </a:p>
        </p:txBody>
      </p:sp>
      <p:sp>
        <p:nvSpPr>
          <p:cNvPr id="41" name="正方形/長方形 40"/>
          <p:cNvSpPr/>
          <p:nvPr/>
        </p:nvSpPr>
        <p:spPr>
          <a:xfrm>
            <a:off x="7257256" y="2308113"/>
            <a:ext cx="2016224" cy="587918"/>
          </a:xfrm>
          <a:prstGeom prst="rect">
            <a:avLst/>
          </a:prstGeom>
        </p:spPr>
        <p:txBody>
          <a:bodyPr wrap="square">
            <a:spAutoFit/>
          </a:bodyPr>
          <a:lstStyle/>
          <a:p>
            <a:pPr algn="just">
              <a:lnSpc>
                <a:spcPct val="110000"/>
              </a:lnSpc>
            </a:pPr>
            <a:r>
              <a:rPr lang="ja-JP" altLang="en-US" sz="1050" dirty="0">
                <a:latin typeface="ＭＳ Ｐゴシック" panose="020B0600070205080204" pitchFamily="50" charset="-128"/>
                <a:ea typeface="ＭＳ Ｐゴシック" panose="020B0600070205080204" pitchFamily="50" charset="-128"/>
              </a:rPr>
              <a:t>タイ</a:t>
            </a:r>
            <a:r>
              <a:rPr lang="ja-JP" altLang="en-US" sz="1000" dirty="0">
                <a:latin typeface="ＭＳ Ｐゴシック" panose="020B0600070205080204" pitchFamily="50" charset="-128"/>
                <a:ea typeface="ＭＳ Ｐゴシック" panose="020B0600070205080204" pitchFamily="50" charset="-128"/>
              </a:rPr>
              <a:t>の多くの専門医は、アメリカや英国を含む</a:t>
            </a:r>
            <a:r>
              <a:rPr lang="ja-JP" altLang="en-US" sz="1000" dirty="0">
                <a:latin typeface="HGP創英角ｺﾞｼｯｸUB" panose="020B0900000000000000" pitchFamily="50" charset="-128"/>
                <a:ea typeface="HGP創英角ｺﾞｼｯｸUB" panose="020B0900000000000000" pitchFamily="50" charset="-128"/>
              </a:rPr>
              <a:t>欧米で医師としての資格を得たい</a:t>
            </a:r>
            <a:r>
              <a:rPr lang="ja-JP" altLang="en-US" sz="1000" dirty="0">
                <a:latin typeface="ＭＳ Ｐゴシック" panose="020B0600070205080204" pitchFamily="50" charset="-128"/>
                <a:ea typeface="ＭＳ Ｐゴシック" panose="020B0600070205080204" pitchFamily="50" charset="-128"/>
              </a:rPr>
              <a:t>と考えているという。</a:t>
            </a:r>
          </a:p>
        </p:txBody>
      </p:sp>
      <p:sp>
        <p:nvSpPr>
          <p:cNvPr id="44" name="正方形/長方形 43"/>
          <p:cNvSpPr/>
          <p:nvPr/>
        </p:nvSpPr>
        <p:spPr>
          <a:xfrm>
            <a:off x="5457056" y="2996952"/>
            <a:ext cx="3960440" cy="230832"/>
          </a:xfrm>
          <a:prstGeom prst="rect">
            <a:avLst/>
          </a:prstGeom>
        </p:spPr>
        <p:txBody>
          <a:bodyPr wrap="square">
            <a:spAutoFit/>
          </a:bodyPr>
          <a:lstStyle/>
          <a:p>
            <a:pPr marL="0" lvl="1"/>
            <a:r>
              <a:rPr lang="en-US" altLang="ja-JP" sz="900"/>
              <a:t>※ </a:t>
            </a:r>
            <a:r>
              <a:rPr lang="ja-JP" altLang="en-US" sz="900"/>
              <a:t>タ</a:t>
            </a:r>
            <a:r>
              <a:rPr lang="ja-JP" altLang="en-US" sz="900" dirty="0"/>
              <a:t>イから日本への留学生数は、中国に次いで</a:t>
            </a:r>
            <a:r>
              <a:rPr lang="en-US" altLang="ja-JP" sz="900" dirty="0"/>
              <a:t>2</a:t>
            </a:r>
            <a:r>
              <a:rPr lang="ja-JP" altLang="en-US" sz="900" dirty="0"/>
              <a:t>番目に多いとのデータもある。</a:t>
            </a:r>
            <a:endParaRPr lang="en-US" altLang="ja-JP" sz="900" dirty="0"/>
          </a:p>
        </p:txBody>
      </p:sp>
      <p:sp>
        <p:nvSpPr>
          <p:cNvPr id="46" name="二等辺三角形 45"/>
          <p:cNvSpPr/>
          <p:nvPr/>
        </p:nvSpPr>
        <p:spPr>
          <a:xfrm rot="5400000">
            <a:off x="6861212" y="2528900"/>
            <a:ext cx="576064" cy="216024"/>
          </a:xfrm>
          <a:prstGeom prst="triangle">
            <a:avLst/>
          </a:prstGeom>
          <a:gradFill flip="none" rotWithShape="1">
            <a:gsLst>
              <a:gs pos="0">
                <a:srgbClr val="83A4D1"/>
              </a:gs>
              <a:gs pos="51000">
                <a:srgbClr val="97B2D8"/>
              </a:gs>
              <a:gs pos="100000">
                <a:srgbClr val="DDE6F3"/>
              </a:gs>
            </a:gsLst>
            <a:lin ang="5400000" scaled="1"/>
            <a:tileRect/>
          </a:gradFill>
        </p:spPr>
        <p:txBody>
          <a:bodyPr rot="0" spcFirstLastPara="0" vertOverflow="overflow" horzOverflow="overflow" vert="horz" wrap="square" lIns="91440" tIns="45720" rIns="0" bIns="45720" numCol="1" spcCol="0" rtlCol="0" fromWordArt="0" anchor="ctr" anchorCtr="0" forceAA="0" compatLnSpc="1">
            <a:prstTxWarp prst="textNoShape">
              <a:avLst/>
            </a:prstTxWarp>
            <a:noAutofit/>
          </a:bodyPr>
          <a:lstStyle/>
          <a:p>
            <a:pPr marL="3175" algn="just">
              <a:lnSpc>
                <a:spcPct val="114000"/>
              </a:lnSpc>
            </a:pPr>
            <a:endParaRPr lang="ja-JP" altLang="en-US" sz="1200" dirty="0"/>
          </a:p>
        </p:txBody>
      </p:sp>
    </p:spTree>
    <p:extLst>
      <p:ext uri="{BB962C8B-B14F-4D97-AF65-F5344CB8AC3E}">
        <p14:creationId xmlns:p14="http://schemas.microsoft.com/office/powerpoint/2010/main" val="42487347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タイ／医療関連／制度</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医師の社会的地位</a:t>
            </a:r>
          </a:p>
        </p:txBody>
      </p:sp>
      <p:sp>
        <p:nvSpPr>
          <p:cNvPr id="4" name="テキスト ボックス 3"/>
          <p:cNvSpPr txBox="1"/>
          <p:nvPr/>
        </p:nvSpPr>
        <p:spPr>
          <a:xfrm>
            <a:off x="200472" y="1124744"/>
            <a:ext cx="9505056" cy="762260"/>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比較的、成績の優秀な学生が医学部や歯学部に行く傾向にあり、医師はエリート集団といえる。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特に、チュラロンコン大学やマヒドン大学の医学部や歯学部には、成績の上位者が入学する。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様々な勤労奉仕を行うこともあるため、医師は住民からも尊敬されている。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0" name="テキスト ボックス 9"/>
          <p:cNvSpPr txBox="1"/>
          <p:nvPr/>
        </p:nvSpPr>
        <p:spPr>
          <a:xfrm>
            <a:off x="200472" y="6525344"/>
            <a:ext cx="8640960" cy="144016"/>
          </a:xfrm>
          <a:prstGeom prst="rect">
            <a:avLst/>
          </a:prstGeom>
          <a:noFill/>
        </p:spPr>
        <p:txBody>
          <a:bodyPr wrap="square" lIns="0" tIns="0" rIns="0" bIns="0" rtlCol="0">
            <a:noAutofit/>
          </a:bodyPr>
          <a:lstStyle/>
          <a:p>
            <a:pPr marL="444500" indent="-4445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ja-JP" altLang="en-US" sz="800">
                <a:latin typeface="Arial" panose="020B0604020202020204" pitchFamily="34" charset="0"/>
                <a:ea typeface="ＭＳ Ｐゴシック" panose="020B0600070205080204" pitchFamily="50" charset="-128"/>
                <a:cs typeface="Arial" panose="020B0604020202020204" pitchFamily="34" charset="0"/>
              </a:rPr>
              <a:t>所） </a:t>
            </a:r>
            <a:r>
              <a:rPr lang="ja-JP" altLang="en-US" sz="800"/>
              <a:t>有</a:t>
            </a:r>
            <a:r>
              <a:rPr lang="ja-JP" altLang="en-US" sz="800" dirty="0"/>
              <a:t>識者ヒアリング</a:t>
            </a:r>
            <a:endParaRPr kumimoji="0" lang="ja-JP" altLang="en-US" sz="800" dirty="0" bmk=""/>
          </a:p>
        </p:txBody>
      </p:sp>
      <p:sp>
        <p:nvSpPr>
          <p:cNvPr id="15" name="正方形/長方形 14"/>
          <p:cNvSpPr/>
          <p:nvPr/>
        </p:nvSpPr>
        <p:spPr>
          <a:xfrm>
            <a:off x="3512840" y="2636912"/>
            <a:ext cx="2880320" cy="1728192"/>
          </a:xfrm>
          <a:prstGeom prst="rect">
            <a:avLst/>
          </a:prstGeom>
          <a:gradFill flip="none" rotWithShape="1">
            <a:gsLst>
              <a:gs pos="0">
                <a:srgbClr val="CCDAEC"/>
              </a:gs>
              <a:gs pos="100000">
                <a:schemeClr val="bg1"/>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片側の 2 つの角を丸めた四角形 15"/>
          <p:cNvSpPr/>
          <p:nvPr/>
        </p:nvSpPr>
        <p:spPr>
          <a:xfrm>
            <a:off x="3512840" y="2132856"/>
            <a:ext cx="2880320" cy="504056"/>
          </a:xfrm>
          <a:prstGeom prst="round2SameRect">
            <a:avLst>
              <a:gd name="adj1" fmla="val 11292"/>
              <a:gd name="adj2" fmla="val 0"/>
            </a:avLst>
          </a:prstGeom>
          <a:solidFill>
            <a:srgbClr val="3D6AA7"/>
          </a:solidFill>
        </p:spPr>
        <p:txBody>
          <a:bodyPr wrap="square" tIns="0" bIns="36000" anchor="ctr" anchorCtr="0">
            <a:noAutofit/>
          </a:bodyPr>
          <a:lstStyle/>
          <a:p>
            <a:pPr algn="ctr"/>
            <a:r>
              <a:rPr lang="ja-JP" altLang="en-US" sz="1600" dirty="0">
                <a:solidFill>
                  <a:schemeClr val="bg1"/>
                </a:solidFill>
                <a:latin typeface="HGP創英角ｺﾞｼｯｸUB" panose="020B0900000000000000" pitchFamily="50" charset="-128"/>
                <a:ea typeface="HGP創英角ｺﾞｼｯｸUB" panose="020B0900000000000000" pitchFamily="50" charset="-128"/>
              </a:rPr>
              <a:t>医師による勤労奉仕の例</a:t>
            </a:r>
          </a:p>
        </p:txBody>
      </p:sp>
      <p:sp>
        <p:nvSpPr>
          <p:cNvPr id="25" name="角丸四角形 24"/>
          <p:cNvSpPr/>
          <p:nvPr/>
        </p:nvSpPr>
        <p:spPr>
          <a:xfrm>
            <a:off x="2360712" y="5229200"/>
            <a:ext cx="2376264" cy="864096"/>
          </a:xfrm>
          <a:prstGeom prst="roundRect">
            <a:avLst>
              <a:gd name="adj" fmla="val 8604"/>
            </a:avLst>
          </a:prstGeom>
          <a:solidFill>
            <a:srgbClr val="A2BBDC"/>
          </a:solidFill>
        </p:spPr>
        <p:txBody>
          <a:bodyPr wrap="square" tIns="0" bIns="36000" anchor="ctr" anchorCtr="0">
            <a:noAutofit/>
          </a:bodyPr>
          <a:lstStyle/>
          <a:p>
            <a:pPr algn="ctr"/>
            <a:r>
              <a:rPr lang="ja-JP" altLang="en-US" sz="1400" b="1" dirty="0">
                <a:solidFill>
                  <a:sysClr val="windowText" lastClr="000000"/>
                </a:solidFill>
                <a:latin typeface="ＭＳ Ｐゴシック" panose="020B0600070205080204" pitchFamily="50" charset="-128"/>
                <a:ea typeface="ＭＳ Ｐゴシック" panose="020B0600070205080204" pitchFamily="50" charset="-128"/>
              </a:rPr>
              <a:t>医師免許取得後に地方部で</a:t>
            </a:r>
            <a:endParaRPr lang="en-US" altLang="ja-JP" sz="1400" b="1" dirty="0">
              <a:solidFill>
                <a:sysClr val="windowText" lastClr="000000"/>
              </a:solidFill>
              <a:latin typeface="ＭＳ Ｐゴシック" panose="020B0600070205080204" pitchFamily="50" charset="-128"/>
              <a:ea typeface="ＭＳ Ｐゴシック" panose="020B0600070205080204" pitchFamily="50" charset="-128"/>
            </a:endParaRPr>
          </a:p>
          <a:p>
            <a:pPr algn="ctr"/>
            <a:r>
              <a:rPr lang="ja-JP" altLang="en-US" sz="1400" b="1" dirty="0">
                <a:solidFill>
                  <a:sysClr val="windowText" lastClr="000000"/>
                </a:solidFill>
                <a:latin typeface="ＭＳ Ｐゴシック" panose="020B0600070205080204" pitchFamily="50" charset="-128"/>
                <a:ea typeface="ＭＳ Ｐゴシック" panose="020B0600070205080204" pitchFamily="50" charset="-128"/>
              </a:rPr>
              <a:t>インターンとして</a:t>
            </a:r>
            <a:endParaRPr lang="en-US" altLang="ja-JP" sz="1400" b="1" dirty="0">
              <a:solidFill>
                <a:sysClr val="windowText" lastClr="000000"/>
              </a:solidFill>
              <a:latin typeface="ＭＳ Ｐゴシック" panose="020B0600070205080204" pitchFamily="50" charset="-128"/>
              <a:ea typeface="ＭＳ Ｐゴシック" panose="020B0600070205080204" pitchFamily="50" charset="-128"/>
            </a:endParaRPr>
          </a:p>
          <a:p>
            <a:pPr algn="ctr"/>
            <a:r>
              <a:rPr lang="en-US" altLang="ja-JP" sz="1400" b="1" dirty="0">
                <a:solidFill>
                  <a:sysClr val="windowText" lastClr="000000"/>
                </a:solidFill>
                <a:latin typeface="ＭＳ Ｐゴシック" panose="020B0600070205080204" pitchFamily="50" charset="-128"/>
                <a:ea typeface="ＭＳ Ｐゴシック" panose="020B0600070205080204" pitchFamily="50" charset="-128"/>
              </a:rPr>
              <a:t>3</a:t>
            </a:r>
            <a:r>
              <a:rPr lang="ja-JP" altLang="en-US" sz="1400" b="1" dirty="0">
                <a:solidFill>
                  <a:sysClr val="windowText" lastClr="000000"/>
                </a:solidFill>
                <a:latin typeface="ＭＳ Ｐゴシック" panose="020B0600070205080204" pitchFamily="50" charset="-128"/>
                <a:ea typeface="ＭＳ Ｐゴシック" panose="020B0600070205080204" pitchFamily="50" charset="-128"/>
              </a:rPr>
              <a:t>年ほど勤務</a:t>
            </a:r>
          </a:p>
        </p:txBody>
      </p:sp>
      <p:grpSp>
        <p:nvGrpSpPr>
          <p:cNvPr id="26" name="Group 6"/>
          <p:cNvGrpSpPr>
            <a:grpSpLocks noChangeAspect="1"/>
          </p:cNvGrpSpPr>
          <p:nvPr/>
        </p:nvGrpSpPr>
        <p:grpSpPr bwMode="auto">
          <a:xfrm>
            <a:off x="4448944" y="2852936"/>
            <a:ext cx="1008112" cy="1670678"/>
            <a:chOff x="1261" y="1689"/>
            <a:chExt cx="318" cy="527"/>
          </a:xfrm>
        </p:grpSpPr>
        <p:sp>
          <p:nvSpPr>
            <p:cNvPr id="27" name="Oval 7"/>
            <p:cNvSpPr>
              <a:spLocks noChangeArrowheads="1"/>
            </p:cNvSpPr>
            <p:nvPr/>
          </p:nvSpPr>
          <p:spPr bwMode="auto">
            <a:xfrm>
              <a:off x="1322" y="1689"/>
              <a:ext cx="197" cy="198"/>
            </a:xfrm>
            <a:prstGeom prst="ellipse">
              <a:avLst/>
            </a:prstGeom>
            <a:solidFill>
              <a:srgbClr val="A2BB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8"/>
            <p:cNvSpPr>
              <a:spLocks/>
            </p:cNvSpPr>
            <p:nvPr/>
          </p:nvSpPr>
          <p:spPr bwMode="auto">
            <a:xfrm>
              <a:off x="1261" y="1886"/>
              <a:ext cx="318" cy="330"/>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solidFill>
              <a:srgbClr val="A2BB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1" name="角丸四角形 30"/>
          <p:cNvSpPr/>
          <p:nvPr/>
        </p:nvSpPr>
        <p:spPr>
          <a:xfrm>
            <a:off x="5169024" y="5229200"/>
            <a:ext cx="2376000" cy="864096"/>
          </a:xfrm>
          <a:prstGeom prst="roundRect">
            <a:avLst>
              <a:gd name="adj" fmla="val 8604"/>
            </a:avLst>
          </a:prstGeom>
          <a:solidFill>
            <a:srgbClr val="A2BBDC"/>
          </a:solidFill>
        </p:spPr>
        <p:txBody>
          <a:bodyPr wrap="square" tIns="0" bIns="36000" anchor="ctr" anchorCtr="0">
            <a:noAutofit/>
          </a:bodyPr>
          <a:lstStyle/>
          <a:p>
            <a:pPr algn="ctr"/>
            <a:r>
              <a:rPr lang="ja-JP" altLang="en-US" sz="1400" b="1" dirty="0">
                <a:solidFill>
                  <a:sysClr val="windowText" lastClr="000000"/>
                </a:solidFill>
                <a:latin typeface="ＭＳ Ｐゴシック" panose="020B0600070205080204" pitchFamily="50" charset="-128"/>
                <a:ea typeface="ＭＳ Ｐゴシック" panose="020B0600070205080204" pitchFamily="50" charset="-128"/>
              </a:rPr>
              <a:t>国王の意向により、</a:t>
            </a:r>
            <a:br>
              <a:rPr lang="en-US" altLang="ja-JP" sz="1400" b="1" dirty="0">
                <a:solidFill>
                  <a:sysClr val="windowText" lastClr="000000"/>
                </a:solidFill>
                <a:latin typeface="ＭＳ Ｐゴシック" panose="020B0600070205080204" pitchFamily="50" charset="-128"/>
                <a:ea typeface="ＭＳ Ｐゴシック" panose="020B0600070205080204" pitchFamily="50" charset="-128"/>
              </a:rPr>
            </a:br>
            <a:r>
              <a:rPr lang="ja-JP" altLang="en-US" sz="1400" b="1" dirty="0">
                <a:solidFill>
                  <a:sysClr val="windowText" lastClr="000000"/>
                </a:solidFill>
                <a:latin typeface="ＭＳ Ｐゴシック" panose="020B0600070205080204" pitchFamily="50" charset="-128"/>
                <a:ea typeface="ＭＳ Ｐゴシック" panose="020B0600070205080204" pitchFamily="50" charset="-128"/>
              </a:rPr>
              <a:t>貧しい国民へ無償で</a:t>
            </a:r>
            <a:br>
              <a:rPr lang="en-US" altLang="ja-JP" sz="1400" b="1" dirty="0">
                <a:solidFill>
                  <a:sysClr val="windowText" lastClr="000000"/>
                </a:solidFill>
                <a:latin typeface="ＭＳ Ｐゴシック" panose="020B0600070205080204" pitchFamily="50" charset="-128"/>
                <a:ea typeface="ＭＳ Ｐゴシック" panose="020B0600070205080204" pitchFamily="50" charset="-128"/>
              </a:rPr>
            </a:br>
            <a:r>
              <a:rPr lang="ja-JP" altLang="en-US" sz="1400" b="1" dirty="0">
                <a:solidFill>
                  <a:sysClr val="windowText" lastClr="000000"/>
                </a:solidFill>
                <a:latin typeface="ＭＳ Ｐゴシック" panose="020B0600070205080204" pitchFamily="50" charset="-128"/>
                <a:ea typeface="ＭＳ Ｐゴシック" panose="020B0600070205080204" pitchFamily="50" charset="-128"/>
              </a:rPr>
              <a:t>医療サービスを提供</a:t>
            </a:r>
          </a:p>
        </p:txBody>
      </p:sp>
      <p:sp>
        <p:nvSpPr>
          <p:cNvPr id="33" name="二等辺三角形 32"/>
          <p:cNvSpPr/>
          <p:nvPr/>
        </p:nvSpPr>
        <p:spPr>
          <a:xfrm>
            <a:off x="3440832" y="4581128"/>
            <a:ext cx="1008112" cy="648072"/>
          </a:xfrm>
          <a:custGeom>
            <a:avLst/>
            <a:gdLst>
              <a:gd name="connsiteX0" fmla="*/ 0 w 720080"/>
              <a:gd name="connsiteY0" fmla="*/ 648072 h 648072"/>
              <a:gd name="connsiteX1" fmla="*/ 360040 w 720080"/>
              <a:gd name="connsiteY1" fmla="*/ 0 h 648072"/>
              <a:gd name="connsiteX2" fmla="*/ 720080 w 720080"/>
              <a:gd name="connsiteY2" fmla="*/ 648072 h 648072"/>
              <a:gd name="connsiteX3" fmla="*/ 0 w 720080"/>
              <a:gd name="connsiteY3" fmla="*/ 648072 h 648072"/>
              <a:gd name="connsiteX0" fmla="*/ 0 w 2188840"/>
              <a:gd name="connsiteY0" fmla="*/ 648072 h 648072"/>
              <a:gd name="connsiteX1" fmla="*/ 2188840 w 2188840"/>
              <a:gd name="connsiteY1" fmla="*/ 0 h 648072"/>
              <a:gd name="connsiteX2" fmla="*/ 720080 w 2188840"/>
              <a:gd name="connsiteY2" fmla="*/ 648072 h 648072"/>
              <a:gd name="connsiteX3" fmla="*/ 0 w 2188840"/>
              <a:gd name="connsiteY3" fmla="*/ 648072 h 648072"/>
            </a:gdLst>
            <a:ahLst/>
            <a:cxnLst>
              <a:cxn ang="0">
                <a:pos x="connsiteX0" y="connsiteY0"/>
              </a:cxn>
              <a:cxn ang="0">
                <a:pos x="connsiteX1" y="connsiteY1"/>
              </a:cxn>
              <a:cxn ang="0">
                <a:pos x="connsiteX2" y="connsiteY2"/>
              </a:cxn>
              <a:cxn ang="0">
                <a:pos x="connsiteX3" y="connsiteY3"/>
              </a:cxn>
            </a:cxnLst>
            <a:rect l="l" t="t" r="r" b="b"/>
            <a:pathLst>
              <a:path w="2188840" h="648072">
                <a:moveTo>
                  <a:pt x="0" y="648072"/>
                </a:moveTo>
                <a:lnTo>
                  <a:pt x="2188840" y="0"/>
                </a:lnTo>
                <a:lnTo>
                  <a:pt x="720080" y="648072"/>
                </a:lnTo>
                <a:lnTo>
                  <a:pt x="0" y="648072"/>
                </a:lnTo>
                <a:close/>
              </a:path>
            </a:pathLst>
          </a:custGeom>
          <a:gradFill flip="none" rotWithShape="1">
            <a:gsLst>
              <a:gs pos="0">
                <a:srgbClr val="A2BBDC"/>
              </a:gs>
              <a:gs pos="50000">
                <a:srgbClr val="CCDAEC"/>
              </a:gs>
              <a:gs pos="100000">
                <a:schemeClr val="bg1"/>
              </a:gs>
            </a:gsLst>
            <a:lin ang="16200000" scaled="1"/>
            <a:tileRect/>
          </a:gradFill>
        </p:spPr>
        <p:txBody>
          <a:bodyPr wrap="square" rIns="0" rtlCol="0" anchor="ctr" anchorCtr="0">
            <a:noAutofit/>
          </a:bodyPr>
          <a:lstStyle/>
          <a:p>
            <a:pPr marL="3175" algn="just">
              <a:lnSpc>
                <a:spcPct val="114000"/>
              </a:lnSpc>
            </a:pPr>
            <a:endParaRPr kumimoji="1" lang="ja-JP" altLang="en-US" sz="1200" dirty="0"/>
          </a:p>
        </p:txBody>
      </p:sp>
      <p:sp>
        <p:nvSpPr>
          <p:cNvPr id="34" name="二等辺三角形 32"/>
          <p:cNvSpPr/>
          <p:nvPr/>
        </p:nvSpPr>
        <p:spPr>
          <a:xfrm flipH="1">
            <a:off x="5457168" y="4581128"/>
            <a:ext cx="1008000" cy="648072"/>
          </a:xfrm>
          <a:custGeom>
            <a:avLst/>
            <a:gdLst>
              <a:gd name="connsiteX0" fmla="*/ 0 w 720080"/>
              <a:gd name="connsiteY0" fmla="*/ 648072 h 648072"/>
              <a:gd name="connsiteX1" fmla="*/ 360040 w 720080"/>
              <a:gd name="connsiteY1" fmla="*/ 0 h 648072"/>
              <a:gd name="connsiteX2" fmla="*/ 720080 w 720080"/>
              <a:gd name="connsiteY2" fmla="*/ 648072 h 648072"/>
              <a:gd name="connsiteX3" fmla="*/ 0 w 720080"/>
              <a:gd name="connsiteY3" fmla="*/ 648072 h 648072"/>
              <a:gd name="connsiteX0" fmla="*/ 0 w 2188840"/>
              <a:gd name="connsiteY0" fmla="*/ 648072 h 648072"/>
              <a:gd name="connsiteX1" fmla="*/ 2188840 w 2188840"/>
              <a:gd name="connsiteY1" fmla="*/ 0 h 648072"/>
              <a:gd name="connsiteX2" fmla="*/ 720080 w 2188840"/>
              <a:gd name="connsiteY2" fmla="*/ 648072 h 648072"/>
              <a:gd name="connsiteX3" fmla="*/ 0 w 2188840"/>
              <a:gd name="connsiteY3" fmla="*/ 648072 h 648072"/>
            </a:gdLst>
            <a:ahLst/>
            <a:cxnLst>
              <a:cxn ang="0">
                <a:pos x="connsiteX0" y="connsiteY0"/>
              </a:cxn>
              <a:cxn ang="0">
                <a:pos x="connsiteX1" y="connsiteY1"/>
              </a:cxn>
              <a:cxn ang="0">
                <a:pos x="connsiteX2" y="connsiteY2"/>
              </a:cxn>
              <a:cxn ang="0">
                <a:pos x="connsiteX3" y="connsiteY3"/>
              </a:cxn>
            </a:cxnLst>
            <a:rect l="l" t="t" r="r" b="b"/>
            <a:pathLst>
              <a:path w="2188840" h="648072">
                <a:moveTo>
                  <a:pt x="0" y="648072"/>
                </a:moveTo>
                <a:lnTo>
                  <a:pt x="2188840" y="0"/>
                </a:lnTo>
                <a:lnTo>
                  <a:pt x="720080" y="648072"/>
                </a:lnTo>
                <a:lnTo>
                  <a:pt x="0" y="648072"/>
                </a:lnTo>
                <a:close/>
              </a:path>
            </a:pathLst>
          </a:custGeom>
          <a:gradFill flip="none" rotWithShape="1">
            <a:gsLst>
              <a:gs pos="0">
                <a:srgbClr val="A2BBDC"/>
              </a:gs>
              <a:gs pos="50000">
                <a:srgbClr val="CCDAEC"/>
              </a:gs>
              <a:gs pos="100000">
                <a:schemeClr val="bg1"/>
              </a:gs>
            </a:gsLst>
            <a:lin ang="16200000" scaled="1"/>
            <a:tileRect/>
          </a:gradFill>
        </p:spPr>
        <p:txBody>
          <a:bodyPr wrap="square" rIns="0" rtlCol="0" anchor="ctr" anchorCtr="0">
            <a:noAutofit/>
          </a:bodyPr>
          <a:lstStyle/>
          <a:p>
            <a:pPr marL="3175" algn="just">
              <a:lnSpc>
                <a:spcPct val="114000"/>
              </a:lnSpc>
            </a:pPr>
            <a:endParaRPr kumimoji="1" lang="ja-JP" altLang="en-US" sz="1200" dirty="0"/>
          </a:p>
        </p:txBody>
      </p:sp>
    </p:spTree>
    <p:extLst>
      <p:ext uri="{BB962C8B-B14F-4D97-AF65-F5344CB8AC3E}">
        <p14:creationId xmlns:p14="http://schemas.microsoft.com/office/powerpoint/2010/main" val="1862521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21ECC50-0376-4C3C-A841-A339CA9FCEE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2" name="Object 1" hidden="1">
                        <a:extLst>
                          <a:ext uri="{FF2B5EF4-FFF2-40B4-BE49-F238E27FC236}">
                            <a16:creationId xmlns:a16="http://schemas.microsoft.com/office/drawing/2014/main" id="{C21ECC50-0376-4C3C-A841-A339CA9FCEE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a:t>タイ／一般概況</a:t>
            </a:r>
            <a:endParaRPr kumimoji="1" lang="ja-JP" altLang="en-US"/>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基本情報</a:t>
            </a:r>
          </a:p>
        </p:txBody>
      </p:sp>
      <p:graphicFrame>
        <p:nvGraphicFramePr>
          <p:cNvPr id="9" name="表 8"/>
          <p:cNvGraphicFramePr>
            <a:graphicFrameLocks noGrp="1"/>
          </p:cNvGraphicFramePr>
          <p:nvPr>
            <p:extLst>
              <p:ext uri="{D42A27DB-BD31-4B8C-83A1-F6EECF244321}">
                <p14:modId xmlns:p14="http://schemas.microsoft.com/office/powerpoint/2010/main" val="3798593441"/>
              </p:ext>
            </p:extLst>
          </p:nvPr>
        </p:nvGraphicFramePr>
        <p:xfrm>
          <a:off x="200025" y="1092021"/>
          <a:ext cx="9505501" cy="5314840"/>
        </p:xfrm>
        <a:graphic>
          <a:graphicData uri="http://schemas.openxmlformats.org/drawingml/2006/table">
            <a:tbl>
              <a:tblPr firstRow="1" bandRow="1">
                <a:tableStyleId>{5C22544A-7EE6-4342-B048-85BDC9FD1C3A}</a:tableStyleId>
              </a:tblPr>
              <a:tblGrid>
                <a:gridCol w="1440607">
                  <a:extLst>
                    <a:ext uri="{9D8B030D-6E8A-4147-A177-3AD203B41FA5}">
                      <a16:colId xmlns:a16="http://schemas.microsoft.com/office/drawing/2014/main" val="20000"/>
                    </a:ext>
                  </a:extLst>
                </a:gridCol>
                <a:gridCol w="8064894">
                  <a:extLst>
                    <a:ext uri="{9D8B030D-6E8A-4147-A177-3AD203B41FA5}">
                      <a16:colId xmlns:a16="http://schemas.microsoft.com/office/drawing/2014/main" val="20001"/>
                    </a:ext>
                  </a:extLst>
                </a:gridCol>
              </a:tblGrid>
              <a:tr h="277198">
                <a:tc>
                  <a:txBody>
                    <a:bodyPr/>
                    <a:lstStyle/>
                    <a:p>
                      <a:pPr algn="dist"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rPr>
                        <a:t>首　都</a:t>
                      </a:r>
                    </a:p>
                  </a:txBody>
                  <a:tcPr marL="360000" marR="36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ja-JP" altLang="en-US" sz="1000" b="0" kern="1200" dirty="0">
                          <a:solidFill>
                            <a:schemeClr val="dk1"/>
                          </a:solidFill>
                          <a:latin typeface="Arial" panose="020B0604020202020204" pitchFamily="34" charset="0"/>
                          <a:ea typeface="ＭＳ Ｐゴシック" panose="020B0600070205080204" pitchFamily="50" charset="-128"/>
                          <a:cs typeface="+mn-cs"/>
                        </a:rPr>
                        <a:t>バンコク</a:t>
                      </a:r>
                      <a:endParaRPr kumimoji="1"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77198">
                <a:tc>
                  <a:txBody>
                    <a:bodyPr/>
                    <a:lstStyle/>
                    <a:p>
                      <a:pPr marL="0" algn="dist" defTabSz="914400" rtl="0" eaLnBrk="1" fontAlgn="ctr" latinLnBrk="0" hangingPunct="1"/>
                      <a:r>
                        <a:rPr kumimoji="1" lang="ja-JP" altLang="en-US" sz="1000" b="0" kern="1200" dirty="0">
                          <a:solidFill>
                            <a:schemeClr val="bg1"/>
                          </a:solidFill>
                          <a:latin typeface="HGP創英角ｺﾞｼｯｸUB" panose="020B0900000000000000" pitchFamily="50" charset="-128"/>
                          <a:ea typeface="HGP創英角ｺﾞｼｯｸUB" panose="020B0900000000000000" pitchFamily="50" charset="-128"/>
                          <a:cs typeface="+mn-cs"/>
                        </a:rPr>
                        <a:t>言　語</a:t>
                      </a:r>
                    </a:p>
                  </a:txBody>
                  <a:tcPr marL="360000" marR="36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r>
                        <a:rPr kumimoji="1" lang="ja-JP" altLang="en-US" sz="1000" b="0" kern="1200" dirty="0">
                          <a:solidFill>
                            <a:schemeClr val="dk1"/>
                          </a:solidFill>
                          <a:latin typeface="Arial" panose="020B0604020202020204" pitchFamily="34" charset="0"/>
                          <a:ea typeface="ＭＳ Ｐゴシック" panose="020B0600070205080204" pitchFamily="50" charset="-128"/>
                          <a:cs typeface="+mn-cs"/>
                        </a:rPr>
                        <a:t>タイ語</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7198">
                <a:tc>
                  <a:txBody>
                    <a:bodyPr/>
                    <a:lstStyle/>
                    <a:p>
                      <a:pPr marL="0" algn="dist" defTabSz="914400" rtl="0" eaLnBrk="1" fontAlgn="ctr" latinLnBrk="0" hangingPunct="1"/>
                      <a:r>
                        <a:rPr kumimoji="1" lang="ja-JP" altLang="en-US" sz="1000" b="0" kern="1200" dirty="0">
                          <a:solidFill>
                            <a:schemeClr val="bg1"/>
                          </a:solidFill>
                          <a:latin typeface="HGP創英角ｺﾞｼｯｸUB" panose="020B0900000000000000" pitchFamily="50" charset="-128"/>
                          <a:ea typeface="HGP創英角ｺﾞｼｯｸUB" panose="020B0900000000000000" pitchFamily="50" charset="-128"/>
                          <a:cs typeface="+mn-cs"/>
                        </a:rPr>
                        <a:t>通貨・レート</a:t>
                      </a:r>
                    </a:p>
                  </a:txBody>
                  <a:tcPr marL="360000" marR="36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rPr>
                        <a:t>1</a:t>
                      </a:r>
                      <a:r>
                        <a:rPr lang="ja-JP" altLang="en-US" sz="1000" baseline="0" dirty="0">
                          <a:latin typeface="Arial" panose="020B0604020202020204" pitchFamily="34" charset="0"/>
                          <a:ea typeface="ＭＳ Ｐゴシック" panose="020B0600070205080204" pitchFamily="50" charset="-128"/>
                        </a:rPr>
                        <a:t> バーツ（バーツ） ＝ </a:t>
                      </a:r>
                      <a:r>
                        <a:rPr lang="en-US" altLang="ja-JP" sz="1000" baseline="0" dirty="0">
                          <a:latin typeface="Arial" panose="020B0604020202020204" pitchFamily="34" charset="0"/>
                          <a:ea typeface="ＭＳ Ｐゴシック" panose="020B0600070205080204" pitchFamily="50" charset="-128"/>
                        </a:rPr>
                        <a:t>4.61</a:t>
                      </a:r>
                      <a:r>
                        <a:rPr lang="ja-JP" altLang="en-US" sz="1000" baseline="0" dirty="0">
                          <a:latin typeface="Arial" panose="020B0604020202020204" pitchFamily="34" charset="0"/>
                          <a:ea typeface="ＭＳ Ｐゴシック" panose="020B0600070205080204" pitchFamily="50" charset="-128"/>
                        </a:rPr>
                        <a:t>円 （</a:t>
                      </a:r>
                      <a:r>
                        <a:rPr lang="en-US" altLang="ja-JP" sz="1000" baseline="0" dirty="0">
                          <a:latin typeface="Arial" panose="020B0604020202020204" pitchFamily="34" charset="0"/>
                          <a:ea typeface="ＭＳ Ｐゴシック" panose="020B0600070205080204" pitchFamily="50" charset="-128"/>
                        </a:rPr>
                        <a:t>2025</a:t>
                      </a:r>
                      <a:r>
                        <a:rPr lang="ja-JP" altLang="en-US" sz="1000" baseline="0" dirty="0">
                          <a:latin typeface="Arial" panose="020B0604020202020204" pitchFamily="34" charset="0"/>
                          <a:ea typeface="ＭＳ Ｐゴシック" panose="020B0600070205080204" pitchFamily="50" charset="-128"/>
                        </a:rPr>
                        <a:t>年</a:t>
                      </a:r>
                      <a:r>
                        <a:rPr lang="en-US" altLang="ja-JP" sz="1000" baseline="0" dirty="0">
                          <a:latin typeface="Arial" panose="020B0604020202020204" pitchFamily="34" charset="0"/>
                          <a:ea typeface="ＭＳ Ｐゴシック" panose="020B0600070205080204" pitchFamily="50" charset="-128"/>
                        </a:rPr>
                        <a:t>1</a:t>
                      </a:r>
                      <a:r>
                        <a:rPr lang="ja-JP" altLang="en-US" sz="1000" baseline="0" dirty="0">
                          <a:latin typeface="Arial" panose="020B0604020202020204" pitchFamily="34" charset="0"/>
                          <a:ea typeface="ＭＳ Ｐゴシック" panose="020B0600070205080204" pitchFamily="50" charset="-128"/>
                        </a:rPr>
                        <a:t>月</a:t>
                      </a:r>
                      <a:r>
                        <a:rPr lang="en-US" altLang="ja-JP" sz="1000" baseline="0" dirty="0">
                          <a:latin typeface="Arial" panose="020B0604020202020204" pitchFamily="34" charset="0"/>
                          <a:ea typeface="ＭＳ Ｐゴシック" panose="020B0600070205080204" pitchFamily="50" charset="-128"/>
                        </a:rPr>
                        <a:t>23</a:t>
                      </a:r>
                      <a:r>
                        <a:rPr lang="ja-JP" altLang="en-US" sz="1000" baseline="0" dirty="0">
                          <a:latin typeface="Arial" panose="020B0604020202020204" pitchFamily="34" charset="0"/>
                          <a:ea typeface="ＭＳ Ｐゴシック" panose="020B0600070205080204" pitchFamily="50" charset="-128"/>
                        </a:rPr>
                        <a:t>日時点）</a:t>
                      </a:r>
                      <a:endParaRPr lang="ja-JP" altLang="en-US" sz="1000" dirty="0">
                        <a:latin typeface="Arial" panose="020B0604020202020204" pitchFamily="34" charset="0"/>
                        <a:ea typeface="ＭＳ Ｐゴシック" panose="020B0600070205080204" pitchFamily="50" charset="-128"/>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65578">
                <a:tc>
                  <a:txBody>
                    <a:bodyPr/>
                    <a:lstStyle/>
                    <a:p>
                      <a:pPr marL="0" algn="dist" defTabSz="914400" rtl="0" eaLnBrk="1" fontAlgn="ctr" latinLnBrk="0" hangingPunct="1"/>
                      <a:r>
                        <a:rPr kumimoji="1" lang="ja-JP" altLang="en-US" sz="1000" b="0" kern="1200" dirty="0">
                          <a:solidFill>
                            <a:schemeClr val="bg1"/>
                          </a:solidFill>
                          <a:latin typeface="HGP創英角ｺﾞｼｯｸUB" panose="020B0900000000000000" pitchFamily="50" charset="-128"/>
                          <a:ea typeface="HGP創英角ｺﾞｼｯｸUB" panose="020B0900000000000000" pitchFamily="50" charset="-128"/>
                          <a:cs typeface="+mn-cs"/>
                        </a:rPr>
                        <a:t>会計年度</a:t>
                      </a:r>
                    </a:p>
                  </a:txBody>
                  <a:tcPr marL="360000" marR="36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rPr>
                        <a:t>法人事業年度は</a:t>
                      </a:r>
                      <a:r>
                        <a:rPr lang="en-US" altLang="ja-JP" sz="1000" dirty="0">
                          <a:latin typeface="Arial" panose="020B0604020202020204" pitchFamily="34" charset="0"/>
                          <a:ea typeface="ＭＳ Ｐゴシック" panose="020B0600070205080204" pitchFamily="50" charset="-128"/>
                        </a:rPr>
                        <a:t>12</a:t>
                      </a:r>
                      <a:r>
                        <a:rPr lang="ja-JP" altLang="en-US" sz="1000" dirty="0">
                          <a:latin typeface="Arial" panose="020B0604020202020204" pitchFamily="34" charset="0"/>
                          <a:ea typeface="ＭＳ Ｐゴシック" panose="020B0600070205080204" pitchFamily="50" charset="-128"/>
                        </a:rPr>
                        <a:t>ヵ月とされており、決算月は定款により各社自由に設定することが可能。ローカル企業の多くは</a:t>
                      </a:r>
                      <a:r>
                        <a:rPr lang="en-US" altLang="ja-JP" sz="1000" dirty="0">
                          <a:latin typeface="Arial" panose="020B0604020202020204" pitchFamily="34" charset="0"/>
                          <a:ea typeface="ＭＳ Ｐゴシック" panose="020B0600070205080204" pitchFamily="50" charset="-128"/>
                        </a:rPr>
                        <a:t>12</a:t>
                      </a:r>
                      <a:r>
                        <a:rPr lang="ja-JP" altLang="en-US" sz="1000" dirty="0">
                          <a:latin typeface="Arial" panose="020B0604020202020204" pitchFamily="34" charset="0"/>
                          <a:ea typeface="ＭＳ Ｐゴシック" panose="020B0600070205080204" pitchFamily="50" charset="-128"/>
                        </a:rPr>
                        <a:t>月末を決算と定めており、日系企業は、日本本社と決算時期を合わせるために</a:t>
                      </a:r>
                      <a:r>
                        <a:rPr lang="en-US" altLang="ja-JP" sz="1000" dirty="0">
                          <a:latin typeface="Arial" panose="020B0604020202020204" pitchFamily="34" charset="0"/>
                          <a:ea typeface="ＭＳ Ｐゴシック" panose="020B0600070205080204" pitchFamily="50" charset="-128"/>
                        </a:rPr>
                        <a:t>3</a:t>
                      </a:r>
                      <a:r>
                        <a:rPr lang="ja-JP" altLang="en-US" sz="1000" dirty="0">
                          <a:latin typeface="Arial" panose="020B0604020202020204" pitchFamily="34" charset="0"/>
                          <a:ea typeface="ＭＳ Ｐゴシック" panose="020B0600070205080204" pitchFamily="50" charset="-128"/>
                        </a:rPr>
                        <a:t>月末に定める企業もある。</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77198">
                <a:tc>
                  <a:txBody>
                    <a:bodyPr/>
                    <a:lstStyle/>
                    <a:p>
                      <a:pPr marL="0" algn="dist" defTabSz="914400" rtl="0" eaLnBrk="1" fontAlgn="ctr" latinLnBrk="0" hangingPunct="1"/>
                      <a:r>
                        <a:rPr kumimoji="1" lang="ja-JP" altLang="en-US" sz="1000" b="0" kern="1200" dirty="0">
                          <a:solidFill>
                            <a:schemeClr val="bg1"/>
                          </a:solidFill>
                          <a:latin typeface="HGP創英角ｺﾞｼｯｸUB" panose="020B0900000000000000" pitchFamily="50" charset="-128"/>
                          <a:ea typeface="HGP創英角ｺﾞｼｯｸUB" panose="020B0900000000000000" pitchFamily="50" charset="-128"/>
                          <a:cs typeface="+mn-cs"/>
                        </a:rPr>
                        <a:t>主な宗教</a:t>
                      </a:r>
                    </a:p>
                  </a:txBody>
                  <a:tcPr marL="360000" marR="36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mn-cs"/>
                        </a:rPr>
                        <a:t>仏教（</a:t>
                      </a:r>
                      <a:r>
                        <a:rPr kumimoji="1" lang="en-US" altLang="ja-JP" sz="1000" b="0" kern="1200" dirty="0">
                          <a:solidFill>
                            <a:schemeClr val="dk1"/>
                          </a:solidFill>
                          <a:latin typeface="Arial" panose="020B0604020202020204" pitchFamily="34" charset="0"/>
                          <a:ea typeface="ＭＳ Ｐゴシック" panose="020B0600070205080204" pitchFamily="50" charset="-128"/>
                          <a:cs typeface="+mn-cs"/>
                        </a:rPr>
                        <a:t>94%</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mn-cs"/>
                        </a:rPr>
                        <a:t>）、イスラム（</a:t>
                      </a:r>
                      <a:r>
                        <a:rPr kumimoji="1" lang="en-US" altLang="ja-JP" sz="1000" b="0" kern="1200" dirty="0">
                          <a:solidFill>
                            <a:schemeClr val="dk1"/>
                          </a:solidFill>
                          <a:latin typeface="Arial" panose="020B0604020202020204" pitchFamily="34" charset="0"/>
                          <a:ea typeface="ＭＳ Ｐゴシック" panose="020B0600070205080204" pitchFamily="50" charset="-128"/>
                          <a:cs typeface="+mn-cs"/>
                        </a:rPr>
                        <a:t>5</a:t>
                      </a:r>
                      <a:r>
                        <a:rPr lang="en-US" altLang="ja-JP" sz="1000" dirty="0">
                          <a:latin typeface="Arial" panose="020B0604020202020204" pitchFamily="34" charset="0"/>
                          <a:ea typeface="ＭＳ Ｐゴシック" panose="020B0600070205080204" pitchFamily="50" charset="-128"/>
                        </a:rPr>
                        <a:t>%</a:t>
                      </a:r>
                      <a:r>
                        <a:rPr lang="ja-JP" altLang="en-US" sz="1000" dirty="0">
                          <a:latin typeface="Arial" panose="020B0604020202020204" pitchFamily="34" charset="0"/>
                          <a:ea typeface="ＭＳ Ｐゴシック" panose="020B0600070205080204" pitchFamily="50" charset="-128"/>
                        </a:rPr>
                        <a:t>）</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77198">
                <a:tc>
                  <a:txBody>
                    <a:bodyPr/>
                    <a:lstStyle/>
                    <a:p>
                      <a:pPr marL="0" algn="dist" defTabSz="914400" rtl="0" eaLnBrk="1" fontAlgn="ctr" latinLnBrk="0" hangingPunct="1"/>
                      <a:r>
                        <a:rPr kumimoji="1" lang="ja-JP" altLang="en-US" sz="1000" b="0" kern="1200" dirty="0">
                          <a:solidFill>
                            <a:schemeClr val="bg1"/>
                          </a:solidFill>
                          <a:latin typeface="HGP創英角ｺﾞｼｯｸUB" panose="020B0900000000000000" pitchFamily="50" charset="-128"/>
                          <a:ea typeface="HGP創英角ｺﾞｼｯｸUB" panose="020B0900000000000000" pitchFamily="50" charset="-128"/>
                          <a:cs typeface="+mn-cs"/>
                        </a:rPr>
                        <a:t>政治体制</a:t>
                      </a:r>
                    </a:p>
                  </a:txBody>
                  <a:tcPr marL="360000" marR="36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r>
                        <a:rPr kumimoji="1" lang="ja-JP" altLang="en-US" sz="1000" b="0" kern="1200" dirty="0">
                          <a:solidFill>
                            <a:schemeClr val="dk1"/>
                          </a:solidFill>
                          <a:latin typeface="Arial" panose="020B0604020202020204" pitchFamily="34" charset="0"/>
                          <a:ea typeface="ＭＳ Ｐゴシック" panose="020B0600070205080204" pitchFamily="50" charset="-128"/>
                          <a:cs typeface="+mn-cs"/>
                        </a:rPr>
                        <a:t>立憲君主制</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428281">
                <a:tc>
                  <a:txBody>
                    <a:bodyPr/>
                    <a:lstStyle/>
                    <a:p>
                      <a:pPr marL="0" algn="dist" defTabSz="914400" rtl="0" eaLnBrk="1" fontAlgn="ctr" latinLnBrk="0" hangingPunct="1"/>
                      <a:r>
                        <a:rPr kumimoji="1" lang="ja-JP" altLang="en-US" sz="1000" b="0" kern="1200" dirty="0">
                          <a:solidFill>
                            <a:schemeClr val="bg1"/>
                          </a:solidFill>
                          <a:latin typeface="HGP創英角ｺﾞｼｯｸUB" panose="020B0900000000000000" pitchFamily="50" charset="-128"/>
                          <a:ea typeface="HGP創英角ｺﾞｼｯｸUB" panose="020B0900000000000000" pitchFamily="50" charset="-128"/>
                          <a:cs typeface="+mn-cs"/>
                        </a:rPr>
                        <a:t>政治的安定性</a:t>
                      </a:r>
                      <a:endParaRPr kumimoji="1" lang="en-US" altLang="ja-JP" sz="1000" b="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marL="360000" marR="36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71450" marR="0" indent="-171450" algn="just" defTabSz="914400" rtl="0" eaLnBrk="1" fontAlgn="ctr" latinLnBrk="0" hangingPunct="1">
                        <a:lnSpc>
                          <a:spcPct val="114000"/>
                        </a:lnSpc>
                        <a:spcBef>
                          <a:spcPts val="0"/>
                        </a:spcBef>
                        <a:spcAft>
                          <a:spcPts val="300"/>
                        </a:spcAft>
                        <a:buClr>
                          <a:srgbClr val="5F8AC3"/>
                        </a:buClr>
                        <a:buSzTx/>
                        <a:buFont typeface="Wingdings" panose="05000000000000000000" pitchFamily="2" charset="2"/>
                        <a:buChar char="l"/>
                        <a:tabLst/>
                        <a:defRPr/>
                      </a:pPr>
                      <a:r>
                        <a:rPr lang="en-US" altLang="ja-JP" sz="1000" dirty="0">
                          <a:latin typeface="Arial" panose="020B0604020202020204" pitchFamily="34" charset="0"/>
                          <a:ea typeface="ＭＳ Ｐゴシック" panose="020B0600070205080204" pitchFamily="50" charset="-128"/>
                        </a:rPr>
                        <a:t>70</a:t>
                      </a:r>
                      <a:r>
                        <a:rPr lang="ja-JP" altLang="en-US" sz="1000" dirty="0">
                          <a:latin typeface="Arial" panose="020B0604020202020204" pitchFamily="34" charset="0"/>
                          <a:ea typeface="ＭＳ Ｐゴシック" panose="020B0600070205080204" pitchFamily="50" charset="-128"/>
                        </a:rPr>
                        <a:t>年に渡って在位してきたプミポン前国王が</a:t>
                      </a:r>
                      <a:r>
                        <a:rPr lang="en-US" altLang="ja-JP" sz="1000" dirty="0">
                          <a:latin typeface="Arial" panose="020B0604020202020204" pitchFamily="34" charset="0"/>
                          <a:ea typeface="ＭＳ Ｐゴシック" panose="020B0600070205080204" pitchFamily="50" charset="-128"/>
                        </a:rPr>
                        <a:t>2016</a:t>
                      </a:r>
                      <a:r>
                        <a:rPr lang="ja-JP" altLang="en-US" sz="1000" dirty="0">
                          <a:latin typeface="Arial" panose="020B0604020202020204" pitchFamily="34" charset="0"/>
                          <a:ea typeface="ＭＳ Ｐゴシック" panose="020B0600070205080204" pitchFamily="50" charset="-128"/>
                        </a:rPr>
                        <a:t>年</a:t>
                      </a:r>
                      <a:r>
                        <a:rPr lang="en-US" altLang="ja-JP" sz="1000" dirty="0">
                          <a:latin typeface="Arial" panose="020B0604020202020204" pitchFamily="34" charset="0"/>
                          <a:ea typeface="ＭＳ Ｐゴシック" panose="020B0600070205080204" pitchFamily="50" charset="-128"/>
                        </a:rPr>
                        <a:t>10</a:t>
                      </a:r>
                      <a:r>
                        <a:rPr lang="ja-JP" altLang="en-US" sz="1000" dirty="0">
                          <a:latin typeface="Arial" panose="020B0604020202020204" pitchFamily="34" charset="0"/>
                          <a:ea typeface="ＭＳ Ｐゴシック" panose="020B0600070205080204" pitchFamily="50" charset="-128"/>
                        </a:rPr>
                        <a:t>月に死去し、</a:t>
                      </a:r>
                      <a:r>
                        <a:rPr lang="en-US" altLang="ja-JP" sz="1000" dirty="0">
                          <a:latin typeface="Arial" panose="020B0604020202020204" pitchFamily="34" charset="0"/>
                          <a:ea typeface="ＭＳ Ｐゴシック" panose="020B0600070205080204" pitchFamily="50" charset="-128"/>
                        </a:rPr>
                        <a:t>2016</a:t>
                      </a:r>
                      <a:r>
                        <a:rPr lang="ja-JP" altLang="en-US" sz="1000" dirty="0">
                          <a:latin typeface="Arial" panose="020B0604020202020204" pitchFamily="34" charset="0"/>
                          <a:ea typeface="ＭＳ Ｐゴシック" panose="020B0600070205080204" pitchFamily="50" charset="-128"/>
                        </a:rPr>
                        <a:t>年</a:t>
                      </a:r>
                      <a:r>
                        <a:rPr lang="en-US" altLang="ja-JP" sz="1000" dirty="0">
                          <a:latin typeface="Arial" panose="020B0604020202020204" pitchFamily="34" charset="0"/>
                          <a:ea typeface="ＭＳ Ｐゴシック" panose="020B0600070205080204" pitchFamily="50" charset="-128"/>
                        </a:rPr>
                        <a:t>12</a:t>
                      </a:r>
                      <a:r>
                        <a:rPr lang="ja-JP" altLang="en-US" sz="1000" dirty="0">
                          <a:latin typeface="Arial" panose="020B0604020202020204" pitchFamily="34" charset="0"/>
                          <a:ea typeface="ＭＳ Ｐゴシック" panose="020B0600070205080204" pitchFamily="50" charset="-128"/>
                        </a:rPr>
                        <a:t>月にワチラロンコン新国王が即位した。前国王が築いてきた国の安定性を担えるかが、新国王の課題となる。</a:t>
                      </a:r>
                    </a:p>
                    <a:p>
                      <a:pPr marL="171450" marR="0" indent="-171450" algn="just" defTabSz="914400" rtl="0" eaLnBrk="1" fontAlgn="ctr" latinLnBrk="0" hangingPunct="1">
                        <a:lnSpc>
                          <a:spcPct val="114000"/>
                        </a:lnSpc>
                        <a:spcBef>
                          <a:spcPts val="0"/>
                        </a:spcBef>
                        <a:spcAft>
                          <a:spcPts val="300"/>
                        </a:spcAft>
                        <a:buClr>
                          <a:srgbClr val="5F8AC3"/>
                        </a:buClr>
                        <a:buSzTx/>
                        <a:buFont typeface="Wingdings" panose="05000000000000000000" pitchFamily="2" charset="2"/>
                        <a:buChar char="l"/>
                        <a:tabLst/>
                        <a:defRPr/>
                      </a:pPr>
                      <a:r>
                        <a:rPr lang="en-US" altLang="ja-JP" sz="1000" dirty="0">
                          <a:latin typeface="Arial" panose="020B0604020202020204" pitchFamily="34" charset="0"/>
                          <a:ea typeface="ＭＳ Ｐゴシック" panose="020B0600070205080204" pitchFamily="50" charset="-128"/>
                        </a:rPr>
                        <a:t>2014</a:t>
                      </a:r>
                      <a:r>
                        <a:rPr lang="ja-JP" altLang="en-US" sz="1000" dirty="0">
                          <a:latin typeface="Arial" panose="020B0604020202020204" pitchFamily="34" charset="0"/>
                          <a:ea typeface="ＭＳ Ｐゴシック" panose="020B0600070205080204" pitchFamily="50" charset="-128"/>
                        </a:rPr>
                        <a:t>年</a:t>
                      </a:r>
                      <a:r>
                        <a:rPr lang="en-US" altLang="ja-JP" sz="1000" dirty="0">
                          <a:latin typeface="Arial" panose="020B0604020202020204" pitchFamily="34" charset="0"/>
                          <a:ea typeface="ＭＳ Ｐゴシック" panose="020B0600070205080204" pitchFamily="50" charset="-128"/>
                        </a:rPr>
                        <a:t>5</a:t>
                      </a:r>
                      <a:r>
                        <a:rPr lang="ja-JP" altLang="en-US" sz="1000" dirty="0">
                          <a:latin typeface="Arial" panose="020B0604020202020204" pitchFamily="34" charset="0"/>
                          <a:ea typeface="ＭＳ Ｐゴシック" panose="020B0600070205080204" pitchFamily="50" charset="-128"/>
                        </a:rPr>
                        <a:t>月、陸軍司令官を中心とする「国家平和秩序維持評議会（</a:t>
                      </a:r>
                      <a:r>
                        <a:rPr lang="en-US" altLang="ja-JP" sz="1000" dirty="0">
                          <a:latin typeface="Arial" panose="020B0604020202020204" pitchFamily="34" charset="0"/>
                          <a:ea typeface="ＭＳ Ｐゴシック" panose="020B0600070205080204" pitchFamily="50" charset="-128"/>
                        </a:rPr>
                        <a:t>NCPO</a:t>
                      </a:r>
                      <a:r>
                        <a:rPr lang="ja-JP" altLang="en-US" sz="1000" dirty="0">
                          <a:latin typeface="Arial" panose="020B0604020202020204" pitchFamily="34" charset="0"/>
                          <a:ea typeface="ＭＳ Ｐゴシック" panose="020B0600070205080204" pitchFamily="50" charset="-128"/>
                        </a:rPr>
                        <a:t>）」が統治権を掌握する旨が発表され、軍事政権が発足した。</a:t>
                      </a:r>
                    </a:p>
                    <a:p>
                      <a:pPr marL="171450" marR="0" indent="-171450" algn="just" defTabSz="914400" rtl="0" eaLnBrk="1" fontAlgn="ctr" latinLnBrk="0" hangingPunct="1">
                        <a:lnSpc>
                          <a:spcPct val="114000"/>
                        </a:lnSpc>
                        <a:spcBef>
                          <a:spcPts val="0"/>
                        </a:spcBef>
                        <a:spcAft>
                          <a:spcPts val="300"/>
                        </a:spcAft>
                        <a:buClr>
                          <a:srgbClr val="5F8AC3"/>
                        </a:buClr>
                        <a:buSzTx/>
                        <a:buFont typeface="Wingdings" panose="05000000000000000000" pitchFamily="2" charset="2"/>
                        <a:buChar char="l"/>
                        <a:tabLst/>
                        <a:defRPr/>
                      </a:pPr>
                      <a:r>
                        <a:rPr lang="en-US" altLang="ja-JP" sz="1000" dirty="0">
                          <a:latin typeface="Arial" panose="020B0604020202020204" pitchFamily="34" charset="0"/>
                          <a:ea typeface="ＭＳ Ｐゴシック" panose="020B0600070205080204" pitchFamily="50" charset="-128"/>
                        </a:rPr>
                        <a:t>2019</a:t>
                      </a:r>
                      <a:r>
                        <a:rPr lang="ja-JP" altLang="en-US" sz="1000" dirty="0">
                          <a:latin typeface="Arial" panose="020B0604020202020204" pitchFamily="34" charset="0"/>
                          <a:ea typeface="ＭＳ Ｐゴシック" panose="020B0600070205080204" pitchFamily="50" charset="-128"/>
                        </a:rPr>
                        <a:t>年</a:t>
                      </a:r>
                      <a:r>
                        <a:rPr lang="en-US" altLang="ja-JP" sz="1000" dirty="0">
                          <a:latin typeface="Arial" panose="020B0604020202020204" pitchFamily="34" charset="0"/>
                          <a:ea typeface="ＭＳ Ｐゴシック" panose="020B0600070205080204" pitchFamily="50" charset="-128"/>
                        </a:rPr>
                        <a:t>3</a:t>
                      </a:r>
                      <a:r>
                        <a:rPr lang="ja-JP" altLang="en-US" sz="1000" dirty="0">
                          <a:latin typeface="Arial" panose="020B0604020202020204" pitchFamily="34" charset="0"/>
                          <a:ea typeface="ＭＳ Ｐゴシック" panose="020B0600070205080204" pitchFamily="50" charset="-128"/>
                        </a:rPr>
                        <a:t>月には、民政復帰のための下院総選挙が実施され、同年７月にプラユット政権が誕生した。</a:t>
                      </a:r>
                      <a:endParaRPr lang="en-US" altLang="ja-JP" sz="1000" dirty="0">
                        <a:latin typeface="Arial" panose="020B0604020202020204" pitchFamily="34" charset="0"/>
                        <a:ea typeface="ＭＳ Ｐゴシック" panose="020B0600070205080204" pitchFamily="50" charset="-128"/>
                      </a:endParaRPr>
                    </a:p>
                    <a:p>
                      <a:pPr marL="171450" marR="0" indent="-171450" algn="just" defTabSz="914400" rtl="0" eaLnBrk="1" fontAlgn="ctr" latinLnBrk="0" hangingPunct="1">
                        <a:lnSpc>
                          <a:spcPct val="114000"/>
                        </a:lnSpc>
                        <a:spcBef>
                          <a:spcPts val="0"/>
                        </a:spcBef>
                        <a:spcAft>
                          <a:spcPts val="300"/>
                        </a:spcAft>
                        <a:buClr>
                          <a:srgbClr val="5F8AC3"/>
                        </a:buClr>
                        <a:buSzTx/>
                        <a:buFont typeface="Wingdings" panose="05000000000000000000" pitchFamily="2" charset="2"/>
                        <a:buChar char="l"/>
                        <a:tabLst/>
                        <a:defRPr/>
                      </a:pPr>
                      <a:r>
                        <a:rPr lang="en-US" altLang="ja-JP" sz="1000" dirty="0">
                          <a:latin typeface="Arial" panose="020B0604020202020204" pitchFamily="34" charset="0"/>
                          <a:ea typeface="ＭＳ Ｐゴシック" panose="020B0600070205080204" pitchFamily="50" charset="-128"/>
                        </a:rPr>
                        <a:t>2023</a:t>
                      </a:r>
                      <a:r>
                        <a:rPr lang="ja-JP" altLang="en-US" sz="1000" dirty="0">
                          <a:latin typeface="Arial" panose="020B0604020202020204" pitchFamily="34" charset="0"/>
                          <a:ea typeface="ＭＳ Ｐゴシック" panose="020B0600070205080204" pitchFamily="50" charset="-128"/>
                        </a:rPr>
                        <a:t>年</a:t>
                      </a:r>
                      <a:r>
                        <a:rPr lang="en-US" altLang="ja-JP" sz="1000" dirty="0">
                          <a:latin typeface="Arial" panose="020B0604020202020204" pitchFamily="34" charset="0"/>
                          <a:ea typeface="ＭＳ Ｐゴシック" panose="020B0600070205080204" pitchFamily="50" charset="-128"/>
                        </a:rPr>
                        <a:t>5</a:t>
                      </a:r>
                      <a:r>
                        <a:rPr lang="ja-JP" altLang="en-US" sz="1000" dirty="0">
                          <a:latin typeface="Arial" panose="020B0604020202020204" pitchFamily="34" charset="0"/>
                          <a:ea typeface="ＭＳ Ｐゴシック" panose="020B0600070205080204" pitchFamily="50" charset="-128"/>
                        </a:rPr>
                        <a:t>月のタイ下院総選挙で、旧野党の前進党が第一党、貢献党が第二党となったが、前進党のピター党首は首相に選出されなかった。その後、貢献党は前進党との連立を解消し、新たな連立枠組みを結成した。</a:t>
                      </a:r>
                    </a:p>
                    <a:p>
                      <a:pPr marL="171450" marR="0" indent="-171450" algn="just" defTabSz="914400" rtl="0" eaLnBrk="1" fontAlgn="ctr" latinLnBrk="0" hangingPunct="1">
                        <a:lnSpc>
                          <a:spcPct val="114000"/>
                        </a:lnSpc>
                        <a:spcBef>
                          <a:spcPts val="0"/>
                        </a:spcBef>
                        <a:spcAft>
                          <a:spcPts val="300"/>
                        </a:spcAft>
                        <a:buClr>
                          <a:srgbClr val="5F8AC3"/>
                        </a:buClr>
                        <a:buSzTx/>
                        <a:buFont typeface="Wingdings" panose="05000000000000000000" pitchFamily="2" charset="2"/>
                        <a:buChar char="l"/>
                        <a:tabLst/>
                        <a:defRPr/>
                      </a:pPr>
                      <a:r>
                        <a:rPr lang="en-US" altLang="ja-JP" sz="1000" dirty="0">
                          <a:latin typeface="Arial" panose="020B0604020202020204" pitchFamily="34" charset="0"/>
                          <a:ea typeface="ＭＳ Ｐゴシック" panose="020B0600070205080204" pitchFamily="50" charset="-128"/>
                        </a:rPr>
                        <a:t>2023</a:t>
                      </a:r>
                      <a:r>
                        <a:rPr lang="ja-JP" altLang="en-US" sz="1000" dirty="0">
                          <a:latin typeface="Arial" panose="020B0604020202020204" pitchFamily="34" charset="0"/>
                          <a:ea typeface="ＭＳ Ｐゴシック" panose="020B0600070205080204" pitchFamily="50" charset="-128"/>
                        </a:rPr>
                        <a:t>年</a:t>
                      </a:r>
                      <a:r>
                        <a:rPr lang="en-US" altLang="ja-JP" sz="1000" dirty="0">
                          <a:latin typeface="Arial" panose="020B0604020202020204" pitchFamily="34" charset="0"/>
                          <a:ea typeface="ＭＳ Ｐゴシック" panose="020B0600070205080204" pitchFamily="50" charset="-128"/>
                        </a:rPr>
                        <a:t>8</a:t>
                      </a:r>
                      <a:r>
                        <a:rPr lang="ja-JP" altLang="en-US" sz="1000" dirty="0">
                          <a:latin typeface="Arial" panose="020B0604020202020204" pitchFamily="34" charset="0"/>
                          <a:ea typeface="ＭＳ Ｐゴシック" panose="020B0600070205080204" pitchFamily="50" charset="-128"/>
                        </a:rPr>
                        <a:t>月</a:t>
                      </a:r>
                      <a:r>
                        <a:rPr lang="en-US" altLang="ja-JP" sz="1000" dirty="0">
                          <a:latin typeface="Arial" panose="020B0604020202020204" pitchFamily="34" charset="0"/>
                          <a:ea typeface="ＭＳ Ｐゴシック" panose="020B0600070205080204" pitchFamily="50" charset="-128"/>
                        </a:rPr>
                        <a:t>22</a:t>
                      </a:r>
                      <a:r>
                        <a:rPr lang="ja-JP" altLang="en-US" sz="1000" dirty="0">
                          <a:latin typeface="Arial" panose="020B0604020202020204" pitchFamily="34" charset="0"/>
                          <a:ea typeface="ＭＳ Ｐゴシック" panose="020B0600070205080204" pitchFamily="50" charset="-128"/>
                        </a:rPr>
                        <a:t>日の首班指名選挙で貢献党のセター氏が首相に選出され、</a:t>
                      </a:r>
                      <a:r>
                        <a:rPr lang="en-US" altLang="ja-JP" sz="1000" dirty="0">
                          <a:latin typeface="Arial" panose="020B0604020202020204" pitchFamily="34" charset="0"/>
                          <a:ea typeface="ＭＳ Ｐゴシック" panose="020B0600070205080204" pitchFamily="50" charset="-128"/>
                        </a:rPr>
                        <a:t>9</a:t>
                      </a:r>
                      <a:r>
                        <a:rPr lang="ja-JP" altLang="en-US" sz="1000" dirty="0">
                          <a:latin typeface="Arial" panose="020B0604020202020204" pitchFamily="34" charset="0"/>
                          <a:ea typeface="ＭＳ Ｐゴシック" panose="020B0600070205080204" pitchFamily="50" charset="-128"/>
                        </a:rPr>
                        <a:t>月</a:t>
                      </a:r>
                      <a:r>
                        <a:rPr lang="en-US" altLang="ja-JP" sz="1000" dirty="0">
                          <a:latin typeface="Arial" panose="020B0604020202020204" pitchFamily="34" charset="0"/>
                          <a:ea typeface="ＭＳ Ｐゴシック" panose="020B0600070205080204" pitchFamily="50" charset="-128"/>
                        </a:rPr>
                        <a:t>5</a:t>
                      </a:r>
                      <a:r>
                        <a:rPr lang="ja-JP" altLang="en-US" sz="1000" dirty="0">
                          <a:latin typeface="Arial" panose="020B0604020202020204" pitchFamily="34" charset="0"/>
                          <a:ea typeface="ＭＳ Ｐゴシック" panose="020B0600070205080204" pitchFamily="50" charset="-128"/>
                        </a:rPr>
                        <a:t>日に新政権が発足したことにより、旧野党の前進党が</a:t>
                      </a:r>
                      <a:r>
                        <a:rPr lang="en-US" altLang="ja-JP" sz="1000" dirty="0">
                          <a:latin typeface="Arial" panose="020B0604020202020204" pitchFamily="34" charset="0"/>
                          <a:ea typeface="ＭＳ Ｐゴシック" panose="020B0600070205080204" pitchFamily="50" charset="-128"/>
                        </a:rPr>
                        <a:t>151</a:t>
                      </a:r>
                      <a:r>
                        <a:rPr lang="ja-JP" altLang="en-US" sz="1000" dirty="0">
                          <a:latin typeface="Arial" panose="020B0604020202020204" pitchFamily="34" charset="0"/>
                          <a:ea typeface="ＭＳ Ｐゴシック" panose="020B0600070205080204" pitchFamily="50" charset="-128"/>
                        </a:rPr>
                        <a:t>議席を獲得し、第一党となり、旧野党が大きな影響力を持つようになった。</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415518">
                <a:tc>
                  <a:txBody>
                    <a:bodyPr/>
                    <a:lstStyle/>
                    <a:p>
                      <a:pPr marL="0" algn="dist" defTabSz="914400" rtl="0" eaLnBrk="1" fontAlgn="ctr" latinLnBrk="0" hangingPunct="1"/>
                      <a:r>
                        <a:rPr kumimoji="1" lang="ja-JP" altLang="en-US" sz="1000" b="0" kern="1200" dirty="0">
                          <a:solidFill>
                            <a:schemeClr val="bg1"/>
                          </a:solidFill>
                          <a:latin typeface="HGP創英角ｺﾞｼｯｸUB" panose="020B0900000000000000" pitchFamily="50" charset="-128"/>
                          <a:ea typeface="HGP創英角ｺﾞｼｯｸUB" panose="020B0900000000000000" pitchFamily="50" charset="-128"/>
                          <a:cs typeface="+mn-cs"/>
                        </a:rPr>
                        <a:t>治安情勢</a:t>
                      </a:r>
                    </a:p>
                  </a:txBody>
                  <a:tcPr marL="360000" marR="36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71450" indent="-171450" algn="l" defTabSz="914400" rtl="0" eaLnBrk="1" fontAlgn="ctr" latinLnBrk="0" hangingPunct="1">
                        <a:lnSpc>
                          <a:spcPct val="114000"/>
                        </a:lnSpc>
                        <a:spcAft>
                          <a:spcPts val="300"/>
                        </a:spcAft>
                        <a:buClr>
                          <a:srgbClr val="5F8AC3"/>
                        </a:buClr>
                        <a:buFont typeface="Wingdings" panose="05000000000000000000" pitchFamily="2" charset="2"/>
                        <a:buChar char="l"/>
                      </a:pPr>
                      <a:r>
                        <a:rPr kumimoji="1" lang="ja-JP" altLang="en-US" sz="10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外務省より、ナラティワート県、ヤラー県、パッタニー県及びソンクラー県の一部（ジャナ郡、テーパー郡及びサバヨーイ郡）には渡航中止勧告、上記以外のソンクラー県には不要不急の渡航は</a:t>
                      </a:r>
                      <a:r>
                        <a:rPr kumimoji="1" lang="ja-JP" altLang="en-US" sz="1000" b="0" dirty="0">
                          <a:solidFill>
                            <a:schemeClr val="tx1"/>
                          </a:solidFill>
                          <a:latin typeface="Arial" panose="020B0604020202020204" pitchFamily="34" charset="0"/>
                          <a:ea typeface="ＭＳ Ｐゴシック" panose="020B0600070205080204" pitchFamily="50" charset="-128"/>
                        </a:rPr>
                        <a:t>控えるよう勧告</a:t>
                      </a:r>
                      <a:r>
                        <a:rPr kumimoji="1" lang="ja-JP" altLang="en-US" sz="10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。また、バンコク及びプレアビヒア寺院周辺地域（タイのシーサケート県とカンボジアのプレアビヒア県との国境地域）は、</a:t>
                      </a:r>
                      <a:r>
                        <a:rPr kumimoji="1" lang="ja-JP" altLang="en-US" sz="1000" b="0" kern="1200" dirty="0">
                          <a:solidFill>
                            <a:schemeClr val="tx1"/>
                          </a:solidFill>
                          <a:latin typeface="Arial" panose="020B0604020202020204" pitchFamily="34" charset="0"/>
                          <a:ea typeface="ＭＳ Ｐゴシック" panose="020B0600070205080204" pitchFamily="50" charset="-128"/>
                          <a:cs typeface="+mn-cs"/>
                        </a:rPr>
                        <a:t>渡航、滞在に当たって十分注意が必要</a:t>
                      </a:r>
                      <a:r>
                        <a:rPr kumimoji="1" lang="ja-JP" altLang="en-US" sz="10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となっている。</a:t>
                      </a:r>
                      <a:endParaRPr kumimoji="1" lang="en-US" altLang="ja-JP" sz="10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lgn="just" defTabSz="914400" rtl="0" eaLnBrk="1" fontAlgn="ctr" latinLnBrk="0" hangingPunct="1">
                        <a:lnSpc>
                          <a:spcPct val="114000"/>
                        </a:lnSpc>
                        <a:spcAft>
                          <a:spcPts val="300"/>
                        </a:spcAft>
                        <a:buClr>
                          <a:srgbClr val="5F8AC3"/>
                        </a:buClr>
                        <a:buFont typeface="Wingdings" panose="05000000000000000000" pitchFamily="2" charset="2"/>
                        <a:buChar char="l"/>
                      </a:pPr>
                      <a:r>
                        <a:rPr kumimoji="1" lang="en-US" altLang="ja-JP" sz="10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2020</a:t>
                      </a:r>
                      <a:r>
                        <a:rPr kumimoji="1" lang="ja-JP" altLang="en-US" sz="10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0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a:t>
                      </a:r>
                      <a:r>
                        <a:rPr kumimoji="1" lang="ja-JP" altLang="en-US" sz="10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以降は、首都バンコクをはじめ、若者・学生を中心とした反政府グループ等によるデモが活発化。他方、王党派による集会も各地で開催され、反政府グループとの衝突も懸念されており、銃撃事件の発生も見られた。</a:t>
                      </a:r>
                      <a:endParaRPr kumimoji="1" lang="en-US" altLang="ja-JP" sz="10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lgn="just" defTabSz="914400" rtl="0" eaLnBrk="1" fontAlgn="ctr" latinLnBrk="0" hangingPunct="1">
                        <a:lnSpc>
                          <a:spcPct val="114000"/>
                        </a:lnSpc>
                        <a:spcAft>
                          <a:spcPts val="300"/>
                        </a:spcAft>
                        <a:buClr>
                          <a:srgbClr val="5F8AC3"/>
                        </a:buClr>
                        <a:buFont typeface="Wingdings" panose="05000000000000000000" pitchFamily="2" charset="2"/>
                        <a:buChar char="l"/>
                      </a:pPr>
                      <a:r>
                        <a:rPr kumimoji="1" lang="en-US" altLang="ja-JP" sz="10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2024</a:t>
                      </a:r>
                      <a:r>
                        <a:rPr kumimoji="1" lang="ja-JP" altLang="en-US" sz="10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0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a:t>
                      </a:r>
                      <a:r>
                        <a:rPr kumimoji="1" lang="ja-JP" altLang="en-US" sz="10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10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9</a:t>
                      </a:r>
                      <a:r>
                        <a:rPr kumimoji="1" lang="ja-JP" altLang="en-US" sz="10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月、タイ深南部（ヤラー県、パッタニー県、ナラティワート県及びソンクラー県）では、イスラム武装勢力が関係すると思われる銃器及び爆発物を使用したテロが月平均約</a:t>
                      </a:r>
                      <a:r>
                        <a:rPr kumimoji="1" lang="en-US" altLang="ja-JP" sz="10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13</a:t>
                      </a:r>
                      <a:r>
                        <a:rPr kumimoji="1" lang="ja-JP" altLang="en-US" sz="10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件発生し、ヤラー県、パッタニー県、ナラティワート県及びソンクラー県の一部（ジャナ、テーパー、サバヨーイ各郡）については、外務省より危険情報「レベル</a:t>
                      </a:r>
                      <a:r>
                        <a:rPr kumimoji="1" lang="en-US" altLang="ja-JP" sz="10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0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：渡航中止勧告」が発出された。また、ソンクラー県の各郡については、レベル</a:t>
                      </a:r>
                      <a:r>
                        <a:rPr kumimoji="1" lang="en-US" altLang="ja-JP" sz="10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：不要不急の渡航は控えるように勧告が発出された。</a:t>
                      </a:r>
                    </a:p>
                  </a:txBody>
                  <a:tcPr marL="180000" marT="144000">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10" name="テキスト ボックス 9"/>
          <p:cNvSpPr txBox="1"/>
          <p:nvPr/>
        </p:nvSpPr>
        <p:spPr>
          <a:xfrm>
            <a:off x="200472" y="6525343"/>
            <a:ext cx="7488832" cy="216025"/>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外務省ホームページ、みずほ銀行、毎日新聞、</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mediator</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、日本総研、在タイ日本国大使館、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XE.com</a:t>
            </a:r>
            <a:endParaRPr lang="zh-TW"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5600098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タイ／医療関連／制度</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外国人医師のライセンス（</a:t>
            </a:r>
            <a:r>
              <a:rPr lang="en-US" altLang="ja-JP" dirty="0"/>
              <a:t>1/3</a:t>
            </a:r>
            <a:r>
              <a:rPr lang="ja-JP" altLang="en-US" dirty="0"/>
              <a:t>）</a:t>
            </a:r>
          </a:p>
        </p:txBody>
      </p:sp>
      <p:sp>
        <p:nvSpPr>
          <p:cNvPr id="5" name="テキスト ボックス 4"/>
          <p:cNvSpPr txBox="1"/>
          <p:nvPr/>
        </p:nvSpPr>
        <p:spPr>
          <a:xfrm>
            <a:off x="208892" y="6548664"/>
            <a:ext cx="9505056" cy="123111"/>
          </a:xfrm>
          <a:prstGeom prst="rect">
            <a:avLst/>
          </a:prstGeom>
          <a:noFill/>
        </p:spPr>
        <p:txBody>
          <a:bodyPr wrap="square" lIns="0" tIns="0" rIns="0" bIns="0" rtlCol="0">
            <a:spAutoFit/>
          </a:bodyPr>
          <a:lstStyle/>
          <a:p>
            <a:pPr lvl="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ja-JP" altLang="en-US" sz="800">
                <a:latin typeface="Arial" panose="020B0604020202020204" pitchFamily="34" charset="0"/>
                <a:ea typeface="ＭＳ Ｐゴシック" panose="020B0600070205080204" pitchFamily="50" charset="-128"/>
                <a:cs typeface="Arial" panose="020B0604020202020204" pitchFamily="34" charset="0"/>
              </a:rPr>
              <a:t>所） </a:t>
            </a:r>
            <a:r>
              <a:rPr kumimoji="0" lang="en-US" altLang="ja-JP" sz="800" bmk=""/>
              <a:t>Asian Biomedicine</a:t>
            </a:r>
            <a:r>
              <a:rPr kumimoji="0" lang="ja-JP" altLang="en-US" sz="800" bmk=""/>
              <a:t>「</a:t>
            </a:r>
            <a:r>
              <a:rPr lang="en-US" sz="800"/>
              <a:t>Foreign medical practitioners: requirements for medical practice and postgraduate training in Thailand under ASEAN Economic Community liberalization in 2015</a:t>
            </a:r>
            <a:r>
              <a:rPr kumimoji="0" lang="ja-JP" altLang="en-US" sz="800" dirty="0" bmk=""/>
              <a:t>」（</a:t>
            </a:r>
            <a:r>
              <a:rPr kumimoji="0" lang="en-US" altLang="ja-JP" sz="800" dirty="0" bmk=""/>
              <a:t>2015</a:t>
            </a:r>
            <a:r>
              <a:rPr kumimoji="0" lang="ja-JP" altLang="en-US" sz="800" dirty="0" bmk=""/>
              <a:t>）</a:t>
            </a:r>
            <a:endParaRPr kumimoji="0" lang="en-US" altLang="ja-JP" sz="800" dirty="0" bmk=""/>
          </a:p>
        </p:txBody>
      </p:sp>
      <p:grpSp>
        <p:nvGrpSpPr>
          <p:cNvPr id="6" name="グループ化 5"/>
          <p:cNvGrpSpPr>
            <a:grpSpLocks/>
          </p:cNvGrpSpPr>
          <p:nvPr/>
        </p:nvGrpSpPr>
        <p:grpSpPr>
          <a:xfrm>
            <a:off x="200470" y="1759421"/>
            <a:ext cx="9505950" cy="288032"/>
            <a:chOff x="4803500" y="2113806"/>
            <a:chExt cx="2954133" cy="288032"/>
          </a:xfrm>
        </p:grpSpPr>
        <p:cxnSp>
          <p:nvCxnSpPr>
            <p:cNvPr id="7" name="直線コネクタ 6"/>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外国人医師の免許取得の手続き</a:t>
              </a:r>
            </a:p>
          </p:txBody>
        </p:sp>
      </p:grpSp>
      <p:sp>
        <p:nvSpPr>
          <p:cNvPr id="12" name="テキスト プレースホルダー 1"/>
          <p:cNvSpPr txBox="1">
            <a:spLocks/>
          </p:cNvSpPr>
          <p:nvPr/>
        </p:nvSpPr>
        <p:spPr>
          <a:xfrm>
            <a:off x="199710" y="1124745"/>
            <a:ext cx="9505950" cy="473976"/>
          </a:xfrm>
          <a:prstGeom prst="rect">
            <a:avLst/>
          </a:prstGeom>
          <a:noFill/>
        </p:spPr>
        <p:txBody>
          <a:bodyPr wrap="square" lIns="0" tIns="0" rIns="0" bIns="0" rtlCol="0">
            <a:noAutofit/>
          </a:bodyPr>
          <a:lstStyle>
            <a:defPPr>
              <a:defRPr lang="ja-JP"/>
            </a:defPPr>
            <a:lvl1pPr marL="190500" indent="-190500" algn="just" fontAlgn="ctr">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外国人医師がタイで診療を行う際には、いくつかの条件を満たした上で、タイ医療評議会</a:t>
            </a:r>
            <a:r>
              <a:rPr lang="ja-JP" altLang="en-US"/>
              <a:t>（</a:t>
            </a:r>
            <a:r>
              <a:rPr lang="en-US" altLang="ja-JP"/>
              <a:t>The Medical Council of Thailand</a:t>
            </a:r>
            <a:r>
              <a:rPr lang="ja-JP" altLang="en-US" dirty="0"/>
              <a:t>）による免許が必要である。</a:t>
            </a:r>
            <a:endParaRPr lang="en-US" altLang="ja-JP" dirty="0"/>
          </a:p>
        </p:txBody>
      </p:sp>
      <p:graphicFrame>
        <p:nvGraphicFramePr>
          <p:cNvPr id="22" name="表 42">
            <a:extLst>
              <a:ext uri="{FF2B5EF4-FFF2-40B4-BE49-F238E27FC236}">
                <a16:creationId xmlns:a16="http://schemas.microsoft.com/office/drawing/2014/main" id="{DDFCF9F1-F087-4C72-96C0-73E5857DDF8D}"/>
              </a:ext>
            </a:extLst>
          </p:cNvPr>
          <p:cNvGraphicFramePr>
            <a:graphicFrameLocks noGrp="1"/>
          </p:cNvGraphicFramePr>
          <p:nvPr>
            <p:extLst>
              <p:ext uri="{D42A27DB-BD31-4B8C-83A1-F6EECF244321}">
                <p14:modId xmlns:p14="http://schemas.microsoft.com/office/powerpoint/2010/main" val="2075245095"/>
              </p:ext>
            </p:extLst>
          </p:nvPr>
        </p:nvGraphicFramePr>
        <p:xfrm>
          <a:off x="742378" y="2390926"/>
          <a:ext cx="8421244" cy="3819960"/>
        </p:xfrm>
        <a:graphic>
          <a:graphicData uri="http://schemas.openxmlformats.org/drawingml/2006/table">
            <a:tbl>
              <a:tblPr firstRow="1" bandRow="1">
                <a:tableStyleId>{5C22544A-7EE6-4342-B048-85BDC9FD1C3A}</a:tableStyleId>
              </a:tblPr>
              <a:tblGrid>
                <a:gridCol w="1292452">
                  <a:extLst>
                    <a:ext uri="{9D8B030D-6E8A-4147-A177-3AD203B41FA5}">
                      <a16:colId xmlns:a16="http://schemas.microsoft.com/office/drawing/2014/main" val="20000"/>
                    </a:ext>
                  </a:extLst>
                </a:gridCol>
                <a:gridCol w="7128792">
                  <a:extLst>
                    <a:ext uri="{9D8B030D-6E8A-4147-A177-3AD203B41FA5}">
                      <a16:colId xmlns:a16="http://schemas.microsoft.com/office/drawing/2014/main" val="20001"/>
                    </a:ext>
                  </a:extLst>
                </a:gridCol>
              </a:tblGrid>
              <a:tr h="954990">
                <a:tc>
                  <a:txBody>
                    <a:bodyPr/>
                    <a:lstStyle/>
                    <a:p>
                      <a:pPr algn="ctr" defTabSz="955675" fontAlgn="ctr">
                        <a:buClr>
                          <a:schemeClr val="bg2"/>
                        </a:buClr>
                        <a:buSzPct val="100000"/>
                      </a:pPr>
                      <a:r>
                        <a:rPr lang="ja-JP" altLang="en-US" sz="1200" dirty="0">
                          <a:solidFill>
                            <a:schemeClr val="bg1"/>
                          </a:solidFill>
                          <a:latin typeface="Arial Black" panose="020B0A04020102020204" pitchFamily="34" charset="0"/>
                          <a:ea typeface="HGP創英角ｺﾞｼｯｸUB" panose="020B0900000000000000" pitchFamily="50" charset="-128"/>
                        </a:rPr>
                        <a:t>前　提</a:t>
                      </a:r>
                    </a:p>
                  </a:txBody>
                  <a:tcPr anchor="ctr">
                    <a:lnL w="12700" cmpd="sng">
                      <a:noFill/>
                    </a:lnL>
                    <a:lnR w="12700" cmpd="sng">
                      <a:noFill/>
                    </a:ln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indent="0" algn="just" defTabSz="914400" rtl="0" eaLnBrk="1" fontAlgn="ctr" latinLnBrk="0" hangingPunct="1">
                        <a:lnSpc>
                          <a:spcPct val="110000"/>
                        </a:lnSpc>
                        <a:spcBef>
                          <a:spcPts val="0"/>
                        </a:spcBef>
                        <a:spcAft>
                          <a:spcPts val="200"/>
                        </a:spcAft>
                        <a:buClr>
                          <a:srgbClr val="5F8AC3"/>
                        </a:buClr>
                        <a:buSzPct val="80000"/>
                        <a:buFont typeface="Wingdings" panose="05000000000000000000" pitchFamily="2" charset="2"/>
                        <a:buNone/>
                      </a:pPr>
                      <a:r>
                        <a:rPr kumimoji="1" lang="ja-JP" altLang="en-US" sz="1200" b="0" kern="1200" dirty="0">
                          <a:solidFill>
                            <a:schemeClr val="tx1"/>
                          </a:solidFill>
                          <a:latin typeface="+mn-lt"/>
                          <a:ea typeface="+mn-ea"/>
                          <a:cs typeface="+mn-cs"/>
                        </a:rPr>
                        <a:t>タイ医療評議会（</a:t>
                      </a:r>
                      <a:r>
                        <a:rPr kumimoji="1" lang="en-US" altLang="ja-JP" sz="1200" b="0" kern="1200" dirty="0">
                          <a:solidFill>
                            <a:schemeClr val="tx1"/>
                          </a:solidFill>
                          <a:latin typeface="+mn-lt"/>
                          <a:ea typeface="+mn-ea"/>
                          <a:cs typeface="+mn-cs"/>
                        </a:rPr>
                        <a:t>The Medical Council of Thailand</a:t>
                      </a:r>
                      <a:r>
                        <a:rPr kumimoji="1" lang="ja-JP" altLang="en-US" sz="1200" b="0" kern="1200" dirty="0">
                          <a:solidFill>
                            <a:schemeClr val="tx1"/>
                          </a:solidFill>
                          <a:latin typeface="+mn-lt"/>
                          <a:ea typeface="+mn-ea"/>
                          <a:cs typeface="+mn-cs"/>
                        </a:rPr>
                        <a:t>）による外国人向けの仮免許を取得する必要がある。</a:t>
                      </a:r>
                    </a:p>
                  </a:txBody>
                  <a:tcPr marL="108000" marR="10800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954990">
                <a:tc>
                  <a:txBody>
                    <a:bodyPr/>
                    <a:lstStyle/>
                    <a:p>
                      <a:pPr algn="ctr" defTabSz="955675" fontAlgn="ctr">
                        <a:buClr>
                          <a:schemeClr val="bg2"/>
                        </a:buClr>
                        <a:buSzPct val="100000"/>
                      </a:pPr>
                      <a:r>
                        <a:rPr lang="ja-JP" altLang="en-US" sz="1200" dirty="0">
                          <a:solidFill>
                            <a:schemeClr val="bg1"/>
                          </a:solidFill>
                          <a:latin typeface="Arial Black" panose="020B0A04020102020204" pitchFamily="34" charset="0"/>
                          <a:ea typeface="HGP創英角ｺﾞｼｯｸUB" panose="020B0900000000000000" pitchFamily="50" charset="-128"/>
                        </a:rPr>
                        <a:t>有効期限</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indent="0" algn="just" defTabSz="914400" rtl="0" eaLnBrk="1" fontAlgn="ctr" latinLnBrk="0" hangingPunct="1">
                        <a:lnSpc>
                          <a:spcPct val="110000"/>
                        </a:lnSpc>
                        <a:spcBef>
                          <a:spcPts val="0"/>
                        </a:spcBef>
                        <a:spcAft>
                          <a:spcPts val="200"/>
                        </a:spcAft>
                        <a:buClr>
                          <a:srgbClr val="5F8AC3"/>
                        </a:buClr>
                        <a:buSzPct val="80000"/>
                        <a:buFont typeface="Wingdings" panose="05000000000000000000" pitchFamily="2" charset="2"/>
                        <a:buNone/>
                      </a:pPr>
                      <a:r>
                        <a:rPr kumimoji="1" lang="en-US" altLang="ja-JP" sz="1200" b="0" kern="1200" dirty="0">
                          <a:solidFill>
                            <a:schemeClr val="tx1"/>
                          </a:solidFill>
                          <a:latin typeface="+mn-lt"/>
                          <a:ea typeface="+mn-ea"/>
                          <a:cs typeface="+mn-cs"/>
                        </a:rPr>
                        <a:t>1</a:t>
                      </a:r>
                      <a:r>
                        <a:rPr kumimoji="1" lang="ja-JP" altLang="en-US" sz="1200" b="0" kern="1200" dirty="0">
                          <a:solidFill>
                            <a:schemeClr val="tx1"/>
                          </a:solidFill>
                          <a:latin typeface="+mn-lt"/>
                          <a:ea typeface="+mn-ea"/>
                          <a:cs typeface="+mn-cs"/>
                        </a:rPr>
                        <a:t>年間</a:t>
                      </a:r>
                    </a:p>
                    <a:p>
                      <a:pPr marL="0" indent="0" algn="just" defTabSz="914400" rtl="0" eaLnBrk="1" fontAlgn="ctr" latinLnBrk="0" hangingPunct="1">
                        <a:lnSpc>
                          <a:spcPct val="110000"/>
                        </a:lnSpc>
                        <a:spcBef>
                          <a:spcPts val="0"/>
                        </a:spcBef>
                        <a:spcAft>
                          <a:spcPts val="200"/>
                        </a:spcAft>
                        <a:buClr>
                          <a:srgbClr val="5F8AC3"/>
                        </a:buClr>
                        <a:buSzPct val="80000"/>
                        <a:buFont typeface="Wingdings" panose="05000000000000000000" pitchFamily="2" charset="2"/>
                        <a:buNone/>
                      </a:pPr>
                      <a:r>
                        <a:rPr kumimoji="1" lang="en-US" altLang="ja-JP" sz="1200" b="0" kern="1200" dirty="0">
                          <a:solidFill>
                            <a:schemeClr val="tx1"/>
                          </a:solidFill>
                          <a:latin typeface="+mn-lt"/>
                          <a:ea typeface="+mn-ea"/>
                          <a:cs typeface="+mn-cs"/>
                        </a:rPr>
                        <a:t>※</a:t>
                      </a:r>
                      <a:r>
                        <a:rPr kumimoji="1" lang="ja-JP" altLang="en-US" sz="1200" b="0" kern="1200" dirty="0">
                          <a:solidFill>
                            <a:schemeClr val="tx1"/>
                          </a:solidFill>
                          <a:latin typeface="+mn-lt"/>
                          <a:ea typeface="+mn-ea"/>
                          <a:cs typeface="+mn-cs"/>
                        </a:rPr>
                        <a:t>無期限の免許取得方法は「備考」参照。</a:t>
                      </a:r>
                    </a:p>
                  </a:txBody>
                  <a:tcPr marL="108000" marR="10800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4898417"/>
                  </a:ext>
                </a:extLst>
              </a:tr>
              <a:tr h="954990">
                <a:tc>
                  <a:txBody>
                    <a:bodyPr/>
                    <a:lstStyle/>
                    <a:p>
                      <a:pPr marL="0" algn="ctr" defTabSz="955675" rtl="0" eaLnBrk="1" fontAlgn="ctr" latinLnBrk="0" hangingPunct="1">
                        <a:buClr>
                          <a:schemeClr val="bg2"/>
                        </a:buClr>
                        <a:buSzPct val="100000"/>
                      </a:pPr>
                      <a:r>
                        <a:rPr kumimoji="1" lang="ja-JP" altLang="en-US" sz="1200" b="1" kern="1200" dirty="0">
                          <a:solidFill>
                            <a:schemeClr val="bg1"/>
                          </a:solidFill>
                          <a:latin typeface="Arial Black" panose="020B0A04020102020204" pitchFamily="34" charset="0"/>
                          <a:ea typeface="HGP創英角ｺﾞｼｯｸUB" panose="020B0900000000000000" pitchFamily="50" charset="-128"/>
                          <a:cs typeface="+mn-cs"/>
                        </a:rPr>
                        <a:t>取得方法</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indent="0" algn="just" defTabSz="914400" rtl="0" eaLnBrk="1" fontAlgn="ctr" latinLnBrk="0" hangingPunct="1">
                        <a:lnSpc>
                          <a:spcPct val="110000"/>
                        </a:lnSpc>
                        <a:spcBef>
                          <a:spcPts val="0"/>
                        </a:spcBef>
                        <a:spcAft>
                          <a:spcPts val="200"/>
                        </a:spcAft>
                        <a:buClr>
                          <a:srgbClr val="5F8AC3"/>
                        </a:buClr>
                        <a:buSzPct val="80000"/>
                        <a:buFont typeface="Wingdings" panose="05000000000000000000" pitchFamily="2" charset="2"/>
                        <a:buNone/>
                      </a:pPr>
                      <a:r>
                        <a:rPr kumimoji="1" lang="ja-JP" altLang="en-US" sz="1200" kern="1200" dirty="0">
                          <a:solidFill>
                            <a:schemeClr val="tx1"/>
                          </a:solidFill>
                          <a:latin typeface="+mn-lt"/>
                          <a:ea typeface="+mn-ea"/>
                          <a:cs typeface="+mn-cs"/>
                        </a:rPr>
                        <a:t>下記条件を満たしている場合、病院または政府機関が代理で申請する。</a:t>
                      </a:r>
                      <a:endParaRPr kumimoji="1" lang="en-US" altLang="ja-JP" sz="1200" kern="1200" dirty="0">
                        <a:solidFill>
                          <a:schemeClr val="tx1"/>
                        </a:solidFill>
                        <a:latin typeface="+mn-lt"/>
                        <a:ea typeface="+mn-ea"/>
                        <a:cs typeface="+mn-cs"/>
                      </a:endParaRPr>
                    </a:p>
                    <a:p>
                      <a:pPr marL="171450" indent="-171450" algn="just" defTabSz="914400" rtl="0" eaLnBrk="1" fontAlgn="ctr" latinLnBrk="0" hangingPunct="1">
                        <a:lnSpc>
                          <a:spcPct val="110000"/>
                        </a:lnSpc>
                        <a:spcBef>
                          <a:spcPts val="0"/>
                        </a:spcBef>
                        <a:spcAft>
                          <a:spcPts val="200"/>
                        </a:spcAft>
                        <a:buClr>
                          <a:srgbClr val="5F8AC3"/>
                        </a:buClr>
                        <a:buSzPct val="80000"/>
                        <a:buFont typeface="Wingdings" panose="05000000000000000000" pitchFamily="2" charset="2"/>
                        <a:buChar char="l"/>
                      </a:pPr>
                      <a:r>
                        <a:rPr kumimoji="1" lang="ja-JP" altLang="en-US" sz="1200" kern="1200" dirty="0">
                          <a:solidFill>
                            <a:schemeClr val="tx1"/>
                          </a:solidFill>
                          <a:latin typeface="+mn-lt"/>
                          <a:ea typeface="+mn-ea"/>
                          <a:cs typeface="+mn-cs"/>
                        </a:rPr>
                        <a:t>タイ医療評議会が認める国での臨床資格を保有していること。</a:t>
                      </a:r>
                    </a:p>
                    <a:p>
                      <a:pPr marL="171450" indent="-171450" algn="just" defTabSz="914400" rtl="0" eaLnBrk="1" fontAlgn="ctr" latinLnBrk="0" hangingPunct="1">
                        <a:lnSpc>
                          <a:spcPct val="110000"/>
                        </a:lnSpc>
                        <a:spcBef>
                          <a:spcPts val="0"/>
                        </a:spcBef>
                        <a:spcAft>
                          <a:spcPts val="200"/>
                        </a:spcAft>
                        <a:buClr>
                          <a:srgbClr val="5F8AC3"/>
                        </a:buClr>
                        <a:buSzPct val="80000"/>
                        <a:buFont typeface="Wingdings" panose="05000000000000000000" pitchFamily="2" charset="2"/>
                        <a:buChar char="l"/>
                      </a:pPr>
                      <a:r>
                        <a:rPr kumimoji="1" lang="ja-JP" altLang="en-US" sz="1200" kern="1200" dirty="0">
                          <a:solidFill>
                            <a:schemeClr val="tx1"/>
                          </a:solidFill>
                          <a:latin typeface="+mn-lt"/>
                          <a:ea typeface="+mn-ea"/>
                          <a:cs typeface="+mn-cs"/>
                        </a:rPr>
                        <a:t>タイの国家資格を持つ医師の管理下にあること。</a:t>
                      </a:r>
                    </a:p>
                  </a:txBody>
                  <a:tcPr marL="108000" marR="10800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954990">
                <a:tc>
                  <a:txBody>
                    <a:bodyPr/>
                    <a:lstStyle/>
                    <a:p>
                      <a:pPr marL="0" algn="ctr" defTabSz="955675" rtl="0" eaLnBrk="1" fontAlgn="ctr" latinLnBrk="0" hangingPunct="1">
                        <a:buClr>
                          <a:schemeClr val="bg2"/>
                        </a:buClr>
                        <a:buSzPct val="100000"/>
                      </a:pPr>
                      <a:r>
                        <a:rPr kumimoji="1" lang="zh-CN" altLang="en-US" sz="1200" b="1" kern="1200" dirty="0">
                          <a:solidFill>
                            <a:schemeClr val="bg1"/>
                          </a:solidFill>
                          <a:latin typeface="Arial Black" panose="020B0A04020102020204" pitchFamily="34" charset="0"/>
                          <a:ea typeface="HGP創英角ｺﾞｼｯｸUB" panose="020B0900000000000000" pitchFamily="50" charset="-128"/>
                          <a:cs typeface="+mn-cs"/>
                        </a:rPr>
                        <a:t>備　考</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r>
                        <a:rPr lang="ja-JP" altLang="en-US" sz="1200" dirty="0"/>
                        <a:t>外国人が無期限の免許を取得することも可能であるが、タイ人と同様の</a:t>
                      </a:r>
                      <a:r>
                        <a:rPr lang="en-US" altLang="ja-JP" sz="1200" dirty="0"/>
                        <a:t>3</a:t>
                      </a:r>
                      <a:r>
                        <a:rPr lang="ja-JP" altLang="en-US" sz="1200" dirty="0"/>
                        <a:t>段階からなる国家試験を受ける必要がある。最終段階の客観的臨床能力試験はタイ語で実施されるため、タイ語のコミュニケーション能力が必須となる。</a:t>
                      </a:r>
                    </a:p>
                  </a:txBody>
                  <a:tcPr marL="108000" marR="10800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2917718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pPr>
              <a:tabLst>
                <a:tab pos="8878888" algn="l"/>
              </a:tabLst>
            </a:pPr>
            <a:r>
              <a:rPr lang="ja-JP" altLang="en-US" dirty="0"/>
              <a:t>タイ／医療関連／制度</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外国人医師のライセンス（</a:t>
            </a:r>
            <a:r>
              <a:rPr lang="en-US" altLang="ja-JP" dirty="0"/>
              <a:t>2/3</a:t>
            </a:r>
            <a:r>
              <a:rPr lang="ja-JP" altLang="en-US" dirty="0"/>
              <a:t>）</a:t>
            </a:r>
          </a:p>
        </p:txBody>
      </p:sp>
      <p:sp>
        <p:nvSpPr>
          <p:cNvPr id="5" name="テキスト ボックス 4"/>
          <p:cNvSpPr txBox="1"/>
          <p:nvPr/>
        </p:nvSpPr>
        <p:spPr>
          <a:xfrm>
            <a:off x="208892" y="6548664"/>
            <a:ext cx="9505056" cy="246221"/>
          </a:xfrm>
          <a:prstGeom prst="rect">
            <a:avLst/>
          </a:prstGeom>
          <a:noFill/>
        </p:spPr>
        <p:txBody>
          <a:bodyPr wrap="square" lIns="0" tIns="0" rIns="0" bIns="0" rtlCol="0">
            <a:spAutoFit/>
          </a:bodyPr>
          <a:lstStyle/>
          <a:p>
            <a:pPr lvl="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en-US" altLang="ja-JP" sz="800" dirty="0" bmk=""/>
              <a:t>Asian Biomedicine</a:t>
            </a:r>
            <a:r>
              <a:rPr kumimoji="0" lang="ja-JP" altLang="en-US" sz="800" dirty="0" bmk=""/>
              <a:t>「</a:t>
            </a:r>
            <a:r>
              <a:rPr lang="en-US" sz="800" dirty="0"/>
              <a:t>Foreign medical practitioners: requirements for medical practice and postgraduate training in Thailand under ASEAN Economic Community liberalization in 2015</a:t>
            </a:r>
            <a:r>
              <a:rPr kumimoji="0" lang="ja-JP" altLang="en-US" sz="800" dirty="0" bmk=""/>
              <a:t>」、</a:t>
            </a:r>
            <a:r>
              <a:rPr kumimoji="0" lang="en-US" altLang="ja-JP" sz="800" dirty="0" bmk=""/>
              <a:t>Visalibrary.com</a:t>
            </a:r>
            <a:r>
              <a:rPr kumimoji="0" lang="ja-JP" altLang="en-US" sz="800" dirty="0" bmk=""/>
              <a:t>「</a:t>
            </a:r>
            <a:r>
              <a:rPr kumimoji="0" lang="en-US" altLang="ja-JP" sz="800" dirty="0" bmk=""/>
              <a:t>How to Work and Immigrate to Thailand as a Doctor</a:t>
            </a:r>
            <a:r>
              <a:rPr kumimoji="0" lang="ja-JP" altLang="en-US" sz="800" dirty="0" bmk=""/>
              <a:t>」</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 （</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2025</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2</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月時点）</a:t>
            </a:r>
            <a:endParaRPr kumimoji="0" lang="en-US" altLang="ja-JP" sz="800" dirty="0" bmk=""/>
          </a:p>
        </p:txBody>
      </p:sp>
      <p:sp>
        <p:nvSpPr>
          <p:cNvPr id="12" name="テキスト プレースホルダー 1"/>
          <p:cNvSpPr txBox="1">
            <a:spLocks/>
          </p:cNvSpPr>
          <p:nvPr/>
        </p:nvSpPr>
        <p:spPr>
          <a:xfrm>
            <a:off x="199710" y="1124744"/>
            <a:ext cx="9505950" cy="2520279"/>
          </a:xfrm>
          <a:prstGeom prst="rect">
            <a:avLst/>
          </a:prstGeom>
          <a:noFill/>
        </p:spPr>
        <p:txBody>
          <a:bodyPr wrap="square" lIns="0" tIns="0" rIns="0" bIns="0" rtlCol="0">
            <a:noAutofit/>
          </a:bodyPr>
          <a:lstStyle>
            <a:defPPr>
              <a:defRPr lang="ja-JP"/>
            </a:defPPr>
            <a:lvl1pPr marL="190500" indent="-190500" algn="just" fontAlgn="ctr">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タイでの勤務を目指す外国人医学部卒業生は、外国医学大学院試験（</a:t>
            </a:r>
            <a:r>
              <a:rPr lang="en-US" altLang="ja-JP" dirty="0"/>
              <a:t>FMGE</a:t>
            </a:r>
            <a:r>
              <a:rPr lang="ja-JP" altLang="en-US" dirty="0"/>
              <a:t>）に合格する必要がある。このプロセスには以下の作業が含まれる。</a:t>
            </a:r>
            <a:endParaRPr lang="en-US" altLang="ja-JP" dirty="0"/>
          </a:p>
          <a:p>
            <a:pPr marL="539750" indent="-177800">
              <a:buFont typeface="Wingdings" panose="05000000000000000000" pitchFamily="2" charset="2"/>
              <a:buChar char="Ø"/>
            </a:pPr>
            <a:r>
              <a:rPr lang="ja-JP" altLang="en-US" dirty="0"/>
              <a:t>タイ医療評議会の要件を満たす：医学知識を評価する試験に合格することが求められる。</a:t>
            </a:r>
            <a:endParaRPr lang="en-US" altLang="ja-JP" dirty="0"/>
          </a:p>
          <a:p>
            <a:pPr marL="539750" indent="-177800">
              <a:buFont typeface="Wingdings" panose="05000000000000000000" pitchFamily="2" charset="2"/>
              <a:buChar char="Ø"/>
            </a:pPr>
            <a:r>
              <a:rPr lang="ja-JP" altLang="en-US" dirty="0"/>
              <a:t>実践能力の評価：実践的なスキルの評価が必要となる場合がある。</a:t>
            </a:r>
            <a:endParaRPr lang="en-US" altLang="ja-JP" dirty="0"/>
          </a:p>
          <a:p>
            <a:pPr marL="539750" indent="-177800">
              <a:buFont typeface="Wingdings" panose="05000000000000000000" pitchFamily="2" charset="2"/>
              <a:buChar char="Ø"/>
            </a:pPr>
            <a:r>
              <a:rPr lang="ja-JP" altLang="en-US" dirty="0"/>
              <a:t>短期医療許可：合格した候補者は、厳格な監督下で勤務する許可を得ることができる。</a:t>
            </a:r>
            <a:endParaRPr lang="en-US" altLang="ja-JP" dirty="0"/>
          </a:p>
          <a:p>
            <a:pPr marL="539750" indent="-177800">
              <a:buFont typeface="Wingdings" panose="05000000000000000000" pitchFamily="2" charset="2"/>
              <a:buChar char="Ø"/>
            </a:pPr>
            <a:r>
              <a:rPr lang="ja-JP" altLang="en-US" dirty="0"/>
              <a:t>独立開業登録：監督下での開業期間を終了し、その他の要件を満たした後、候補者はタイ医療評議会に対して独立開業の登録を申請できる。</a:t>
            </a:r>
            <a:endParaRPr lang="en-US" altLang="ja-JP" dirty="0"/>
          </a:p>
          <a:p>
            <a:pPr marL="539750" indent="-177800">
              <a:buFont typeface="Wingdings" panose="05000000000000000000" pitchFamily="2" charset="2"/>
              <a:buChar char="Ø"/>
            </a:pPr>
            <a:r>
              <a:rPr lang="ja-JP" altLang="en-US" dirty="0"/>
              <a:t>追加試験：医療倫理およびタイの医療法に関する試験が必要となる場合がある。外国の医学卒業生が徹底的に評価され、タイで医学を実践するために必要な基準を満たすことを確実にする。</a:t>
            </a:r>
            <a:endParaRPr lang="en-US" altLang="ja-JP" dirty="0"/>
          </a:p>
          <a:p>
            <a:pPr marL="179388" indent="-179388"/>
            <a:endParaRPr lang="en-US" altLang="ja-JP" dirty="0"/>
          </a:p>
          <a:p>
            <a:pPr marL="179388" indent="-179388"/>
            <a:r>
              <a:rPr lang="ja-JP" altLang="en-US" dirty="0"/>
              <a:t>ライセンス試験は複数のパートで構成され、それぞれが医学知識と技術の異なる側面に焦点を当てている。試験内容は以下の通りである。なお、</a:t>
            </a:r>
            <a:r>
              <a:rPr lang="en-US" altLang="ja-JP" dirty="0"/>
              <a:t>Part1</a:t>
            </a:r>
            <a:r>
              <a:rPr lang="ja-JP" altLang="en-US" dirty="0"/>
              <a:t>及び</a:t>
            </a:r>
            <a:r>
              <a:rPr lang="en-US" altLang="ja-JP" dirty="0"/>
              <a:t>2</a:t>
            </a:r>
            <a:r>
              <a:rPr lang="ja-JP" altLang="en-US" dirty="0"/>
              <a:t>は英語で実施されるが、</a:t>
            </a:r>
            <a:r>
              <a:rPr lang="en-US" altLang="ja-JP" dirty="0"/>
              <a:t>Part3</a:t>
            </a:r>
            <a:r>
              <a:rPr lang="ja-JP" altLang="en-US" dirty="0"/>
              <a:t>はタイ語で実施される。</a:t>
            </a:r>
          </a:p>
          <a:p>
            <a:pPr marL="539750" lvl="1" indent="-180975">
              <a:buClr>
                <a:srgbClr val="5F8AC3"/>
              </a:buClr>
              <a:buFont typeface="Wingdings" panose="05000000000000000000" pitchFamily="2" charset="2"/>
              <a:buChar char="Ø"/>
            </a:pPr>
            <a:r>
              <a:rPr lang="en-US" altLang="ja-JP" sz="1400" dirty="0">
                <a:latin typeface="Arial" panose="020B0604020202020204" pitchFamily="34" charset="0"/>
                <a:ea typeface="ＭＳ Ｐゴシック" panose="020B0600070205080204" pitchFamily="50" charset="-128"/>
              </a:rPr>
              <a:t>Part1: Basic Medical Science</a:t>
            </a:r>
            <a:r>
              <a:rPr lang="ja-JP" altLang="en-US" sz="1400" dirty="0">
                <a:latin typeface="Arial" panose="020B0604020202020204" pitchFamily="34" charset="0"/>
                <a:ea typeface="ＭＳ Ｐゴシック" panose="020B0600070205080204" pitchFamily="50" charset="-128"/>
              </a:rPr>
              <a:t>（料金：</a:t>
            </a:r>
            <a:r>
              <a:rPr lang="en-US" altLang="ja-JP" sz="1400" dirty="0">
                <a:latin typeface="Arial" panose="020B0604020202020204" pitchFamily="34" charset="0"/>
                <a:ea typeface="ＭＳ Ｐゴシック" panose="020B0600070205080204" pitchFamily="50" charset="-128"/>
              </a:rPr>
              <a:t>3,000</a:t>
            </a:r>
            <a:r>
              <a:rPr lang="ja-JP" altLang="en-US" sz="1400" dirty="0">
                <a:latin typeface="Arial" panose="020B0604020202020204" pitchFamily="34" charset="0"/>
                <a:ea typeface="ＭＳ Ｐゴシック" panose="020B0600070205080204" pitchFamily="50" charset="-128"/>
              </a:rPr>
              <a:t>バーツ）</a:t>
            </a:r>
            <a:endParaRPr lang="en-US" altLang="ja-JP" sz="1400" dirty="0">
              <a:latin typeface="Arial" panose="020B0604020202020204" pitchFamily="34" charset="0"/>
              <a:ea typeface="ＭＳ Ｐゴシック" panose="020B0600070205080204" pitchFamily="50" charset="-128"/>
            </a:endParaRPr>
          </a:p>
          <a:p>
            <a:pPr marL="539750" lvl="1" indent="-180975">
              <a:buClr>
                <a:srgbClr val="5F8AC3"/>
              </a:buClr>
              <a:buFont typeface="Wingdings" panose="05000000000000000000" pitchFamily="2" charset="2"/>
              <a:buChar char="Ø"/>
            </a:pPr>
            <a:r>
              <a:rPr lang="en-US" altLang="ja-JP" sz="1400" dirty="0">
                <a:latin typeface="Arial" panose="020B0604020202020204" pitchFamily="34" charset="0"/>
                <a:ea typeface="ＭＳ Ｐゴシック" panose="020B0600070205080204" pitchFamily="50" charset="-128"/>
              </a:rPr>
              <a:t>Part2: Clinical Science</a:t>
            </a:r>
            <a:r>
              <a:rPr lang="ja-JP" altLang="en-US" sz="1400" dirty="0">
                <a:latin typeface="Arial" panose="020B0604020202020204" pitchFamily="34" charset="0"/>
                <a:ea typeface="ＭＳ Ｐゴシック" panose="020B0600070205080204" pitchFamily="50" charset="-128"/>
              </a:rPr>
              <a:t>（料金：</a:t>
            </a:r>
            <a:r>
              <a:rPr lang="en-US" altLang="ja-JP" sz="1400" dirty="0">
                <a:latin typeface="Arial" panose="020B0604020202020204" pitchFamily="34" charset="0"/>
                <a:ea typeface="ＭＳ Ｐゴシック" panose="020B0600070205080204" pitchFamily="50" charset="-128"/>
              </a:rPr>
              <a:t>3,000</a:t>
            </a:r>
            <a:r>
              <a:rPr lang="ja-JP" altLang="en-US" sz="1400" dirty="0">
                <a:latin typeface="Arial" panose="020B0604020202020204" pitchFamily="34" charset="0"/>
                <a:ea typeface="ＭＳ Ｐゴシック" panose="020B0600070205080204" pitchFamily="50" charset="-128"/>
              </a:rPr>
              <a:t>バーツ）</a:t>
            </a:r>
            <a:endParaRPr lang="en-US" altLang="ja-JP" sz="1400" dirty="0">
              <a:latin typeface="Arial" panose="020B0604020202020204" pitchFamily="34" charset="0"/>
              <a:ea typeface="ＭＳ Ｐゴシック" panose="020B0600070205080204" pitchFamily="50" charset="-128"/>
            </a:endParaRPr>
          </a:p>
          <a:p>
            <a:pPr marL="539750" lvl="1" indent="-180975">
              <a:buClr>
                <a:srgbClr val="5F8AC3"/>
              </a:buClr>
              <a:buFont typeface="Wingdings" panose="05000000000000000000" pitchFamily="2" charset="2"/>
              <a:buChar char="Ø"/>
            </a:pPr>
            <a:r>
              <a:rPr lang="en-US" altLang="ja-JP" sz="1400" dirty="0">
                <a:latin typeface="Arial" panose="020B0604020202020204" pitchFamily="34" charset="0"/>
                <a:ea typeface="ＭＳ Ｐゴシック" panose="020B0600070205080204" pitchFamily="50" charset="-128"/>
              </a:rPr>
              <a:t>Part3: Modify Essay Question/ Long Case Examination/ Objective Structure Clinical Examination</a:t>
            </a:r>
            <a:r>
              <a:rPr lang="ja-JP" altLang="en-US" sz="1400" dirty="0">
                <a:latin typeface="Arial" panose="020B0604020202020204" pitchFamily="34" charset="0"/>
                <a:ea typeface="ＭＳ Ｐゴシック" panose="020B0600070205080204" pitchFamily="50" charset="-128"/>
              </a:rPr>
              <a:t>（料金：各</a:t>
            </a:r>
            <a:r>
              <a:rPr lang="en-US" altLang="ja-JP" sz="1400" dirty="0">
                <a:latin typeface="Arial" panose="020B0604020202020204" pitchFamily="34" charset="0"/>
                <a:ea typeface="ＭＳ Ｐゴシック" panose="020B0600070205080204" pitchFamily="50" charset="-128"/>
              </a:rPr>
              <a:t>5,000</a:t>
            </a:r>
            <a:r>
              <a:rPr lang="ja-JP" altLang="en-US" sz="1400" dirty="0">
                <a:latin typeface="Arial" panose="020B0604020202020204" pitchFamily="34" charset="0"/>
                <a:ea typeface="ＭＳ Ｐゴシック" panose="020B0600070205080204" pitchFamily="50" charset="-128"/>
              </a:rPr>
              <a:t>バーツ）</a:t>
            </a:r>
            <a:endParaRPr lang="en-US" altLang="ja-JP" sz="1400" dirty="0">
              <a:latin typeface="Arial" panose="020B0604020202020204" pitchFamily="34" charset="0"/>
              <a:ea typeface="ＭＳ Ｐゴシック" panose="020B0600070205080204" pitchFamily="50" charset="-128"/>
            </a:endParaRPr>
          </a:p>
          <a:p>
            <a:pPr marL="539750" lvl="1" indent="-180975">
              <a:buClr>
                <a:srgbClr val="5F8AC3"/>
              </a:buClr>
              <a:buFont typeface="Wingdings" panose="05000000000000000000" pitchFamily="2" charset="2"/>
              <a:buChar char="Ø"/>
            </a:pPr>
            <a:r>
              <a:rPr lang="en-US" altLang="ja-JP" sz="1400" dirty="0">
                <a:latin typeface="Arial" panose="020B0604020202020204" pitchFamily="34" charset="0"/>
                <a:ea typeface="ＭＳ Ｐゴシック" panose="020B0600070205080204" pitchFamily="50" charset="-128"/>
              </a:rPr>
              <a:t>Manual Skill</a:t>
            </a:r>
            <a:r>
              <a:rPr lang="ja-JP" altLang="en-US" sz="1400" dirty="0">
                <a:latin typeface="Arial" panose="020B0604020202020204" pitchFamily="34" charset="0"/>
                <a:ea typeface="ＭＳ Ｐゴシック" panose="020B0600070205080204" pitchFamily="50" charset="-128"/>
              </a:rPr>
              <a:t>（料金：</a:t>
            </a:r>
            <a:r>
              <a:rPr lang="en-US" altLang="ja-JP" sz="1400" dirty="0">
                <a:latin typeface="Arial" panose="020B0604020202020204" pitchFamily="34" charset="0"/>
                <a:ea typeface="ＭＳ Ｐゴシック" panose="020B0600070205080204" pitchFamily="50" charset="-128"/>
              </a:rPr>
              <a:t>3,000</a:t>
            </a:r>
            <a:r>
              <a:rPr lang="ja-JP" altLang="en-US" sz="1400" dirty="0">
                <a:latin typeface="Arial" panose="020B0604020202020204" pitchFamily="34" charset="0"/>
                <a:ea typeface="ＭＳ Ｐゴシック" panose="020B0600070205080204" pitchFamily="50" charset="-128"/>
              </a:rPr>
              <a:t>バーツ）</a:t>
            </a:r>
            <a:endParaRPr lang="en-US" altLang="ja-JP" sz="1400" dirty="0">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26833956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タイ／医療関連／制度</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外国人医師のライセンス（</a:t>
            </a:r>
            <a:r>
              <a:rPr lang="en-US" altLang="ja-JP" dirty="0"/>
              <a:t>3/3</a:t>
            </a:r>
            <a:r>
              <a:rPr lang="ja-JP" altLang="en-US" dirty="0"/>
              <a:t>）</a:t>
            </a:r>
          </a:p>
        </p:txBody>
      </p:sp>
      <p:sp>
        <p:nvSpPr>
          <p:cNvPr id="5" name="テキスト ボックス 4"/>
          <p:cNvSpPr txBox="1"/>
          <p:nvPr/>
        </p:nvSpPr>
        <p:spPr>
          <a:xfrm>
            <a:off x="208892" y="6548664"/>
            <a:ext cx="9505056" cy="246221"/>
          </a:xfrm>
          <a:prstGeom prst="rect">
            <a:avLst/>
          </a:prstGeom>
          <a:noFill/>
        </p:spPr>
        <p:txBody>
          <a:bodyPr wrap="square" lIns="0" tIns="0" rIns="0" bIns="0" rtlCol="0">
            <a:spAutoFit/>
          </a:bodyPr>
          <a:lstStyle/>
          <a:p>
            <a:pPr lvl="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en-US" altLang="ja-JP" sz="800" dirty="0" bmk=""/>
              <a:t>Asian Biomedicine</a:t>
            </a:r>
            <a:r>
              <a:rPr kumimoji="0" lang="ja-JP" altLang="en-US" sz="800" dirty="0" bmk=""/>
              <a:t>「</a:t>
            </a:r>
            <a:r>
              <a:rPr lang="en-US" sz="800" dirty="0"/>
              <a:t>Foreign medical practitioners: requirements for medical practice and postgraduate training in Thailand under ASEAN Economic Community liberalization in 2015</a:t>
            </a:r>
            <a:r>
              <a:rPr kumimoji="0" lang="ja-JP" altLang="en-US" sz="800" dirty="0" bmk=""/>
              <a:t>」（</a:t>
            </a:r>
            <a:r>
              <a:rPr kumimoji="0" lang="en-US" altLang="ja-JP" sz="800" dirty="0" bmk=""/>
              <a:t>2015</a:t>
            </a:r>
            <a:r>
              <a:rPr kumimoji="0" lang="ja-JP" altLang="en-US" sz="800" dirty="0" bmk=""/>
              <a:t>）、</a:t>
            </a:r>
            <a:r>
              <a:rPr kumimoji="0" lang="en-US" altLang="ja-JP" sz="800" dirty="0" bmk=""/>
              <a:t>Visalibrary.com</a:t>
            </a:r>
            <a:r>
              <a:rPr kumimoji="0" lang="ja-JP" altLang="en-US" sz="800" dirty="0" bmk=""/>
              <a:t>「</a:t>
            </a:r>
            <a:r>
              <a:rPr kumimoji="0" lang="en-US" altLang="ja-JP" sz="800" dirty="0" bmk=""/>
              <a:t>How to Work and Immigrate to Thailand as a Doctor</a:t>
            </a:r>
            <a:r>
              <a:rPr kumimoji="0" lang="ja-JP" altLang="en-US" sz="800" dirty="0" bmk=""/>
              <a:t>」</a:t>
            </a:r>
            <a:endParaRPr kumimoji="0" lang="en-US" altLang="ja-JP" sz="800" dirty="0" bmk=""/>
          </a:p>
        </p:txBody>
      </p:sp>
      <p:sp>
        <p:nvSpPr>
          <p:cNvPr id="12" name="テキスト プレースホルダー 1"/>
          <p:cNvSpPr txBox="1">
            <a:spLocks/>
          </p:cNvSpPr>
          <p:nvPr/>
        </p:nvSpPr>
        <p:spPr>
          <a:xfrm>
            <a:off x="199710" y="1124744"/>
            <a:ext cx="9505950" cy="2520279"/>
          </a:xfrm>
          <a:prstGeom prst="rect">
            <a:avLst/>
          </a:prstGeom>
          <a:noFill/>
        </p:spPr>
        <p:txBody>
          <a:bodyPr wrap="square" lIns="0" tIns="0" rIns="0" bIns="0" rtlCol="0">
            <a:noAutofit/>
          </a:bodyPr>
          <a:lstStyle>
            <a:defPPr>
              <a:defRPr lang="ja-JP"/>
            </a:defPPr>
            <a:lvl1pPr marL="190500" indent="-190500" algn="just" fontAlgn="ctr">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b="1" dirty="0"/>
              <a:t>外国医師申請者の資格要件</a:t>
            </a:r>
            <a:endParaRPr lang="ja-JP" altLang="en-US" dirty="0"/>
          </a:p>
          <a:p>
            <a:pPr indent="171450">
              <a:buFont typeface="Wingdings" panose="05000000000000000000" pitchFamily="2" charset="2"/>
              <a:buChar char="Ø"/>
            </a:pPr>
            <a:r>
              <a:rPr lang="ja-JP" altLang="en-US" b="1" dirty="0"/>
              <a:t>免許要件</a:t>
            </a:r>
            <a:r>
              <a:rPr lang="ja-JP" altLang="en-US" dirty="0"/>
              <a:t>：出身国で有効な医師免許を</a:t>
            </a:r>
            <a:r>
              <a:rPr lang="en-US" altLang="ja-JP" dirty="0"/>
              <a:t>5</a:t>
            </a:r>
            <a:r>
              <a:rPr lang="ja-JP" altLang="en-US" dirty="0"/>
              <a:t>年以上保有していること。</a:t>
            </a:r>
            <a:endParaRPr lang="en-US" altLang="ja-JP" dirty="0"/>
          </a:p>
          <a:p>
            <a:pPr indent="-9525">
              <a:buFont typeface="Wingdings" panose="05000000000000000000" pitchFamily="2" charset="2"/>
              <a:buChar char="Ø"/>
            </a:pPr>
            <a:r>
              <a:rPr lang="ja-JP" altLang="en-US" b="1" dirty="0"/>
              <a:t>スペシャリスト認定</a:t>
            </a:r>
            <a:r>
              <a:rPr lang="ja-JP" altLang="en-US" dirty="0"/>
              <a:t>：有効なスペシャリスト委員会認定を</a:t>
            </a:r>
            <a:r>
              <a:rPr lang="en-US" altLang="ja-JP" dirty="0"/>
              <a:t>3</a:t>
            </a:r>
            <a:r>
              <a:rPr lang="ja-JP" altLang="en-US" dirty="0"/>
              <a:t>年以上保持していること。</a:t>
            </a:r>
            <a:endParaRPr lang="en-US" altLang="ja-JP" dirty="0"/>
          </a:p>
          <a:p>
            <a:pPr marL="0" indent="0">
              <a:buNone/>
            </a:pPr>
            <a:endParaRPr lang="ja-JP" altLang="en-US" dirty="0"/>
          </a:p>
          <a:p>
            <a:r>
              <a:rPr lang="ja-JP" altLang="en-US" b="1" dirty="0"/>
              <a:t>承認プロセスの概要</a:t>
            </a:r>
            <a:endParaRPr lang="ja-JP" altLang="en-US" dirty="0"/>
          </a:p>
          <a:p>
            <a:pPr marL="539750" indent="-180975" defTabSz="1703388">
              <a:buFont typeface="+mj-lt"/>
              <a:buAutoNum type="arabicPeriod"/>
            </a:pPr>
            <a:r>
              <a:rPr lang="ja-JP" altLang="en-US" b="1" dirty="0"/>
              <a:t>最初の要請</a:t>
            </a:r>
            <a:r>
              <a:rPr lang="ja-JP" altLang="en-US" dirty="0"/>
              <a:t>：</a:t>
            </a:r>
            <a:r>
              <a:rPr lang="en-US" altLang="ja-JP" dirty="0"/>
              <a:t>	</a:t>
            </a:r>
            <a:r>
              <a:rPr lang="ja-JP" altLang="en-US" dirty="0"/>
              <a:t>事務局は、推薦された医科大学の学部長に対し、承認のために外国医科大学または機関の情報シート</a:t>
            </a:r>
            <a:r>
              <a:rPr lang="en-US" altLang="ja-JP" dirty="0"/>
              <a:t>	</a:t>
            </a:r>
            <a:r>
              <a:rPr lang="ja-JP" altLang="en-US" dirty="0"/>
              <a:t>記入を依頼する。この際、学部長の署名と学校のロゴスタンプが必要であり、学生、卒業生、応募者が直</a:t>
            </a:r>
            <a:r>
              <a:rPr lang="en-US" altLang="ja-JP" dirty="0"/>
              <a:t>	</a:t>
            </a:r>
            <a:r>
              <a:rPr lang="ja-JP" altLang="en-US" dirty="0"/>
              <a:t>接処理することはできない。</a:t>
            </a:r>
          </a:p>
          <a:p>
            <a:pPr marL="539750" indent="-180975" defTabSz="1703388">
              <a:buFont typeface="+mj-lt"/>
              <a:buAutoNum type="arabicPeriod"/>
            </a:pPr>
            <a:r>
              <a:rPr lang="ja-JP" altLang="en-US" b="1" dirty="0"/>
              <a:t>小委員会審査</a:t>
            </a:r>
            <a:r>
              <a:rPr lang="ja-JP" altLang="en-US" dirty="0"/>
              <a:t>：</a:t>
            </a:r>
            <a:r>
              <a:rPr lang="en-US" altLang="ja-JP" dirty="0"/>
              <a:t>	</a:t>
            </a:r>
            <a:r>
              <a:rPr lang="ja-JP" altLang="en-US" dirty="0"/>
              <a:t>認定に関する小委員会は、カリキュラムの基準と教育プロセスを評価し、タイ医療評議会の理事会委員会</a:t>
            </a:r>
            <a:r>
              <a:rPr lang="en-US" altLang="ja-JP" dirty="0"/>
              <a:t>	</a:t>
            </a:r>
            <a:r>
              <a:rPr lang="ja-JP" altLang="en-US" dirty="0"/>
              <a:t>に承認を勧告する。認定小委員会は</a:t>
            </a:r>
            <a:r>
              <a:rPr lang="en-US" altLang="ja-JP" dirty="0"/>
              <a:t>3</a:t>
            </a:r>
            <a:r>
              <a:rPr lang="ja-JP" altLang="en-US" dirty="0"/>
              <a:t>ヶ月に</a:t>
            </a:r>
            <a:r>
              <a:rPr lang="en-US" altLang="ja-JP" dirty="0"/>
              <a:t>1</a:t>
            </a:r>
            <a:r>
              <a:rPr lang="ja-JP" altLang="en-US" dirty="0"/>
              <a:t>回開催される。</a:t>
            </a:r>
          </a:p>
          <a:p>
            <a:pPr marL="539750" indent="-180975" defTabSz="1703388">
              <a:buFont typeface="+mj-lt"/>
              <a:buAutoNum type="arabicPeriod"/>
            </a:pPr>
            <a:r>
              <a:rPr lang="ja-JP" altLang="en-US" b="1" dirty="0"/>
              <a:t>継続審査権</a:t>
            </a:r>
            <a:r>
              <a:rPr lang="ja-JP" altLang="en-US" dirty="0"/>
              <a:t>：</a:t>
            </a:r>
            <a:r>
              <a:rPr lang="en-US" altLang="ja-JP" dirty="0"/>
              <a:t>	</a:t>
            </a:r>
            <a:r>
              <a:rPr lang="ja-JP" altLang="en-US" dirty="0"/>
              <a:t>タイ医療評議会は、カリキュラム、教育方法、教育病院に大幅な変更があった場合、認定を再審査し、不</a:t>
            </a:r>
            <a:r>
              <a:rPr lang="en-US" altLang="ja-JP" dirty="0"/>
              <a:t>	</a:t>
            </a:r>
            <a:r>
              <a:rPr lang="ja-JP" altLang="en-US" dirty="0"/>
              <a:t>承認となる可能性がある。</a:t>
            </a:r>
          </a:p>
          <a:p>
            <a:pPr marL="454025" indent="-285750" defTabSz="1703388">
              <a:buFont typeface="Wingdings" panose="05000000000000000000" pitchFamily="2" charset="2"/>
              <a:buChar char="Ø"/>
            </a:pPr>
            <a:r>
              <a:rPr lang="ja-JP" altLang="en-US" dirty="0"/>
              <a:t>ステップ</a:t>
            </a:r>
            <a:r>
              <a:rPr lang="en-US" altLang="ja-JP" dirty="0"/>
              <a:t>2</a:t>
            </a:r>
            <a:r>
              <a:rPr lang="ja-JP" altLang="en-US" dirty="0"/>
              <a:t>およびステップ</a:t>
            </a:r>
            <a:r>
              <a:rPr lang="en-US" altLang="ja-JP" dirty="0"/>
              <a:t>3</a:t>
            </a:r>
            <a:r>
              <a:rPr lang="ja-JP" altLang="en-US" dirty="0"/>
              <a:t>は、医学部学部長の協力を得る必要があるが、通常少なくとも</a:t>
            </a:r>
            <a:r>
              <a:rPr lang="en-US" altLang="ja-JP" dirty="0"/>
              <a:t>3</a:t>
            </a:r>
            <a:r>
              <a:rPr lang="ja-JP" altLang="en-US" dirty="0"/>
              <a:t>ヶ月かかる。</a:t>
            </a:r>
          </a:p>
          <a:p>
            <a:pPr marL="454025" indent="-285750" defTabSz="1703388">
              <a:buFont typeface="Wingdings" panose="05000000000000000000" pitchFamily="2" charset="2"/>
              <a:buChar char="Ø"/>
            </a:pPr>
            <a:r>
              <a:rPr lang="en-US" altLang="ja-JP" dirty="0"/>
              <a:t>WFME</a:t>
            </a:r>
            <a:r>
              <a:rPr lang="ja-JP" altLang="en-US" dirty="0"/>
              <a:t>品質改善グローバル基準</a:t>
            </a:r>
            <a:r>
              <a:rPr lang="en-US" altLang="ja-JP" dirty="0"/>
              <a:t>2015</a:t>
            </a:r>
            <a:r>
              <a:rPr lang="ja-JP" altLang="en-US" dirty="0"/>
              <a:t>を満たしていると認定された医学部は、特別な配慮を受けることができる。</a:t>
            </a:r>
          </a:p>
          <a:p>
            <a:pPr marL="454025" indent="-285750" defTabSz="1703388">
              <a:buFont typeface="Wingdings" panose="05000000000000000000" pitchFamily="2" charset="2"/>
              <a:buChar char="Ø"/>
            </a:pPr>
            <a:r>
              <a:rPr lang="ja-JP" altLang="en-US" dirty="0"/>
              <a:t>認定後、申請者は</a:t>
            </a:r>
            <a:r>
              <a:rPr lang="en-US" altLang="ja-JP" dirty="0"/>
              <a:t>7</a:t>
            </a:r>
            <a:r>
              <a:rPr lang="ja-JP" altLang="en-US" dirty="0"/>
              <a:t>年間有効な個人認定証明書を受け取る。有効期限が切れた場合、手続きと手数料の支払いを行うことで更新申請が可能であり、</a:t>
            </a:r>
            <a:r>
              <a:rPr lang="en-US" altLang="ja-JP" dirty="0"/>
              <a:t>2</a:t>
            </a:r>
            <a:r>
              <a:rPr lang="ja-JP" altLang="en-US" dirty="0"/>
              <a:t>回目以降の認定は生涯有効となる。</a:t>
            </a:r>
          </a:p>
        </p:txBody>
      </p:sp>
    </p:spTree>
    <p:extLst>
      <p:ext uri="{BB962C8B-B14F-4D97-AF65-F5344CB8AC3E}">
        <p14:creationId xmlns:p14="http://schemas.microsoft.com/office/powerpoint/2010/main" val="29908670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5" imgW="360" imgH="360" progId="TCLayout.ActiveDocument.1">
                  <p:embed/>
                </p:oleObj>
              </mc:Choice>
              <mc:Fallback>
                <p:oleObj name="think-cellスライド" r:id="rId5" imgW="360" imgH="360" progId="TCLayout.ActiveDocument.1">
                  <p:embed/>
                  <p:pic>
                    <p:nvPicPr>
                      <p:cNvPr id="11" name="Object 10"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hidden="1"/>
          <p:cNvSpPr/>
          <p:nvPr>
            <p:custDataLst>
              <p:tags r:id="rId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en-US" altLang="ja-JP" sz="800" dirty="0">
              <a:solidFill>
                <a:srgbClr val="000000"/>
              </a:solidFill>
              <a:latin typeface="Arial" panose="020B0604020202020204" pitchFamily="34" charset="0"/>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sz="1400" noProof="1"/>
              <a:t>タイ／医療関連／医療サービス</a:t>
            </a:r>
            <a:endParaRPr kumimoji="1" lang="ja-JP" altLang="en-US" sz="1400"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sz="2000" noProof="1"/>
              <a:t>市場規模</a:t>
            </a:r>
          </a:p>
        </p:txBody>
      </p:sp>
      <p:grpSp>
        <p:nvGrpSpPr>
          <p:cNvPr id="5" name="グループ化 7"/>
          <p:cNvGrpSpPr/>
          <p:nvPr/>
        </p:nvGrpSpPr>
        <p:grpSpPr>
          <a:xfrm>
            <a:off x="632520" y="1772816"/>
            <a:ext cx="8640960" cy="288032"/>
            <a:chOff x="4803500" y="2113806"/>
            <a:chExt cx="5626916" cy="288032"/>
          </a:xfrm>
        </p:grpSpPr>
        <p:cxnSp>
          <p:nvCxnSpPr>
            <p:cNvPr id="6" name="直線コネクタ 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noProof="1">
                  <a:solidFill>
                    <a:srgbClr val="000000"/>
                  </a:solidFill>
                  <a:latin typeface="Arial Black" pitchFamily="34" charset="0"/>
                  <a:ea typeface="HGP創英角ｺﾞｼｯｸUB" pitchFamily="50" charset="-128"/>
                </a:rPr>
                <a:t>医療サービスの市場規模*</a:t>
              </a:r>
            </a:p>
          </p:txBody>
        </p:sp>
      </p:grpSp>
      <p:sp>
        <p:nvSpPr>
          <p:cNvPr id="14" name="テキスト ボックス 13"/>
          <p:cNvSpPr txBox="1"/>
          <p:nvPr/>
        </p:nvSpPr>
        <p:spPr>
          <a:xfrm>
            <a:off x="218521" y="6573696"/>
            <a:ext cx="5616624" cy="144016"/>
          </a:xfrm>
          <a:prstGeom prst="rect">
            <a:avLst/>
          </a:prstGeom>
          <a:noFill/>
        </p:spPr>
        <p:txBody>
          <a:bodyPr wrap="square" lIns="0" tIns="0" rIns="0" bIns="0" rtlCol="0">
            <a:noAutofit/>
          </a:bodyPr>
          <a:lstStyle/>
          <a:p>
            <a:pPr marL="444500" indent="-444500"/>
            <a:r>
              <a:rPr lang="ja-JP" altLang="en-US" sz="800" noProof="1">
                <a:latin typeface="Arial" panose="020B0604020202020204" pitchFamily="34" charset="0"/>
                <a:ea typeface="ＭＳ Ｐゴシック" panose="020B0600070205080204" pitchFamily="50" charset="-128"/>
                <a:cs typeface="Arial" panose="020B0604020202020204" pitchFamily="34" charset="0"/>
              </a:rPr>
              <a:t>（出所）世界保健機関 （WHO）「Global Health Expenditure Database」 （</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2025</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2</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月時点）</a:t>
            </a:r>
          </a:p>
        </p:txBody>
      </p:sp>
      <p:sp>
        <p:nvSpPr>
          <p:cNvPr id="15" name="テキスト ボックス 14"/>
          <p:cNvSpPr txBox="1"/>
          <p:nvPr/>
        </p:nvSpPr>
        <p:spPr>
          <a:xfrm>
            <a:off x="218521" y="6380147"/>
            <a:ext cx="7632848" cy="123111"/>
          </a:xfrm>
          <a:prstGeom prst="rect">
            <a:avLst/>
          </a:prstGeom>
          <a:noFill/>
        </p:spPr>
        <p:txBody>
          <a:bodyPr wrap="square" lIns="0" tIns="0" rIns="0" bIns="0" rtlCol="0">
            <a:spAutoFit/>
          </a:bodyPr>
          <a:lstStyle/>
          <a:p>
            <a:r>
              <a:rPr kumimoji="0" lang="en-US" altLang="ja-JP" sz="800" noProof="1" bmk="">
                <a:latin typeface="Arial" panose="020B0604020202020204" pitchFamily="34" charset="0"/>
                <a:ea typeface="ＭＳ Ｐゴシック" panose="020B0600070205080204" pitchFamily="50" charset="-128"/>
                <a:cs typeface="Arial" panose="020B0604020202020204" pitchFamily="34" charset="0"/>
              </a:rPr>
              <a:t>*医療費は、医療サービスの市場規模として定義されている</a:t>
            </a:r>
          </a:p>
        </p:txBody>
      </p:sp>
      <p:sp>
        <p:nvSpPr>
          <p:cNvPr id="31" name="テキスト ボックス 23"/>
          <p:cNvSpPr txBox="1"/>
          <p:nvPr/>
        </p:nvSpPr>
        <p:spPr>
          <a:xfrm>
            <a:off x="200472" y="1124744"/>
            <a:ext cx="9505056" cy="236988"/>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医療サービス市場は一貫して増加傾向にあり、2022年には約276億</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3</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000万</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US$</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に達した。</a:t>
            </a:r>
          </a:p>
        </p:txBody>
      </p:sp>
      <p:graphicFrame>
        <p:nvGraphicFramePr>
          <p:cNvPr id="28" name="Chart 27">
            <a:extLst>
              <a:ext uri="{FF2B5EF4-FFF2-40B4-BE49-F238E27FC236}">
                <a16:creationId xmlns:a16="http://schemas.microsoft.com/office/drawing/2014/main" id="{36AAE1DB-FF8A-2AA9-EBA8-FF616E152E38}"/>
              </a:ext>
            </a:extLst>
          </p:cNvPr>
          <p:cNvGraphicFramePr/>
          <p:nvPr>
            <p:extLst>
              <p:ext uri="{D42A27DB-BD31-4B8C-83A1-F6EECF244321}">
                <p14:modId xmlns:p14="http://schemas.microsoft.com/office/powerpoint/2010/main" val="1017663277"/>
              </p:ext>
            </p:extLst>
          </p:nvPr>
        </p:nvGraphicFramePr>
        <p:xfrm>
          <a:off x="712950" y="2343427"/>
          <a:ext cx="8632538" cy="3937177"/>
        </p:xfrm>
        <a:graphic>
          <a:graphicData uri="http://schemas.openxmlformats.org/drawingml/2006/chart">
            <c:chart xmlns:c="http://schemas.openxmlformats.org/drawingml/2006/chart" xmlns:r="http://schemas.openxmlformats.org/officeDocument/2006/relationships" r:id="rId7"/>
          </a:graphicData>
        </a:graphic>
      </p:graphicFrame>
      <p:sp>
        <p:nvSpPr>
          <p:cNvPr id="4" name="テキスト ボックス 3">
            <a:extLst>
              <a:ext uri="{FF2B5EF4-FFF2-40B4-BE49-F238E27FC236}">
                <a16:creationId xmlns:a16="http://schemas.microsoft.com/office/drawing/2014/main" id="{B07D3624-3B04-9CE6-A30F-0BC3842BDBC3}"/>
              </a:ext>
            </a:extLst>
          </p:cNvPr>
          <p:cNvSpPr txBox="1"/>
          <p:nvPr/>
        </p:nvSpPr>
        <p:spPr>
          <a:xfrm>
            <a:off x="655725" y="2131677"/>
            <a:ext cx="914400" cy="230832"/>
          </a:xfrm>
          <a:prstGeom prst="rect">
            <a:avLst/>
          </a:prstGeom>
          <a:noFill/>
        </p:spPr>
        <p:txBody>
          <a:bodyPr wrap="square" rtlCol="0">
            <a:spAutoFit/>
          </a:bodyPr>
          <a:lstStyle/>
          <a:p>
            <a:r>
              <a:rPr kumimoji="1" lang="ja-JP" altLang="en-US" sz="900" dirty="0">
                <a:latin typeface="Arial" panose="020B0604020202020204" pitchFamily="34" charset="0"/>
                <a:ea typeface="ＭＳ Ｐゴシック" panose="020B0600070205080204" pitchFamily="50" charset="-128"/>
                <a:cs typeface="Arial" panose="020B0604020202020204" pitchFamily="34" charset="0"/>
              </a:rPr>
              <a:t>（億</a:t>
            </a:r>
            <a:r>
              <a:rPr kumimoji="1" lang="en-US" altLang="ja-JP" sz="9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900" dirty="0">
                <a:latin typeface="Arial" panose="020B0604020202020204" pitchFamily="34" charset="0"/>
                <a:ea typeface="ＭＳ Ｐゴシック" panose="020B0600070205080204" pitchFamily="50" charset="-128"/>
                <a:cs typeface="Arial" panose="020B0604020202020204" pitchFamily="34" charset="0"/>
              </a:rPr>
              <a:t>）</a:t>
            </a:r>
          </a:p>
        </p:txBody>
      </p:sp>
      <p:cxnSp>
        <p:nvCxnSpPr>
          <p:cNvPr id="8" name="Straight Connector 19">
            <a:extLst>
              <a:ext uri="{FF2B5EF4-FFF2-40B4-BE49-F238E27FC236}">
                <a16:creationId xmlns:a16="http://schemas.microsoft.com/office/drawing/2014/main" id="{2AB304B0-EC92-CA4E-4F22-8BECF7F59FAB}"/>
              </a:ext>
            </a:extLst>
          </p:cNvPr>
          <p:cNvCxnSpPr>
            <a:cxnSpLocks/>
          </p:cNvCxnSpPr>
          <p:nvPr>
            <p:custDataLst>
              <p:tags r:id="rId3"/>
            </p:custDataLst>
          </p:nvPr>
        </p:nvCxnSpPr>
        <p:spPr bwMode="auto">
          <a:xfrm flipV="1">
            <a:off x="1282131" y="2400697"/>
            <a:ext cx="7622926" cy="2452688"/>
          </a:xfrm>
          <a:prstGeom prst="line">
            <a:avLst/>
          </a:prstGeom>
          <a:ln w="28575"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16" name="テキスト プレースホルダ 9">
            <a:extLst>
              <a:ext uri="{FF2B5EF4-FFF2-40B4-BE49-F238E27FC236}">
                <a16:creationId xmlns:a16="http://schemas.microsoft.com/office/drawing/2014/main" id="{BDAD35B0-5464-BA17-7967-090B98892F65}"/>
              </a:ext>
            </a:extLst>
          </p:cNvPr>
          <p:cNvSpPr>
            <a:spLocks noGrp="1"/>
          </p:cNvSpPr>
          <p:nvPr/>
        </p:nvSpPr>
        <p:spPr bwMode="auto">
          <a:xfrm>
            <a:off x="4592960" y="3399482"/>
            <a:ext cx="1080122" cy="375295"/>
          </a:xfrm>
          <a:prstGeom prst="ellipse">
            <a:avLst/>
          </a:prstGeom>
          <a:solidFill>
            <a:schemeClr val="bg1"/>
          </a:solidFill>
          <a:ln w="9525" algn="ctr">
            <a:solidFill>
              <a:schemeClr val="tx1"/>
            </a:solidFill>
          </a:ln>
          <a:effectLst/>
        </p:spPr>
        <p:txBody>
          <a:bodyPr vert="horz" wrap="none" lIns="0" tIns="0" rIns="0" bIns="0" numCol="1" spcCol="0" rtlCol="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spcBef>
                <a:spcPct val="0"/>
              </a:spcBef>
              <a:buNone/>
            </a:pPr>
            <a:r>
              <a:rPr lang="en-US" altLang="ja-JP" sz="1000" b="1" noProof="1">
                <a:sym typeface="+mn-lt"/>
              </a:rPr>
              <a:t>CAGR</a:t>
            </a:r>
            <a:endParaRPr lang="ja-JP" altLang="en-US" sz="800" b="1" dirty="0">
              <a:sym typeface="+mn-lt"/>
            </a:endParaRPr>
          </a:p>
          <a:p>
            <a:pPr marL="0" indent="0" algn="ctr">
              <a:spcBef>
                <a:spcPct val="0"/>
              </a:spcBef>
              <a:buNone/>
            </a:pPr>
            <a:r>
              <a:rPr lang="en-US" altLang="ja-JP" sz="1000" b="1" noProof="1"/>
              <a:t>6.04%</a:t>
            </a:r>
            <a:endParaRPr lang="en-US" altLang="en-US" sz="1000" b="1" noProof="1"/>
          </a:p>
        </p:txBody>
      </p:sp>
    </p:spTree>
    <p:extLst>
      <p:ext uri="{BB962C8B-B14F-4D97-AF65-F5344CB8AC3E}">
        <p14:creationId xmlns:p14="http://schemas.microsoft.com/office/powerpoint/2010/main" val="35913716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7" imgW="270" imgH="270" progId="TCLayout.ActiveDocument.1">
                  <p:embed/>
                </p:oleObj>
              </mc:Choice>
              <mc:Fallback>
                <p:oleObj name="think-cellスライド" r:id="rId7" imgW="270" imgH="270" progId="TCLayout.ActiveDocument.1">
                  <p:embed/>
                  <p:pic>
                    <p:nvPicPr>
                      <p:cNvPr id="3" name="オブジェクト 2" hidde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タイ／医療関連／医療機器</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市場規模</a:t>
            </a:r>
          </a:p>
        </p:txBody>
      </p:sp>
      <p:grpSp>
        <p:nvGrpSpPr>
          <p:cNvPr id="18" name="グループ化 7"/>
          <p:cNvGrpSpPr/>
          <p:nvPr/>
        </p:nvGrpSpPr>
        <p:grpSpPr>
          <a:xfrm>
            <a:off x="632520" y="1916832"/>
            <a:ext cx="8640960" cy="288032"/>
            <a:chOff x="4803500" y="2113806"/>
            <a:chExt cx="5626916" cy="288032"/>
          </a:xfrm>
        </p:grpSpPr>
        <p:cxnSp>
          <p:nvCxnSpPr>
            <p:cNvPr id="19" name="直線コネクタ 1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医療機器の市場規模</a:t>
              </a:r>
              <a:endParaRPr lang="en-US" altLang="ko-KR" sz="1400" dirty="0">
                <a:solidFill>
                  <a:srgbClr val="000000"/>
                </a:solidFill>
                <a:latin typeface="Arial Black" pitchFamily="34" charset="0"/>
                <a:ea typeface="HGP創英角ｺﾞｼｯｸUB" pitchFamily="50" charset="-128"/>
              </a:endParaRPr>
            </a:p>
          </p:txBody>
        </p:sp>
      </p:grpSp>
      <p:sp>
        <p:nvSpPr>
          <p:cNvPr id="21" name="テキスト ボックス 20"/>
          <p:cNvSpPr txBox="1"/>
          <p:nvPr/>
        </p:nvSpPr>
        <p:spPr>
          <a:xfrm>
            <a:off x="704528" y="2264935"/>
            <a:ext cx="828032"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27" name="テキスト ボックス 26"/>
          <p:cNvSpPr txBox="1"/>
          <p:nvPr/>
        </p:nvSpPr>
        <p:spPr>
          <a:xfrm>
            <a:off x="272480" y="6516755"/>
            <a:ext cx="82089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（出所）米国商務省ホームページ</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2025</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2</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月時点）</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43" name="Chart 42">
            <a:extLst>
              <a:ext uri="{FF2B5EF4-FFF2-40B4-BE49-F238E27FC236}">
                <a16:creationId xmlns:a16="http://schemas.microsoft.com/office/drawing/2014/main" id="{08CC9329-2870-45B3-90A1-42BDBA94DB58}"/>
              </a:ext>
            </a:extLst>
          </p:cNvPr>
          <p:cNvGraphicFramePr/>
          <p:nvPr>
            <p:custDataLst>
              <p:tags r:id="rId3"/>
            </p:custDataLst>
            <p:extLst>
              <p:ext uri="{D42A27DB-BD31-4B8C-83A1-F6EECF244321}">
                <p14:modId xmlns:p14="http://schemas.microsoft.com/office/powerpoint/2010/main" val="550758983"/>
              </p:ext>
            </p:extLst>
          </p:nvPr>
        </p:nvGraphicFramePr>
        <p:xfrm>
          <a:off x="848543" y="2377468"/>
          <a:ext cx="8508181" cy="3797907"/>
        </p:xfrm>
        <a:graphic>
          <a:graphicData uri="http://schemas.openxmlformats.org/drawingml/2006/chart">
            <c:chart xmlns:c="http://schemas.openxmlformats.org/drawingml/2006/chart" xmlns:r="http://schemas.openxmlformats.org/officeDocument/2006/relationships" r:id="rId9"/>
          </a:graphicData>
        </a:graphic>
      </p:graphicFrame>
      <p:grpSp>
        <p:nvGrpSpPr>
          <p:cNvPr id="22" name="グループ化 21"/>
          <p:cNvGrpSpPr/>
          <p:nvPr/>
        </p:nvGrpSpPr>
        <p:grpSpPr>
          <a:xfrm>
            <a:off x="7942243" y="2492896"/>
            <a:ext cx="1412893" cy="3894596"/>
            <a:chOff x="7622993" y="-41433"/>
            <a:chExt cx="2640533" cy="4129844"/>
          </a:xfrm>
        </p:grpSpPr>
        <p:sp>
          <p:nvSpPr>
            <p:cNvPr id="23" name="フリーフォーム 22"/>
            <p:cNvSpPr/>
            <p:nvPr/>
          </p:nvSpPr>
          <p:spPr>
            <a:xfrm>
              <a:off x="7688579" y="-41433"/>
              <a:ext cx="2574947" cy="4003438"/>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Arial" panose="020B0604020202020204" pitchFamily="34" charset="0"/>
                  <a:ea typeface="ＭＳ Ｐゴシック" panose="020B0600070205080204" pitchFamily="50" charset="-128"/>
                  <a:cs typeface="Arial" panose="020B0604020202020204" pitchFamily="34" charset="0"/>
                </a:rPr>
                <a:t> </a:t>
              </a:r>
              <a:endParaRPr kumimoji="1" lang="ja-JP" altLang="en-US"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4" name="角丸四角形 23"/>
            <p:cNvSpPr/>
            <p:nvPr/>
          </p:nvSpPr>
          <p:spPr>
            <a:xfrm>
              <a:off x="7622993" y="3858944"/>
              <a:ext cx="2287766" cy="229467"/>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square" lIns="36000" tIns="0" rIns="36000" bIns="0" anchor="ctr" anchorCtr="0">
              <a:spAutoFit/>
            </a:bodyPr>
            <a:lstStyle/>
            <a:p>
              <a:pPr lvl="0" algn="ct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2024</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年は予測値</a:t>
              </a:r>
              <a:endPar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31" name="テキスト ボックス 16"/>
          <p:cNvSpPr txBox="1"/>
          <p:nvPr/>
        </p:nvSpPr>
        <p:spPr>
          <a:xfrm>
            <a:off x="200472" y="1062722"/>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年時点の、タイの医療機器市場は約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医療機器の市場規模は、先進的な医療機器への需要の高まりと、医療技術分野への政府による投資の増加により医療技術分野への政府の投資拡大により、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年まで年平均成長率</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6.42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％で成長し続けると予想される。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2" name="Straight Connector 19">
            <a:extLst>
              <a:ext uri="{FF2B5EF4-FFF2-40B4-BE49-F238E27FC236}">
                <a16:creationId xmlns:a16="http://schemas.microsoft.com/office/drawing/2014/main" id="{68A1D1CA-D66A-594B-DE8E-A79BC46868BF}"/>
              </a:ext>
            </a:extLst>
          </p:cNvPr>
          <p:cNvCxnSpPr>
            <a:cxnSpLocks/>
          </p:cNvCxnSpPr>
          <p:nvPr>
            <p:custDataLst>
              <p:tags r:id="rId4"/>
            </p:custDataLst>
          </p:nvPr>
        </p:nvCxnSpPr>
        <p:spPr bwMode="auto">
          <a:xfrm flipV="1">
            <a:off x="1856656" y="2564904"/>
            <a:ext cx="5472608" cy="432048"/>
          </a:xfrm>
          <a:prstGeom prst="line">
            <a:avLst/>
          </a:prstGeom>
          <a:ln w="28575"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4" name="テキスト プレースホルダ 9">
            <a:extLst>
              <a:ext uri="{FF2B5EF4-FFF2-40B4-BE49-F238E27FC236}">
                <a16:creationId xmlns:a16="http://schemas.microsoft.com/office/drawing/2014/main" id="{F6EA6CB7-1A70-DD43-CE56-F93202B5C633}"/>
              </a:ext>
            </a:extLst>
          </p:cNvPr>
          <p:cNvSpPr>
            <a:spLocks noGrp="1"/>
          </p:cNvSpPr>
          <p:nvPr>
            <p:custDataLst>
              <p:tags r:id="rId5"/>
            </p:custDataLst>
          </p:nvPr>
        </p:nvSpPr>
        <p:spPr bwMode="auto">
          <a:xfrm>
            <a:off x="3800872" y="2615676"/>
            <a:ext cx="1080122" cy="375295"/>
          </a:xfrm>
          <a:prstGeom prst="ellipse">
            <a:avLst/>
          </a:prstGeom>
          <a:solidFill>
            <a:schemeClr val="bg1"/>
          </a:solidFill>
          <a:ln w="9525" algn="ctr">
            <a:solidFill>
              <a:schemeClr val="tx1"/>
            </a:solidFill>
          </a:ln>
          <a:effec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r>
              <a:rPr lang="en-US" altLang="ja-JP" sz="1000" b="1" noProof="1">
                <a:sym typeface="+mn-lt"/>
              </a:rPr>
              <a:t>CAGR</a:t>
            </a:r>
            <a:endParaRPr lang="ja-JP" altLang="en-US" sz="800" b="1" dirty="0">
              <a:sym typeface="+mn-lt"/>
            </a:endParaRPr>
          </a:p>
          <a:p>
            <a:pPr marL="0" indent="0" algn="ctr">
              <a:spcBef>
                <a:spcPct val="0"/>
              </a:spcBef>
              <a:buNone/>
            </a:pPr>
            <a:r>
              <a:rPr lang="en-US" altLang="ja-JP" sz="1000" b="1" noProof="1"/>
              <a:t>6.07%</a:t>
            </a:r>
            <a:endParaRPr lang="en-US" altLang="en-US" sz="1000" b="1" noProof="1"/>
          </a:p>
        </p:txBody>
      </p:sp>
    </p:spTree>
    <p:extLst>
      <p:ext uri="{BB962C8B-B14F-4D97-AF65-F5344CB8AC3E}">
        <p14:creationId xmlns:p14="http://schemas.microsoft.com/office/powerpoint/2010/main" val="36656826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6" name="Chart 71">
            <a:extLst>
              <a:ext uri="{FF2B5EF4-FFF2-40B4-BE49-F238E27FC236}">
                <a16:creationId xmlns:a16="http://schemas.microsoft.com/office/drawing/2014/main" id="{E214435B-6C2B-9125-0451-97DA3E4AA7D9}"/>
              </a:ext>
            </a:extLst>
          </p:cNvPr>
          <p:cNvGraphicFramePr/>
          <p:nvPr>
            <p:custDataLst>
              <p:tags r:id="rId1"/>
            </p:custDataLst>
            <p:extLst>
              <p:ext uri="{D42A27DB-BD31-4B8C-83A1-F6EECF244321}">
                <p14:modId xmlns:p14="http://schemas.microsoft.com/office/powerpoint/2010/main" val="706197874"/>
              </p:ext>
            </p:extLst>
          </p:nvPr>
        </p:nvGraphicFramePr>
        <p:xfrm>
          <a:off x="7008813" y="3325813"/>
          <a:ext cx="2498725" cy="2498725"/>
        </p:xfrm>
        <a:graphic>
          <a:graphicData uri="http://schemas.openxmlformats.org/drawingml/2006/chart">
            <c:chart xmlns:c="http://schemas.openxmlformats.org/drawingml/2006/chart" xmlns:r="http://schemas.openxmlformats.org/officeDocument/2006/relationships" r:id="rId32"/>
          </a:graphicData>
        </a:graphic>
      </p:graphicFrame>
      <p:graphicFrame>
        <p:nvGraphicFramePr>
          <p:cNvPr id="4" name="Object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33" imgW="360" imgH="360" progId="TCLayout.ActiveDocument.1">
                  <p:embed/>
                </p:oleObj>
              </mc:Choice>
              <mc:Fallback>
                <p:oleObj name="think-cellスライド" r:id="rId33" imgW="360" imgH="360" progId="TCLayout.ActiveDocument.1">
                  <p:embed/>
                  <p:pic>
                    <p:nvPicPr>
                      <p:cNvPr id="4" name="Object 3" hidden="1"/>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タイ／医療関連／医療機器</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輸出入額</a:t>
            </a:r>
          </a:p>
        </p:txBody>
      </p:sp>
      <p:sp>
        <p:nvSpPr>
          <p:cNvPr id="10" name="テキスト ボックス 9"/>
          <p:cNvSpPr txBox="1"/>
          <p:nvPr/>
        </p:nvSpPr>
        <p:spPr>
          <a:xfrm>
            <a:off x="380552" y="2483001"/>
            <a:ext cx="684016"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3" name="片側の 2 つの角を丸めた四角形 12"/>
          <p:cNvSpPr/>
          <p:nvPr/>
        </p:nvSpPr>
        <p:spPr>
          <a:xfrm>
            <a:off x="6753200" y="2699025"/>
            <a:ext cx="2808312" cy="322659"/>
          </a:xfrm>
          <a:prstGeom prst="round2SameRect">
            <a:avLst/>
          </a:prstGeom>
          <a:gradFill>
            <a:gsLst>
              <a:gs pos="45000">
                <a:srgbClr val="A2BBDC"/>
              </a:gs>
              <a:gs pos="100000">
                <a:schemeClr val="bg1"/>
              </a:gs>
            </a:gsLst>
            <a:lin ang="5400000" scaled="0"/>
          </a:gradFill>
        </p:spPr>
        <p:txBody>
          <a:bodyPr wrap="square">
            <a:sp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輸入相手国（</a:t>
            </a:r>
            <a:r>
              <a:rPr lang="en-US"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2022</a:t>
            </a: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年）</a:t>
            </a:r>
          </a:p>
        </p:txBody>
      </p:sp>
      <p:grpSp>
        <p:nvGrpSpPr>
          <p:cNvPr id="14" name="グループ化 7"/>
          <p:cNvGrpSpPr/>
          <p:nvPr/>
        </p:nvGrpSpPr>
        <p:grpSpPr>
          <a:xfrm>
            <a:off x="200472" y="2122961"/>
            <a:ext cx="9505056" cy="288032"/>
            <a:chOff x="4803500" y="2113806"/>
            <a:chExt cx="5626916" cy="288032"/>
          </a:xfrm>
        </p:grpSpPr>
        <p:cxnSp>
          <p:nvCxnSpPr>
            <p:cNvPr id="15" name="直線コネクタ 1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医療機器の輸出入額</a:t>
              </a:r>
              <a:endParaRPr lang="en-US" altLang="ko-KR" sz="1400" dirty="0">
                <a:solidFill>
                  <a:srgbClr val="000000"/>
                </a:solidFill>
                <a:latin typeface="Arial Black" pitchFamily="34" charset="0"/>
                <a:ea typeface="HGP創英角ｺﾞｼｯｸUB" pitchFamily="50" charset="-128"/>
              </a:endParaRPr>
            </a:p>
          </p:txBody>
        </p:sp>
      </p:grpSp>
      <p:sp>
        <p:nvSpPr>
          <p:cNvPr id="33" name="テキスト プレースホルダ 9"/>
          <p:cNvSpPr>
            <a:spLocks noGrp="1"/>
          </p:cNvSpPr>
          <p:nvPr>
            <p:custDataLst>
              <p:tags r:id="rId4"/>
            </p:custDataLst>
          </p:nvPr>
        </p:nvSpPr>
        <p:spPr bwMode="auto">
          <a:xfrm>
            <a:off x="9029700" y="3508375"/>
            <a:ext cx="406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6FBAE4E-B49E-4F4A-97AC-8259E7371538}" type="datetime'''ア''メ''''''''''''''''''''''''''''''''''リ''''''カ'''''''''''">
              <a:rPr lang="ja-JP" altLang="en-US" sz="1000" smtClean="0"/>
              <a:pPr/>
              <a:t>アメリカ</a:t>
            </a:fld>
            <a:endParaRPr kumimoji="0" lang="ja-JP" altLang="en-US" sz="1000" dirty="0">
              <a:sym typeface="+mn-lt"/>
            </a:endParaRPr>
          </a:p>
        </p:txBody>
      </p:sp>
      <p:sp>
        <p:nvSpPr>
          <p:cNvPr id="34" name="テキスト プレースホルダ 9"/>
          <p:cNvSpPr>
            <a:spLocks noGrp="1"/>
          </p:cNvSpPr>
          <p:nvPr>
            <p:custDataLst>
              <p:tags r:id="rId5"/>
            </p:custDataLst>
          </p:nvPr>
        </p:nvSpPr>
        <p:spPr bwMode="auto">
          <a:xfrm>
            <a:off x="9439275" y="48529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D81E3E2C-C5C6-45CD-83FB-CC050CBFEB92}" type="datetime'''''''''''''''''''''''中''''''''''''''''''''''''''国'">
              <a:rPr lang="ja-JP" altLang="en-US" sz="1000" smtClean="0"/>
              <a:pPr/>
              <a:t>中国</a:t>
            </a:fld>
            <a:endParaRPr kumimoji="0" lang="ja-JP" altLang="en-US" sz="1000" dirty="0">
              <a:sym typeface="+mn-lt"/>
            </a:endParaRPr>
          </a:p>
        </p:txBody>
      </p:sp>
      <p:sp>
        <p:nvSpPr>
          <p:cNvPr id="35" name="テキスト プレースホルダ 9"/>
          <p:cNvSpPr>
            <a:spLocks noGrp="1"/>
          </p:cNvSpPr>
          <p:nvPr>
            <p:custDataLst>
              <p:tags r:id="rId6"/>
            </p:custDataLst>
          </p:nvPr>
        </p:nvSpPr>
        <p:spPr bwMode="auto">
          <a:xfrm>
            <a:off x="8034338" y="5876925"/>
            <a:ext cx="3048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CCEE8D4-74E0-48E0-8000-701EFE4AFA13}" type="datetime'''''''''''''''''ド''''''''''''''''イ''''''''''''ツ'">
              <a:rPr lang="ja-JP" altLang="en-US" sz="1000" smtClean="0"/>
              <a:pPr/>
              <a:t>ドイツ</a:t>
            </a:fld>
            <a:endParaRPr kumimoji="0" lang="ja-JP" altLang="en-US" sz="1000" dirty="0">
              <a:sym typeface="+mn-lt"/>
            </a:endParaRPr>
          </a:p>
        </p:txBody>
      </p:sp>
      <p:sp>
        <p:nvSpPr>
          <p:cNvPr id="37" name="テキスト プレースホルダ 9"/>
          <p:cNvSpPr>
            <a:spLocks noGrp="1"/>
          </p:cNvSpPr>
          <p:nvPr>
            <p:custDataLst>
              <p:tags r:id="rId7"/>
            </p:custDataLst>
          </p:nvPr>
        </p:nvSpPr>
        <p:spPr bwMode="auto">
          <a:xfrm>
            <a:off x="8902700" y="567213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257A25A7-FA50-4A19-A1CD-05A1E6471DA2}" type="datetime'''''''日''''''''''''''''''''''''本'''''''''''''''''">
              <a:rPr lang="ja-JP" altLang="en-US" sz="1000" smtClean="0"/>
              <a:pPr/>
              <a:t>日本</a:t>
            </a:fld>
            <a:endParaRPr kumimoji="0" lang="ja-JP" altLang="en-US" sz="1000" dirty="0">
              <a:sym typeface="+mn-lt"/>
            </a:endParaRPr>
          </a:p>
        </p:txBody>
      </p:sp>
      <p:sp>
        <p:nvSpPr>
          <p:cNvPr id="39" name="テキスト プレースホルダ 9"/>
          <p:cNvSpPr>
            <a:spLocks noGrp="1"/>
          </p:cNvSpPr>
          <p:nvPr>
            <p:custDataLst>
              <p:tags r:id="rId8"/>
            </p:custDataLst>
          </p:nvPr>
        </p:nvSpPr>
        <p:spPr bwMode="auto">
          <a:xfrm>
            <a:off x="7159341" y="5693908"/>
            <a:ext cx="64928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7F687922-80EC-4D66-AB36-E9BA26682F55}" type="datetime'''ア''''''''''''''''イ''''''''''''ル''''''ラ''''''''ン''ド'''''">
              <a:rPr lang="ja-JP" altLang="en-US" sz="1000" smtClean="0"/>
              <a:pPr/>
              <a:t>アイルランド</a:t>
            </a:fld>
            <a:endParaRPr kumimoji="0" lang="ja-JP" altLang="en-US" sz="1000" dirty="0">
              <a:sym typeface="+mn-lt"/>
            </a:endParaRPr>
          </a:p>
        </p:txBody>
      </p:sp>
      <p:sp>
        <p:nvSpPr>
          <p:cNvPr id="51" name="テキスト プレースホルダ 9"/>
          <p:cNvSpPr>
            <a:spLocks noGrp="1"/>
          </p:cNvSpPr>
          <p:nvPr>
            <p:custDataLst>
              <p:tags r:id="rId9"/>
            </p:custDataLst>
          </p:nvPr>
        </p:nvSpPr>
        <p:spPr bwMode="auto">
          <a:xfrm>
            <a:off x="6772275" y="3946525"/>
            <a:ext cx="371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ADE83171-9055-4FE1-939F-1473FD617DF6}" type="datetime'''''''そ''''''''''''''''の''''''''''''他'''''''''''''''''">
              <a:rPr lang="ja-JP" altLang="en-US" sz="1000"/>
              <a:pPr marL="0" indent="0" algn="r">
                <a:spcBef>
                  <a:spcPct val="0"/>
                </a:spcBef>
                <a:buNone/>
              </a:pPr>
              <a:t>その他</a:t>
            </a:fld>
            <a:endParaRPr kumimoji="0" lang="ja-JP" altLang="en-US" sz="1000" dirty="0">
              <a:sym typeface="+mn-lt"/>
            </a:endParaRPr>
          </a:p>
        </p:txBody>
      </p:sp>
      <p:sp>
        <p:nvSpPr>
          <p:cNvPr id="19" name="Rectangle 18"/>
          <p:cNvSpPr/>
          <p:nvPr>
            <p:custDataLst>
              <p:tags r:id="rId10"/>
            </p:custDataLst>
          </p:nvPr>
        </p:nvSpPr>
        <p:spPr bwMode="gray">
          <a:xfrm>
            <a:off x="1236663" y="6221413"/>
            <a:ext cx="179388" cy="133350"/>
          </a:xfrm>
          <a:prstGeom prst="rect">
            <a:avLst/>
          </a:prstGeom>
          <a:solidFill>
            <a:srgbClr val="80CCE8"/>
          </a:solidFill>
          <a:ln w="9525"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5" name="Rectangle 24"/>
          <p:cNvSpPr/>
          <p:nvPr>
            <p:custDataLst>
              <p:tags r:id="rId11"/>
            </p:custDataLst>
          </p:nvPr>
        </p:nvSpPr>
        <p:spPr bwMode="gray">
          <a:xfrm>
            <a:off x="1822450" y="6221413"/>
            <a:ext cx="179388" cy="133350"/>
          </a:xfrm>
          <a:prstGeom prst="rect">
            <a:avLst/>
          </a:prstGeom>
          <a:solidFill>
            <a:srgbClr val="C0E6F4"/>
          </a:solidFill>
          <a:ln w="9525"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3" name="テキスト プレースホルダ 9"/>
          <p:cNvSpPr>
            <a:spLocks noGrp="1"/>
          </p:cNvSpPr>
          <p:nvPr>
            <p:custDataLst>
              <p:tags r:id="rId12"/>
            </p:custDataLst>
          </p:nvPr>
        </p:nvSpPr>
        <p:spPr bwMode="auto">
          <a:xfrm>
            <a:off x="1466850" y="621665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6FFA75F-EEC8-489D-A402-91465B4A8B5B}" type="datetime'''''''輸''''''''''''''''''''''''''''''出'''''''''">
              <a:rPr kumimoji="0" lang="ja-JP" altLang="en-US" sz="1000">
                <a:sym typeface="+mn-lt"/>
              </a:rPr>
              <a:pPr marL="0" indent="0">
                <a:spcBef>
                  <a:spcPct val="0"/>
                </a:spcBef>
                <a:buNone/>
              </a:pPr>
              <a:t>輸出</a:t>
            </a:fld>
            <a:endParaRPr kumimoji="0" lang="ja-JP" altLang="en-US" sz="1000" dirty="0">
              <a:sym typeface="+mn-lt"/>
            </a:endParaRPr>
          </a:p>
        </p:txBody>
      </p:sp>
      <p:sp>
        <p:nvSpPr>
          <p:cNvPr id="62" name="テキスト プレースホルダ 9"/>
          <p:cNvSpPr>
            <a:spLocks noGrp="1"/>
          </p:cNvSpPr>
          <p:nvPr>
            <p:custDataLst>
              <p:tags r:id="rId13"/>
            </p:custDataLst>
          </p:nvPr>
        </p:nvSpPr>
        <p:spPr bwMode="auto">
          <a:xfrm>
            <a:off x="2052638" y="621665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D5A1DD2-0D2C-46B2-96F9-5109BE876864}" type="datetime'''''''''''輸''''''''入'''''''''''''''''''">
              <a:rPr kumimoji="0" lang="ja-JP" altLang="en-US" sz="1000">
                <a:sym typeface="+mn-lt"/>
              </a:rPr>
              <a:pPr marL="0" indent="0">
                <a:spcBef>
                  <a:spcPct val="0"/>
                </a:spcBef>
                <a:buNone/>
              </a:pPr>
              <a:t>輸入</a:t>
            </a:fld>
            <a:endParaRPr kumimoji="0" lang="ja-JP" altLang="en-US" sz="1000" dirty="0">
              <a:sym typeface="+mn-lt"/>
            </a:endParaRPr>
          </a:p>
        </p:txBody>
      </p:sp>
      <p:sp>
        <p:nvSpPr>
          <p:cNvPr id="47" name="テキスト ボックス 44"/>
          <p:cNvSpPr txBox="1"/>
          <p:nvPr/>
        </p:nvSpPr>
        <p:spPr>
          <a:xfrm>
            <a:off x="200472" y="1124744"/>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輸入が輸出を上回っているが、いずれも継続的な伸びが見られる。特に、タイは手術用手袋やサージカルマスクなどの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PPE</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の主要な生産・輸出国であり、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COVID-19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のパンデミック対応のために輸出を伸ばしたと考えられる。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noProof="1">
                <a:latin typeface="+mj-lt"/>
                <a:ea typeface="ＭＳ Ｐゴシック" panose="020B0600070205080204" pitchFamily="50" charset="-128"/>
                <a:cs typeface="Arial" panose="020B0604020202020204" pitchFamily="34" charset="0"/>
              </a:rPr>
              <a:t>2022年</a:t>
            </a:r>
            <a:r>
              <a:rPr lang="ja-JP" altLang="en-US" sz="1400" noProof="1">
                <a:latin typeface="+mj-lt"/>
                <a:ea typeface="ＭＳ Ｐゴシック" panose="020B0600070205080204" pitchFamily="50" charset="-128"/>
                <a:cs typeface="Arial" panose="020B0604020202020204" pitchFamily="34" charset="0"/>
              </a:rPr>
              <a:t>時点では</a:t>
            </a:r>
            <a:r>
              <a:rPr lang="en-US" altLang="ja-JP" sz="1400" noProof="1">
                <a:latin typeface="+mj-lt"/>
                <a:ea typeface="ＭＳ Ｐゴシック" panose="020B0600070205080204" pitchFamily="50" charset="-128"/>
                <a:cs typeface="Arial" panose="020B0604020202020204" pitchFamily="34" charset="0"/>
              </a:rPr>
              <a:t>、主な輸入相手国は米国、中国、日本であり、次いでドイツが約9%を占めている。</a:t>
            </a:r>
            <a:endParaRPr lang="en-US" altLang="ja-JP" sz="1400" dirty="0">
              <a:latin typeface="+mj-lt"/>
              <a:ea typeface="ＭＳ Ｐゴシック" panose="020B0600070205080204" pitchFamily="50" charset="-128"/>
              <a:cs typeface="Arial" panose="020B0604020202020204" pitchFamily="34" charset="0"/>
            </a:endParaRPr>
          </a:p>
        </p:txBody>
      </p:sp>
      <p:sp>
        <p:nvSpPr>
          <p:cNvPr id="73" name="テキスト ボックス 21">
            <a:extLst>
              <a:ext uri="{FF2B5EF4-FFF2-40B4-BE49-F238E27FC236}">
                <a16:creationId xmlns:a16="http://schemas.microsoft.com/office/drawing/2014/main" id="{D664D82F-D082-4864-AD7B-3E6C74DB209C}"/>
              </a:ext>
            </a:extLst>
          </p:cNvPr>
          <p:cNvSpPr txBox="1"/>
          <p:nvPr/>
        </p:nvSpPr>
        <p:spPr>
          <a:xfrm>
            <a:off x="223331" y="6548708"/>
            <a:ext cx="6840760" cy="216024"/>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a:t>
            </a:r>
            <a:r>
              <a:rPr lang="en-US" altLang="ja-JP" dirty="0"/>
              <a:t>UN </a:t>
            </a:r>
            <a:r>
              <a:rPr lang="en-US" altLang="ja-JP" dirty="0" err="1"/>
              <a:t>Comtrade</a:t>
            </a:r>
            <a:r>
              <a:rPr lang="en-US" altLang="ja-JP" dirty="0"/>
              <a:t> Database</a:t>
            </a:r>
            <a:r>
              <a:rPr lang="ja-JP" altLang="en-US" dirty="0"/>
              <a:t>、米国商務省</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2025</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2</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月時点）</a:t>
            </a:r>
            <a:endParaRPr lang="ja-JP" altLang="en-US" dirty="0"/>
          </a:p>
        </p:txBody>
      </p:sp>
      <p:graphicFrame>
        <p:nvGraphicFramePr>
          <p:cNvPr id="2" name="Chart 64">
            <a:extLst>
              <a:ext uri="{FF2B5EF4-FFF2-40B4-BE49-F238E27FC236}">
                <a16:creationId xmlns:a16="http://schemas.microsoft.com/office/drawing/2014/main" id="{E890EC4E-61A0-DBDC-EF36-0CA35AF433A9}"/>
              </a:ext>
            </a:extLst>
          </p:cNvPr>
          <p:cNvGraphicFramePr/>
          <p:nvPr>
            <p:custDataLst>
              <p:tags r:id="rId14"/>
            </p:custDataLst>
            <p:extLst>
              <p:ext uri="{D42A27DB-BD31-4B8C-83A1-F6EECF244321}">
                <p14:modId xmlns:p14="http://schemas.microsoft.com/office/powerpoint/2010/main" val="4002651095"/>
              </p:ext>
            </p:extLst>
          </p:nvPr>
        </p:nvGraphicFramePr>
        <p:xfrm>
          <a:off x="404814" y="2699025"/>
          <a:ext cx="5894540" cy="3260725"/>
        </p:xfrm>
        <a:graphic>
          <a:graphicData uri="http://schemas.openxmlformats.org/drawingml/2006/chart">
            <c:chart xmlns:c="http://schemas.openxmlformats.org/drawingml/2006/chart" xmlns:r="http://schemas.openxmlformats.org/officeDocument/2006/relationships" r:id="rId35"/>
          </a:graphicData>
        </a:graphic>
      </p:graphicFrame>
      <p:sp>
        <p:nvSpPr>
          <p:cNvPr id="7" name="テキスト プレースホルダ 9">
            <a:extLst>
              <a:ext uri="{FF2B5EF4-FFF2-40B4-BE49-F238E27FC236}">
                <a16:creationId xmlns:a16="http://schemas.microsoft.com/office/drawing/2014/main" id="{F3706C0B-A0B1-A83D-1B1E-34B9879EE9D7}"/>
              </a:ext>
            </a:extLst>
          </p:cNvPr>
          <p:cNvSpPr>
            <a:spLocks noGrp="1"/>
          </p:cNvSpPr>
          <p:nvPr>
            <p:custDataLst>
              <p:tags r:id="rId15"/>
            </p:custDataLst>
          </p:nvPr>
        </p:nvSpPr>
        <p:spPr bwMode="gray">
          <a:xfrm>
            <a:off x="309563" y="580072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B1652104-230B-47F3-8C70-4B1DFFA856C7}" type="datetime'''0'''''''''''''''''''''''''''''''''''''''''''''''''">
              <a:rPr lang="en-US" altLang="en-US" sz="1000" smtClean="0"/>
              <a:pPr/>
              <a:t>0</a:t>
            </a:fld>
            <a:endParaRPr lang="ja-JP" altLang="en-US" sz="800" dirty="0">
              <a:latin typeface="+mj-lt"/>
              <a:sym typeface="+mn-lt"/>
            </a:endParaRPr>
          </a:p>
        </p:txBody>
      </p:sp>
      <p:sp>
        <p:nvSpPr>
          <p:cNvPr id="8" name="テキスト プレースホルダ 9">
            <a:extLst>
              <a:ext uri="{FF2B5EF4-FFF2-40B4-BE49-F238E27FC236}">
                <a16:creationId xmlns:a16="http://schemas.microsoft.com/office/drawing/2014/main" id="{7986124C-7D82-55A1-5CE1-FDB31DD130B2}"/>
              </a:ext>
            </a:extLst>
          </p:cNvPr>
          <p:cNvSpPr>
            <a:spLocks noGrp="1"/>
          </p:cNvSpPr>
          <p:nvPr>
            <p:custDataLst>
              <p:tags r:id="rId16"/>
            </p:custDataLst>
          </p:nvPr>
        </p:nvSpPr>
        <p:spPr bwMode="gray">
          <a:xfrm>
            <a:off x="4795761" y="278092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E975A68F-5373-4A24-A02B-7D084CF74790}" type="datetime'''''''''''''''''''''''''''''1''''3''''''''.2'''''''">
              <a:rPr lang="en-US" altLang="en-US" sz="1000" smtClean="0"/>
              <a:pPr marL="0" indent="0" algn="ctr">
                <a:spcBef>
                  <a:spcPct val="0"/>
                </a:spcBef>
                <a:buNone/>
              </a:pPr>
              <a:t>13.2</a:t>
            </a:fld>
            <a:endParaRPr lang="ja-JP" altLang="en-US" sz="800" dirty="0">
              <a:latin typeface="+mj-lt"/>
              <a:sym typeface="+mn-lt"/>
            </a:endParaRPr>
          </a:p>
        </p:txBody>
      </p:sp>
      <p:sp>
        <p:nvSpPr>
          <p:cNvPr id="9" name="テキスト プレースホルダ 9">
            <a:extLst>
              <a:ext uri="{FF2B5EF4-FFF2-40B4-BE49-F238E27FC236}">
                <a16:creationId xmlns:a16="http://schemas.microsoft.com/office/drawing/2014/main" id="{96D6E7EC-27A5-1EFB-5F95-476E22200C84}"/>
              </a:ext>
            </a:extLst>
          </p:cNvPr>
          <p:cNvSpPr>
            <a:spLocks noGrp="1"/>
          </p:cNvSpPr>
          <p:nvPr>
            <p:custDataLst>
              <p:tags r:id="rId17"/>
            </p:custDataLst>
          </p:nvPr>
        </p:nvSpPr>
        <p:spPr bwMode="gray">
          <a:xfrm>
            <a:off x="1948473" y="3356992"/>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F229D32D-7FF2-4835-88F3-969725DB6ED9}" type="datetime'''''''10''.''''''''''''''''6'''''''''''''''">
              <a:rPr lang="en-US" altLang="en-US" sz="1000" smtClean="0"/>
              <a:pPr marL="0" indent="0" algn="ctr">
                <a:spcBef>
                  <a:spcPct val="0"/>
                </a:spcBef>
                <a:buNone/>
              </a:pPr>
              <a:t>10.6</a:t>
            </a:fld>
            <a:endParaRPr lang="ja-JP" altLang="en-US" sz="800" dirty="0">
              <a:latin typeface="+mj-lt"/>
              <a:sym typeface="+mn-lt"/>
            </a:endParaRPr>
          </a:p>
        </p:txBody>
      </p:sp>
      <p:sp>
        <p:nvSpPr>
          <p:cNvPr id="11" name="テキスト プレースホルダ 9">
            <a:extLst>
              <a:ext uri="{FF2B5EF4-FFF2-40B4-BE49-F238E27FC236}">
                <a16:creationId xmlns:a16="http://schemas.microsoft.com/office/drawing/2014/main" id="{AD830749-50D4-6757-7F55-2B02009B939B}"/>
              </a:ext>
            </a:extLst>
          </p:cNvPr>
          <p:cNvSpPr>
            <a:spLocks noGrp="1"/>
          </p:cNvSpPr>
          <p:nvPr>
            <p:custDataLst>
              <p:tags r:id="rId18"/>
            </p:custDataLst>
          </p:nvPr>
        </p:nvSpPr>
        <p:spPr bwMode="gray">
          <a:xfrm>
            <a:off x="4446588" y="3789040"/>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1000" noProof="1">
                <a:latin typeface="+mj-lt"/>
              </a:rPr>
              <a:t>8.6</a:t>
            </a:r>
            <a:endParaRPr lang="ja-JP" altLang="en-US" sz="800" dirty="0">
              <a:latin typeface="+mj-lt"/>
              <a:sym typeface="+mn-lt"/>
            </a:endParaRPr>
          </a:p>
        </p:txBody>
      </p:sp>
      <p:sp>
        <p:nvSpPr>
          <p:cNvPr id="12" name="テキスト プレースホルダ 9">
            <a:extLst>
              <a:ext uri="{FF2B5EF4-FFF2-40B4-BE49-F238E27FC236}">
                <a16:creationId xmlns:a16="http://schemas.microsoft.com/office/drawing/2014/main" id="{E0420060-BD2D-B8E2-FAB7-F19DF08090C9}"/>
              </a:ext>
            </a:extLst>
          </p:cNvPr>
          <p:cNvSpPr>
            <a:spLocks noGrp="1"/>
          </p:cNvSpPr>
          <p:nvPr>
            <p:custDataLst>
              <p:tags r:id="rId19"/>
            </p:custDataLst>
          </p:nvPr>
        </p:nvSpPr>
        <p:spPr bwMode="gray">
          <a:xfrm>
            <a:off x="699294" y="4329387"/>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09DA70A3-CA57-4F61-BFDA-27AE76F894D3}" type="datetime'''''6''''''''''''.''''''''''''''''3'''''">
              <a:rPr lang="en-US" altLang="en-US" sz="1000" smtClean="0"/>
              <a:pPr/>
              <a:t>6.3</a:t>
            </a:fld>
            <a:endParaRPr lang="ja-JP" altLang="en-US" sz="800" dirty="0">
              <a:latin typeface="+mj-lt"/>
              <a:sym typeface="+mn-lt"/>
            </a:endParaRPr>
          </a:p>
        </p:txBody>
      </p:sp>
      <p:sp>
        <p:nvSpPr>
          <p:cNvPr id="17" name="テキスト プレースホルダ 9">
            <a:extLst>
              <a:ext uri="{FF2B5EF4-FFF2-40B4-BE49-F238E27FC236}">
                <a16:creationId xmlns:a16="http://schemas.microsoft.com/office/drawing/2014/main" id="{3EDE0CDC-0B7B-FE97-8142-6C5B6024CFBA}"/>
              </a:ext>
            </a:extLst>
          </p:cNvPr>
          <p:cNvSpPr>
            <a:spLocks noGrp="1"/>
          </p:cNvSpPr>
          <p:nvPr>
            <p:custDataLst>
              <p:tags r:id="rId20"/>
            </p:custDataLst>
          </p:nvPr>
        </p:nvSpPr>
        <p:spPr bwMode="gray">
          <a:xfrm>
            <a:off x="1031801" y="3560687"/>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05071C76-232F-41BF-972F-E1DDA73F1E69}" type="datetime'''''''''''''''''''''''''''''''''9''''.''''''''''''7'''''''''''">
              <a:rPr lang="en-US" altLang="en-US" sz="1000" smtClean="0"/>
              <a:pPr/>
              <a:t>9.7</a:t>
            </a:fld>
            <a:endParaRPr lang="ja-JP" altLang="en-US" sz="800" dirty="0">
              <a:latin typeface="+mj-lt"/>
              <a:sym typeface="+mn-lt"/>
            </a:endParaRPr>
          </a:p>
        </p:txBody>
      </p:sp>
      <p:sp>
        <p:nvSpPr>
          <p:cNvPr id="18" name="テキスト プレースホルダ 9">
            <a:extLst>
              <a:ext uri="{FF2B5EF4-FFF2-40B4-BE49-F238E27FC236}">
                <a16:creationId xmlns:a16="http://schemas.microsoft.com/office/drawing/2014/main" id="{C85046CF-0219-6D54-B81D-23D1E815F74E}"/>
              </a:ext>
            </a:extLst>
          </p:cNvPr>
          <p:cNvSpPr>
            <a:spLocks noGrp="1"/>
          </p:cNvSpPr>
          <p:nvPr>
            <p:custDataLst>
              <p:tags r:id="rId21"/>
            </p:custDataLst>
          </p:nvPr>
        </p:nvSpPr>
        <p:spPr bwMode="gray">
          <a:xfrm>
            <a:off x="1647106" y="4167621"/>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76F83382-0FB3-4D7C-AD9D-D13CBE9DA369}" type="datetime'''''''6''''''''''''''''''''''''''''''.''''''''''''''8'''''''''">
              <a:rPr lang="en-US" altLang="en-US" sz="1000" smtClean="0"/>
              <a:pPr/>
              <a:t>6.8</a:t>
            </a:fld>
            <a:endParaRPr lang="ja-JP" altLang="en-US" sz="800" dirty="0">
              <a:latin typeface="+mj-lt"/>
              <a:sym typeface="+mn-lt"/>
            </a:endParaRPr>
          </a:p>
        </p:txBody>
      </p:sp>
      <p:sp>
        <p:nvSpPr>
          <p:cNvPr id="26" name="テキスト プレースホルダ 9">
            <a:extLst>
              <a:ext uri="{FF2B5EF4-FFF2-40B4-BE49-F238E27FC236}">
                <a16:creationId xmlns:a16="http://schemas.microsoft.com/office/drawing/2014/main" id="{5205309D-3829-CF87-8A09-239BD89CE687}"/>
              </a:ext>
            </a:extLst>
          </p:cNvPr>
          <p:cNvSpPr>
            <a:spLocks noGrp="1"/>
          </p:cNvSpPr>
          <p:nvPr>
            <p:custDataLst>
              <p:tags r:id="rId22"/>
            </p:custDataLst>
          </p:nvPr>
        </p:nvSpPr>
        <p:spPr bwMode="gray">
          <a:xfrm>
            <a:off x="2576736" y="4221088"/>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D0EAD7A5-4DBF-4659-8BC3-EC559206209E}" type="datetime'''''''''''''''''''''''''''''''6''''.''5'''''''''''">
              <a:rPr lang="en-US" altLang="en-US" sz="1000" smtClean="0"/>
              <a:pPr/>
              <a:t>6.5</a:t>
            </a:fld>
            <a:endParaRPr lang="ja-JP" altLang="en-US" sz="800" dirty="0">
              <a:latin typeface="+mj-lt"/>
              <a:sym typeface="+mn-lt"/>
            </a:endParaRPr>
          </a:p>
        </p:txBody>
      </p:sp>
      <p:sp>
        <p:nvSpPr>
          <p:cNvPr id="27" name="テキスト プレースホルダ 9">
            <a:extLst>
              <a:ext uri="{FF2B5EF4-FFF2-40B4-BE49-F238E27FC236}">
                <a16:creationId xmlns:a16="http://schemas.microsoft.com/office/drawing/2014/main" id="{5355DEEE-B635-2268-28BE-5A64EFF1228A}"/>
              </a:ext>
            </a:extLst>
          </p:cNvPr>
          <p:cNvSpPr>
            <a:spLocks noGrp="1"/>
          </p:cNvSpPr>
          <p:nvPr/>
        </p:nvSpPr>
        <p:spPr bwMode="gray">
          <a:xfrm>
            <a:off x="2937332" y="3284984"/>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25DCC853-A54B-4C12-8BD4-9A53CE0BCBD8}" type="datetime'1''''''''''1''''''''''''''''''''''''''''.''''''''''0'''''">
              <a:rPr lang="en-US" altLang="en-US" sz="1000" smtClean="0"/>
              <a:pPr marL="0" indent="0" algn="ctr">
                <a:spcBef>
                  <a:spcPct val="0"/>
                </a:spcBef>
                <a:buNone/>
              </a:pPr>
              <a:t>11.0</a:t>
            </a:fld>
            <a:endParaRPr lang="ja-JP" altLang="en-US" sz="800" dirty="0">
              <a:latin typeface="+mj-lt"/>
              <a:sym typeface="+mn-lt"/>
            </a:endParaRPr>
          </a:p>
        </p:txBody>
      </p:sp>
      <p:sp>
        <p:nvSpPr>
          <p:cNvPr id="28" name="テキスト プレースホルダ 9">
            <a:extLst>
              <a:ext uri="{FF2B5EF4-FFF2-40B4-BE49-F238E27FC236}">
                <a16:creationId xmlns:a16="http://schemas.microsoft.com/office/drawing/2014/main" id="{896B7CD7-6BB4-F6BC-7FB2-DEE023C082CE}"/>
              </a:ext>
            </a:extLst>
          </p:cNvPr>
          <p:cNvSpPr>
            <a:spLocks noGrp="1"/>
          </p:cNvSpPr>
          <p:nvPr>
            <p:custDataLst>
              <p:tags r:id="rId23"/>
            </p:custDataLst>
          </p:nvPr>
        </p:nvSpPr>
        <p:spPr bwMode="gray">
          <a:xfrm>
            <a:off x="3551883" y="4068688"/>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43109EFE-1B61-4B17-9877-E6758100E91B}" type="datetime'''''7''''''''''''''''''''''''''''''.5'''''''''''''''''">
              <a:rPr lang="en-US" altLang="en-US" sz="1000" smtClean="0"/>
              <a:pPr/>
              <a:t>7.5</a:t>
            </a:fld>
            <a:endParaRPr lang="ja-JP" altLang="en-US" sz="800" dirty="0">
              <a:latin typeface="+mj-lt"/>
              <a:sym typeface="+mn-lt"/>
            </a:endParaRPr>
          </a:p>
        </p:txBody>
      </p:sp>
      <p:sp>
        <p:nvSpPr>
          <p:cNvPr id="29" name="テキスト プレースホルダ 9">
            <a:extLst>
              <a:ext uri="{FF2B5EF4-FFF2-40B4-BE49-F238E27FC236}">
                <a16:creationId xmlns:a16="http://schemas.microsoft.com/office/drawing/2014/main" id="{E0359DE0-80D7-1AC6-67A5-4AFBBE1BDE73}"/>
              </a:ext>
            </a:extLst>
          </p:cNvPr>
          <p:cNvSpPr>
            <a:spLocks noGrp="1"/>
          </p:cNvSpPr>
          <p:nvPr>
            <p:custDataLst>
              <p:tags r:id="rId24"/>
            </p:custDataLst>
          </p:nvPr>
        </p:nvSpPr>
        <p:spPr bwMode="gray">
          <a:xfrm>
            <a:off x="5445125" y="3564632"/>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noProof="1">
                <a:latin typeface="+mj-lt"/>
                <a:sym typeface="+mn-lt"/>
              </a:rPr>
              <a:t>9.7</a:t>
            </a:r>
            <a:endParaRPr lang="ja-JP" altLang="en-US" sz="800" dirty="0">
              <a:latin typeface="+mj-lt"/>
              <a:sym typeface="+mn-lt"/>
            </a:endParaRPr>
          </a:p>
        </p:txBody>
      </p:sp>
      <p:sp>
        <p:nvSpPr>
          <p:cNvPr id="30" name="テキスト プレースホルダ 9">
            <a:extLst>
              <a:ext uri="{FF2B5EF4-FFF2-40B4-BE49-F238E27FC236}">
                <a16:creationId xmlns:a16="http://schemas.microsoft.com/office/drawing/2014/main" id="{498DE6CC-8D0B-79D6-22E0-806B1864B938}"/>
              </a:ext>
            </a:extLst>
          </p:cNvPr>
          <p:cNvSpPr>
            <a:spLocks noGrp="1"/>
          </p:cNvSpPr>
          <p:nvPr/>
        </p:nvSpPr>
        <p:spPr bwMode="gray">
          <a:xfrm>
            <a:off x="334964" y="5561476"/>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lang="en-US" altLang="ja-JP" sz="1000" noProof="1">
                <a:latin typeface="+mj-lt"/>
                <a:sym typeface="+mn-lt"/>
              </a:rPr>
              <a:t>1</a:t>
            </a:r>
            <a:endParaRPr lang="ja-JP" altLang="en-US" sz="800" dirty="0">
              <a:latin typeface="+mj-lt"/>
              <a:sym typeface="+mn-lt"/>
            </a:endParaRPr>
          </a:p>
        </p:txBody>
      </p:sp>
      <p:sp>
        <p:nvSpPr>
          <p:cNvPr id="31" name="テキスト プレースホルダ 9">
            <a:extLst>
              <a:ext uri="{FF2B5EF4-FFF2-40B4-BE49-F238E27FC236}">
                <a16:creationId xmlns:a16="http://schemas.microsoft.com/office/drawing/2014/main" id="{93A10E41-A98D-A9C9-0409-D238F18B0EB5}"/>
              </a:ext>
            </a:extLst>
          </p:cNvPr>
          <p:cNvSpPr>
            <a:spLocks noGrp="1"/>
          </p:cNvSpPr>
          <p:nvPr/>
        </p:nvSpPr>
        <p:spPr bwMode="gray">
          <a:xfrm>
            <a:off x="320738" y="5364832"/>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lang="en-US" altLang="ja-JP" sz="1000" noProof="1">
                <a:latin typeface="+mj-lt"/>
                <a:sym typeface="+mn-lt"/>
              </a:rPr>
              <a:t>2</a:t>
            </a:r>
            <a:endParaRPr lang="ja-JP" altLang="en-US" sz="800" dirty="0">
              <a:latin typeface="+mj-lt"/>
              <a:sym typeface="+mn-lt"/>
            </a:endParaRPr>
          </a:p>
        </p:txBody>
      </p:sp>
      <p:sp>
        <p:nvSpPr>
          <p:cNvPr id="32" name="テキスト プレースホルダ 9">
            <a:extLst>
              <a:ext uri="{FF2B5EF4-FFF2-40B4-BE49-F238E27FC236}">
                <a16:creationId xmlns:a16="http://schemas.microsoft.com/office/drawing/2014/main" id="{FFB9B235-3E61-629D-DFAA-5384A331F3DE}"/>
              </a:ext>
            </a:extLst>
          </p:cNvPr>
          <p:cNvSpPr>
            <a:spLocks noGrp="1"/>
          </p:cNvSpPr>
          <p:nvPr/>
        </p:nvSpPr>
        <p:spPr bwMode="gray">
          <a:xfrm>
            <a:off x="312864" y="5124028"/>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lang="en-US" altLang="ja-JP" sz="1000" noProof="1">
                <a:latin typeface="+mj-lt"/>
                <a:sym typeface="+mn-lt"/>
              </a:rPr>
              <a:t>3</a:t>
            </a:r>
            <a:endParaRPr lang="ja-JP" altLang="en-US" sz="800" dirty="0">
              <a:latin typeface="+mj-lt"/>
              <a:sym typeface="+mn-lt"/>
            </a:endParaRPr>
          </a:p>
        </p:txBody>
      </p:sp>
      <p:sp>
        <p:nvSpPr>
          <p:cNvPr id="36" name="テキスト プレースホルダ 9">
            <a:extLst>
              <a:ext uri="{FF2B5EF4-FFF2-40B4-BE49-F238E27FC236}">
                <a16:creationId xmlns:a16="http://schemas.microsoft.com/office/drawing/2014/main" id="{69553E14-8357-AA9C-03CA-23F72DE08900}"/>
              </a:ext>
            </a:extLst>
          </p:cNvPr>
          <p:cNvSpPr>
            <a:spLocks noGrp="1"/>
          </p:cNvSpPr>
          <p:nvPr/>
        </p:nvSpPr>
        <p:spPr bwMode="gray">
          <a:xfrm>
            <a:off x="312864" y="4877099"/>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lang="en-US" altLang="ja-JP" sz="1000" noProof="1">
                <a:latin typeface="+mj-lt"/>
                <a:sym typeface="+mn-lt"/>
              </a:rPr>
              <a:t>4</a:t>
            </a:r>
            <a:endParaRPr lang="ja-JP" altLang="en-US" sz="800" dirty="0">
              <a:latin typeface="+mj-lt"/>
              <a:sym typeface="+mn-lt"/>
            </a:endParaRPr>
          </a:p>
        </p:txBody>
      </p:sp>
      <p:sp>
        <p:nvSpPr>
          <p:cNvPr id="38" name="テキスト プレースホルダ 9">
            <a:extLst>
              <a:ext uri="{FF2B5EF4-FFF2-40B4-BE49-F238E27FC236}">
                <a16:creationId xmlns:a16="http://schemas.microsoft.com/office/drawing/2014/main" id="{B78C3EDE-F2A3-985C-40EA-73621E324C09}"/>
              </a:ext>
            </a:extLst>
          </p:cNvPr>
          <p:cNvSpPr>
            <a:spLocks noGrp="1"/>
          </p:cNvSpPr>
          <p:nvPr/>
        </p:nvSpPr>
        <p:spPr bwMode="gray">
          <a:xfrm>
            <a:off x="306512" y="4663036"/>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lang="en-US" altLang="ja-JP" sz="1000" noProof="1">
                <a:latin typeface="+mj-lt"/>
                <a:sym typeface="+mn-lt"/>
              </a:rPr>
              <a:t>5</a:t>
            </a:r>
            <a:endParaRPr lang="ja-JP" altLang="en-US" sz="800" dirty="0">
              <a:latin typeface="+mj-lt"/>
              <a:sym typeface="+mn-lt"/>
            </a:endParaRPr>
          </a:p>
        </p:txBody>
      </p:sp>
      <p:sp>
        <p:nvSpPr>
          <p:cNvPr id="40" name="テキスト プレースホルダ 9">
            <a:extLst>
              <a:ext uri="{FF2B5EF4-FFF2-40B4-BE49-F238E27FC236}">
                <a16:creationId xmlns:a16="http://schemas.microsoft.com/office/drawing/2014/main" id="{56275BB4-F59D-1066-F83B-D0AFDF0D9874}"/>
              </a:ext>
            </a:extLst>
          </p:cNvPr>
          <p:cNvSpPr>
            <a:spLocks noGrp="1"/>
          </p:cNvSpPr>
          <p:nvPr/>
        </p:nvSpPr>
        <p:spPr bwMode="gray">
          <a:xfrm>
            <a:off x="306512" y="442127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lang="en-US" altLang="ja-JP" sz="1000" noProof="1">
                <a:latin typeface="+mj-lt"/>
                <a:sym typeface="+mn-lt"/>
              </a:rPr>
              <a:t>6</a:t>
            </a:r>
            <a:endParaRPr lang="ja-JP" altLang="en-US" sz="800" dirty="0">
              <a:latin typeface="+mj-lt"/>
              <a:sym typeface="+mn-lt"/>
            </a:endParaRPr>
          </a:p>
        </p:txBody>
      </p:sp>
      <p:sp>
        <p:nvSpPr>
          <p:cNvPr id="41" name="テキスト プレースホルダ 9">
            <a:extLst>
              <a:ext uri="{FF2B5EF4-FFF2-40B4-BE49-F238E27FC236}">
                <a16:creationId xmlns:a16="http://schemas.microsoft.com/office/drawing/2014/main" id="{BE6E87E1-348D-5294-43C0-FC63EC032B41}"/>
              </a:ext>
            </a:extLst>
          </p:cNvPr>
          <p:cNvSpPr>
            <a:spLocks noGrp="1"/>
          </p:cNvSpPr>
          <p:nvPr/>
        </p:nvSpPr>
        <p:spPr bwMode="gray">
          <a:xfrm>
            <a:off x="312864" y="4210109"/>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lang="en-US" altLang="ja-JP" sz="1000" noProof="1">
                <a:latin typeface="+mj-lt"/>
                <a:sym typeface="+mn-lt"/>
              </a:rPr>
              <a:t>7</a:t>
            </a:r>
            <a:endParaRPr lang="ja-JP" altLang="en-US" sz="800" dirty="0">
              <a:latin typeface="+mj-lt"/>
              <a:sym typeface="+mn-lt"/>
            </a:endParaRPr>
          </a:p>
        </p:txBody>
      </p:sp>
      <p:sp>
        <p:nvSpPr>
          <p:cNvPr id="42" name="テキスト プレースホルダ 9">
            <a:extLst>
              <a:ext uri="{FF2B5EF4-FFF2-40B4-BE49-F238E27FC236}">
                <a16:creationId xmlns:a16="http://schemas.microsoft.com/office/drawing/2014/main" id="{921E4BA8-AC8B-C69A-B451-F89A111EB4FA}"/>
              </a:ext>
            </a:extLst>
          </p:cNvPr>
          <p:cNvSpPr>
            <a:spLocks noGrp="1"/>
          </p:cNvSpPr>
          <p:nvPr/>
        </p:nvSpPr>
        <p:spPr bwMode="gray">
          <a:xfrm>
            <a:off x="312864" y="4024877"/>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lang="en-US" altLang="ja-JP" sz="1000" noProof="1">
                <a:latin typeface="+mj-lt"/>
                <a:sym typeface="+mn-lt"/>
              </a:rPr>
              <a:t>8</a:t>
            </a:r>
            <a:endParaRPr lang="ja-JP" altLang="en-US" sz="800" dirty="0">
              <a:latin typeface="+mj-lt"/>
              <a:sym typeface="+mn-lt"/>
            </a:endParaRPr>
          </a:p>
        </p:txBody>
      </p:sp>
      <p:sp>
        <p:nvSpPr>
          <p:cNvPr id="43" name="テキスト プレースホルダ 9">
            <a:extLst>
              <a:ext uri="{FF2B5EF4-FFF2-40B4-BE49-F238E27FC236}">
                <a16:creationId xmlns:a16="http://schemas.microsoft.com/office/drawing/2014/main" id="{1BED380F-464C-7E6A-6B90-557A74547C3B}"/>
              </a:ext>
            </a:extLst>
          </p:cNvPr>
          <p:cNvSpPr>
            <a:spLocks noGrp="1"/>
          </p:cNvSpPr>
          <p:nvPr/>
        </p:nvSpPr>
        <p:spPr bwMode="gray">
          <a:xfrm>
            <a:off x="303021" y="3790948"/>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lang="en-US" altLang="ja-JP" sz="1000" noProof="1">
                <a:latin typeface="+mj-lt"/>
                <a:sym typeface="+mn-lt"/>
              </a:rPr>
              <a:t>9</a:t>
            </a:r>
            <a:endParaRPr lang="ja-JP" altLang="en-US" sz="800" dirty="0">
              <a:latin typeface="+mj-lt"/>
              <a:sym typeface="+mn-lt"/>
            </a:endParaRPr>
          </a:p>
        </p:txBody>
      </p:sp>
      <p:sp>
        <p:nvSpPr>
          <p:cNvPr id="44" name="テキスト プレースホルダ 9">
            <a:extLst>
              <a:ext uri="{FF2B5EF4-FFF2-40B4-BE49-F238E27FC236}">
                <a16:creationId xmlns:a16="http://schemas.microsoft.com/office/drawing/2014/main" id="{B3C7B9E7-9C8C-9742-0FF9-1BD59ADC32AD}"/>
              </a:ext>
            </a:extLst>
          </p:cNvPr>
          <p:cNvSpPr>
            <a:spLocks noGrp="1"/>
          </p:cNvSpPr>
          <p:nvPr/>
        </p:nvSpPr>
        <p:spPr bwMode="gray">
          <a:xfrm>
            <a:off x="312864" y="3577186"/>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lang="en-US" altLang="ja-JP" sz="1000" noProof="1">
                <a:latin typeface="+mj-lt"/>
                <a:sym typeface="+mn-lt"/>
              </a:rPr>
              <a:t>10</a:t>
            </a:r>
            <a:endParaRPr lang="ja-JP" altLang="en-US" sz="800" dirty="0">
              <a:latin typeface="+mj-lt"/>
              <a:sym typeface="+mn-lt"/>
            </a:endParaRPr>
          </a:p>
        </p:txBody>
      </p:sp>
      <p:sp>
        <p:nvSpPr>
          <p:cNvPr id="45" name="テキスト プレースホルダ 9">
            <a:extLst>
              <a:ext uri="{FF2B5EF4-FFF2-40B4-BE49-F238E27FC236}">
                <a16:creationId xmlns:a16="http://schemas.microsoft.com/office/drawing/2014/main" id="{919F9A66-5A54-0E82-AA60-7F7ABAAFB2C7}"/>
              </a:ext>
            </a:extLst>
          </p:cNvPr>
          <p:cNvSpPr>
            <a:spLocks noGrp="1"/>
          </p:cNvSpPr>
          <p:nvPr/>
        </p:nvSpPr>
        <p:spPr bwMode="gray">
          <a:xfrm>
            <a:off x="312927" y="3338111"/>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lang="en-US" altLang="ja-JP" sz="1000" noProof="1">
                <a:latin typeface="+mj-lt"/>
                <a:sym typeface="+mn-lt"/>
              </a:rPr>
              <a:t>11</a:t>
            </a:r>
            <a:endParaRPr lang="ja-JP" altLang="en-US" sz="800" dirty="0">
              <a:latin typeface="+mj-lt"/>
              <a:sym typeface="+mn-lt"/>
            </a:endParaRPr>
          </a:p>
        </p:txBody>
      </p:sp>
      <p:sp>
        <p:nvSpPr>
          <p:cNvPr id="46" name="テキスト プレースホルダ 9">
            <a:extLst>
              <a:ext uri="{FF2B5EF4-FFF2-40B4-BE49-F238E27FC236}">
                <a16:creationId xmlns:a16="http://schemas.microsoft.com/office/drawing/2014/main" id="{8D97DC9D-2F7B-07DE-BCDA-CA7BE30383FF}"/>
              </a:ext>
            </a:extLst>
          </p:cNvPr>
          <p:cNvSpPr>
            <a:spLocks noGrp="1"/>
          </p:cNvSpPr>
          <p:nvPr/>
        </p:nvSpPr>
        <p:spPr bwMode="gray">
          <a:xfrm>
            <a:off x="300039" y="312755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lang="en-US" altLang="ja-JP" sz="1000" noProof="1">
                <a:latin typeface="+mj-lt"/>
                <a:sym typeface="+mn-lt"/>
              </a:rPr>
              <a:t>12</a:t>
            </a:r>
            <a:endParaRPr lang="ja-JP" altLang="en-US" sz="800" dirty="0">
              <a:latin typeface="+mj-lt"/>
              <a:sym typeface="+mn-lt"/>
            </a:endParaRPr>
          </a:p>
        </p:txBody>
      </p:sp>
      <p:sp>
        <p:nvSpPr>
          <p:cNvPr id="48" name="テキスト プレースホルダ 9">
            <a:extLst>
              <a:ext uri="{FF2B5EF4-FFF2-40B4-BE49-F238E27FC236}">
                <a16:creationId xmlns:a16="http://schemas.microsoft.com/office/drawing/2014/main" id="{98A3702B-47DA-1ECF-DC11-2FE3AD564434}"/>
              </a:ext>
            </a:extLst>
          </p:cNvPr>
          <p:cNvSpPr>
            <a:spLocks noGrp="1"/>
          </p:cNvSpPr>
          <p:nvPr>
            <p:custDataLst>
              <p:tags r:id="rId25"/>
            </p:custDataLst>
          </p:nvPr>
        </p:nvSpPr>
        <p:spPr bwMode="gray">
          <a:xfrm>
            <a:off x="3844462" y="3068960"/>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1000" noProof="1">
                <a:latin typeface="+mj-lt"/>
              </a:rPr>
              <a:t>11.6</a:t>
            </a:r>
            <a:endParaRPr lang="ja-JP" altLang="en-US" sz="800" dirty="0">
              <a:latin typeface="+mj-lt"/>
              <a:sym typeface="+mn-lt"/>
            </a:endParaRPr>
          </a:p>
        </p:txBody>
      </p:sp>
      <p:sp>
        <p:nvSpPr>
          <p:cNvPr id="49" name="テキスト プレースホルダ 9">
            <a:extLst>
              <a:ext uri="{FF2B5EF4-FFF2-40B4-BE49-F238E27FC236}">
                <a16:creationId xmlns:a16="http://schemas.microsoft.com/office/drawing/2014/main" id="{5DB0313B-299F-B7AC-0542-18657D923DFB}"/>
              </a:ext>
            </a:extLst>
          </p:cNvPr>
          <p:cNvSpPr>
            <a:spLocks noGrp="1"/>
          </p:cNvSpPr>
          <p:nvPr/>
        </p:nvSpPr>
        <p:spPr bwMode="gray">
          <a:xfrm>
            <a:off x="5817096" y="2773115"/>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noProof="1">
                <a:latin typeface="+mj-lt"/>
                <a:sym typeface="+mn-lt"/>
              </a:rPr>
              <a:t>13.2</a:t>
            </a:r>
            <a:endParaRPr lang="ja-JP" altLang="en-US" sz="800" dirty="0">
              <a:latin typeface="+mj-lt"/>
              <a:sym typeface="+mn-lt"/>
            </a:endParaRPr>
          </a:p>
        </p:txBody>
      </p:sp>
      <p:sp>
        <p:nvSpPr>
          <p:cNvPr id="50" name="テキスト プレースホルダ 9">
            <a:extLst>
              <a:ext uri="{FF2B5EF4-FFF2-40B4-BE49-F238E27FC236}">
                <a16:creationId xmlns:a16="http://schemas.microsoft.com/office/drawing/2014/main" id="{79F9FCA2-D90B-73DE-E68F-82D0FF59BB97}"/>
              </a:ext>
            </a:extLst>
          </p:cNvPr>
          <p:cNvSpPr>
            <a:spLocks noGrp="1"/>
          </p:cNvSpPr>
          <p:nvPr/>
        </p:nvSpPr>
        <p:spPr bwMode="gray">
          <a:xfrm>
            <a:off x="307589" y="2907048"/>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lang="en-US" altLang="ja-JP" sz="1000" noProof="1">
                <a:latin typeface="+mj-lt"/>
                <a:sym typeface="+mn-lt"/>
              </a:rPr>
              <a:t>13</a:t>
            </a:r>
            <a:endParaRPr lang="ja-JP" altLang="en-US" sz="800" dirty="0">
              <a:latin typeface="+mj-lt"/>
              <a:sym typeface="+mn-lt"/>
            </a:endParaRPr>
          </a:p>
        </p:txBody>
      </p:sp>
      <p:sp>
        <p:nvSpPr>
          <p:cNvPr id="52" name="テキスト プレースホルダ 9">
            <a:extLst>
              <a:ext uri="{FF2B5EF4-FFF2-40B4-BE49-F238E27FC236}">
                <a16:creationId xmlns:a16="http://schemas.microsoft.com/office/drawing/2014/main" id="{92DEC9C6-2026-AE08-C3C5-E845CD0D45D3}"/>
              </a:ext>
            </a:extLst>
          </p:cNvPr>
          <p:cNvSpPr>
            <a:spLocks noGrp="1"/>
          </p:cNvSpPr>
          <p:nvPr/>
        </p:nvSpPr>
        <p:spPr bwMode="gray">
          <a:xfrm>
            <a:off x="312864" y="2695679"/>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lang="en-US" altLang="ja-JP" sz="1000" noProof="1">
                <a:latin typeface="+mj-lt"/>
                <a:sym typeface="+mn-lt"/>
              </a:rPr>
              <a:t>14</a:t>
            </a:r>
            <a:endParaRPr lang="ja-JP" altLang="en-US" sz="800" dirty="0">
              <a:latin typeface="+mj-lt"/>
              <a:sym typeface="+mn-lt"/>
            </a:endParaRPr>
          </a:p>
        </p:txBody>
      </p:sp>
      <p:sp>
        <p:nvSpPr>
          <p:cNvPr id="21" name="テキスト プレースホルダ 9">
            <a:extLst>
              <a:ext uri="{FF2B5EF4-FFF2-40B4-BE49-F238E27FC236}">
                <a16:creationId xmlns:a16="http://schemas.microsoft.com/office/drawing/2014/main" id="{1E8E18A7-A439-2845-CD15-F0C8D4BDF860}"/>
              </a:ext>
            </a:extLst>
          </p:cNvPr>
          <p:cNvSpPr>
            <a:spLocks noGrp="1"/>
          </p:cNvSpPr>
          <p:nvPr/>
        </p:nvSpPr>
        <p:spPr bwMode="auto">
          <a:xfrm>
            <a:off x="4736975" y="5962649"/>
            <a:ext cx="282019" cy="282019"/>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D3DBC70B-CAA4-40EB-869C-804A1F2AFCA4}" type="datetime'''2''''''''''''''1'''''''''">
              <a:rPr lang="en-US" altLang="en-US" sz="1000" smtClean="0">
                <a:latin typeface="+mj-lt"/>
              </a:rPr>
              <a:pPr/>
              <a:t>21</a:t>
            </a:fld>
            <a:endParaRPr kumimoji="0" lang="ja-JP" altLang="en-US" sz="800" dirty="0">
              <a:latin typeface="+mj-lt"/>
              <a:sym typeface="+mn-lt"/>
            </a:endParaRPr>
          </a:p>
        </p:txBody>
      </p:sp>
      <p:sp>
        <p:nvSpPr>
          <p:cNvPr id="22" name="テキスト プレースホルダ 9">
            <a:extLst>
              <a:ext uri="{FF2B5EF4-FFF2-40B4-BE49-F238E27FC236}">
                <a16:creationId xmlns:a16="http://schemas.microsoft.com/office/drawing/2014/main" id="{66C273A6-2F42-AD60-2589-9EFF5B1A6730}"/>
              </a:ext>
            </a:extLst>
          </p:cNvPr>
          <p:cNvSpPr>
            <a:spLocks noGrp="1"/>
          </p:cNvSpPr>
          <p:nvPr>
            <p:custDataLst>
              <p:tags r:id="rId26"/>
            </p:custDataLst>
          </p:nvPr>
        </p:nvSpPr>
        <p:spPr bwMode="auto">
          <a:xfrm>
            <a:off x="2792759" y="5962649"/>
            <a:ext cx="282019" cy="282019"/>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5D778663-1E8F-438A-BB9D-D25A86E03D1A}" type="datetime'''''''1''''''''''''''''''''''''''''''''''''''''''''9'''''''''">
              <a:rPr lang="en-US" altLang="en-US" sz="1000" smtClean="0">
                <a:latin typeface="+mj-lt"/>
              </a:rPr>
              <a:pPr/>
              <a:t>19</a:t>
            </a:fld>
            <a:endParaRPr kumimoji="0" lang="ja-JP" altLang="en-US" sz="800" dirty="0">
              <a:latin typeface="+mj-lt"/>
              <a:sym typeface="+mn-lt"/>
            </a:endParaRPr>
          </a:p>
        </p:txBody>
      </p:sp>
      <p:sp>
        <p:nvSpPr>
          <p:cNvPr id="23" name="テキスト プレースホルダ 9">
            <a:extLst>
              <a:ext uri="{FF2B5EF4-FFF2-40B4-BE49-F238E27FC236}">
                <a16:creationId xmlns:a16="http://schemas.microsoft.com/office/drawing/2014/main" id="{B9FFF8BC-9067-D0CE-6205-EE9A3A70B500}"/>
              </a:ext>
            </a:extLst>
          </p:cNvPr>
          <p:cNvSpPr>
            <a:spLocks noGrp="1"/>
          </p:cNvSpPr>
          <p:nvPr>
            <p:custDataLst>
              <p:tags r:id="rId27"/>
            </p:custDataLst>
          </p:nvPr>
        </p:nvSpPr>
        <p:spPr bwMode="auto">
          <a:xfrm>
            <a:off x="1856655" y="5962649"/>
            <a:ext cx="282019" cy="282019"/>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05170EB7-1B4D-484D-8862-45CB34F4C3E2}" type="datetime'''''''1''''''''''''''''8'''''''''''''''''''">
              <a:rPr lang="en-US" altLang="en-US" sz="1000" smtClean="0">
                <a:latin typeface="+mj-lt"/>
              </a:rPr>
              <a:pPr/>
              <a:t>18</a:t>
            </a:fld>
            <a:endParaRPr kumimoji="0" lang="ja-JP" altLang="en-US" sz="800" dirty="0">
              <a:latin typeface="+mj-lt"/>
              <a:sym typeface="+mn-lt"/>
            </a:endParaRPr>
          </a:p>
        </p:txBody>
      </p:sp>
      <p:sp>
        <p:nvSpPr>
          <p:cNvPr id="24" name="テキスト プレースホルダ 9">
            <a:extLst>
              <a:ext uri="{FF2B5EF4-FFF2-40B4-BE49-F238E27FC236}">
                <a16:creationId xmlns:a16="http://schemas.microsoft.com/office/drawing/2014/main" id="{10C92C0E-4513-CA7B-7BE1-4D1D46CCF955}"/>
              </a:ext>
            </a:extLst>
          </p:cNvPr>
          <p:cNvSpPr>
            <a:spLocks noGrp="1"/>
          </p:cNvSpPr>
          <p:nvPr>
            <p:custDataLst>
              <p:tags r:id="rId28"/>
            </p:custDataLst>
          </p:nvPr>
        </p:nvSpPr>
        <p:spPr bwMode="auto">
          <a:xfrm>
            <a:off x="844475" y="5962649"/>
            <a:ext cx="540537" cy="282019"/>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24348526-7B3C-4879-BD36-0A86554F3E6A}" type="datetime'''''''''''''''''''''''''2''''0''''1''''''''''''''''''7'''">
              <a:rPr lang="en-US" altLang="en-US" sz="1000" smtClean="0">
                <a:latin typeface="+mj-lt"/>
              </a:rPr>
              <a:pPr/>
              <a:t>2017</a:t>
            </a:fld>
            <a:endParaRPr kumimoji="0" lang="ja-JP" altLang="en-US" sz="800" dirty="0">
              <a:latin typeface="+mj-lt"/>
              <a:sym typeface="+mn-lt"/>
            </a:endParaRPr>
          </a:p>
        </p:txBody>
      </p:sp>
      <p:sp>
        <p:nvSpPr>
          <p:cNvPr id="54" name="テキスト プレースホルダ 9">
            <a:extLst>
              <a:ext uri="{FF2B5EF4-FFF2-40B4-BE49-F238E27FC236}">
                <a16:creationId xmlns:a16="http://schemas.microsoft.com/office/drawing/2014/main" id="{A25DDBAD-C25D-37E3-9742-33166A944BF3}"/>
              </a:ext>
            </a:extLst>
          </p:cNvPr>
          <p:cNvSpPr>
            <a:spLocks noGrp="1"/>
          </p:cNvSpPr>
          <p:nvPr>
            <p:custDataLst>
              <p:tags r:id="rId29"/>
            </p:custDataLst>
          </p:nvPr>
        </p:nvSpPr>
        <p:spPr bwMode="auto">
          <a:xfrm>
            <a:off x="3728863" y="5962649"/>
            <a:ext cx="282019" cy="282019"/>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EEFCD555-6C65-443C-8F95-558863E8528F}" type="datetime'''''''''''''''''''''''''2''''''0'''''''''''''''''''''''''''">
              <a:rPr lang="en-US" altLang="en-US" sz="1000" smtClean="0">
                <a:latin typeface="+mj-lt"/>
              </a:rPr>
              <a:pPr/>
              <a:t>20</a:t>
            </a:fld>
            <a:endParaRPr kumimoji="0" lang="ja-JP" altLang="en-US" sz="800" dirty="0">
              <a:latin typeface="+mj-lt"/>
              <a:sym typeface="+mn-lt"/>
            </a:endParaRPr>
          </a:p>
        </p:txBody>
      </p:sp>
      <p:sp>
        <p:nvSpPr>
          <p:cNvPr id="55" name="テキスト プレースホルダ 9">
            <a:extLst>
              <a:ext uri="{FF2B5EF4-FFF2-40B4-BE49-F238E27FC236}">
                <a16:creationId xmlns:a16="http://schemas.microsoft.com/office/drawing/2014/main" id="{83FE438A-DE85-FF7C-75CC-B33D48AEED0F}"/>
              </a:ext>
            </a:extLst>
          </p:cNvPr>
          <p:cNvSpPr>
            <a:spLocks noGrp="1"/>
          </p:cNvSpPr>
          <p:nvPr>
            <p:custDataLst>
              <p:tags r:id="rId30"/>
            </p:custDataLst>
          </p:nvPr>
        </p:nvSpPr>
        <p:spPr bwMode="auto">
          <a:xfrm>
            <a:off x="5609971" y="5953074"/>
            <a:ext cx="282019" cy="282019"/>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1000" dirty="0">
                <a:latin typeface="+mj-lt"/>
              </a:rPr>
              <a:t>22</a:t>
            </a:r>
            <a:endParaRPr kumimoji="0" lang="ja-JP" altLang="en-US" sz="800" dirty="0">
              <a:latin typeface="+mj-lt"/>
              <a:sym typeface="+mn-lt"/>
            </a:endParaRPr>
          </a:p>
        </p:txBody>
      </p:sp>
    </p:spTree>
    <p:extLst>
      <p:ext uri="{BB962C8B-B14F-4D97-AF65-F5344CB8AC3E}">
        <p14:creationId xmlns:p14="http://schemas.microsoft.com/office/powerpoint/2010/main" val="5663697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タイ／医療関連／医療機器</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a:t>
            </a:r>
            <a:r>
              <a:rPr lang="ja-JP" altLang="en-US"/>
              <a:t>構造 </a:t>
            </a:r>
            <a:r>
              <a:rPr lang="en-US" altLang="ja-JP"/>
              <a:t>- </a:t>
            </a:r>
            <a:r>
              <a:rPr lang="ja-JP" altLang="en-US"/>
              <a:t>主</a:t>
            </a:r>
            <a:r>
              <a:rPr lang="ja-JP" altLang="en-US" dirty="0"/>
              <a:t>要メーカー</a:t>
            </a:r>
          </a:p>
        </p:txBody>
      </p:sp>
      <p:sp>
        <p:nvSpPr>
          <p:cNvPr id="4" name="テキスト ボックス 3"/>
          <p:cNvSpPr txBox="1"/>
          <p:nvPr/>
        </p:nvSpPr>
        <p:spPr>
          <a:xfrm>
            <a:off x="200472" y="1124744"/>
            <a:ext cx="9505056" cy="1972848"/>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地場メーカーの多くは、ばんそうこうや注射器を主に生産している。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外資系メーカーも多く進出している。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タイは、手頃な価格の医療、先進的なインフラ、熟練した専門家、国際的な基準により、医療渡航の主要な目的地となっている。医療渡航指数で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位にランクされ、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年の医療機器市場では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と評価された。タイの医療機器市場は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年までに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976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億タイバーツ）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に達すると予想されており、現地通貨ベースでの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CAGR</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となる。</a:t>
            </a:r>
          </a:p>
          <a:p>
            <a:pPr marL="190500" indent="-190500" algn="just" fontAlgn="ctr">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月時点で、タイは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相当の医療機器を輸入しており、米国からの機器が輸入総額の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17.2%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7800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を占めている。米国は、心臓血管装置、超音波・</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X</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線装置、電気診断装置などの先端技術装置の主要供給国（</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17.2%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角丸四角形 4"/>
          <p:cNvSpPr/>
          <p:nvPr/>
        </p:nvSpPr>
        <p:spPr>
          <a:xfrm>
            <a:off x="344488" y="3649802"/>
            <a:ext cx="4968552" cy="2440156"/>
          </a:xfrm>
          <a:prstGeom prst="roundRect">
            <a:avLst>
              <a:gd name="adj" fmla="val 5097"/>
            </a:avLst>
          </a:prstGeom>
          <a:solidFill>
            <a:srgbClr val="DDE6F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 name="正方形/長方形 5"/>
          <p:cNvSpPr/>
          <p:nvPr/>
        </p:nvSpPr>
        <p:spPr>
          <a:xfrm>
            <a:off x="361003" y="3793818"/>
            <a:ext cx="2711380" cy="276999"/>
          </a:xfrm>
          <a:prstGeom prst="rect">
            <a:avLst/>
          </a:prstGeom>
        </p:spPr>
        <p:txBody>
          <a:bodyPr wrap="square">
            <a:spAutoFit/>
          </a:bodyPr>
          <a:lstStyle/>
          <a:p>
            <a:r>
              <a:rPr lang="ja-JP" altLang="ja-JP" sz="1200" dirty="0"/>
              <a:t>医療機器メーカーの</a:t>
            </a:r>
            <a:r>
              <a:rPr lang="en-US" altLang="ja-JP" sz="1200" dirty="0">
                <a:latin typeface="Arial Black" panose="020B0A04020102020204" pitchFamily="34" charset="0"/>
              </a:rPr>
              <a:t>80%</a:t>
            </a:r>
            <a:r>
              <a:rPr lang="ja-JP" altLang="ja-JP" sz="1200" dirty="0"/>
              <a:t>は</a:t>
            </a:r>
            <a:r>
              <a:rPr lang="ja-JP" altLang="ja-JP" sz="1200" dirty="0">
                <a:latin typeface="HGP創英角ｺﾞｼｯｸUB" panose="020B0900000000000000" pitchFamily="50" charset="-128"/>
                <a:ea typeface="HGP創英角ｺﾞｼｯｸUB" panose="020B0900000000000000" pitchFamily="50" charset="-128"/>
              </a:rPr>
              <a:t>タイ資本</a:t>
            </a:r>
            <a:endParaRPr lang="ja-JP" altLang="en-US" sz="1200" dirty="0">
              <a:latin typeface="HGP創英角ｺﾞｼｯｸUB" panose="020B0900000000000000" pitchFamily="50" charset="-128"/>
              <a:ea typeface="HGP創英角ｺﾞｼｯｸUB" panose="020B0900000000000000" pitchFamily="50" charset="-128"/>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624317">
            <a:off x="3208905" y="3805580"/>
            <a:ext cx="325200" cy="1654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6"/>
          <p:cNvGrpSpPr>
            <a:grpSpLocks noChangeAspect="1"/>
          </p:cNvGrpSpPr>
          <p:nvPr/>
        </p:nvGrpSpPr>
        <p:grpSpPr bwMode="auto">
          <a:xfrm rot="19638515">
            <a:off x="2097729" y="4245926"/>
            <a:ext cx="419428" cy="1533956"/>
            <a:chOff x="1183" y="1767"/>
            <a:chExt cx="264" cy="998"/>
          </a:xfrm>
        </p:grpSpPr>
        <p:sp>
          <p:nvSpPr>
            <p:cNvPr id="11" name="Freeform 7"/>
            <p:cNvSpPr>
              <a:spLocks/>
            </p:cNvSpPr>
            <p:nvPr/>
          </p:nvSpPr>
          <p:spPr bwMode="auto">
            <a:xfrm>
              <a:off x="1183" y="1767"/>
              <a:ext cx="264" cy="998"/>
            </a:xfrm>
            <a:custGeom>
              <a:avLst/>
              <a:gdLst>
                <a:gd name="T0" fmla="*/ 183 w 183"/>
                <a:gd name="T1" fmla="*/ 600 h 692"/>
                <a:gd name="T2" fmla="*/ 92 w 183"/>
                <a:gd name="T3" fmla="*/ 692 h 692"/>
                <a:gd name="T4" fmla="*/ 92 w 183"/>
                <a:gd name="T5" fmla="*/ 692 h 692"/>
                <a:gd name="T6" fmla="*/ 0 w 183"/>
                <a:gd name="T7" fmla="*/ 600 h 692"/>
                <a:gd name="T8" fmla="*/ 0 w 183"/>
                <a:gd name="T9" fmla="*/ 92 h 692"/>
                <a:gd name="T10" fmla="*/ 92 w 183"/>
                <a:gd name="T11" fmla="*/ 0 h 692"/>
                <a:gd name="T12" fmla="*/ 92 w 183"/>
                <a:gd name="T13" fmla="*/ 0 h 692"/>
                <a:gd name="T14" fmla="*/ 183 w 183"/>
                <a:gd name="T15" fmla="*/ 92 h 692"/>
                <a:gd name="T16" fmla="*/ 183 w 183"/>
                <a:gd name="T17" fmla="*/ 60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 h="692">
                  <a:moveTo>
                    <a:pt x="183" y="600"/>
                  </a:moveTo>
                  <a:cubicBezTo>
                    <a:pt x="183" y="651"/>
                    <a:pt x="142" y="692"/>
                    <a:pt x="92" y="692"/>
                  </a:cubicBezTo>
                  <a:cubicBezTo>
                    <a:pt x="92" y="692"/>
                    <a:pt x="92" y="692"/>
                    <a:pt x="92" y="692"/>
                  </a:cubicBezTo>
                  <a:cubicBezTo>
                    <a:pt x="41" y="692"/>
                    <a:pt x="0" y="651"/>
                    <a:pt x="0" y="600"/>
                  </a:cubicBezTo>
                  <a:cubicBezTo>
                    <a:pt x="0" y="92"/>
                    <a:pt x="0" y="92"/>
                    <a:pt x="0" y="92"/>
                  </a:cubicBezTo>
                  <a:cubicBezTo>
                    <a:pt x="0" y="41"/>
                    <a:pt x="41" y="0"/>
                    <a:pt x="92" y="0"/>
                  </a:cubicBezTo>
                  <a:cubicBezTo>
                    <a:pt x="92" y="0"/>
                    <a:pt x="92" y="0"/>
                    <a:pt x="92" y="0"/>
                  </a:cubicBezTo>
                  <a:cubicBezTo>
                    <a:pt x="142" y="0"/>
                    <a:pt x="183" y="41"/>
                    <a:pt x="183" y="92"/>
                  </a:cubicBezTo>
                  <a:lnTo>
                    <a:pt x="183" y="600"/>
                  </a:lnTo>
                  <a:close/>
                </a:path>
              </a:pathLst>
            </a:custGeom>
            <a:solidFill>
              <a:srgbClr val="AFC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2" name="Freeform 8"/>
            <p:cNvSpPr>
              <a:spLocks/>
            </p:cNvSpPr>
            <p:nvPr/>
          </p:nvSpPr>
          <p:spPr bwMode="auto">
            <a:xfrm>
              <a:off x="1201" y="2132"/>
              <a:ext cx="229" cy="268"/>
            </a:xfrm>
            <a:custGeom>
              <a:avLst/>
              <a:gdLst>
                <a:gd name="T0" fmla="*/ 159 w 159"/>
                <a:gd name="T1" fmla="*/ 173 h 186"/>
                <a:gd name="T2" fmla="*/ 146 w 159"/>
                <a:gd name="T3" fmla="*/ 186 h 186"/>
                <a:gd name="T4" fmla="*/ 13 w 159"/>
                <a:gd name="T5" fmla="*/ 186 h 186"/>
                <a:gd name="T6" fmla="*/ 0 w 159"/>
                <a:gd name="T7" fmla="*/ 173 h 186"/>
                <a:gd name="T8" fmla="*/ 0 w 159"/>
                <a:gd name="T9" fmla="*/ 13 h 186"/>
                <a:gd name="T10" fmla="*/ 13 w 159"/>
                <a:gd name="T11" fmla="*/ 0 h 186"/>
                <a:gd name="T12" fmla="*/ 146 w 159"/>
                <a:gd name="T13" fmla="*/ 0 h 186"/>
                <a:gd name="T14" fmla="*/ 159 w 159"/>
                <a:gd name="T15" fmla="*/ 13 h 186"/>
                <a:gd name="T16" fmla="*/ 159 w 159"/>
                <a:gd name="T17" fmla="*/ 17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9" h="186">
                  <a:moveTo>
                    <a:pt x="159" y="173"/>
                  </a:moveTo>
                  <a:cubicBezTo>
                    <a:pt x="159" y="180"/>
                    <a:pt x="153" y="186"/>
                    <a:pt x="146" y="186"/>
                  </a:cubicBezTo>
                  <a:cubicBezTo>
                    <a:pt x="13" y="186"/>
                    <a:pt x="13" y="186"/>
                    <a:pt x="13" y="186"/>
                  </a:cubicBezTo>
                  <a:cubicBezTo>
                    <a:pt x="6" y="186"/>
                    <a:pt x="0" y="180"/>
                    <a:pt x="0" y="173"/>
                  </a:cubicBezTo>
                  <a:cubicBezTo>
                    <a:pt x="0" y="13"/>
                    <a:pt x="0" y="13"/>
                    <a:pt x="0" y="13"/>
                  </a:cubicBezTo>
                  <a:cubicBezTo>
                    <a:pt x="0" y="5"/>
                    <a:pt x="6" y="0"/>
                    <a:pt x="13" y="0"/>
                  </a:cubicBezTo>
                  <a:cubicBezTo>
                    <a:pt x="146" y="0"/>
                    <a:pt x="146" y="0"/>
                    <a:pt x="146" y="0"/>
                  </a:cubicBezTo>
                  <a:cubicBezTo>
                    <a:pt x="153" y="0"/>
                    <a:pt x="159" y="5"/>
                    <a:pt x="159" y="13"/>
                  </a:cubicBezTo>
                  <a:lnTo>
                    <a:pt x="159" y="173"/>
                  </a:lnTo>
                  <a:close/>
                </a:path>
              </a:pathLst>
            </a:custGeom>
            <a:solidFill>
              <a:srgbClr val="C0D3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3" name="Oval 9"/>
            <p:cNvSpPr>
              <a:spLocks noChangeArrowheads="1"/>
            </p:cNvSpPr>
            <p:nvPr/>
          </p:nvSpPr>
          <p:spPr bwMode="auto">
            <a:xfrm>
              <a:off x="1215" y="2151"/>
              <a:ext cx="12" cy="11"/>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4" name="Oval 10"/>
            <p:cNvSpPr>
              <a:spLocks noChangeArrowheads="1"/>
            </p:cNvSpPr>
            <p:nvPr/>
          </p:nvSpPr>
          <p:spPr bwMode="auto">
            <a:xfrm>
              <a:off x="1243" y="2151"/>
              <a:ext cx="11" cy="11"/>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5" name="Oval 11"/>
            <p:cNvSpPr>
              <a:spLocks noChangeArrowheads="1"/>
            </p:cNvSpPr>
            <p:nvPr/>
          </p:nvSpPr>
          <p:spPr bwMode="auto">
            <a:xfrm>
              <a:off x="1270" y="2151"/>
              <a:ext cx="12" cy="11"/>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6" name="Oval 12"/>
            <p:cNvSpPr>
              <a:spLocks noChangeArrowheads="1"/>
            </p:cNvSpPr>
            <p:nvPr/>
          </p:nvSpPr>
          <p:spPr bwMode="auto">
            <a:xfrm>
              <a:off x="1296" y="2151"/>
              <a:ext cx="13" cy="11"/>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7" name="Oval 13"/>
            <p:cNvSpPr>
              <a:spLocks noChangeArrowheads="1"/>
            </p:cNvSpPr>
            <p:nvPr/>
          </p:nvSpPr>
          <p:spPr bwMode="auto">
            <a:xfrm>
              <a:off x="1323" y="2151"/>
              <a:ext cx="12" cy="11"/>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8" name="Oval 14"/>
            <p:cNvSpPr>
              <a:spLocks noChangeArrowheads="1"/>
            </p:cNvSpPr>
            <p:nvPr/>
          </p:nvSpPr>
          <p:spPr bwMode="auto">
            <a:xfrm>
              <a:off x="1351" y="2151"/>
              <a:ext cx="11" cy="11"/>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9" name="Oval 15"/>
            <p:cNvSpPr>
              <a:spLocks noChangeArrowheads="1"/>
            </p:cNvSpPr>
            <p:nvPr/>
          </p:nvSpPr>
          <p:spPr bwMode="auto">
            <a:xfrm>
              <a:off x="1378" y="2151"/>
              <a:ext cx="12" cy="11"/>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20" name="Oval 16"/>
            <p:cNvSpPr>
              <a:spLocks noChangeArrowheads="1"/>
            </p:cNvSpPr>
            <p:nvPr/>
          </p:nvSpPr>
          <p:spPr bwMode="auto">
            <a:xfrm>
              <a:off x="1404" y="2151"/>
              <a:ext cx="13" cy="11"/>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21" name="Oval 17"/>
            <p:cNvSpPr>
              <a:spLocks noChangeArrowheads="1"/>
            </p:cNvSpPr>
            <p:nvPr/>
          </p:nvSpPr>
          <p:spPr bwMode="auto">
            <a:xfrm>
              <a:off x="1215" y="2178"/>
              <a:ext cx="12" cy="12"/>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22" name="Oval 18"/>
            <p:cNvSpPr>
              <a:spLocks noChangeArrowheads="1"/>
            </p:cNvSpPr>
            <p:nvPr/>
          </p:nvSpPr>
          <p:spPr bwMode="auto">
            <a:xfrm>
              <a:off x="1243" y="2178"/>
              <a:ext cx="11" cy="12"/>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23" name="Oval 19"/>
            <p:cNvSpPr>
              <a:spLocks noChangeArrowheads="1"/>
            </p:cNvSpPr>
            <p:nvPr/>
          </p:nvSpPr>
          <p:spPr bwMode="auto">
            <a:xfrm>
              <a:off x="1270" y="2178"/>
              <a:ext cx="12" cy="12"/>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24" name="Oval 20"/>
            <p:cNvSpPr>
              <a:spLocks noChangeArrowheads="1"/>
            </p:cNvSpPr>
            <p:nvPr/>
          </p:nvSpPr>
          <p:spPr bwMode="auto">
            <a:xfrm>
              <a:off x="1296" y="2178"/>
              <a:ext cx="13" cy="12"/>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25" name="Oval 21"/>
            <p:cNvSpPr>
              <a:spLocks noChangeArrowheads="1"/>
            </p:cNvSpPr>
            <p:nvPr/>
          </p:nvSpPr>
          <p:spPr bwMode="auto">
            <a:xfrm>
              <a:off x="1323" y="2178"/>
              <a:ext cx="12" cy="12"/>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26" name="Oval 22"/>
            <p:cNvSpPr>
              <a:spLocks noChangeArrowheads="1"/>
            </p:cNvSpPr>
            <p:nvPr/>
          </p:nvSpPr>
          <p:spPr bwMode="auto">
            <a:xfrm>
              <a:off x="1351" y="2178"/>
              <a:ext cx="11" cy="12"/>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27" name="Oval 23"/>
            <p:cNvSpPr>
              <a:spLocks noChangeArrowheads="1"/>
            </p:cNvSpPr>
            <p:nvPr/>
          </p:nvSpPr>
          <p:spPr bwMode="auto">
            <a:xfrm>
              <a:off x="1378" y="2178"/>
              <a:ext cx="12" cy="12"/>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28" name="Oval 24"/>
            <p:cNvSpPr>
              <a:spLocks noChangeArrowheads="1"/>
            </p:cNvSpPr>
            <p:nvPr/>
          </p:nvSpPr>
          <p:spPr bwMode="auto">
            <a:xfrm>
              <a:off x="1404" y="2178"/>
              <a:ext cx="13" cy="12"/>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29" name="Oval 25"/>
            <p:cNvSpPr>
              <a:spLocks noChangeArrowheads="1"/>
            </p:cNvSpPr>
            <p:nvPr/>
          </p:nvSpPr>
          <p:spPr bwMode="auto">
            <a:xfrm>
              <a:off x="1215" y="2204"/>
              <a:ext cx="12" cy="13"/>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30" name="Oval 26"/>
            <p:cNvSpPr>
              <a:spLocks noChangeArrowheads="1"/>
            </p:cNvSpPr>
            <p:nvPr/>
          </p:nvSpPr>
          <p:spPr bwMode="auto">
            <a:xfrm>
              <a:off x="1243" y="2204"/>
              <a:ext cx="11" cy="13"/>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31" name="Oval 27"/>
            <p:cNvSpPr>
              <a:spLocks noChangeArrowheads="1"/>
            </p:cNvSpPr>
            <p:nvPr/>
          </p:nvSpPr>
          <p:spPr bwMode="auto">
            <a:xfrm>
              <a:off x="1270" y="2204"/>
              <a:ext cx="12" cy="13"/>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024" name="Oval 28"/>
            <p:cNvSpPr>
              <a:spLocks noChangeArrowheads="1"/>
            </p:cNvSpPr>
            <p:nvPr/>
          </p:nvSpPr>
          <p:spPr bwMode="auto">
            <a:xfrm>
              <a:off x="1296" y="2204"/>
              <a:ext cx="13" cy="13"/>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025" name="Oval 29"/>
            <p:cNvSpPr>
              <a:spLocks noChangeArrowheads="1"/>
            </p:cNvSpPr>
            <p:nvPr/>
          </p:nvSpPr>
          <p:spPr bwMode="auto">
            <a:xfrm>
              <a:off x="1323" y="2204"/>
              <a:ext cx="12" cy="13"/>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028" name="Oval 30"/>
            <p:cNvSpPr>
              <a:spLocks noChangeArrowheads="1"/>
            </p:cNvSpPr>
            <p:nvPr/>
          </p:nvSpPr>
          <p:spPr bwMode="auto">
            <a:xfrm>
              <a:off x="1351" y="2204"/>
              <a:ext cx="11" cy="13"/>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029" name="Oval 31"/>
            <p:cNvSpPr>
              <a:spLocks noChangeArrowheads="1"/>
            </p:cNvSpPr>
            <p:nvPr/>
          </p:nvSpPr>
          <p:spPr bwMode="auto">
            <a:xfrm>
              <a:off x="1378" y="2204"/>
              <a:ext cx="12" cy="13"/>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030" name="Oval 32"/>
            <p:cNvSpPr>
              <a:spLocks noChangeArrowheads="1"/>
            </p:cNvSpPr>
            <p:nvPr/>
          </p:nvSpPr>
          <p:spPr bwMode="auto">
            <a:xfrm>
              <a:off x="1404" y="2204"/>
              <a:ext cx="13" cy="13"/>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031" name="Oval 33"/>
            <p:cNvSpPr>
              <a:spLocks noChangeArrowheads="1"/>
            </p:cNvSpPr>
            <p:nvPr/>
          </p:nvSpPr>
          <p:spPr bwMode="auto">
            <a:xfrm>
              <a:off x="1215" y="2231"/>
              <a:ext cx="12" cy="13"/>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032" name="Oval 34"/>
            <p:cNvSpPr>
              <a:spLocks noChangeArrowheads="1"/>
            </p:cNvSpPr>
            <p:nvPr/>
          </p:nvSpPr>
          <p:spPr bwMode="auto">
            <a:xfrm>
              <a:off x="1243" y="2231"/>
              <a:ext cx="11" cy="13"/>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033" name="Oval 35"/>
            <p:cNvSpPr>
              <a:spLocks noChangeArrowheads="1"/>
            </p:cNvSpPr>
            <p:nvPr/>
          </p:nvSpPr>
          <p:spPr bwMode="auto">
            <a:xfrm>
              <a:off x="1270" y="2231"/>
              <a:ext cx="12" cy="13"/>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034" name="Oval 36"/>
            <p:cNvSpPr>
              <a:spLocks noChangeArrowheads="1"/>
            </p:cNvSpPr>
            <p:nvPr/>
          </p:nvSpPr>
          <p:spPr bwMode="auto">
            <a:xfrm>
              <a:off x="1296" y="2231"/>
              <a:ext cx="13" cy="13"/>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035" name="Oval 37"/>
            <p:cNvSpPr>
              <a:spLocks noChangeArrowheads="1"/>
            </p:cNvSpPr>
            <p:nvPr/>
          </p:nvSpPr>
          <p:spPr bwMode="auto">
            <a:xfrm>
              <a:off x="1323" y="2231"/>
              <a:ext cx="12" cy="13"/>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036" name="Oval 38"/>
            <p:cNvSpPr>
              <a:spLocks noChangeArrowheads="1"/>
            </p:cNvSpPr>
            <p:nvPr/>
          </p:nvSpPr>
          <p:spPr bwMode="auto">
            <a:xfrm>
              <a:off x="1351" y="2231"/>
              <a:ext cx="11" cy="13"/>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037" name="Oval 39"/>
            <p:cNvSpPr>
              <a:spLocks noChangeArrowheads="1"/>
            </p:cNvSpPr>
            <p:nvPr/>
          </p:nvSpPr>
          <p:spPr bwMode="auto">
            <a:xfrm>
              <a:off x="1378" y="2231"/>
              <a:ext cx="12" cy="13"/>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038" name="Oval 40"/>
            <p:cNvSpPr>
              <a:spLocks noChangeArrowheads="1"/>
            </p:cNvSpPr>
            <p:nvPr/>
          </p:nvSpPr>
          <p:spPr bwMode="auto">
            <a:xfrm>
              <a:off x="1404" y="2231"/>
              <a:ext cx="13" cy="13"/>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039" name="Oval 41"/>
            <p:cNvSpPr>
              <a:spLocks noChangeArrowheads="1"/>
            </p:cNvSpPr>
            <p:nvPr/>
          </p:nvSpPr>
          <p:spPr bwMode="auto">
            <a:xfrm>
              <a:off x="1215" y="2259"/>
              <a:ext cx="12" cy="11"/>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040" name="Oval 42"/>
            <p:cNvSpPr>
              <a:spLocks noChangeArrowheads="1"/>
            </p:cNvSpPr>
            <p:nvPr/>
          </p:nvSpPr>
          <p:spPr bwMode="auto">
            <a:xfrm>
              <a:off x="1243" y="2259"/>
              <a:ext cx="11" cy="11"/>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041" name="Oval 43"/>
            <p:cNvSpPr>
              <a:spLocks noChangeArrowheads="1"/>
            </p:cNvSpPr>
            <p:nvPr/>
          </p:nvSpPr>
          <p:spPr bwMode="auto">
            <a:xfrm>
              <a:off x="1270" y="2259"/>
              <a:ext cx="12" cy="11"/>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042" name="Oval 44"/>
            <p:cNvSpPr>
              <a:spLocks noChangeArrowheads="1"/>
            </p:cNvSpPr>
            <p:nvPr/>
          </p:nvSpPr>
          <p:spPr bwMode="auto">
            <a:xfrm>
              <a:off x="1296" y="2259"/>
              <a:ext cx="13" cy="11"/>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043" name="Oval 45"/>
            <p:cNvSpPr>
              <a:spLocks noChangeArrowheads="1"/>
            </p:cNvSpPr>
            <p:nvPr/>
          </p:nvSpPr>
          <p:spPr bwMode="auto">
            <a:xfrm>
              <a:off x="1323" y="2259"/>
              <a:ext cx="12" cy="11"/>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044" name="Oval 46"/>
            <p:cNvSpPr>
              <a:spLocks noChangeArrowheads="1"/>
            </p:cNvSpPr>
            <p:nvPr/>
          </p:nvSpPr>
          <p:spPr bwMode="auto">
            <a:xfrm>
              <a:off x="1351" y="2259"/>
              <a:ext cx="11" cy="11"/>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045" name="Oval 47"/>
            <p:cNvSpPr>
              <a:spLocks noChangeArrowheads="1"/>
            </p:cNvSpPr>
            <p:nvPr/>
          </p:nvSpPr>
          <p:spPr bwMode="auto">
            <a:xfrm>
              <a:off x="1378" y="2259"/>
              <a:ext cx="12" cy="11"/>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046" name="Oval 48"/>
            <p:cNvSpPr>
              <a:spLocks noChangeArrowheads="1"/>
            </p:cNvSpPr>
            <p:nvPr/>
          </p:nvSpPr>
          <p:spPr bwMode="auto">
            <a:xfrm>
              <a:off x="1404" y="2259"/>
              <a:ext cx="13" cy="11"/>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047" name="Oval 49"/>
            <p:cNvSpPr>
              <a:spLocks noChangeArrowheads="1"/>
            </p:cNvSpPr>
            <p:nvPr/>
          </p:nvSpPr>
          <p:spPr bwMode="auto">
            <a:xfrm>
              <a:off x="1215" y="2286"/>
              <a:ext cx="12" cy="12"/>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048" name="Oval 50"/>
            <p:cNvSpPr>
              <a:spLocks noChangeArrowheads="1"/>
            </p:cNvSpPr>
            <p:nvPr/>
          </p:nvSpPr>
          <p:spPr bwMode="auto">
            <a:xfrm>
              <a:off x="1243" y="2286"/>
              <a:ext cx="11" cy="12"/>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049" name="Oval 51"/>
            <p:cNvSpPr>
              <a:spLocks noChangeArrowheads="1"/>
            </p:cNvSpPr>
            <p:nvPr/>
          </p:nvSpPr>
          <p:spPr bwMode="auto">
            <a:xfrm>
              <a:off x="1270" y="2286"/>
              <a:ext cx="12" cy="12"/>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050" name="Oval 52"/>
            <p:cNvSpPr>
              <a:spLocks noChangeArrowheads="1"/>
            </p:cNvSpPr>
            <p:nvPr/>
          </p:nvSpPr>
          <p:spPr bwMode="auto">
            <a:xfrm>
              <a:off x="1296" y="2286"/>
              <a:ext cx="13" cy="12"/>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051" name="Oval 53"/>
            <p:cNvSpPr>
              <a:spLocks noChangeArrowheads="1"/>
            </p:cNvSpPr>
            <p:nvPr/>
          </p:nvSpPr>
          <p:spPr bwMode="auto">
            <a:xfrm>
              <a:off x="1323" y="2286"/>
              <a:ext cx="12" cy="12"/>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052" name="Oval 54"/>
            <p:cNvSpPr>
              <a:spLocks noChangeArrowheads="1"/>
            </p:cNvSpPr>
            <p:nvPr/>
          </p:nvSpPr>
          <p:spPr bwMode="auto">
            <a:xfrm>
              <a:off x="1351" y="2286"/>
              <a:ext cx="11" cy="12"/>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053" name="Oval 55"/>
            <p:cNvSpPr>
              <a:spLocks noChangeArrowheads="1"/>
            </p:cNvSpPr>
            <p:nvPr/>
          </p:nvSpPr>
          <p:spPr bwMode="auto">
            <a:xfrm>
              <a:off x="1378" y="2286"/>
              <a:ext cx="12" cy="12"/>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054" name="Oval 56"/>
            <p:cNvSpPr>
              <a:spLocks noChangeArrowheads="1"/>
            </p:cNvSpPr>
            <p:nvPr/>
          </p:nvSpPr>
          <p:spPr bwMode="auto">
            <a:xfrm>
              <a:off x="1404" y="2286"/>
              <a:ext cx="13" cy="12"/>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055" name="Oval 57"/>
            <p:cNvSpPr>
              <a:spLocks noChangeArrowheads="1"/>
            </p:cNvSpPr>
            <p:nvPr/>
          </p:nvSpPr>
          <p:spPr bwMode="auto">
            <a:xfrm>
              <a:off x="1215" y="2314"/>
              <a:ext cx="12" cy="11"/>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056" name="Oval 58"/>
            <p:cNvSpPr>
              <a:spLocks noChangeArrowheads="1"/>
            </p:cNvSpPr>
            <p:nvPr/>
          </p:nvSpPr>
          <p:spPr bwMode="auto">
            <a:xfrm>
              <a:off x="1243" y="2314"/>
              <a:ext cx="11" cy="11"/>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057" name="Oval 59"/>
            <p:cNvSpPr>
              <a:spLocks noChangeArrowheads="1"/>
            </p:cNvSpPr>
            <p:nvPr/>
          </p:nvSpPr>
          <p:spPr bwMode="auto">
            <a:xfrm>
              <a:off x="1270" y="2314"/>
              <a:ext cx="12" cy="11"/>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058" name="Oval 60"/>
            <p:cNvSpPr>
              <a:spLocks noChangeArrowheads="1"/>
            </p:cNvSpPr>
            <p:nvPr/>
          </p:nvSpPr>
          <p:spPr bwMode="auto">
            <a:xfrm>
              <a:off x="1296" y="2314"/>
              <a:ext cx="13" cy="11"/>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059" name="Oval 61"/>
            <p:cNvSpPr>
              <a:spLocks noChangeArrowheads="1"/>
            </p:cNvSpPr>
            <p:nvPr/>
          </p:nvSpPr>
          <p:spPr bwMode="auto">
            <a:xfrm>
              <a:off x="1323" y="2314"/>
              <a:ext cx="12" cy="11"/>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060" name="Oval 62"/>
            <p:cNvSpPr>
              <a:spLocks noChangeArrowheads="1"/>
            </p:cNvSpPr>
            <p:nvPr/>
          </p:nvSpPr>
          <p:spPr bwMode="auto">
            <a:xfrm>
              <a:off x="1351" y="2314"/>
              <a:ext cx="11" cy="11"/>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061" name="Oval 63"/>
            <p:cNvSpPr>
              <a:spLocks noChangeArrowheads="1"/>
            </p:cNvSpPr>
            <p:nvPr/>
          </p:nvSpPr>
          <p:spPr bwMode="auto">
            <a:xfrm>
              <a:off x="1378" y="2314"/>
              <a:ext cx="12" cy="11"/>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062" name="Oval 64"/>
            <p:cNvSpPr>
              <a:spLocks noChangeArrowheads="1"/>
            </p:cNvSpPr>
            <p:nvPr/>
          </p:nvSpPr>
          <p:spPr bwMode="auto">
            <a:xfrm>
              <a:off x="1404" y="2314"/>
              <a:ext cx="13" cy="11"/>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063" name="Oval 65"/>
            <p:cNvSpPr>
              <a:spLocks noChangeArrowheads="1"/>
            </p:cNvSpPr>
            <p:nvPr/>
          </p:nvSpPr>
          <p:spPr bwMode="auto">
            <a:xfrm>
              <a:off x="1215" y="2340"/>
              <a:ext cx="12" cy="13"/>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064" name="Oval 66"/>
            <p:cNvSpPr>
              <a:spLocks noChangeArrowheads="1"/>
            </p:cNvSpPr>
            <p:nvPr/>
          </p:nvSpPr>
          <p:spPr bwMode="auto">
            <a:xfrm>
              <a:off x="1243" y="2340"/>
              <a:ext cx="11" cy="13"/>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065" name="Oval 67"/>
            <p:cNvSpPr>
              <a:spLocks noChangeArrowheads="1"/>
            </p:cNvSpPr>
            <p:nvPr/>
          </p:nvSpPr>
          <p:spPr bwMode="auto">
            <a:xfrm>
              <a:off x="1270" y="2340"/>
              <a:ext cx="12" cy="13"/>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066" name="Oval 68"/>
            <p:cNvSpPr>
              <a:spLocks noChangeArrowheads="1"/>
            </p:cNvSpPr>
            <p:nvPr/>
          </p:nvSpPr>
          <p:spPr bwMode="auto">
            <a:xfrm>
              <a:off x="1296" y="2340"/>
              <a:ext cx="13" cy="13"/>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067" name="Oval 69"/>
            <p:cNvSpPr>
              <a:spLocks noChangeArrowheads="1"/>
            </p:cNvSpPr>
            <p:nvPr/>
          </p:nvSpPr>
          <p:spPr bwMode="auto">
            <a:xfrm>
              <a:off x="1323" y="2340"/>
              <a:ext cx="12" cy="13"/>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068" name="Oval 70"/>
            <p:cNvSpPr>
              <a:spLocks noChangeArrowheads="1"/>
            </p:cNvSpPr>
            <p:nvPr/>
          </p:nvSpPr>
          <p:spPr bwMode="auto">
            <a:xfrm>
              <a:off x="1351" y="2340"/>
              <a:ext cx="11" cy="13"/>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069" name="Oval 71"/>
            <p:cNvSpPr>
              <a:spLocks noChangeArrowheads="1"/>
            </p:cNvSpPr>
            <p:nvPr/>
          </p:nvSpPr>
          <p:spPr bwMode="auto">
            <a:xfrm>
              <a:off x="1378" y="2340"/>
              <a:ext cx="12" cy="13"/>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070" name="Oval 72"/>
            <p:cNvSpPr>
              <a:spLocks noChangeArrowheads="1"/>
            </p:cNvSpPr>
            <p:nvPr/>
          </p:nvSpPr>
          <p:spPr bwMode="auto">
            <a:xfrm>
              <a:off x="1404" y="2340"/>
              <a:ext cx="13" cy="13"/>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071" name="Oval 73"/>
            <p:cNvSpPr>
              <a:spLocks noChangeArrowheads="1"/>
            </p:cNvSpPr>
            <p:nvPr/>
          </p:nvSpPr>
          <p:spPr bwMode="auto">
            <a:xfrm>
              <a:off x="1215" y="2367"/>
              <a:ext cx="12" cy="12"/>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072" name="Oval 74"/>
            <p:cNvSpPr>
              <a:spLocks noChangeArrowheads="1"/>
            </p:cNvSpPr>
            <p:nvPr/>
          </p:nvSpPr>
          <p:spPr bwMode="auto">
            <a:xfrm>
              <a:off x="1243" y="2367"/>
              <a:ext cx="11" cy="12"/>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073" name="Oval 75"/>
            <p:cNvSpPr>
              <a:spLocks noChangeArrowheads="1"/>
            </p:cNvSpPr>
            <p:nvPr/>
          </p:nvSpPr>
          <p:spPr bwMode="auto">
            <a:xfrm>
              <a:off x="1270" y="2367"/>
              <a:ext cx="12" cy="12"/>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074" name="Oval 76"/>
            <p:cNvSpPr>
              <a:spLocks noChangeArrowheads="1"/>
            </p:cNvSpPr>
            <p:nvPr/>
          </p:nvSpPr>
          <p:spPr bwMode="auto">
            <a:xfrm>
              <a:off x="1296" y="2367"/>
              <a:ext cx="13" cy="12"/>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075" name="Oval 77"/>
            <p:cNvSpPr>
              <a:spLocks noChangeArrowheads="1"/>
            </p:cNvSpPr>
            <p:nvPr/>
          </p:nvSpPr>
          <p:spPr bwMode="auto">
            <a:xfrm>
              <a:off x="1323" y="2367"/>
              <a:ext cx="12" cy="12"/>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076" name="Oval 78"/>
            <p:cNvSpPr>
              <a:spLocks noChangeArrowheads="1"/>
            </p:cNvSpPr>
            <p:nvPr/>
          </p:nvSpPr>
          <p:spPr bwMode="auto">
            <a:xfrm>
              <a:off x="1351" y="2367"/>
              <a:ext cx="11" cy="12"/>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077" name="Oval 79"/>
            <p:cNvSpPr>
              <a:spLocks noChangeArrowheads="1"/>
            </p:cNvSpPr>
            <p:nvPr/>
          </p:nvSpPr>
          <p:spPr bwMode="auto">
            <a:xfrm>
              <a:off x="1378" y="2367"/>
              <a:ext cx="12" cy="12"/>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078" name="Oval 80"/>
            <p:cNvSpPr>
              <a:spLocks noChangeArrowheads="1"/>
            </p:cNvSpPr>
            <p:nvPr/>
          </p:nvSpPr>
          <p:spPr bwMode="auto">
            <a:xfrm>
              <a:off x="1404" y="2367"/>
              <a:ext cx="13" cy="12"/>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050"/>
            </a:p>
          </p:txBody>
        </p:sp>
      </p:grpSp>
      <p:sp>
        <p:nvSpPr>
          <p:cNvPr id="7" name="正方形/長方形 6"/>
          <p:cNvSpPr/>
          <p:nvPr/>
        </p:nvSpPr>
        <p:spPr>
          <a:xfrm>
            <a:off x="359930" y="4165951"/>
            <a:ext cx="3525412" cy="447943"/>
          </a:xfrm>
          <a:prstGeom prst="rect">
            <a:avLst/>
          </a:prstGeom>
        </p:spPr>
        <p:txBody>
          <a:bodyPr wrap="square">
            <a:spAutoFit/>
          </a:bodyPr>
          <a:lstStyle/>
          <a:p>
            <a:pPr algn="just">
              <a:lnSpc>
                <a:spcPct val="112000"/>
              </a:lnSpc>
            </a:pPr>
            <a:r>
              <a:rPr lang="ja-JP" altLang="en-US" sz="1100" dirty="0">
                <a:latin typeface="ＭＳ Ｐゴシック" panose="020B0600070205080204" pitchFamily="50" charset="-128"/>
                <a:ea typeface="ＭＳ Ｐゴシック" panose="020B0600070205080204" pitchFamily="50" charset="-128"/>
              </a:rPr>
              <a:t>タイ資本のメーカーの</a:t>
            </a:r>
            <a:r>
              <a:rPr lang="ja-JP" altLang="ja-JP" sz="1100" dirty="0">
                <a:latin typeface="ＭＳ Ｐゴシック" panose="020B0600070205080204" pitchFamily="50" charset="-128"/>
                <a:ea typeface="ＭＳ Ｐゴシック" panose="020B0600070205080204" pitchFamily="50" charset="-128"/>
              </a:rPr>
              <a:t>ほとんどは高い技術</a:t>
            </a:r>
            <a:r>
              <a:rPr lang="ja-JP" altLang="en-US" sz="1100" dirty="0">
                <a:latin typeface="ＭＳ Ｐゴシック" panose="020B0600070205080204" pitchFamily="50" charset="-128"/>
                <a:ea typeface="ＭＳ Ｐゴシック" panose="020B0600070205080204" pitchFamily="50" charset="-128"/>
              </a:rPr>
              <a:t>を必要としない</a:t>
            </a:r>
            <a:br>
              <a:rPr lang="en-US" altLang="ja-JP" sz="1100" dirty="0">
                <a:latin typeface="ＭＳ Ｐゴシック" panose="020B0600070205080204" pitchFamily="50" charset="-128"/>
                <a:ea typeface="ＭＳ Ｐゴシック" panose="020B0600070205080204" pitchFamily="50" charset="-128"/>
              </a:rPr>
            </a:br>
            <a:r>
              <a:rPr lang="ja-JP" altLang="en-US" sz="1100" dirty="0">
                <a:latin typeface="ＭＳ Ｐゴシック" panose="020B0600070205080204" pitchFamily="50" charset="-128"/>
                <a:ea typeface="ＭＳ Ｐゴシック" panose="020B0600070205080204" pitchFamily="50" charset="-128"/>
              </a:rPr>
              <a:t>ばんそうこうや注射器を主に生産している。</a:t>
            </a:r>
          </a:p>
        </p:txBody>
      </p:sp>
      <p:sp>
        <p:nvSpPr>
          <p:cNvPr id="1079" name="角丸四角形 1078"/>
          <p:cNvSpPr/>
          <p:nvPr/>
        </p:nvSpPr>
        <p:spPr>
          <a:xfrm>
            <a:off x="3854121" y="3865826"/>
            <a:ext cx="1379022" cy="2021843"/>
          </a:xfrm>
          <a:prstGeom prst="roundRect">
            <a:avLst>
              <a:gd name="adj" fmla="val 4573"/>
            </a:avLst>
          </a:prstGeom>
          <a:solidFill>
            <a:srgbClr val="CCDAEC"/>
          </a:solidFill>
        </p:spPr>
        <p:txBody>
          <a:bodyPr wrap="square" lIns="108000" tIns="72000" rIns="108000" anchor="t" anchorCtr="0">
            <a:noAutofit/>
          </a:bodyPr>
          <a:lstStyle/>
          <a:p>
            <a:pPr>
              <a:lnSpc>
                <a:spcPct val="114000"/>
              </a:lnSpc>
              <a:spcAft>
                <a:spcPts val="600"/>
              </a:spcAft>
            </a:pPr>
            <a:r>
              <a:rPr lang="ja-JP" altLang="en-US" sz="1050" b="1" dirty="0">
                <a:latin typeface="Arial" panose="020B0604020202020204" pitchFamily="34" charset="0"/>
                <a:ea typeface="ＭＳ Ｐゴシック" panose="020B0600070205080204" pitchFamily="50" charset="-128"/>
                <a:cs typeface="Arial" panose="020B0604020202020204" pitchFamily="34" charset="0"/>
              </a:rPr>
              <a:t>そのほかのタイで</a:t>
            </a:r>
            <a:br>
              <a:rPr lang="en-US" altLang="ja-JP" sz="1050" b="1" dirty="0">
                <a:latin typeface="Arial" panose="020B0604020202020204" pitchFamily="34" charset="0"/>
                <a:ea typeface="ＭＳ Ｐゴシック" panose="020B0600070205080204" pitchFamily="50" charset="-128"/>
                <a:cs typeface="Arial" panose="020B0604020202020204" pitchFamily="34" charset="0"/>
              </a:rPr>
            </a:br>
            <a:r>
              <a:rPr lang="ja-JP" altLang="en-US" sz="1050" b="1" dirty="0">
                <a:latin typeface="Arial" panose="020B0604020202020204" pitchFamily="34" charset="0"/>
                <a:ea typeface="ＭＳ Ｐゴシック" panose="020B0600070205080204" pitchFamily="50" charset="-128"/>
                <a:cs typeface="Arial" panose="020B0604020202020204" pitchFamily="34" charset="0"/>
              </a:rPr>
              <a:t>生産される製品</a:t>
            </a:r>
            <a:endParaRPr lang="en-US" altLang="ja-JP" sz="1050" b="1" dirty="0">
              <a:latin typeface="Arial" panose="020B0604020202020204" pitchFamily="34" charset="0"/>
              <a:ea typeface="ＭＳ Ｐゴシック" panose="020B0600070205080204" pitchFamily="50" charset="-128"/>
              <a:cs typeface="Arial" panose="020B0604020202020204" pitchFamily="34" charset="0"/>
            </a:endParaRPr>
          </a:p>
          <a:p>
            <a:pPr marL="130175" indent="-130175" algn="just">
              <a:lnSpc>
                <a:spcPct val="114000"/>
              </a:lnSpc>
              <a:spcAft>
                <a:spcPts val="300"/>
              </a:spcAft>
              <a:buClr>
                <a:srgbClr val="5F8AC3"/>
              </a:buClr>
              <a:buSzPct val="80000"/>
              <a:buFont typeface="Wingdings" panose="05000000000000000000" pitchFamily="2" charset="2"/>
              <a:buChar char="l"/>
            </a:pPr>
            <a:r>
              <a:rPr lang="ja-JP" altLang="ja-JP" sz="1050" dirty="0">
                <a:latin typeface="Arial" panose="020B0604020202020204" pitchFamily="34" charset="0"/>
                <a:ea typeface="ＭＳ Ｐゴシック" panose="020B0600070205080204" pitchFamily="50" charset="-128"/>
                <a:cs typeface="Arial" panose="020B0604020202020204" pitchFamily="34" charset="0"/>
              </a:rPr>
              <a:t>診断試薬</a:t>
            </a:r>
            <a:endParaRPr lang="en-US" altLang="ja-JP" sz="1050" dirty="0">
              <a:latin typeface="Arial" panose="020B0604020202020204" pitchFamily="34" charset="0"/>
              <a:ea typeface="ＭＳ Ｐゴシック" panose="020B0600070205080204" pitchFamily="50" charset="-128"/>
              <a:cs typeface="Arial" panose="020B0604020202020204" pitchFamily="34" charset="0"/>
            </a:endParaRPr>
          </a:p>
          <a:p>
            <a:pPr marL="130175" indent="-130175" algn="just">
              <a:lnSpc>
                <a:spcPct val="114000"/>
              </a:lnSpc>
              <a:spcAft>
                <a:spcPts val="300"/>
              </a:spcAft>
              <a:buClr>
                <a:srgbClr val="5F8AC3"/>
              </a:buClr>
              <a:buSzPct val="80000"/>
              <a:buFont typeface="Wingdings" panose="05000000000000000000" pitchFamily="2" charset="2"/>
              <a:buChar char="l"/>
            </a:pPr>
            <a:r>
              <a:rPr lang="ja-JP" altLang="ja-JP" sz="1050" dirty="0">
                <a:latin typeface="Arial" panose="020B0604020202020204" pitchFamily="34" charset="0"/>
                <a:ea typeface="ＭＳ Ｐゴシック" panose="020B0600070205080204" pitchFamily="50" charset="-128"/>
                <a:cs typeface="Arial" panose="020B0604020202020204" pitchFamily="34" charset="0"/>
              </a:rPr>
              <a:t>実験用試薬</a:t>
            </a:r>
            <a:endParaRPr lang="en-US" altLang="ja-JP" sz="1050" dirty="0">
              <a:latin typeface="Arial" panose="020B0604020202020204" pitchFamily="34" charset="0"/>
              <a:ea typeface="ＭＳ Ｐゴシック" panose="020B0600070205080204" pitchFamily="50" charset="-128"/>
              <a:cs typeface="Arial" panose="020B0604020202020204" pitchFamily="34" charset="0"/>
            </a:endParaRPr>
          </a:p>
          <a:p>
            <a:pPr marL="130175" indent="-130175" algn="just">
              <a:lnSpc>
                <a:spcPct val="114000"/>
              </a:lnSpc>
              <a:spcAft>
                <a:spcPts val="300"/>
              </a:spcAft>
              <a:buClr>
                <a:srgbClr val="5F8AC3"/>
              </a:buClr>
              <a:buSzPct val="80000"/>
              <a:buFont typeface="Wingdings" panose="05000000000000000000" pitchFamily="2" charset="2"/>
              <a:buChar char="l"/>
            </a:pPr>
            <a:r>
              <a:rPr lang="ja-JP" altLang="ja-JP" sz="1050" dirty="0">
                <a:latin typeface="Arial" panose="020B0604020202020204" pitchFamily="34" charset="0"/>
                <a:ea typeface="ＭＳ Ｐゴシック" panose="020B0600070205080204" pitchFamily="50" charset="-128"/>
                <a:cs typeface="Arial" panose="020B0604020202020204" pitchFamily="34" charset="0"/>
              </a:rPr>
              <a:t>放射線治療器具</a:t>
            </a:r>
            <a:endParaRPr lang="en-US" altLang="ja-JP" sz="1050" dirty="0">
              <a:latin typeface="Arial" panose="020B0604020202020204" pitchFamily="34" charset="0"/>
              <a:ea typeface="ＭＳ Ｐゴシック" panose="020B0600070205080204" pitchFamily="50" charset="-128"/>
              <a:cs typeface="Arial" panose="020B0604020202020204" pitchFamily="34" charset="0"/>
            </a:endParaRPr>
          </a:p>
          <a:p>
            <a:pPr marL="130175" indent="-130175" algn="just">
              <a:lnSpc>
                <a:spcPct val="114000"/>
              </a:lnSpc>
              <a:spcAft>
                <a:spcPts val="300"/>
              </a:spcAft>
              <a:buClr>
                <a:srgbClr val="5F8AC3"/>
              </a:buClr>
              <a:buSzPct val="80000"/>
              <a:buFont typeface="Wingdings" panose="05000000000000000000" pitchFamily="2" charset="2"/>
              <a:buChar char="l"/>
            </a:pPr>
            <a:r>
              <a:rPr lang="ja-JP" altLang="ja-JP" sz="1050" dirty="0">
                <a:latin typeface="Arial" panose="020B0604020202020204" pitchFamily="34" charset="0"/>
                <a:ea typeface="ＭＳ Ｐゴシック" panose="020B0600070205080204" pitchFamily="50" charset="-128"/>
                <a:cs typeface="Arial" panose="020B0604020202020204" pitchFamily="34" charset="0"/>
              </a:rPr>
              <a:t>オシロスコープ</a:t>
            </a:r>
            <a:endParaRPr lang="en-US" altLang="ja-JP" sz="1050" dirty="0">
              <a:latin typeface="Arial" panose="020B0604020202020204" pitchFamily="34" charset="0"/>
              <a:ea typeface="ＭＳ Ｐゴシック" panose="020B0600070205080204" pitchFamily="50" charset="-128"/>
              <a:cs typeface="Arial" panose="020B0604020202020204" pitchFamily="34" charset="0"/>
            </a:endParaRPr>
          </a:p>
          <a:p>
            <a:pPr marL="130175" indent="-130175">
              <a:lnSpc>
                <a:spcPct val="114000"/>
              </a:lnSpc>
              <a:spcAft>
                <a:spcPts val="300"/>
              </a:spcAft>
              <a:buClr>
                <a:srgbClr val="5F8AC3"/>
              </a:buClr>
              <a:buSzPct val="80000"/>
              <a:buFont typeface="Wingdings" panose="05000000000000000000" pitchFamily="2" charset="2"/>
              <a:buChar char="l"/>
            </a:pPr>
            <a:r>
              <a:rPr lang="ja-JP" altLang="ja-JP" sz="1050" dirty="0">
                <a:latin typeface="Arial" panose="020B0604020202020204" pitchFamily="34" charset="0"/>
                <a:ea typeface="ＭＳ Ｐゴシック" panose="020B0600070205080204" pitchFamily="50" charset="-128"/>
                <a:cs typeface="Arial" panose="020B0604020202020204" pitchFamily="34" charset="0"/>
              </a:rPr>
              <a:t>スペクトラム・</a:t>
            </a:r>
            <a:br>
              <a:rPr lang="en-US" altLang="ja-JP" sz="1050" dirty="0">
                <a:latin typeface="Arial" panose="020B0604020202020204" pitchFamily="34" charset="0"/>
                <a:ea typeface="ＭＳ Ｐゴシック" panose="020B0600070205080204" pitchFamily="50" charset="-128"/>
                <a:cs typeface="Arial" panose="020B0604020202020204" pitchFamily="34" charset="0"/>
              </a:rPr>
            </a:br>
            <a:r>
              <a:rPr lang="ja-JP" altLang="ja-JP" sz="1050" dirty="0">
                <a:latin typeface="Arial" panose="020B0604020202020204" pitchFamily="34" charset="0"/>
                <a:ea typeface="ＭＳ Ｐゴシック" panose="020B0600070205080204" pitchFamily="50" charset="-128"/>
                <a:cs typeface="Arial" panose="020B0604020202020204" pitchFamily="34" charset="0"/>
              </a:rPr>
              <a:t>アナライザー</a:t>
            </a:r>
            <a:endParaRPr lang="en-US" altLang="ja-JP" sz="1050" dirty="0">
              <a:latin typeface="Arial" panose="020B0604020202020204" pitchFamily="34" charset="0"/>
              <a:ea typeface="ＭＳ Ｐゴシック" panose="020B0600070205080204" pitchFamily="50" charset="-128"/>
              <a:cs typeface="Arial" panose="020B0604020202020204" pitchFamily="34" charset="0"/>
            </a:endParaRPr>
          </a:p>
          <a:p>
            <a:pPr algn="r">
              <a:lnSpc>
                <a:spcPct val="114000"/>
              </a:lnSpc>
              <a:spcAft>
                <a:spcPts val="300"/>
              </a:spcAft>
              <a:buClr>
                <a:srgbClr val="5F8AC3"/>
              </a:buClr>
              <a:buSzPct val="80000"/>
            </a:pPr>
            <a:r>
              <a:rPr lang="ja-JP" altLang="ja-JP" sz="1050" dirty="0">
                <a:latin typeface="Arial" panose="020B0604020202020204" pitchFamily="34" charset="0"/>
                <a:ea typeface="ＭＳ Ｐゴシック" panose="020B0600070205080204" pitchFamily="50" charset="-128"/>
                <a:cs typeface="Arial" panose="020B0604020202020204" pitchFamily="34" charset="0"/>
              </a:rPr>
              <a:t>等</a:t>
            </a:r>
          </a:p>
        </p:txBody>
      </p:sp>
      <p:grpSp>
        <p:nvGrpSpPr>
          <p:cNvPr id="88" name="グループ化 7"/>
          <p:cNvGrpSpPr/>
          <p:nvPr/>
        </p:nvGrpSpPr>
        <p:grpSpPr>
          <a:xfrm>
            <a:off x="344488" y="3233075"/>
            <a:ext cx="9361038" cy="278875"/>
            <a:chOff x="4944173" y="2113806"/>
            <a:chExt cx="5861371" cy="288032"/>
          </a:xfrm>
        </p:grpSpPr>
        <p:cxnSp>
          <p:nvCxnSpPr>
            <p:cNvPr id="89" name="直線コネクタ 88"/>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90"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300" dirty="0">
                  <a:solidFill>
                    <a:srgbClr val="000000"/>
                  </a:solidFill>
                  <a:latin typeface="Arial Black" pitchFamily="34" charset="0"/>
                  <a:ea typeface="HGP創英角ｺﾞｼｯｸUB" pitchFamily="50" charset="-128"/>
                </a:rPr>
                <a:t>医療機器メーカーの特徴</a:t>
              </a:r>
            </a:p>
          </p:txBody>
        </p:sp>
      </p:grpSp>
      <p:sp>
        <p:nvSpPr>
          <p:cNvPr id="92" name="テキスト ボックス 91"/>
          <p:cNvSpPr txBox="1"/>
          <p:nvPr/>
        </p:nvSpPr>
        <p:spPr>
          <a:xfrm>
            <a:off x="200472" y="6525344"/>
            <a:ext cx="8640960" cy="144016"/>
          </a:xfrm>
          <a:prstGeom prst="rect">
            <a:avLst/>
          </a:prstGeom>
          <a:noFill/>
        </p:spPr>
        <p:txBody>
          <a:bodyPr wrap="square" lIns="0" tIns="0" rIns="0" bIns="0" rtlCol="0">
            <a:noAutofit/>
          </a:bodyPr>
          <a:lstStyle/>
          <a:p>
            <a:pPr marL="444500" lvl="0" indent="-4445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ja-JP" altLang="en-US" sz="800" dirty="0" bmk=""/>
              <a:t>明治大学国際総合研究所「新興国マクロヘルスデータ、規制・制度に関する調査」（</a:t>
            </a:r>
            <a:r>
              <a:rPr kumimoji="0" lang="en-US" altLang="ja-JP" sz="800" dirty="0" bmk=""/>
              <a:t>2014</a:t>
            </a:r>
            <a:r>
              <a:rPr kumimoji="0" lang="ja-JP" altLang="en-US" sz="800" dirty="0" bmk=""/>
              <a:t>）、</a:t>
            </a:r>
            <a:r>
              <a:rPr kumimoji="0" lang="en-US" altLang="ja-JP" sz="800" dirty="0" bmk=""/>
              <a:t>International Trade Administration</a:t>
            </a:r>
            <a:r>
              <a:rPr kumimoji="0" lang="ja-JP" altLang="en-US" sz="800" dirty="0" bmk=""/>
              <a:t>「</a:t>
            </a:r>
            <a:r>
              <a:rPr kumimoji="0" lang="en-US" altLang="ja-JP" sz="800" dirty="0" bmk=""/>
              <a:t>Thailand-Country Commercial Guide Medical Devices and Technology</a:t>
            </a:r>
            <a:r>
              <a:rPr kumimoji="0" lang="ja-JP" altLang="en-US" sz="800" dirty="0" bmk=""/>
              <a:t>」（</a:t>
            </a:r>
            <a:r>
              <a:rPr kumimoji="0" lang="en-US" altLang="ja-JP" sz="800" dirty="0" bmk=""/>
              <a:t>2024</a:t>
            </a:r>
            <a:r>
              <a:rPr kumimoji="0" lang="ja-JP" altLang="en-US" sz="800" dirty="0" bmk=""/>
              <a:t>）</a:t>
            </a:r>
            <a:endParaRPr kumimoji="0" lang="en-US" altLang="ja-JP" sz="800" dirty="0" bmk=""/>
          </a:p>
        </p:txBody>
      </p:sp>
      <p:sp>
        <p:nvSpPr>
          <p:cNvPr id="10" name="角丸四角形 9"/>
          <p:cNvSpPr/>
          <p:nvPr/>
        </p:nvSpPr>
        <p:spPr>
          <a:xfrm>
            <a:off x="561848" y="4785348"/>
            <a:ext cx="1435549" cy="234626"/>
          </a:xfrm>
          <a:prstGeom prst="roundRect">
            <a:avLst>
              <a:gd name="adj" fmla="val 50000"/>
            </a:avLst>
          </a:prstGeom>
          <a:solidFill>
            <a:srgbClr val="F6E8C2"/>
          </a:solidFill>
          <a:ln cmpd="sng">
            <a:solidFill>
              <a:srgbClr val="83A4D1"/>
            </a:solidFill>
          </a:ln>
        </p:spPr>
        <p:txBody>
          <a:bodyPr wrap="square" lIns="0" rIns="0" rtlCol="0" anchor="ctr" anchorCtr="0">
            <a:noAutofit/>
          </a:bodyPr>
          <a:lstStyle/>
          <a:p>
            <a:pPr marL="3175" algn="ctr" fontAlgn="ctr"/>
            <a:r>
              <a:rPr lang="ja-JP"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主要</a:t>
            </a:r>
            <a:r>
              <a:rPr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地場メーカー</a:t>
            </a:r>
            <a:endParaRPr kumimoji="1" lang="ja-JP" altLang="en-US" sz="1100" b="1" dirty="0"/>
          </a:p>
        </p:txBody>
      </p:sp>
      <p:sp>
        <p:nvSpPr>
          <p:cNvPr id="8" name="正方形/長方形 7"/>
          <p:cNvSpPr/>
          <p:nvPr/>
        </p:nvSpPr>
        <p:spPr>
          <a:xfrm>
            <a:off x="534081" y="5093661"/>
            <a:ext cx="2810513" cy="854658"/>
          </a:xfrm>
          <a:prstGeom prst="rect">
            <a:avLst/>
          </a:prstGeom>
        </p:spPr>
        <p:txBody>
          <a:bodyPr wrap="square" numCol="2" spcCol="108000">
            <a:spAutoFit/>
          </a:bodyPr>
          <a:lstStyle/>
          <a:p>
            <a:pPr marL="112713" lvl="1" indent="-112713">
              <a:spcAft>
                <a:spcPts val="200"/>
              </a:spcAft>
              <a:buClr>
                <a:srgbClr val="5F8AC3"/>
              </a:buClr>
              <a:buSzPct val="80000"/>
              <a:buFont typeface="Wingdings" panose="05000000000000000000" pitchFamily="2" charset="2"/>
              <a:buChar char="l"/>
            </a:pPr>
            <a:r>
              <a:rPr lang="en-US" altLang="ja-JP" sz="1050" dirty="0" err="1">
                <a:latin typeface="Arial" panose="020B0604020202020204" pitchFamily="34" charset="0"/>
                <a:ea typeface="ＭＳ Ｐゴシック" panose="020B0600070205080204" pitchFamily="50" charset="-128"/>
                <a:cs typeface="Arial" panose="020B0604020202020204" pitchFamily="34" charset="0"/>
              </a:rPr>
              <a:t>Infus</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 Medical</a:t>
            </a:r>
          </a:p>
          <a:p>
            <a:pPr marL="112713" lvl="1" indent="-112713">
              <a:spcAft>
                <a:spcPts val="200"/>
              </a:spcAft>
              <a:buClr>
                <a:srgbClr val="5F8AC3"/>
              </a:buClr>
              <a:buSzPct val="80000"/>
              <a:buFont typeface="Wingdings" panose="05000000000000000000" pitchFamily="2" charset="2"/>
              <a:buChar char="l"/>
            </a:pPr>
            <a:r>
              <a:rPr lang="en-US" altLang="ja-JP" sz="1050" dirty="0">
                <a:latin typeface="Arial" panose="020B0604020202020204" pitchFamily="34" charset="0"/>
                <a:ea typeface="ＭＳ Ｐゴシック" panose="020B0600070205080204" pitchFamily="50" charset="-128"/>
                <a:cs typeface="Arial" panose="020B0604020202020204" pitchFamily="34" charset="0"/>
              </a:rPr>
              <a:t>MDM</a:t>
            </a:r>
          </a:p>
          <a:p>
            <a:pPr marL="112713" lvl="1" indent="-112713">
              <a:spcAft>
                <a:spcPts val="200"/>
              </a:spcAft>
              <a:buClr>
                <a:srgbClr val="5F8AC3"/>
              </a:buClr>
              <a:buSzPct val="80000"/>
              <a:buFont typeface="Wingdings" panose="05000000000000000000" pitchFamily="2" charset="2"/>
              <a:buChar char="l"/>
            </a:pPr>
            <a:r>
              <a:rPr lang="en-US" altLang="ja-JP" sz="1050" dirty="0">
                <a:latin typeface="Arial" panose="020B0604020202020204" pitchFamily="34" charset="0"/>
                <a:ea typeface="ＭＳ Ｐゴシック" panose="020B0600070205080204" pitchFamily="50" charset="-128"/>
                <a:cs typeface="Arial" panose="020B0604020202020204" pitchFamily="34" charset="0"/>
              </a:rPr>
              <a:t>W.A. </a:t>
            </a:r>
            <a:r>
              <a:rPr lang="en-US" altLang="ja-JP" sz="1050" dirty="0" err="1">
                <a:latin typeface="Arial" panose="020B0604020202020204" pitchFamily="34" charset="0"/>
                <a:ea typeface="ＭＳ Ｐゴシック" panose="020B0600070205080204" pitchFamily="50" charset="-128"/>
                <a:cs typeface="Arial" panose="020B0604020202020204" pitchFamily="34" charset="0"/>
              </a:rPr>
              <a:t>Rubbermate</a:t>
            </a:r>
            <a:endParaRPr lang="en-US" altLang="ja-JP" sz="1050" dirty="0">
              <a:latin typeface="Arial" panose="020B0604020202020204" pitchFamily="34" charset="0"/>
              <a:ea typeface="ＭＳ Ｐゴシック" panose="020B0600070205080204" pitchFamily="50" charset="-128"/>
              <a:cs typeface="Arial" panose="020B0604020202020204" pitchFamily="34" charset="0"/>
            </a:endParaRPr>
          </a:p>
          <a:p>
            <a:pPr marL="112713" lvl="1" indent="-112713">
              <a:spcAft>
                <a:spcPts val="200"/>
              </a:spcAft>
              <a:buClr>
                <a:srgbClr val="5F8AC3"/>
              </a:buClr>
              <a:buSzPct val="80000"/>
              <a:buFont typeface="Wingdings" panose="05000000000000000000" pitchFamily="2" charset="2"/>
              <a:buChar char="l"/>
            </a:pPr>
            <a:r>
              <a:rPr lang="en-US" altLang="ja-JP" sz="1050" dirty="0" err="1">
                <a:latin typeface="Arial" panose="020B0604020202020204" pitchFamily="34" charset="0"/>
                <a:ea typeface="ＭＳ Ｐゴシック" panose="020B0600070205080204" pitchFamily="50" charset="-128"/>
                <a:cs typeface="Arial" panose="020B0604020202020204" pitchFamily="34" charset="0"/>
              </a:rPr>
              <a:t>Thaitex</a:t>
            </a:r>
            <a:endParaRPr lang="en-US" altLang="ja-JP" sz="1050" dirty="0">
              <a:latin typeface="Arial" panose="020B0604020202020204" pitchFamily="34" charset="0"/>
              <a:ea typeface="ＭＳ Ｐゴシック" panose="020B0600070205080204" pitchFamily="50" charset="-128"/>
              <a:cs typeface="Arial" panose="020B0604020202020204" pitchFamily="34" charset="0"/>
            </a:endParaRPr>
          </a:p>
          <a:p>
            <a:pPr marL="112713" lvl="1" indent="-112713">
              <a:spcAft>
                <a:spcPts val="200"/>
              </a:spcAft>
              <a:buClr>
                <a:srgbClr val="5F8AC3"/>
              </a:buClr>
              <a:buSzPct val="80000"/>
              <a:buFont typeface="Wingdings" panose="05000000000000000000" pitchFamily="2" charset="2"/>
              <a:buChar char="l"/>
            </a:pPr>
            <a:r>
              <a:rPr lang="en-US" altLang="ja-JP" sz="1050" dirty="0">
                <a:latin typeface="Arial" panose="020B0604020202020204" pitchFamily="34" charset="0"/>
                <a:ea typeface="ＭＳ Ｐゴシック" panose="020B0600070205080204" pitchFamily="50" charset="-128"/>
                <a:cs typeface="Arial" panose="020B0604020202020204" pitchFamily="34" charset="0"/>
              </a:rPr>
              <a:t>Bever Medical Industry</a:t>
            </a:r>
          </a:p>
          <a:p>
            <a:pPr marL="112713" lvl="1" indent="-112713">
              <a:spcAft>
                <a:spcPts val="200"/>
              </a:spcAft>
              <a:buClr>
                <a:srgbClr val="5F8AC3"/>
              </a:buClr>
              <a:buSzPct val="80000"/>
              <a:buFont typeface="Wingdings" panose="05000000000000000000" pitchFamily="2" charset="2"/>
              <a:buChar char="l"/>
            </a:pPr>
            <a:r>
              <a:rPr lang="en-US" altLang="ja-JP" sz="1050" dirty="0">
                <a:latin typeface="Arial" panose="020B0604020202020204" pitchFamily="34" charset="0"/>
                <a:ea typeface="ＭＳ Ｐゴシック" panose="020B0600070205080204" pitchFamily="50" charset="-128"/>
                <a:cs typeface="Arial" panose="020B0604020202020204" pitchFamily="34" charset="0"/>
              </a:rPr>
              <a:t>M.R.I</a:t>
            </a:r>
          </a:p>
          <a:p>
            <a:pPr marL="112713" lvl="1" indent="-112713">
              <a:spcAft>
                <a:spcPts val="200"/>
              </a:spcAft>
              <a:buClr>
                <a:srgbClr val="5F8AC3"/>
              </a:buClr>
              <a:buSzPct val="80000"/>
              <a:buFont typeface="Wingdings" panose="05000000000000000000" pitchFamily="2" charset="2"/>
              <a:buChar char="l"/>
            </a:pPr>
            <a:r>
              <a:rPr lang="en-US" altLang="ja-JP" sz="1050" dirty="0">
                <a:latin typeface="Arial" panose="020B0604020202020204" pitchFamily="34" charset="0"/>
                <a:ea typeface="ＭＳ Ｐゴシック" panose="020B0600070205080204" pitchFamily="50" charset="-128"/>
                <a:cs typeface="Arial" panose="020B0604020202020204" pitchFamily="34" charset="0"/>
              </a:rPr>
              <a:t>Siam </a:t>
            </a:r>
            <a:r>
              <a:rPr lang="en-US" altLang="ja-JP" sz="1050" dirty="0" err="1">
                <a:latin typeface="Arial" panose="020B0604020202020204" pitchFamily="34" charset="0"/>
                <a:ea typeface="ＭＳ Ｐゴシック" panose="020B0600070205080204" pitchFamily="50" charset="-128"/>
                <a:cs typeface="Arial" panose="020B0604020202020204" pitchFamily="34" charset="0"/>
              </a:rPr>
              <a:t>Sempermed</a:t>
            </a:r>
            <a:endParaRPr lang="ja-JP" altLang="en-US"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3" name="正方形/長方形 92"/>
          <p:cNvSpPr/>
          <p:nvPr/>
        </p:nvSpPr>
        <p:spPr>
          <a:xfrm>
            <a:off x="5500742" y="4357725"/>
            <a:ext cx="4104452" cy="1148128"/>
          </a:xfrm>
          <a:prstGeom prst="rect">
            <a:avLst/>
          </a:prstGeom>
        </p:spPr>
        <p:txBody>
          <a:bodyPr wrap="square" lIns="0" rIns="0" numCol="3" spcCol="144000">
            <a:noAutofit/>
          </a:bodyPr>
          <a:lstStyle/>
          <a:p>
            <a:pPr marL="130175" indent="-130175" fontAlgn="ctr">
              <a:spcAft>
                <a:spcPts val="400"/>
              </a:spcAft>
              <a:buClr>
                <a:srgbClr val="5F8AC3"/>
              </a:buClr>
              <a:buSzPct val="80000"/>
              <a:buFont typeface="Wingdings" panose="05000000000000000000" pitchFamily="2" charset="2"/>
              <a:buChar char="l"/>
            </a:pPr>
            <a:r>
              <a:rPr lang="en-US" altLang="ja-JP" sz="1100" dirty="0">
                <a:latin typeface="Arial" panose="020B0604020202020204" pitchFamily="34" charset="0"/>
                <a:ea typeface="ＭＳ Ｐゴシック" panose="020B0600070205080204" pitchFamily="50" charset="-128"/>
                <a:cs typeface="Arial" panose="020B0604020202020204" pitchFamily="34" charset="0"/>
              </a:rPr>
              <a:t>3M</a:t>
            </a:r>
          </a:p>
          <a:p>
            <a:pPr marL="130175" indent="-130175" fontAlgn="ctr">
              <a:spcAft>
                <a:spcPts val="400"/>
              </a:spcAft>
              <a:buClr>
                <a:srgbClr val="5F8AC3"/>
              </a:buClr>
              <a:buSzPct val="80000"/>
              <a:buFont typeface="Wingdings" panose="05000000000000000000" pitchFamily="2" charset="2"/>
              <a:buChar char="l"/>
            </a:pPr>
            <a:r>
              <a:rPr lang="en-US" altLang="ja-JP" sz="1100" dirty="0">
                <a:latin typeface="Arial" panose="020B0604020202020204" pitchFamily="34" charset="0"/>
                <a:ea typeface="ＭＳ Ｐゴシック" panose="020B0600070205080204" pitchFamily="50" charset="-128"/>
                <a:cs typeface="Arial" panose="020B0604020202020204" pitchFamily="34" charset="0"/>
              </a:rPr>
              <a:t>Bausch &amp; Lomb </a:t>
            </a:r>
          </a:p>
          <a:p>
            <a:pPr marL="130175" indent="-130175" fontAlgn="ctr">
              <a:spcAft>
                <a:spcPts val="400"/>
              </a:spcAft>
              <a:buClr>
                <a:srgbClr val="5F8AC3"/>
              </a:buClr>
              <a:buSzPct val="80000"/>
              <a:buFont typeface="Wingdings" panose="05000000000000000000" pitchFamily="2" charset="2"/>
              <a:buChar char="l"/>
            </a:pPr>
            <a:r>
              <a:rPr lang="en-US" altLang="ja-JP" sz="1100" dirty="0">
                <a:latin typeface="Arial" panose="020B0604020202020204" pitchFamily="34" charset="0"/>
                <a:ea typeface="ＭＳ Ｐゴシック" panose="020B0600070205080204" pitchFamily="50" charset="-128"/>
                <a:cs typeface="Arial" panose="020B0604020202020204" pitchFamily="34" charset="0"/>
              </a:rPr>
              <a:t>Baxter Healthcare</a:t>
            </a:r>
          </a:p>
          <a:p>
            <a:pPr marL="130175" indent="-130175" fontAlgn="ctr">
              <a:spcAft>
                <a:spcPts val="400"/>
              </a:spcAft>
              <a:buClr>
                <a:srgbClr val="5F8AC3"/>
              </a:buClr>
              <a:buSzPct val="80000"/>
              <a:buFont typeface="Wingdings" panose="05000000000000000000" pitchFamily="2" charset="2"/>
              <a:buChar char="l"/>
            </a:pPr>
            <a:r>
              <a:rPr lang="en-US" altLang="ja-JP" sz="1100" dirty="0">
                <a:latin typeface="Arial" panose="020B0604020202020204" pitchFamily="34" charset="0"/>
                <a:ea typeface="ＭＳ Ｐゴシック" panose="020B0600070205080204" pitchFamily="50" charset="-128"/>
                <a:cs typeface="Arial" panose="020B0604020202020204" pitchFamily="34" charset="0"/>
              </a:rPr>
              <a:t>Boston Scientific</a:t>
            </a:r>
          </a:p>
          <a:p>
            <a:pPr marL="130175" indent="-130175" fontAlgn="ctr">
              <a:spcAft>
                <a:spcPts val="400"/>
              </a:spcAft>
              <a:buClr>
                <a:srgbClr val="5F8AC3"/>
              </a:buClr>
              <a:buSzPct val="80000"/>
              <a:buFont typeface="Wingdings" panose="05000000000000000000" pitchFamily="2" charset="2"/>
              <a:buChar char="l"/>
            </a:pPr>
            <a:r>
              <a:rPr lang="en-US" altLang="ja-JP" sz="1100" dirty="0">
                <a:latin typeface="Arial" panose="020B0604020202020204" pitchFamily="34" charset="0"/>
                <a:ea typeface="ＭＳ Ｐゴシック" panose="020B0600070205080204" pitchFamily="50" charset="-128"/>
                <a:cs typeface="Arial" panose="020B0604020202020204" pitchFamily="34" charset="0"/>
              </a:rPr>
              <a:t>Carl Zeiss</a:t>
            </a:r>
          </a:p>
          <a:p>
            <a:pPr marL="130175" indent="-130175" fontAlgn="ctr">
              <a:spcAft>
                <a:spcPts val="400"/>
              </a:spcAft>
              <a:buClr>
                <a:srgbClr val="5F8AC3"/>
              </a:buClr>
              <a:buSzPct val="80000"/>
              <a:buFont typeface="Wingdings" panose="05000000000000000000" pitchFamily="2" charset="2"/>
              <a:buChar char="l"/>
            </a:pPr>
            <a:r>
              <a:rPr lang="en-US" altLang="ja-JP" sz="1100" dirty="0" err="1">
                <a:latin typeface="Arial" panose="020B0604020202020204" pitchFamily="34" charset="0"/>
                <a:ea typeface="ＭＳ Ｐゴシック" panose="020B0600070205080204" pitchFamily="50" charset="-128"/>
                <a:cs typeface="Arial" panose="020B0604020202020204" pitchFamily="34" charset="0"/>
              </a:rPr>
              <a:t>Diethelm</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a:p>
            <a:pPr marL="130175" indent="-130175" fontAlgn="ctr">
              <a:spcAft>
                <a:spcPts val="400"/>
              </a:spcAft>
              <a:buClr>
                <a:srgbClr val="5F8AC3"/>
              </a:buClr>
              <a:buSzPct val="80000"/>
              <a:buFont typeface="Wingdings" panose="05000000000000000000" pitchFamily="2" charset="2"/>
              <a:buChar char="l"/>
            </a:pPr>
            <a:r>
              <a:rPr lang="en-US" altLang="ja-JP" sz="1100" dirty="0">
                <a:latin typeface="Arial" panose="020B0604020202020204" pitchFamily="34" charset="0"/>
                <a:ea typeface="ＭＳ Ｐゴシック" panose="020B0600070205080204" pitchFamily="50" charset="-128"/>
                <a:cs typeface="Arial" panose="020B0604020202020204" pitchFamily="34" charset="0"/>
              </a:rPr>
              <a:t>GE Medical</a:t>
            </a:r>
          </a:p>
          <a:p>
            <a:pPr fontAlgn="ctr">
              <a:spcAft>
                <a:spcPts val="400"/>
              </a:spcAft>
              <a:buClr>
                <a:srgbClr val="5F8AC3"/>
              </a:buClr>
              <a:buSzPct val="80000"/>
            </a:pPr>
            <a:r>
              <a:rPr lang="en-US" altLang="ja-JP" sz="1100" dirty="0">
                <a:latin typeface="Arial" panose="020B0604020202020204" pitchFamily="34" charset="0"/>
                <a:ea typeface="ＭＳ Ｐゴシック" panose="020B0600070205080204" pitchFamily="50" charset="-128"/>
                <a:cs typeface="Arial" panose="020B0604020202020204" pitchFamily="34" charset="0"/>
              </a:rPr>
              <a:t>Systems</a:t>
            </a:r>
          </a:p>
          <a:p>
            <a:pPr marL="130175" indent="-130175" fontAlgn="ctr">
              <a:spcAft>
                <a:spcPts val="400"/>
              </a:spcAft>
              <a:buClr>
                <a:srgbClr val="5F8AC3"/>
              </a:buClr>
              <a:buSzPct val="80000"/>
              <a:buFont typeface="Wingdings" panose="05000000000000000000" pitchFamily="2" charset="2"/>
              <a:buChar char="l"/>
            </a:pPr>
            <a:r>
              <a:rPr lang="en-US" altLang="ja-JP" sz="1100" dirty="0">
                <a:latin typeface="Arial" panose="020B0604020202020204" pitchFamily="34" charset="0"/>
                <a:ea typeface="ＭＳ Ｐゴシック" panose="020B0600070205080204" pitchFamily="50" charset="-128"/>
                <a:cs typeface="Arial" panose="020B0604020202020204" pitchFamily="34" charset="0"/>
              </a:rPr>
              <a:t>Guidant </a:t>
            </a:r>
          </a:p>
          <a:p>
            <a:pPr marL="130175" indent="-130175" fontAlgn="ctr">
              <a:spcAft>
                <a:spcPts val="400"/>
              </a:spcAft>
              <a:buClr>
                <a:srgbClr val="5F8AC3"/>
              </a:buClr>
              <a:buSzPct val="80000"/>
              <a:buFont typeface="Wingdings" panose="05000000000000000000" pitchFamily="2" charset="2"/>
              <a:buChar char="l"/>
            </a:pPr>
            <a:r>
              <a:rPr lang="en-US" altLang="ja-JP" sz="1100" dirty="0">
                <a:latin typeface="Arial" panose="020B0604020202020204" pitchFamily="34" charset="0"/>
                <a:ea typeface="ＭＳ Ｐゴシック" panose="020B0600070205080204" pitchFamily="50" charset="-128"/>
                <a:cs typeface="Arial" panose="020B0604020202020204" pitchFamily="34" charset="0"/>
              </a:rPr>
              <a:t>Johnson &amp; Johnson</a:t>
            </a:r>
          </a:p>
          <a:p>
            <a:pPr marL="130175" indent="-130175" fontAlgn="ctr">
              <a:spcAft>
                <a:spcPts val="400"/>
              </a:spcAft>
              <a:buClr>
                <a:srgbClr val="5F8AC3"/>
              </a:buClr>
              <a:buSzPct val="80000"/>
              <a:buFont typeface="Wingdings" panose="05000000000000000000" pitchFamily="2" charset="2"/>
              <a:buChar char="l"/>
            </a:pPr>
            <a:r>
              <a:rPr lang="en-US" altLang="ja-JP" sz="1100" dirty="0">
                <a:latin typeface="Arial" panose="020B0604020202020204" pitchFamily="34" charset="0"/>
                <a:ea typeface="ＭＳ Ｐゴシック" panose="020B0600070205080204" pitchFamily="50" charset="-128"/>
                <a:cs typeface="Arial" panose="020B0604020202020204" pitchFamily="34" charset="0"/>
              </a:rPr>
              <a:t>Medtronic</a:t>
            </a:r>
          </a:p>
          <a:p>
            <a:pPr marL="130175" indent="-130175" fontAlgn="ctr">
              <a:spcAft>
                <a:spcPts val="400"/>
              </a:spcAft>
              <a:buClr>
                <a:srgbClr val="5F8AC3"/>
              </a:buClr>
              <a:buSzPct val="80000"/>
              <a:buFont typeface="Wingdings" panose="05000000000000000000" pitchFamily="2" charset="2"/>
              <a:buChar char="l"/>
            </a:pPr>
            <a:r>
              <a:rPr lang="en-US" altLang="ja-JP" sz="1100" dirty="0">
                <a:latin typeface="Arial" panose="020B0604020202020204" pitchFamily="34" charset="0"/>
                <a:ea typeface="ＭＳ Ｐゴシック" panose="020B0600070205080204" pitchFamily="50" charset="-128"/>
                <a:cs typeface="Arial" panose="020B0604020202020204" pitchFamily="34" charset="0"/>
              </a:rPr>
              <a:t>Philips Electronics</a:t>
            </a:r>
          </a:p>
          <a:p>
            <a:pPr marL="130175" indent="-130175" fontAlgn="ctr">
              <a:spcAft>
                <a:spcPts val="400"/>
              </a:spcAft>
              <a:buClr>
                <a:srgbClr val="5F8AC3"/>
              </a:buClr>
              <a:buSzPct val="80000"/>
              <a:buFont typeface="Wingdings" panose="05000000000000000000" pitchFamily="2" charset="2"/>
              <a:buChar char="l"/>
            </a:pPr>
            <a:r>
              <a:rPr lang="en-US" altLang="ja-JP" sz="1100" dirty="0">
                <a:latin typeface="Arial" panose="020B0604020202020204" pitchFamily="34" charset="0"/>
                <a:ea typeface="ＭＳ Ｐゴシック" panose="020B0600070205080204" pitchFamily="50" charset="-128"/>
                <a:cs typeface="Arial" panose="020B0604020202020204" pitchFamily="34" charset="0"/>
              </a:rPr>
              <a:t>Roche Diagnostics </a:t>
            </a:r>
          </a:p>
          <a:p>
            <a:pPr marL="130175" indent="-130175" fontAlgn="ctr">
              <a:spcAft>
                <a:spcPts val="400"/>
              </a:spcAft>
              <a:buClr>
                <a:srgbClr val="5F8AC3"/>
              </a:buClr>
              <a:buSzPct val="80000"/>
              <a:buFont typeface="Wingdings" panose="05000000000000000000" pitchFamily="2" charset="2"/>
              <a:buChar char="l"/>
            </a:pPr>
            <a:r>
              <a:rPr lang="en-US" altLang="ja-JP" sz="1100" dirty="0">
                <a:latin typeface="Arial" panose="020B0604020202020204" pitchFamily="34" charset="0"/>
                <a:ea typeface="ＭＳ Ｐゴシック" panose="020B0600070205080204" pitchFamily="50" charset="-128"/>
                <a:cs typeface="Arial" panose="020B0604020202020204" pitchFamily="34" charset="0"/>
              </a:rPr>
              <a:t>Siemens Surgical Instruments and </a:t>
            </a:r>
            <a:br>
              <a:rPr lang="en-US" altLang="ja-JP" sz="1100" dirty="0">
                <a:latin typeface="Arial" panose="020B0604020202020204" pitchFamily="34" charset="0"/>
                <a:ea typeface="ＭＳ Ｐゴシック" panose="020B0600070205080204" pitchFamily="50" charset="-128"/>
                <a:cs typeface="Arial" panose="020B0604020202020204" pitchFamily="34" charset="0"/>
              </a:rPr>
            </a:br>
            <a:r>
              <a:rPr lang="en-US" altLang="ja-JP" sz="1100" dirty="0">
                <a:latin typeface="Arial" panose="020B0604020202020204" pitchFamily="34" charset="0"/>
                <a:ea typeface="ＭＳ Ｐゴシック" panose="020B0600070205080204" pitchFamily="50" charset="-128"/>
                <a:cs typeface="Arial" panose="020B0604020202020204" pitchFamily="34" charset="0"/>
              </a:rPr>
              <a:t>Tyco Healthcare</a:t>
            </a:r>
          </a:p>
          <a:p>
            <a:pPr algn="r">
              <a:spcAft>
                <a:spcPts val="400"/>
              </a:spcAft>
            </a:pPr>
            <a:r>
              <a:rPr lang="ja-JP" altLang="ja-JP" sz="1100" dirty="0">
                <a:latin typeface="Arial" panose="020B0604020202020204" pitchFamily="34" charset="0"/>
                <a:ea typeface="ＭＳ Ｐゴシック" panose="020B0600070205080204" pitchFamily="50" charset="-128"/>
                <a:cs typeface="Arial" panose="020B0604020202020204" pitchFamily="34" charset="0"/>
              </a:rPr>
              <a:t>等</a:t>
            </a:r>
          </a:p>
        </p:txBody>
      </p:sp>
      <p:sp>
        <p:nvSpPr>
          <p:cNvPr id="64" name="正方形/長方形 63"/>
          <p:cNvSpPr/>
          <p:nvPr/>
        </p:nvSpPr>
        <p:spPr>
          <a:xfrm>
            <a:off x="6509995" y="3989599"/>
            <a:ext cx="2020276" cy="261610"/>
          </a:xfrm>
          <a:prstGeom prst="rect">
            <a:avLst/>
          </a:prstGeom>
        </p:spPr>
        <p:txBody>
          <a:bodyPr wrap="square">
            <a:spAutoFit/>
          </a:bodyPr>
          <a:lstStyle/>
          <a:p>
            <a:pPr algn="ctr" fontAlgn="ctr"/>
            <a:r>
              <a:rPr lang="ja-JP" altLang="en-US" sz="1100" dirty="0">
                <a:latin typeface="HGP創英角ｺﾞｼｯｸUB" panose="020B0900000000000000" pitchFamily="50" charset="-128"/>
                <a:ea typeface="HGP創英角ｺﾞｼｯｸUB" panose="020B0900000000000000" pitchFamily="50" charset="-128"/>
                <a:cs typeface="Arial" panose="020B0604020202020204" pitchFamily="34" charset="0"/>
              </a:rPr>
              <a:t>外資系医療機器</a:t>
            </a:r>
            <a:r>
              <a:rPr lang="ja-JP" altLang="ja-JP" sz="1100" dirty="0">
                <a:latin typeface="HGP創英角ｺﾞｼｯｸUB" panose="020B0900000000000000" pitchFamily="50" charset="-128"/>
                <a:ea typeface="HGP創英角ｺﾞｼｯｸUB" panose="020B0900000000000000" pitchFamily="50" charset="-128"/>
                <a:cs typeface="Arial" panose="020B0604020202020204" pitchFamily="34" charset="0"/>
              </a:rPr>
              <a:t>メーカー</a:t>
            </a:r>
            <a:endParaRPr lang="ja-JP" altLang="en-US" sz="1100" dirty="0">
              <a:latin typeface="HGP創英角ｺﾞｼｯｸUB" panose="020B0900000000000000" pitchFamily="50" charset="-128"/>
              <a:ea typeface="HGP創英角ｺﾞｼｯｸUB" panose="020B0900000000000000" pitchFamily="50" charset="-128"/>
            </a:endParaRPr>
          </a:p>
        </p:txBody>
      </p:sp>
      <p:cxnSp>
        <p:nvCxnSpPr>
          <p:cNvPr id="66" name="直線コネクタ 65"/>
          <p:cNvCxnSpPr>
            <a:cxnSpLocks/>
            <a:endCxn id="64" idx="1"/>
          </p:cNvCxnSpPr>
          <p:nvPr/>
        </p:nvCxnSpPr>
        <p:spPr>
          <a:xfrm>
            <a:off x="5500743" y="4120404"/>
            <a:ext cx="1009252" cy="0"/>
          </a:xfrm>
          <a:prstGeom prst="line">
            <a:avLst/>
          </a:prstGeom>
          <a:ln w="9525">
            <a:solidFill>
              <a:srgbClr val="3D6AA7"/>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77E9C078-90CE-3995-DF7F-09B8C1057D26}"/>
              </a:ext>
            </a:extLst>
          </p:cNvPr>
          <p:cNvCxnSpPr>
            <a:cxnSpLocks/>
            <a:stCxn id="64" idx="3"/>
          </p:cNvCxnSpPr>
          <p:nvPr/>
        </p:nvCxnSpPr>
        <p:spPr>
          <a:xfrm>
            <a:off x="8530271" y="4120404"/>
            <a:ext cx="1009252" cy="0"/>
          </a:xfrm>
          <a:prstGeom prst="line">
            <a:avLst/>
          </a:prstGeom>
          <a:ln w="9525">
            <a:solidFill>
              <a:srgbClr val="3D6AA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29535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タイ／医療関連／医療機器</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a:t>
            </a:r>
            <a:r>
              <a:rPr lang="ja-JP" altLang="en-US"/>
              <a:t>構造 </a:t>
            </a:r>
            <a:r>
              <a:rPr lang="en-US" altLang="ja-JP"/>
              <a:t>- </a:t>
            </a:r>
            <a:r>
              <a:rPr lang="ja-JP" altLang="en-US"/>
              <a:t>日</a:t>
            </a:r>
            <a:r>
              <a:rPr lang="ja-JP" altLang="en-US" dirty="0"/>
              <a:t>本企業の進出状況（現地法人）（</a:t>
            </a:r>
            <a:r>
              <a:rPr lang="en-US" altLang="ja-JP" dirty="0"/>
              <a:t>1/3</a:t>
            </a:r>
            <a:r>
              <a:rPr lang="ja-JP" altLang="en-US" dirty="0"/>
              <a:t>）</a:t>
            </a:r>
          </a:p>
        </p:txBody>
      </p:sp>
      <p:graphicFrame>
        <p:nvGraphicFramePr>
          <p:cNvPr id="9" name="表 8"/>
          <p:cNvGraphicFramePr>
            <a:graphicFrameLocks noGrp="1"/>
          </p:cNvGraphicFramePr>
          <p:nvPr>
            <p:extLst>
              <p:ext uri="{D42A27DB-BD31-4B8C-83A1-F6EECF244321}">
                <p14:modId xmlns:p14="http://schemas.microsoft.com/office/powerpoint/2010/main" val="3508325817"/>
              </p:ext>
            </p:extLst>
          </p:nvPr>
        </p:nvGraphicFramePr>
        <p:xfrm>
          <a:off x="200022" y="1484784"/>
          <a:ext cx="9361489" cy="4790799"/>
        </p:xfrm>
        <a:graphic>
          <a:graphicData uri="http://schemas.openxmlformats.org/drawingml/2006/table">
            <a:tbl>
              <a:tblPr firstRow="1" bandRow="1">
                <a:tableStyleId>{5C22544A-7EE6-4342-B048-85BDC9FD1C3A}</a:tableStyleId>
              </a:tblPr>
              <a:tblGrid>
                <a:gridCol w="396673">
                  <a:extLst>
                    <a:ext uri="{9D8B030D-6E8A-4147-A177-3AD203B41FA5}">
                      <a16:colId xmlns:a16="http://schemas.microsoft.com/office/drawing/2014/main" val="20000"/>
                    </a:ext>
                  </a:extLst>
                </a:gridCol>
                <a:gridCol w="3132169">
                  <a:extLst>
                    <a:ext uri="{9D8B030D-6E8A-4147-A177-3AD203B41FA5}">
                      <a16:colId xmlns:a16="http://schemas.microsoft.com/office/drawing/2014/main" val="20001"/>
                    </a:ext>
                  </a:extLst>
                </a:gridCol>
                <a:gridCol w="2103918">
                  <a:extLst>
                    <a:ext uri="{9D8B030D-6E8A-4147-A177-3AD203B41FA5}">
                      <a16:colId xmlns:a16="http://schemas.microsoft.com/office/drawing/2014/main" val="20002"/>
                    </a:ext>
                  </a:extLst>
                </a:gridCol>
                <a:gridCol w="3728729">
                  <a:extLst>
                    <a:ext uri="{9D8B030D-6E8A-4147-A177-3AD203B41FA5}">
                      <a16:colId xmlns:a16="http://schemas.microsoft.com/office/drawing/2014/main" val="20003"/>
                    </a:ext>
                  </a:extLst>
                </a:gridCol>
              </a:tblGrid>
              <a:tr h="368523">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91364">
                <a:tc>
                  <a:txBody>
                    <a:bodyPr/>
                    <a:lstStyle/>
                    <a:p>
                      <a:pPr algn="ctr" font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sz="1100" b="0" i="0" u="none" strike="noStrike" dirty="0" err="1">
                          <a:solidFill>
                            <a:schemeClr val="tx1"/>
                          </a:solidFill>
                          <a:effectLst/>
                          <a:latin typeface="+mn-lt"/>
                          <a:ea typeface="ＭＳ Ｐゴシック" panose="020B0600070205080204" pitchFamily="50" charset="-128"/>
                        </a:rPr>
                        <a:t>Amtec</a:t>
                      </a:r>
                      <a:r>
                        <a:rPr lang="en-US" sz="1100" b="0" i="0" u="none" strike="noStrike" dirty="0">
                          <a:solidFill>
                            <a:schemeClr val="tx1"/>
                          </a:solidFill>
                          <a:effectLst/>
                          <a:latin typeface="+mn-lt"/>
                          <a:ea typeface="ＭＳ Ｐゴシック" panose="020B0600070205080204" pitchFamily="50" charset="-128"/>
                        </a:rPr>
                        <a:t> </a:t>
                      </a:r>
                      <a:r>
                        <a:rPr lang="en-US" sz="1100" b="0" i="0" u="none" strike="noStrike" dirty="0" err="1">
                          <a:solidFill>
                            <a:schemeClr val="tx1"/>
                          </a:solidFill>
                          <a:effectLst/>
                          <a:latin typeface="+mn-lt"/>
                          <a:ea typeface="ＭＳ Ｐゴシック" panose="020B0600070205080204" pitchFamily="50" charset="-128"/>
                        </a:rPr>
                        <a:t>Co.Ltd</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ja-JP" altLang="en-US" sz="1100" b="0" i="0" u="none" strike="noStrike" dirty="0">
                          <a:solidFill>
                            <a:schemeClr val="tx1"/>
                          </a:solidFill>
                          <a:effectLst/>
                          <a:latin typeface="+mn-lt"/>
                          <a:ea typeface="ＭＳ Ｐゴシック" panose="020B0600070205080204" pitchFamily="50" charset="-128"/>
                        </a:rPr>
                        <a:t>アムテック株式会社</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zh-TW" altLang="en-US" sz="1000" b="0" i="0" u="none" strike="noStrike" kern="1200" dirty="0">
                          <a:solidFill>
                            <a:schemeClr val="tx1"/>
                          </a:solidFill>
                          <a:effectLst/>
                          <a:latin typeface="+mn-lt"/>
                          <a:ea typeface="ＭＳ Ｐゴシック" panose="020B0600070205080204" pitchFamily="50" charset="-128"/>
                          <a:cs typeface="+mn-cs"/>
                        </a:rPr>
                        <a:t>血液透析機器用洗浄剤、医療機器用洗浄剤</a:t>
                      </a:r>
                      <a:r>
                        <a:rPr kumimoji="1" lang="ja-JP" altLang="en-US" sz="1000" b="0" i="0" u="none" strike="noStrike" kern="1200" dirty="0">
                          <a:solidFill>
                            <a:schemeClr val="tx1"/>
                          </a:solidFill>
                          <a:effectLst/>
                          <a:latin typeface="+mn-lt"/>
                          <a:ea typeface="ＭＳ Ｐゴシック" panose="020B0600070205080204" pitchFamily="50" charset="-128"/>
                          <a:cs typeface="+mn-cs"/>
                        </a:rPr>
                        <a:t>の開発・製造・販売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91364">
                <a:tc>
                  <a:txBody>
                    <a:bodyPr/>
                    <a:lstStyle/>
                    <a:p>
                      <a:pPr algn="ctr" font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sz="1100" b="0" i="0" u="none" strike="noStrike" dirty="0">
                          <a:solidFill>
                            <a:schemeClr val="tx1"/>
                          </a:solidFill>
                          <a:effectLst/>
                          <a:latin typeface="+mn-lt"/>
                          <a:ea typeface="ＭＳ Ｐゴシック" panose="020B0600070205080204" pitchFamily="50" charset="-128"/>
                        </a:rPr>
                        <a:t>Asahi </a:t>
                      </a:r>
                      <a:r>
                        <a:rPr lang="en-US" sz="1100" b="0" i="0" u="none" strike="noStrike" dirty="0" err="1">
                          <a:solidFill>
                            <a:schemeClr val="tx1"/>
                          </a:solidFill>
                          <a:effectLst/>
                          <a:latin typeface="+mn-lt"/>
                          <a:ea typeface="ＭＳ Ｐゴシック" panose="020B0600070205080204" pitchFamily="50" charset="-128"/>
                        </a:rPr>
                        <a:t>Intecc</a:t>
                      </a:r>
                      <a:r>
                        <a:rPr lang="en-US" sz="1100" b="0" i="0" u="none" strike="noStrike" dirty="0">
                          <a:solidFill>
                            <a:schemeClr val="tx1"/>
                          </a:solidFill>
                          <a:effectLst/>
                          <a:latin typeface="+mn-lt"/>
                          <a:ea typeface="ＭＳ Ｐゴシック" panose="020B0600070205080204" pitchFamily="50" charset="-128"/>
                        </a:rPr>
                        <a:t> Thailand Co.,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ja-JP" altLang="en-US" sz="1100" b="0" i="0" u="none" strike="noStrike" dirty="0">
                          <a:solidFill>
                            <a:schemeClr val="tx1"/>
                          </a:solidFill>
                          <a:effectLst/>
                          <a:latin typeface="+mn-lt"/>
                          <a:ea typeface="ＭＳ Ｐゴシック" panose="020B0600070205080204" pitchFamily="50" charset="-128"/>
                        </a:rPr>
                        <a:t>朝日インテック株式会社</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医療機器、産業機器用部材等の開発・製造・販売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884526988"/>
                  </a:ext>
                </a:extLst>
              </a:tr>
              <a:tr h="491364">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sz="1100" b="0" i="0" u="none" strike="noStrike" dirty="0">
                          <a:solidFill>
                            <a:schemeClr val="tx1"/>
                          </a:solidFill>
                          <a:effectLst/>
                          <a:latin typeface="+mn-lt"/>
                          <a:ea typeface="ＭＳ Ｐゴシック" panose="020B0600070205080204" pitchFamily="50" charset="-128"/>
                        </a:rPr>
                        <a:t>Emergency Assistance </a:t>
                      </a:r>
                      <a:r>
                        <a:rPr lang="en-US" altLang="ja-JP" sz="1100" b="0" i="0" u="none" strike="noStrike" dirty="0">
                          <a:solidFill>
                            <a:schemeClr val="tx1"/>
                          </a:solidFill>
                          <a:effectLst/>
                          <a:latin typeface="+mn-lt"/>
                          <a:ea typeface="ＭＳ Ｐゴシック" panose="020B0600070205080204" pitchFamily="50" charset="-128"/>
                        </a:rPr>
                        <a:t>Thailand Co., </a:t>
                      </a:r>
                      <a:r>
                        <a:rPr lang="en-US" sz="1100" b="0" i="0" u="none" strike="noStrike" dirty="0">
                          <a:solidFill>
                            <a:schemeClr val="tx1"/>
                          </a:solidFill>
                          <a:effectLst/>
                          <a:latin typeface="+mn-lt"/>
                          <a:ea typeface="ＭＳ Ｐゴシック" panose="020B0600070205080204" pitchFamily="50" charset="-128"/>
                        </a:rPr>
                        <a:t>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ja-JP" altLang="en-US" sz="1100" b="0" i="0" u="none" strike="noStrike" dirty="0">
                          <a:solidFill>
                            <a:schemeClr val="tx1"/>
                          </a:solidFill>
                          <a:effectLst/>
                          <a:latin typeface="+mn-lt"/>
                          <a:ea typeface="ＭＳ Ｐゴシック" panose="020B0600070205080204" pitchFamily="50" charset="-128"/>
                        </a:rPr>
                        <a:t>日本エマージェンシー</a:t>
                      </a:r>
                      <a:br>
                        <a:rPr lang="en-US" altLang="ja-JP" sz="1100" b="0" i="0" u="none" strike="noStrike" dirty="0">
                          <a:solidFill>
                            <a:schemeClr val="tx1"/>
                          </a:solidFill>
                          <a:effectLst/>
                          <a:latin typeface="+mn-lt"/>
                          <a:ea typeface="ＭＳ Ｐゴシック" panose="020B0600070205080204" pitchFamily="50" charset="-128"/>
                        </a:rPr>
                      </a:br>
                      <a:r>
                        <a:rPr lang="ja-JP" altLang="en-US" sz="1100" b="0" i="0" u="none" strike="noStrike" dirty="0">
                          <a:solidFill>
                            <a:schemeClr val="tx1"/>
                          </a:solidFill>
                          <a:effectLst/>
                          <a:latin typeface="+mn-lt"/>
                          <a:ea typeface="ＭＳ Ｐゴシック" panose="020B0600070205080204" pitchFamily="50" charset="-128"/>
                        </a:rPr>
                        <a:t>アシスタンス株式会社</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医療アシスタンス事業</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91364">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sz="1100" b="0" i="0" u="none" strike="noStrike" dirty="0">
                          <a:solidFill>
                            <a:schemeClr val="tx1"/>
                          </a:solidFill>
                          <a:effectLst/>
                          <a:latin typeface="+mn-lt"/>
                          <a:ea typeface="ＭＳ Ｐゴシック" panose="020B0600070205080204" pitchFamily="50" charset="-128"/>
                        </a:rPr>
                        <a:t>FUJIFILM （Thailand）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ja-JP" altLang="en-US" sz="1100" b="0" i="0" u="none" strike="noStrike" dirty="0">
                          <a:solidFill>
                            <a:schemeClr val="tx1"/>
                          </a:solidFill>
                          <a:effectLst/>
                          <a:latin typeface="+mn-lt"/>
                          <a:ea typeface="ＭＳ Ｐゴシック" panose="020B0600070205080204" pitchFamily="50" charset="-128"/>
                        </a:rPr>
                        <a:t>富士フイルム株式会社</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イメージング・電子映像・グラフィック・メディカル製品の販売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91364">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sz="1100" b="0" i="0" u="none" strike="noStrike" kern="1200" dirty="0">
                          <a:solidFill>
                            <a:schemeClr val="tx1"/>
                          </a:solidFill>
                          <a:effectLst/>
                          <a:latin typeface="+mn-lt"/>
                          <a:ea typeface="ＭＳ Ｐゴシック" panose="020B0600070205080204" pitchFamily="50" charset="-128"/>
                          <a:cs typeface="+mn-cs"/>
                        </a:rPr>
                        <a:t>Hoya Lens Thailand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100" b="0" i="0" u="none" strike="noStrike" kern="1200" dirty="0">
                          <a:solidFill>
                            <a:schemeClr val="tx1"/>
                          </a:solidFill>
                          <a:effectLst/>
                          <a:latin typeface="+mn-lt"/>
                          <a:ea typeface="ＭＳ Ｐゴシック" panose="020B0600070205080204" pitchFamily="50" charset="-128"/>
                          <a:cs typeface="+mn-cs"/>
                        </a:rPr>
                        <a:t>HOYA</a:t>
                      </a:r>
                      <a:r>
                        <a:rPr kumimoji="1" lang="ja-JP" altLang="en-US" sz="1100" b="0" i="0" u="none" strike="noStrike" kern="1200" dirty="0">
                          <a:solidFill>
                            <a:schemeClr val="tx1"/>
                          </a:solidFill>
                          <a:effectLst/>
                          <a:latin typeface="+mn-lt"/>
                          <a:ea typeface="ＭＳ Ｐゴシック" panose="020B0600070205080204" pitchFamily="50" charset="-128"/>
                          <a:cs typeface="+mn-cs"/>
                        </a:rPr>
                        <a:t>株式会社</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眼鏡用レンズの製造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91364">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6</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sz="1100" b="0" i="0" u="none" strike="noStrike" kern="1200" dirty="0" err="1">
                          <a:solidFill>
                            <a:schemeClr val="tx1"/>
                          </a:solidFill>
                          <a:effectLst/>
                          <a:latin typeface="+mn-lt"/>
                          <a:ea typeface="ＭＳ Ｐゴシック" panose="020B0600070205080204" pitchFamily="50" charset="-128"/>
                          <a:cs typeface="+mn-cs"/>
                        </a:rPr>
                        <a:t>Kawasumi</a:t>
                      </a:r>
                      <a:r>
                        <a:rPr kumimoji="1" lang="en-US" sz="1100" b="0" i="0" u="none" strike="noStrike" kern="1200" dirty="0">
                          <a:solidFill>
                            <a:schemeClr val="tx1"/>
                          </a:solidFill>
                          <a:effectLst/>
                          <a:latin typeface="+mn-lt"/>
                          <a:ea typeface="ＭＳ Ｐゴシック" panose="020B0600070205080204" pitchFamily="50" charset="-128"/>
                          <a:cs typeface="+mn-cs"/>
                        </a:rPr>
                        <a:t> Laboratories Thailand Co.,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100" b="0" i="0" u="none" strike="noStrike" kern="1200" dirty="0">
                          <a:solidFill>
                            <a:schemeClr val="tx1"/>
                          </a:solidFill>
                          <a:effectLst/>
                          <a:latin typeface="+mn-lt"/>
                          <a:ea typeface="ＭＳ Ｐゴシック" panose="020B0600070205080204" pitchFamily="50" charset="-128"/>
                          <a:cs typeface="+mn-cs"/>
                        </a:rPr>
                        <a:t>SB</a:t>
                      </a:r>
                      <a:r>
                        <a:rPr kumimoji="1" lang="ja-JP" altLang="en-US" sz="1100" b="0" i="0" u="none" strike="noStrike" kern="1200" dirty="0">
                          <a:solidFill>
                            <a:schemeClr val="tx1"/>
                          </a:solidFill>
                          <a:effectLst/>
                          <a:latin typeface="+mn-lt"/>
                          <a:ea typeface="ＭＳ Ｐゴシック" panose="020B0600070205080204" pitchFamily="50" charset="-128"/>
                          <a:cs typeface="+mn-cs"/>
                        </a:rPr>
                        <a:t>カワスミ株式会社</a:t>
                      </a:r>
                      <a:br>
                        <a:rPr kumimoji="1" lang="en-US" altLang="ja-JP" sz="1100" b="0" i="0" u="none" strike="noStrike" kern="1200" dirty="0">
                          <a:solidFill>
                            <a:schemeClr val="tx1"/>
                          </a:solidFill>
                          <a:effectLst/>
                          <a:latin typeface="+mn-lt"/>
                          <a:ea typeface="ＭＳ Ｐゴシック" panose="020B0600070205080204" pitchFamily="50" charset="-128"/>
                          <a:cs typeface="+mn-cs"/>
                        </a:rPr>
                      </a:br>
                      <a:r>
                        <a:rPr kumimoji="1" lang="ja-JP" altLang="en-US" sz="1100" b="0" i="0" u="none" strike="noStrike" kern="1200" dirty="0">
                          <a:solidFill>
                            <a:schemeClr val="tx1"/>
                          </a:solidFill>
                          <a:effectLst/>
                          <a:latin typeface="+mn-lt"/>
                          <a:ea typeface="ＭＳ Ｐゴシック" panose="020B0600070205080204" pitchFamily="50" charset="-128"/>
                          <a:cs typeface="+mn-cs"/>
                        </a:rPr>
                        <a:t>（旧：川澄化学工業）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ディスポーザブル医療機器および医薬品の製造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91364">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7</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sz="1100" b="0" i="0" u="none" strike="noStrike" kern="1200" dirty="0" err="1">
                          <a:solidFill>
                            <a:schemeClr val="tx1"/>
                          </a:solidFill>
                          <a:effectLst/>
                          <a:latin typeface="+mn-lt"/>
                          <a:ea typeface="ＭＳ Ｐゴシック" panose="020B0600070205080204" pitchFamily="50" charset="-128"/>
                          <a:cs typeface="+mn-cs"/>
                        </a:rPr>
                        <a:t>M.E.Nikkiso</a:t>
                      </a:r>
                      <a:r>
                        <a:rPr kumimoji="1" lang="en-US" sz="1100" b="0" i="0" u="none" strike="noStrike" kern="1200" dirty="0">
                          <a:solidFill>
                            <a:schemeClr val="tx1"/>
                          </a:solidFill>
                          <a:effectLst/>
                          <a:latin typeface="+mn-lt"/>
                          <a:ea typeface="ＭＳ Ｐゴシック" panose="020B0600070205080204" pitchFamily="50" charset="-128"/>
                          <a:cs typeface="+mn-cs"/>
                        </a:rPr>
                        <a:t> Co.,</a:t>
                      </a:r>
                      <a:r>
                        <a:rPr kumimoji="1" lang="ja-JP" altLang="en-US" sz="1100" b="0" i="0" u="none" strike="noStrike" kern="1200" baseline="0" dirty="0">
                          <a:solidFill>
                            <a:schemeClr val="tx1"/>
                          </a:solidFill>
                          <a:effectLst/>
                          <a:latin typeface="+mn-lt"/>
                          <a:ea typeface="ＭＳ Ｐゴシック" panose="020B0600070205080204" pitchFamily="50" charset="-128"/>
                          <a:cs typeface="+mn-cs"/>
                        </a:rPr>
                        <a:t> </a:t>
                      </a:r>
                      <a:r>
                        <a:rPr kumimoji="1" lang="en-US" sz="1100" b="0" i="0" u="none" strike="noStrike" kern="1200" dirty="0">
                          <a:solidFill>
                            <a:schemeClr val="tx1"/>
                          </a:solidFill>
                          <a:effectLst/>
                          <a:latin typeface="+mn-lt"/>
                          <a:ea typeface="ＭＳ Ｐゴシック" panose="020B0600070205080204" pitchFamily="50" charset="-128"/>
                          <a:cs typeface="+mn-cs"/>
                        </a:rPr>
                        <a:t>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日機装株式会社</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医療用機器の消耗部品の製造・販売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491364">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8</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sz="1100" b="0" i="0" u="none" strike="noStrike" kern="1200" dirty="0">
                          <a:solidFill>
                            <a:schemeClr val="tx1"/>
                          </a:solidFill>
                          <a:effectLst/>
                          <a:latin typeface="+mn-lt"/>
                          <a:ea typeface="ＭＳ Ｐゴシック" panose="020B0600070205080204" pitchFamily="50" charset="-128"/>
                          <a:cs typeface="+mn-cs"/>
                        </a:rPr>
                        <a:t>Nidec </a:t>
                      </a:r>
                      <a:r>
                        <a:rPr kumimoji="1" lang="en-US" sz="1100" b="0" i="0" u="none" strike="noStrike" kern="1200" dirty="0" err="1">
                          <a:solidFill>
                            <a:schemeClr val="tx1"/>
                          </a:solidFill>
                          <a:effectLst/>
                          <a:latin typeface="+mn-lt"/>
                          <a:ea typeface="ＭＳ Ｐゴシック" panose="020B0600070205080204" pitchFamily="50" charset="-128"/>
                          <a:cs typeface="+mn-cs"/>
                        </a:rPr>
                        <a:t>Copal（Thailand</a:t>
                      </a:r>
                      <a:r>
                        <a:rPr kumimoji="1" lang="en-US" sz="1100" b="0" i="0" u="none" strike="noStrike" kern="1200" dirty="0">
                          <a:solidFill>
                            <a:schemeClr val="tx1"/>
                          </a:solidFill>
                          <a:effectLst/>
                          <a:latin typeface="+mn-lt"/>
                          <a:ea typeface="ＭＳ Ｐゴシック" panose="020B0600070205080204" pitchFamily="50" charset="-128"/>
                          <a:cs typeface="+mn-cs"/>
                        </a:rPr>
                        <a:t>） Co.,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ニデックプレシジョン株式会社</a:t>
                      </a:r>
                      <a:endParaRPr kumimoji="1" lang="en-US" altLang="ja-JP" sz="1100" b="0" i="0" u="none" strike="noStrike" kern="1200" dirty="0">
                        <a:solidFill>
                          <a:schemeClr val="tx1"/>
                        </a:solidFill>
                        <a:effectLst/>
                        <a:latin typeface="+mn-lt"/>
                        <a:ea typeface="ＭＳ Ｐゴシック" panose="020B0600070205080204" pitchFamily="50" charset="-128"/>
                        <a:cs typeface="+mn-cs"/>
                      </a:endParaRPr>
                    </a:p>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（旧：日本電産コパル）</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光学機器、電子部品の製造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491364">
                <a:tc>
                  <a:txBody>
                    <a:bodyPr/>
                    <a:lstStyle/>
                    <a:p>
                      <a:pPr algn="ctr"/>
                      <a:r>
                        <a:rPr lang="en-US" altLang="ja-JP" sz="1200" b="1" dirty="0"/>
                        <a:t>9</a:t>
                      </a:r>
                      <a:endParaRPr lang="ja-JP" altLang="en-US" sz="1200" b="1" dirty="0"/>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sz="1100" b="0" i="0" u="none" strike="noStrike" kern="1200" dirty="0">
                          <a:solidFill>
                            <a:schemeClr val="tx1"/>
                          </a:solidFill>
                          <a:effectLst/>
                          <a:latin typeface="+mn-lt"/>
                          <a:ea typeface="ＭＳ Ｐゴシック" panose="020B0600070205080204" pitchFamily="50" charset="-128"/>
                          <a:cs typeface="+mn-cs"/>
                        </a:rPr>
                        <a:t>Nikkiso Medical （Thailand） Co.,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日機装株式会社</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タイ国内への透析装置、消耗品等医療機器の輸入販売・メンテナンス</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bl>
          </a:graphicData>
        </a:graphic>
      </p:graphicFrame>
      <p:sp>
        <p:nvSpPr>
          <p:cNvPr id="10" name="テキスト ボックス 9"/>
          <p:cNvSpPr txBox="1"/>
          <p:nvPr/>
        </p:nvSpPr>
        <p:spPr>
          <a:xfrm>
            <a:off x="200472" y="6597352"/>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7" name="テキスト ボックス 6"/>
          <p:cNvSpPr txBox="1"/>
          <p:nvPr/>
        </p:nvSpPr>
        <p:spPr>
          <a:xfrm>
            <a:off x="200472" y="1124744"/>
            <a:ext cx="9505056" cy="236988"/>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年時点で確認できる日本企業が設立した現地法人は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社存在する。</a:t>
            </a:r>
          </a:p>
        </p:txBody>
      </p:sp>
    </p:spTree>
    <p:extLst>
      <p:ext uri="{BB962C8B-B14F-4D97-AF65-F5344CB8AC3E}">
        <p14:creationId xmlns:p14="http://schemas.microsoft.com/office/powerpoint/2010/main" val="36563960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タイ／医療関連／医療機器</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a:t>
            </a:r>
            <a:r>
              <a:rPr lang="ja-JP" altLang="en-US"/>
              <a:t>構造 </a:t>
            </a:r>
            <a:r>
              <a:rPr lang="en-US" altLang="ja-JP"/>
              <a:t>- </a:t>
            </a:r>
            <a:r>
              <a:rPr lang="ja-JP" altLang="en-US"/>
              <a:t>日</a:t>
            </a:r>
            <a:r>
              <a:rPr lang="ja-JP" altLang="en-US" dirty="0"/>
              <a:t>本企業の進出状況（現地法人）（</a:t>
            </a:r>
            <a:r>
              <a:rPr lang="en-US" altLang="ja-JP" dirty="0"/>
              <a:t>2/3</a:t>
            </a:r>
            <a:r>
              <a:rPr lang="ja-JP" altLang="en-US" dirty="0"/>
              <a:t>）</a:t>
            </a:r>
          </a:p>
        </p:txBody>
      </p:sp>
      <p:graphicFrame>
        <p:nvGraphicFramePr>
          <p:cNvPr id="9" name="表 8"/>
          <p:cNvGraphicFramePr>
            <a:graphicFrameLocks noGrp="1"/>
          </p:cNvGraphicFramePr>
          <p:nvPr>
            <p:extLst>
              <p:ext uri="{D42A27DB-BD31-4B8C-83A1-F6EECF244321}">
                <p14:modId xmlns:p14="http://schemas.microsoft.com/office/powerpoint/2010/main" val="2451751939"/>
              </p:ext>
            </p:extLst>
          </p:nvPr>
        </p:nvGraphicFramePr>
        <p:xfrm>
          <a:off x="201526" y="1089124"/>
          <a:ext cx="9287978" cy="5004169"/>
        </p:xfrm>
        <a:graphic>
          <a:graphicData uri="http://schemas.openxmlformats.org/drawingml/2006/table">
            <a:tbl>
              <a:tblPr firstRow="1" bandRow="1">
                <a:tableStyleId>{5C22544A-7EE6-4342-B048-85BDC9FD1C3A}</a:tableStyleId>
              </a:tblPr>
              <a:tblGrid>
                <a:gridCol w="393558">
                  <a:extLst>
                    <a:ext uri="{9D8B030D-6E8A-4147-A177-3AD203B41FA5}">
                      <a16:colId xmlns:a16="http://schemas.microsoft.com/office/drawing/2014/main" val="20000"/>
                    </a:ext>
                  </a:extLst>
                </a:gridCol>
                <a:gridCol w="2845748">
                  <a:extLst>
                    <a:ext uri="{9D8B030D-6E8A-4147-A177-3AD203B41FA5}">
                      <a16:colId xmlns:a16="http://schemas.microsoft.com/office/drawing/2014/main" val="20001"/>
                    </a:ext>
                  </a:extLst>
                </a:gridCol>
                <a:gridCol w="2349223">
                  <a:extLst>
                    <a:ext uri="{9D8B030D-6E8A-4147-A177-3AD203B41FA5}">
                      <a16:colId xmlns:a16="http://schemas.microsoft.com/office/drawing/2014/main" val="20002"/>
                    </a:ext>
                  </a:extLst>
                </a:gridCol>
                <a:gridCol w="3699449">
                  <a:extLst>
                    <a:ext uri="{9D8B030D-6E8A-4147-A177-3AD203B41FA5}">
                      <a16:colId xmlns:a16="http://schemas.microsoft.com/office/drawing/2014/main" val="20003"/>
                    </a:ext>
                  </a:extLst>
                </a:gridCol>
              </a:tblGrid>
              <a:tr h="349129">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65504">
                <a:tc>
                  <a:txBody>
                    <a:bodyPr/>
                    <a:lstStyle/>
                    <a:p>
                      <a:pPr algn="ctr" font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10</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sz="1100" b="0" i="0" u="none" strike="noStrike" kern="1200" dirty="0" err="1">
                          <a:solidFill>
                            <a:schemeClr val="tx1"/>
                          </a:solidFill>
                          <a:effectLst/>
                          <a:latin typeface="+mn-lt"/>
                          <a:ea typeface="ＭＳ Ｐゴシック" panose="020B0600070205080204" pitchFamily="50" charset="-128"/>
                          <a:cs typeface="+mn-cs"/>
                        </a:rPr>
                        <a:t>Nipro</a:t>
                      </a:r>
                      <a:r>
                        <a:rPr kumimoji="1" lang="en-US" sz="1100" b="0" i="0" u="none" strike="noStrike" kern="1200" dirty="0">
                          <a:solidFill>
                            <a:schemeClr val="tx1"/>
                          </a:solidFill>
                          <a:effectLst/>
                          <a:latin typeface="+mn-lt"/>
                          <a:ea typeface="ＭＳ Ｐゴシック" panose="020B0600070205080204" pitchFamily="50" charset="-128"/>
                          <a:cs typeface="+mn-cs"/>
                        </a:rPr>
                        <a:t> Sales （Thailand） Co.,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kumimoji="1" lang="ja-JP" altLang="en-US" sz="1100" b="0" i="0" u="none" strike="noStrike" kern="1200" dirty="0">
                          <a:solidFill>
                            <a:schemeClr val="tx1"/>
                          </a:solidFill>
                          <a:effectLst/>
                          <a:latin typeface="+mn-lt"/>
                          <a:ea typeface="ＭＳ Ｐゴシック" panose="020B0600070205080204" pitchFamily="50" charset="-128"/>
                          <a:cs typeface="+mn-cs"/>
                        </a:rPr>
                        <a:t>ニプロ株式会社</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医療用器具の販売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65504">
                <a:tc>
                  <a:txBody>
                    <a:bodyPr/>
                    <a:lstStyle/>
                    <a:p>
                      <a:pPr algn="ctr" font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sz="1100" b="0" i="0" u="none" strike="noStrike" kern="1200" dirty="0" err="1">
                          <a:solidFill>
                            <a:schemeClr val="tx1"/>
                          </a:solidFill>
                          <a:effectLst/>
                          <a:latin typeface="+mn-lt"/>
                          <a:ea typeface="ＭＳ Ｐゴシック" panose="020B0600070205080204" pitchFamily="50" charset="-128"/>
                          <a:cs typeface="+mn-cs"/>
                        </a:rPr>
                        <a:t>Nipro</a:t>
                      </a:r>
                      <a:r>
                        <a:rPr kumimoji="1" lang="en-US" sz="1100" b="0" i="0" u="none" strike="noStrike" kern="1200" dirty="0">
                          <a:solidFill>
                            <a:schemeClr val="tx1"/>
                          </a:solidFill>
                          <a:effectLst/>
                          <a:latin typeface="+mn-lt"/>
                          <a:ea typeface="ＭＳ Ｐゴシック" panose="020B0600070205080204" pitchFamily="50" charset="-128"/>
                          <a:cs typeface="+mn-cs"/>
                        </a:rPr>
                        <a:t> （Thailand） Corp.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ニプロ株式会社</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医療用器具の製造・販売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65504">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12</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altLang="ja-JP" sz="1000" b="0" i="0" u="none" strike="noStrike" kern="1200" dirty="0">
                          <a:solidFill>
                            <a:schemeClr val="tx1"/>
                          </a:solidFill>
                          <a:effectLst/>
                          <a:latin typeface="+mn-lt"/>
                          <a:ea typeface="ＭＳ Ｐゴシック" panose="020B0600070205080204" pitchFamily="50" charset="-128"/>
                          <a:cs typeface="+mn-cs"/>
                        </a:rPr>
                        <a:t>Nihon </a:t>
                      </a:r>
                      <a:r>
                        <a:rPr kumimoji="1" lang="en-US" altLang="ja-JP" sz="1000" b="0" i="0" u="none" strike="noStrike" kern="1200" dirty="0" err="1">
                          <a:solidFill>
                            <a:schemeClr val="tx1"/>
                          </a:solidFill>
                          <a:effectLst/>
                          <a:latin typeface="+mn-lt"/>
                          <a:ea typeface="ＭＳ Ｐゴシック" panose="020B0600070205080204" pitchFamily="50" charset="-128"/>
                          <a:cs typeface="+mn-cs"/>
                        </a:rPr>
                        <a:t>Kohden</a:t>
                      </a:r>
                      <a:r>
                        <a:rPr kumimoji="1" lang="en-US" altLang="ja-JP" sz="1000" b="0" i="0" u="none" strike="noStrike" kern="1200" dirty="0">
                          <a:solidFill>
                            <a:schemeClr val="tx1"/>
                          </a:solidFill>
                          <a:effectLst/>
                          <a:latin typeface="+mn-lt"/>
                          <a:ea typeface="ＭＳ Ｐゴシック" panose="020B0600070205080204" pitchFamily="50" charset="-128"/>
                          <a:cs typeface="+mn-cs"/>
                        </a:rPr>
                        <a:t> </a:t>
                      </a:r>
                      <a:r>
                        <a:rPr kumimoji="1" lang="ja-JP" altLang="en-US" sz="1000" b="0" i="0" u="none" strike="noStrike" kern="1200" dirty="0">
                          <a:solidFill>
                            <a:schemeClr val="tx1"/>
                          </a:solidFill>
                          <a:effectLst/>
                          <a:latin typeface="+mn-lt"/>
                          <a:ea typeface="ＭＳ Ｐゴシック" panose="020B0600070205080204" pitchFamily="50" charset="-128"/>
                          <a:cs typeface="+mn-cs"/>
                        </a:rPr>
                        <a:t>（</a:t>
                      </a:r>
                      <a:r>
                        <a:rPr kumimoji="1" lang="en-US" altLang="ja-JP" sz="1000" b="0" i="0" u="none" strike="noStrike" kern="1200" dirty="0">
                          <a:solidFill>
                            <a:schemeClr val="tx1"/>
                          </a:solidFill>
                          <a:effectLst/>
                          <a:latin typeface="+mn-lt"/>
                          <a:ea typeface="ＭＳ Ｐゴシック" panose="020B0600070205080204" pitchFamily="50" charset="-128"/>
                          <a:cs typeface="+mn-cs"/>
                        </a:rPr>
                        <a:t>Thailand</a:t>
                      </a:r>
                      <a:r>
                        <a:rPr kumimoji="1" lang="ja-JP" altLang="en-US" sz="1000" b="0" i="0" u="none" strike="noStrike" kern="1200" dirty="0">
                          <a:solidFill>
                            <a:schemeClr val="tx1"/>
                          </a:solidFill>
                          <a:effectLst/>
                          <a:latin typeface="+mn-lt"/>
                          <a:ea typeface="ＭＳ Ｐゴシック" panose="020B0600070205080204" pitchFamily="50" charset="-128"/>
                          <a:cs typeface="+mn-cs"/>
                        </a:rPr>
                        <a:t>）</a:t>
                      </a:r>
                      <a:r>
                        <a:rPr kumimoji="1" lang="en-US" altLang="ja-JP" sz="1000" b="0" i="0" u="none" strike="noStrike" kern="1200" dirty="0">
                          <a:solidFill>
                            <a:schemeClr val="tx1"/>
                          </a:solidFill>
                          <a:effectLst/>
                          <a:latin typeface="+mn-lt"/>
                          <a:ea typeface="ＭＳ Ｐゴシック" panose="020B0600070205080204" pitchFamily="50" charset="-128"/>
                          <a:cs typeface="+mn-cs"/>
                        </a:rPr>
                        <a:t> Co., Ltd.</a:t>
                      </a:r>
                      <a:endParaRPr kumimoji="1" lang="en-US" sz="10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日本光電工業株式会社</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医療機器の販売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65504">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13</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altLang="ja-JP" sz="1100" b="0" i="0" u="none" strike="noStrike" kern="1200" dirty="0">
                          <a:solidFill>
                            <a:schemeClr val="tx1"/>
                          </a:solidFill>
                          <a:effectLst/>
                          <a:latin typeface="+mn-lt"/>
                          <a:ea typeface="ＭＳ Ｐゴシック" panose="020B0600070205080204" pitchFamily="50" charset="-128"/>
                          <a:cs typeface="+mn-cs"/>
                        </a:rPr>
                        <a:t>Olympus</a:t>
                      </a:r>
                      <a:r>
                        <a:rPr kumimoji="1" lang="ja-JP" altLang="en-US" sz="1100" b="0" i="0" u="none" strike="noStrike" kern="1200" dirty="0">
                          <a:solidFill>
                            <a:schemeClr val="tx1"/>
                          </a:solidFill>
                          <a:effectLst/>
                          <a:latin typeface="+mn-lt"/>
                          <a:ea typeface="ＭＳ Ｐゴシック" panose="020B0600070205080204" pitchFamily="50" charset="-128"/>
                          <a:cs typeface="+mn-cs"/>
                        </a:rPr>
                        <a:t>（</a:t>
                      </a:r>
                      <a:r>
                        <a:rPr kumimoji="1" lang="en-US" altLang="ja-JP" sz="1100" b="0" i="0" u="none" strike="noStrike" kern="1200" dirty="0">
                          <a:solidFill>
                            <a:schemeClr val="tx1"/>
                          </a:solidFill>
                          <a:effectLst/>
                          <a:latin typeface="+mn-lt"/>
                          <a:ea typeface="ＭＳ Ｐゴシック" panose="020B0600070205080204" pitchFamily="50" charset="-128"/>
                          <a:cs typeface="+mn-cs"/>
                        </a:rPr>
                        <a:t>Thailand</a:t>
                      </a:r>
                      <a:r>
                        <a:rPr kumimoji="1" lang="ja-JP" altLang="en-US" sz="1100" b="0" i="0" u="none" strike="noStrike" kern="1200" dirty="0">
                          <a:solidFill>
                            <a:schemeClr val="tx1"/>
                          </a:solidFill>
                          <a:effectLst/>
                          <a:latin typeface="+mn-lt"/>
                          <a:ea typeface="ＭＳ Ｐゴシック" panose="020B0600070205080204" pitchFamily="50" charset="-128"/>
                          <a:cs typeface="+mn-cs"/>
                        </a:rPr>
                        <a:t>）</a:t>
                      </a:r>
                      <a:r>
                        <a:rPr kumimoji="1" lang="en-US" altLang="ja-JP" sz="1100" b="0" i="0" u="none" strike="noStrike" kern="1200" dirty="0">
                          <a:solidFill>
                            <a:schemeClr val="tx1"/>
                          </a:solidFill>
                          <a:effectLst/>
                          <a:latin typeface="+mn-lt"/>
                          <a:ea typeface="ＭＳ Ｐゴシック" panose="020B0600070205080204" pitchFamily="50" charset="-128"/>
                          <a:cs typeface="+mn-cs"/>
                        </a:rPr>
                        <a:t>Co.,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オリンパス株式会社</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内視鏡の輸入・販売・サービス</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65504">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14</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sz="1100" b="0" i="0" u="none" strike="noStrike" kern="1200" dirty="0">
                          <a:solidFill>
                            <a:schemeClr val="tx1"/>
                          </a:solidFill>
                          <a:effectLst/>
                          <a:latin typeface="+mn-lt"/>
                          <a:ea typeface="ＭＳ Ｐゴシック" panose="020B0600070205080204" pitchFamily="50" charset="-128"/>
                          <a:cs typeface="+mn-cs"/>
                        </a:rPr>
                        <a:t>OMRON Healthcare Thailand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オムロンヘルスケア</a:t>
                      </a:r>
                      <a:br>
                        <a:rPr kumimoji="1" lang="en-US" altLang="ja-JP" sz="1100" b="0" i="0" u="none" strike="noStrike" kern="1200" dirty="0">
                          <a:solidFill>
                            <a:schemeClr val="tx1"/>
                          </a:solidFill>
                          <a:effectLst/>
                          <a:latin typeface="+mn-lt"/>
                          <a:ea typeface="ＭＳ Ｐゴシック" panose="020B0600070205080204" pitchFamily="50" charset="-128"/>
                          <a:cs typeface="+mn-cs"/>
                        </a:rPr>
                      </a:br>
                      <a:r>
                        <a:rPr kumimoji="1" lang="ja-JP" altLang="en-US" sz="1100" b="0" i="0" u="none" strike="noStrike" kern="1200" dirty="0">
                          <a:solidFill>
                            <a:schemeClr val="tx1"/>
                          </a:solidFill>
                          <a:effectLst/>
                          <a:latin typeface="+mn-lt"/>
                          <a:ea typeface="ＭＳ Ｐゴシック" panose="020B0600070205080204" pitchFamily="50" charset="-128"/>
                          <a:cs typeface="+mn-cs"/>
                        </a:rPr>
                        <a:t>株式会社</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健康機器の販売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65504">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15</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altLang="ja-JP" sz="1100" b="0" i="0" u="none" strike="noStrike" kern="1200" baseline="0" dirty="0">
                          <a:solidFill>
                            <a:schemeClr val="tx1"/>
                          </a:solidFill>
                          <a:effectLst/>
                          <a:latin typeface="+mn-lt"/>
                          <a:ea typeface="ＭＳ Ｐゴシック" panose="020B0600070205080204" pitchFamily="50" charset="-128"/>
                          <a:cs typeface="+mn-cs"/>
                        </a:rPr>
                        <a:t>Paris Miki Optical </a:t>
                      </a:r>
                      <a:r>
                        <a:rPr kumimoji="1" lang="ja-JP" altLang="en-US" sz="1100" b="0" i="0" u="none" strike="noStrike" kern="1200" baseline="0" dirty="0">
                          <a:solidFill>
                            <a:schemeClr val="tx1"/>
                          </a:solidFill>
                          <a:effectLst/>
                          <a:latin typeface="+mn-lt"/>
                          <a:ea typeface="ＭＳ Ｐゴシック" panose="020B0600070205080204" pitchFamily="50" charset="-128"/>
                          <a:cs typeface="+mn-cs"/>
                        </a:rPr>
                        <a:t>（</a:t>
                      </a:r>
                      <a:r>
                        <a:rPr kumimoji="1" lang="en-US" altLang="ja-JP" sz="1100" b="0" i="0" u="none" strike="noStrike" kern="1200" baseline="0" dirty="0">
                          <a:solidFill>
                            <a:schemeClr val="tx1"/>
                          </a:solidFill>
                          <a:effectLst/>
                          <a:latin typeface="+mn-lt"/>
                          <a:ea typeface="ＭＳ Ｐゴシック" panose="020B0600070205080204" pitchFamily="50" charset="-128"/>
                          <a:cs typeface="+mn-cs"/>
                        </a:rPr>
                        <a:t>Thailand</a:t>
                      </a:r>
                      <a:r>
                        <a:rPr kumimoji="1" lang="ja-JP" altLang="en-US" sz="1100" b="0" i="0" u="none" strike="noStrike" kern="1200" baseline="0" dirty="0">
                          <a:solidFill>
                            <a:schemeClr val="tx1"/>
                          </a:solidFill>
                          <a:effectLst/>
                          <a:latin typeface="+mn-lt"/>
                          <a:ea typeface="ＭＳ Ｐゴシック" panose="020B0600070205080204" pitchFamily="50" charset="-128"/>
                          <a:cs typeface="+mn-cs"/>
                        </a:rPr>
                        <a:t>）</a:t>
                      </a:r>
                      <a:r>
                        <a:rPr kumimoji="1" lang="en-US" altLang="ja-JP" sz="1100" b="0" i="0" u="none" strike="noStrike" kern="1200" baseline="0" dirty="0">
                          <a:solidFill>
                            <a:schemeClr val="tx1"/>
                          </a:solidFill>
                          <a:effectLst/>
                          <a:latin typeface="+mn-lt"/>
                          <a:ea typeface="ＭＳ Ｐゴシック" panose="020B0600070205080204" pitchFamily="50" charset="-128"/>
                          <a:cs typeface="+mn-cs"/>
                        </a:rPr>
                        <a:t> Ltd.</a:t>
                      </a:r>
                      <a:endParaRPr kumimoji="1" lang="en-US" altLang="ja-JP"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パリミキホールディングス</a:t>
                      </a:r>
                      <a:endParaRPr kumimoji="1" lang="en-US" altLang="ja-JP" sz="1100" b="0" i="0" u="none" strike="noStrike" kern="1200" dirty="0">
                        <a:solidFill>
                          <a:schemeClr val="tx1"/>
                        </a:solidFill>
                        <a:effectLst/>
                        <a:latin typeface="+mn-lt"/>
                        <a:ea typeface="ＭＳ Ｐゴシック" panose="020B0600070205080204" pitchFamily="50" charset="-128"/>
                        <a:cs typeface="+mn-cs"/>
                      </a:endParaRPr>
                    </a:p>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（旧：三城ホールディングス）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眼鏡小売業</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65504">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16</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altLang="ja-JP" sz="1100" b="0" i="0" u="none" strike="noStrike" kern="1200" baseline="0" dirty="0">
                          <a:solidFill>
                            <a:schemeClr val="tx1"/>
                          </a:solidFill>
                          <a:effectLst/>
                          <a:latin typeface="+mn-lt"/>
                          <a:ea typeface="ＭＳ Ｐゴシック" panose="020B0600070205080204" pitchFamily="50" charset="-128"/>
                          <a:cs typeface="+mn-cs"/>
                        </a:rPr>
                        <a:t>Pigeon</a:t>
                      </a:r>
                      <a:r>
                        <a:rPr kumimoji="1" lang="ja-JP" altLang="en-US" sz="1100" b="0" i="0" u="none" strike="noStrike" kern="1200" baseline="0" dirty="0">
                          <a:solidFill>
                            <a:schemeClr val="tx1"/>
                          </a:solidFill>
                          <a:effectLst/>
                          <a:latin typeface="+mn-lt"/>
                          <a:ea typeface="ＭＳ Ｐゴシック" panose="020B0600070205080204" pitchFamily="50" charset="-128"/>
                          <a:cs typeface="+mn-cs"/>
                        </a:rPr>
                        <a:t> </a:t>
                      </a:r>
                      <a:r>
                        <a:rPr kumimoji="1" lang="en-US" altLang="ja-JP" sz="1100" b="0" i="0" u="none" strike="noStrike" kern="1200" baseline="0" dirty="0">
                          <a:solidFill>
                            <a:schemeClr val="tx1"/>
                          </a:solidFill>
                          <a:effectLst/>
                          <a:latin typeface="+mn-lt"/>
                          <a:ea typeface="ＭＳ Ｐゴシック" panose="020B0600070205080204" pitchFamily="50" charset="-128"/>
                          <a:cs typeface="+mn-cs"/>
                        </a:rPr>
                        <a:t>Industries </a:t>
                      </a:r>
                      <a:r>
                        <a:rPr kumimoji="1" lang="ja-JP" altLang="en-US" sz="1100" b="0" i="0" u="none" strike="noStrike" kern="1200" baseline="0" dirty="0">
                          <a:solidFill>
                            <a:schemeClr val="tx1"/>
                          </a:solidFill>
                          <a:effectLst/>
                          <a:latin typeface="+mn-lt"/>
                          <a:ea typeface="ＭＳ Ｐゴシック" panose="020B0600070205080204" pitchFamily="50" charset="-128"/>
                          <a:cs typeface="+mn-cs"/>
                        </a:rPr>
                        <a:t>（</a:t>
                      </a:r>
                      <a:r>
                        <a:rPr kumimoji="1" lang="en-US" altLang="ja-JP" sz="1100" b="0" i="0" u="none" strike="noStrike" kern="1200" baseline="0" dirty="0">
                          <a:solidFill>
                            <a:schemeClr val="tx1"/>
                          </a:solidFill>
                          <a:effectLst/>
                          <a:latin typeface="+mn-lt"/>
                          <a:ea typeface="ＭＳ Ｐゴシック" panose="020B0600070205080204" pitchFamily="50" charset="-128"/>
                          <a:cs typeface="+mn-cs"/>
                        </a:rPr>
                        <a:t>Thailand</a:t>
                      </a:r>
                      <a:r>
                        <a:rPr kumimoji="1" lang="ja-JP" altLang="en-US" sz="1100" b="0" i="0" u="none" strike="noStrike" kern="1200" baseline="0" dirty="0">
                          <a:solidFill>
                            <a:schemeClr val="tx1"/>
                          </a:solidFill>
                          <a:effectLst/>
                          <a:latin typeface="+mn-lt"/>
                          <a:ea typeface="ＭＳ Ｐゴシック" panose="020B0600070205080204" pitchFamily="50" charset="-128"/>
                          <a:cs typeface="+mn-cs"/>
                        </a:rPr>
                        <a:t>）</a:t>
                      </a:r>
                      <a:r>
                        <a:rPr kumimoji="1" lang="en-US" altLang="ja-JP" sz="1100" b="0" i="0" u="none" strike="noStrike" kern="1200" baseline="0" dirty="0">
                          <a:solidFill>
                            <a:schemeClr val="tx1"/>
                          </a:solidFill>
                          <a:effectLst/>
                          <a:latin typeface="+mn-lt"/>
                          <a:ea typeface="ＭＳ Ｐゴシック" panose="020B0600070205080204" pitchFamily="50" charset="-128"/>
                          <a:cs typeface="+mn-cs"/>
                        </a:rPr>
                        <a:t> Co., Ltd.</a:t>
                      </a:r>
                      <a:endParaRPr kumimoji="1" lang="en-US" altLang="ja-JP"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ピジョン株式会社</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妊産婦・乳幼児用品の製造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465504">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17</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altLang="ja-JP" sz="1100" b="0" i="0" u="none" strike="noStrike" kern="1200" dirty="0">
                          <a:solidFill>
                            <a:schemeClr val="tx1"/>
                          </a:solidFill>
                          <a:effectLst/>
                          <a:latin typeface="+mn-lt"/>
                          <a:ea typeface="ＭＳ Ｐゴシック" panose="020B0600070205080204" pitchFamily="50" charset="-128"/>
                          <a:cs typeface="+mn-cs"/>
                        </a:rPr>
                        <a:t>Siam</a:t>
                      </a:r>
                      <a:r>
                        <a:rPr kumimoji="1" lang="en-US" altLang="ja-JP" sz="1100" b="0" i="0" u="none" strike="noStrike" kern="1200" baseline="0" dirty="0">
                          <a:solidFill>
                            <a:schemeClr val="tx1"/>
                          </a:solidFill>
                          <a:effectLst/>
                          <a:latin typeface="+mn-lt"/>
                          <a:ea typeface="ＭＳ Ｐゴシック" panose="020B0600070205080204" pitchFamily="50" charset="-128"/>
                          <a:cs typeface="+mn-cs"/>
                        </a:rPr>
                        <a:t> Okamoto Co., Ltd.</a:t>
                      </a:r>
                      <a:endParaRPr kumimoji="1" lang="en-US" altLang="ja-JP"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オカモト株式会社</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手術用ゴム手袋の製造・販売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465504">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18</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altLang="ja-JP" sz="1100" b="0" i="0" u="none" strike="noStrike" kern="1200" dirty="0" err="1">
                          <a:solidFill>
                            <a:schemeClr val="tx1"/>
                          </a:solidFill>
                          <a:effectLst/>
                          <a:latin typeface="+mn-lt"/>
                          <a:ea typeface="ＭＳ Ｐゴシック" panose="020B0600070205080204" pitchFamily="50" charset="-128"/>
                          <a:cs typeface="+mn-cs"/>
                        </a:rPr>
                        <a:t>Siamdent</a:t>
                      </a:r>
                      <a:r>
                        <a:rPr kumimoji="1" lang="ja-JP" altLang="en-US" sz="1100" b="0" i="0" u="none" strike="noStrike" kern="1200" baseline="0" dirty="0">
                          <a:solidFill>
                            <a:schemeClr val="tx1"/>
                          </a:solidFill>
                          <a:effectLst/>
                          <a:latin typeface="+mn-lt"/>
                          <a:ea typeface="ＭＳ Ｐゴシック" panose="020B0600070205080204" pitchFamily="50" charset="-128"/>
                          <a:cs typeface="+mn-cs"/>
                        </a:rPr>
                        <a:t> </a:t>
                      </a:r>
                      <a:r>
                        <a:rPr kumimoji="1" lang="en-US" altLang="ja-JP" sz="1100" b="0" i="0" u="none" strike="noStrike" kern="1200" baseline="0" dirty="0">
                          <a:solidFill>
                            <a:schemeClr val="tx1"/>
                          </a:solidFill>
                          <a:effectLst/>
                          <a:latin typeface="+mn-lt"/>
                          <a:ea typeface="ＭＳ Ｐゴシック" panose="020B0600070205080204" pitchFamily="50" charset="-128"/>
                          <a:cs typeface="+mn-cs"/>
                        </a:rPr>
                        <a:t>Co., Ltd.</a:t>
                      </a:r>
                      <a:endParaRPr kumimoji="1" lang="en-US" altLang="ja-JP"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株式会社モリタ</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歯科機器の製造・販売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465504">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19</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sz="1100" b="0" i="0" u="none" strike="noStrike" kern="1200" dirty="0">
                          <a:solidFill>
                            <a:schemeClr val="tx1"/>
                          </a:solidFill>
                          <a:effectLst/>
                          <a:latin typeface="+mn-lt"/>
                          <a:ea typeface="ＭＳ Ｐゴシック" panose="020B0600070205080204" pitchFamily="50" charset="-128"/>
                          <a:cs typeface="+mn-cs"/>
                        </a:rPr>
                        <a:t>Sysmex （Thailand） Co.,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シスメックス株式会社</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検体検査機器、検体検査試薬の販売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bl>
          </a:graphicData>
        </a:graphic>
      </p:graphicFrame>
      <p:sp>
        <p:nvSpPr>
          <p:cNvPr id="10" name="テキスト ボックス 9"/>
          <p:cNvSpPr txBox="1"/>
          <p:nvPr/>
        </p:nvSpPr>
        <p:spPr>
          <a:xfrm>
            <a:off x="200912" y="6669360"/>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42323546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タイ／医療関連／医療機器</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a:t>
            </a:r>
            <a:r>
              <a:rPr lang="ja-JP" altLang="en-US"/>
              <a:t>構造 </a:t>
            </a:r>
            <a:r>
              <a:rPr lang="en-US" altLang="ja-JP"/>
              <a:t>- </a:t>
            </a:r>
            <a:r>
              <a:rPr lang="ja-JP" altLang="en-US"/>
              <a:t>日</a:t>
            </a:r>
            <a:r>
              <a:rPr lang="ja-JP" altLang="en-US" dirty="0"/>
              <a:t>本企業の進出状況（現地法人）（</a:t>
            </a:r>
            <a:r>
              <a:rPr lang="en-US" altLang="ja-JP" dirty="0"/>
              <a:t>3/3</a:t>
            </a:r>
            <a:r>
              <a:rPr lang="ja-JP" altLang="en-US" dirty="0"/>
              <a:t>）</a:t>
            </a:r>
          </a:p>
        </p:txBody>
      </p:sp>
      <p:graphicFrame>
        <p:nvGraphicFramePr>
          <p:cNvPr id="9" name="表 8"/>
          <p:cNvGraphicFramePr>
            <a:graphicFrameLocks noGrp="1"/>
          </p:cNvGraphicFramePr>
          <p:nvPr>
            <p:extLst>
              <p:ext uri="{D42A27DB-BD31-4B8C-83A1-F6EECF244321}">
                <p14:modId xmlns:p14="http://schemas.microsoft.com/office/powerpoint/2010/main" val="869071959"/>
              </p:ext>
            </p:extLst>
          </p:nvPr>
        </p:nvGraphicFramePr>
        <p:xfrm>
          <a:off x="201526" y="1089124"/>
          <a:ext cx="9287978" cy="4836878"/>
        </p:xfrm>
        <a:graphic>
          <a:graphicData uri="http://schemas.openxmlformats.org/drawingml/2006/table">
            <a:tbl>
              <a:tblPr firstRow="1" bandRow="1">
                <a:tableStyleId>{5C22544A-7EE6-4342-B048-85BDC9FD1C3A}</a:tableStyleId>
              </a:tblPr>
              <a:tblGrid>
                <a:gridCol w="393558">
                  <a:extLst>
                    <a:ext uri="{9D8B030D-6E8A-4147-A177-3AD203B41FA5}">
                      <a16:colId xmlns:a16="http://schemas.microsoft.com/office/drawing/2014/main" val="20000"/>
                    </a:ext>
                  </a:extLst>
                </a:gridCol>
                <a:gridCol w="3384602">
                  <a:extLst>
                    <a:ext uri="{9D8B030D-6E8A-4147-A177-3AD203B41FA5}">
                      <a16:colId xmlns:a16="http://schemas.microsoft.com/office/drawing/2014/main" val="20001"/>
                    </a:ext>
                  </a:extLst>
                </a:gridCol>
                <a:gridCol w="1810369">
                  <a:extLst>
                    <a:ext uri="{9D8B030D-6E8A-4147-A177-3AD203B41FA5}">
                      <a16:colId xmlns:a16="http://schemas.microsoft.com/office/drawing/2014/main" val="20002"/>
                    </a:ext>
                  </a:extLst>
                </a:gridCol>
                <a:gridCol w="3699449">
                  <a:extLst>
                    <a:ext uri="{9D8B030D-6E8A-4147-A177-3AD203B41FA5}">
                      <a16:colId xmlns:a16="http://schemas.microsoft.com/office/drawing/2014/main" val="20003"/>
                    </a:ext>
                  </a:extLst>
                </a:gridCol>
              </a:tblGrid>
              <a:tr h="41459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552786">
                <a:tc>
                  <a:txBody>
                    <a:bodyPr/>
                    <a:lstStyle/>
                    <a:p>
                      <a:pPr algn="ctr" font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20</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sz="1100" b="0" i="0" u="none" strike="noStrike" kern="1200" dirty="0">
                          <a:solidFill>
                            <a:schemeClr val="tx1"/>
                          </a:solidFill>
                          <a:effectLst/>
                          <a:latin typeface="+mn-lt"/>
                          <a:ea typeface="ＭＳ Ｐゴシック" panose="020B0600070205080204" pitchFamily="50" charset="-128"/>
                          <a:cs typeface="+mn-cs"/>
                        </a:rPr>
                        <a:t>Nakashima Medical Technical Center （Thailand） Limited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帝人ナカシマメディカル</a:t>
                      </a:r>
                      <a:br>
                        <a:rPr kumimoji="1" lang="en-US" altLang="ja-JP" sz="1100" b="0" i="0" u="none" strike="noStrike" kern="1200" dirty="0">
                          <a:solidFill>
                            <a:schemeClr val="tx1"/>
                          </a:solidFill>
                          <a:effectLst/>
                          <a:latin typeface="+mn-lt"/>
                          <a:ea typeface="ＭＳ Ｐゴシック" panose="020B0600070205080204" pitchFamily="50" charset="-128"/>
                          <a:cs typeface="+mn-cs"/>
                        </a:rPr>
                      </a:br>
                      <a:r>
                        <a:rPr kumimoji="1" lang="ja-JP" altLang="en-US" sz="1100" b="0" i="0" u="none" strike="noStrike" kern="1200" dirty="0">
                          <a:solidFill>
                            <a:schemeClr val="tx1"/>
                          </a:solidFill>
                          <a:effectLst/>
                          <a:latin typeface="+mn-lt"/>
                          <a:ea typeface="ＭＳ Ｐゴシック" panose="020B0600070205080204" pitchFamily="50" charset="-128"/>
                          <a:cs typeface="+mn-cs"/>
                        </a:rPr>
                        <a:t>株式会社</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zh-TW" altLang="en-US" sz="1000" b="0" i="0" u="none" strike="noStrike" kern="1200" dirty="0">
                          <a:solidFill>
                            <a:schemeClr val="tx1"/>
                          </a:solidFill>
                          <a:effectLst/>
                          <a:latin typeface="+mn-lt"/>
                          <a:ea typeface="ＭＳ Ｐゴシック" panose="020B0600070205080204" pitchFamily="50" charset="-128"/>
                          <a:cs typeface="+mn-cs"/>
                        </a:rPr>
                        <a:t>人工関節、骨固定装置、手術器具</a:t>
                      </a:r>
                      <a:r>
                        <a:rPr kumimoji="1" lang="ja-JP" altLang="en-US" sz="1000" b="0" i="0" u="none" strike="noStrike" kern="1200" dirty="0">
                          <a:solidFill>
                            <a:schemeClr val="tx1"/>
                          </a:solidFill>
                          <a:effectLst/>
                          <a:latin typeface="+mn-lt"/>
                          <a:ea typeface="ＭＳ Ｐゴシック" panose="020B0600070205080204" pitchFamily="50" charset="-128"/>
                          <a:cs typeface="+mn-cs"/>
                        </a:rPr>
                        <a:t>の開発・製造・販売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552786">
                <a:tc>
                  <a:txBody>
                    <a:bodyPr/>
                    <a:lstStyle/>
                    <a:p>
                      <a:pPr algn="ctr" font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sz="1100" b="0" i="0" u="none" strike="noStrike" kern="1200" dirty="0">
                          <a:solidFill>
                            <a:schemeClr val="tx1"/>
                          </a:solidFill>
                          <a:effectLst/>
                          <a:latin typeface="+mn-lt"/>
                          <a:ea typeface="ＭＳ Ｐゴシック" panose="020B0600070205080204" pitchFamily="50" charset="-128"/>
                          <a:cs typeface="+mn-cs"/>
                        </a:rPr>
                        <a:t>Terumo （Thailand） Co.,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テルモ株式会社</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医薬品、医療機器の輸出入・販売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2944386967"/>
                  </a:ext>
                </a:extLst>
              </a:tr>
              <a:tr h="552786">
                <a:tc>
                  <a:txBody>
                    <a:bodyPr/>
                    <a:lstStyle/>
                    <a:p>
                      <a:pPr algn="ctr" font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altLang="ja-JP" sz="1100" b="0" i="0" u="none" strike="noStrike" kern="1200" dirty="0">
                          <a:solidFill>
                            <a:schemeClr val="tx1"/>
                          </a:solidFill>
                          <a:effectLst/>
                          <a:latin typeface="+mn-lt"/>
                          <a:ea typeface="ＭＳ Ｐゴシック" panose="020B0600070205080204" pitchFamily="50" charset="-128"/>
                          <a:cs typeface="+mn-cs"/>
                        </a:rPr>
                        <a:t>Tokyo Optical </a:t>
                      </a:r>
                      <a:r>
                        <a:rPr kumimoji="1" lang="ja-JP" altLang="en-US" sz="1100" b="0" i="0" u="none" strike="noStrike" kern="1200" dirty="0">
                          <a:solidFill>
                            <a:schemeClr val="tx1"/>
                          </a:solidFill>
                          <a:effectLst/>
                          <a:latin typeface="+mn-lt"/>
                          <a:ea typeface="ＭＳ Ｐゴシック" panose="020B0600070205080204" pitchFamily="50" charset="-128"/>
                          <a:cs typeface="+mn-cs"/>
                        </a:rPr>
                        <a:t>（</a:t>
                      </a:r>
                      <a:r>
                        <a:rPr kumimoji="1" lang="en-US" altLang="ja-JP" sz="1100" b="0" i="0" u="none" strike="noStrike" kern="1200" dirty="0">
                          <a:solidFill>
                            <a:schemeClr val="tx1"/>
                          </a:solidFill>
                          <a:effectLst/>
                          <a:latin typeface="+mn-lt"/>
                          <a:ea typeface="ＭＳ Ｐゴシック" panose="020B0600070205080204" pitchFamily="50" charset="-128"/>
                          <a:cs typeface="+mn-cs"/>
                        </a:rPr>
                        <a:t>Thailand</a:t>
                      </a:r>
                      <a:r>
                        <a:rPr kumimoji="1" lang="ja-JP" altLang="en-US" sz="1100" b="0" i="0" u="none" strike="noStrike" kern="1200" dirty="0">
                          <a:solidFill>
                            <a:schemeClr val="tx1"/>
                          </a:solidFill>
                          <a:effectLst/>
                          <a:latin typeface="+mn-lt"/>
                          <a:ea typeface="ＭＳ Ｐゴシック" panose="020B0600070205080204" pitchFamily="50" charset="-128"/>
                          <a:cs typeface="+mn-cs"/>
                        </a:rPr>
                        <a:t>）</a:t>
                      </a:r>
                      <a:r>
                        <a:rPr kumimoji="1" lang="en-US" altLang="ja-JP" sz="1100" b="0" i="0" u="none" strike="noStrike" kern="1200" dirty="0">
                          <a:solidFill>
                            <a:schemeClr val="tx1"/>
                          </a:solidFill>
                          <a:effectLst/>
                          <a:latin typeface="+mn-lt"/>
                          <a:ea typeface="ＭＳ Ｐゴシック" panose="020B0600070205080204" pitchFamily="50" charset="-128"/>
                          <a:cs typeface="+mn-cs"/>
                        </a:rPr>
                        <a:t> Co.,</a:t>
                      </a:r>
                      <a:r>
                        <a:rPr kumimoji="1" lang="en-US" altLang="ja-JP" sz="1100" b="0" i="0" u="none" strike="noStrike" kern="1200" baseline="0" dirty="0">
                          <a:solidFill>
                            <a:schemeClr val="tx1"/>
                          </a:solidFill>
                          <a:effectLst/>
                          <a:latin typeface="+mn-lt"/>
                          <a:ea typeface="ＭＳ Ｐゴシック" panose="020B0600070205080204" pitchFamily="50" charset="-128"/>
                          <a:cs typeface="+mn-cs"/>
                        </a:rPr>
                        <a:t> Ltd.</a:t>
                      </a:r>
                      <a:endParaRPr kumimoji="1" lang="en-US" altLang="ja-JP"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株式会社東京メガネ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眼鏡、光学器類の小売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52786">
                <a:tc>
                  <a:txBody>
                    <a:bodyPr/>
                    <a:lstStyle/>
                    <a:p>
                      <a:pPr algn="ctr" font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altLang="ja-JP" sz="1100" b="0" i="0" u="none" strike="noStrike" kern="1200" dirty="0">
                          <a:solidFill>
                            <a:schemeClr val="tx1"/>
                          </a:solidFill>
                          <a:effectLst/>
                          <a:latin typeface="+mn-lt"/>
                          <a:ea typeface="ＭＳ Ｐゴシック" panose="020B0600070205080204" pitchFamily="50" charset="-128"/>
                          <a:cs typeface="+mn-cs"/>
                        </a:rPr>
                        <a:t>Topcon Instruments </a:t>
                      </a:r>
                      <a:r>
                        <a:rPr kumimoji="1" lang="ja-JP" altLang="en-US" sz="1100" b="0" i="0" u="none" strike="noStrike" kern="1200" dirty="0">
                          <a:solidFill>
                            <a:schemeClr val="tx1"/>
                          </a:solidFill>
                          <a:effectLst/>
                          <a:latin typeface="+mn-lt"/>
                          <a:ea typeface="ＭＳ Ｐゴシック" panose="020B0600070205080204" pitchFamily="50" charset="-128"/>
                          <a:cs typeface="+mn-cs"/>
                        </a:rPr>
                        <a:t>（</a:t>
                      </a:r>
                      <a:r>
                        <a:rPr kumimoji="1" lang="en-US" altLang="ja-JP" sz="1100" b="0" i="0" u="none" strike="noStrike" kern="1200" dirty="0">
                          <a:solidFill>
                            <a:schemeClr val="tx1"/>
                          </a:solidFill>
                          <a:effectLst/>
                          <a:latin typeface="+mn-lt"/>
                          <a:ea typeface="ＭＳ Ｐゴシック" panose="020B0600070205080204" pitchFamily="50" charset="-128"/>
                          <a:cs typeface="+mn-cs"/>
                        </a:rPr>
                        <a:t>Thailand</a:t>
                      </a:r>
                      <a:r>
                        <a:rPr kumimoji="1" lang="ja-JP" altLang="en-US" sz="1100" b="0" i="0" u="none" strike="noStrike" kern="1200" dirty="0">
                          <a:solidFill>
                            <a:schemeClr val="tx1"/>
                          </a:solidFill>
                          <a:effectLst/>
                          <a:latin typeface="+mn-lt"/>
                          <a:ea typeface="ＭＳ Ｐゴシック" panose="020B0600070205080204" pitchFamily="50" charset="-128"/>
                          <a:cs typeface="+mn-cs"/>
                        </a:rPr>
                        <a:t>）</a:t>
                      </a:r>
                      <a:r>
                        <a:rPr kumimoji="1" lang="en-US" altLang="ja-JP" sz="1100" b="0" i="0" u="none" strike="noStrike" kern="1200" dirty="0">
                          <a:solidFill>
                            <a:schemeClr val="tx1"/>
                          </a:solidFill>
                          <a:effectLst/>
                          <a:latin typeface="+mn-lt"/>
                          <a:ea typeface="ＭＳ Ｐゴシック" panose="020B0600070205080204" pitchFamily="50" charset="-128"/>
                          <a:cs typeface="+mn-cs"/>
                        </a:rPr>
                        <a:t> Co.,</a:t>
                      </a:r>
                      <a:r>
                        <a:rPr kumimoji="1" lang="en-US" altLang="ja-JP" sz="1100" b="0" i="0" u="none" strike="noStrike" kern="1200" baseline="0" dirty="0">
                          <a:solidFill>
                            <a:schemeClr val="tx1"/>
                          </a:solidFill>
                          <a:effectLst/>
                          <a:latin typeface="+mn-lt"/>
                          <a:ea typeface="ＭＳ Ｐゴシック" panose="020B0600070205080204" pitchFamily="50" charset="-128"/>
                          <a:cs typeface="+mn-cs"/>
                        </a:rPr>
                        <a:t> Ltd.</a:t>
                      </a:r>
                      <a:endParaRPr kumimoji="1" lang="en-US" altLang="ja-JP"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トプコン株式会社</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ポジショニング機器、眼科用機器の販売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52786">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24</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altLang="ja-JP" sz="1100" b="0" i="0" u="none" strike="noStrike" kern="1200" dirty="0" err="1">
                          <a:solidFill>
                            <a:schemeClr val="tx1"/>
                          </a:solidFill>
                          <a:effectLst/>
                          <a:latin typeface="+mn-lt"/>
                          <a:ea typeface="ＭＳ Ｐゴシック" panose="020B0600070205080204" pitchFamily="50" charset="-128"/>
                          <a:cs typeface="+mn-cs"/>
                        </a:rPr>
                        <a:t>Tsuruha</a:t>
                      </a:r>
                      <a:r>
                        <a:rPr kumimoji="1" lang="en-US" altLang="ja-JP" sz="1100" b="0" i="0" u="none" strike="noStrike" kern="1200" baseline="0" dirty="0">
                          <a:solidFill>
                            <a:schemeClr val="tx1"/>
                          </a:solidFill>
                          <a:effectLst/>
                          <a:latin typeface="+mn-lt"/>
                          <a:ea typeface="ＭＳ Ｐゴシック" panose="020B0600070205080204" pitchFamily="50" charset="-128"/>
                          <a:cs typeface="+mn-cs"/>
                        </a:rPr>
                        <a:t> </a:t>
                      </a:r>
                      <a:r>
                        <a:rPr kumimoji="1" lang="ja-JP" altLang="en-US" sz="1100" b="0" i="0" u="none" strike="noStrike" kern="1200" dirty="0">
                          <a:solidFill>
                            <a:schemeClr val="tx1"/>
                          </a:solidFill>
                          <a:effectLst/>
                          <a:latin typeface="+mn-lt"/>
                          <a:ea typeface="ＭＳ Ｐゴシック" panose="020B0600070205080204" pitchFamily="50" charset="-128"/>
                          <a:cs typeface="+mn-cs"/>
                        </a:rPr>
                        <a:t>（</a:t>
                      </a:r>
                      <a:r>
                        <a:rPr kumimoji="1" lang="en-US" altLang="ja-JP" sz="1100" b="0" i="0" u="none" strike="noStrike" kern="1200" dirty="0">
                          <a:solidFill>
                            <a:schemeClr val="tx1"/>
                          </a:solidFill>
                          <a:effectLst/>
                          <a:latin typeface="+mn-lt"/>
                          <a:ea typeface="ＭＳ Ｐゴシック" panose="020B0600070205080204" pitchFamily="50" charset="-128"/>
                          <a:cs typeface="+mn-cs"/>
                        </a:rPr>
                        <a:t>Thailand</a:t>
                      </a:r>
                      <a:r>
                        <a:rPr kumimoji="1" lang="ja-JP" altLang="en-US" sz="1100" b="0" i="0" u="none" strike="noStrike" kern="1200" dirty="0">
                          <a:solidFill>
                            <a:schemeClr val="tx1"/>
                          </a:solidFill>
                          <a:effectLst/>
                          <a:latin typeface="+mn-lt"/>
                          <a:ea typeface="ＭＳ Ｐゴシック" panose="020B0600070205080204" pitchFamily="50" charset="-128"/>
                          <a:cs typeface="+mn-cs"/>
                        </a:rPr>
                        <a:t>）</a:t>
                      </a:r>
                      <a:r>
                        <a:rPr kumimoji="1" lang="en-US" altLang="ja-JP" sz="1100" b="0" i="0" u="none" strike="noStrike" kern="1200" dirty="0">
                          <a:solidFill>
                            <a:schemeClr val="tx1"/>
                          </a:solidFill>
                          <a:effectLst/>
                          <a:latin typeface="+mn-lt"/>
                          <a:ea typeface="ＭＳ Ｐゴシック" panose="020B0600070205080204" pitchFamily="50" charset="-128"/>
                          <a:cs typeface="+mn-cs"/>
                        </a:rPr>
                        <a:t> Co.,</a:t>
                      </a:r>
                      <a:r>
                        <a:rPr kumimoji="1" lang="en-US" altLang="ja-JP" sz="1100" b="0" i="0" u="none" strike="noStrike" kern="1200" baseline="0" dirty="0">
                          <a:solidFill>
                            <a:schemeClr val="tx1"/>
                          </a:solidFill>
                          <a:effectLst/>
                          <a:latin typeface="+mn-lt"/>
                          <a:ea typeface="ＭＳ Ｐゴシック" panose="020B0600070205080204" pitchFamily="50" charset="-128"/>
                          <a:cs typeface="+mn-cs"/>
                        </a:rPr>
                        <a:t> Ltd.</a:t>
                      </a:r>
                      <a:endParaRPr kumimoji="1" lang="en-US" altLang="ja-JP"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株式会社</a:t>
                      </a:r>
                      <a:br>
                        <a:rPr kumimoji="1" lang="en-US" altLang="ja-JP" sz="1100" b="0" i="0" u="none" strike="noStrike" kern="1200" dirty="0">
                          <a:solidFill>
                            <a:schemeClr val="tx1"/>
                          </a:solidFill>
                          <a:effectLst/>
                          <a:latin typeface="+mn-lt"/>
                          <a:ea typeface="ＭＳ Ｐゴシック" panose="020B0600070205080204" pitchFamily="50" charset="-128"/>
                          <a:cs typeface="+mn-cs"/>
                        </a:rPr>
                      </a:br>
                      <a:r>
                        <a:rPr kumimoji="1" lang="ja-JP" altLang="en-US" sz="1100" b="0" i="0" u="none" strike="noStrike" kern="1200" dirty="0">
                          <a:solidFill>
                            <a:schemeClr val="tx1"/>
                          </a:solidFill>
                          <a:effectLst/>
                          <a:latin typeface="+mn-lt"/>
                          <a:ea typeface="ＭＳ Ｐゴシック" panose="020B0600070205080204" pitchFamily="50" charset="-128"/>
                          <a:cs typeface="+mn-cs"/>
                        </a:rPr>
                        <a:t>ツルハホールディングス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ドラッグストア事業の運営</a:t>
                      </a:r>
                      <a:endParaRPr kumimoji="1" lang="en-US" altLang="ja-JP" sz="10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552786">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25</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1" lang="en-US" altLang="ja-JP" sz="1100" b="0" i="0" u="none" strike="noStrike" kern="1200" dirty="0">
                          <a:solidFill>
                            <a:schemeClr val="tx1"/>
                          </a:solidFill>
                          <a:effectLst/>
                          <a:latin typeface="+mn-lt"/>
                          <a:ea typeface="ＭＳ Ｐゴシック" panose="020B0600070205080204" pitchFamily="50" charset="-128"/>
                          <a:cs typeface="+mn-cs"/>
                        </a:rPr>
                        <a:t>Uni-Charm </a:t>
                      </a:r>
                      <a:r>
                        <a:rPr kumimoji="1" lang="ja-JP" altLang="en-US" sz="1100" b="0" i="0" u="none" strike="noStrike" kern="1200" dirty="0">
                          <a:solidFill>
                            <a:schemeClr val="tx1"/>
                          </a:solidFill>
                          <a:effectLst/>
                          <a:latin typeface="+mn-lt"/>
                          <a:ea typeface="ＭＳ Ｐゴシック" panose="020B0600070205080204" pitchFamily="50" charset="-128"/>
                          <a:cs typeface="+mn-cs"/>
                        </a:rPr>
                        <a:t>（</a:t>
                      </a:r>
                      <a:r>
                        <a:rPr kumimoji="1" lang="en-US" altLang="ja-JP" sz="1100" b="0" i="0" u="none" strike="noStrike" kern="1200" dirty="0">
                          <a:solidFill>
                            <a:schemeClr val="tx1"/>
                          </a:solidFill>
                          <a:effectLst/>
                          <a:latin typeface="+mn-lt"/>
                          <a:ea typeface="ＭＳ Ｐゴシック" panose="020B0600070205080204" pitchFamily="50" charset="-128"/>
                          <a:cs typeface="+mn-cs"/>
                        </a:rPr>
                        <a:t>Thailand</a:t>
                      </a:r>
                      <a:r>
                        <a:rPr kumimoji="1" lang="ja-JP" altLang="en-US" sz="1100" b="0" i="0" u="none" strike="noStrike" kern="1200" dirty="0">
                          <a:solidFill>
                            <a:schemeClr val="tx1"/>
                          </a:solidFill>
                          <a:effectLst/>
                          <a:latin typeface="+mn-lt"/>
                          <a:ea typeface="ＭＳ Ｐゴシック" panose="020B0600070205080204" pitchFamily="50" charset="-128"/>
                          <a:cs typeface="+mn-cs"/>
                        </a:rPr>
                        <a:t>）</a:t>
                      </a:r>
                      <a:r>
                        <a:rPr kumimoji="1" lang="en-US" altLang="ja-JP" sz="1100" b="0" i="0" u="none" strike="noStrike" kern="1200" dirty="0">
                          <a:solidFill>
                            <a:schemeClr val="tx1"/>
                          </a:solidFill>
                          <a:effectLst/>
                          <a:latin typeface="+mn-lt"/>
                          <a:ea typeface="ＭＳ Ｐゴシック" panose="020B0600070205080204" pitchFamily="50" charset="-128"/>
                          <a:cs typeface="+mn-cs"/>
                        </a:rPr>
                        <a:t> Co.,</a:t>
                      </a:r>
                      <a:r>
                        <a:rPr kumimoji="1" lang="en-US" altLang="ja-JP" sz="1100" b="0" i="0" u="none" strike="noStrike" kern="1200" baseline="0" dirty="0">
                          <a:solidFill>
                            <a:schemeClr val="tx1"/>
                          </a:solidFill>
                          <a:effectLst/>
                          <a:latin typeface="+mn-lt"/>
                          <a:ea typeface="ＭＳ Ｐゴシック" panose="020B0600070205080204" pitchFamily="50" charset="-128"/>
                          <a:cs typeface="+mn-cs"/>
                        </a:rPr>
                        <a:t> Ltd.</a:t>
                      </a:r>
                      <a:endParaRPr kumimoji="1" lang="en-US" altLang="ja-JP"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ユニ・チャーム株式会社</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ベビー関連用品、生理用品の製造・販売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552786">
                <a:tc>
                  <a:txBody>
                    <a:bodyPr/>
                    <a:lstStyle/>
                    <a:p>
                      <a:pPr algn="ctr" font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26</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altLang="ja-JP" sz="1100" b="0" i="0" u="none" strike="noStrike" kern="1200" dirty="0" err="1">
                          <a:solidFill>
                            <a:schemeClr val="tx1"/>
                          </a:solidFill>
                          <a:effectLst/>
                          <a:latin typeface="+mn-lt"/>
                          <a:ea typeface="ＭＳ Ｐゴシック" panose="020B0600070205080204" pitchFamily="50" charset="-128"/>
                          <a:cs typeface="+mn-cs"/>
                        </a:rPr>
                        <a:t>Zacros</a:t>
                      </a:r>
                      <a:r>
                        <a:rPr kumimoji="1" lang="en-US" altLang="ja-JP" sz="1100" b="0" i="0" u="none" strike="noStrike" kern="1200" dirty="0">
                          <a:solidFill>
                            <a:schemeClr val="tx1"/>
                          </a:solidFill>
                          <a:effectLst/>
                          <a:latin typeface="+mn-lt"/>
                          <a:ea typeface="ＭＳ Ｐゴシック" panose="020B0600070205080204" pitchFamily="50" charset="-128"/>
                          <a:cs typeface="+mn-cs"/>
                        </a:rPr>
                        <a:t> </a:t>
                      </a:r>
                      <a:r>
                        <a:rPr kumimoji="1" lang="ja-JP" altLang="en-US" sz="1100" b="0" i="0" u="none" strike="noStrike" kern="1200" dirty="0">
                          <a:solidFill>
                            <a:schemeClr val="tx1"/>
                          </a:solidFill>
                          <a:effectLst/>
                          <a:latin typeface="+mn-lt"/>
                          <a:ea typeface="ＭＳ Ｐゴシック" panose="020B0600070205080204" pitchFamily="50" charset="-128"/>
                          <a:cs typeface="+mn-cs"/>
                        </a:rPr>
                        <a:t>（</a:t>
                      </a:r>
                      <a:r>
                        <a:rPr kumimoji="1" lang="en-US" altLang="ja-JP" sz="1100" b="0" i="0" u="none" strike="noStrike" kern="1200" dirty="0">
                          <a:solidFill>
                            <a:schemeClr val="tx1"/>
                          </a:solidFill>
                          <a:effectLst/>
                          <a:latin typeface="+mn-lt"/>
                          <a:ea typeface="ＭＳ Ｐゴシック" panose="020B0600070205080204" pitchFamily="50" charset="-128"/>
                          <a:cs typeface="+mn-cs"/>
                        </a:rPr>
                        <a:t>Thailand</a:t>
                      </a:r>
                      <a:r>
                        <a:rPr kumimoji="1" lang="ja-JP" altLang="en-US" sz="1100" b="0" i="0" u="none" strike="noStrike" kern="1200" dirty="0">
                          <a:solidFill>
                            <a:schemeClr val="tx1"/>
                          </a:solidFill>
                          <a:effectLst/>
                          <a:latin typeface="+mn-lt"/>
                          <a:ea typeface="ＭＳ Ｐゴシック" panose="020B0600070205080204" pitchFamily="50" charset="-128"/>
                          <a:cs typeface="+mn-cs"/>
                        </a:rPr>
                        <a:t>）</a:t>
                      </a:r>
                      <a:r>
                        <a:rPr kumimoji="1" lang="en-US" altLang="ja-JP" sz="1100" b="0" i="0" u="none" strike="noStrike" kern="1200" dirty="0">
                          <a:solidFill>
                            <a:schemeClr val="tx1"/>
                          </a:solidFill>
                          <a:effectLst/>
                          <a:latin typeface="+mn-lt"/>
                          <a:ea typeface="ＭＳ Ｐゴシック" panose="020B0600070205080204" pitchFamily="50" charset="-128"/>
                          <a:cs typeface="+mn-cs"/>
                        </a:rPr>
                        <a:t> Co.,</a:t>
                      </a:r>
                      <a:r>
                        <a:rPr kumimoji="1" lang="en-US" altLang="ja-JP" sz="1100" b="0" i="0" u="none" strike="noStrike" kern="1200" baseline="0" dirty="0">
                          <a:solidFill>
                            <a:schemeClr val="tx1"/>
                          </a:solidFill>
                          <a:effectLst/>
                          <a:latin typeface="+mn-lt"/>
                          <a:ea typeface="ＭＳ Ｐゴシック" panose="020B0600070205080204" pitchFamily="50" charset="-128"/>
                          <a:cs typeface="+mn-cs"/>
                        </a:rPr>
                        <a:t> Ltd.</a:t>
                      </a:r>
                      <a:endParaRPr kumimoji="1" lang="en-US" altLang="ja-JP"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100" b="0" i="0" u="none" strike="noStrike" kern="1200" dirty="0">
                          <a:solidFill>
                            <a:schemeClr val="tx1"/>
                          </a:solidFill>
                          <a:effectLst/>
                          <a:latin typeface="+mn-lt"/>
                          <a:ea typeface="ＭＳ Ｐゴシック" panose="020B0600070205080204" pitchFamily="50" charset="-128"/>
                          <a:cs typeface="+mn-cs"/>
                        </a:rPr>
                        <a:t>ZACROS</a:t>
                      </a:r>
                      <a:r>
                        <a:rPr kumimoji="1" lang="ja-JP" altLang="en-US" sz="1100" b="0" i="0" u="none" strike="noStrike" kern="1200" dirty="0">
                          <a:solidFill>
                            <a:schemeClr val="tx1"/>
                          </a:solidFill>
                          <a:effectLst/>
                          <a:latin typeface="+mn-lt"/>
                          <a:ea typeface="ＭＳ Ｐゴシック" panose="020B0600070205080204" pitchFamily="50" charset="-128"/>
                          <a:cs typeface="+mn-cs"/>
                        </a:rPr>
                        <a:t>株式会社</a:t>
                      </a:r>
                      <a:endParaRPr kumimoji="1" lang="en-US" altLang="ja-JP" sz="1100" b="0" i="0" u="none" strike="noStrike" kern="1200" dirty="0">
                        <a:solidFill>
                          <a:schemeClr val="tx1"/>
                        </a:solidFill>
                        <a:effectLst/>
                        <a:latin typeface="+mn-lt"/>
                        <a:ea typeface="ＭＳ Ｐゴシック" panose="020B0600070205080204" pitchFamily="50" charset="-128"/>
                        <a:cs typeface="+mn-cs"/>
                      </a:endParaRPr>
                    </a:p>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（旧：藤森工業株式会社）</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医療機器用包装材料の製造・販売</a:t>
                      </a:r>
                      <a:endParaRPr kumimoji="1" lang="en-US" altLang="ja-JP" sz="10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552786">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27</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altLang="ja-JP" sz="1100" b="0" i="0" u="none" strike="noStrike" kern="1200" dirty="0" err="1">
                          <a:solidFill>
                            <a:schemeClr val="tx1"/>
                          </a:solidFill>
                          <a:effectLst/>
                          <a:latin typeface="+mn-lt"/>
                          <a:ea typeface="ＭＳ Ｐゴシック" panose="020B0600070205080204" pitchFamily="50" charset="-128"/>
                          <a:cs typeface="+mn-cs"/>
                        </a:rPr>
                        <a:t>Zuiko</a:t>
                      </a:r>
                      <a:r>
                        <a:rPr kumimoji="1" lang="en-US" altLang="ja-JP" sz="1100" b="0" i="0" u="none" strike="noStrike" kern="1200" dirty="0">
                          <a:solidFill>
                            <a:schemeClr val="tx1"/>
                          </a:solidFill>
                          <a:effectLst/>
                          <a:latin typeface="+mn-lt"/>
                          <a:ea typeface="ＭＳ Ｐゴシック" panose="020B0600070205080204" pitchFamily="50" charset="-128"/>
                          <a:cs typeface="+mn-cs"/>
                        </a:rPr>
                        <a:t> Machinery </a:t>
                      </a:r>
                      <a:r>
                        <a:rPr kumimoji="1" lang="ja-JP" altLang="en-US" sz="1100" b="0" i="0" u="none" strike="noStrike" kern="1200" dirty="0">
                          <a:solidFill>
                            <a:schemeClr val="tx1"/>
                          </a:solidFill>
                          <a:effectLst/>
                          <a:latin typeface="+mn-lt"/>
                          <a:ea typeface="ＭＳ Ｐゴシック" panose="020B0600070205080204" pitchFamily="50" charset="-128"/>
                          <a:cs typeface="+mn-cs"/>
                        </a:rPr>
                        <a:t>（</a:t>
                      </a:r>
                      <a:r>
                        <a:rPr kumimoji="1" lang="en-US" altLang="ja-JP" sz="1100" b="0" i="0" u="none" strike="noStrike" kern="1200" dirty="0">
                          <a:solidFill>
                            <a:schemeClr val="tx1"/>
                          </a:solidFill>
                          <a:effectLst/>
                          <a:latin typeface="+mn-lt"/>
                          <a:ea typeface="ＭＳ Ｐゴシック" panose="020B0600070205080204" pitchFamily="50" charset="-128"/>
                          <a:cs typeface="+mn-cs"/>
                        </a:rPr>
                        <a:t>Thailand</a:t>
                      </a:r>
                      <a:r>
                        <a:rPr kumimoji="1" lang="ja-JP" altLang="en-US" sz="1100" b="0" i="0" u="none" strike="noStrike" kern="1200" dirty="0">
                          <a:solidFill>
                            <a:schemeClr val="tx1"/>
                          </a:solidFill>
                          <a:effectLst/>
                          <a:latin typeface="+mn-lt"/>
                          <a:ea typeface="ＭＳ Ｐゴシック" panose="020B0600070205080204" pitchFamily="50" charset="-128"/>
                          <a:cs typeface="+mn-cs"/>
                        </a:rPr>
                        <a:t>）</a:t>
                      </a:r>
                      <a:r>
                        <a:rPr kumimoji="1" lang="en-US" altLang="ja-JP" sz="1100" b="0" i="0" u="none" strike="noStrike" kern="1200" dirty="0">
                          <a:solidFill>
                            <a:schemeClr val="tx1"/>
                          </a:solidFill>
                          <a:effectLst/>
                          <a:latin typeface="+mn-lt"/>
                          <a:ea typeface="ＭＳ Ｐゴシック" panose="020B0600070205080204" pitchFamily="50" charset="-128"/>
                          <a:cs typeface="+mn-cs"/>
                        </a:rPr>
                        <a:t> Co.,</a:t>
                      </a:r>
                      <a:r>
                        <a:rPr kumimoji="1" lang="en-US" altLang="ja-JP" sz="1100" b="0" i="0" u="none" strike="noStrike" kern="1200" baseline="0" dirty="0">
                          <a:solidFill>
                            <a:schemeClr val="tx1"/>
                          </a:solidFill>
                          <a:effectLst/>
                          <a:latin typeface="+mn-lt"/>
                          <a:ea typeface="ＭＳ Ｐゴシック" panose="020B0600070205080204" pitchFamily="50" charset="-128"/>
                          <a:cs typeface="+mn-cs"/>
                        </a:rPr>
                        <a:t> Ltd.</a:t>
                      </a:r>
                      <a:endParaRPr kumimoji="1" lang="en-US" altLang="ja-JP"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株式会社瑞光</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生理用ナプキン・紙オムツ製造機械及び部品の販売・サービス業務</a:t>
                      </a:r>
                      <a:endParaRPr kumimoji="1" lang="en-US" altLang="ja-JP" sz="10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bl>
          </a:graphicData>
        </a:graphic>
      </p:graphicFrame>
      <p:sp>
        <p:nvSpPr>
          <p:cNvPr id="10" name="テキスト ボックス 9"/>
          <p:cNvSpPr txBox="1"/>
          <p:nvPr/>
        </p:nvSpPr>
        <p:spPr>
          <a:xfrm>
            <a:off x="200912" y="6669360"/>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081656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74" imgW="270" imgH="270" progId="TCLayout.ActiveDocument.1">
                  <p:embed/>
                </p:oleObj>
              </mc:Choice>
              <mc:Fallback>
                <p:oleObj name="think-cellスライド" r:id="rId74" imgW="270" imgH="270" progId="TCLayout.ActiveDocument.1">
                  <p:embed/>
                  <p:pic>
                    <p:nvPicPr>
                      <p:cNvPr id="7" name="オブジェクト 6" hidden="1"/>
                      <p:cNvPicPr>
                        <a:picLocks noChangeAspect="1" noChangeArrowheads="1"/>
                      </p:cNvPicPr>
                      <p:nvPr/>
                    </p:nvPicPr>
                    <p:blipFill>
                      <a:blip r:embed="rId7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marL="0" marR="0" lvl="0" indent="0" algn="ctr" defTabSz="914400" rtl="0" eaLnBrk="1" fontAlgn="ctr" latinLnBrk="0" hangingPunct="1">
              <a:lnSpc>
                <a:spcPct val="100000"/>
              </a:lnSpc>
              <a:spcBef>
                <a:spcPct val="0"/>
              </a:spcBef>
              <a:spcAft>
                <a:spcPct val="0"/>
              </a:spcAft>
              <a:buClrTx/>
              <a:buSzTx/>
              <a:buFontTx/>
              <a:buNone/>
              <a:tabLst/>
              <a:defRPr/>
            </a:pPr>
            <a:endParaRPr kumimoji="1"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sz="1400" noProof="1"/>
              <a:t>タイ／一般概況／経済</a:t>
            </a:r>
            <a:endParaRPr kumimoji="1" lang="ja-JP" altLang="en-US" sz="1400" dirty="0"/>
          </a:p>
        </p:txBody>
      </p:sp>
      <p:sp>
        <p:nvSpPr>
          <p:cNvPr id="3" name="テキスト プレースホルダー 2"/>
          <p:cNvSpPr>
            <a:spLocks noGrp="1"/>
          </p:cNvSpPr>
          <p:nvPr>
            <p:ph type="body" sz="quarter" idx="15"/>
          </p:nvPr>
        </p:nvSpPr>
        <p:spPr>
          <a:xfrm>
            <a:off x="200025" y="642174"/>
            <a:ext cx="9505950" cy="338554"/>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noProof="1"/>
              <a:t>人口動態、および人口成長率、年齢別人口構成</a:t>
            </a:r>
          </a:p>
        </p:txBody>
      </p:sp>
      <p:grpSp>
        <p:nvGrpSpPr>
          <p:cNvPr id="54" name="グループ化 7"/>
          <p:cNvGrpSpPr/>
          <p:nvPr/>
        </p:nvGrpSpPr>
        <p:grpSpPr>
          <a:xfrm>
            <a:off x="632520" y="1700808"/>
            <a:ext cx="8640960" cy="288032"/>
            <a:chOff x="4803500" y="2113806"/>
            <a:chExt cx="5626916" cy="288032"/>
          </a:xfrm>
        </p:grpSpPr>
        <p:sp>
          <p:nvSpPr>
            <p:cNvPr id="55"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ja-JP" altLang="en-US"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人口動態と人口増加</a:t>
              </a:r>
              <a:endParaRPr kumimoji="1" lang="en-US" altLang="ko-KR"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endParaRPr>
            </a:p>
          </p:txBody>
        </p:sp>
        <p:cxnSp>
          <p:nvCxnSpPr>
            <p:cNvPr id="56" name="直線コネクタ 5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59" name="グループ化 7"/>
          <p:cNvGrpSpPr/>
          <p:nvPr/>
        </p:nvGrpSpPr>
        <p:grpSpPr>
          <a:xfrm>
            <a:off x="632520" y="4149080"/>
            <a:ext cx="8640960" cy="288032"/>
            <a:chOff x="4803500" y="2113806"/>
            <a:chExt cx="5626916" cy="288032"/>
          </a:xfrm>
        </p:grpSpPr>
        <p:cxnSp>
          <p:nvCxnSpPr>
            <p:cNvPr id="60" name="直線コネクタ 59"/>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1"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zh-TW" altLang="en-US"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年齢別人口構成</a:t>
              </a:r>
            </a:p>
          </p:txBody>
        </p:sp>
      </p:grpSp>
      <p:sp>
        <p:nvSpPr>
          <p:cNvPr id="65" name="テキスト ボックス 64"/>
          <p:cNvSpPr txBox="1"/>
          <p:nvPr/>
        </p:nvSpPr>
        <p:spPr>
          <a:xfrm>
            <a:off x="248097" y="1136003"/>
            <a:ext cx="9505056" cy="479298"/>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人口は</a:t>
            </a:r>
            <a:r>
              <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2024</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年頃に約</a:t>
            </a:r>
            <a:r>
              <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7,200</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万人のピークを迎え、その後減少傾向になる見込みである。</a:t>
            </a:r>
            <a:endPar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高齢化が加速し、</a:t>
            </a:r>
            <a:r>
              <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2030</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年には超高齢社会に突入すると見込まれている。</a:t>
            </a:r>
          </a:p>
        </p:txBody>
      </p:sp>
      <p:sp>
        <p:nvSpPr>
          <p:cNvPr id="75" name="テキスト ボックス 74"/>
          <p:cNvSpPr txBox="1"/>
          <p:nvPr/>
        </p:nvSpPr>
        <p:spPr>
          <a:xfrm>
            <a:off x="344013" y="6578377"/>
            <a:ext cx="5616624" cy="144016"/>
          </a:xfrm>
          <a:prstGeom prst="rect">
            <a:avLst/>
          </a:prstGeom>
          <a:noFill/>
        </p:spPr>
        <p:txBody>
          <a:bodyPr wrap="square" lIns="0" tIns="0" rIns="0" bIns="0" rtlCol="0">
            <a:noAutofit/>
          </a:bodyPr>
          <a:lstStyle/>
          <a:p>
            <a:pPr>
              <a:spcAft>
                <a:spcPts val="100"/>
              </a:spcAft>
              <a:defRPr/>
            </a:pPr>
            <a:r>
              <a:rPr lang="ja-JP" altLang="en-US" sz="800" noProof="1">
                <a:solidFill>
                  <a:srgbClr val="000000"/>
                </a:solidFill>
                <a:latin typeface="+mj-lt"/>
                <a:ea typeface="ＭＳ Ｐゴシック" panose="020B0600070205080204" pitchFamily="50" charset="-128"/>
                <a:cs typeface="Arial" panose="020B0604020202020204" pitchFamily="34" charset="0"/>
              </a:rPr>
              <a:t>（出所）国連「World Population Prospects」（</a:t>
            </a:r>
            <a:r>
              <a:rPr lang="en-US" altLang="ja-JP" sz="800" noProof="1">
                <a:solidFill>
                  <a:srgbClr val="000000"/>
                </a:solidFill>
                <a:latin typeface="+mj-lt"/>
                <a:ea typeface="ＭＳ Ｐゴシック" panose="020B0600070205080204" pitchFamily="50" charset="-128"/>
                <a:cs typeface="Arial" panose="020B0604020202020204" pitchFamily="34" charset="0"/>
              </a:rPr>
              <a:t>2025</a:t>
            </a:r>
            <a:r>
              <a:rPr lang="ja-JP" altLang="en-US" sz="800" noProof="1">
                <a:solidFill>
                  <a:srgbClr val="000000"/>
                </a:solidFill>
                <a:latin typeface="+mj-lt"/>
                <a:ea typeface="ＭＳ Ｐゴシック" panose="020B0600070205080204" pitchFamily="50" charset="-128"/>
                <a:cs typeface="Arial" panose="020B0604020202020204" pitchFamily="34" charset="0"/>
              </a:rPr>
              <a:t>年</a:t>
            </a:r>
            <a:r>
              <a:rPr lang="en-US" altLang="ja-JP" sz="800" noProof="1">
                <a:solidFill>
                  <a:srgbClr val="000000"/>
                </a:solidFill>
                <a:latin typeface="+mj-lt"/>
                <a:ea typeface="ＭＳ Ｐゴシック" panose="020B0600070205080204" pitchFamily="50" charset="-128"/>
                <a:cs typeface="Arial" panose="020B0604020202020204" pitchFamily="34" charset="0"/>
              </a:rPr>
              <a:t>2</a:t>
            </a:r>
            <a:r>
              <a:rPr lang="ja-JP" altLang="en-US" sz="800" noProof="1">
                <a:solidFill>
                  <a:srgbClr val="000000"/>
                </a:solidFill>
                <a:latin typeface="+mj-lt"/>
                <a:ea typeface="ＭＳ Ｐゴシック" panose="020B0600070205080204" pitchFamily="50" charset="-128"/>
                <a:cs typeface="Arial" panose="020B0604020202020204" pitchFamily="34" charset="0"/>
              </a:rPr>
              <a:t>月時点）</a:t>
            </a:r>
          </a:p>
        </p:txBody>
      </p:sp>
      <p:cxnSp>
        <p:nvCxnSpPr>
          <p:cNvPr id="87" name="Straight Connector 86"/>
          <p:cNvCxnSpPr/>
          <p:nvPr>
            <p:custDataLst>
              <p:tags r:id="rId3"/>
            </p:custDataLst>
          </p:nvPr>
        </p:nvCxnSpPr>
        <p:spPr bwMode="gray">
          <a:xfrm>
            <a:off x="8455025" y="1484313"/>
            <a:ext cx="255588" cy="0"/>
          </a:xfrm>
          <a:prstGeom prst="line">
            <a:avLst/>
          </a:prstGeom>
          <a:ln w="9525" cap="rnd"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86" name="Rectangle 85"/>
          <p:cNvSpPr/>
          <p:nvPr>
            <p:custDataLst>
              <p:tags r:id="rId4"/>
            </p:custDataLst>
          </p:nvPr>
        </p:nvSpPr>
        <p:spPr bwMode="gray">
          <a:xfrm>
            <a:off x="8535988" y="1620838"/>
            <a:ext cx="179388" cy="133350"/>
          </a:xfrm>
          <a:prstGeom prst="rect">
            <a:avLst/>
          </a:prstGeom>
          <a:solidFill>
            <a:srgbClr val="80CCE8"/>
          </a:solidFill>
          <a:ln w="9525" algn="ctr">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20" b="0" i="0" u="none" strike="noStrike" kern="1200" cap="none" spc="0" normalizeH="0" baseline="0" noProof="0" dirty="0">
              <a:ln>
                <a:noFill/>
              </a:ln>
              <a:solidFill>
                <a:srgbClr val="000000"/>
              </a:solidFill>
              <a:effectLst/>
              <a:uLnTx/>
              <a:uFillTx/>
              <a:latin typeface="Arial" pitchFamily="34" charset="0"/>
              <a:ea typeface="ＭＳ Ｐゴシック"/>
              <a:cs typeface="Arial" pitchFamily="34" charset="0"/>
            </a:endParaRPr>
          </a:p>
        </p:txBody>
      </p:sp>
      <p:sp>
        <p:nvSpPr>
          <p:cNvPr id="88" name="Oval 87"/>
          <p:cNvSpPr/>
          <p:nvPr>
            <p:custDataLst>
              <p:tags r:id="rId5"/>
            </p:custDataLst>
          </p:nvPr>
        </p:nvSpPr>
        <p:spPr bwMode="gray">
          <a:xfrm>
            <a:off x="8543925" y="1446213"/>
            <a:ext cx="76200" cy="76200"/>
          </a:xfrm>
          <a:prstGeom prst="ellipse">
            <a:avLst/>
          </a:prstGeom>
          <a:solidFill>
            <a:srgbClr val="1F497D"/>
          </a:solidFill>
          <a:ln w="9525">
            <a:solidFill>
              <a:srgbClr val="1F497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20" b="0" i="0" u="none" strike="noStrike" kern="1200" cap="none" spc="0" normalizeH="0" baseline="0" noProof="0" dirty="0">
              <a:ln>
                <a:noFill/>
              </a:ln>
              <a:solidFill>
                <a:srgbClr val="000000"/>
              </a:solidFill>
              <a:effectLst/>
              <a:uLnTx/>
              <a:uFillTx/>
              <a:latin typeface="Arial" pitchFamily="34" charset="0"/>
              <a:ea typeface="ＭＳ Ｐゴシック"/>
              <a:cs typeface="Arial" pitchFamily="34" charset="0"/>
            </a:endParaRPr>
          </a:p>
        </p:txBody>
      </p:sp>
      <p:sp>
        <p:nvSpPr>
          <p:cNvPr id="90" name="Text Placeholder 12"/>
          <p:cNvSpPr>
            <a:spLocks noGrp="1"/>
          </p:cNvSpPr>
          <p:nvPr>
            <p:custDataLst>
              <p:tags r:id="rId6"/>
            </p:custDataLst>
          </p:nvPr>
        </p:nvSpPr>
        <p:spPr bwMode="auto">
          <a:xfrm>
            <a:off x="8766175" y="1412875"/>
            <a:ext cx="889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fld id="{C73B677C-E409-4D81-B7EA-3A7959124D7A}" type="datetime'人''''''''''''''''''''''口成''''''''''長''''''率''''（''''''％''）'''">
              <a:rPr kumimoji="1" lang="ja-JP" altLang="en-US" sz="1000" b="0" i="0" u="none" strike="noStrike" kern="1200" cap="none" spc="0" normalizeH="0" baseline="0" noProof="0"/>
              <a:pPr marL="0" marR="0" lvl="0" indent="0" algn="l" defTabSz="914400" rtl="0" eaLnBrk="1" fontAlgn="auto" latinLnBrk="0" hangingPunct="1">
                <a:lnSpc>
                  <a:spcPct val="100000"/>
                </a:lnSpc>
                <a:spcBef>
                  <a:spcPct val="0"/>
                </a:spcBef>
                <a:spcAft>
                  <a:spcPct val="0"/>
                </a:spcAft>
                <a:buClrTx/>
                <a:buSzTx/>
                <a:buFontTx/>
                <a:buNone/>
                <a:tabLst/>
                <a:defRPr/>
              </a:pPr>
              <a:t>人口成長率（％）</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9" name="Text Placeholder 12"/>
          <p:cNvSpPr>
            <a:spLocks noGrp="1"/>
          </p:cNvSpPr>
          <p:nvPr>
            <p:custDataLst>
              <p:tags r:id="rId7"/>
            </p:custDataLst>
          </p:nvPr>
        </p:nvSpPr>
        <p:spPr bwMode="auto">
          <a:xfrm>
            <a:off x="8766175" y="1616075"/>
            <a:ext cx="762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fld id="{0593714D-6E6F-42A2-AD49-28D29BD94B3C}" type="datetime'''総計（''''''''''''百''''''''''''''''万''''''''人''''''''''''''''）'">
              <a:rPr kumimoji="1" lang="zh-TW" altLang="en-US" sz="1000" b="0" i="0" u="none" strike="noStrike" kern="1200" cap="none" spc="0" normalizeH="0" baseline="0" noProof="0" smtClean="0"/>
              <a:pPr marL="0" marR="0" lvl="0" indent="0" algn="l" defTabSz="914400" rtl="0" eaLnBrk="1" fontAlgn="auto" latinLnBrk="0" hangingPunct="1">
                <a:lnSpc>
                  <a:spcPct val="100000"/>
                </a:lnSpc>
                <a:spcBef>
                  <a:spcPct val="0"/>
                </a:spcBef>
                <a:spcAft>
                  <a:spcPct val="0"/>
                </a:spcAft>
                <a:buClrTx/>
                <a:buSzTx/>
                <a:buFontTx/>
                <a:buNone/>
                <a:tabLst/>
                <a:defRPr/>
              </a:pPr>
              <a:t>総計（百万人）</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grpSp>
        <p:nvGrpSpPr>
          <p:cNvPr id="4" name="グループ化 3">
            <a:extLst>
              <a:ext uri="{FF2B5EF4-FFF2-40B4-BE49-F238E27FC236}">
                <a16:creationId xmlns:a16="http://schemas.microsoft.com/office/drawing/2014/main" id="{EFFC2181-5C81-54B0-5E8B-296BCD82D2A6}"/>
              </a:ext>
            </a:extLst>
          </p:cNvPr>
          <p:cNvGrpSpPr/>
          <p:nvPr/>
        </p:nvGrpSpPr>
        <p:grpSpPr>
          <a:xfrm>
            <a:off x="8181231" y="2330519"/>
            <a:ext cx="1428700" cy="1944216"/>
            <a:chOff x="6548973" y="2016373"/>
            <a:chExt cx="1428700" cy="1944216"/>
          </a:xfrm>
        </p:grpSpPr>
        <p:sp>
          <p:nvSpPr>
            <p:cNvPr id="6" name="フリーフォーム 62">
              <a:extLst>
                <a:ext uri="{FF2B5EF4-FFF2-40B4-BE49-F238E27FC236}">
                  <a16:creationId xmlns:a16="http://schemas.microsoft.com/office/drawing/2014/main" id="{3A2AA528-63CD-D63B-0340-1E86B6F3B2E7}"/>
                </a:ext>
              </a:extLst>
            </p:cNvPr>
            <p:cNvSpPr/>
            <p:nvPr/>
          </p:nvSpPr>
          <p:spPr>
            <a:xfrm>
              <a:off x="6548973" y="2016373"/>
              <a:ext cx="1428700" cy="1825228"/>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52" b="0" i="0" u="none" strike="noStrike" kern="1200" cap="none" spc="0" normalizeH="0" baseline="0">
                  <a:ln>
                    <a:noFill/>
                  </a:ln>
                  <a:solidFill>
                    <a:srgbClr val="FFFFFF"/>
                  </a:solidFill>
                  <a:effectLst/>
                  <a:uLnTx/>
                  <a:uFillTx/>
                  <a:latin typeface="+mj-lt"/>
                  <a:ea typeface="ＭＳ Ｐゴシック"/>
                  <a:cs typeface="+mn-cs"/>
                </a:rPr>
                <a:t> </a:t>
              </a:r>
              <a:endParaRPr kumimoji="1" lang="ja-JP" altLang="en-US" sz="1152" b="0" i="0" u="none" strike="noStrike" kern="1200" cap="none" spc="0" normalizeH="0" baseline="0" noProof="0" dirty="0">
                <a:ln>
                  <a:noFill/>
                </a:ln>
                <a:solidFill>
                  <a:srgbClr val="FFFFFF"/>
                </a:solidFill>
                <a:effectLst/>
                <a:uLnTx/>
                <a:uFillTx/>
                <a:latin typeface="+mj-lt"/>
                <a:ea typeface="ＭＳ Ｐゴシック"/>
                <a:cs typeface="+mn-cs"/>
              </a:endParaRPr>
            </a:p>
          </p:txBody>
        </p:sp>
        <p:sp>
          <p:nvSpPr>
            <p:cNvPr id="9" name="角丸四角形 63">
              <a:extLst>
                <a:ext uri="{FF2B5EF4-FFF2-40B4-BE49-F238E27FC236}">
                  <a16:creationId xmlns:a16="http://schemas.microsoft.com/office/drawing/2014/main" id="{1546B616-ED2F-01EF-831D-27F74432FE64}"/>
                </a:ext>
              </a:extLst>
            </p:cNvPr>
            <p:cNvSpPr/>
            <p:nvPr/>
          </p:nvSpPr>
          <p:spPr>
            <a:xfrm>
              <a:off x="6681192" y="3784277"/>
              <a:ext cx="1066373"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rPr>
                <a:t>2030年以降の見通し</a:t>
              </a:r>
              <a:endParaRPr kumimoji="1" lang="en-US" altLang="ja-JP" sz="800" b="0" i="0" u="none" strike="noStrike" kern="1200" cap="none" spc="0" normalizeH="0" baseline="0" noProof="0" dirty="0">
                <a:ln>
                  <a:noFill/>
                </a:ln>
                <a:solidFill>
                  <a:srgbClr val="000000"/>
                </a:solidFill>
                <a:effectLst/>
                <a:uLnTx/>
                <a:uFillTx/>
                <a:latin typeface="+mj-lt"/>
                <a:ea typeface="ＭＳ Ｐゴシック" panose="020B0600070205080204" pitchFamily="50" charset="-128"/>
                <a:cs typeface="Arial" panose="020B0604020202020204" pitchFamily="34" charset="0"/>
              </a:endParaRPr>
            </a:p>
          </p:txBody>
        </p:sp>
      </p:grpSp>
      <p:graphicFrame>
        <p:nvGraphicFramePr>
          <p:cNvPr id="10" name="Chart 310">
            <a:extLst>
              <a:ext uri="{FF2B5EF4-FFF2-40B4-BE49-F238E27FC236}">
                <a16:creationId xmlns:a16="http://schemas.microsoft.com/office/drawing/2014/main" id="{463E50AC-EAF3-F127-A970-008F58654CDA}"/>
              </a:ext>
            </a:extLst>
          </p:cNvPr>
          <p:cNvGraphicFramePr/>
          <p:nvPr>
            <p:custDataLst>
              <p:tags r:id="rId8"/>
            </p:custDataLst>
          </p:nvPr>
        </p:nvGraphicFramePr>
        <p:xfrm>
          <a:off x="233363" y="2452688"/>
          <a:ext cx="9420225" cy="1374775"/>
        </p:xfrm>
        <a:graphic>
          <a:graphicData uri="http://schemas.openxmlformats.org/drawingml/2006/chart">
            <c:chart xmlns:c="http://schemas.openxmlformats.org/drawingml/2006/chart" xmlns:r="http://schemas.openxmlformats.org/officeDocument/2006/relationships" r:id="rId76"/>
          </a:graphicData>
        </a:graphic>
      </p:graphicFrame>
      <p:cxnSp>
        <p:nvCxnSpPr>
          <p:cNvPr id="11" name="Straight Connector 24">
            <a:extLst>
              <a:ext uri="{FF2B5EF4-FFF2-40B4-BE49-F238E27FC236}">
                <a16:creationId xmlns:a16="http://schemas.microsoft.com/office/drawing/2014/main" id="{FB13AB50-6FB7-3782-9668-7A4EAE29ECBC}"/>
              </a:ext>
            </a:extLst>
          </p:cNvPr>
          <p:cNvCxnSpPr/>
          <p:nvPr>
            <p:custDataLst>
              <p:tags r:id="rId9"/>
            </p:custDataLst>
          </p:nvPr>
        </p:nvCxnSpPr>
        <p:spPr bwMode="auto">
          <a:xfrm>
            <a:off x="1517650" y="2790825"/>
            <a:ext cx="0" cy="2571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 name="Straight Connector 22">
            <a:extLst>
              <a:ext uri="{FF2B5EF4-FFF2-40B4-BE49-F238E27FC236}">
                <a16:creationId xmlns:a16="http://schemas.microsoft.com/office/drawing/2014/main" id="{B7DD34BC-9769-6E1D-B58E-68B0EEDCB83E}"/>
              </a:ext>
            </a:extLst>
          </p:cNvPr>
          <p:cNvCxnSpPr/>
          <p:nvPr>
            <p:custDataLst>
              <p:tags r:id="rId10"/>
            </p:custDataLst>
          </p:nvPr>
        </p:nvCxnSpPr>
        <p:spPr bwMode="auto">
          <a:xfrm>
            <a:off x="833438" y="2743200"/>
            <a:ext cx="0" cy="3190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 name="Straight Connector 7">
            <a:extLst>
              <a:ext uri="{FF2B5EF4-FFF2-40B4-BE49-F238E27FC236}">
                <a16:creationId xmlns:a16="http://schemas.microsoft.com/office/drawing/2014/main" id="{3E43D9F9-016D-EDE5-23D8-DE31ABB5DE64}"/>
              </a:ext>
            </a:extLst>
          </p:cNvPr>
          <p:cNvCxnSpPr/>
          <p:nvPr>
            <p:custDataLst>
              <p:tags r:id="rId11"/>
            </p:custDataLst>
          </p:nvPr>
        </p:nvCxnSpPr>
        <p:spPr bwMode="auto">
          <a:xfrm flipV="1">
            <a:off x="1508125" y="2906713"/>
            <a:ext cx="6350" cy="1714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 name="Straight Connector 23">
            <a:extLst>
              <a:ext uri="{FF2B5EF4-FFF2-40B4-BE49-F238E27FC236}">
                <a16:creationId xmlns:a16="http://schemas.microsoft.com/office/drawing/2014/main" id="{E30A673A-FC20-4FD2-E4EC-B1F37AFE7392}"/>
              </a:ext>
            </a:extLst>
          </p:cNvPr>
          <p:cNvCxnSpPr/>
          <p:nvPr>
            <p:custDataLst>
              <p:tags r:id="rId12"/>
            </p:custDataLst>
          </p:nvPr>
        </p:nvCxnSpPr>
        <p:spPr bwMode="auto">
          <a:xfrm>
            <a:off x="1174750" y="2778126"/>
            <a:ext cx="0" cy="276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5" name="Text Placeholder 12">
            <a:extLst>
              <a:ext uri="{FF2B5EF4-FFF2-40B4-BE49-F238E27FC236}">
                <a16:creationId xmlns:a16="http://schemas.microsoft.com/office/drawing/2014/main" id="{1E364F62-B316-2796-2E6E-6523200219A7}"/>
              </a:ext>
            </a:extLst>
          </p:cNvPr>
          <p:cNvSpPr>
            <a:spLocks noGrp="1"/>
          </p:cNvSpPr>
          <p:nvPr>
            <p:custDataLst>
              <p:tags r:id="rId13"/>
            </p:custDataLst>
          </p:nvPr>
        </p:nvSpPr>
        <p:spPr bwMode="auto">
          <a:xfrm>
            <a:off x="325438" y="2220913"/>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ja-JP" altLang="en-US" sz="800" b="0" i="0" u="none" strike="noStrike" kern="1200" cap="none" spc="0" normalizeH="0" baseline="0" noProof="1">
                <a:ln>
                  <a:noFill/>
                </a:ln>
                <a:solidFill>
                  <a:srgbClr val="000000"/>
                </a:solidFill>
                <a:effectLst/>
                <a:uLnTx/>
                <a:uFillTx/>
                <a:latin typeface="+mj-lt"/>
                <a:ea typeface="ＭＳ Ｐゴシック"/>
                <a:cs typeface="+mn-cs"/>
                <a:sym typeface="+mn-lt"/>
              </a:rPr>
              <a:t>（100万）</a:t>
            </a:r>
          </a:p>
        </p:txBody>
      </p:sp>
      <p:sp>
        <p:nvSpPr>
          <p:cNvPr id="16" name="Text Placeholder 12">
            <a:extLst>
              <a:ext uri="{FF2B5EF4-FFF2-40B4-BE49-F238E27FC236}">
                <a16:creationId xmlns:a16="http://schemas.microsoft.com/office/drawing/2014/main" id="{1A6AA523-8285-9D2A-A3C1-5875C3BCC312}"/>
              </a:ext>
            </a:extLst>
          </p:cNvPr>
          <p:cNvSpPr>
            <a:spLocks noGrp="1"/>
          </p:cNvSpPr>
          <p:nvPr>
            <p:custDataLst>
              <p:tags r:id="rId14"/>
            </p:custDataLst>
          </p:nvPr>
        </p:nvSpPr>
        <p:spPr bwMode="auto">
          <a:xfrm>
            <a:off x="687388" y="381476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614E370-FF8E-474B-AD7E-D659AF644BCB}" type="datetime'''''''''2''''0''''''''''''''0''''''''''''''0'''">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2000</a:t>
            </a:fld>
            <a:endParaRPr kumimoji="0" lang="ja-JP" altLang="en-US" sz="64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17" name="Text Placeholder 12">
            <a:extLst>
              <a:ext uri="{FF2B5EF4-FFF2-40B4-BE49-F238E27FC236}">
                <a16:creationId xmlns:a16="http://schemas.microsoft.com/office/drawing/2014/main" id="{6DB421F3-ED18-C70D-D40B-FB6C325F14A5}"/>
              </a:ext>
            </a:extLst>
          </p:cNvPr>
          <p:cNvSpPr>
            <a:spLocks noGrp="1"/>
          </p:cNvSpPr>
          <p:nvPr>
            <p:custDataLst>
              <p:tags r:id="rId15"/>
            </p:custDataLst>
          </p:nvPr>
        </p:nvSpPr>
        <p:spPr bwMode="auto">
          <a:xfrm>
            <a:off x="3280597" y="382204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2535B86-BB4A-417B-B0C7-9C752CEDB19D}" type="datetime'''''0''''''''''''''''''''8'''''''''''''''''''''''''''''''''">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08</a:t>
            </a:fld>
            <a:endParaRPr kumimoji="0" lang="ja-JP" altLang="en-US" sz="64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18" name="Text Placeholder 12">
            <a:extLst>
              <a:ext uri="{FF2B5EF4-FFF2-40B4-BE49-F238E27FC236}">
                <a16:creationId xmlns:a16="http://schemas.microsoft.com/office/drawing/2014/main" id="{534F5FB3-C791-83E6-22B2-1C7FC8489820}"/>
              </a:ext>
            </a:extLst>
          </p:cNvPr>
          <p:cNvSpPr>
            <a:spLocks noGrp="1"/>
          </p:cNvSpPr>
          <p:nvPr>
            <p:custDataLst>
              <p:tags r:id="rId16"/>
            </p:custDataLst>
          </p:nvPr>
        </p:nvSpPr>
        <p:spPr bwMode="auto">
          <a:xfrm>
            <a:off x="9264650" y="2220913"/>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ct val="0"/>
              </a:spcBef>
              <a:spcAft>
                <a:spcPct val="0"/>
              </a:spcAft>
              <a:buClrTx/>
              <a:buSzTx/>
              <a:buFontTx/>
              <a:buNone/>
              <a:tabLst/>
              <a:defRPr/>
            </a:pPr>
            <a:r>
              <a:rPr kumimoji="0" lang="ja-JP" altLang="en-US" sz="800" b="0" i="0" u="none" strike="noStrike" kern="1200" cap="none" spc="0" normalizeH="0" baseline="0" noProof="1">
                <a:ln>
                  <a:noFill/>
                </a:ln>
                <a:solidFill>
                  <a:srgbClr val="000000"/>
                </a:solidFill>
                <a:effectLst/>
                <a:uLnTx/>
                <a:uFillTx/>
                <a:latin typeface="+mj-lt"/>
                <a:ea typeface="ＭＳ Ｐゴシック"/>
                <a:cs typeface="+mn-cs"/>
                <a:sym typeface="+mn-lt"/>
              </a:rPr>
              <a:t>（%）</a:t>
            </a:r>
          </a:p>
        </p:txBody>
      </p:sp>
      <p:sp>
        <p:nvSpPr>
          <p:cNvPr id="19" name="Text Placeholder 12">
            <a:extLst>
              <a:ext uri="{FF2B5EF4-FFF2-40B4-BE49-F238E27FC236}">
                <a16:creationId xmlns:a16="http://schemas.microsoft.com/office/drawing/2014/main" id="{8E52FD82-DA68-72BE-6079-5F1B5E9A65A7}"/>
              </a:ext>
            </a:extLst>
          </p:cNvPr>
          <p:cNvSpPr>
            <a:spLocks noGrp="1"/>
          </p:cNvSpPr>
          <p:nvPr>
            <p:custDataLst>
              <p:tags r:id="rId17"/>
            </p:custDataLst>
          </p:nvPr>
        </p:nvSpPr>
        <p:spPr bwMode="auto">
          <a:xfrm>
            <a:off x="1098550"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87CDC96-33E4-49D8-839F-3B0D83585A67}" type="datetime'0''''''''''''''''''1'''''''''''''''''''''''''''''''''''''">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01</a:t>
            </a:fld>
            <a:endParaRPr kumimoji="0" lang="ja-JP" altLang="en-US" sz="64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20" name="Text Placeholder 12">
            <a:extLst>
              <a:ext uri="{FF2B5EF4-FFF2-40B4-BE49-F238E27FC236}">
                <a16:creationId xmlns:a16="http://schemas.microsoft.com/office/drawing/2014/main" id="{39A4A0ED-C011-207E-224B-8B325F76F125}"/>
              </a:ext>
            </a:extLst>
          </p:cNvPr>
          <p:cNvSpPr>
            <a:spLocks noGrp="1"/>
          </p:cNvSpPr>
          <p:nvPr>
            <p:custDataLst>
              <p:tags r:id="rId18"/>
            </p:custDataLst>
          </p:nvPr>
        </p:nvSpPr>
        <p:spPr bwMode="auto">
          <a:xfrm>
            <a:off x="2332732" y="381761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AC4AE68-9FF2-4BD8-8ACF-302003735B1F}" type="datetime'''''''''''''''''''''''''''0''''''''''''''5'''''''''">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05</a:t>
            </a:fld>
            <a:endParaRPr kumimoji="0" lang="ja-JP" altLang="en-US" sz="640" b="0" i="0" u="none" strike="noStrike" kern="1200" cap="none" spc="0" normalizeH="0" baseline="0" noProof="0" dirty="0">
              <a:ln>
                <a:noFill/>
              </a:ln>
              <a:solidFill>
                <a:srgbClr val="000000"/>
              </a:solidFill>
              <a:effectLst/>
              <a:uLnTx/>
              <a:uFillTx/>
              <a:latin typeface="+mj-lt"/>
              <a:ea typeface="ＭＳ Ｐゴシック"/>
              <a:sym typeface="+mn-lt"/>
            </a:endParaRPr>
          </a:p>
        </p:txBody>
      </p:sp>
      <p:sp useBgFill="1">
        <p:nvSpPr>
          <p:cNvPr id="22" name="テキスト プレースホルダ 9">
            <a:extLst>
              <a:ext uri="{FF2B5EF4-FFF2-40B4-BE49-F238E27FC236}">
                <a16:creationId xmlns:a16="http://schemas.microsoft.com/office/drawing/2014/main" id="{CA1776A6-9D8D-E093-3D72-B2A8B2277205}"/>
              </a:ext>
            </a:extLst>
          </p:cNvPr>
          <p:cNvSpPr>
            <a:spLocks noGrp="1"/>
          </p:cNvSpPr>
          <p:nvPr>
            <p:custDataLst>
              <p:tags r:id="rId19"/>
            </p:custDataLst>
          </p:nvPr>
        </p:nvSpPr>
        <p:spPr bwMode="gray">
          <a:xfrm>
            <a:off x="1654350" y="3036942"/>
            <a:ext cx="2095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F4AB6BF5-3892-4698-BC5F-C78AFE612D50}" type="datetime'''0''''''''''''''''''''.''''''''''''''''9'''''''''''''''''''''">
              <a:rPr kumimoji="0" lang="ja-JP" altLang="en-US" sz="1000" b="0" i="0" u="none" strike="noStrike" kern="1200" cap="none" spc="0" normalizeH="0" baseline="0" noProof="0" smtClean="0"/>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0.9</a:t>
            </a:fld>
            <a:endParaRPr kumimoji="0" lang="ja-JP" altLang="en-US" sz="64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26" name="Text Placeholder 12">
            <a:extLst>
              <a:ext uri="{FF2B5EF4-FFF2-40B4-BE49-F238E27FC236}">
                <a16:creationId xmlns:a16="http://schemas.microsoft.com/office/drawing/2014/main" id="{C47456FC-3AEC-E079-FAC2-54AD447721EC}"/>
              </a:ext>
            </a:extLst>
          </p:cNvPr>
          <p:cNvSpPr>
            <a:spLocks noGrp="1"/>
          </p:cNvSpPr>
          <p:nvPr>
            <p:custDataLst>
              <p:tags r:id="rId20"/>
            </p:custDataLst>
          </p:nvPr>
        </p:nvSpPr>
        <p:spPr bwMode="auto">
          <a:xfrm>
            <a:off x="8967788"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9B7E0B6-CDED-4006-BBD3-CBA1B27C1185}" type="datetime'''''''''''''''''''''''5''''0'''''''''''''">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50</a:t>
            </a:fld>
            <a:endParaRPr kumimoji="0" lang="ja-JP" altLang="en-US" sz="64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27" name="Text Placeholder 12">
            <a:extLst>
              <a:ext uri="{FF2B5EF4-FFF2-40B4-BE49-F238E27FC236}">
                <a16:creationId xmlns:a16="http://schemas.microsoft.com/office/drawing/2014/main" id="{CECA1DF2-3E1B-1FFF-223C-C64183AFE26A}"/>
              </a:ext>
            </a:extLst>
          </p:cNvPr>
          <p:cNvSpPr>
            <a:spLocks noGrp="1"/>
          </p:cNvSpPr>
          <p:nvPr>
            <p:custDataLst>
              <p:tags r:id="rId21"/>
            </p:custDataLst>
          </p:nvPr>
        </p:nvSpPr>
        <p:spPr bwMode="auto">
          <a:xfrm>
            <a:off x="8651832"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3CDEE21-36C6-4D9A-B1CB-1318A6D2ACA8}" type="datetime'4''''''''''''''''''''''''0'''''''''''''''''''''''''''''">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40</a:t>
            </a:fld>
            <a:endParaRPr kumimoji="0" lang="ja-JP" altLang="en-US" sz="640" b="0" i="0" u="none" strike="noStrike" kern="1200" cap="none" spc="0" normalizeH="0" baseline="0" noProof="0" dirty="0">
              <a:ln>
                <a:noFill/>
              </a:ln>
              <a:solidFill>
                <a:srgbClr val="000000"/>
              </a:solidFill>
              <a:effectLst/>
              <a:uLnTx/>
              <a:uFillTx/>
              <a:latin typeface="+mj-lt"/>
              <a:ea typeface="ＭＳ Ｐゴシック"/>
              <a:sym typeface="+mn-lt"/>
            </a:endParaRPr>
          </a:p>
        </p:txBody>
      </p:sp>
      <p:sp useBgFill="1">
        <p:nvSpPr>
          <p:cNvPr id="28" name="テキスト プレースホルダ 9">
            <a:extLst>
              <a:ext uri="{FF2B5EF4-FFF2-40B4-BE49-F238E27FC236}">
                <a16:creationId xmlns:a16="http://schemas.microsoft.com/office/drawing/2014/main" id="{97A03BFC-EACE-89AF-9C48-2DD12CD04E51}"/>
              </a:ext>
            </a:extLst>
          </p:cNvPr>
          <p:cNvSpPr>
            <a:spLocks noGrp="1"/>
          </p:cNvSpPr>
          <p:nvPr>
            <p:custDataLst>
              <p:tags r:id="rId22"/>
            </p:custDataLst>
          </p:nvPr>
        </p:nvSpPr>
        <p:spPr bwMode="gray">
          <a:xfrm>
            <a:off x="1977966" y="3027363"/>
            <a:ext cx="2095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E7AEBE9F-7DBC-4135-BEEE-76F94B24BD93}" type="datetime'''0''''''''''.''''''8'''''''''''''''''''''''''''''''''''''''">
              <a:rPr kumimoji="0" lang="ja-JP" altLang="en-US" sz="1000" b="0" i="0" u="none" strike="noStrike" kern="1200" cap="none" spc="0" normalizeH="0" baseline="0" noProof="0" smtClean="0"/>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0.8</a:t>
            </a:fld>
            <a:endParaRPr kumimoji="0" lang="ja-JP" altLang="en-US" sz="640" b="0" i="0" u="none" strike="noStrike" kern="1200" cap="none" spc="0" normalizeH="0" baseline="0" noProof="0" dirty="0">
              <a:ln>
                <a:noFill/>
              </a:ln>
              <a:solidFill>
                <a:srgbClr val="000000"/>
              </a:solidFill>
              <a:effectLst/>
              <a:uLnTx/>
              <a:uFillTx/>
              <a:latin typeface="+mj-lt"/>
              <a:ea typeface="ＭＳ Ｐゴシック"/>
              <a:sym typeface="+mn-lt"/>
            </a:endParaRPr>
          </a:p>
        </p:txBody>
      </p:sp>
      <p:sp useBgFill="1">
        <p:nvSpPr>
          <p:cNvPr id="29" name="テキスト プレースホルダ 9">
            <a:extLst>
              <a:ext uri="{FF2B5EF4-FFF2-40B4-BE49-F238E27FC236}">
                <a16:creationId xmlns:a16="http://schemas.microsoft.com/office/drawing/2014/main" id="{4BCF67A9-BA0C-BC18-FF6B-1895C5BC34B6}"/>
              </a:ext>
            </a:extLst>
          </p:cNvPr>
          <p:cNvSpPr>
            <a:spLocks noGrp="1"/>
          </p:cNvSpPr>
          <p:nvPr>
            <p:custDataLst>
              <p:tags r:id="rId23"/>
            </p:custDataLst>
          </p:nvPr>
        </p:nvSpPr>
        <p:spPr bwMode="gray">
          <a:xfrm>
            <a:off x="1071563" y="2916238"/>
            <a:ext cx="2095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A7014FB8-0E00-4824-8078-CCF73DC83C43}" type="datetime'''''''0''''''''''''''''''''''''''''''''.''''''''9'''">
              <a:rPr kumimoji="1" lang="ja-JP" altLang="en-US" sz="1000" b="0" i="0" u="none" strike="noStrike" kern="1200" cap="none" spc="0" normalizeH="0" baseline="0" noProof="0" smtClean="0"/>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0.9</a:t>
            </a:fld>
            <a:endParaRPr kumimoji="1" lang="ja-JP" altLang="en-US" sz="64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30" name="Text Placeholder 12">
            <a:extLst>
              <a:ext uri="{FF2B5EF4-FFF2-40B4-BE49-F238E27FC236}">
                <a16:creationId xmlns:a16="http://schemas.microsoft.com/office/drawing/2014/main" id="{BDAFDECE-D662-0C4B-620A-41B0A8251AC3}"/>
              </a:ext>
            </a:extLst>
          </p:cNvPr>
          <p:cNvSpPr>
            <a:spLocks noGrp="1"/>
          </p:cNvSpPr>
          <p:nvPr>
            <p:custDataLst>
              <p:tags r:id="rId24"/>
            </p:custDataLst>
          </p:nvPr>
        </p:nvSpPr>
        <p:spPr bwMode="auto">
          <a:xfrm>
            <a:off x="2016777" y="382204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58BDE03-15B0-438A-ADF3-0D85D0EF1A15}" type="datetime'''''''''''''''''''''''''''''''''''''''0''''''''''4'''''">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04</a:t>
            </a:fld>
            <a:endParaRPr kumimoji="0" lang="ja-JP" altLang="en-US" sz="64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31" name="Text Placeholder 12">
            <a:extLst>
              <a:ext uri="{FF2B5EF4-FFF2-40B4-BE49-F238E27FC236}">
                <a16:creationId xmlns:a16="http://schemas.microsoft.com/office/drawing/2014/main" id="{98F62DBA-9FEB-FB22-2489-34DBA64AE93A}"/>
              </a:ext>
            </a:extLst>
          </p:cNvPr>
          <p:cNvSpPr>
            <a:spLocks noGrp="1"/>
          </p:cNvSpPr>
          <p:nvPr>
            <p:custDataLst>
              <p:tags r:id="rId25"/>
            </p:custDataLst>
          </p:nvPr>
        </p:nvSpPr>
        <p:spPr bwMode="auto">
          <a:xfrm>
            <a:off x="2648687" y="382204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42A2B7A-B147-41B3-9DF8-ADDEC8F01450}" type="datetime'''''''''''''''''''''''''0''''''''6'''''''''''''''''''''''''''">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06</a:t>
            </a:fld>
            <a:endParaRPr kumimoji="0" lang="ja-JP" altLang="en-US" sz="64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32" name="Text Placeholder 12">
            <a:extLst>
              <a:ext uri="{FF2B5EF4-FFF2-40B4-BE49-F238E27FC236}">
                <a16:creationId xmlns:a16="http://schemas.microsoft.com/office/drawing/2014/main" id="{7EFF197D-CA6E-2B29-2472-437D9451A1BB}"/>
              </a:ext>
            </a:extLst>
          </p:cNvPr>
          <p:cNvSpPr>
            <a:spLocks noGrp="1"/>
          </p:cNvSpPr>
          <p:nvPr>
            <p:custDataLst>
              <p:tags r:id="rId26"/>
            </p:custDataLst>
          </p:nvPr>
        </p:nvSpPr>
        <p:spPr bwMode="auto">
          <a:xfrm>
            <a:off x="1706930" y="381954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6C6701E-A898-4761-A33C-C5F2B762C261}" type="datetime'''0''''''''3'''''''''''''">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03</a:t>
            </a:fld>
            <a:endParaRPr kumimoji="0" lang="ja-JP" altLang="en-US" sz="64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33" name="Text Placeholder 12">
            <a:extLst>
              <a:ext uri="{FF2B5EF4-FFF2-40B4-BE49-F238E27FC236}">
                <a16:creationId xmlns:a16="http://schemas.microsoft.com/office/drawing/2014/main" id="{5BDEB903-E067-0714-5F61-C30C167F5D37}"/>
              </a:ext>
            </a:extLst>
          </p:cNvPr>
          <p:cNvSpPr>
            <a:spLocks noGrp="1"/>
          </p:cNvSpPr>
          <p:nvPr>
            <p:custDataLst>
              <p:tags r:id="rId27"/>
            </p:custDataLst>
          </p:nvPr>
        </p:nvSpPr>
        <p:spPr bwMode="auto">
          <a:xfrm>
            <a:off x="3596552" y="382204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305D953-E140-4D4A-AE50-3F5876E2F23B}" type="datetime'''''''''''''''''''''''''''''0''''''''''''''''''''''9'''''">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09</a:t>
            </a:fld>
            <a:endParaRPr kumimoji="0" lang="ja-JP" altLang="en-US" sz="64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34" name="Text Placeholder 12">
            <a:extLst>
              <a:ext uri="{FF2B5EF4-FFF2-40B4-BE49-F238E27FC236}">
                <a16:creationId xmlns:a16="http://schemas.microsoft.com/office/drawing/2014/main" id="{38989D0B-C4CA-BF6E-9FB3-2593C2AD639E}"/>
              </a:ext>
            </a:extLst>
          </p:cNvPr>
          <p:cNvSpPr>
            <a:spLocks noGrp="1"/>
          </p:cNvSpPr>
          <p:nvPr>
            <p:custDataLst>
              <p:tags r:id="rId28"/>
            </p:custDataLst>
          </p:nvPr>
        </p:nvSpPr>
        <p:spPr bwMode="auto">
          <a:xfrm>
            <a:off x="3912507" y="382204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814E1EED-E91D-4209-BC5E-9E107AEDB7F5}" type="datetime'''''''''''''''''''''''''''''''''''1''''''''''''''''0'">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10</a:t>
            </a:fld>
            <a:endParaRPr kumimoji="0" lang="ja-JP" altLang="en-US" sz="64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35" name="Text Placeholder 12">
            <a:extLst>
              <a:ext uri="{FF2B5EF4-FFF2-40B4-BE49-F238E27FC236}">
                <a16:creationId xmlns:a16="http://schemas.microsoft.com/office/drawing/2014/main" id="{321CEACB-BCC8-763A-95D2-9FFC194ECE0A}"/>
              </a:ext>
            </a:extLst>
          </p:cNvPr>
          <p:cNvSpPr>
            <a:spLocks noGrp="1"/>
          </p:cNvSpPr>
          <p:nvPr>
            <p:custDataLst>
              <p:tags r:id="rId29"/>
            </p:custDataLst>
          </p:nvPr>
        </p:nvSpPr>
        <p:spPr bwMode="auto">
          <a:xfrm>
            <a:off x="4228462" y="381761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2946BCD-F90F-44CE-ACFA-42BBF6DABDE1}" type="datetime'''''''''1''''1'''''''''''''''''''''''''''''''''''''''''">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11</a:t>
            </a:fld>
            <a:endParaRPr kumimoji="0" lang="ja-JP" altLang="en-US" sz="64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36" name="Text Placeholder 12">
            <a:extLst>
              <a:ext uri="{FF2B5EF4-FFF2-40B4-BE49-F238E27FC236}">
                <a16:creationId xmlns:a16="http://schemas.microsoft.com/office/drawing/2014/main" id="{DB279218-BEEA-41A0-AF19-748EA1CB3BE9}"/>
              </a:ext>
            </a:extLst>
          </p:cNvPr>
          <p:cNvSpPr>
            <a:spLocks noGrp="1"/>
          </p:cNvSpPr>
          <p:nvPr>
            <p:custDataLst>
              <p:tags r:id="rId30"/>
            </p:custDataLst>
          </p:nvPr>
        </p:nvSpPr>
        <p:spPr bwMode="auto">
          <a:xfrm>
            <a:off x="4525591" y="38274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FE8B08E-88CC-4C76-A441-B0DA6823ECDE}" type="datetime'''''''''''''''''''1''''''''2'''''''''''''''''">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12</a:t>
            </a:fld>
            <a:endParaRPr kumimoji="0" lang="ja-JP" altLang="en-US" sz="64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37" name="Text Placeholder 12">
            <a:extLst>
              <a:ext uri="{FF2B5EF4-FFF2-40B4-BE49-F238E27FC236}">
                <a16:creationId xmlns:a16="http://schemas.microsoft.com/office/drawing/2014/main" id="{8CE0A6C9-006B-F5C6-E8AE-F442C490F35B}"/>
              </a:ext>
            </a:extLst>
          </p:cNvPr>
          <p:cNvSpPr>
            <a:spLocks noGrp="1"/>
          </p:cNvSpPr>
          <p:nvPr>
            <p:custDataLst>
              <p:tags r:id="rId31"/>
            </p:custDataLst>
          </p:nvPr>
        </p:nvSpPr>
        <p:spPr bwMode="auto">
          <a:xfrm>
            <a:off x="4839753" y="3821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326D5F4-9EE4-4AD5-B750-A3D363507366}" type="datetime'''''''''''''''''''''''1''3'''''''''''''''''''''''''''''">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13</a:t>
            </a:fld>
            <a:endParaRPr kumimoji="0" lang="ja-JP" altLang="en-US" sz="64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38" name="Text Placeholder 12">
            <a:extLst>
              <a:ext uri="{FF2B5EF4-FFF2-40B4-BE49-F238E27FC236}">
                <a16:creationId xmlns:a16="http://schemas.microsoft.com/office/drawing/2014/main" id="{251C075C-4966-26FF-4A26-DABF1684ADD3}"/>
              </a:ext>
            </a:extLst>
          </p:cNvPr>
          <p:cNvSpPr>
            <a:spLocks noGrp="1"/>
          </p:cNvSpPr>
          <p:nvPr>
            <p:custDataLst>
              <p:tags r:id="rId32"/>
            </p:custDataLst>
          </p:nvPr>
        </p:nvSpPr>
        <p:spPr bwMode="auto">
          <a:xfrm>
            <a:off x="8335877"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2754E67-1C3B-46D2-AEC3-B927FC1F9734}" type="datetime'''''''''''''''''''''''''''''''''''''3''''''''''''''''0'''''''">
              <a:rPr kumimoji="0" lang="ja-JP"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30</a:t>
            </a:fld>
            <a:endParaRPr kumimoji="0" lang="ja-JP" altLang="en-US" sz="64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57" name="Text Placeholder 12">
            <a:extLst>
              <a:ext uri="{FF2B5EF4-FFF2-40B4-BE49-F238E27FC236}">
                <a16:creationId xmlns:a16="http://schemas.microsoft.com/office/drawing/2014/main" id="{D14ECB19-9B04-55FB-B071-E56EF698C004}"/>
              </a:ext>
            </a:extLst>
          </p:cNvPr>
          <p:cNvSpPr>
            <a:spLocks noGrp="1"/>
          </p:cNvSpPr>
          <p:nvPr>
            <p:custDataLst>
              <p:tags r:id="rId33"/>
            </p:custDataLst>
          </p:nvPr>
        </p:nvSpPr>
        <p:spPr bwMode="auto">
          <a:xfrm>
            <a:off x="5161285" y="3828007"/>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441FDAA-7E64-48EB-AB63-DCAD483719E1}" type="datetime'''''''''''''''''''''1''''''''''''''''''''''''''''4'''''''''">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14</a:t>
            </a:fld>
            <a:endParaRPr kumimoji="0" lang="ja-JP" altLang="en-US" sz="640" b="0" i="0" u="none" strike="noStrike" kern="1200" cap="none" spc="0" normalizeH="0" baseline="0" noProof="0" dirty="0">
              <a:ln>
                <a:noFill/>
              </a:ln>
              <a:solidFill>
                <a:srgbClr val="000000"/>
              </a:solidFill>
              <a:effectLst/>
              <a:uLnTx/>
              <a:uFillTx/>
              <a:latin typeface="+mj-lt"/>
              <a:ea typeface="ＭＳ Ｐゴシック"/>
              <a:sym typeface="+mn-lt"/>
            </a:endParaRPr>
          </a:p>
        </p:txBody>
      </p:sp>
      <p:sp useBgFill="1">
        <p:nvSpPr>
          <p:cNvPr id="58" name="テキスト プレースホルダ 9">
            <a:extLst>
              <a:ext uri="{FF2B5EF4-FFF2-40B4-BE49-F238E27FC236}">
                <a16:creationId xmlns:a16="http://schemas.microsoft.com/office/drawing/2014/main" id="{08177008-3F55-5F58-B216-757AC1A6CCE3}"/>
              </a:ext>
            </a:extLst>
          </p:cNvPr>
          <p:cNvSpPr>
            <a:spLocks noGrp="1"/>
          </p:cNvSpPr>
          <p:nvPr>
            <p:custDataLst>
              <p:tags r:id="rId34"/>
            </p:custDataLst>
          </p:nvPr>
        </p:nvSpPr>
        <p:spPr bwMode="gray">
          <a:xfrm>
            <a:off x="728663" y="2881313"/>
            <a:ext cx="2095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9B36CF77-7D51-4C13-B737-BF1DDC2E1F0E}" type="datetime'1''''''.''''''''''''''''''''''''''''''''''''0'''''''">
              <a:rPr kumimoji="1" lang="ja-JP" altLang="en-US" sz="1000" b="0" i="0" u="none" strike="noStrike" kern="1200" cap="none" spc="0" normalizeH="0" baseline="0" noProof="0" smtClean="0"/>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1.0</a:t>
            </a:fld>
            <a:endParaRPr kumimoji="1" lang="ja-JP" altLang="en-US" sz="64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69" name="Text Placeholder 12">
            <a:extLst>
              <a:ext uri="{FF2B5EF4-FFF2-40B4-BE49-F238E27FC236}">
                <a16:creationId xmlns:a16="http://schemas.microsoft.com/office/drawing/2014/main" id="{F75E8A51-E26C-C61F-170B-A9BDD34BCA36}"/>
              </a:ext>
            </a:extLst>
          </p:cNvPr>
          <p:cNvSpPr>
            <a:spLocks noGrp="1"/>
          </p:cNvSpPr>
          <p:nvPr>
            <p:custDataLst>
              <p:tags r:id="rId35"/>
            </p:custDataLst>
          </p:nvPr>
        </p:nvSpPr>
        <p:spPr bwMode="auto">
          <a:xfrm>
            <a:off x="5492282" y="38194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B463A15-56B3-416C-A0BA-C2FB72E86C1E}" type="datetime'''''''''''''''''''1''''5'''">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15</a:t>
            </a:fld>
            <a:endParaRPr kumimoji="0" lang="ja-JP" altLang="en-US" sz="64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71" name="Text Placeholder 12">
            <a:extLst>
              <a:ext uri="{FF2B5EF4-FFF2-40B4-BE49-F238E27FC236}">
                <a16:creationId xmlns:a16="http://schemas.microsoft.com/office/drawing/2014/main" id="{C4EECA31-4A25-4B66-DE73-D2566EB01B70}"/>
              </a:ext>
            </a:extLst>
          </p:cNvPr>
          <p:cNvSpPr>
            <a:spLocks noGrp="1"/>
          </p:cNvSpPr>
          <p:nvPr>
            <p:custDataLst>
              <p:tags r:id="rId36"/>
            </p:custDataLst>
          </p:nvPr>
        </p:nvSpPr>
        <p:spPr bwMode="auto">
          <a:xfrm>
            <a:off x="5808237" y="380943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02CAC04-EBC3-45FD-A603-3C869E04F2F5}" type="datetime'''''''''''''''''1''''''''''''''6'">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16</a:t>
            </a:fld>
            <a:endParaRPr kumimoji="0" lang="ja-JP" altLang="en-US" sz="64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72" name="Text Placeholder 12">
            <a:extLst>
              <a:ext uri="{FF2B5EF4-FFF2-40B4-BE49-F238E27FC236}">
                <a16:creationId xmlns:a16="http://schemas.microsoft.com/office/drawing/2014/main" id="{56CC5841-0F90-557F-ECD5-69B00E4DC593}"/>
              </a:ext>
            </a:extLst>
          </p:cNvPr>
          <p:cNvSpPr>
            <a:spLocks noGrp="1"/>
          </p:cNvSpPr>
          <p:nvPr>
            <p:custDataLst>
              <p:tags r:id="rId37"/>
            </p:custDataLst>
          </p:nvPr>
        </p:nvSpPr>
        <p:spPr bwMode="auto">
          <a:xfrm>
            <a:off x="6124192" y="3821607"/>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839C518-B58B-4303-ABDF-CED3167BFDD1}" type="datetime'''''''''''''''''''''''''''''1''''''''''''''''''''''''''''''7'">
              <a:rPr kumimoji="1" lang="ja-JP"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17</a:t>
            </a:fld>
            <a:endParaRPr kumimoji="0" lang="ja-JP" altLang="en-US" sz="64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73" name="Text Placeholder 12">
            <a:extLst>
              <a:ext uri="{FF2B5EF4-FFF2-40B4-BE49-F238E27FC236}">
                <a16:creationId xmlns:a16="http://schemas.microsoft.com/office/drawing/2014/main" id="{F0B25D4C-BF2F-12B6-2E8A-8716E35E24D2}"/>
              </a:ext>
            </a:extLst>
          </p:cNvPr>
          <p:cNvSpPr>
            <a:spLocks noGrp="1"/>
          </p:cNvSpPr>
          <p:nvPr>
            <p:custDataLst>
              <p:tags r:id="rId38"/>
            </p:custDataLst>
          </p:nvPr>
        </p:nvSpPr>
        <p:spPr bwMode="auto">
          <a:xfrm>
            <a:off x="6440147" y="3817811"/>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A069BE2-0EB0-463A-A8C5-DF7F3CCD5835}" type="datetime'''''''''''''''''''''''''''''1''''''''''''''''8'''''''''''''''">
              <a:rPr kumimoji="1" lang="en-US"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18</a:t>
            </a:fld>
            <a:endParaRPr kumimoji="0" lang="ja-JP" altLang="en-US" sz="64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74" name="Text Placeholder 12">
            <a:extLst>
              <a:ext uri="{FF2B5EF4-FFF2-40B4-BE49-F238E27FC236}">
                <a16:creationId xmlns:a16="http://schemas.microsoft.com/office/drawing/2014/main" id="{D53300BB-8F5E-10F7-FB97-3894049A9AC4}"/>
              </a:ext>
            </a:extLst>
          </p:cNvPr>
          <p:cNvSpPr>
            <a:spLocks noGrp="1"/>
          </p:cNvSpPr>
          <p:nvPr>
            <p:custDataLst>
              <p:tags r:id="rId39"/>
            </p:custDataLst>
          </p:nvPr>
        </p:nvSpPr>
        <p:spPr bwMode="auto">
          <a:xfrm>
            <a:off x="6756102" y="380943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8B49BBF-BEB1-4CB4-B464-A8E52B4DE807}" type="datetime'''''''''''''''''''''''1''9'''''''''''''''''''''''''''">
              <a:rPr kumimoji="1" lang="en-US"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19</a:t>
            </a:fld>
            <a:endParaRPr kumimoji="0" lang="ja-JP" altLang="en-US" sz="64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79" name="Text Placeholder 12">
            <a:extLst>
              <a:ext uri="{FF2B5EF4-FFF2-40B4-BE49-F238E27FC236}">
                <a16:creationId xmlns:a16="http://schemas.microsoft.com/office/drawing/2014/main" id="{6148B768-F922-1C5A-3F8F-CA82F2F1F1A9}"/>
              </a:ext>
            </a:extLst>
          </p:cNvPr>
          <p:cNvSpPr>
            <a:spLocks noGrp="1"/>
          </p:cNvSpPr>
          <p:nvPr>
            <p:custDataLst>
              <p:tags r:id="rId40"/>
            </p:custDataLst>
          </p:nvPr>
        </p:nvSpPr>
        <p:spPr bwMode="auto">
          <a:xfrm>
            <a:off x="7072057" y="3822437"/>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BF8376A-2596-4237-A0EB-7B2B2AB5F01F}" type="datetime'''''''''''''''''''''''''''''''''''2''''''''''''''''0'">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20</a:t>
            </a:fld>
            <a:endParaRPr kumimoji="0" lang="ja-JP" altLang="en-US" sz="64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132" name="Text Placeholder 12">
            <a:extLst>
              <a:ext uri="{FF2B5EF4-FFF2-40B4-BE49-F238E27FC236}">
                <a16:creationId xmlns:a16="http://schemas.microsoft.com/office/drawing/2014/main" id="{2542EA66-C1F8-186E-CC63-3786692205DE}"/>
              </a:ext>
            </a:extLst>
          </p:cNvPr>
          <p:cNvSpPr>
            <a:spLocks noGrp="1"/>
          </p:cNvSpPr>
          <p:nvPr/>
        </p:nvSpPr>
        <p:spPr bwMode="auto">
          <a:xfrm>
            <a:off x="7388012" y="3812271"/>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EB1BDD25-B6B0-49B9-BB7C-D405F07494DA}" type="datetime'2''''''''''''''''''''''''''1'''''''''''">
              <a:rPr kumimoji="1" lang="ja-JP"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21</a:t>
            </a:fld>
            <a:endParaRPr kumimoji="0" lang="ja-JP" altLang="en-US" sz="64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153" name="Text Placeholder 12">
            <a:extLst>
              <a:ext uri="{FF2B5EF4-FFF2-40B4-BE49-F238E27FC236}">
                <a16:creationId xmlns:a16="http://schemas.microsoft.com/office/drawing/2014/main" id="{4244C12E-CD03-05C5-7569-62889EC7607C}"/>
              </a:ext>
            </a:extLst>
          </p:cNvPr>
          <p:cNvSpPr>
            <a:spLocks noGrp="1"/>
          </p:cNvSpPr>
          <p:nvPr>
            <p:custDataLst>
              <p:tags r:id="rId41"/>
            </p:custDataLst>
          </p:nvPr>
        </p:nvSpPr>
        <p:spPr bwMode="auto">
          <a:xfrm>
            <a:off x="1370356"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BD94357-DDE8-41D3-B8E1-8929029A1A53}" type="datetime'''''''''''''02'''''''''''''''''''''''''''''''''''''''''''">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02</a:t>
            </a:fld>
            <a:endParaRPr kumimoji="0" lang="ja-JP" altLang="en-US" sz="64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174" name="Text Placeholder 12">
            <a:extLst>
              <a:ext uri="{FF2B5EF4-FFF2-40B4-BE49-F238E27FC236}">
                <a16:creationId xmlns:a16="http://schemas.microsoft.com/office/drawing/2014/main" id="{F70B8E97-3224-C8AB-AE1A-9442B9A76F2C}"/>
              </a:ext>
            </a:extLst>
          </p:cNvPr>
          <p:cNvSpPr>
            <a:spLocks noGrp="1"/>
          </p:cNvSpPr>
          <p:nvPr>
            <p:custDataLst>
              <p:tags r:id="rId42"/>
            </p:custDataLst>
          </p:nvPr>
        </p:nvSpPr>
        <p:spPr bwMode="auto">
          <a:xfrm>
            <a:off x="2964642" y="381878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1B796D6-EE30-4F20-ACAA-D2422D6299B2}" type="datetime'''''''''''''''''''''0''''7'''''''''''''''''''''''">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07</a:t>
            </a:fld>
            <a:endParaRPr kumimoji="0" lang="ja-JP" altLang="en-US" sz="640" b="0" i="0" u="none" strike="noStrike" kern="1200" cap="none" spc="0" normalizeH="0" baseline="0" noProof="0" dirty="0">
              <a:ln>
                <a:noFill/>
              </a:ln>
              <a:solidFill>
                <a:srgbClr val="000000"/>
              </a:solidFill>
              <a:effectLst/>
              <a:uLnTx/>
              <a:uFillTx/>
              <a:latin typeface="+mj-lt"/>
              <a:ea typeface="ＭＳ Ｐゴシック"/>
              <a:sym typeface="+mn-lt"/>
            </a:endParaRPr>
          </a:p>
        </p:txBody>
      </p:sp>
      <p:grpSp>
        <p:nvGrpSpPr>
          <p:cNvPr id="185" name="グループ化 184">
            <a:extLst>
              <a:ext uri="{FF2B5EF4-FFF2-40B4-BE49-F238E27FC236}">
                <a16:creationId xmlns:a16="http://schemas.microsoft.com/office/drawing/2014/main" id="{E48C31FC-937A-00E6-C0E9-3C7AC2310F7D}"/>
              </a:ext>
            </a:extLst>
          </p:cNvPr>
          <p:cNvGrpSpPr/>
          <p:nvPr/>
        </p:nvGrpSpPr>
        <p:grpSpPr>
          <a:xfrm>
            <a:off x="8228359" y="4497425"/>
            <a:ext cx="1390798" cy="2160240"/>
            <a:chOff x="6586875" y="2016372"/>
            <a:chExt cx="1390798" cy="1944217"/>
          </a:xfrm>
        </p:grpSpPr>
        <p:sp>
          <p:nvSpPr>
            <p:cNvPr id="186" name="フリーフォーム 66">
              <a:extLst>
                <a:ext uri="{FF2B5EF4-FFF2-40B4-BE49-F238E27FC236}">
                  <a16:creationId xmlns:a16="http://schemas.microsoft.com/office/drawing/2014/main" id="{C7F98BEA-64ED-BE41-3F2E-877586FB2E26}"/>
                </a:ext>
              </a:extLst>
            </p:cNvPr>
            <p:cNvSpPr/>
            <p:nvPr/>
          </p:nvSpPr>
          <p:spPr>
            <a:xfrm>
              <a:off x="6586875" y="2016372"/>
              <a:ext cx="1390798" cy="1855831"/>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52" b="0" i="0" u="none" strike="noStrike" kern="1200" cap="none" spc="0" normalizeH="0" baseline="0">
                  <a:ln>
                    <a:noFill/>
                  </a:ln>
                  <a:solidFill>
                    <a:srgbClr val="FFFFFF"/>
                  </a:solidFill>
                  <a:effectLst/>
                  <a:uLnTx/>
                  <a:uFillTx/>
                  <a:latin typeface="+mj-lt"/>
                  <a:ea typeface="ＭＳ Ｐゴシック"/>
                  <a:cs typeface="+mn-cs"/>
                </a:rPr>
                <a:t> </a:t>
              </a:r>
              <a:endParaRPr kumimoji="1" lang="ja-JP" altLang="en-US" sz="1152" b="0" i="0" u="none" strike="noStrike" kern="1200" cap="none" spc="0" normalizeH="0" baseline="0" noProof="0" dirty="0">
                <a:ln>
                  <a:noFill/>
                </a:ln>
                <a:solidFill>
                  <a:srgbClr val="FFFFFF"/>
                </a:solidFill>
                <a:effectLst/>
                <a:uLnTx/>
                <a:uFillTx/>
                <a:latin typeface="+mj-lt"/>
                <a:ea typeface="ＭＳ Ｐゴシック"/>
                <a:cs typeface="+mn-cs"/>
              </a:endParaRPr>
            </a:p>
          </p:txBody>
        </p:sp>
        <p:sp>
          <p:nvSpPr>
            <p:cNvPr id="187" name="角丸四角形 67">
              <a:extLst>
                <a:ext uri="{FF2B5EF4-FFF2-40B4-BE49-F238E27FC236}">
                  <a16:creationId xmlns:a16="http://schemas.microsoft.com/office/drawing/2014/main" id="{7339437F-A111-8DC6-3E81-C71EFC425BC1}"/>
                </a:ext>
              </a:extLst>
            </p:cNvPr>
            <p:cNvSpPr/>
            <p:nvPr/>
          </p:nvSpPr>
          <p:spPr>
            <a:xfrm>
              <a:off x="6681192" y="3784277"/>
              <a:ext cx="1066373"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rPr>
                <a:t>2030年以降の見通し</a:t>
              </a:r>
              <a:endParaRPr kumimoji="1" lang="en-US" altLang="ja-JP" sz="800" b="0" i="0" u="none" strike="noStrike" kern="1200" cap="none" spc="0" normalizeH="0" baseline="0" noProof="0" dirty="0">
                <a:ln>
                  <a:noFill/>
                </a:ln>
                <a:solidFill>
                  <a:srgbClr val="000000"/>
                </a:solidFill>
                <a:effectLst/>
                <a:uLnTx/>
                <a:uFillTx/>
                <a:latin typeface="+mj-lt"/>
                <a:ea typeface="ＭＳ Ｐゴシック" panose="020B0600070205080204" pitchFamily="50" charset="-128"/>
                <a:cs typeface="Arial" panose="020B0604020202020204" pitchFamily="34" charset="0"/>
              </a:endParaRPr>
            </a:p>
          </p:txBody>
        </p:sp>
      </p:grpSp>
      <p:graphicFrame>
        <p:nvGraphicFramePr>
          <p:cNvPr id="188" name="Chart 360">
            <a:extLst>
              <a:ext uri="{FF2B5EF4-FFF2-40B4-BE49-F238E27FC236}">
                <a16:creationId xmlns:a16="http://schemas.microsoft.com/office/drawing/2014/main" id="{4C258D80-070A-D23E-82B3-6BCBFD696F4B}"/>
              </a:ext>
            </a:extLst>
          </p:cNvPr>
          <p:cNvGraphicFramePr/>
          <p:nvPr>
            <p:custDataLst>
              <p:tags r:id="rId43"/>
            </p:custDataLst>
            <p:extLst>
              <p:ext uri="{D42A27DB-BD31-4B8C-83A1-F6EECF244321}">
                <p14:modId xmlns:p14="http://schemas.microsoft.com/office/powerpoint/2010/main" val="1382435509"/>
              </p:ext>
            </p:extLst>
          </p:nvPr>
        </p:nvGraphicFramePr>
        <p:xfrm>
          <a:off x="286844" y="4505102"/>
          <a:ext cx="9069882" cy="1794098"/>
        </p:xfrm>
        <a:graphic>
          <a:graphicData uri="http://schemas.openxmlformats.org/drawingml/2006/chart">
            <c:chart xmlns:c="http://schemas.openxmlformats.org/drawingml/2006/chart" xmlns:r="http://schemas.openxmlformats.org/officeDocument/2006/relationships" r:id="rId77"/>
          </a:graphicData>
        </a:graphic>
      </p:graphicFrame>
      <p:sp>
        <p:nvSpPr>
          <p:cNvPr id="189" name="Text Placeholder 12">
            <a:extLst>
              <a:ext uri="{FF2B5EF4-FFF2-40B4-BE49-F238E27FC236}">
                <a16:creationId xmlns:a16="http://schemas.microsoft.com/office/drawing/2014/main" id="{AE6960AC-90BA-4671-C038-1EFAF887D29B}"/>
              </a:ext>
            </a:extLst>
          </p:cNvPr>
          <p:cNvSpPr>
            <a:spLocks noGrp="1"/>
          </p:cNvSpPr>
          <p:nvPr>
            <p:custDataLst>
              <p:tags r:id="rId44"/>
            </p:custDataLst>
          </p:nvPr>
        </p:nvSpPr>
        <p:spPr bwMode="auto">
          <a:xfrm>
            <a:off x="6518810" y="6280081"/>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9EC9A23-195A-489A-A845-607E2D11F7FE}" type="datetime'''''''''''''''''1''''''''8'''''''''''''''''''''''">
              <a:rPr kumimoji="1" lang="en-US"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18</a:t>
            </a:fld>
            <a:endParaRPr kumimoji="0" lang="ja-JP" altLang="en-US" sz="64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190" name="Text Placeholder 12">
            <a:extLst>
              <a:ext uri="{FF2B5EF4-FFF2-40B4-BE49-F238E27FC236}">
                <a16:creationId xmlns:a16="http://schemas.microsoft.com/office/drawing/2014/main" id="{0C8A96CE-715B-27F2-6446-B0C48531F899}"/>
              </a:ext>
            </a:extLst>
          </p:cNvPr>
          <p:cNvSpPr>
            <a:spLocks noGrp="1"/>
          </p:cNvSpPr>
          <p:nvPr>
            <p:custDataLst>
              <p:tags r:id="rId45"/>
            </p:custDataLst>
          </p:nvPr>
        </p:nvSpPr>
        <p:spPr bwMode="auto">
          <a:xfrm>
            <a:off x="6831877" y="6280081"/>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B23660C-D144-4C7C-8452-D07B80B845D0}" type="datetime'''''''''''''''''''''''''''1''''''''''''9'''">
              <a:rPr kumimoji="1" lang="ja-JP"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19</a:t>
            </a:fld>
            <a:endParaRPr kumimoji="0" lang="ja-JP" altLang="en-US" sz="64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191" name="Text Placeholder 12">
            <a:extLst>
              <a:ext uri="{FF2B5EF4-FFF2-40B4-BE49-F238E27FC236}">
                <a16:creationId xmlns:a16="http://schemas.microsoft.com/office/drawing/2014/main" id="{0A54A7C8-191B-33F9-0C98-ED3035164A26}"/>
              </a:ext>
            </a:extLst>
          </p:cNvPr>
          <p:cNvSpPr>
            <a:spLocks noGrp="1"/>
          </p:cNvSpPr>
          <p:nvPr>
            <p:custDataLst>
              <p:tags r:id="rId46"/>
            </p:custDataLst>
          </p:nvPr>
        </p:nvSpPr>
        <p:spPr bwMode="auto">
          <a:xfrm>
            <a:off x="7144944"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B37A71F-31FC-4E1A-ACD7-FB4551B1B023}" type="datetime'''''''''2''''''''''''''''''''''''''''''''''''0'''">
              <a:rPr kumimoji="1" lang="ja-JP"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20</a:t>
            </a:fld>
            <a:endParaRPr kumimoji="0" lang="ja-JP" altLang="en-US" sz="64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198" name="Text Placeholder 12">
            <a:extLst>
              <a:ext uri="{FF2B5EF4-FFF2-40B4-BE49-F238E27FC236}">
                <a16:creationId xmlns:a16="http://schemas.microsoft.com/office/drawing/2014/main" id="{FB5EC419-E53D-BF53-C56F-23B1FF512C32}"/>
              </a:ext>
            </a:extLst>
          </p:cNvPr>
          <p:cNvSpPr>
            <a:spLocks noGrp="1"/>
          </p:cNvSpPr>
          <p:nvPr>
            <p:custDataLst>
              <p:tags r:id="rId47"/>
            </p:custDataLst>
          </p:nvPr>
        </p:nvSpPr>
        <p:spPr bwMode="auto">
          <a:xfrm>
            <a:off x="8397212"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FDBE6E2-8222-4BD6-8F78-051D45DA7F7F}" type="datetime'''''''''''''''''''''3''''''''0'''''''">
              <a:rPr kumimoji="1" lang="ja-JP"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30</a:t>
            </a:fld>
            <a:endParaRPr kumimoji="0" lang="ja-JP" altLang="en-US" sz="64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200" name="Text Placeholder 12">
            <a:extLst>
              <a:ext uri="{FF2B5EF4-FFF2-40B4-BE49-F238E27FC236}">
                <a16:creationId xmlns:a16="http://schemas.microsoft.com/office/drawing/2014/main" id="{D4E9B8E7-265D-93B8-F23B-CA6C1E3FD324}"/>
              </a:ext>
            </a:extLst>
          </p:cNvPr>
          <p:cNvSpPr>
            <a:spLocks noGrp="1"/>
          </p:cNvSpPr>
          <p:nvPr>
            <p:custDataLst>
              <p:tags r:id="rId48"/>
            </p:custDataLst>
          </p:nvPr>
        </p:nvSpPr>
        <p:spPr bwMode="auto">
          <a:xfrm>
            <a:off x="8710279"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39F001AB-AA60-4139-B91D-B328130CB889}" type="datetime'4''''''''''''''''''''''''''''''''''0'''">
              <a:rPr kumimoji="0" lang="ja-JP"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40</a:t>
            </a:fld>
            <a:endParaRPr kumimoji="0" lang="ja-JP" altLang="en-US" sz="64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202" name="Text Placeholder 12">
            <a:extLst>
              <a:ext uri="{FF2B5EF4-FFF2-40B4-BE49-F238E27FC236}">
                <a16:creationId xmlns:a16="http://schemas.microsoft.com/office/drawing/2014/main" id="{12F81070-608D-4117-0F23-3FA2FE733D4A}"/>
              </a:ext>
            </a:extLst>
          </p:cNvPr>
          <p:cNvSpPr>
            <a:spLocks noGrp="1"/>
          </p:cNvSpPr>
          <p:nvPr>
            <p:custDataLst>
              <p:tags r:id="rId49"/>
            </p:custDataLst>
          </p:nvPr>
        </p:nvSpPr>
        <p:spPr bwMode="auto">
          <a:xfrm>
            <a:off x="5892676" y="6280081"/>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74D5B59-A911-4290-B4CA-3337FD5D6CE2}" type="datetime'''''''''1''''''''6'''''''''''''''">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16</a:t>
            </a:fld>
            <a:endParaRPr kumimoji="0" lang="ja-JP" altLang="en-US" sz="64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210" name="Text Placeholder 12">
            <a:extLst>
              <a:ext uri="{FF2B5EF4-FFF2-40B4-BE49-F238E27FC236}">
                <a16:creationId xmlns:a16="http://schemas.microsoft.com/office/drawing/2014/main" id="{249CAF55-448D-C326-D5B3-6CB86477ACCC}"/>
              </a:ext>
            </a:extLst>
          </p:cNvPr>
          <p:cNvSpPr>
            <a:spLocks noGrp="1"/>
          </p:cNvSpPr>
          <p:nvPr>
            <p:custDataLst>
              <p:tags r:id="rId50"/>
            </p:custDataLst>
          </p:nvPr>
        </p:nvSpPr>
        <p:spPr bwMode="auto">
          <a:xfrm>
            <a:off x="4014274" y="628046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B34D7184-D3BD-4531-9589-0096F9542DF7}" type="datetime'''''''''''''''''1''''''''''''''''''''''''''''''''''0'">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10</a:t>
            </a:fld>
            <a:endParaRPr kumimoji="0" lang="ja-JP" altLang="en-US" sz="64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216" name="Text Placeholder 12">
            <a:extLst>
              <a:ext uri="{FF2B5EF4-FFF2-40B4-BE49-F238E27FC236}">
                <a16:creationId xmlns:a16="http://schemas.microsoft.com/office/drawing/2014/main" id="{01D5ABFE-DCCA-0996-E2A1-80A32EBB3954}"/>
              </a:ext>
            </a:extLst>
          </p:cNvPr>
          <p:cNvSpPr>
            <a:spLocks noGrp="1"/>
          </p:cNvSpPr>
          <p:nvPr>
            <p:custDataLst>
              <p:tags r:id="rId51"/>
            </p:custDataLst>
          </p:nvPr>
        </p:nvSpPr>
        <p:spPr bwMode="auto">
          <a:xfrm>
            <a:off x="4953475" y="6280081"/>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9698AC8-38A4-4A09-A092-6AD3196646FB}" type="datetime'''''''''''''''''''''''''''''''''''''''''1''''''''''''''''3'''">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13</a:t>
            </a:fld>
            <a:endParaRPr kumimoji="0" lang="ja-JP" altLang="en-US" sz="64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220" name="Text Placeholder 12">
            <a:extLst>
              <a:ext uri="{FF2B5EF4-FFF2-40B4-BE49-F238E27FC236}">
                <a16:creationId xmlns:a16="http://schemas.microsoft.com/office/drawing/2014/main" id="{5F5E34FC-72A0-E001-17A9-05ABDCA1C8CD}"/>
              </a:ext>
            </a:extLst>
          </p:cNvPr>
          <p:cNvSpPr>
            <a:spLocks noGrp="1"/>
          </p:cNvSpPr>
          <p:nvPr/>
        </p:nvSpPr>
        <p:spPr bwMode="auto">
          <a:xfrm>
            <a:off x="7458011" y="6280081"/>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0246CAB-33D3-4746-98B1-D6544AE412B8}" type="datetime'''''''2''''''''''''''''''''''1'">
              <a:rPr kumimoji="1" lang="ja-JP"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21</a:t>
            </a:fld>
            <a:endParaRPr kumimoji="0" lang="ja-JP" altLang="en-US" sz="64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221" name="Text Placeholder 12">
            <a:extLst>
              <a:ext uri="{FF2B5EF4-FFF2-40B4-BE49-F238E27FC236}">
                <a16:creationId xmlns:a16="http://schemas.microsoft.com/office/drawing/2014/main" id="{BA58A0F5-C3B6-58CA-CD0E-5654E487F512}"/>
              </a:ext>
            </a:extLst>
          </p:cNvPr>
          <p:cNvSpPr>
            <a:spLocks noGrp="1"/>
          </p:cNvSpPr>
          <p:nvPr>
            <p:custDataLst>
              <p:tags r:id="rId52"/>
            </p:custDataLst>
          </p:nvPr>
        </p:nvSpPr>
        <p:spPr bwMode="auto">
          <a:xfrm>
            <a:off x="3701207" y="6280081"/>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BDD7D5B-2F6E-4200-9368-C743345B5B29}" type="datetime'''0''''''''''''''''''''''''''''''''''''''''''9'''''''''">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09</a:t>
            </a:fld>
            <a:endParaRPr kumimoji="0" lang="ja-JP" altLang="en-US" sz="64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222" name="Text Placeholder 12">
            <a:extLst>
              <a:ext uri="{FF2B5EF4-FFF2-40B4-BE49-F238E27FC236}">
                <a16:creationId xmlns:a16="http://schemas.microsoft.com/office/drawing/2014/main" id="{7C995DAD-83C0-3F66-0585-FD9F0A950FC5}"/>
              </a:ext>
            </a:extLst>
          </p:cNvPr>
          <p:cNvSpPr>
            <a:spLocks noGrp="1"/>
          </p:cNvSpPr>
          <p:nvPr>
            <p:custDataLst>
              <p:tags r:id="rId53"/>
            </p:custDataLst>
          </p:nvPr>
        </p:nvSpPr>
        <p:spPr bwMode="auto">
          <a:xfrm>
            <a:off x="3388140" y="6280081"/>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5312F32-54D4-4E9B-94AB-84FE1E27B2D7}" type="datetime'''''''''''''''''''0''''''''8'''''''''''''''''''''''''''''''''">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08</a:t>
            </a:fld>
            <a:endParaRPr kumimoji="0" lang="ja-JP" altLang="en-US" sz="64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227" name="Text Placeholder 12">
            <a:extLst>
              <a:ext uri="{FF2B5EF4-FFF2-40B4-BE49-F238E27FC236}">
                <a16:creationId xmlns:a16="http://schemas.microsoft.com/office/drawing/2014/main" id="{FFAF136C-BABC-D27B-2CB2-5D9D2015FEC5}"/>
              </a:ext>
            </a:extLst>
          </p:cNvPr>
          <p:cNvSpPr>
            <a:spLocks noGrp="1"/>
          </p:cNvSpPr>
          <p:nvPr>
            <p:custDataLst>
              <p:tags r:id="rId54"/>
            </p:custDataLst>
          </p:nvPr>
        </p:nvSpPr>
        <p:spPr bwMode="auto">
          <a:xfrm>
            <a:off x="3075073" y="6280081"/>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F94CD9F-0EFE-4F4D-B6DE-11B6C00B9B77}" type="datetime'0''''''''''''''''''''''''''''''''''''''''''''''''7'''''''''''">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07</a:t>
            </a:fld>
            <a:endParaRPr kumimoji="0" lang="ja-JP" altLang="en-US" sz="64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228" name="Text Placeholder 12">
            <a:extLst>
              <a:ext uri="{FF2B5EF4-FFF2-40B4-BE49-F238E27FC236}">
                <a16:creationId xmlns:a16="http://schemas.microsoft.com/office/drawing/2014/main" id="{8C887F29-45E3-CCBE-529B-6BF182AADC88}"/>
              </a:ext>
            </a:extLst>
          </p:cNvPr>
          <p:cNvSpPr>
            <a:spLocks noGrp="1"/>
          </p:cNvSpPr>
          <p:nvPr>
            <p:custDataLst>
              <p:tags r:id="rId55"/>
            </p:custDataLst>
          </p:nvPr>
        </p:nvSpPr>
        <p:spPr bwMode="auto">
          <a:xfrm>
            <a:off x="5266542" y="6280081"/>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189CAFD-4474-4EA7-9F6D-0A1DC54822BB}" type="datetime'''''''''''''''''''''''''''''''''''''1''''''''4'''''''''''''''">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14</a:t>
            </a:fld>
            <a:endParaRPr kumimoji="0" lang="ja-JP" altLang="en-US" sz="64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229" name="Text Placeholder 12">
            <a:extLst>
              <a:ext uri="{FF2B5EF4-FFF2-40B4-BE49-F238E27FC236}">
                <a16:creationId xmlns:a16="http://schemas.microsoft.com/office/drawing/2014/main" id="{37E0452C-CCF8-0B29-BBA9-1484A0761390}"/>
              </a:ext>
            </a:extLst>
          </p:cNvPr>
          <p:cNvSpPr>
            <a:spLocks noGrp="1"/>
          </p:cNvSpPr>
          <p:nvPr>
            <p:custDataLst>
              <p:tags r:id="rId56"/>
            </p:custDataLst>
          </p:nvPr>
        </p:nvSpPr>
        <p:spPr bwMode="auto">
          <a:xfrm>
            <a:off x="5579609" y="6280081"/>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E22820E-F5DA-4AE0-B906-5F48A9FE4173}" type="datetime'1''''''''''''''''''''''''''''''''''''''''''''5'''''">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15</a:t>
            </a:fld>
            <a:endParaRPr kumimoji="0" lang="ja-JP" altLang="en-US" sz="64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230" name="Text Placeholder 12">
            <a:extLst>
              <a:ext uri="{FF2B5EF4-FFF2-40B4-BE49-F238E27FC236}">
                <a16:creationId xmlns:a16="http://schemas.microsoft.com/office/drawing/2014/main" id="{3A140518-813B-6AAC-0907-0A558ED9C829}"/>
              </a:ext>
            </a:extLst>
          </p:cNvPr>
          <p:cNvSpPr>
            <a:spLocks noGrp="1"/>
          </p:cNvSpPr>
          <p:nvPr>
            <p:custDataLst>
              <p:tags r:id="rId57"/>
            </p:custDataLst>
          </p:nvPr>
        </p:nvSpPr>
        <p:spPr bwMode="auto">
          <a:xfrm>
            <a:off x="4327341" y="628046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07CE8E2-3CFC-4DA7-A1AD-EF0BC7CB44C5}" type="datetime'''''''''1''''''''''''''''''''''''''''''''''''''1'''''''''">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11</a:t>
            </a:fld>
            <a:endParaRPr kumimoji="0" lang="ja-JP" altLang="en-US" sz="64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231" name="Text Placeholder 12">
            <a:extLst>
              <a:ext uri="{FF2B5EF4-FFF2-40B4-BE49-F238E27FC236}">
                <a16:creationId xmlns:a16="http://schemas.microsoft.com/office/drawing/2014/main" id="{6276A394-6959-9DFF-0656-22AE92D55AF7}"/>
              </a:ext>
            </a:extLst>
          </p:cNvPr>
          <p:cNvSpPr>
            <a:spLocks noGrp="1"/>
          </p:cNvSpPr>
          <p:nvPr>
            <p:custDataLst>
              <p:tags r:id="rId58"/>
            </p:custDataLst>
          </p:nvPr>
        </p:nvSpPr>
        <p:spPr bwMode="auto">
          <a:xfrm>
            <a:off x="2762006" y="6280081"/>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CC3A514-AD48-4BA1-84A7-13FE707322D3}" type="datetime'''''''0''''''''''''6'''''''''''''">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06</a:t>
            </a:fld>
            <a:endParaRPr kumimoji="0" lang="ja-JP" altLang="en-US" sz="64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232" name="Text Placeholder 12">
            <a:extLst>
              <a:ext uri="{FF2B5EF4-FFF2-40B4-BE49-F238E27FC236}">
                <a16:creationId xmlns:a16="http://schemas.microsoft.com/office/drawing/2014/main" id="{6289525B-3B7B-0C5E-E380-6ECBFBAA8E32}"/>
              </a:ext>
            </a:extLst>
          </p:cNvPr>
          <p:cNvSpPr>
            <a:spLocks noGrp="1"/>
          </p:cNvSpPr>
          <p:nvPr>
            <p:custDataLst>
              <p:tags r:id="rId59"/>
            </p:custDataLst>
          </p:nvPr>
        </p:nvSpPr>
        <p:spPr bwMode="auto">
          <a:xfrm>
            <a:off x="6205743" y="62928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A06E24B-9679-45E5-9623-96202DC6837F}" type="datetime'''''1''''''''''''''''''''7'''''''''''''''''''">
              <a:rPr kumimoji="1" lang="ja-JP"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17</a:t>
            </a:fld>
            <a:endParaRPr kumimoji="0" lang="ja-JP" altLang="en-US" sz="64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233" name="Text Placeholder 12">
            <a:extLst>
              <a:ext uri="{FF2B5EF4-FFF2-40B4-BE49-F238E27FC236}">
                <a16:creationId xmlns:a16="http://schemas.microsoft.com/office/drawing/2014/main" id="{5BFDFC5D-5824-29A4-E1F6-96A5518C4F2B}"/>
              </a:ext>
            </a:extLst>
          </p:cNvPr>
          <p:cNvSpPr>
            <a:spLocks noGrp="1"/>
          </p:cNvSpPr>
          <p:nvPr>
            <p:custDataLst>
              <p:tags r:id="rId60"/>
            </p:custDataLst>
          </p:nvPr>
        </p:nvSpPr>
        <p:spPr bwMode="auto">
          <a:xfrm>
            <a:off x="2448939" y="6286137"/>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2104C758-AB6D-4557-AA63-95F9BED9C432}" type="datetime'''''''''''''''''''''''''''''''''''''''05'''''''''''''''''''''">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05</a:t>
            </a:fld>
            <a:endParaRPr kumimoji="0" lang="ja-JP" altLang="en-US" sz="64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235" name="Text Placeholder 12">
            <a:extLst>
              <a:ext uri="{FF2B5EF4-FFF2-40B4-BE49-F238E27FC236}">
                <a16:creationId xmlns:a16="http://schemas.microsoft.com/office/drawing/2014/main" id="{584DF6C4-BD15-2B81-44A9-935AB7868A23}"/>
              </a:ext>
            </a:extLst>
          </p:cNvPr>
          <p:cNvSpPr>
            <a:spLocks noGrp="1"/>
          </p:cNvSpPr>
          <p:nvPr>
            <p:custDataLst>
              <p:tags r:id="rId61"/>
            </p:custDataLst>
          </p:nvPr>
        </p:nvSpPr>
        <p:spPr bwMode="auto">
          <a:xfrm>
            <a:off x="2135872" y="6286642"/>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8716FA4-1A2A-4C3F-8A96-EE85760FF4BD}" type="datetime'''0''''''''''''''''4'''''''''''''''''''''''''">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04</a:t>
            </a:fld>
            <a:endParaRPr kumimoji="0" lang="ja-JP" altLang="en-US" sz="64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236" name="Text Placeholder 12">
            <a:extLst>
              <a:ext uri="{FF2B5EF4-FFF2-40B4-BE49-F238E27FC236}">
                <a16:creationId xmlns:a16="http://schemas.microsoft.com/office/drawing/2014/main" id="{9D470065-F0B3-F678-8548-CCB18F233D3B}"/>
              </a:ext>
            </a:extLst>
          </p:cNvPr>
          <p:cNvSpPr>
            <a:spLocks noGrp="1"/>
          </p:cNvSpPr>
          <p:nvPr>
            <p:custDataLst>
              <p:tags r:id="rId62"/>
            </p:custDataLst>
          </p:nvPr>
        </p:nvSpPr>
        <p:spPr bwMode="auto">
          <a:xfrm>
            <a:off x="1822805" y="628360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C2B2B5A-F81A-4F16-B25B-312A1FDFC040}" type="datetime'''''''''''''0''''''''''''''''''''''''''''3'''''''''''''">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03</a:t>
            </a:fld>
            <a:endParaRPr kumimoji="0" lang="ja-JP" altLang="en-US" sz="64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237" name="Text Placeholder 12">
            <a:extLst>
              <a:ext uri="{FF2B5EF4-FFF2-40B4-BE49-F238E27FC236}">
                <a16:creationId xmlns:a16="http://schemas.microsoft.com/office/drawing/2014/main" id="{C429DC59-3AD7-5C4B-A29D-3DBD889C2C1C}"/>
              </a:ext>
            </a:extLst>
          </p:cNvPr>
          <p:cNvSpPr>
            <a:spLocks noGrp="1"/>
          </p:cNvSpPr>
          <p:nvPr>
            <p:custDataLst>
              <p:tags r:id="rId63"/>
            </p:custDataLst>
          </p:nvPr>
        </p:nvSpPr>
        <p:spPr bwMode="auto">
          <a:xfrm>
            <a:off x="1509738" y="6285886"/>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29EAE60-BA06-420A-BE1D-14FCB389662C}" type="datetime'''''''''''''0''''''''''''''''''''2'''''''''''''">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02</a:t>
            </a:fld>
            <a:endParaRPr kumimoji="0" lang="ja-JP" altLang="en-US" sz="64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238" name="Text Placeholder 12">
            <a:extLst>
              <a:ext uri="{FF2B5EF4-FFF2-40B4-BE49-F238E27FC236}">
                <a16:creationId xmlns:a16="http://schemas.microsoft.com/office/drawing/2014/main" id="{FD0C3C5B-6235-84D5-8EE2-F78F59B0DA95}"/>
              </a:ext>
            </a:extLst>
          </p:cNvPr>
          <p:cNvSpPr>
            <a:spLocks noGrp="1"/>
          </p:cNvSpPr>
          <p:nvPr>
            <p:custDataLst>
              <p:tags r:id="rId64"/>
            </p:custDataLst>
          </p:nvPr>
        </p:nvSpPr>
        <p:spPr bwMode="auto">
          <a:xfrm>
            <a:off x="4640408" y="628046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7DA9588-E833-465B-ACCD-8278ECC47FE8}" type="datetime'''''''''''''''''1''''''''''''''''2'">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12</a:t>
            </a:fld>
            <a:endParaRPr kumimoji="0" lang="ja-JP" altLang="en-US" sz="64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239" name="Text Placeholder 12">
            <a:extLst>
              <a:ext uri="{FF2B5EF4-FFF2-40B4-BE49-F238E27FC236}">
                <a16:creationId xmlns:a16="http://schemas.microsoft.com/office/drawing/2014/main" id="{F8968CAC-45AE-4395-DC8D-9C2A15BF20BB}"/>
              </a:ext>
            </a:extLst>
          </p:cNvPr>
          <p:cNvSpPr>
            <a:spLocks noGrp="1"/>
          </p:cNvSpPr>
          <p:nvPr>
            <p:custDataLst>
              <p:tags r:id="rId65"/>
            </p:custDataLst>
          </p:nvPr>
        </p:nvSpPr>
        <p:spPr bwMode="auto">
          <a:xfrm>
            <a:off x="1196671"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8AD2300-962D-4654-9122-1E9F1D3442E3}" type="datetime'''''''''''''''''''''''''''''''''''''''''''0''''''''''1'''">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01</a:t>
            </a:fld>
            <a:endParaRPr kumimoji="0" lang="ja-JP" altLang="en-US" sz="64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240" name="Text Placeholder 12">
            <a:extLst>
              <a:ext uri="{FF2B5EF4-FFF2-40B4-BE49-F238E27FC236}">
                <a16:creationId xmlns:a16="http://schemas.microsoft.com/office/drawing/2014/main" id="{2A2846FE-CBF2-0D69-344E-1C7B1371B832}"/>
              </a:ext>
            </a:extLst>
          </p:cNvPr>
          <p:cNvSpPr>
            <a:spLocks noGrp="1"/>
          </p:cNvSpPr>
          <p:nvPr>
            <p:custDataLst>
              <p:tags r:id="rId66"/>
            </p:custDataLst>
          </p:nvPr>
        </p:nvSpPr>
        <p:spPr bwMode="auto">
          <a:xfrm>
            <a:off x="796952" y="628650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4E0A5E5-6972-41B6-A4F5-85E676E0B2B7}" type="datetime'''''''2''''''''''''0''''''''''0''''''''''''''''''''0'''''''">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2000</a:t>
            </a:fld>
            <a:endParaRPr kumimoji="0" lang="ja-JP" altLang="en-US" sz="64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241" name="Text Placeholder 12">
            <a:extLst>
              <a:ext uri="{FF2B5EF4-FFF2-40B4-BE49-F238E27FC236}">
                <a16:creationId xmlns:a16="http://schemas.microsoft.com/office/drawing/2014/main" id="{70CDE344-111B-778A-E9DA-8727E6B0DB6B}"/>
              </a:ext>
            </a:extLst>
          </p:cNvPr>
          <p:cNvSpPr>
            <a:spLocks noGrp="1"/>
          </p:cNvSpPr>
          <p:nvPr>
            <p:custDataLst>
              <p:tags r:id="rId67"/>
            </p:custDataLst>
          </p:nvPr>
        </p:nvSpPr>
        <p:spPr bwMode="auto">
          <a:xfrm>
            <a:off x="902335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71B545F-6579-4654-8E3A-0301F40A8AF9}" type="datetime'''''''''5''''''0'''">
              <a:rPr kumimoji="0" lang="ja-JP"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50</a:t>
            </a:fld>
            <a:endParaRPr kumimoji="0" lang="ja-JP" altLang="en-US" sz="64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23" name="TextBox 22">
            <a:extLst>
              <a:ext uri="{FF2B5EF4-FFF2-40B4-BE49-F238E27FC236}">
                <a16:creationId xmlns:a16="http://schemas.microsoft.com/office/drawing/2014/main" id="{78E8D025-1D00-04E6-D21A-3DA3A3664C56}"/>
              </a:ext>
            </a:extLst>
          </p:cNvPr>
          <p:cNvSpPr txBox="1"/>
          <p:nvPr/>
        </p:nvSpPr>
        <p:spPr>
          <a:xfrm>
            <a:off x="8499475" y="3507419"/>
            <a:ext cx="508000" cy="246221"/>
          </a:xfrm>
          <a:prstGeom prst="rect">
            <a:avLst/>
          </a:prstGeom>
          <a:noFill/>
        </p:spPr>
        <p:txBody>
          <a:bodyPr wrap="square" rtlCol="0">
            <a:spAutoFit/>
          </a:bodyPr>
          <a:lstStyle/>
          <a:p>
            <a:pPr algn="ctr"/>
            <a:r>
              <a:rPr kumimoji="1" lang="en-US" sz="1000" noProof="1">
                <a:ea typeface="ＭＳ Ｐゴシック" panose="020B0600070205080204" pitchFamily="50" charset="-128"/>
                <a:cs typeface="Arial" panose="020B0604020202020204" pitchFamily="34" charset="0"/>
              </a:rPr>
              <a:t>-2.3</a:t>
            </a:r>
          </a:p>
        </p:txBody>
      </p:sp>
      <p:sp>
        <p:nvSpPr>
          <p:cNvPr id="24" name="TextBox 23">
            <a:extLst>
              <a:ext uri="{FF2B5EF4-FFF2-40B4-BE49-F238E27FC236}">
                <a16:creationId xmlns:a16="http://schemas.microsoft.com/office/drawing/2014/main" id="{EA97CB2E-D9BD-7BE9-7624-6D95A738BF6B}"/>
              </a:ext>
            </a:extLst>
          </p:cNvPr>
          <p:cNvSpPr txBox="1"/>
          <p:nvPr/>
        </p:nvSpPr>
        <p:spPr>
          <a:xfrm>
            <a:off x="8810341" y="3663178"/>
            <a:ext cx="519502" cy="253915"/>
          </a:xfrm>
          <a:prstGeom prst="rect">
            <a:avLst/>
          </a:prstGeom>
          <a:noFill/>
        </p:spPr>
        <p:txBody>
          <a:bodyPr wrap="square" rtlCol="0">
            <a:spAutoFit/>
          </a:bodyPr>
          <a:lstStyle/>
          <a:p>
            <a:pPr algn="ctr"/>
            <a:r>
              <a:rPr kumimoji="1" lang="en-US" sz="1000" noProof="1">
                <a:ea typeface="ＭＳ Ｐゴシック" panose="020B0600070205080204" pitchFamily="50" charset="-128"/>
                <a:cs typeface="Arial" panose="020B0604020202020204" pitchFamily="34" charset="0"/>
              </a:rPr>
              <a:t>-4.4</a:t>
            </a:r>
          </a:p>
        </p:txBody>
      </p:sp>
      <p:sp>
        <p:nvSpPr>
          <p:cNvPr id="25" name="TextBox 24">
            <a:extLst>
              <a:ext uri="{FF2B5EF4-FFF2-40B4-BE49-F238E27FC236}">
                <a16:creationId xmlns:a16="http://schemas.microsoft.com/office/drawing/2014/main" id="{AFCC2918-B649-534C-6F61-53807515995B}"/>
              </a:ext>
            </a:extLst>
          </p:cNvPr>
          <p:cNvSpPr txBox="1"/>
          <p:nvPr/>
        </p:nvSpPr>
        <p:spPr>
          <a:xfrm>
            <a:off x="8483418" y="2700095"/>
            <a:ext cx="508000" cy="246221"/>
          </a:xfrm>
          <a:prstGeom prst="rect">
            <a:avLst/>
          </a:prstGeom>
          <a:noFill/>
        </p:spPr>
        <p:txBody>
          <a:bodyPr wrap="square" rtlCol="0">
            <a:spAutoFit/>
          </a:bodyPr>
          <a:lstStyle/>
          <a:p>
            <a:pPr algn="ctr"/>
            <a:r>
              <a:rPr lang="en-US" sz="1000" noProof="1">
                <a:ea typeface="ＭＳ Ｐゴシック" panose="020B0600070205080204" pitchFamily="50" charset="-128"/>
                <a:cs typeface="Arial" panose="020B0604020202020204" pitchFamily="34" charset="0"/>
              </a:rPr>
              <a:t>69.5</a:t>
            </a:r>
            <a:endParaRPr kumimoji="1" lang="en-US" sz="1000" dirty="0">
              <a:ea typeface="ＭＳ Ｐゴシック" panose="020B0600070205080204" pitchFamily="50" charset="-128"/>
              <a:cs typeface="Arial" panose="020B0604020202020204" pitchFamily="34" charset="0"/>
            </a:endParaRPr>
          </a:p>
        </p:txBody>
      </p:sp>
      <p:sp>
        <p:nvSpPr>
          <p:cNvPr id="39" name="Text Placeholder 12">
            <a:extLst>
              <a:ext uri="{FF2B5EF4-FFF2-40B4-BE49-F238E27FC236}">
                <a16:creationId xmlns:a16="http://schemas.microsoft.com/office/drawing/2014/main" id="{2DF1B4CE-682B-4199-9E6E-E04518BC7197}"/>
              </a:ext>
            </a:extLst>
          </p:cNvPr>
          <p:cNvSpPr>
            <a:spLocks noGrp="1"/>
          </p:cNvSpPr>
          <p:nvPr/>
        </p:nvSpPr>
        <p:spPr bwMode="auto">
          <a:xfrm>
            <a:off x="7703967" y="3806906"/>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1" lang="en-US" altLang="ja-JP" sz="1000" b="0" i="0" u="none" strike="noStrike" kern="1200" cap="none" spc="0" normalizeH="0" baseline="0" noProof="1"/>
              <a:t>22</a:t>
            </a:r>
            <a:endParaRPr kumimoji="0" lang="ja-JP" altLang="en-US" sz="64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40" name="Text Placeholder 12">
            <a:extLst>
              <a:ext uri="{FF2B5EF4-FFF2-40B4-BE49-F238E27FC236}">
                <a16:creationId xmlns:a16="http://schemas.microsoft.com/office/drawing/2014/main" id="{75BA0E67-6BF3-241E-BE07-E7DEF4F0E0BF}"/>
              </a:ext>
            </a:extLst>
          </p:cNvPr>
          <p:cNvSpPr>
            <a:spLocks noGrp="1"/>
          </p:cNvSpPr>
          <p:nvPr>
            <p:custDataLst>
              <p:tags r:id="rId68"/>
            </p:custDataLst>
          </p:nvPr>
        </p:nvSpPr>
        <p:spPr bwMode="auto">
          <a:xfrm>
            <a:off x="8019922" y="380990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1" lang="en-US" altLang="ja-JP" sz="1000" b="0" i="0" u="none" strike="noStrike" kern="1200" cap="none" spc="0" normalizeH="0" baseline="0" noProof="1"/>
              <a:t>23</a:t>
            </a:r>
            <a:endParaRPr kumimoji="0" lang="ja-JP" altLang="en-US" sz="64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41" name="TextBox 40">
            <a:extLst>
              <a:ext uri="{FF2B5EF4-FFF2-40B4-BE49-F238E27FC236}">
                <a16:creationId xmlns:a16="http://schemas.microsoft.com/office/drawing/2014/main" id="{EFAB8EEF-0C3B-51E9-DEB6-D8B9370A6333}"/>
              </a:ext>
            </a:extLst>
          </p:cNvPr>
          <p:cNvSpPr txBox="1"/>
          <p:nvPr/>
        </p:nvSpPr>
        <p:spPr>
          <a:xfrm>
            <a:off x="8816092" y="2741780"/>
            <a:ext cx="508000" cy="246221"/>
          </a:xfrm>
          <a:prstGeom prst="rect">
            <a:avLst/>
          </a:prstGeom>
          <a:noFill/>
        </p:spPr>
        <p:txBody>
          <a:bodyPr wrap="square" rtlCol="0">
            <a:spAutoFit/>
          </a:bodyPr>
          <a:lstStyle/>
          <a:p>
            <a:pPr algn="ctr"/>
            <a:r>
              <a:rPr lang="en-US" sz="1000" noProof="1">
                <a:ea typeface="ＭＳ Ｐゴシック" panose="020B0600070205080204" pitchFamily="50" charset="-128"/>
                <a:cs typeface="Arial" panose="020B0604020202020204" pitchFamily="34" charset="0"/>
              </a:rPr>
              <a:t>66.4</a:t>
            </a:r>
            <a:endParaRPr kumimoji="1" lang="en-US" sz="1000" dirty="0">
              <a:ea typeface="ＭＳ Ｐゴシック" panose="020B0600070205080204" pitchFamily="50" charset="-128"/>
              <a:cs typeface="Arial" panose="020B0604020202020204" pitchFamily="34" charset="0"/>
            </a:endParaRPr>
          </a:p>
        </p:txBody>
      </p:sp>
      <p:sp>
        <p:nvSpPr>
          <p:cNvPr id="43" name="Text Placeholder 12">
            <a:extLst>
              <a:ext uri="{FF2B5EF4-FFF2-40B4-BE49-F238E27FC236}">
                <a16:creationId xmlns:a16="http://schemas.microsoft.com/office/drawing/2014/main" id="{90301740-C296-92DA-2188-532BFAFA9276}"/>
              </a:ext>
            </a:extLst>
          </p:cNvPr>
          <p:cNvSpPr>
            <a:spLocks noGrp="1"/>
          </p:cNvSpPr>
          <p:nvPr/>
        </p:nvSpPr>
        <p:spPr bwMode="auto">
          <a:xfrm>
            <a:off x="7771078" y="6277381"/>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1" lang="en-US" altLang="ja-JP" sz="1000" b="0" i="0" u="none" strike="noStrike" kern="1200" cap="none" spc="0" normalizeH="0" baseline="0" noProof="1"/>
              <a:t>22</a:t>
            </a:r>
            <a:endParaRPr kumimoji="0" lang="ja-JP" altLang="en-US" sz="64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44" name="Text Placeholder 12">
            <a:extLst>
              <a:ext uri="{FF2B5EF4-FFF2-40B4-BE49-F238E27FC236}">
                <a16:creationId xmlns:a16="http://schemas.microsoft.com/office/drawing/2014/main" id="{B2472509-6EEE-9477-8F06-852352301342}"/>
              </a:ext>
            </a:extLst>
          </p:cNvPr>
          <p:cNvSpPr>
            <a:spLocks noGrp="1"/>
          </p:cNvSpPr>
          <p:nvPr>
            <p:custDataLst>
              <p:tags r:id="rId69"/>
            </p:custDataLst>
          </p:nvPr>
        </p:nvSpPr>
        <p:spPr bwMode="auto">
          <a:xfrm>
            <a:off x="808414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1" lang="en-US" altLang="ja-JP" sz="1000" b="0" i="0" u="none" strike="noStrike" kern="1200" cap="none" spc="0" normalizeH="0" baseline="0" noProof="1"/>
              <a:t>23</a:t>
            </a:r>
            <a:endParaRPr kumimoji="0" lang="ja-JP" altLang="en-US" sz="64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21" name="Text Placeholder 12">
            <a:extLst>
              <a:ext uri="{FF2B5EF4-FFF2-40B4-BE49-F238E27FC236}">
                <a16:creationId xmlns:a16="http://schemas.microsoft.com/office/drawing/2014/main" id="{B284AE1D-635A-4EC8-3DE3-C0BD3FEA211E}"/>
              </a:ext>
            </a:extLst>
          </p:cNvPr>
          <p:cNvSpPr>
            <a:spLocks noGrp="1"/>
          </p:cNvSpPr>
          <p:nvPr>
            <p:custDataLst>
              <p:tags r:id="rId70"/>
            </p:custDataLst>
          </p:nvPr>
        </p:nvSpPr>
        <p:spPr bwMode="auto">
          <a:xfrm>
            <a:off x="9273480" y="5148808"/>
            <a:ext cx="520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fld id="{3D14E672-2587-4A15-A85D-F06385583E6C}" type="datetime'''6''5歳''''''以''''''''''''''''''''''''''''''上'''''''">
              <a:rPr kumimoji="1" lang="ja-JP" altLang="en-US" sz="1000" b="0" i="0" u="none" strike="noStrike" kern="1200" cap="none" spc="0" normalizeH="0" baseline="0" noProof="0"/>
              <a:pPr marL="0" marR="0" lvl="0" indent="0" algn="l" defTabSz="914400" rtl="0" eaLnBrk="1" fontAlgn="auto" latinLnBrk="0" hangingPunct="1">
                <a:lnSpc>
                  <a:spcPct val="100000"/>
                </a:lnSpc>
                <a:spcBef>
                  <a:spcPct val="0"/>
                </a:spcBef>
                <a:spcAft>
                  <a:spcPct val="0"/>
                </a:spcAft>
                <a:buClrTx/>
                <a:buSzTx/>
                <a:buFontTx/>
                <a:buNone/>
                <a:tabLst/>
                <a:defRPr/>
              </a:pPr>
              <a:t>65歳以上</a:t>
            </a:fld>
            <a:endParaRPr kumimoji="0" lang="ja-JP" altLang="en-US" sz="80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45" name="Text Placeholder 12">
            <a:extLst>
              <a:ext uri="{FF2B5EF4-FFF2-40B4-BE49-F238E27FC236}">
                <a16:creationId xmlns:a16="http://schemas.microsoft.com/office/drawing/2014/main" id="{51A71A73-1D83-0F65-EEC3-DF07B42E1312}"/>
              </a:ext>
            </a:extLst>
          </p:cNvPr>
          <p:cNvSpPr>
            <a:spLocks noGrp="1"/>
          </p:cNvSpPr>
          <p:nvPr>
            <p:custDataLst>
              <p:tags r:id="rId71"/>
            </p:custDataLst>
          </p:nvPr>
        </p:nvSpPr>
        <p:spPr bwMode="auto">
          <a:xfrm>
            <a:off x="9273480" y="5661248"/>
            <a:ext cx="533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fld id="{A51CF21C-B2CB-4F19-A691-195957F3036E}" type="datetime'''''''''15''''～''''''''''''''''''''''''''''6''''''''''4''歳'''">
              <a:rPr kumimoji="1" lang="ja-JP" altLang="en-US" sz="1000" b="0" i="0" u="none" strike="noStrike" kern="1200" cap="none" spc="0" normalizeH="0" baseline="0" noProof="0"/>
              <a:pPr marL="0" marR="0" lvl="0" indent="0" algn="l" defTabSz="914400" rtl="0" eaLnBrk="1" fontAlgn="auto" latinLnBrk="0" hangingPunct="1">
                <a:lnSpc>
                  <a:spcPct val="100000"/>
                </a:lnSpc>
                <a:spcBef>
                  <a:spcPct val="0"/>
                </a:spcBef>
                <a:spcAft>
                  <a:spcPct val="0"/>
                </a:spcAft>
                <a:buClrTx/>
                <a:buSzTx/>
                <a:buFontTx/>
                <a:buNone/>
                <a:tabLst/>
                <a:defRPr/>
              </a:pPr>
              <a:t>15～64歳</a:t>
            </a:fld>
            <a:endParaRPr kumimoji="0" lang="ja-JP" altLang="en-US" sz="80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46" name="Text Placeholder 12">
            <a:extLst>
              <a:ext uri="{FF2B5EF4-FFF2-40B4-BE49-F238E27FC236}">
                <a16:creationId xmlns:a16="http://schemas.microsoft.com/office/drawing/2014/main" id="{0F9E9E7A-0658-A496-2ED2-98054C16C18B}"/>
              </a:ext>
            </a:extLst>
          </p:cNvPr>
          <p:cNvSpPr>
            <a:spLocks noGrp="1"/>
          </p:cNvSpPr>
          <p:nvPr>
            <p:custDataLst>
              <p:tags r:id="rId72"/>
            </p:custDataLst>
          </p:nvPr>
        </p:nvSpPr>
        <p:spPr bwMode="auto">
          <a:xfrm>
            <a:off x="9273480" y="6021288"/>
            <a:ext cx="520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fld id="{46DB4CB8-EEAB-4400-8895-D85F23D75D75}" type="datetime'''1''''''''''''''''''''5''''''''''歳未''''''''''''''''''''''満'">
              <a:rPr kumimoji="1" lang="ja-JP" altLang="en-US" sz="1000" b="0" i="0" u="none" strike="noStrike" kern="1200" cap="none" spc="0" normalizeH="0" baseline="0" noProof="0"/>
              <a:pPr marL="0" marR="0" lvl="0" indent="0" algn="l" defTabSz="914400" rtl="0" eaLnBrk="1" fontAlgn="auto" latinLnBrk="0" hangingPunct="1">
                <a:lnSpc>
                  <a:spcPct val="100000"/>
                </a:lnSpc>
                <a:spcBef>
                  <a:spcPct val="0"/>
                </a:spcBef>
                <a:spcAft>
                  <a:spcPct val="0"/>
                </a:spcAft>
                <a:buClrTx/>
                <a:buSzTx/>
                <a:buFontTx/>
                <a:buNone/>
                <a:tabLst/>
                <a:defRPr/>
              </a:pPr>
              <a:t>15歳未満</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Tree>
    <p:extLst>
      <p:ext uri="{BB962C8B-B14F-4D97-AF65-F5344CB8AC3E}">
        <p14:creationId xmlns:p14="http://schemas.microsoft.com/office/powerpoint/2010/main" val="11490690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タイ／医療関連／医療機器</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流通（</a:t>
            </a:r>
            <a:r>
              <a:rPr lang="en-US" altLang="ja-JP" dirty="0"/>
              <a:t>1/2</a:t>
            </a:r>
            <a:r>
              <a:rPr lang="ja-JP" altLang="en-US" dirty="0"/>
              <a:t>）</a:t>
            </a:r>
          </a:p>
        </p:txBody>
      </p:sp>
      <p:sp>
        <p:nvSpPr>
          <p:cNvPr id="4" name="テキスト ボックス 3"/>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タイで医療機器を販売するためには、事業者登録済の事業者が、医療機器毎に申請許可を受ける必要がある。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公的医療機関の医療機器調達に際しては、大きく</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つの手法が存在する。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0" name="テキスト ボックス 9"/>
          <p:cNvSpPr txBox="1"/>
          <p:nvPr/>
        </p:nvSpPr>
        <p:spPr>
          <a:xfrm>
            <a:off x="200472" y="6525344"/>
            <a:ext cx="928903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（出所）アメリカ合衆国商務省国際貿易局、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PMDA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「令和</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年度 アジア諸国医薬品・医療機器規制情報・分析事業（追加調査）」調査報告書、タイ政府「</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Public Procurement and Supplies Administration Act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ja-JP" altLang="ja-JP" sz="800" dirty="0"/>
          </a:p>
        </p:txBody>
      </p:sp>
      <p:sp>
        <p:nvSpPr>
          <p:cNvPr id="14" name="TextBox 13">
            <a:extLst>
              <a:ext uri="{FF2B5EF4-FFF2-40B4-BE49-F238E27FC236}">
                <a16:creationId xmlns:a16="http://schemas.microsoft.com/office/drawing/2014/main" id="{86678FC1-A662-4A96-9B1C-01DDEDA6FC37}"/>
              </a:ext>
            </a:extLst>
          </p:cNvPr>
          <p:cNvSpPr txBox="1"/>
          <p:nvPr/>
        </p:nvSpPr>
        <p:spPr>
          <a:xfrm>
            <a:off x="5313040" y="2145045"/>
            <a:ext cx="4320480" cy="830997"/>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buClr>
                <a:schemeClr val="bg1">
                  <a:lumMod val="50000"/>
                </a:schemeClr>
              </a:buClr>
              <a:buSzPct val="80000"/>
              <a:buFont typeface="Wingdings" panose="05000000000000000000" pitchFamily="2" charset="2"/>
              <a:buChar char="l"/>
            </a:pPr>
            <a:r>
              <a:rPr lang="ja-JP" altLang="en-US" sz="1200" dirty="0"/>
              <a:t>公的医療機関における医療機器の調達に係る規制の根幹をなしているのは、</a:t>
            </a:r>
            <a:r>
              <a:rPr lang="en-US" altLang="ja-JP" sz="1200" dirty="0"/>
              <a:t>2017</a:t>
            </a:r>
            <a:r>
              <a:rPr lang="ja-JP" altLang="en-US" sz="1200" dirty="0"/>
              <a:t>年に施行された「調達および供給管理法」であり、同法においては、以下の</a:t>
            </a:r>
            <a:r>
              <a:rPr lang="en-US" altLang="ja-JP" sz="1200" dirty="0"/>
              <a:t>3</a:t>
            </a:r>
            <a:r>
              <a:rPr lang="ja-JP" altLang="en-US" sz="1200" dirty="0"/>
              <a:t>つの調達手法が認められている。</a:t>
            </a:r>
          </a:p>
        </p:txBody>
      </p:sp>
      <p:grpSp>
        <p:nvGrpSpPr>
          <p:cNvPr id="16" name="グループ化 4">
            <a:extLst>
              <a:ext uri="{FF2B5EF4-FFF2-40B4-BE49-F238E27FC236}">
                <a16:creationId xmlns:a16="http://schemas.microsoft.com/office/drawing/2014/main" id="{A2B8091C-4880-45DD-9034-2B3B7D955629}"/>
              </a:ext>
            </a:extLst>
          </p:cNvPr>
          <p:cNvGrpSpPr/>
          <p:nvPr/>
        </p:nvGrpSpPr>
        <p:grpSpPr>
          <a:xfrm>
            <a:off x="416495" y="1771464"/>
            <a:ext cx="4464496" cy="288032"/>
            <a:chOff x="4803499" y="2113806"/>
            <a:chExt cx="2954133" cy="288032"/>
          </a:xfrm>
        </p:grpSpPr>
        <p:cxnSp>
          <p:nvCxnSpPr>
            <p:cNvPr id="17" name="直線コネクタ 5">
              <a:extLst>
                <a:ext uri="{FF2B5EF4-FFF2-40B4-BE49-F238E27FC236}">
                  <a16:creationId xmlns:a16="http://schemas.microsoft.com/office/drawing/2014/main" id="{AE43ED29-6B01-4728-A0DD-5E71BE3EF47A}"/>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4C8AA325-CA72-4DCD-BC70-A1C854DA474B}"/>
                </a:ext>
              </a:extLst>
            </p:cNvPr>
            <p:cNvSpPr>
              <a:spLocks noChangeArrowheads="1"/>
            </p:cNvSpPr>
            <p:nvPr/>
          </p:nvSpPr>
          <p:spPr bwMode="auto">
            <a:xfrm>
              <a:off x="4803499"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流通に係る規制</a:t>
              </a:r>
              <a:endParaRPr lang="en-US" altLang="ko-KR" sz="1400" baseline="30000" dirty="0">
                <a:solidFill>
                  <a:srgbClr val="000000"/>
                </a:solidFill>
                <a:latin typeface="Arial Black" pitchFamily="34" charset="0"/>
                <a:ea typeface="HGP創英角ｺﾞｼｯｸUB" pitchFamily="50" charset="-128"/>
              </a:endParaRPr>
            </a:p>
          </p:txBody>
        </p:sp>
      </p:grpSp>
      <p:grpSp>
        <p:nvGrpSpPr>
          <p:cNvPr id="19" name="グループ化 78">
            <a:extLst>
              <a:ext uri="{FF2B5EF4-FFF2-40B4-BE49-F238E27FC236}">
                <a16:creationId xmlns:a16="http://schemas.microsoft.com/office/drawing/2014/main" id="{20FAB36E-BDFF-4F37-845F-3CAD7B778415}"/>
              </a:ext>
            </a:extLst>
          </p:cNvPr>
          <p:cNvGrpSpPr/>
          <p:nvPr/>
        </p:nvGrpSpPr>
        <p:grpSpPr>
          <a:xfrm>
            <a:off x="5241032" y="1771464"/>
            <a:ext cx="4464496" cy="288032"/>
            <a:chOff x="4803500" y="2113806"/>
            <a:chExt cx="2954133" cy="288032"/>
          </a:xfrm>
        </p:grpSpPr>
        <p:cxnSp>
          <p:nvCxnSpPr>
            <p:cNvPr id="20" name="直線コネクタ 79">
              <a:extLst>
                <a:ext uri="{FF2B5EF4-FFF2-40B4-BE49-F238E27FC236}">
                  <a16:creationId xmlns:a16="http://schemas.microsoft.com/office/drawing/2014/main" id="{8211DEB7-A0A4-4B2F-806F-0F8C0DE156D3}"/>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1" name="Rectangle 6">
              <a:extLst>
                <a:ext uri="{FF2B5EF4-FFF2-40B4-BE49-F238E27FC236}">
                  <a16:creationId xmlns:a16="http://schemas.microsoft.com/office/drawing/2014/main" id="{FF394F96-4699-4291-A8A0-3F813E107157}"/>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調達に係る規制</a:t>
              </a:r>
              <a:endParaRPr lang="en-US" altLang="ko-KR" sz="1400" baseline="30000" dirty="0">
                <a:solidFill>
                  <a:srgbClr val="000000"/>
                </a:solidFill>
                <a:latin typeface="Arial Black" pitchFamily="34" charset="0"/>
                <a:ea typeface="HGP創英角ｺﾞｼｯｸUB" pitchFamily="50" charset="-128"/>
              </a:endParaRPr>
            </a:p>
          </p:txBody>
        </p:sp>
      </p:grpSp>
      <p:sp>
        <p:nvSpPr>
          <p:cNvPr id="22" name="TextBox 21">
            <a:extLst>
              <a:ext uri="{FF2B5EF4-FFF2-40B4-BE49-F238E27FC236}">
                <a16:creationId xmlns:a16="http://schemas.microsoft.com/office/drawing/2014/main" id="{57F5FD49-9D84-4928-A318-BCFB5D3BF72D}"/>
              </a:ext>
            </a:extLst>
          </p:cNvPr>
          <p:cNvSpPr txBox="1"/>
          <p:nvPr/>
        </p:nvSpPr>
        <p:spPr>
          <a:xfrm>
            <a:off x="416495" y="2145045"/>
            <a:ext cx="4448357" cy="3342069"/>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buClr>
                <a:schemeClr val="bg1">
                  <a:lumMod val="50000"/>
                </a:schemeClr>
              </a:buClr>
              <a:buSzPct val="80000"/>
              <a:buFont typeface="Wingdings" panose="05000000000000000000" pitchFamily="2" charset="2"/>
              <a:buChar char="l"/>
            </a:pPr>
            <a:r>
              <a:rPr lang="ja-JP" altLang="en-US" sz="1200" dirty="0"/>
              <a:t>タイで事業者登録を取得している企業のみが、医療機器を販売・流通する資格を有する。</a:t>
            </a:r>
            <a:endParaRPr lang="en-US" altLang="ja-JP" sz="1200" dirty="0"/>
          </a:p>
          <a:p>
            <a:pPr>
              <a:buClr>
                <a:schemeClr val="bg1">
                  <a:lumMod val="50000"/>
                </a:schemeClr>
              </a:buClr>
              <a:buSzPct val="80000"/>
              <a:buFont typeface="Wingdings" panose="05000000000000000000" pitchFamily="2" charset="2"/>
              <a:buChar char="l"/>
            </a:pPr>
            <a:r>
              <a:rPr lang="ja-JP" altLang="en-US" sz="1200" dirty="0"/>
              <a:t>同登録の取得のためには、タイに居住している必要があるため、現地に拠点を有さない海外メーカーの場合、現地代理店との提携も考慮の余地がある。</a:t>
            </a:r>
            <a:endParaRPr lang="en-US" altLang="ja-JP" sz="1200" dirty="0"/>
          </a:p>
          <a:p>
            <a:pPr>
              <a:buClr>
                <a:schemeClr val="bg1">
                  <a:lumMod val="50000"/>
                </a:schemeClr>
              </a:buClr>
              <a:buSzPct val="80000"/>
              <a:buFont typeface="Wingdings" panose="05000000000000000000" pitchFamily="2" charset="2"/>
              <a:buChar char="l"/>
            </a:pPr>
            <a:r>
              <a:rPr lang="ja-JP" altLang="en-US" sz="1200" dirty="0"/>
              <a:t>医療機器の販売や流通に係る規制の根幹をなしているのは、</a:t>
            </a:r>
            <a:r>
              <a:rPr lang="en-US" altLang="ja-JP" sz="1200" dirty="0"/>
              <a:t>2019</a:t>
            </a:r>
            <a:r>
              <a:rPr lang="ja-JP" altLang="en-US" sz="1200" dirty="0"/>
              <a:t>年に施行された「医療機器法」であり、保健省傘下・食品医薬品局の医療機器管理部（</a:t>
            </a:r>
            <a:r>
              <a:rPr lang="en-US" altLang="ja-JP" sz="1200" dirty="0"/>
              <a:t>MDCD: Medical Devices Control Division</a:t>
            </a:r>
            <a:r>
              <a:rPr lang="ja-JP" altLang="en-US" sz="1200" dirty="0"/>
              <a:t>）が管轄している。</a:t>
            </a:r>
            <a:endParaRPr lang="en-US" altLang="ja-JP" sz="1200" dirty="0"/>
          </a:p>
          <a:p>
            <a:pPr marL="269875" indent="-171450">
              <a:lnSpc>
                <a:spcPct val="113000"/>
              </a:lnSpc>
              <a:spcAft>
                <a:spcPts val="600"/>
              </a:spcAft>
              <a:buClr>
                <a:schemeClr val="bg1">
                  <a:lumMod val="50000"/>
                </a:schemeClr>
              </a:buClr>
              <a:buSzPct val="80000"/>
              <a:buFontTx/>
              <a:buChar char="-"/>
            </a:pPr>
            <a:r>
              <a:rPr lang="ja-JP" altLang="en-US" sz="1200" spc="-30" dirty="0"/>
              <a:t>医療機器毎に</a:t>
            </a:r>
            <a:r>
              <a:rPr lang="en-US" altLang="ja-JP" sz="1200" spc="-30" dirty="0"/>
              <a:t>MDCD</a:t>
            </a:r>
            <a:r>
              <a:rPr lang="ja-JP" altLang="en-US" sz="1200" spc="-30" dirty="0"/>
              <a:t>からの製造や販売に係る許可取得が必要。</a:t>
            </a:r>
            <a:endParaRPr lang="en-US" altLang="ja-JP" sz="1200" spc="-30" dirty="0"/>
          </a:p>
          <a:p>
            <a:pPr marL="269875" indent="-171450">
              <a:lnSpc>
                <a:spcPct val="113000"/>
              </a:lnSpc>
              <a:spcAft>
                <a:spcPts val="600"/>
              </a:spcAft>
              <a:buClr>
                <a:schemeClr val="bg1">
                  <a:lumMod val="50000"/>
                </a:schemeClr>
              </a:buClr>
              <a:buSzPct val="80000"/>
              <a:buFontTx/>
              <a:buChar char="-"/>
            </a:pPr>
            <a:r>
              <a:rPr lang="ja-JP" altLang="en-US" sz="1200" spc="-30" dirty="0"/>
              <a:t>医療機器の分類によって、許可の取得方法は異なる。</a:t>
            </a:r>
            <a:endParaRPr lang="en-US" altLang="ja-JP" sz="1200" spc="-30" dirty="0"/>
          </a:p>
          <a:p>
            <a:pPr marL="269875" indent="-171450">
              <a:lnSpc>
                <a:spcPct val="113000"/>
              </a:lnSpc>
              <a:spcAft>
                <a:spcPts val="600"/>
              </a:spcAft>
              <a:buClr>
                <a:schemeClr val="bg1">
                  <a:lumMod val="50000"/>
                </a:schemeClr>
              </a:buClr>
              <a:buSzPct val="80000"/>
              <a:buFontTx/>
              <a:buChar char="-"/>
            </a:pPr>
            <a:r>
              <a:rPr lang="en-US" altLang="ja-JP" sz="1200" spc="-30" dirty="0"/>
              <a:t>2022</a:t>
            </a:r>
            <a:r>
              <a:rPr lang="ja-JP" altLang="en-US" sz="1200" spc="-30" dirty="0"/>
              <a:t>年より、流通番号の申請時に</a:t>
            </a:r>
            <a:r>
              <a:rPr lang="en-US" altLang="ja-JP" sz="1200" spc="-30" dirty="0"/>
              <a:t>ASEAN</a:t>
            </a:r>
            <a:r>
              <a:rPr lang="ja-JP" altLang="en-US" sz="1200" spc="-30" dirty="0"/>
              <a:t>共通の申請様式（</a:t>
            </a:r>
            <a:r>
              <a:rPr lang="en-US" altLang="ja-JP" sz="1200" spc="-30" dirty="0"/>
              <a:t>Common Submission Dossier Template</a:t>
            </a:r>
            <a:r>
              <a:rPr lang="ja-JP" altLang="en-US" sz="1200" spc="-30" dirty="0"/>
              <a:t>）の適用が開始される。</a:t>
            </a:r>
            <a:endParaRPr lang="en-US" altLang="ja-JP" sz="1200" spc="-30" dirty="0"/>
          </a:p>
          <a:p>
            <a:pPr marL="269875" indent="-171450">
              <a:lnSpc>
                <a:spcPct val="113000"/>
              </a:lnSpc>
              <a:spcAft>
                <a:spcPts val="600"/>
              </a:spcAft>
              <a:buClr>
                <a:schemeClr val="bg1">
                  <a:lumMod val="50000"/>
                </a:schemeClr>
              </a:buClr>
              <a:buSzPct val="80000"/>
              <a:buFontTx/>
              <a:buChar char="-"/>
            </a:pPr>
            <a:r>
              <a:rPr lang="ja-JP" altLang="en-US" sz="1200" spc="-30" dirty="0"/>
              <a:t>許可取得には、</a:t>
            </a:r>
            <a:r>
              <a:rPr lang="en-US" altLang="ja-JP" sz="1200" spc="-30" dirty="0"/>
              <a:t>200</a:t>
            </a:r>
            <a:r>
              <a:rPr lang="ja-JP" altLang="en-US" sz="1200" spc="-30" dirty="0"/>
              <a:t>～</a:t>
            </a:r>
            <a:r>
              <a:rPr lang="en-US" altLang="ja-JP" sz="1200" spc="-30" dirty="0"/>
              <a:t>300</a:t>
            </a:r>
            <a:r>
              <a:rPr lang="ja-JP" altLang="en-US" sz="1200" spc="-30" dirty="0"/>
              <a:t>日程度もの期間を要するケースもある。</a:t>
            </a:r>
            <a:endParaRPr lang="en-US" altLang="ja-JP" sz="1200" spc="-30" dirty="0"/>
          </a:p>
        </p:txBody>
      </p:sp>
      <p:graphicFrame>
        <p:nvGraphicFramePr>
          <p:cNvPr id="26" name="Table 25">
            <a:extLst>
              <a:ext uri="{FF2B5EF4-FFF2-40B4-BE49-F238E27FC236}">
                <a16:creationId xmlns:a16="http://schemas.microsoft.com/office/drawing/2014/main" id="{5FD80EEE-6E55-4DB3-89F2-60CC6238431F}"/>
              </a:ext>
            </a:extLst>
          </p:cNvPr>
          <p:cNvGraphicFramePr>
            <a:graphicFrameLocks noGrp="1"/>
          </p:cNvGraphicFramePr>
          <p:nvPr>
            <p:extLst>
              <p:ext uri="{D42A27DB-BD31-4B8C-83A1-F6EECF244321}">
                <p14:modId xmlns:p14="http://schemas.microsoft.com/office/powerpoint/2010/main" val="3819418918"/>
              </p:ext>
            </p:extLst>
          </p:nvPr>
        </p:nvGraphicFramePr>
        <p:xfrm>
          <a:off x="5264109" y="3097726"/>
          <a:ext cx="4456206" cy="2545074"/>
        </p:xfrm>
        <a:graphic>
          <a:graphicData uri="http://schemas.openxmlformats.org/drawingml/2006/table">
            <a:tbl>
              <a:tblPr firstRow="1" bandRow="1">
                <a:tableStyleId>{5C22544A-7EE6-4342-B048-85BDC9FD1C3A}</a:tableStyleId>
              </a:tblPr>
              <a:tblGrid>
                <a:gridCol w="1489091">
                  <a:extLst>
                    <a:ext uri="{9D8B030D-6E8A-4147-A177-3AD203B41FA5}">
                      <a16:colId xmlns:a16="http://schemas.microsoft.com/office/drawing/2014/main" val="3081066574"/>
                    </a:ext>
                  </a:extLst>
                </a:gridCol>
                <a:gridCol w="2967115">
                  <a:extLst>
                    <a:ext uri="{9D8B030D-6E8A-4147-A177-3AD203B41FA5}">
                      <a16:colId xmlns:a16="http://schemas.microsoft.com/office/drawing/2014/main" val="2259600006"/>
                    </a:ext>
                  </a:extLst>
                </a:gridCol>
              </a:tblGrid>
              <a:tr h="298388">
                <a:tc>
                  <a:txBody>
                    <a:bodyPr/>
                    <a:lstStyle/>
                    <a:p>
                      <a:pPr algn="ctr"/>
                      <a:endParaRPr lang="en-SG" sz="1100" dirty="0"/>
                    </a:p>
                  </a:txBody>
                  <a:tcPr anchor="ctr">
                    <a:solidFill>
                      <a:srgbClr val="3D6AA7"/>
                    </a:solidFill>
                  </a:tcPr>
                </a:tc>
                <a:tc>
                  <a:txBody>
                    <a:bodyPr/>
                    <a:lstStyle/>
                    <a:p>
                      <a:pPr algn="ctr"/>
                      <a:r>
                        <a:rPr lang="ja-JP" altLang="en-US" sz="1100" baseline="0" dirty="0">
                          <a:ea typeface="HGP創英角ｺﾞｼｯｸUB" panose="020B0900000000000000" pitchFamily="50" charset="-128"/>
                        </a:rPr>
                        <a:t>概　要</a:t>
                      </a:r>
                      <a:endParaRPr lang="en-SG" sz="1100" baseline="0" dirty="0">
                        <a:ea typeface="HGP創英角ｺﾞｼｯｸUB" panose="020B0900000000000000" pitchFamily="50" charset="-128"/>
                      </a:endParaRPr>
                    </a:p>
                  </a:txBody>
                  <a:tcPr anchor="ctr">
                    <a:solidFill>
                      <a:srgbClr val="3D6AA7"/>
                    </a:solidFill>
                  </a:tcPr>
                </a:tc>
                <a:extLst>
                  <a:ext uri="{0D108BD9-81ED-4DB2-BD59-A6C34878D82A}">
                    <a16:rowId xmlns:a16="http://schemas.microsoft.com/office/drawing/2014/main" val="1714161948"/>
                  </a:ext>
                </a:extLst>
              </a:tr>
              <a:tr h="684537">
                <a:tc>
                  <a:txBody>
                    <a:bodyPr/>
                    <a:lstStyle/>
                    <a:p>
                      <a:pPr algn="ctr"/>
                      <a:r>
                        <a:rPr lang="ja-JP" altLang="en-US" sz="1100" b="0" baseline="0" dirty="0">
                          <a:solidFill>
                            <a:sysClr val="windowText" lastClr="000000"/>
                          </a:solidFill>
                          <a:ea typeface="HGP創英角ｺﾞｼｯｸUB" panose="020B0900000000000000" pitchFamily="50" charset="-128"/>
                        </a:rPr>
                        <a:t>一般勧誘方式</a:t>
                      </a:r>
                      <a:br>
                        <a:rPr lang="en-US" altLang="ja-JP" sz="1100" b="0" baseline="0" dirty="0">
                          <a:solidFill>
                            <a:sysClr val="windowText" lastClr="000000"/>
                          </a:solidFill>
                          <a:ea typeface="HGP創英角ｺﾞｼｯｸUB" panose="020B0900000000000000" pitchFamily="50" charset="-128"/>
                        </a:rPr>
                      </a:br>
                      <a:r>
                        <a:rPr lang="ja-JP" altLang="en-US" sz="1100" b="0" baseline="0" dirty="0">
                          <a:solidFill>
                            <a:sysClr val="windowText" lastClr="000000"/>
                          </a:solidFill>
                          <a:ea typeface="HGP創英角ｺﾞｼｯｸUB" panose="020B0900000000000000" pitchFamily="50" charset="-128"/>
                        </a:rPr>
                        <a:t>（</a:t>
                      </a:r>
                      <a:r>
                        <a:rPr lang="en-US" altLang="ja-JP" sz="1100" b="0" baseline="0" dirty="0">
                          <a:solidFill>
                            <a:sysClr val="windowText" lastClr="000000"/>
                          </a:solidFill>
                          <a:ea typeface="HGP創英角ｺﾞｼｯｸUB" panose="020B0900000000000000" pitchFamily="50" charset="-128"/>
                        </a:rPr>
                        <a:t>General solicitation method</a:t>
                      </a:r>
                      <a:r>
                        <a:rPr lang="ja-JP" altLang="en-US" sz="1100" b="0" baseline="0" dirty="0">
                          <a:solidFill>
                            <a:sysClr val="windowText" lastClr="000000"/>
                          </a:solidFill>
                          <a:ea typeface="HGP創英角ｺﾞｼｯｸUB" panose="020B0900000000000000" pitchFamily="50" charset="-128"/>
                        </a:rPr>
                        <a:t>）</a:t>
                      </a:r>
                      <a:endParaRPr lang="en-SG" altLang="ja-JP" sz="1100" b="0" baseline="0" dirty="0">
                        <a:solidFill>
                          <a:sysClr val="windowText" lastClr="000000"/>
                        </a:solidFill>
                        <a:ea typeface="HGP創英角ｺﾞｼｯｸUB" panose="020B0900000000000000" pitchFamily="50" charset="-128"/>
                      </a:endParaRPr>
                    </a:p>
                  </a:txBody>
                  <a:tcPr anchor="ctr">
                    <a:solidFill>
                      <a:schemeClr val="tx2"/>
                    </a:solidFill>
                  </a:tcPr>
                </a:tc>
                <a:tc>
                  <a:txBody>
                    <a:bodyPr/>
                    <a:lstStyle/>
                    <a:p>
                      <a:r>
                        <a:rPr lang="ja-JP" altLang="en-US" sz="1100" dirty="0"/>
                        <a:t>政府機関が設定した資格要件を満たす全ての調達先候補から、提案書を受け入れる。</a:t>
                      </a:r>
                      <a:endParaRPr lang="en-SG" altLang="ja-JP" sz="1100" dirty="0"/>
                    </a:p>
                  </a:txBody>
                  <a:tcPr anchor="ctr">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105163086"/>
                  </a:ext>
                </a:extLst>
              </a:tr>
              <a:tr h="877612">
                <a:tc>
                  <a:txBody>
                    <a:bodyPr/>
                    <a:lstStyle/>
                    <a:p>
                      <a:pPr algn="ctr"/>
                      <a:r>
                        <a:rPr lang="ja-JP" altLang="en-US" sz="1100" b="0" dirty="0">
                          <a:latin typeface="HGP創英角ｺﾞｼｯｸUB" panose="020B0900000000000000" pitchFamily="50" charset="-128"/>
                          <a:ea typeface="HGP創英角ｺﾞｼｯｸUB" panose="020B0900000000000000" pitchFamily="50" charset="-128"/>
                        </a:rPr>
                        <a:t>選択方式</a:t>
                      </a:r>
                      <a:br>
                        <a:rPr lang="en-US" altLang="ja-JP" sz="1100" b="0" dirty="0">
                          <a:latin typeface="HGP創英角ｺﾞｼｯｸUB" panose="020B0900000000000000" pitchFamily="50" charset="-128"/>
                          <a:ea typeface="HGP創英角ｺﾞｼｯｸUB" panose="020B0900000000000000" pitchFamily="50" charset="-128"/>
                        </a:rPr>
                      </a:br>
                      <a:r>
                        <a:rPr lang="ja-JP" altLang="en-US" sz="1100" b="0" dirty="0">
                          <a:latin typeface="HGP創英角ｺﾞｼｯｸUB" panose="020B0900000000000000" pitchFamily="50" charset="-128"/>
                          <a:ea typeface="HGP創英角ｺﾞｼｯｸUB" panose="020B0900000000000000" pitchFamily="50" charset="-128"/>
                        </a:rPr>
                        <a:t>（</a:t>
                      </a:r>
                      <a:r>
                        <a:rPr lang="en-US" altLang="ja-JP" sz="1100" b="0" dirty="0">
                          <a:latin typeface="+mj-lt"/>
                          <a:ea typeface="HGP創英角ｺﾞｼｯｸUB" panose="020B0900000000000000" pitchFamily="50" charset="-128"/>
                        </a:rPr>
                        <a:t>Selection method</a:t>
                      </a:r>
                      <a:r>
                        <a:rPr lang="ja-JP" altLang="en-US" sz="1100" b="0" dirty="0">
                          <a:latin typeface="HGP創英角ｺﾞｼｯｸUB" panose="020B0900000000000000" pitchFamily="50" charset="-128"/>
                          <a:ea typeface="HGP創英角ｺﾞｼｯｸUB" panose="020B0900000000000000" pitchFamily="50" charset="-128"/>
                        </a:rPr>
                        <a:t>）</a:t>
                      </a:r>
                      <a:endParaRPr lang="en-SG" sz="11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solidFill>
                      <a:schemeClr val="tx2"/>
                    </a:solidFill>
                  </a:tcPr>
                </a:tc>
                <a:tc>
                  <a:txBody>
                    <a:bodyPr/>
                    <a:lstStyle/>
                    <a:p>
                      <a:r>
                        <a:rPr lang="ja-JP" altLang="en-US" sz="1100" dirty="0"/>
                        <a:t>資格を満たす調達先候補が</a:t>
                      </a:r>
                      <a:r>
                        <a:rPr lang="en-US" altLang="ja-JP" sz="1100" dirty="0"/>
                        <a:t>3</a:t>
                      </a:r>
                      <a:r>
                        <a:rPr lang="ja-JP" altLang="en-US" sz="1100" dirty="0"/>
                        <a:t>つ以上であることを条件に、政府機関によって指定された資格要件を満たす任意の調達先候補に提案書の提出を求める。</a:t>
                      </a:r>
                      <a:endParaRPr lang="en-SG" altLang="ja-JP" sz="1100" b="0" dirty="0"/>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4063569618"/>
                  </a:ext>
                </a:extLst>
              </a:tr>
              <a:tr h="684537">
                <a:tc>
                  <a:txBody>
                    <a:bodyPr/>
                    <a:lstStyle/>
                    <a:p>
                      <a:pPr algn="ctr"/>
                      <a:r>
                        <a:rPr lang="ja-JP" altLang="en-US" sz="1100" b="0" baseline="0" dirty="0">
                          <a:solidFill>
                            <a:sysClr val="windowText" lastClr="000000"/>
                          </a:solidFill>
                          <a:ea typeface="HGP創英角ｺﾞｼｯｸUB" panose="020B0900000000000000" pitchFamily="50" charset="-128"/>
                        </a:rPr>
                        <a:t>特定方式</a:t>
                      </a:r>
                      <a:br>
                        <a:rPr lang="en-US" altLang="ja-JP" sz="1100" b="0" baseline="0" dirty="0">
                          <a:solidFill>
                            <a:sysClr val="windowText" lastClr="000000"/>
                          </a:solidFill>
                          <a:ea typeface="HGP創英角ｺﾞｼｯｸUB" panose="020B0900000000000000" pitchFamily="50" charset="-128"/>
                        </a:rPr>
                      </a:br>
                      <a:r>
                        <a:rPr lang="ja-JP" altLang="en-US" sz="1100" b="0" baseline="0" dirty="0">
                          <a:solidFill>
                            <a:sysClr val="windowText" lastClr="000000"/>
                          </a:solidFill>
                          <a:ea typeface="HGP創英角ｺﾞｼｯｸUB" panose="020B0900000000000000" pitchFamily="50" charset="-128"/>
                        </a:rPr>
                        <a:t>（</a:t>
                      </a:r>
                      <a:r>
                        <a:rPr lang="en-US" altLang="ja-JP" sz="1100" b="0" baseline="0" dirty="0">
                          <a:solidFill>
                            <a:sysClr val="windowText" lastClr="000000"/>
                          </a:solidFill>
                          <a:ea typeface="HGP創英角ｺﾞｼｯｸUB" panose="020B0900000000000000" pitchFamily="50" charset="-128"/>
                        </a:rPr>
                        <a:t>Specific method</a:t>
                      </a:r>
                      <a:r>
                        <a:rPr lang="ja-JP" altLang="en-US" sz="1100" b="0" baseline="0" dirty="0">
                          <a:solidFill>
                            <a:sysClr val="windowText" lastClr="000000"/>
                          </a:solidFill>
                          <a:ea typeface="HGP創英角ｺﾞｼｯｸUB" panose="020B0900000000000000" pitchFamily="50" charset="-128"/>
                        </a:rPr>
                        <a:t>）</a:t>
                      </a:r>
                      <a:endParaRPr lang="en-SG" altLang="ja-JP" sz="1100" b="0" baseline="0" dirty="0">
                        <a:solidFill>
                          <a:sysClr val="windowText" lastClr="000000"/>
                        </a:solidFill>
                        <a:ea typeface="HGP創英角ｺﾞｼｯｸUB" panose="020B0900000000000000" pitchFamily="50" charset="-128"/>
                      </a:endParaRPr>
                    </a:p>
                  </a:txBody>
                  <a:tcPr anchor="ctr">
                    <a:solidFill>
                      <a:schemeClr val="tx2"/>
                    </a:solidFill>
                  </a:tcPr>
                </a:tc>
                <a:tc>
                  <a:txBody>
                    <a:bodyPr/>
                    <a:lstStyle/>
                    <a:p>
                      <a:r>
                        <a:rPr lang="ja-JP" altLang="en-US" sz="1100" dirty="0"/>
                        <a:t>政府機関が設定した資格要件を満たす任意の調達先候補一社に提案書の提出を求めた上で、価格交渉を行う。</a:t>
                      </a:r>
                      <a:endParaRPr lang="en-SG" sz="1100" b="0" dirty="0"/>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173120720"/>
                  </a:ext>
                </a:extLst>
              </a:tr>
            </a:tbl>
          </a:graphicData>
        </a:graphic>
      </p:graphicFrame>
    </p:spTree>
    <p:extLst>
      <p:ext uri="{BB962C8B-B14F-4D97-AF65-F5344CB8AC3E}">
        <p14:creationId xmlns:p14="http://schemas.microsoft.com/office/powerpoint/2010/main" val="369434437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タイ／医療関連／医療機器</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流通（</a:t>
            </a:r>
            <a:r>
              <a:rPr lang="en-US" altLang="ja-JP" dirty="0"/>
              <a:t>2/2</a:t>
            </a:r>
            <a:r>
              <a:rPr lang="ja-JP" altLang="en-US" dirty="0"/>
              <a:t>）</a:t>
            </a:r>
          </a:p>
        </p:txBody>
      </p:sp>
      <p:sp>
        <p:nvSpPr>
          <p:cNvPr id="4" name="テキスト ボックス 3"/>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タイで医療機器を販売するためには、事業者登録済の事業者が、医療機器毎に申請許可を受ける必要がある。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公的医療機関の医療機器調達に際しては、大きく</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つの手法が存在する。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0" name="テキスト ボックス 9"/>
          <p:cNvSpPr txBox="1"/>
          <p:nvPr/>
        </p:nvSpPr>
        <p:spPr>
          <a:xfrm>
            <a:off x="200472" y="6525344"/>
            <a:ext cx="928903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（出所）アメリカ合衆国商務省国際貿易局、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PMDA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「令和</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年度 アジア諸国医薬品・医療機器規制情報・分析事業（追加調査）」調査報告書、タイ政府「</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Public Procurement and Supplies Administration Act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ja-JP" altLang="ja-JP" sz="800" dirty="0"/>
          </a:p>
        </p:txBody>
      </p:sp>
      <p:sp>
        <p:nvSpPr>
          <p:cNvPr id="14" name="TextBox 13">
            <a:extLst>
              <a:ext uri="{FF2B5EF4-FFF2-40B4-BE49-F238E27FC236}">
                <a16:creationId xmlns:a16="http://schemas.microsoft.com/office/drawing/2014/main" id="{86678FC1-A662-4A96-9B1C-01DDEDA6FC37}"/>
              </a:ext>
            </a:extLst>
          </p:cNvPr>
          <p:cNvSpPr txBox="1"/>
          <p:nvPr/>
        </p:nvSpPr>
        <p:spPr>
          <a:xfrm>
            <a:off x="5313040" y="2145045"/>
            <a:ext cx="4320480" cy="830997"/>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buClr>
                <a:schemeClr val="bg1">
                  <a:lumMod val="50000"/>
                </a:schemeClr>
              </a:buClr>
              <a:buSzPct val="80000"/>
              <a:buFont typeface="Wingdings" panose="05000000000000000000" pitchFamily="2" charset="2"/>
              <a:buChar char="l"/>
            </a:pPr>
            <a:r>
              <a:rPr lang="ja-JP" altLang="en-US" sz="1200" dirty="0"/>
              <a:t>公的医療機関における医療機器の調達に係る規制の根幹をなしているのは、</a:t>
            </a:r>
            <a:r>
              <a:rPr lang="en-US" altLang="ja-JP" sz="1200" dirty="0"/>
              <a:t>2017</a:t>
            </a:r>
            <a:r>
              <a:rPr lang="ja-JP" altLang="en-US" sz="1200" dirty="0"/>
              <a:t>年に施行された「調達および供給管理法」であり、同法においては、以下の</a:t>
            </a:r>
            <a:r>
              <a:rPr lang="en-US" altLang="ja-JP" sz="1200" dirty="0"/>
              <a:t>3</a:t>
            </a:r>
            <a:r>
              <a:rPr lang="ja-JP" altLang="en-US" sz="1200" dirty="0"/>
              <a:t>つの調達手法が認められている。</a:t>
            </a:r>
          </a:p>
        </p:txBody>
      </p:sp>
      <p:grpSp>
        <p:nvGrpSpPr>
          <p:cNvPr id="16" name="グループ化 4">
            <a:extLst>
              <a:ext uri="{FF2B5EF4-FFF2-40B4-BE49-F238E27FC236}">
                <a16:creationId xmlns:a16="http://schemas.microsoft.com/office/drawing/2014/main" id="{A2B8091C-4880-45DD-9034-2B3B7D955629}"/>
              </a:ext>
            </a:extLst>
          </p:cNvPr>
          <p:cNvGrpSpPr/>
          <p:nvPr/>
        </p:nvGrpSpPr>
        <p:grpSpPr>
          <a:xfrm>
            <a:off x="416495" y="1771464"/>
            <a:ext cx="4464496" cy="288032"/>
            <a:chOff x="4803499" y="2113806"/>
            <a:chExt cx="2954133" cy="288032"/>
          </a:xfrm>
        </p:grpSpPr>
        <p:cxnSp>
          <p:nvCxnSpPr>
            <p:cNvPr id="17" name="直線コネクタ 5">
              <a:extLst>
                <a:ext uri="{FF2B5EF4-FFF2-40B4-BE49-F238E27FC236}">
                  <a16:creationId xmlns:a16="http://schemas.microsoft.com/office/drawing/2014/main" id="{AE43ED29-6B01-4728-A0DD-5E71BE3EF47A}"/>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4C8AA325-CA72-4DCD-BC70-A1C854DA474B}"/>
                </a:ext>
              </a:extLst>
            </p:cNvPr>
            <p:cNvSpPr>
              <a:spLocks noChangeArrowheads="1"/>
            </p:cNvSpPr>
            <p:nvPr/>
          </p:nvSpPr>
          <p:spPr bwMode="auto">
            <a:xfrm>
              <a:off x="4803499"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流通に係る規制</a:t>
              </a:r>
              <a:endParaRPr lang="en-US" altLang="ko-KR" sz="1400" baseline="30000" dirty="0">
                <a:solidFill>
                  <a:srgbClr val="000000"/>
                </a:solidFill>
                <a:latin typeface="Arial Black" pitchFamily="34" charset="0"/>
                <a:ea typeface="HGP創英角ｺﾞｼｯｸUB" pitchFamily="50" charset="-128"/>
              </a:endParaRPr>
            </a:p>
          </p:txBody>
        </p:sp>
      </p:grpSp>
      <p:grpSp>
        <p:nvGrpSpPr>
          <p:cNvPr id="19" name="グループ化 78">
            <a:extLst>
              <a:ext uri="{FF2B5EF4-FFF2-40B4-BE49-F238E27FC236}">
                <a16:creationId xmlns:a16="http://schemas.microsoft.com/office/drawing/2014/main" id="{20FAB36E-BDFF-4F37-845F-3CAD7B778415}"/>
              </a:ext>
            </a:extLst>
          </p:cNvPr>
          <p:cNvGrpSpPr/>
          <p:nvPr/>
        </p:nvGrpSpPr>
        <p:grpSpPr>
          <a:xfrm>
            <a:off x="5241032" y="1771464"/>
            <a:ext cx="4464496" cy="288032"/>
            <a:chOff x="4803500" y="2113806"/>
            <a:chExt cx="2954133" cy="288032"/>
          </a:xfrm>
        </p:grpSpPr>
        <p:cxnSp>
          <p:nvCxnSpPr>
            <p:cNvPr id="20" name="直線コネクタ 79">
              <a:extLst>
                <a:ext uri="{FF2B5EF4-FFF2-40B4-BE49-F238E27FC236}">
                  <a16:creationId xmlns:a16="http://schemas.microsoft.com/office/drawing/2014/main" id="{8211DEB7-A0A4-4B2F-806F-0F8C0DE156D3}"/>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1" name="Rectangle 6">
              <a:extLst>
                <a:ext uri="{FF2B5EF4-FFF2-40B4-BE49-F238E27FC236}">
                  <a16:creationId xmlns:a16="http://schemas.microsoft.com/office/drawing/2014/main" id="{FF394F96-4699-4291-A8A0-3F813E107157}"/>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調達に係る規制</a:t>
              </a:r>
              <a:endParaRPr lang="en-US" altLang="ko-KR" sz="1400" baseline="30000" dirty="0">
                <a:solidFill>
                  <a:srgbClr val="000000"/>
                </a:solidFill>
                <a:latin typeface="Arial Black" pitchFamily="34" charset="0"/>
                <a:ea typeface="HGP創英角ｺﾞｼｯｸUB" pitchFamily="50" charset="-128"/>
              </a:endParaRPr>
            </a:p>
          </p:txBody>
        </p:sp>
      </p:grpSp>
      <p:sp>
        <p:nvSpPr>
          <p:cNvPr id="22" name="TextBox 21">
            <a:extLst>
              <a:ext uri="{FF2B5EF4-FFF2-40B4-BE49-F238E27FC236}">
                <a16:creationId xmlns:a16="http://schemas.microsoft.com/office/drawing/2014/main" id="{57F5FD49-9D84-4928-A318-BCFB5D3BF72D}"/>
              </a:ext>
            </a:extLst>
          </p:cNvPr>
          <p:cNvSpPr txBox="1"/>
          <p:nvPr/>
        </p:nvSpPr>
        <p:spPr>
          <a:xfrm>
            <a:off x="416495" y="2145045"/>
            <a:ext cx="4448357" cy="3342069"/>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buClr>
                <a:schemeClr val="bg1">
                  <a:lumMod val="50000"/>
                </a:schemeClr>
              </a:buClr>
              <a:buSzPct val="80000"/>
              <a:buFont typeface="Wingdings" panose="05000000000000000000" pitchFamily="2" charset="2"/>
              <a:buChar char="l"/>
            </a:pPr>
            <a:r>
              <a:rPr lang="ja-JP" altLang="en-US" sz="1200" dirty="0"/>
              <a:t>タイで事業者登録を取得している企業のみが、医療機器を販売・流通する資格を有する。</a:t>
            </a:r>
            <a:endParaRPr lang="en-US" altLang="ja-JP" sz="1200" dirty="0"/>
          </a:p>
          <a:p>
            <a:pPr>
              <a:buClr>
                <a:schemeClr val="bg1">
                  <a:lumMod val="50000"/>
                </a:schemeClr>
              </a:buClr>
              <a:buSzPct val="80000"/>
              <a:buFont typeface="Wingdings" panose="05000000000000000000" pitchFamily="2" charset="2"/>
              <a:buChar char="l"/>
            </a:pPr>
            <a:r>
              <a:rPr lang="ja-JP" altLang="en-US" sz="1200" dirty="0"/>
              <a:t>同登録の取得のためには、タイに居住している必要があるため、現地に拠点を有さない海外メーカーの場合、現地代理店との提携も考慮の余地がある。</a:t>
            </a:r>
            <a:endParaRPr lang="en-US" altLang="ja-JP" sz="1200" dirty="0"/>
          </a:p>
          <a:p>
            <a:pPr>
              <a:buClr>
                <a:schemeClr val="bg1">
                  <a:lumMod val="50000"/>
                </a:schemeClr>
              </a:buClr>
              <a:buSzPct val="80000"/>
              <a:buFont typeface="Wingdings" panose="05000000000000000000" pitchFamily="2" charset="2"/>
              <a:buChar char="l"/>
            </a:pPr>
            <a:r>
              <a:rPr lang="ja-JP" altLang="en-US" sz="1200" dirty="0"/>
              <a:t>医療機器の販売や流通に係る規制の根幹をなしているのは、</a:t>
            </a:r>
            <a:r>
              <a:rPr lang="en-US" altLang="ja-JP" sz="1200" dirty="0"/>
              <a:t>2019</a:t>
            </a:r>
            <a:r>
              <a:rPr lang="ja-JP" altLang="en-US" sz="1200" dirty="0"/>
              <a:t>年に施行された「医療機器法」であり、保健省傘下・食品医薬品局の医療機器管理部（</a:t>
            </a:r>
            <a:r>
              <a:rPr lang="en-US" altLang="ja-JP" sz="1200" dirty="0"/>
              <a:t>Medical Devices Control Division</a:t>
            </a:r>
            <a:r>
              <a:rPr lang="ja-JP" altLang="en-US" sz="1200" dirty="0"/>
              <a:t>）が管轄している。</a:t>
            </a:r>
            <a:endParaRPr lang="en-US" altLang="ja-JP" sz="1200" dirty="0"/>
          </a:p>
          <a:p>
            <a:pPr marL="269875" indent="-171450">
              <a:lnSpc>
                <a:spcPct val="113000"/>
              </a:lnSpc>
              <a:spcAft>
                <a:spcPts val="600"/>
              </a:spcAft>
              <a:buClr>
                <a:schemeClr val="bg1">
                  <a:lumMod val="50000"/>
                </a:schemeClr>
              </a:buClr>
              <a:buSzPct val="80000"/>
              <a:buFontTx/>
              <a:buChar char="-"/>
            </a:pPr>
            <a:r>
              <a:rPr lang="ja-JP" altLang="en-US" sz="1200" spc="-30" dirty="0"/>
              <a:t>医療機器毎に</a:t>
            </a:r>
            <a:r>
              <a:rPr lang="en-US" altLang="ja-JP" sz="1200" spc="-30" dirty="0"/>
              <a:t>MDCD</a:t>
            </a:r>
            <a:r>
              <a:rPr lang="ja-JP" altLang="en-US" sz="1200" spc="-30" dirty="0"/>
              <a:t>からの製造や販売に係る許可取得が必要。</a:t>
            </a:r>
            <a:endParaRPr lang="en-US" altLang="ja-JP" sz="1200" spc="-30" dirty="0"/>
          </a:p>
          <a:p>
            <a:pPr marL="269875" indent="-171450">
              <a:lnSpc>
                <a:spcPct val="113000"/>
              </a:lnSpc>
              <a:spcAft>
                <a:spcPts val="600"/>
              </a:spcAft>
              <a:buClr>
                <a:schemeClr val="bg1">
                  <a:lumMod val="50000"/>
                </a:schemeClr>
              </a:buClr>
              <a:buSzPct val="80000"/>
              <a:buFontTx/>
              <a:buChar char="-"/>
            </a:pPr>
            <a:r>
              <a:rPr lang="ja-JP" altLang="en-US" sz="1200" spc="-30" dirty="0"/>
              <a:t>医療機器の分類によって、許可の取得方法は異なる。</a:t>
            </a:r>
            <a:endParaRPr lang="en-US" altLang="ja-JP" sz="1200" spc="-30" dirty="0"/>
          </a:p>
          <a:p>
            <a:pPr marL="269875" indent="-171450">
              <a:lnSpc>
                <a:spcPct val="113000"/>
              </a:lnSpc>
              <a:spcAft>
                <a:spcPts val="600"/>
              </a:spcAft>
              <a:buClr>
                <a:schemeClr val="bg1">
                  <a:lumMod val="50000"/>
                </a:schemeClr>
              </a:buClr>
              <a:buSzPct val="80000"/>
              <a:buFontTx/>
              <a:buChar char="-"/>
            </a:pPr>
            <a:r>
              <a:rPr lang="en-US" altLang="ja-JP" sz="1200" spc="-30" dirty="0"/>
              <a:t>2022</a:t>
            </a:r>
            <a:r>
              <a:rPr lang="ja-JP" altLang="en-US" sz="1200" spc="-30" dirty="0"/>
              <a:t>年より、流通番号の申請時に</a:t>
            </a:r>
            <a:r>
              <a:rPr lang="en-US" altLang="ja-JP" sz="1200" spc="-30" dirty="0"/>
              <a:t>ASEAN</a:t>
            </a:r>
            <a:r>
              <a:rPr lang="ja-JP" altLang="en-US" sz="1200" spc="-30" dirty="0"/>
              <a:t>共通の申請様式（</a:t>
            </a:r>
            <a:r>
              <a:rPr lang="en-US" altLang="ja-JP" sz="1200" spc="-30" dirty="0"/>
              <a:t>Common Submission Dossier Template</a:t>
            </a:r>
            <a:r>
              <a:rPr lang="ja-JP" altLang="en-US" sz="1200" spc="-30" dirty="0"/>
              <a:t>）の適用が開始される。</a:t>
            </a:r>
            <a:endParaRPr lang="en-US" altLang="ja-JP" sz="1200" spc="-30" dirty="0"/>
          </a:p>
          <a:p>
            <a:pPr marL="269875" indent="-171450">
              <a:lnSpc>
                <a:spcPct val="113000"/>
              </a:lnSpc>
              <a:spcAft>
                <a:spcPts val="600"/>
              </a:spcAft>
              <a:buClr>
                <a:schemeClr val="bg1">
                  <a:lumMod val="50000"/>
                </a:schemeClr>
              </a:buClr>
              <a:buSzPct val="80000"/>
              <a:buFontTx/>
              <a:buChar char="-"/>
            </a:pPr>
            <a:r>
              <a:rPr lang="ja-JP" altLang="en-US" sz="1200" spc="-30" dirty="0"/>
              <a:t>許可取得には、</a:t>
            </a:r>
            <a:r>
              <a:rPr lang="en-US" altLang="ja-JP" sz="1200" spc="-30" dirty="0"/>
              <a:t>200</a:t>
            </a:r>
            <a:r>
              <a:rPr lang="ja-JP" altLang="en-US" sz="1200" spc="-30" dirty="0"/>
              <a:t>～</a:t>
            </a:r>
            <a:r>
              <a:rPr lang="en-US" altLang="ja-JP" sz="1200" spc="-30" dirty="0"/>
              <a:t>300</a:t>
            </a:r>
            <a:r>
              <a:rPr lang="ja-JP" altLang="en-US" sz="1200" spc="-30" dirty="0"/>
              <a:t>日程度もの期間を要するケースもある。</a:t>
            </a:r>
            <a:endParaRPr lang="en-US" altLang="ja-JP" sz="1200" spc="-30" dirty="0"/>
          </a:p>
        </p:txBody>
      </p:sp>
      <p:graphicFrame>
        <p:nvGraphicFramePr>
          <p:cNvPr id="26" name="Table 25">
            <a:extLst>
              <a:ext uri="{FF2B5EF4-FFF2-40B4-BE49-F238E27FC236}">
                <a16:creationId xmlns:a16="http://schemas.microsoft.com/office/drawing/2014/main" id="{5FD80EEE-6E55-4DB3-89F2-60CC6238431F}"/>
              </a:ext>
            </a:extLst>
          </p:cNvPr>
          <p:cNvGraphicFramePr>
            <a:graphicFrameLocks noGrp="1"/>
          </p:cNvGraphicFramePr>
          <p:nvPr>
            <p:extLst>
              <p:ext uri="{D42A27DB-BD31-4B8C-83A1-F6EECF244321}">
                <p14:modId xmlns:p14="http://schemas.microsoft.com/office/powerpoint/2010/main" val="2790587629"/>
              </p:ext>
            </p:extLst>
          </p:nvPr>
        </p:nvGraphicFramePr>
        <p:xfrm>
          <a:off x="5264109" y="3097726"/>
          <a:ext cx="4456206" cy="2545074"/>
        </p:xfrm>
        <a:graphic>
          <a:graphicData uri="http://schemas.openxmlformats.org/drawingml/2006/table">
            <a:tbl>
              <a:tblPr firstRow="1" bandRow="1">
                <a:tableStyleId>{5C22544A-7EE6-4342-B048-85BDC9FD1C3A}</a:tableStyleId>
              </a:tblPr>
              <a:tblGrid>
                <a:gridCol w="1489091">
                  <a:extLst>
                    <a:ext uri="{9D8B030D-6E8A-4147-A177-3AD203B41FA5}">
                      <a16:colId xmlns:a16="http://schemas.microsoft.com/office/drawing/2014/main" val="3081066574"/>
                    </a:ext>
                  </a:extLst>
                </a:gridCol>
                <a:gridCol w="2967115">
                  <a:extLst>
                    <a:ext uri="{9D8B030D-6E8A-4147-A177-3AD203B41FA5}">
                      <a16:colId xmlns:a16="http://schemas.microsoft.com/office/drawing/2014/main" val="2259600006"/>
                    </a:ext>
                  </a:extLst>
                </a:gridCol>
              </a:tblGrid>
              <a:tr h="298388">
                <a:tc>
                  <a:txBody>
                    <a:bodyPr/>
                    <a:lstStyle/>
                    <a:p>
                      <a:pPr algn="ctr"/>
                      <a:endParaRPr lang="en-SG" sz="1100" dirty="0"/>
                    </a:p>
                  </a:txBody>
                  <a:tcPr anchor="ctr">
                    <a:solidFill>
                      <a:srgbClr val="3D6AA7"/>
                    </a:solidFill>
                  </a:tcPr>
                </a:tc>
                <a:tc>
                  <a:txBody>
                    <a:bodyPr/>
                    <a:lstStyle/>
                    <a:p>
                      <a:pPr algn="ctr"/>
                      <a:r>
                        <a:rPr lang="ja-JP" altLang="en-US" sz="1100" baseline="0" dirty="0">
                          <a:ea typeface="HGP創英角ｺﾞｼｯｸUB" panose="020B0900000000000000" pitchFamily="50" charset="-128"/>
                        </a:rPr>
                        <a:t>概　要</a:t>
                      </a:r>
                      <a:endParaRPr lang="en-SG" sz="1100" baseline="0" dirty="0">
                        <a:ea typeface="HGP創英角ｺﾞｼｯｸUB" panose="020B0900000000000000" pitchFamily="50" charset="-128"/>
                      </a:endParaRPr>
                    </a:p>
                  </a:txBody>
                  <a:tcPr anchor="ctr">
                    <a:solidFill>
                      <a:srgbClr val="3D6AA7"/>
                    </a:solidFill>
                  </a:tcPr>
                </a:tc>
                <a:extLst>
                  <a:ext uri="{0D108BD9-81ED-4DB2-BD59-A6C34878D82A}">
                    <a16:rowId xmlns:a16="http://schemas.microsoft.com/office/drawing/2014/main" val="1714161948"/>
                  </a:ext>
                </a:extLst>
              </a:tr>
              <a:tr h="684537">
                <a:tc>
                  <a:txBody>
                    <a:bodyPr/>
                    <a:lstStyle/>
                    <a:p>
                      <a:pPr algn="ctr"/>
                      <a:r>
                        <a:rPr lang="ja-JP" altLang="en-US" sz="1100" b="0" baseline="0" dirty="0">
                          <a:solidFill>
                            <a:sysClr val="windowText" lastClr="000000"/>
                          </a:solidFill>
                          <a:ea typeface="HGP創英角ｺﾞｼｯｸUB" panose="020B0900000000000000" pitchFamily="50" charset="-128"/>
                        </a:rPr>
                        <a:t>一般勧誘方式</a:t>
                      </a:r>
                      <a:br>
                        <a:rPr lang="en-US" altLang="ja-JP" sz="1100" b="0" baseline="0" dirty="0">
                          <a:solidFill>
                            <a:sysClr val="windowText" lastClr="000000"/>
                          </a:solidFill>
                          <a:ea typeface="HGP創英角ｺﾞｼｯｸUB" panose="020B0900000000000000" pitchFamily="50" charset="-128"/>
                        </a:rPr>
                      </a:br>
                      <a:r>
                        <a:rPr lang="ja-JP" altLang="en-US" sz="1100" b="0" baseline="0" dirty="0">
                          <a:solidFill>
                            <a:sysClr val="windowText" lastClr="000000"/>
                          </a:solidFill>
                          <a:ea typeface="HGP創英角ｺﾞｼｯｸUB" panose="020B0900000000000000" pitchFamily="50" charset="-128"/>
                        </a:rPr>
                        <a:t>（</a:t>
                      </a:r>
                      <a:r>
                        <a:rPr lang="en-US" altLang="ja-JP" sz="1100" b="0" baseline="0" dirty="0">
                          <a:solidFill>
                            <a:sysClr val="windowText" lastClr="000000"/>
                          </a:solidFill>
                          <a:ea typeface="HGP創英角ｺﾞｼｯｸUB" panose="020B0900000000000000" pitchFamily="50" charset="-128"/>
                        </a:rPr>
                        <a:t>General solicitation method</a:t>
                      </a:r>
                      <a:r>
                        <a:rPr lang="ja-JP" altLang="en-US" sz="1100" b="0" baseline="0" dirty="0">
                          <a:solidFill>
                            <a:sysClr val="windowText" lastClr="000000"/>
                          </a:solidFill>
                          <a:ea typeface="HGP創英角ｺﾞｼｯｸUB" panose="020B0900000000000000" pitchFamily="50" charset="-128"/>
                        </a:rPr>
                        <a:t>）</a:t>
                      </a:r>
                      <a:endParaRPr lang="en-SG" altLang="ja-JP" sz="1100" b="0" baseline="0" dirty="0">
                        <a:solidFill>
                          <a:sysClr val="windowText" lastClr="000000"/>
                        </a:solidFill>
                        <a:ea typeface="HGP創英角ｺﾞｼｯｸUB" panose="020B0900000000000000" pitchFamily="50" charset="-128"/>
                      </a:endParaRPr>
                    </a:p>
                  </a:txBody>
                  <a:tcPr anchor="ctr">
                    <a:solidFill>
                      <a:schemeClr val="tx2"/>
                    </a:solidFill>
                  </a:tcPr>
                </a:tc>
                <a:tc>
                  <a:txBody>
                    <a:bodyPr/>
                    <a:lstStyle/>
                    <a:p>
                      <a:r>
                        <a:rPr lang="ja-JP" altLang="en-US" sz="1100" dirty="0"/>
                        <a:t>政府機関が設定した資格要件を満たす全ての調達先候補から、提案書を受け入れる。</a:t>
                      </a:r>
                      <a:endParaRPr lang="en-SG" altLang="ja-JP" sz="1100" dirty="0"/>
                    </a:p>
                  </a:txBody>
                  <a:tcPr anchor="ctr">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105163086"/>
                  </a:ext>
                </a:extLst>
              </a:tr>
              <a:tr h="877612">
                <a:tc>
                  <a:txBody>
                    <a:bodyPr/>
                    <a:lstStyle/>
                    <a:p>
                      <a:pPr algn="ctr"/>
                      <a:r>
                        <a:rPr lang="ja-JP" altLang="en-US" sz="1100" b="0" dirty="0">
                          <a:latin typeface="HGP創英角ｺﾞｼｯｸUB" panose="020B0900000000000000" pitchFamily="50" charset="-128"/>
                          <a:ea typeface="HGP創英角ｺﾞｼｯｸUB" panose="020B0900000000000000" pitchFamily="50" charset="-128"/>
                        </a:rPr>
                        <a:t>選択方式</a:t>
                      </a:r>
                      <a:br>
                        <a:rPr lang="en-US" altLang="ja-JP" sz="1100" b="0" dirty="0">
                          <a:latin typeface="HGP創英角ｺﾞｼｯｸUB" panose="020B0900000000000000" pitchFamily="50" charset="-128"/>
                          <a:ea typeface="HGP創英角ｺﾞｼｯｸUB" panose="020B0900000000000000" pitchFamily="50" charset="-128"/>
                        </a:rPr>
                      </a:br>
                      <a:r>
                        <a:rPr lang="ja-JP" altLang="en-US" sz="1100" b="0" dirty="0">
                          <a:latin typeface="HGP創英角ｺﾞｼｯｸUB" panose="020B0900000000000000" pitchFamily="50" charset="-128"/>
                          <a:ea typeface="HGP創英角ｺﾞｼｯｸUB" panose="020B0900000000000000" pitchFamily="50" charset="-128"/>
                        </a:rPr>
                        <a:t>（</a:t>
                      </a:r>
                      <a:r>
                        <a:rPr lang="en-US" altLang="ja-JP" sz="1100" b="0" dirty="0">
                          <a:latin typeface="+mj-lt"/>
                          <a:ea typeface="HGP創英角ｺﾞｼｯｸUB" panose="020B0900000000000000" pitchFamily="50" charset="-128"/>
                        </a:rPr>
                        <a:t>Selection method</a:t>
                      </a:r>
                      <a:r>
                        <a:rPr lang="ja-JP" altLang="en-US" sz="1100" b="0" dirty="0">
                          <a:latin typeface="HGP創英角ｺﾞｼｯｸUB" panose="020B0900000000000000" pitchFamily="50" charset="-128"/>
                          <a:ea typeface="HGP創英角ｺﾞｼｯｸUB" panose="020B0900000000000000" pitchFamily="50" charset="-128"/>
                        </a:rPr>
                        <a:t>）</a:t>
                      </a:r>
                      <a:endParaRPr lang="en-SG" sz="11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solidFill>
                      <a:schemeClr val="tx2"/>
                    </a:solidFill>
                  </a:tcPr>
                </a:tc>
                <a:tc>
                  <a:txBody>
                    <a:bodyPr/>
                    <a:lstStyle/>
                    <a:p>
                      <a:r>
                        <a:rPr lang="ja-JP" altLang="en-US" sz="1100" dirty="0"/>
                        <a:t>資格を満たす調達先候補が</a:t>
                      </a:r>
                      <a:r>
                        <a:rPr lang="en-US" altLang="ja-JP" sz="1100" dirty="0"/>
                        <a:t>3</a:t>
                      </a:r>
                      <a:r>
                        <a:rPr lang="ja-JP" altLang="en-US" sz="1100" dirty="0"/>
                        <a:t>つ以上であることを条件に、政府機関によって指定された資格要件を満たす任意の調達先候補に提案書の提出を求める。</a:t>
                      </a:r>
                      <a:endParaRPr lang="en-SG" altLang="ja-JP" sz="1100" b="0" dirty="0"/>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4063569618"/>
                  </a:ext>
                </a:extLst>
              </a:tr>
              <a:tr h="684537">
                <a:tc>
                  <a:txBody>
                    <a:bodyPr/>
                    <a:lstStyle/>
                    <a:p>
                      <a:pPr algn="ctr"/>
                      <a:r>
                        <a:rPr lang="ja-JP" altLang="en-US" sz="1100" b="0" baseline="0" dirty="0">
                          <a:solidFill>
                            <a:sysClr val="windowText" lastClr="000000"/>
                          </a:solidFill>
                          <a:ea typeface="HGP創英角ｺﾞｼｯｸUB" panose="020B0900000000000000" pitchFamily="50" charset="-128"/>
                        </a:rPr>
                        <a:t>特定方式</a:t>
                      </a:r>
                      <a:br>
                        <a:rPr lang="en-US" altLang="ja-JP" sz="1100" b="0" baseline="0" dirty="0">
                          <a:solidFill>
                            <a:sysClr val="windowText" lastClr="000000"/>
                          </a:solidFill>
                          <a:ea typeface="HGP創英角ｺﾞｼｯｸUB" panose="020B0900000000000000" pitchFamily="50" charset="-128"/>
                        </a:rPr>
                      </a:br>
                      <a:r>
                        <a:rPr lang="ja-JP" altLang="en-US" sz="1100" b="0" baseline="0" dirty="0">
                          <a:solidFill>
                            <a:sysClr val="windowText" lastClr="000000"/>
                          </a:solidFill>
                          <a:ea typeface="HGP創英角ｺﾞｼｯｸUB" panose="020B0900000000000000" pitchFamily="50" charset="-128"/>
                        </a:rPr>
                        <a:t>（</a:t>
                      </a:r>
                      <a:r>
                        <a:rPr lang="en-US" altLang="ja-JP" sz="1100" b="0" baseline="0" dirty="0">
                          <a:solidFill>
                            <a:sysClr val="windowText" lastClr="000000"/>
                          </a:solidFill>
                          <a:ea typeface="HGP創英角ｺﾞｼｯｸUB" panose="020B0900000000000000" pitchFamily="50" charset="-128"/>
                        </a:rPr>
                        <a:t>Specific method</a:t>
                      </a:r>
                      <a:r>
                        <a:rPr lang="ja-JP" altLang="en-US" sz="1100" b="0" baseline="0" dirty="0">
                          <a:solidFill>
                            <a:sysClr val="windowText" lastClr="000000"/>
                          </a:solidFill>
                          <a:ea typeface="HGP創英角ｺﾞｼｯｸUB" panose="020B0900000000000000" pitchFamily="50" charset="-128"/>
                        </a:rPr>
                        <a:t>）</a:t>
                      </a:r>
                      <a:endParaRPr lang="en-SG" altLang="ja-JP" sz="1100" b="0" baseline="0" dirty="0">
                        <a:solidFill>
                          <a:sysClr val="windowText" lastClr="000000"/>
                        </a:solidFill>
                        <a:ea typeface="HGP創英角ｺﾞｼｯｸUB" panose="020B0900000000000000" pitchFamily="50" charset="-128"/>
                      </a:endParaRPr>
                    </a:p>
                  </a:txBody>
                  <a:tcPr anchor="ctr">
                    <a:solidFill>
                      <a:schemeClr val="tx2"/>
                    </a:solidFill>
                  </a:tcPr>
                </a:tc>
                <a:tc>
                  <a:txBody>
                    <a:bodyPr/>
                    <a:lstStyle/>
                    <a:p>
                      <a:r>
                        <a:rPr lang="ja-JP" altLang="en-US" sz="1100" dirty="0"/>
                        <a:t>政府機関が設定した資格要件を満たす任意の調達先候補一社に提案書の提出を求めた上で、価格交渉を行う。</a:t>
                      </a:r>
                      <a:endParaRPr lang="en-SG" sz="1100" b="0" dirty="0"/>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173120720"/>
                  </a:ext>
                </a:extLst>
              </a:tr>
            </a:tbl>
          </a:graphicData>
        </a:graphic>
      </p:graphicFrame>
    </p:spTree>
    <p:extLst>
      <p:ext uri="{BB962C8B-B14F-4D97-AF65-F5344CB8AC3E}">
        <p14:creationId xmlns:p14="http://schemas.microsoft.com/office/powerpoint/2010/main" val="11294509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タイ／医療関連／医療機器</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a:t>
            </a:r>
            <a:r>
              <a:rPr lang="ja-JP" altLang="en-US"/>
              <a:t>構造 </a:t>
            </a:r>
            <a:r>
              <a:rPr lang="en-US" altLang="ja-JP"/>
              <a:t>- </a:t>
            </a:r>
            <a:r>
              <a:rPr lang="ja-JP" altLang="en-US"/>
              <a:t>中</a:t>
            </a:r>
            <a:r>
              <a:rPr lang="ja-JP" altLang="en-US" dirty="0"/>
              <a:t>古医療機器</a:t>
            </a:r>
          </a:p>
        </p:txBody>
      </p:sp>
      <p:grpSp>
        <p:nvGrpSpPr>
          <p:cNvPr id="4" name="グループ化 3"/>
          <p:cNvGrpSpPr/>
          <p:nvPr/>
        </p:nvGrpSpPr>
        <p:grpSpPr>
          <a:xfrm>
            <a:off x="5745088" y="2132856"/>
            <a:ext cx="2949195" cy="4237435"/>
            <a:chOff x="6537176" y="2089423"/>
            <a:chExt cx="2949195" cy="4237435"/>
          </a:xfrm>
        </p:grpSpPr>
        <p:grpSp>
          <p:nvGrpSpPr>
            <p:cNvPr id="5" name="Group 5"/>
            <p:cNvGrpSpPr>
              <a:grpSpLocks noChangeAspect="1"/>
            </p:cNvGrpSpPr>
            <p:nvPr/>
          </p:nvGrpSpPr>
          <p:grpSpPr bwMode="auto">
            <a:xfrm>
              <a:off x="6537176" y="2132856"/>
              <a:ext cx="2949195" cy="4194002"/>
              <a:chOff x="1919" y="-74"/>
              <a:chExt cx="2400" cy="3413"/>
            </a:xfrm>
          </p:grpSpPr>
          <p:sp>
            <p:nvSpPr>
              <p:cNvPr id="9" name="Rectangle 6"/>
              <p:cNvSpPr>
                <a:spLocks noChangeArrowheads="1"/>
              </p:cNvSpPr>
              <p:nvPr/>
            </p:nvSpPr>
            <p:spPr bwMode="auto">
              <a:xfrm>
                <a:off x="2202" y="106"/>
                <a:ext cx="48" cy="36"/>
              </a:xfrm>
              <a:prstGeom prst="rect">
                <a:avLst/>
              </a:prstGeom>
              <a:solidFill>
                <a:srgbClr val="1E80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 name="Freeform 7"/>
              <p:cNvSpPr>
                <a:spLocks/>
              </p:cNvSpPr>
              <p:nvPr/>
            </p:nvSpPr>
            <p:spPr bwMode="auto">
              <a:xfrm>
                <a:off x="1919" y="-74"/>
                <a:ext cx="2400" cy="3413"/>
              </a:xfrm>
              <a:custGeom>
                <a:avLst/>
                <a:gdLst>
                  <a:gd name="T0" fmla="*/ 2258 w 2400"/>
                  <a:gd name="T1" fmla="*/ 790 h 3413"/>
                  <a:gd name="T2" fmla="*/ 2116 w 2400"/>
                  <a:gd name="T3" fmla="*/ 648 h 3413"/>
                  <a:gd name="T4" fmla="*/ 1930 w 2400"/>
                  <a:gd name="T5" fmla="*/ 503 h 3413"/>
                  <a:gd name="T6" fmla="*/ 1741 w 2400"/>
                  <a:gd name="T7" fmla="*/ 431 h 3413"/>
                  <a:gd name="T8" fmla="*/ 1505 w 2400"/>
                  <a:gd name="T9" fmla="*/ 467 h 3413"/>
                  <a:gd name="T10" fmla="*/ 1271 w 2400"/>
                  <a:gd name="T11" fmla="*/ 503 h 3413"/>
                  <a:gd name="T12" fmla="*/ 1082 w 2400"/>
                  <a:gd name="T13" fmla="*/ 611 h 3413"/>
                  <a:gd name="T14" fmla="*/ 940 w 2400"/>
                  <a:gd name="T15" fmla="*/ 575 h 3413"/>
                  <a:gd name="T16" fmla="*/ 987 w 2400"/>
                  <a:gd name="T17" fmla="*/ 395 h 3413"/>
                  <a:gd name="T18" fmla="*/ 987 w 2400"/>
                  <a:gd name="T19" fmla="*/ 216 h 3413"/>
                  <a:gd name="T20" fmla="*/ 848 w 2400"/>
                  <a:gd name="T21" fmla="*/ 180 h 3413"/>
                  <a:gd name="T22" fmla="*/ 753 w 2400"/>
                  <a:gd name="T23" fmla="*/ 108 h 3413"/>
                  <a:gd name="T24" fmla="*/ 659 w 2400"/>
                  <a:gd name="T25" fmla="*/ 36 h 3413"/>
                  <a:gd name="T26" fmla="*/ 517 w 2400"/>
                  <a:gd name="T27" fmla="*/ 144 h 3413"/>
                  <a:gd name="T28" fmla="*/ 331 w 2400"/>
                  <a:gd name="T29" fmla="*/ 216 h 3413"/>
                  <a:gd name="T30" fmla="*/ 142 w 2400"/>
                  <a:gd name="T31" fmla="*/ 359 h 3413"/>
                  <a:gd name="T32" fmla="*/ 47 w 2400"/>
                  <a:gd name="T33" fmla="*/ 503 h 3413"/>
                  <a:gd name="T34" fmla="*/ 95 w 2400"/>
                  <a:gd name="T35" fmla="*/ 682 h 3413"/>
                  <a:gd name="T36" fmla="*/ 236 w 2400"/>
                  <a:gd name="T37" fmla="*/ 862 h 3413"/>
                  <a:gd name="T38" fmla="*/ 378 w 2400"/>
                  <a:gd name="T39" fmla="*/ 1006 h 3413"/>
                  <a:gd name="T40" fmla="*/ 378 w 2400"/>
                  <a:gd name="T41" fmla="*/ 1185 h 3413"/>
                  <a:gd name="T42" fmla="*/ 236 w 2400"/>
                  <a:gd name="T43" fmla="*/ 1329 h 3413"/>
                  <a:gd name="T44" fmla="*/ 423 w 2400"/>
                  <a:gd name="T45" fmla="*/ 1472 h 3413"/>
                  <a:gd name="T46" fmla="*/ 517 w 2400"/>
                  <a:gd name="T47" fmla="*/ 1616 h 3413"/>
                  <a:gd name="T48" fmla="*/ 659 w 2400"/>
                  <a:gd name="T49" fmla="*/ 1797 h 3413"/>
                  <a:gd name="T50" fmla="*/ 706 w 2400"/>
                  <a:gd name="T51" fmla="*/ 2011 h 3413"/>
                  <a:gd name="T52" fmla="*/ 565 w 2400"/>
                  <a:gd name="T53" fmla="*/ 2228 h 3413"/>
                  <a:gd name="T54" fmla="*/ 470 w 2400"/>
                  <a:gd name="T55" fmla="*/ 2370 h 3413"/>
                  <a:gd name="T56" fmla="*/ 378 w 2400"/>
                  <a:gd name="T57" fmla="*/ 2551 h 3413"/>
                  <a:gd name="T58" fmla="*/ 378 w 2400"/>
                  <a:gd name="T59" fmla="*/ 2729 h 3413"/>
                  <a:gd name="T60" fmla="*/ 470 w 2400"/>
                  <a:gd name="T61" fmla="*/ 2801 h 3413"/>
                  <a:gd name="T62" fmla="*/ 706 w 2400"/>
                  <a:gd name="T63" fmla="*/ 2946 h 3413"/>
                  <a:gd name="T64" fmla="*/ 895 w 2400"/>
                  <a:gd name="T65" fmla="*/ 3088 h 3413"/>
                  <a:gd name="T66" fmla="*/ 940 w 2400"/>
                  <a:gd name="T67" fmla="*/ 3269 h 3413"/>
                  <a:gd name="T68" fmla="*/ 1176 w 2400"/>
                  <a:gd name="T69" fmla="*/ 3305 h 3413"/>
                  <a:gd name="T70" fmla="*/ 1365 w 2400"/>
                  <a:gd name="T71" fmla="*/ 3413 h 3413"/>
                  <a:gd name="T72" fmla="*/ 1552 w 2400"/>
                  <a:gd name="T73" fmla="*/ 3377 h 3413"/>
                  <a:gd name="T74" fmla="*/ 1646 w 2400"/>
                  <a:gd name="T75" fmla="*/ 3233 h 3413"/>
                  <a:gd name="T76" fmla="*/ 1412 w 2400"/>
                  <a:gd name="T77" fmla="*/ 3160 h 3413"/>
                  <a:gd name="T78" fmla="*/ 1223 w 2400"/>
                  <a:gd name="T79" fmla="*/ 3088 h 3413"/>
                  <a:gd name="T80" fmla="*/ 1082 w 2400"/>
                  <a:gd name="T81" fmla="*/ 2910 h 3413"/>
                  <a:gd name="T82" fmla="*/ 1035 w 2400"/>
                  <a:gd name="T83" fmla="*/ 2729 h 3413"/>
                  <a:gd name="T84" fmla="*/ 895 w 2400"/>
                  <a:gd name="T85" fmla="*/ 2623 h 3413"/>
                  <a:gd name="T86" fmla="*/ 753 w 2400"/>
                  <a:gd name="T87" fmla="*/ 2623 h 3413"/>
                  <a:gd name="T88" fmla="*/ 659 w 2400"/>
                  <a:gd name="T89" fmla="*/ 2479 h 3413"/>
                  <a:gd name="T90" fmla="*/ 659 w 2400"/>
                  <a:gd name="T91" fmla="*/ 2262 h 3413"/>
                  <a:gd name="T92" fmla="*/ 753 w 2400"/>
                  <a:gd name="T93" fmla="*/ 2047 h 3413"/>
                  <a:gd name="T94" fmla="*/ 895 w 2400"/>
                  <a:gd name="T95" fmla="*/ 1833 h 3413"/>
                  <a:gd name="T96" fmla="*/ 987 w 2400"/>
                  <a:gd name="T97" fmla="*/ 1652 h 3413"/>
                  <a:gd name="T98" fmla="*/ 1176 w 2400"/>
                  <a:gd name="T99" fmla="*/ 1724 h 3413"/>
                  <a:gd name="T100" fmla="*/ 1318 w 2400"/>
                  <a:gd name="T101" fmla="*/ 1797 h 3413"/>
                  <a:gd name="T102" fmla="*/ 1505 w 2400"/>
                  <a:gd name="T103" fmla="*/ 1903 h 3413"/>
                  <a:gd name="T104" fmla="*/ 1741 w 2400"/>
                  <a:gd name="T105" fmla="*/ 1903 h 3413"/>
                  <a:gd name="T106" fmla="*/ 1693 w 2400"/>
                  <a:gd name="T107" fmla="*/ 1688 h 3413"/>
                  <a:gd name="T108" fmla="*/ 1693 w 2400"/>
                  <a:gd name="T109" fmla="*/ 1508 h 3413"/>
                  <a:gd name="T110" fmla="*/ 1882 w 2400"/>
                  <a:gd name="T111" fmla="*/ 1365 h 3413"/>
                  <a:gd name="T112" fmla="*/ 2116 w 2400"/>
                  <a:gd name="T113" fmla="*/ 1329 h 3413"/>
                  <a:gd name="T114" fmla="*/ 2352 w 2400"/>
                  <a:gd name="T115" fmla="*/ 1293 h 3413"/>
                  <a:gd name="T116" fmla="*/ 2400 w 2400"/>
                  <a:gd name="T117" fmla="*/ 1113 h 3413"/>
                  <a:gd name="T118" fmla="*/ 2352 w 2400"/>
                  <a:gd name="T119" fmla="*/ 934 h 3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00" h="3413">
                    <a:moveTo>
                      <a:pt x="2352" y="934"/>
                    </a:moveTo>
                    <a:lnTo>
                      <a:pt x="2352" y="898"/>
                    </a:lnTo>
                    <a:lnTo>
                      <a:pt x="2305" y="898"/>
                    </a:lnTo>
                    <a:lnTo>
                      <a:pt x="2305" y="862"/>
                    </a:lnTo>
                    <a:lnTo>
                      <a:pt x="2305" y="862"/>
                    </a:lnTo>
                    <a:lnTo>
                      <a:pt x="2305" y="826"/>
                    </a:lnTo>
                    <a:lnTo>
                      <a:pt x="2305" y="826"/>
                    </a:lnTo>
                    <a:lnTo>
                      <a:pt x="2305" y="790"/>
                    </a:lnTo>
                    <a:lnTo>
                      <a:pt x="2258" y="790"/>
                    </a:lnTo>
                    <a:lnTo>
                      <a:pt x="2258" y="790"/>
                    </a:lnTo>
                    <a:lnTo>
                      <a:pt x="2211" y="790"/>
                    </a:lnTo>
                    <a:lnTo>
                      <a:pt x="2211" y="790"/>
                    </a:lnTo>
                    <a:lnTo>
                      <a:pt x="2163" y="790"/>
                    </a:lnTo>
                    <a:lnTo>
                      <a:pt x="2163" y="754"/>
                    </a:lnTo>
                    <a:lnTo>
                      <a:pt x="2116" y="754"/>
                    </a:lnTo>
                    <a:lnTo>
                      <a:pt x="2116" y="718"/>
                    </a:lnTo>
                    <a:lnTo>
                      <a:pt x="2116" y="718"/>
                    </a:lnTo>
                    <a:lnTo>
                      <a:pt x="2116" y="682"/>
                    </a:lnTo>
                    <a:lnTo>
                      <a:pt x="2116" y="682"/>
                    </a:lnTo>
                    <a:lnTo>
                      <a:pt x="2116" y="648"/>
                    </a:lnTo>
                    <a:lnTo>
                      <a:pt x="2116" y="648"/>
                    </a:lnTo>
                    <a:lnTo>
                      <a:pt x="2116" y="611"/>
                    </a:lnTo>
                    <a:lnTo>
                      <a:pt x="2069" y="611"/>
                    </a:lnTo>
                    <a:lnTo>
                      <a:pt x="2069" y="575"/>
                    </a:lnTo>
                    <a:lnTo>
                      <a:pt x="2022" y="575"/>
                    </a:lnTo>
                    <a:lnTo>
                      <a:pt x="2022" y="539"/>
                    </a:lnTo>
                    <a:lnTo>
                      <a:pt x="1974" y="539"/>
                    </a:lnTo>
                    <a:lnTo>
                      <a:pt x="1974" y="539"/>
                    </a:lnTo>
                    <a:lnTo>
                      <a:pt x="1930" y="539"/>
                    </a:lnTo>
                    <a:lnTo>
                      <a:pt x="1930" y="503"/>
                    </a:lnTo>
                    <a:lnTo>
                      <a:pt x="1930" y="503"/>
                    </a:lnTo>
                    <a:lnTo>
                      <a:pt x="1930" y="467"/>
                    </a:lnTo>
                    <a:lnTo>
                      <a:pt x="1882" y="467"/>
                    </a:lnTo>
                    <a:lnTo>
                      <a:pt x="1882" y="431"/>
                    </a:lnTo>
                    <a:lnTo>
                      <a:pt x="1835" y="431"/>
                    </a:lnTo>
                    <a:lnTo>
                      <a:pt x="1835" y="431"/>
                    </a:lnTo>
                    <a:lnTo>
                      <a:pt x="1788" y="431"/>
                    </a:lnTo>
                    <a:lnTo>
                      <a:pt x="1788" y="431"/>
                    </a:lnTo>
                    <a:lnTo>
                      <a:pt x="1741" y="431"/>
                    </a:lnTo>
                    <a:lnTo>
                      <a:pt x="1741" y="431"/>
                    </a:lnTo>
                    <a:lnTo>
                      <a:pt x="1693" y="431"/>
                    </a:lnTo>
                    <a:lnTo>
                      <a:pt x="1693" y="431"/>
                    </a:lnTo>
                    <a:lnTo>
                      <a:pt x="1646" y="431"/>
                    </a:lnTo>
                    <a:lnTo>
                      <a:pt x="1646" y="431"/>
                    </a:lnTo>
                    <a:lnTo>
                      <a:pt x="1599" y="431"/>
                    </a:lnTo>
                    <a:lnTo>
                      <a:pt x="1599" y="431"/>
                    </a:lnTo>
                    <a:lnTo>
                      <a:pt x="1552" y="431"/>
                    </a:lnTo>
                    <a:lnTo>
                      <a:pt x="1552" y="431"/>
                    </a:lnTo>
                    <a:lnTo>
                      <a:pt x="1505" y="431"/>
                    </a:lnTo>
                    <a:lnTo>
                      <a:pt x="1505" y="467"/>
                    </a:lnTo>
                    <a:lnTo>
                      <a:pt x="1457" y="467"/>
                    </a:lnTo>
                    <a:lnTo>
                      <a:pt x="1457" y="467"/>
                    </a:lnTo>
                    <a:lnTo>
                      <a:pt x="1412" y="467"/>
                    </a:lnTo>
                    <a:lnTo>
                      <a:pt x="1412" y="467"/>
                    </a:lnTo>
                    <a:lnTo>
                      <a:pt x="1365" y="467"/>
                    </a:lnTo>
                    <a:lnTo>
                      <a:pt x="1365" y="467"/>
                    </a:lnTo>
                    <a:lnTo>
                      <a:pt x="1318" y="467"/>
                    </a:lnTo>
                    <a:lnTo>
                      <a:pt x="1318" y="467"/>
                    </a:lnTo>
                    <a:lnTo>
                      <a:pt x="1271" y="467"/>
                    </a:lnTo>
                    <a:lnTo>
                      <a:pt x="1271" y="503"/>
                    </a:lnTo>
                    <a:lnTo>
                      <a:pt x="1271" y="503"/>
                    </a:lnTo>
                    <a:lnTo>
                      <a:pt x="1271" y="539"/>
                    </a:lnTo>
                    <a:lnTo>
                      <a:pt x="1223" y="539"/>
                    </a:lnTo>
                    <a:lnTo>
                      <a:pt x="1223" y="539"/>
                    </a:lnTo>
                    <a:lnTo>
                      <a:pt x="1176" y="539"/>
                    </a:lnTo>
                    <a:lnTo>
                      <a:pt x="1176" y="575"/>
                    </a:lnTo>
                    <a:lnTo>
                      <a:pt x="1129" y="575"/>
                    </a:lnTo>
                    <a:lnTo>
                      <a:pt x="1129" y="575"/>
                    </a:lnTo>
                    <a:lnTo>
                      <a:pt x="1082" y="575"/>
                    </a:lnTo>
                    <a:lnTo>
                      <a:pt x="1082" y="611"/>
                    </a:lnTo>
                    <a:lnTo>
                      <a:pt x="1035" y="611"/>
                    </a:lnTo>
                    <a:lnTo>
                      <a:pt x="1035" y="648"/>
                    </a:lnTo>
                    <a:lnTo>
                      <a:pt x="987" y="648"/>
                    </a:lnTo>
                    <a:lnTo>
                      <a:pt x="987" y="648"/>
                    </a:lnTo>
                    <a:lnTo>
                      <a:pt x="940" y="648"/>
                    </a:lnTo>
                    <a:lnTo>
                      <a:pt x="940" y="648"/>
                    </a:lnTo>
                    <a:lnTo>
                      <a:pt x="895" y="648"/>
                    </a:lnTo>
                    <a:lnTo>
                      <a:pt x="895" y="611"/>
                    </a:lnTo>
                    <a:lnTo>
                      <a:pt x="940" y="611"/>
                    </a:lnTo>
                    <a:lnTo>
                      <a:pt x="940" y="575"/>
                    </a:lnTo>
                    <a:lnTo>
                      <a:pt x="987" y="575"/>
                    </a:lnTo>
                    <a:lnTo>
                      <a:pt x="987" y="539"/>
                    </a:lnTo>
                    <a:lnTo>
                      <a:pt x="987" y="539"/>
                    </a:lnTo>
                    <a:lnTo>
                      <a:pt x="987" y="503"/>
                    </a:lnTo>
                    <a:lnTo>
                      <a:pt x="987" y="503"/>
                    </a:lnTo>
                    <a:lnTo>
                      <a:pt x="987" y="467"/>
                    </a:lnTo>
                    <a:lnTo>
                      <a:pt x="987" y="467"/>
                    </a:lnTo>
                    <a:lnTo>
                      <a:pt x="987" y="431"/>
                    </a:lnTo>
                    <a:lnTo>
                      <a:pt x="987" y="431"/>
                    </a:lnTo>
                    <a:lnTo>
                      <a:pt x="987" y="395"/>
                    </a:lnTo>
                    <a:lnTo>
                      <a:pt x="987" y="395"/>
                    </a:lnTo>
                    <a:lnTo>
                      <a:pt x="987" y="359"/>
                    </a:lnTo>
                    <a:lnTo>
                      <a:pt x="940" y="359"/>
                    </a:lnTo>
                    <a:lnTo>
                      <a:pt x="940" y="323"/>
                    </a:lnTo>
                    <a:lnTo>
                      <a:pt x="940" y="323"/>
                    </a:lnTo>
                    <a:lnTo>
                      <a:pt x="940" y="287"/>
                    </a:lnTo>
                    <a:lnTo>
                      <a:pt x="940" y="287"/>
                    </a:lnTo>
                    <a:lnTo>
                      <a:pt x="940" y="252"/>
                    </a:lnTo>
                    <a:lnTo>
                      <a:pt x="987" y="252"/>
                    </a:lnTo>
                    <a:lnTo>
                      <a:pt x="987" y="216"/>
                    </a:lnTo>
                    <a:lnTo>
                      <a:pt x="940" y="216"/>
                    </a:lnTo>
                    <a:lnTo>
                      <a:pt x="940" y="216"/>
                    </a:lnTo>
                    <a:lnTo>
                      <a:pt x="987" y="216"/>
                    </a:lnTo>
                    <a:lnTo>
                      <a:pt x="987" y="180"/>
                    </a:lnTo>
                    <a:lnTo>
                      <a:pt x="940" y="180"/>
                    </a:lnTo>
                    <a:lnTo>
                      <a:pt x="940" y="180"/>
                    </a:lnTo>
                    <a:lnTo>
                      <a:pt x="895" y="180"/>
                    </a:lnTo>
                    <a:lnTo>
                      <a:pt x="895" y="180"/>
                    </a:lnTo>
                    <a:lnTo>
                      <a:pt x="848" y="180"/>
                    </a:lnTo>
                    <a:lnTo>
                      <a:pt x="848" y="180"/>
                    </a:lnTo>
                    <a:lnTo>
                      <a:pt x="801" y="180"/>
                    </a:lnTo>
                    <a:lnTo>
                      <a:pt x="801" y="216"/>
                    </a:lnTo>
                    <a:lnTo>
                      <a:pt x="753" y="216"/>
                    </a:lnTo>
                    <a:lnTo>
                      <a:pt x="753" y="216"/>
                    </a:lnTo>
                    <a:lnTo>
                      <a:pt x="706" y="216"/>
                    </a:lnTo>
                    <a:lnTo>
                      <a:pt x="706" y="180"/>
                    </a:lnTo>
                    <a:lnTo>
                      <a:pt x="706" y="180"/>
                    </a:lnTo>
                    <a:lnTo>
                      <a:pt x="706" y="144"/>
                    </a:lnTo>
                    <a:lnTo>
                      <a:pt x="753" y="144"/>
                    </a:lnTo>
                    <a:lnTo>
                      <a:pt x="753" y="108"/>
                    </a:lnTo>
                    <a:lnTo>
                      <a:pt x="801" y="108"/>
                    </a:lnTo>
                    <a:lnTo>
                      <a:pt x="801" y="72"/>
                    </a:lnTo>
                    <a:lnTo>
                      <a:pt x="801" y="72"/>
                    </a:lnTo>
                    <a:lnTo>
                      <a:pt x="801" y="36"/>
                    </a:lnTo>
                    <a:lnTo>
                      <a:pt x="753" y="36"/>
                    </a:lnTo>
                    <a:lnTo>
                      <a:pt x="753" y="0"/>
                    </a:lnTo>
                    <a:lnTo>
                      <a:pt x="706" y="0"/>
                    </a:lnTo>
                    <a:lnTo>
                      <a:pt x="706" y="0"/>
                    </a:lnTo>
                    <a:lnTo>
                      <a:pt x="659" y="0"/>
                    </a:lnTo>
                    <a:lnTo>
                      <a:pt x="659" y="36"/>
                    </a:lnTo>
                    <a:lnTo>
                      <a:pt x="659" y="36"/>
                    </a:lnTo>
                    <a:lnTo>
                      <a:pt x="659" y="72"/>
                    </a:lnTo>
                    <a:lnTo>
                      <a:pt x="612" y="72"/>
                    </a:lnTo>
                    <a:lnTo>
                      <a:pt x="612" y="72"/>
                    </a:lnTo>
                    <a:lnTo>
                      <a:pt x="565" y="72"/>
                    </a:lnTo>
                    <a:lnTo>
                      <a:pt x="565" y="72"/>
                    </a:lnTo>
                    <a:lnTo>
                      <a:pt x="517" y="72"/>
                    </a:lnTo>
                    <a:lnTo>
                      <a:pt x="517" y="108"/>
                    </a:lnTo>
                    <a:lnTo>
                      <a:pt x="517" y="108"/>
                    </a:lnTo>
                    <a:lnTo>
                      <a:pt x="517" y="144"/>
                    </a:lnTo>
                    <a:lnTo>
                      <a:pt x="470" y="144"/>
                    </a:lnTo>
                    <a:lnTo>
                      <a:pt x="470" y="144"/>
                    </a:lnTo>
                    <a:lnTo>
                      <a:pt x="423" y="144"/>
                    </a:lnTo>
                    <a:lnTo>
                      <a:pt x="423" y="180"/>
                    </a:lnTo>
                    <a:lnTo>
                      <a:pt x="378" y="180"/>
                    </a:lnTo>
                    <a:lnTo>
                      <a:pt x="378" y="216"/>
                    </a:lnTo>
                    <a:lnTo>
                      <a:pt x="378" y="216"/>
                    </a:lnTo>
                    <a:lnTo>
                      <a:pt x="378" y="216"/>
                    </a:lnTo>
                    <a:lnTo>
                      <a:pt x="331" y="216"/>
                    </a:lnTo>
                    <a:lnTo>
                      <a:pt x="331" y="216"/>
                    </a:lnTo>
                    <a:lnTo>
                      <a:pt x="283" y="216"/>
                    </a:lnTo>
                    <a:lnTo>
                      <a:pt x="283" y="252"/>
                    </a:lnTo>
                    <a:lnTo>
                      <a:pt x="236" y="252"/>
                    </a:lnTo>
                    <a:lnTo>
                      <a:pt x="236" y="252"/>
                    </a:lnTo>
                    <a:lnTo>
                      <a:pt x="189" y="252"/>
                    </a:lnTo>
                    <a:lnTo>
                      <a:pt x="189" y="287"/>
                    </a:lnTo>
                    <a:lnTo>
                      <a:pt x="189" y="287"/>
                    </a:lnTo>
                    <a:lnTo>
                      <a:pt x="189" y="323"/>
                    </a:lnTo>
                    <a:lnTo>
                      <a:pt x="142" y="323"/>
                    </a:lnTo>
                    <a:lnTo>
                      <a:pt x="142" y="359"/>
                    </a:lnTo>
                    <a:lnTo>
                      <a:pt x="142" y="359"/>
                    </a:lnTo>
                    <a:lnTo>
                      <a:pt x="142" y="395"/>
                    </a:lnTo>
                    <a:lnTo>
                      <a:pt x="142" y="395"/>
                    </a:lnTo>
                    <a:lnTo>
                      <a:pt x="142" y="431"/>
                    </a:lnTo>
                    <a:lnTo>
                      <a:pt x="95" y="431"/>
                    </a:lnTo>
                    <a:lnTo>
                      <a:pt x="95" y="467"/>
                    </a:lnTo>
                    <a:lnTo>
                      <a:pt x="95" y="467"/>
                    </a:lnTo>
                    <a:lnTo>
                      <a:pt x="95" y="503"/>
                    </a:lnTo>
                    <a:lnTo>
                      <a:pt x="47" y="503"/>
                    </a:lnTo>
                    <a:lnTo>
                      <a:pt x="47" y="503"/>
                    </a:lnTo>
                    <a:lnTo>
                      <a:pt x="0" y="503"/>
                    </a:lnTo>
                    <a:lnTo>
                      <a:pt x="0" y="539"/>
                    </a:lnTo>
                    <a:lnTo>
                      <a:pt x="47" y="539"/>
                    </a:lnTo>
                    <a:lnTo>
                      <a:pt x="47" y="575"/>
                    </a:lnTo>
                    <a:lnTo>
                      <a:pt x="95" y="575"/>
                    </a:lnTo>
                    <a:lnTo>
                      <a:pt x="95" y="611"/>
                    </a:lnTo>
                    <a:lnTo>
                      <a:pt x="95" y="611"/>
                    </a:lnTo>
                    <a:lnTo>
                      <a:pt x="95" y="648"/>
                    </a:lnTo>
                    <a:lnTo>
                      <a:pt x="95" y="648"/>
                    </a:lnTo>
                    <a:lnTo>
                      <a:pt x="95" y="682"/>
                    </a:lnTo>
                    <a:lnTo>
                      <a:pt x="142" y="682"/>
                    </a:lnTo>
                    <a:lnTo>
                      <a:pt x="142" y="718"/>
                    </a:lnTo>
                    <a:lnTo>
                      <a:pt x="189" y="718"/>
                    </a:lnTo>
                    <a:lnTo>
                      <a:pt x="189" y="754"/>
                    </a:lnTo>
                    <a:lnTo>
                      <a:pt x="189" y="754"/>
                    </a:lnTo>
                    <a:lnTo>
                      <a:pt x="189" y="790"/>
                    </a:lnTo>
                    <a:lnTo>
                      <a:pt x="236" y="790"/>
                    </a:lnTo>
                    <a:lnTo>
                      <a:pt x="236" y="826"/>
                    </a:lnTo>
                    <a:lnTo>
                      <a:pt x="236" y="826"/>
                    </a:lnTo>
                    <a:lnTo>
                      <a:pt x="236" y="862"/>
                    </a:lnTo>
                    <a:lnTo>
                      <a:pt x="283" y="862"/>
                    </a:lnTo>
                    <a:lnTo>
                      <a:pt x="283" y="898"/>
                    </a:lnTo>
                    <a:lnTo>
                      <a:pt x="283" y="898"/>
                    </a:lnTo>
                    <a:lnTo>
                      <a:pt x="283" y="934"/>
                    </a:lnTo>
                    <a:lnTo>
                      <a:pt x="331" y="934"/>
                    </a:lnTo>
                    <a:lnTo>
                      <a:pt x="331" y="970"/>
                    </a:lnTo>
                    <a:lnTo>
                      <a:pt x="331" y="970"/>
                    </a:lnTo>
                    <a:lnTo>
                      <a:pt x="331" y="1006"/>
                    </a:lnTo>
                    <a:lnTo>
                      <a:pt x="378" y="1006"/>
                    </a:lnTo>
                    <a:lnTo>
                      <a:pt x="378" y="1006"/>
                    </a:lnTo>
                    <a:lnTo>
                      <a:pt x="423" y="1006"/>
                    </a:lnTo>
                    <a:lnTo>
                      <a:pt x="423" y="1043"/>
                    </a:lnTo>
                    <a:lnTo>
                      <a:pt x="378" y="1043"/>
                    </a:lnTo>
                    <a:lnTo>
                      <a:pt x="378" y="1077"/>
                    </a:lnTo>
                    <a:lnTo>
                      <a:pt x="378" y="1077"/>
                    </a:lnTo>
                    <a:lnTo>
                      <a:pt x="378" y="1113"/>
                    </a:lnTo>
                    <a:lnTo>
                      <a:pt x="378" y="1113"/>
                    </a:lnTo>
                    <a:lnTo>
                      <a:pt x="378" y="1149"/>
                    </a:lnTo>
                    <a:lnTo>
                      <a:pt x="378" y="1149"/>
                    </a:lnTo>
                    <a:lnTo>
                      <a:pt x="378" y="1185"/>
                    </a:lnTo>
                    <a:lnTo>
                      <a:pt x="378" y="1185"/>
                    </a:lnTo>
                    <a:lnTo>
                      <a:pt x="378" y="1221"/>
                    </a:lnTo>
                    <a:lnTo>
                      <a:pt x="331" y="1221"/>
                    </a:lnTo>
                    <a:lnTo>
                      <a:pt x="331" y="1221"/>
                    </a:lnTo>
                    <a:lnTo>
                      <a:pt x="283" y="1221"/>
                    </a:lnTo>
                    <a:lnTo>
                      <a:pt x="283" y="1257"/>
                    </a:lnTo>
                    <a:lnTo>
                      <a:pt x="236" y="1257"/>
                    </a:lnTo>
                    <a:lnTo>
                      <a:pt x="236" y="1293"/>
                    </a:lnTo>
                    <a:lnTo>
                      <a:pt x="236" y="1293"/>
                    </a:lnTo>
                    <a:lnTo>
                      <a:pt x="236" y="1329"/>
                    </a:lnTo>
                    <a:lnTo>
                      <a:pt x="283" y="1329"/>
                    </a:lnTo>
                    <a:lnTo>
                      <a:pt x="283" y="1365"/>
                    </a:lnTo>
                    <a:lnTo>
                      <a:pt x="331" y="1365"/>
                    </a:lnTo>
                    <a:lnTo>
                      <a:pt x="331" y="1402"/>
                    </a:lnTo>
                    <a:lnTo>
                      <a:pt x="331" y="1402"/>
                    </a:lnTo>
                    <a:lnTo>
                      <a:pt x="331" y="1438"/>
                    </a:lnTo>
                    <a:lnTo>
                      <a:pt x="378" y="1438"/>
                    </a:lnTo>
                    <a:lnTo>
                      <a:pt x="378" y="1472"/>
                    </a:lnTo>
                    <a:lnTo>
                      <a:pt x="423" y="1472"/>
                    </a:lnTo>
                    <a:lnTo>
                      <a:pt x="423" y="1472"/>
                    </a:lnTo>
                    <a:lnTo>
                      <a:pt x="470" y="1472"/>
                    </a:lnTo>
                    <a:lnTo>
                      <a:pt x="470" y="1508"/>
                    </a:lnTo>
                    <a:lnTo>
                      <a:pt x="517" y="1508"/>
                    </a:lnTo>
                    <a:lnTo>
                      <a:pt x="517" y="1544"/>
                    </a:lnTo>
                    <a:lnTo>
                      <a:pt x="517" y="1544"/>
                    </a:lnTo>
                    <a:lnTo>
                      <a:pt x="517" y="1580"/>
                    </a:lnTo>
                    <a:lnTo>
                      <a:pt x="565" y="1580"/>
                    </a:lnTo>
                    <a:lnTo>
                      <a:pt x="565" y="1580"/>
                    </a:lnTo>
                    <a:lnTo>
                      <a:pt x="517" y="1580"/>
                    </a:lnTo>
                    <a:lnTo>
                      <a:pt x="517" y="1616"/>
                    </a:lnTo>
                    <a:lnTo>
                      <a:pt x="565" y="1616"/>
                    </a:lnTo>
                    <a:lnTo>
                      <a:pt x="565" y="1652"/>
                    </a:lnTo>
                    <a:lnTo>
                      <a:pt x="565" y="1652"/>
                    </a:lnTo>
                    <a:lnTo>
                      <a:pt x="565" y="1688"/>
                    </a:lnTo>
                    <a:lnTo>
                      <a:pt x="612" y="1688"/>
                    </a:lnTo>
                    <a:lnTo>
                      <a:pt x="612" y="1724"/>
                    </a:lnTo>
                    <a:lnTo>
                      <a:pt x="612" y="1724"/>
                    </a:lnTo>
                    <a:lnTo>
                      <a:pt x="612" y="1761"/>
                    </a:lnTo>
                    <a:lnTo>
                      <a:pt x="659" y="1761"/>
                    </a:lnTo>
                    <a:lnTo>
                      <a:pt x="659" y="1797"/>
                    </a:lnTo>
                    <a:lnTo>
                      <a:pt x="706" y="1797"/>
                    </a:lnTo>
                    <a:lnTo>
                      <a:pt x="706" y="1833"/>
                    </a:lnTo>
                    <a:lnTo>
                      <a:pt x="706" y="1867"/>
                    </a:lnTo>
                    <a:lnTo>
                      <a:pt x="706" y="1867"/>
                    </a:lnTo>
                    <a:lnTo>
                      <a:pt x="706" y="1903"/>
                    </a:lnTo>
                    <a:lnTo>
                      <a:pt x="706" y="1939"/>
                    </a:lnTo>
                    <a:lnTo>
                      <a:pt x="706" y="1939"/>
                    </a:lnTo>
                    <a:lnTo>
                      <a:pt x="706" y="1975"/>
                    </a:lnTo>
                    <a:lnTo>
                      <a:pt x="706" y="2011"/>
                    </a:lnTo>
                    <a:lnTo>
                      <a:pt x="706" y="2011"/>
                    </a:lnTo>
                    <a:lnTo>
                      <a:pt x="706" y="2047"/>
                    </a:lnTo>
                    <a:lnTo>
                      <a:pt x="659" y="2047"/>
                    </a:lnTo>
                    <a:lnTo>
                      <a:pt x="659" y="2083"/>
                    </a:lnTo>
                    <a:lnTo>
                      <a:pt x="659" y="2083"/>
                    </a:lnTo>
                    <a:lnTo>
                      <a:pt x="659" y="2120"/>
                    </a:lnTo>
                    <a:lnTo>
                      <a:pt x="659" y="2156"/>
                    </a:lnTo>
                    <a:lnTo>
                      <a:pt x="612" y="2156"/>
                    </a:lnTo>
                    <a:lnTo>
                      <a:pt x="612" y="2192"/>
                    </a:lnTo>
                    <a:lnTo>
                      <a:pt x="565" y="2192"/>
                    </a:lnTo>
                    <a:lnTo>
                      <a:pt x="565" y="2228"/>
                    </a:lnTo>
                    <a:lnTo>
                      <a:pt x="517" y="2228"/>
                    </a:lnTo>
                    <a:lnTo>
                      <a:pt x="517" y="2262"/>
                    </a:lnTo>
                    <a:lnTo>
                      <a:pt x="565" y="2262"/>
                    </a:lnTo>
                    <a:lnTo>
                      <a:pt x="565" y="2264"/>
                    </a:lnTo>
                    <a:lnTo>
                      <a:pt x="517" y="2264"/>
                    </a:lnTo>
                    <a:lnTo>
                      <a:pt x="517" y="2298"/>
                    </a:lnTo>
                    <a:lnTo>
                      <a:pt x="517" y="2298"/>
                    </a:lnTo>
                    <a:lnTo>
                      <a:pt x="517" y="2334"/>
                    </a:lnTo>
                    <a:lnTo>
                      <a:pt x="470" y="2334"/>
                    </a:lnTo>
                    <a:lnTo>
                      <a:pt x="470" y="2370"/>
                    </a:lnTo>
                    <a:lnTo>
                      <a:pt x="423" y="2370"/>
                    </a:lnTo>
                    <a:lnTo>
                      <a:pt x="423" y="2406"/>
                    </a:lnTo>
                    <a:lnTo>
                      <a:pt x="423" y="2442"/>
                    </a:lnTo>
                    <a:lnTo>
                      <a:pt x="423" y="2442"/>
                    </a:lnTo>
                    <a:lnTo>
                      <a:pt x="423" y="2479"/>
                    </a:lnTo>
                    <a:lnTo>
                      <a:pt x="423" y="2515"/>
                    </a:lnTo>
                    <a:lnTo>
                      <a:pt x="423" y="2515"/>
                    </a:lnTo>
                    <a:lnTo>
                      <a:pt x="423" y="2551"/>
                    </a:lnTo>
                    <a:lnTo>
                      <a:pt x="423" y="2551"/>
                    </a:lnTo>
                    <a:lnTo>
                      <a:pt x="378" y="2551"/>
                    </a:lnTo>
                    <a:lnTo>
                      <a:pt x="378" y="2587"/>
                    </a:lnTo>
                    <a:lnTo>
                      <a:pt x="423" y="2587"/>
                    </a:lnTo>
                    <a:lnTo>
                      <a:pt x="423" y="2623"/>
                    </a:lnTo>
                    <a:lnTo>
                      <a:pt x="423" y="2623"/>
                    </a:lnTo>
                    <a:lnTo>
                      <a:pt x="423" y="2657"/>
                    </a:lnTo>
                    <a:lnTo>
                      <a:pt x="423" y="2657"/>
                    </a:lnTo>
                    <a:lnTo>
                      <a:pt x="423" y="2659"/>
                    </a:lnTo>
                    <a:lnTo>
                      <a:pt x="378" y="2659"/>
                    </a:lnTo>
                    <a:lnTo>
                      <a:pt x="378" y="2693"/>
                    </a:lnTo>
                    <a:lnTo>
                      <a:pt x="378" y="2729"/>
                    </a:lnTo>
                    <a:lnTo>
                      <a:pt x="378" y="2729"/>
                    </a:lnTo>
                    <a:lnTo>
                      <a:pt x="378" y="2765"/>
                    </a:lnTo>
                    <a:lnTo>
                      <a:pt x="378" y="2765"/>
                    </a:lnTo>
                    <a:lnTo>
                      <a:pt x="378" y="2801"/>
                    </a:lnTo>
                    <a:lnTo>
                      <a:pt x="378" y="2801"/>
                    </a:lnTo>
                    <a:lnTo>
                      <a:pt x="378" y="2838"/>
                    </a:lnTo>
                    <a:lnTo>
                      <a:pt x="423" y="2838"/>
                    </a:lnTo>
                    <a:lnTo>
                      <a:pt x="423" y="2838"/>
                    </a:lnTo>
                    <a:lnTo>
                      <a:pt x="470" y="2838"/>
                    </a:lnTo>
                    <a:lnTo>
                      <a:pt x="470" y="2801"/>
                    </a:lnTo>
                    <a:lnTo>
                      <a:pt x="517" y="2801"/>
                    </a:lnTo>
                    <a:lnTo>
                      <a:pt x="517" y="2801"/>
                    </a:lnTo>
                    <a:lnTo>
                      <a:pt x="565" y="2801"/>
                    </a:lnTo>
                    <a:lnTo>
                      <a:pt x="565" y="2838"/>
                    </a:lnTo>
                    <a:lnTo>
                      <a:pt x="612" y="2838"/>
                    </a:lnTo>
                    <a:lnTo>
                      <a:pt x="612" y="2874"/>
                    </a:lnTo>
                    <a:lnTo>
                      <a:pt x="659" y="2874"/>
                    </a:lnTo>
                    <a:lnTo>
                      <a:pt x="659" y="2910"/>
                    </a:lnTo>
                    <a:lnTo>
                      <a:pt x="706" y="2910"/>
                    </a:lnTo>
                    <a:lnTo>
                      <a:pt x="706" y="2946"/>
                    </a:lnTo>
                    <a:lnTo>
                      <a:pt x="753" y="2946"/>
                    </a:lnTo>
                    <a:lnTo>
                      <a:pt x="753" y="2946"/>
                    </a:lnTo>
                    <a:lnTo>
                      <a:pt x="801" y="2946"/>
                    </a:lnTo>
                    <a:lnTo>
                      <a:pt x="801" y="2982"/>
                    </a:lnTo>
                    <a:lnTo>
                      <a:pt x="848" y="2982"/>
                    </a:lnTo>
                    <a:lnTo>
                      <a:pt x="848" y="3018"/>
                    </a:lnTo>
                    <a:lnTo>
                      <a:pt x="848" y="3018"/>
                    </a:lnTo>
                    <a:lnTo>
                      <a:pt x="848" y="3054"/>
                    </a:lnTo>
                    <a:lnTo>
                      <a:pt x="895" y="3054"/>
                    </a:lnTo>
                    <a:lnTo>
                      <a:pt x="895" y="3088"/>
                    </a:lnTo>
                    <a:lnTo>
                      <a:pt x="895" y="3088"/>
                    </a:lnTo>
                    <a:lnTo>
                      <a:pt x="895" y="3124"/>
                    </a:lnTo>
                    <a:lnTo>
                      <a:pt x="895" y="3124"/>
                    </a:lnTo>
                    <a:lnTo>
                      <a:pt x="895" y="3160"/>
                    </a:lnTo>
                    <a:lnTo>
                      <a:pt x="895" y="3160"/>
                    </a:lnTo>
                    <a:lnTo>
                      <a:pt x="895" y="3197"/>
                    </a:lnTo>
                    <a:lnTo>
                      <a:pt x="940" y="3197"/>
                    </a:lnTo>
                    <a:lnTo>
                      <a:pt x="940" y="3233"/>
                    </a:lnTo>
                    <a:lnTo>
                      <a:pt x="940" y="3233"/>
                    </a:lnTo>
                    <a:lnTo>
                      <a:pt x="940" y="3269"/>
                    </a:lnTo>
                    <a:lnTo>
                      <a:pt x="987" y="3269"/>
                    </a:lnTo>
                    <a:lnTo>
                      <a:pt x="987" y="3269"/>
                    </a:lnTo>
                    <a:lnTo>
                      <a:pt x="1035" y="3269"/>
                    </a:lnTo>
                    <a:lnTo>
                      <a:pt x="1035" y="3269"/>
                    </a:lnTo>
                    <a:lnTo>
                      <a:pt x="1082" y="3269"/>
                    </a:lnTo>
                    <a:lnTo>
                      <a:pt x="1082" y="3269"/>
                    </a:lnTo>
                    <a:lnTo>
                      <a:pt x="1129" y="3269"/>
                    </a:lnTo>
                    <a:lnTo>
                      <a:pt x="1129" y="3269"/>
                    </a:lnTo>
                    <a:lnTo>
                      <a:pt x="1176" y="3269"/>
                    </a:lnTo>
                    <a:lnTo>
                      <a:pt x="1176" y="3305"/>
                    </a:lnTo>
                    <a:lnTo>
                      <a:pt x="1223" y="3305"/>
                    </a:lnTo>
                    <a:lnTo>
                      <a:pt x="1223" y="3305"/>
                    </a:lnTo>
                    <a:lnTo>
                      <a:pt x="1271" y="3305"/>
                    </a:lnTo>
                    <a:lnTo>
                      <a:pt x="1271" y="3341"/>
                    </a:lnTo>
                    <a:lnTo>
                      <a:pt x="1271" y="3341"/>
                    </a:lnTo>
                    <a:lnTo>
                      <a:pt x="1271" y="3377"/>
                    </a:lnTo>
                    <a:lnTo>
                      <a:pt x="1318" y="3377"/>
                    </a:lnTo>
                    <a:lnTo>
                      <a:pt x="1318" y="3413"/>
                    </a:lnTo>
                    <a:lnTo>
                      <a:pt x="1365" y="3413"/>
                    </a:lnTo>
                    <a:lnTo>
                      <a:pt x="1365" y="3413"/>
                    </a:lnTo>
                    <a:lnTo>
                      <a:pt x="1412" y="3413"/>
                    </a:lnTo>
                    <a:lnTo>
                      <a:pt x="1412" y="3377"/>
                    </a:lnTo>
                    <a:lnTo>
                      <a:pt x="1412" y="3377"/>
                    </a:lnTo>
                    <a:lnTo>
                      <a:pt x="1412" y="3341"/>
                    </a:lnTo>
                    <a:lnTo>
                      <a:pt x="1457" y="3341"/>
                    </a:lnTo>
                    <a:lnTo>
                      <a:pt x="1457" y="3341"/>
                    </a:lnTo>
                    <a:lnTo>
                      <a:pt x="1505" y="3341"/>
                    </a:lnTo>
                    <a:lnTo>
                      <a:pt x="1505" y="3377"/>
                    </a:lnTo>
                    <a:lnTo>
                      <a:pt x="1552" y="3377"/>
                    </a:lnTo>
                    <a:lnTo>
                      <a:pt x="1552" y="3377"/>
                    </a:lnTo>
                    <a:lnTo>
                      <a:pt x="1599" y="3377"/>
                    </a:lnTo>
                    <a:lnTo>
                      <a:pt x="1599" y="3377"/>
                    </a:lnTo>
                    <a:lnTo>
                      <a:pt x="1646" y="3377"/>
                    </a:lnTo>
                    <a:lnTo>
                      <a:pt x="1646" y="3341"/>
                    </a:lnTo>
                    <a:lnTo>
                      <a:pt x="1693" y="3341"/>
                    </a:lnTo>
                    <a:lnTo>
                      <a:pt x="1693" y="3305"/>
                    </a:lnTo>
                    <a:lnTo>
                      <a:pt x="1693" y="3305"/>
                    </a:lnTo>
                    <a:lnTo>
                      <a:pt x="1693" y="3269"/>
                    </a:lnTo>
                    <a:lnTo>
                      <a:pt x="1646" y="3269"/>
                    </a:lnTo>
                    <a:lnTo>
                      <a:pt x="1646" y="3233"/>
                    </a:lnTo>
                    <a:lnTo>
                      <a:pt x="1599" y="3233"/>
                    </a:lnTo>
                    <a:lnTo>
                      <a:pt x="1599" y="3233"/>
                    </a:lnTo>
                    <a:lnTo>
                      <a:pt x="1552" y="3233"/>
                    </a:lnTo>
                    <a:lnTo>
                      <a:pt x="1552" y="3197"/>
                    </a:lnTo>
                    <a:lnTo>
                      <a:pt x="1505" y="3197"/>
                    </a:lnTo>
                    <a:lnTo>
                      <a:pt x="1505" y="3160"/>
                    </a:lnTo>
                    <a:lnTo>
                      <a:pt x="1457" y="3160"/>
                    </a:lnTo>
                    <a:lnTo>
                      <a:pt x="1457" y="3160"/>
                    </a:lnTo>
                    <a:lnTo>
                      <a:pt x="1412" y="3160"/>
                    </a:lnTo>
                    <a:lnTo>
                      <a:pt x="1412" y="3160"/>
                    </a:lnTo>
                    <a:lnTo>
                      <a:pt x="1365" y="3160"/>
                    </a:lnTo>
                    <a:lnTo>
                      <a:pt x="1365" y="3160"/>
                    </a:lnTo>
                    <a:lnTo>
                      <a:pt x="1318" y="3160"/>
                    </a:lnTo>
                    <a:lnTo>
                      <a:pt x="1318" y="3160"/>
                    </a:lnTo>
                    <a:lnTo>
                      <a:pt x="1271" y="3160"/>
                    </a:lnTo>
                    <a:lnTo>
                      <a:pt x="1271" y="3160"/>
                    </a:lnTo>
                    <a:lnTo>
                      <a:pt x="1223" y="3160"/>
                    </a:lnTo>
                    <a:lnTo>
                      <a:pt x="1223" y="3124"/>
                    </a:lnTo>
                    <a:lnTo>
                      <a:pt x="1223" y="3124"/>
                    </a:lnTo>
                    <a:lnTo>
                      <a:pt x="1223" y="3088"/>
                    </a:lnTo>
                    <a:lnTo>
                      <a:pt x="1176" y="3088"/>
                    </a:lnTo>
                    <a:lnTo>
                      <a:pt x="1176" y="3054"/>
                    </a:lnTo>
                    <a:lnTo>
                      <a:pt x="1176" y="3054"/>
                    </a:lnTo>
                    <a:lnTo>
                      <a:pt x="1176" y="3018"/>
                    </a:lnTo>
                    <a:lnTo>
                      <a:pt x="1129" y="3018"/>
                    </a:lnTo>
                    <a:lnTo>
                      <a:pt x="1129" y="2982"/>
                    </a:lnTo>
                    <a:lnTo>
                      <a:pt x="1082" y="2982"/>
                    </a:lnTo>
                    <a:lnTo>
                      <a:pt x="1082" y="2946"/>
                    </a:lnTo>
                    <a:lnTo>
                      <a:pt x="1082" y="2946"/>
                    </a:lnTo>
                    <a:lnTo>
                      <a:pt x="1082" y="2910"/>
                    </a:lnTo>
                    <a:lnTo>
                      <a:pt x="1035" y="2910"/>
                    </a:lnTo>
                    <a:lnTo>
                      <a:pt x="1035" y="2874"/>
                    </a:lnTo>
                    <a:lnTo>
                      <a:pt x="1035" y="2874"/>
                    </a:lnTo>
                    <a:lnTo>
                      <a:pt x="1035" y="2838"/>
                    </a:lnTo>
                    <a:lnTo>
                      <a:pt x="1035" y="2838"/>
                    </a:lnTo>
                    <a:lnTo>
                      <a:pt x="1035" y="2801"/>
                    </a:lnTo>
                    <a:lnTo>
                      <a:pt x="1035" y="2801"/>
                    </a:lnTo>
                    <a:lnTo>
                      <a:pt x="1035" y="2765"/>
                    </a:lnTo>
                    <a:lnTo>
                      <a:pt x="1035" y="2765"/>
                    </a:lnTo>
                    <a:lnTo>
                      <a:pt x="1035" y="2729"/>
                    </a:lnTo>
                    <a:lnTo>
                      <a:pt x="1035" y="2729"/>
                    </a:lnTo>
                    <a:lnTo>
                      <a:pt x="1035" y="2693"/>
                    </a:lnTo>
                    <a:lnTo>
                      <a:pt x="1035" y="2693"/>
                    </a:lnTo>
                    <a:lnTo>
                      <a:pt x="1035" y="2659"/>
                    </a:lnTo>
                    <a:lnTo>
                      <a:pt x="987" y="2659"/>
                    </a:lnTo>
                    <a:lnTo>
                      <a:pt x="987" y="2657"/>
                    </a:lnTo>
                    <a:lnTo>
                      <a:pt x="987" y="2623"/>
                    </a:lnTo>
                    <a:lnTo>
                      <a:pt x="940" y="2623"/>
                    </a:lnTo>
                    <a:lnTo>
                      <a:pt x="940" y="2623"/>
                    </a:lnTo>
                    <a:lnTo>
                      <a:pt x="895" y="2623"/>
                    </a:lnTo>
                    <a:lnTo>
                      <a:pt x="895" y="2623"/>
                    </a:lnTo>
                    <a:lnTo>
                      <a:pt x="848" y="2623"/>
                    </a:lnTo>
                    <a:lnTo>
                      <a:pt x="848" y="2657"/>
                    </a:lnTo>
                    <a:lnTo>
                      <a:pt x="848" y="2659"/>
                    </a:lnTo>
                    <a:lnTo>
                      <a:pt x="801" y="2659"/>
                    </a:lnTo>
                    <a:lnTo>
                      <a:pt x="801" y="2659"/>
                    </a:lnTo>
                    <a:lnTo>
                      <a:pt x="753" y="2659"/>
                    </a:lnTo>
                    <a:lnTo>
                      <a:pt x="753" y="2657"/>
                    </a:lnTo>
                    <a:lnTo>
                      <a:pt x="753" y="2657"/>
                    </a:lnTo>
                    <a:lnTo>
                      <a:pt x="753" y="2623"/>
                    </a:lnTo>
                    <a:lnTo>
                      <a:pt x="753" y="2623"/>
                    </a:lnTo>
                    <a:lnTo>
                      <a:pt x="753" y="2587"/>
                    </a:lnTo>
                    <a:lnTo>
                      <a:pt x="753" y="2587"/>
                    </a:lnTo>
                    <a:lnTo>
                      <a:pt x="753" y="2551"/>
                    </a:lnTo>
                    <a:lnTo>
                      <a:pt x="706" y="2551"/>
                    </a:lnTo>
                    <a:lnTo>
                      <a:pt x="706" y="2551"/>
                    </a:lnTo>
                    <a:lnTo>
                      <a:pt x="659" y="2551"/>
                    </a:lnTo>
                    <a:lnTo>
                      <a:pt x="659" y="2515"/>
                    </a:lnTo>
                    <a:lnTo>
                      <a:pt x="659" y="2515"/>
                    </a:lnTo>
                    <a:lnTo>
                      <a:pt x="659" y="2479"/>
                    </a:lnTo>
                    <a:lnTo>
                      <a:pt x="612" y="2479"/>
                    </a:lnTo>
                    <a:lnTo>
                      <a:pt x="612" y="2442"/>
                    </a:lnTo>
                    <a:lnTo>
                      <a:pt x="612" y="2442"/>
                    </a:lnTo>
                    <a:lnTo>
                      <a:pt x="612" y="2406"/>
                    </a:lnTo>
                    <a:lnTo>
                      <a:pt x="612" y="2370"/>
                    </a:lnTo>
                    <a:lnTo>
                      <a:pt x="612" y="2370"/>
                    </a:lnTo>
                    <a:lnTo>
                      <a:pt x="612" y="2334"/>
                    </a:lnTo>
                    <a:lnTo>
                      <a:pt x="612" y="2298"/>
                    </a:lnTo>
                    <a:lnTo>
                      <a:pt x="659" y="2298"/>
                    </a:lnTo>
                    <a:lnTo>
                      <a:pt x="659" y="2262"/>
                    </a:lnTo>
                    <a:lnTo>
                      <a:pt x="659" y="2228"/>
                    </a:lnTo>
                    <a:lnTo>
                      <a:pt x="706" y="2228"/>
                    </a:lnTo>
                    <a:lnTo>
                      <a:pt x="706" y="2192"/>
                    </a:lnTo>
                    <a:lnTo>
                      <a:pt x="753" y="2192"/>
                    </a:lnTo>
                    <a:lnTo>
                      <a:pt x="753" y="2156"/>
                    </a:lnTo>
                    <a:lnTo>
                      <a:pt x="753" y="2156"/>
                    </a:lnTo>
                    <a:lnTo>
                      <a:pt x="753" y="2120"/>
                    </a:lnTo>
                    <a:lnTo>
                      <a:pt x="753" y="2083"/>
                    </a:lnTo>
                    <a:lnTo>
                      <a:pt x="753" y="2083"/>
                    </a:lnTo>
                    <a:lnTo>
                      <a:pt x="753" y="2047"/>
                    </a:lnTo>
                    <a:lnTo>
                      <a:pt x="753" y="2011"/>
                    </a:lnTo>
                    <a:lnTo>
                      <a:pt x="801" y="2011"/>
                    </a:lnTo>
                    <a:lnTo>
                      <a:pt x="801" y="1975"/>
                    </a:lnTo>
                    <a:lnTo>
                      <a:pt x="801" y="1939"/>
                    </a:lnTo>
                    <a:lnTo>
                      <a:pt x="848" y="1939"/>
                    </a:lnTo>
                    <a:lnTo>
                      <a:pt x="848" y="1903"/>
                    </a:lnTo>
                    <a:lnTo>
                      <a:pt x="895" y="1903"/>
                    </a:lnTo>
                    <a:lnTo>
                      <a:pt x="895" y="1867"/>
                    </a:lnTo>
                    <a:lnTo>
                      <a:pt x="895" y="1867"/>
                    </a:lnTo>
                    <a:lnTo>
                      <a:pt x="895" y="1833"/>
                    </a:lnTo>
                    <a:lnTo>
                      <a:pt x="895" y="1797"/>
                    </a:lnTo>
                    <a:lnTo>
                      <a:pt x="895" y="1797"/>
                    </a:lnTo>
                    <a:lnTo>
                      <a:pt x="895" y="1761"/>
                    </a:lnTo>
                    <a:lnTo>
                      <a:pt x="940" y="1761"/>
                    </a:lnTo>
                    <a:lnTo>
                      <a:pt x="940" y="1724"/>
                    </a:lnTo>
                    <a:lnTo>
                      <a:pt x="940" y="1724"/>
                    </a:lnTo>
                    <a:lnTo>
                      <a:pt x="940" y="1688"/>
                    </a:lnTo>
                    <a:lnTo>
                      <a:pt x="940" y="1688"/>
                    </a:lnTo>
                    <a:lnTo>
                      <a:pt x="940" y="1652"/>
                    </a:lnTo>
                    <a:lnTo>
                      <a:pt x="987" y="1652"/>
                    </a:lnTo>
                    <a:lnTo>
                      <a:pt x="987" y="1652"/>
                    </a:lnTo>
                    <a:lnTo>
                      <a:pt x="1035" y="1652"/>
                    </a:lnTo>
                    <a:lnTo>
                      <a:pt x="1035" y="1652"/>
                    </a:lnTo>
                    <a:lnTo>
                      <a:pt x="1082" y="1652"/>
                    </a:lnTo>
                    <a:lnTo>
                      <a:pt x="1082" y="1652"/>
                    </a:lnTo>
                    <a:lnTo>
                      <a:pt x="1129" y="1652"/>
                    </a:lnTo>
                    <a:lnTo>
                      <a:pt x="1129" y="1688"/>
                    </a:lnTo>
                    <a:lnTo>
                      <a:pt x="1176" y="1688"/>
                    </a:lnTo>
                    <a:lnTo>
                      <a:pt x="1176" y="1724"/>
                    </a:lnTo>
                    <a:lnTo>
                      <a:pt x="1176" y="1724"/>
                    </a:lnTo>
                    <a:lnTo>
                      <a:pt x="1176" y="1761"/>
                    </a:lnTo>
                    <a:lnTo>
                      <a:pt x="1176" y="1797"/>
                    </a:lnTo>
                    <a:lnTo>
                      <a:pt x="1176" y="1797"/>
                    </a:lnTo>
                    <a:lnTo>
                      <a:pt x="1176" y="1833"/>
                    </a:lnTo>
                    <a:lnTo>
                      <a:pt x="1223" y="1833"/>
                    </a:lnTo>
                    <a:lnTo>
                      <a:pt x="1223" y="1833"/>
                    </a:lnTo>
                    <a:lnTo>
                      <a:pt x="1271" y="1833"/>
                    </a:lnTo>
                    <a:lnTo>
                      <a:pt x="1271" y="1797"/>
                    </a:lnTo>
                    <a:lnTo>
                      <a:pt x="1318" y="1797"/>
                    </a:lnTo>
                    <a:lnTo>
                      <a:pt x="1318" y="1797"/>
                    </a:lnTo>
                    <a:lnTo>
                      <a:pt x="1365" y="1797"/>
                    </a:lnTo>
                    <a:lnTo>
                      <a:pt x="1365" y="1797"/>
                    </a:lnTo>
                    <a:lnTo>
                      <a:pt x="1412" y="1797"/>
                    </a:lnTo>
                    <a:lnTo>
                      <a:pt x="1412" y="1797"/>
                    </a:lnTo>
                    <a:lnTo>
                      <a:pt x="1457" y="1797"/>
                    </a:lnTo>
                    <a:lnTo>
                      <a:pt x="1457" y="1833"/>
                    </a:lnTo>
                    <a:lnTo>
                      <a:pt x="1505" y="1833"/>
                    </a:lnTo>
                    <a:lnTo>
                      <a:pt x="1505" y="1867"/>
                    </a:lnTo>
                    <a:lnTo>
                      <a:pt x="1505" y="1867"/>
                    </a:lnTo>
                    <a:lnTo>
                      <a:pt x="1505" y="1903"/>
                    </a:lnTo>
                    <a:lnTo>
                      <a:pt x="1552" y="1903"/>
                    </a:lnTo>
                    <a:lnTo>
                      <a:pt x="1552" y="1903"/>
                    </a:lnTo>
                    <a:lnTo>
                      <a:pt x="1599" y="1903"/>
                    </a:lnTo>
                    <a:lnTo>
                      <a:pt x="1599" y="1939"/>
                    </a:lnTo>
                    <a:lnTo>
                      <a:pt x="1646" y="1939"/>
                    </a:lnTo>
                    <a:lnTo>
                      <a:pt x="1646" y="1939"/>
                    </a:lnTo>
                    <a:lnTo>
                      <a:pt x="1693" y="1939"/>
                    </a:lnTo>
                    <a:lnTo>
                      <a:pt x="1693" y="1939"/>
                    </a:lnTo>
                    <a:lnTo>
                      <a:pt x="1741" y="1939"/>
                    </a:lnTo>
                    <a:lnTo>
                      <a:pt x="1741" y="1903"/>
                    </a:lnTo>
                    <a:lnTo>
                      <a:pt x="1741" y="1867"/>
                    </a:lnTo>
                    <a:lnTo>
                      <a:pt x="1741" y="1867"/>
                    </a:lnTo>
                    <a:lnTo>
                      <a:pt x="1741" y="1833"/>
                    </a:lnTo>
                    <a:lnTo>
                      <a:pt x="1741" y="1797"/>
                    </a:lnTo>
                    <a:lnTo>
                      <a:pt x="1741" y="1797"/>
                    </a:lnTo>
                    <a:lnTo>
                      <a:pt x="1741" y="1761"/>
                    </a:lnTo>
                    <a:lnTo>
                      <a:pt x="1741" y="1724"/>
                    </a:lnTo>
                    <a:lnTo>
                      <a:pt x="1693" y="1724"/>
                    </a:lnTo>
                    <a:lnTo>
                      <a:pt x="1693" y="1688"/>
                    </a:lnTo>
                    <a:lnTo>
                      <a:pt x="1693" y="1688"/>
                    </a:lnTo>
                    <a:lnTo>
                      <a:pt x="1693" y="1652"/>
                    </a:lnTo>
                    <a:lnTo>
                      <a:pt x="1646" y="1652"/>
                    </a:lnTo>
                    <a:lnTo>
                      <a:pt x="1646" y="1616"/>
                    </a:lnTo>
                    <a:lnTo>
                      <a:pt x="1646" y="1616"/>
                    </a:lnTo>
                    <a:lnTo>
                      <a:pt x="1646" y="1580"/>
                    </a:lnTo>
                    <a:lnTo>
                      <a:pt x="1646" y="1580"/>
                    </a:lnTo>
                    <a:lnTo>
                      <a:pt x="1646" y="1544"/>
                    </a:lnTo>
                    <a:lnTo>
                      <a:pt x="1646" y="1544"/>
                    </a:lnTo>
                    <a:lnTo>
                      <a:pt x="1646" y="1508"/>
                    </a:lnTo>
                    <a:lnTo>
                      <a:pt x="1693" y="1508"/>
                    </a:lnTo>
                    <a:lnTo>
                      <a:pt x="1693" y="1508"/>
                    </a:lnTo>
                    <a:lnTo>
                      <a:pt x="1741" y="1508"/>
                    </a:lnTo>
                    <a:lnTo>
                      <a:pt x="1741" y="1472"/>
                    </a:lnTo>
                    <a:lnTo>
                      <a:pt x="1788" y="1472"/>
                    </a:lnTo>
                    <a:lnTo>
                      <a:pt x="1788" y="1438"/>
                    </a:lnTo>
                    <a:lnTo>
                      <a:pt x="1788" y="1438"/>
                    </a:lnTo>
                    <a:lnTo>
                      <a:pt x="1788" y="1402"/>
                    </a:lnTo>
                    <a:lnTo>
                      <a:pt x="1835" y="1402"/>
                    </a:lnTo>
                    <a:lnTo>
                      <a:pt x="1835" y="1365"/>
                    </a:lnTo>
                    <a:lnTo>
                      <a:pt x="1882" y="1365"/>
                    </a:lnTo>
                    <a:lnTo>
                      <a:pt x="1882" y="1329"/>
                    </a:lnTo>
                    <a:lnTo>
                      <a:pt x="1930" y="1329"/>
                    </a:lnTo>
                    <a:lnTo>
                      <a:pt x="1930" y="1329"/>
                    </a:lnTo>
                    <a:lnTo>
                      <a:pt x="1974" y="1329"/>
                    </a:lnTo>
                    <a:lnTo>
                      <a:pt x="1974" y="1329"/>
                    </a:lnTo>
                    <a:lnTo>
                      <a:pt x="2022" y="1329"/>
                    </a:lnTo>
                    <a:lnTo>
                      <a:pt x="2022" y="1329"/>
                    </a:lnTo>
                    <a:lnTo>
                      <a:pt x="2069" y="1329"/>
                    </a:lnTo>
                    <a:lnTo>
                      <a:pt x="2069" y="1329"/>
                    </a:lnTo>
                    <a:lnTo>
                      <a:pt x="2116" y="1329"/>
                    </a:lnTo>
                    <a:lnTo>
                      <a:pt x="2116" y="1329"/>
                    </a:lnTo>
                    <a:lnTo>
                      <a:pt x="2163" y="1329"/>
                    </a:lnTo>
                    <a:lnTo>
                      <a:pt x="2163" y="1293"/>
                    </a:lnTo>
                    <a:lnTo>
                      <a:pt x="2211" y="1293"/>
                    </a:lnTo>
                    <a:lnTo>
                      <a:pt x="2211" y="1293"/>
                    </a:lnTo>
                    <a:lnTo>
                      <a:pt x="2258" y="1293"/>
                    </a:lnTo>
                    <a:lnTo>
                      <a:pt x="2258" y="1293"/>
                    </a:lnTo>
                    <a:lnTo>
                      <a:pt x="2305" y="1293"/>
                    </a:lnTo>
                    <a:lnTo>
                      <a:pt x="2305" y="1293"/>
                    </a:lnTo>
                    <a:lnTo>
                      <a:pt x="2352" y="1293"/>
                    </a:lnTo>
                    <a:lnTo>
                      <a:pt x="2352" y="1257"/>
                    </a:lnTo>
                    <a:lnTo>
                      <a:pt x="2400" y="1257"/>
                    </a:lnTo>
                    <a:lnTo>
                      <a:pt x="2400" y="1221"/>
                    </a:lnTo>
                    <a:lnTo>
                      <a:pt x="2400" y="1221"/>
                    </a:lnTo>
                    <a:lnTo>
                      <a:pt x="2400" y="1185"/>
                    </a:lnTo>
                    <a:lnTo>
                      <a:pt x="2400" y="1185"/>
                    </a:lnTo>
                    <a:lnTo>
                      <a:pt x="2400" y="1149"/>
                    </a:lnTo>
                    <a:lnTo>
                      <a:pt x="2400" y="1149"/>
                    </a:lnTo>
                    <a:lnTo>
                      <a:pt x="2400" y="1113"/>
                    </a:lnTo>
                    <a:lnTo>
                      <a:pt x="2400" y="1113"/>
                    </a:lnTo>
                    <a:lnTo>
                      <a:pt x="2400" y="1077"/>
                    </a:lnTo>
                    <a:lnTo>
                      <a:pt x="2400" y="1077"/>
                    </a:lnTo>
                    <a:lnTo>
                      <a:pt x="2400" y="1043"/>
                    </a:lnTo>
                    <a:lnTo>
                      <a:pt x="2400" y="1043"/>
                    </a:lnTo>
                    <a:lnTo>
                      <a:pt x="2400" y="1006"/>
                    </a:lnTo>
                    <a:lnTo>
                      <a:pt x="2400" y="1006"/>
                    </a:lnTo>
                    <a:lnTo>
                      <a:pt x="2400" y="970"/>
                    </a:lnTo>
                    <a:lnTo>
                      <a:pt x="2400" y="970"/>
                    </a:lnTo>
                    <a:lnTo>
                      <a:pt x="2400" y="934"/>
                    </a:lnTo>
                    <a:lnTo>
                      <a:pt x="2352" y="934"/>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6" name="Group 5"/>
            <p:cNvGrpSpPr>
              <a:grpSpLocks noChangeAspect="1"/>
            </p:cNvGrpSpPr>
            <p:nvPr/>
          </p:nvGrpSpPr>
          <p:grpSpPr bwMode="auto">
            <a:xfrm>
              <a:off x="6537176" y="2089423"/>
              <a:ext cx="2949195" cy="4194002"/>
              <a:chOff x="1919" y="-74"/>
              <a:chExt cx="2400" cy="3413"/>
            </a:xfrm>
          </p:grpSpPr>
          <p:sp>
            <p:nvSpPr>
              <p:cNvPr id="7" name="Rectangle 6"/>
              <p:cNvSpPr>
                <a:spLocks noChangeArrowheads="1"/>
              </p:cNvSpPr>
              <p:nvPr/>
            </p:nvSpPr>
            <p:spPr bwMode="auto">
              <a:xfrm>
                <a:off x="2202" y="106"/>
                <a:ext cx="48" cy="36"/>
              </a:xfrm>
              <a:prstGeom prst="rect">
                <a:avLst/>
              </a:prstGeom>
              <a:solidFill>
                <a:srgbClr val="B5D8D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 name="Freeform 7"/>
              <p:cNvSpPr>
                <a:spLocks/>
              </p:cNvSpPr>
              <p:nvPr/>
            </p:nvSpPr>
            <p:spPr bwMode="auto">
              <a:xfrm>
                <a:off x="1919" y="-74"/>
                <a:ext cx="2400" cy="3413"/>
              </a:xfrm>
              <a:custGeom>
                <a:avLst/>
                <a:gdLst>
                  <a:gd name="T0" fmla="*/ 2258 w 2400"/>
                  <a:gd name="T1" fmla="*/ 790 h 3413"/>
                  <a:gd name="T2" fmla="*/ 2116 w 2400"/>
                  <a:gd name="T3" fmla="*/ 648 h 3413"/>
                  <a:gd name="T4" fmla="*/ 1930 w 2400"/>
                  <a:gd name="T5" fmla="*/ 503 h 3413"/>
                  <a:gd name="T6" fmla="*/ 1741 w 2400"/>
                  <a:gd name="T7" fmla="*/ 431 h 3413"/>
                  <a:gd name="T8" fmla="*/ 1505 w 2400"/>
                  <a:gd name="T9" fmla="*/ 467 h 3413"/>
                  <a:gd name="T10" fmla="*/ 1271 w 2400"/>
                  <a:gd name="T11" fmla="*/ 503 h 3413"/>
                  <a:gd name="T12" fmla="*/ 1082 w 2400"/>
                  <a:gd name="T13" fmla="*/ 611 h 3413"/>
                  <a:gd name="T14" fmla="*/ 940 w 2400"/>
                  <a:gd name="T15" fmla="*/ 575 h 3413"/>
                  <a:gd name="T16" fmla="*/ 987 w 2400"/>
                  <a:gd name="T17" fmla="*/ 395 h 3413"/>
                  <a:gd name="T18" fmla="*/ 987 w 2400"/>
                  <a:gd name="T19" fmla="*/ 216 h 3413"/>
                  <a:gd name="T20" fmla="*/ 848 w 2400"/>
                  <a:gd name="T21" fmla="*/ 180 h 3413"/>
                  <a:gd name="T22" fmla="*/ 753 w 2400"/>
                  <a:gd name="T23" fmla="*/ 108 h 3413"/>
                  <a:gd name="T24" fmla="*/ 659 w 2400"/>
                  <a:gd name="T25" fmla="*/ 36 h 3413"/>
                  <a:gd name="T26" fmla="*/ 517 w 2400"/>
                  <a:gd name="T27" fmla="*/ 144 h 3413"/>
                  <a:gd name="T28" fmla="*/ 331 w 2400"/>
                  <a:gd name="T29" fmla="*/ 216 h 3413"/>
                  <a:gd name="T30" fmla="*/ 142 w 2400"/>
                  <a:gd name="T31" fmla="*/ 359 h 3413"/>
                  <a:gd name="T32" fmla="*/ 47 w 2400"/>
                  <a:gd name="T33" fmla="*/ 503 h 3413"/>
                  <a:gd name="T34" fmla="*/ 95 w 2400"/>
                  <a:gd name="T35" fmla="*/ 682 h 3413"/>
                  <a:gd name="T36" fmla="*/ 236 w 2400"/>
                  <a:gd name="T37" fmla="*/ 862 h 3413"/>
                  <a:gd name="T38" fmla="*/ 378 w 2400"/>
                  <a:gd name="T39" fmla="*/ 1006 h 3413"/>
                  <a:gd name="T40" fmla="*/ 378 w 2400"/>
                  <a:gd name="T41" fmla="*/ 1185 h 3413"/>
                  <a:gd name="T42" fmla="*/ 236 w 2400"/>
                  <a:gd name="T43" fmla="*/ 1329 h 3413"/>
                  <a:gd name="T44" fmla="*/ 423 w 2400"/>
                  <a:gd name="T45" fmla="*/ 1472 h 3413"/>
                  <a:gd name="T46" fmla="*/ 517 w 2400"/>
                  <a:gd name="T47" fmla="*/ 1616 h 3413"/>
                  <a:gd name="T48" fmla="*/ 659 w 2400"/>
                  <a:gd name="T49" fmla="*/ 1797 h 3413"/>
                  <a:gd name="T50" fmla="*/ 706 w 2400"/>
                  <a:gd name="T51" fmla="*/ 2011 h 3413"/>
                  <a:gd name="T52" fmla="*/ 565 w 2400"/>
                  <a:gd name="T53" fmla="*/ 2228 h 3413"/>
                  <a:gd name="T54" fmla="*/ 470 w 2400"/>
                  <a:gd name="T55" fmla="*/ 2370 h 3413"/>
                  <a:gd name="T56" fmla="*/ 378 w 2400"/>
                  <a:gd name="T57" fmla="*/ 2551 h 3413"/>
                  <a:gd name="T58" fmla="*/ 378 w 2400"/>
                  <a:gd name="T59" fmla="*/ 2729 h 3413"/>
                  <a:gd name="T60" fmla="*/ 470 w 2400"/>
                  <a:gd name="T61" fmla="*/ 2801 h 3413"/>
                  <a:gd name="T62" fmla="*/ 706 w 2400"/>
                  <a:gd name="T63" fmla="*/ 2946 h 3413"/>
                  <a:gd name="T64" fmla="*/ 895 w 2400"/>
                  <a:gd name="T65" fmla="*/ 3088 h 3413"/>
                  <a:gd name="T66" fmla="*/ 940 w 2400"/>
                  <a:gd name="T67" fmla="*/ 3269 h 3413"/>
                  <a:gd name="T68" fmla="*/ 1176 w 2400"/>
                  <a:gd name="T69" fmla="*/ 3305 h 3413"/>
                  <a:gd name="T70" fmla="*/ 1365 w 2400"/>
                  <a:gd name="T71" fmla="*/ 3413 h 3413"/>
                  <a:gd name="T72" fmla="*/ 1552 w 2400"/>
                  <a:gd name="T73" fmla="*/ 3377 h 3413"/>
                  <a:gd name="T74" fmla="*/ 1646 w 2400"/>
                  <a:gd name="T75" fmla="*/ 3233 h 3413"/>
                  <a:gd name="T76" fmla="*/ 1412 w 2400"/>
                  <a:gd name="T77" fmla="*/ 3160 h 3413"/>
                  <a:gd name="T78" fmla="*/ 1223 w 2400"/>
                  <a:gd name="T79" fmla="*/ 3088 h 3413"/>
                  <a:gd name="T80" fmla="*/ 1082 w 2400"/>
                  <a:gd name="T81" fmla="*/ 2910 h 3413"/>
                  <a:gd name="T82" fmla="*/ 1035 w 2400"/>
                  <a:gd name="T83" fmla="*/ 2729 h 3413"/>
                  <a:gd name="T84" fmla="*/ 895 w 2400"/>
                  <a:gd name="T85" fmla="*/ 2623 h 3413"/>
                  <a:gd name="T86" fmla="*/ 753 w 2400"/>
                  <a:gd name="T87" fmla="*/ 2623 h 3413"/>
                  <a:gd name="T88" fmla="*/ 659 w 2400"/>
                  <a:gd name="T89" fmla="*/ 2479 h 3413"/>
                  <a:gd name="T90" fmla="*/ 659 w 2400"/>
                  <a:gd name="T91" fmla="*/ 2262 h 3413"/>
                  <a:gd name="T92" fmla="*/ 753 w 2400"/>
                  <a:gd name="T93" fmla="*/ 2047 h 3413"/>
                  <a:gd name="T94" fmla="*/ 895 w 2400"/>
                  <a:gd name="T95" fmla="*/ 1833 h 3413"/>
                  <a:gd name="T96" fmla="*/ 987 w 2400"/>
                  <a:gd name="T97" fmla="*/ 1652 h 3413"/>
                  <a:gd name="T98" fmla="*/ 1176 w 2400"/>
                  <a:gd name="T99" fmla="*/ 1724 h 3413"/>
                  <a:gd name="T100" fmla="*/ 1318 w 2400"/>
                  <a:gd name="T101" fmla="*/ 1797 h 3413"/>
                  <a:gd name="T102" fmla="*/ 1505 w 2400"/>
                  <a:gd name="T103" fmla="*/ 1903 h 3413"/>
                  <a:gd name="T104" fmla="*/ 1741 w 2400"/>
                  <a:gd name="T105" fmla="*/ 1903 h 3413"/>
                  <a:gd name="T106" fmla="*/ 1693 w 2400"/>
                  <a:gd name="T107" fmla="*/ 1688 h 3413"/>
                  <a:gd name="T108" fmla="*/ 1693 w 2400"/>
                  <a:gd name="T109" fmla="*/ 1508 h 3413"/>
                  <a:gd name="T110" fmla="*/ 1882 w 2400"/>
                  <a:gd name="T111" fmla="*/ 1365 h 3413"/>
                  <a:gd name="T112" fmla="*/ 2116 w 2400"/>
                  <a:gd name="T113" fmla="*/ 1329 h 3413"/>
                  <a:gd name="T114" fmla="*/ 2352 w 2400"/>
                  <a:gd name="T115" fmla="*/ 1293 h 3413"/>
                  <a:gd name="T116" fmla="*/ 2400 w 2400"/>
                  <a:gd name="T117" fmla="*/ 1113 h 3413"/>
                  <a:gd name="T118" fmla="*/ 2352 w 2400"/>
                  <a:gd name="T119" fmla="*/ 934 h 3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00" h="3413">
                    <a:moveTo>
                      <a:pt x="2352" y="934"/>
                    </a:moveTo>
                    <a:lnTo>
                      <a:pt x="2352" y="898"/>
                    </a:lnTo>
                    <a:lnTo>
                      <a:pt x="2305" y="898"/>
                    </a:lnTo>
                    <a:lnTo>
                      <a:pt x="2305" y="862"/>
                    </a:lnTo>
                    <a:lnTo>
                      <a:pt x="2305" y="862"/>
                    </a:lnTo>
                    <a:lnTo>
                      <a:pt x="2305" y="826"/>
                    </a:lnTo>
                    <a:lnTo>
                      <a:pt x="2305" y="826"/>
                    </a:lnTo>
                    <a:lnTo>
                      <a:pt x="2305" y="790"/>
                    </a:lnTo>
                    <a:lnTo>
                      <a:pt x="2258" y="790"/>
                    </a:lnTo>
                    <a:lnTo>
                      <a:pt x="2258" y="790"/>
                    </a:lnTo>
                    <a:lnTo>
                      <a:pt x="2211" y="790"/>
                    </a:lnTo>
                    <a:lnTo>
                      <a:pt x="2211" y="790"/>
                    </a:lnTo>
                    <a:lnTo>
                      <a:pt x="2163" y="790"/>
                    </a:lnTo>
                    <a:lnTo>
                      <a:pt x="2163" y="754"/>
                    </a:lnTo>
                    <a:lnTo>
                      <a:pt x="2116" y="754"/>
                    </a:lnTo>
                    <a:lnTo>
                      <a:pt x="2116" y="718"/>
                    </a:lnTo>
                    <a:lnTo>
                      <a:pt x="2116" y="718"/>
                    </a:lnTo>
                    <a:lnTo>
                      <a:pt x="2116" y="682"/>
                    </a:lnTo>
                    <a:lnTo>
                      <a:pt x="2116" y="682"/>
                    </a:lnTo>
                    <a:lnTo>
                      <a:pt x="2116" y="648"/>
                    </a:lnTo>
                    <a:lnTo>
                      <a:pt x="2116" y="648"/>
                    </a:lnTo>
                    <a:lnTo>
                      <a:pt x="2116" y="611"/>
                    </a:lnTo>
                    <a:lnTo>
                      <a:pt x="2069" y="611"/>
                    </a:lnTo>
                    <a:lnTo>
                      <a:pt x="2069" y="575"/>
                    </a:lnTo>
                    <a:lnTo>
                      <a:pt x="2022" y="575"/>
                    </a:lnTo>
                    <a:lnTo>
                      <a:pt x="2022" y="539"/>
                    </a:lnTo>
                    <a:lnTo>
                      <a:pt x="1974" y="539"/>
                    </a:lnTo>
                    <a:lnTo>
                      <a:pt x="1974" y="539"/>
                    </a:lnTo>
                    <a:lnTo>
                      <a:pt x="1930" y="539"/>
                    </a:lnTo>
                    <a:lnTo>
                      <a:pt x="1930" y="503"/>
                    </a:lnTo>
                    <a:lnTo>
                      <a:pt x="1930" y="503"/>
                    </a:lnTo>
                    <a:lnTo>
                      <a:pt x="1930" y="467"/>
                    </a:lnTo>
                    <a:lnTo>
                      <a:pt x="1882" y="467"/>
                    </a:lnTo>
                    <a:lnTo>
                      <a:pt x="1882" y="431"/>
                    </a:lnTo>
                    <a:lnTo>
                      <a:pt x="1835" y="431"/>
                    </a:lnTo>
                    <a:lnTo>
                      <a:pt x="1835" y="431"/>
                    </a:lnTo>
                    <a:lnTo>
                      <a:pt x="1788" y="431"/>
                    </a:lnTo>
                    <a:lnTo>
                      <a:pt x="1788" y="431"/>
                    </a:lnTo>
                    <a:lnTo>
                      <a:pt x="1741" y="431"/>
                    </a:lnTo>
                    <a:lnTo>
                      <a:pt x="1741" y="431"/>
                    </a:lnTo>
                    <a:lnTo>
                      <a:pt x="1693" y="431"/>
                    </a:lnTo>
                    <a:lnTo>
                      <a:pt x="1693" y="431"/>
                    </a:lnTo>
                    <a:lnTo>
                      <a:pt x="1646" y="431"/>
                    </a:lnTo>
                    <a:lnTo>
                      <a:pt x="1646" y="431"/>
                    </a:lnTo>
                    <a:lnTo>
                      <a:pt x="1599" y="431"/>
                    </a:lnTo>
                    <a:lnTo>
                      <a:pt x="1599" y="431"/>
                    </a:lnTo>
                    <a:lnTo>
                      <a:pt x="1552" y="431"/>
                    </a:lnTo>
                    <a:lnTo>
                      <a:pt x="1552" y="431"/>
                    </a:lnTo>
                    <a:lnTo>
                      <a:pt x="1505" y="431"/>
                    </a:lnTo>
                    <a:lnTo>
                      <a:pt x="1505" y="467"/>
                    </a:lnTo>
                    <a:lnTo>
                      <a:pt x="1457" y="467"/>
                    </a:lnTo>
                    <a:lnTo>
                      <a:pt x="1457" y="467"/>
                    </a:lnTo>
                    <a:lnTo>
                      <a:pt x="1412" y="467"/>
                    </a:lnTo>
                    <a:lnTo>
                      <a:pt x="1412" y="467"/>
                    </a:lnTo>
                    <a:lnTo>
                      <a:pt x="1365" y="467"/>
                    </a:lnTo>
                    <a:lnTo>
                      <a:pt x="1365" y="467"/>
                    </a:lnTo>
                    <a:lnTo>
                      <a:pt x="1318" y="467"/>
                    </a:lnTo>
                    <a:lnTo>
                      <a:pt x="1318" y="467"/>
                    </a:lnTo>
                    <a:lnTo>
                      <a:pt x="1271" y="467"/>
                    </a:lnTo>
                    <a:lnTo>
                      <a:pt x="1271" y="503"/>
                    </a:lnTo>
                    <a:lnTo>
                      <a:pt x="1271" y="503"/>
                    </a:lnTo>
                    <a:lnTo>
                      <a:pt x="1271" y="539"/>
                    </a:lnTo>
                    <a:lnTo>
                      <a:pt x="1223" y="539"/>
                    </a:lnTo>
                    <a:lnTo>
                      <a:pt x="1223" y="539"/>
                    </a:lnTo>
                    <a:lnTo>
                      <a:pt x="1176" y="539"/>
                    </a:lnTo>
                    <a:lnTo>
                      <a:pt x="1176" y="575"/>
                    </a:lnTo>
                    <a:lnTo>
                      <a:pt x="1129" y="575"/>
                    </a:lnTo>
                    <a:lnTo>
                      <a:pt x="1129" y="575"/>
                    </a:lnTo>
                    <a:lnTo>
                      <a:pt x="1082" y="575"/>
                    </a:lnTo>
                    <a:lnTo>
                      <a:pt x="1082" y="611"/>
                    </a:lnTo>
                    <a:lnTo>
                      <a:pt x="1035" y="611"/>
                    </a:lnTo>
                    <a:lnTo>
                      <a:pt x="1035" y="648"/>
                    </a:lnTo>
                    <a:lnTo>
                      <a:pt x="987" y="648"/>
                    </a:lnTo>
                    <a:lnTo>
                      <a:pt x="987" y="648"/>
                    </a:lnTo>
                    <a:lnTo>
                      <a:pt x="940" y="648"/>
                    </a:lnTo>
                    <a:lnTo>
                      <a:pt x="940" y="648"/>
                    </a:lnTo>
                    <a:lnTo>
                      <a:pt x="895" y="648"/>
                    </a:lnTo>
                    <a:lnTo>
                      <a:pt x="895" y="611"/>
                    </a:lnTo>
                    <a:lnTo>
                      <a:pt x="940" y="611"/>
                    </a:lnTo>
                    <a:lnTo>
                      <a:pt x="940" y="575"/>
                    </a:lnTo>
                    <a:lnTo>
                      <a:pt x="987" y="575"/>
                    </a:lnTo>
                    <a:lnTo>
                      <a:pt x="987" y="539"/>
                    </a:lnTo>
                    <a:lnTo>
                      <a:pt x="987" y="539"/>
                    </a:lnTo>
                    <a:lnTo>
                      <a:pt x="987" y="503"/>
                    </a:lnTo>
                    <a:lnTo>
                      <a:pt x="987" y="503"/>
                    </a:lnTo>
                    <a:lnTo>
                      <a:pt x="987" y="467"/>
                    </a:lnTo>
                    <a:lnTo>
                      <a:pt x="987" y="467"/>
                    </a:lnTo>
                    <a:lnTo>
                      <a:pt x="987" y="431"/>
                    </a:lnTo>
                    <a:lnTo>
                      <a:pt x="987" y="431"/>
                    </a:lnTo>
                    <a:lnTo>
                      <a:pt x="987" y="395"/>
                    </a:lnTo>
                    <a:lnTo>
                      <a:pt x="987" y="395"/>
                    </a:lnTo>
                    <a:lnTo>
                      <a:pt x="987" y="359"/>
                    </a:lnTo>
                    <a:lnTo>
                      <a:pt x="940" y="359"/>
                    </a:lnTo>
                    <a:lnTo>
                      <a:pt x="940" y="323"/>
                    </a:lnTo>
                    <a:lnTo>
                      <a:pt x="940" y="323"/>
                    </a:lnTo>
                    <a:lnTo>
                      <a:pt x="940" y="287"/>
                    </a:lnTo>
                    <a:lnTo>
                      <a:pt x="940" y="287"/>
                    </a:lnTo>
                    <a:lnTo>
                      <a:pt x="940" y="252"/>
                    </a:lnTo>
                    <a:lnTo>
                      <a:pt x="987" y="252"/>
                    </a:lnTo>
                    <a:lnTo>
                      <a:pt x="987" y="216"/>
                    </a:lnTo>
                    <a:lnTo>
                      <a:pt x="940" y="216"/>
                    </a:lnTo>
                    <a:lnTo>
                      <a:pt x="940" y="216"/>
                    </a:lnTo>
                    <a:lnTo>
                      <a:pt x="987" y="216"/>
                    </a:lnTo>
                    <a:lnTo>
                      <a:pt x="987" y="180"/>
                    </a:lnTo>
                    <a:lnTo>
                      <a:pt x="940" y="180"/>
                    </a:lnTo>
                    <a:lnTo>
                      <a:pt x="940" y="180"/>
                    </a:lnTo>
                    <a:lnTo>
                      <a:pt x="895" y="180"/>
                    </a:lnTo>
                    <a:lnTo>
                      <a:pt x="895" y="180"/>
                    </a:lnTo>
                    <a:lnTo>
                      <a:pt x="848" y="180"/>
                    </a:lnTo>
                    <a:lnTo>
                      <a:pt x="848" y="180"/>
                    </a:lnTo>
                    <a:lnTo>
                      <a:pt x="801" y="180"/>
                    </a:lnTo>
                    <a:lnTo>
                      <a:pt x="801" y="216"/>
                    </a:lnTo>
                    <a:lnTo>
                      <a:pt x="753" y="216"/>
                    </a:lnTo>
                    <a:lnTo>
                      <a:pt x="753" y="216"/>
                    </a:lnTo>
                    <a:lnTo>
                      <a:pt x="706" y="216"/>
                    </a:lnTo>
                    <a:lnTo>
                      <a:pt x="706" y="180"/>
                    </a:lnTo>
                    <a:lnTo>
                      <a:pt x="706" y="180"/>
                    </a:lnTo>
                    <a:lnTo>
                      <a:pt x="706" y="144"/>
                    </a:lnTo>
                    <a:lnTo>
                      <a:pt x="753" y="144"/>
                    </a:lnTo>
                    <a:lnTo>
                      <a:pt x="753" y="108"/>
                    </a:lnTo>
                    <a:lnTo>
                      <a:pt x="801" y="108"/>
                    </a:lnTo>
                    <a:lnTo>
                      <a:pt x="801" y="72"/>
                    </a:lnTo>
                    <a:lnTo>
                      <a:pt x="801" y="72"/>
                    </a:lnTo>
                    <a:lnTo>
                      <a:pt x="801" y="36"/>
                    </a:lnTo>
                    <a:lnTo>
                      <a:pt x="753" y="36"/>
                    </a:lnTo>
                    <a:lnTo>
                      <a:pt x="753" y="0"/>
                    </a:lnTo>
                    <a:lnTo>
                      <a:pt x="706" y="0"/>
                    </a:lnTo>
                    <a:lnTo>
                      <a:pt x="706" y="0"/>
                    </a:lnTo>
                    <a:lnTo>
                      <a:pt x="659" y="0"/>
                    </a:lnTo>
                    <a:lnTo>
                      <a:pt x="659" y="36"/>
                    </a:lnTo>
                    <a:lnTo>
                      <a:pt x="659" y="36"/>
                    </a:lnTo>
                    <a:lnTo>
                      <a:pt x="659" y="72"/>
                    </a:lnTo>
                    <a:lnTo>
                      <a:pt x="612" y="72"/>
                    </a:lnTo>
                    <a:lnTo>
                      <a:pt x="612" y="72"/>
                    </a:lnTo>
                    <a:lnTo>
                      <a:pt x="565" y="72"/>
                    </a:lnTo>
                    <a:lnTo>
                      <a:pt x="565" y="72"/>
                    </a:lnTo>
                    <a:lnTo>
                      <a:pt x="517" y="72"/>
                    </a:lnTo>
                    <a:lnTo>
                      <a:pt x="517" y="108"/>
                    </a:lnTo>
                    <a:lnTo>
                      <a:pt x="517" y="108"/>
                    </a:lnTo>
                    <a:lnTo>
                      <a:pt x="517" y="144"/>
                    </a:lnTo>
                    <a:lnTo>
                      <a:pt x="470" y="144"/>
                    </a:lnTo>
                    <a:lnTo>
                      <a:pt x="470" y="144"/>
                    </a:lnTo>
                    <a:lnTo>
                      <a:pt x="423" y="144"/>
                    </a:lnTo>
                    <a:lnTo>
                      <a:pt x="423" y="180"/>
                    </a:lnTo>
                    <a:lnTo>
                      <a:pt x="378" y="180"/>
                    </a:lnTo>
                    <a:lnTo>
                      <a:pt x="378" y="216"/>
                    </a:lnTo>
                    <a:lnTo>
                      <a:pt x="378" y="216"/>
                    </a:lnTo>
                    <a:lnTo>
                      <a:pt x="378" y="216"/>
                    </a:lnTo>
                    <a:lnTo>
                      <a:pt x="331" y="216"/>
                    </a:lnTo>
                    <a:lnTo>
                      <a:pt x="331" y="216"/>
                    </a:lnTo>
                    <a:lnTo>
                      <a:pt x="283" y="216"/>
                    </a:lnTo>
                    <a:lnTo>
                      <a:pt x="283" y="252"/>
                    </a:lnTo>
                    <a:lnTo>
                      <a:pt x="236" y="252"/>
                    </a:lnTo>
                    <a:lnTo>
                      <a:pt x="236" y="252"/>
                    </a:lnTo>
                    <a:lnTo>
                      <a:pt x="189" y="252"/>
                    </a:lnTo>
                    <a:lnTo>
                      <a:pt x="189" y="287"/>
                    </a:lnTo>
                    <a:lnTo>
                      <a:pt x="189" y="287"/>
                    </a:lnTo>
                    <a:lnTo>
                      <a:pt x="189" y="323"/>
                    </a:lnTo>
                    <a:lnTo>
                      <a:pt x="142" y="323"/>
                    </a:lnTo>
                    <a:lnTo>
                      <a:pt x="142" y="359"/>
                    </a:lnTo>
                    <a:lnTo>
                      <a:pt x="142" y="359"/>
                    </a:lnTo>
                    <a:lnTo>
                      <a:pt x="142" y="395"/>
                    </a:lnTo>
                    <a:lnTo>
                      <a:pt x="142" y="395"/>
                    </a:lnTo>
                    <a:lnTo>
                      <a:pt x="142" y="431"/>
                    </a:lnTo>
                    <a:lnTo>
                      <a:pt x="95" y="431"/>
                    </a:lnTo>
                    <a:lnTo>
                      <a:pt x="95" y="467"/>
                    </a:lnTo>
                    <a:lnTo>
                      <a:pt x="95" y="467"/>
                    </a:lnTo>
                    <a:lnTo>
                      <a:pt x="95" y="503"/>
                    </a:lnTo>
                    <a:lnTo>
                      <a:pt x="47" y="503"/>
                    </a:lnTo>
                    <a:lnTo>
                      <a:pt x="47" y="503"/>
                    </a:lnTo>
                    <a:lnTo>
                      <a:pt x="0" y="503"/>
                    </a:lnTo>
                    <a:lnTo>
                      <a:pt x="0" y="539"/>
                    </a:lnTo>
                    <a:lnTo>
                      <a:pt x="47" y="539"/>
                    </a:lnTo>
                    <a:lnTo>
                      <a:pt x="47" y="575"/>
                    </a:lnTo>
                    <a:lnTo>
                      <a:pt x="95" y="575"/>
                    </a:lnTo>
                    <a:lnTo>
                      <a:pt x="95" y="611"/>
                    </a:lnTo>
                    <a:lnTo>
                      <a:pt x="95" y="611"/>
                    </a:lnTo>
                    <a:lnTo>
                      <a:pt x="95" y="648"/>
                    </a:lnTo>
                    <a:lnTo>
                      <a:pt x="95" y="648"/>
                    </a:lnTo>
                    <a:lnTo>
                      <a:pt x="95" y="682"/>
                    </a:lnTo>
                    <a:lnTo>
                      <a:pt x="142" y="682"/>
                    </a:lnTo>
                    <a:lnTo>
                      <a:pt x="142" y="718"/>
                    </a:lnTo>
                    <a:lnTo>
                      <a:pt x="189" y="718"/>
                    </a:lnTo>
                    <a:lnTo>
                      <a:pt x="189" y="754"/>
                    </a:lnTo>
                    <a:lnTo>
                      <a:pt x="189" y="754"/>
                    </a:lnTo>
                    <a:lnTo>
                      <a:pt x="189" y="790"/>
                    </a:lnTo>
                    <a:lnTo>
                      <a:pt x="236" y="790"/>
                    </a:lnTo>
                    <a:lnTo>
                      <a:pt x="236" y="826"/>
                    </a:lnTo>
                    <a:lnTo>
                      <a:pt x="236" y="826"/>
                    </a:lnTo>
                    <a:lnTo>
                      <a:pt x="236" y="862"/>
                    </a:lnTo>
                    <a:lnTo>
                      <a:pt x="283" y="862"/>
                    </a:lnTo>
                    <a:lnTo>
                      <a:pt x="283" y="898"/>
                    </a:lnTo>
                    <a:lnTo>
                      <a:pt x="283" y="898"/>
                    </a:lnTo>
                    <a:lnTo>
                      <a:pt x="283" y="934"/>
                    </a:lnTo>
                    <a:lnTo>
                      <a:pt x="331" y="934"/>
                    </a:lnTo>
                    <a:lnTo>
                      <a:pt x="331" y="970"/>
                    </a:lnTo>
                    <a:lnTo>
                      <a:pt x="331" y="970"/>
                    </a:lnTo>
                    <a:lnTo>
                      <a:pt x="331" y="1006"/>
                    </a:lnTo>
                    <a:lnTo>
                      <a:pt x="378" y="1006"/>
                    </a:lnTo>
                    <a:lnTo>
                      <a:pt x="378" y="1006"/>
                    </a:lnTo>
                    <a:lnTo>
                      <a:pt x="423" y="1006"/>
                    </a:lnTo>
                    <a:lnTo>
                      <a:pt x="423" y="1043"/>
                    </a:lnTo>
                    <a:lnTo>
                      <a:pt x="378" y="1043"/>
                    </a:lnTo>
                    <a:lnTo>
                      <a:pt x="378" y="1077"/>
                    </a:lnTo>
                    <a:lnTo>
                      <a:pt x="378" y="1077"/>
                    </a:lnTo>
                    <a:lnTo>
                      <a:pt x="378" y="1113"/>
                    </a:lnTo>
                    <a:lnTo>
                      <a:pt x="378" y="1113"/>
                    </a:lnTo>
                    <a:lnTo>
                      <a:pt x="378" y="1149"/>
                    </a:lnTo>
                    <a:lnTo>
                      <a:pt x="378" y="1149"/>
                    </a:lnTo>
                    <a:lnTo>
                      <a:pt x="378" y="1185"/>
                    </a:lnTo>
                    <a:lnTo>
                      <a:pt x="378" y="1185"/>
                    </a:lnTo>
                    <a:lnTo>
                      <a:pt x="378" y="1221"/>
                    </a:lnTo>
                    <a:lnTo>
                      <a:pt x="331" y="1221"/>
                    </a:lnTo>
                    <a:lnTo>
                      <a:pt x="331" y="1221"/>
                    </a:lnTo>
                    <a:lnTo>
                      <a:pt x="283" y="1221"/>
                    </a:lnTo>
                    <a:lnTo>
                      <a:pt x="283" y="1257"/>
                    </a:lnTo>
                    <a:lnTo>
                      <a:pt x="236" y="1257"/>
                    </a:lnTo>
                    <a:lnTo>
                      <a:pt x="236" y="1293"/>
                    </a:lnTo>
                    <a:lnTo>
                      <a:pt x="236" y="1293"/>
                    </a:lnTo>
                    <a:lnTo>
                      <a:pt x="236" y="1329"/>
                    </a:lnTo>
                    <a:lnTo>
                      <a:pt x="283" y="1329"/>
                    </a:lnTo>
                    <a:lnTo>
                      <a:pt x="283" y="1365"/>
                    </a:lnTo>
                    <a:lnTo>
                      <a:pt x="331" y="1365"/>
                    </a:lnTo>
                    <a:lnTo>
                      <a:pt x="331" y="1402"/>
                    </a:lnTo>
                    <a:lnTo>
                      <a:pt x="331" y="1402"/>
                    </a:lnTo>
                    <a:lnTo>
                      <a:pt x="331" y="1438"/>
                    </a:lnTo>
                    <a:lnTo>
                      <a:pt x="378" y="1438"/>
                    </a:lnTo>
                    <a:lnTo>
                      <a:pt x="378" y="1472"/>
                    </a:lnTo>
                    <a:lnTo>
                      <a:pt x="423" y="1472"/>
                    </a:lnTo>
                    <a:lnTo>
                      <a:pt x="423" y="1472"/>
                    </a:lnTo>
                    <a:lnTo>
                      <a:pt x="470" y="1472"/>
                    </a:lnTo>
                    <a:lnTo>
                      <a:pt x="470" y="1508"/>
                    </a:lnTo>
                    <a:lnTo>
                      <a:pt x="517" y="1508"/>
                    </a:lnTo>
                    <a:lnTo>
                      <a:pt x="517" y="1544"/>
                    </a:lnTo>
                    <a:lnTo>
                      <a:pt x="517" y="1544"/>
                    </a:lnTo>
                    <a:lnTo>
                      <a:pt x="517" y="1580"/>
                    </a:lnTo>
                    <a:lnTo>
                      <a:pt x="565" y="1580"/>
                    </a:lnTo>
                    <a:lnTo>
                      <a:pt x="565" y="1580"/>
                    </a:lnTo>
                    <a:lnTo>
                      <a:pt x="517" y="1580"/>
                    </a:lnTo>
                    <a:lnTo>
                      <a:pt x="517" y="1616"/>
                    </a:lnTo>
                    <a:lnTo>
                      <a:pt x="565" y="1616"/>
                    </a:lnTo>
                    <a:lnTo>
                      <a:pt x="565" y="1652"/>
                    </a:lnTo>
                    <a:lnTo>
                      <a:pt x="565" y="1652"/>
                    </a:lnTo>
                    <a:lnTo>
                      <a:pt x="565" y="1688"/>
                    </a:lnTo>
                    <a:lnTo>
                      <a:pt x="612" y="1688"/>
                    </a:lnTo>
                    <a:lnTo>
                      <a:pt x="612" y="1724"/>
                    </a:lnTo>
                    <a:lnTo>
                      <a:pt x="612" y="1724"/>
                    </a:lnTo>
                    <a:lnTo>
                      <a:pt x="612" y="1761"/>
                    </a:lnTo>
                    <a:lnTo>
                      <a:pt x="659" y="1761"/>
                    </a:lnTo>
                    <a:lnTo>
                      <a:pt x="659" y="1797"/>
                    </a:lnTo>
                    <a:lnTo>
                      <a:pt x="706" y="1797"/>
                    </a:lnTo>
                    <a:lnTo>
                      <a:pt x="706" y="1833"/>
                    </a:lnTo>
                    <a:lnTo>
                      <a:pt x="706" y="1867"/>
                    </a:lnTo>
                    <a:lnTo>
                      <a:pt x="706" y="1867"/>
                    </a:lnTo>
                    <a:lnTo>
                      <a:pt x="706" y="1903"/>
                    </a:lnTo>
                    <a:lnTo>
                      <a:pt x="706" y="1939"/>
                    </a:lnTo>
                    <a:lnTo>
                      <a:pt x="706" y="1939"/>
                    </a:lnTo>
                    <a:lnTo>
                      <a:pt x="706" y="1975"/>
                    </a:lnTo>
                    <a:lnTo>
                      <a:pt x="706" y="2011"/>
                    </a:lnTo>
                    <a:lnTo>
                      <a:pt x="706" y="2011"/>
                    </a:lnTo>
                    <a:lnTo>
                      <a:pt x="706" y="2047"/>
                    </a:lnTo>
                    <a:lnTo>
                      <a:pt x="659" y="2047"/>
                    </a:lnTo>
                    <a:lnTo>
                      <a:pt x="659" y="2083"/>
                    </a:lnTo>
                    <a:lnTo>
                      <a:pt x="659" y="2083"/>
                    </a:lnTo>
                    <a:lnTo>
                      <a:pt x="659" y="2120"/>
                    </a:lnTo>
                    <a:lnTo>
                      <a:pt x="659" y="2156"/>
                    </a:lnTo>
                    <a:lnTo>
                      <a:pt x="612" y="2156"/>
                    </a:lnTo>
                    <a:lnTo>
                      <a:pt x="612" y="2192"/>
                    </a:lnTo>
                    <a:lnTo>
                      <a:pt x="565" y="2192"/>
                    </a:lnTo>
                    <a:lnTo>
                      <a:pt x="565" y="2228"/>
                    </a:lnTo>
                    <a:lnTo>
                      <a:pt x="517" y="2228"/>
                    </a:lnTo>
                    <a:lnTo>
                      <a:pt x="517" y="2262"/>
                    </a:lnTo>
                    <a:lnTo>
                      <a:pt x="565" y="2262"/>
                    </a:lnTo>
                    <a:lnTo>
                      <a:pt x="565" y="2264"/>
                    </a:lnTo>
                    <a:lnTo>
                      <a:pt x="517" y="2264"/>
                    </a:lnTo>
                    <a:lnTo>
                      <a:pt x="517" y="2298"/>
                    </a:lnTo>
                    <a:lnTo>
                      <a:pt x="517" y="2298"/>
                    </a:lnTo>
                    <a:lnTo>
                      <a:pt x="517" y="2334"/>
                    </a:lnTo>
                    <a:lnTo>
                      <a:pt x="470" y="2334"/>
                    </a:lnTo>
                    <a:lnTo>
                      <a:pt x="470" y="2370"/>
                    </a:lnTo>
                    <a:lnTo>
                      <a:pt x="423" y="2370"/>
                    </a:lnTo>
                    <a:lnTo>
                      <a:pt x="423" y="2406"/>
                    </a:lnTo>
                    <a:lnTo>
                      <a:pt x="423" y="2442"/>
                    </a:lnTo>
                    <a:lnTo>
                      <a:pt x="423" y="2442"/>
                    </a:lnTo>
                    <a:lnTo>
                      <a:pt x="423" y="2479"/>
                    </a:lnTo>
                    <a:lnTo>
                      <a:pt x="423" y="2515"/>
                    </a:lnTo>
                    <a:lnTo>
                      <a:pt x="423" y="2515"/>
                    </a:lnTo>
                    <a:lnTo>
                      <a:pt x="423" y="2551"/>
                    </a:lnTo>
                    <a:lnTo>
                      <a:pt x="423" y="2551"/>
                    </a:lnTo>
                    <a:lnTo>
                      <a:pt x="378" y="2551"/>
                    </a:lnTo>
                    <a:lnTo>
                      <a:pt x="378" y="2587"/>
                    </a:lnTo>
                    <a:lnTo>
                      <a:pt x="423" y="2587"/>
                    </a:lnTo>
                    <a:lnTo>
                      <a:pt x="423" y="2623"/>
                    </a:lnTo>
                    <a:lnTo>
                      <a:pt x="423" y="2623"/>
                    </a:lnTo>
                    <a:lnTo>
                      <a:pt x="423" y="2657"/>
                    </a:lnTo>
                    <a:lnTo>
                      <a:pt x="423" y="2657"/>
                    </a:lnTo>
                    <a:lnTo>
                      <a:pt x="423" y="2659"/>
                    </a:lnTo>
                    <a:lnTo>
                      <a:pt x="378" y="2659"/>
                    </a:lnTo>
                    <a:lnTo>
                      <a:pt x="378" y="2693"/>
                    </a:lnTo>
                    <a:lnTo>
                      <a:pt x="378" y="2729"/>
                    </a:lnTo>
                    <a:lnTo>
                      <a:pt x="378" y="2729"/>
                    </a:lnTo>
                    <a:lnTo>
                      <a:pt x="378" y="2765"/>
                    </a:lnTo>
                    <a:lnTo>
                      <a:pt x="378" y="2765"/>
                    </a:lnTo>
                    <a:lnTo>
                      <a:pt x="378" y="2801"/>
                    </a:lnTo>
                    <a:lnTo>
                      <a:pt x="378" y="2801"/>
                    </a:lnTo>
                    <a:lnTo>
                      <a:pt x="378" y="2838"/>
                    </a:lnTo>
                    <a:lnTo>
                      <a:pt x="423" y="2838"/>
                    </a:lnTo>
                    <a:lnTo>
                      <a:pt x="423" y="2838"/>
                    </a:lnTo>
                    <a:lnTo>
                      <a:pt x="470" y="2838"/>
                    </a:lnTo>
                    <a:lnTo>
                      <a:pt x="470" y="2801"/>
                    </a:lnTo>
                    <a:lnTo>
                      <a:pt x="517" y="2801"/>
                    </a:lnTo>
                    <a:lnTo>
                      <a:pt x="517" y="2801"/>
                    </a:lnTo>
                    <a:lnTo>
                      <a:pt x="565" y="2801"/>
                    </a:lnTo>
                    <a:lnTo>
                      <a:pt x="565" y="2838"/>
                    </a:lnTo>
                    <a:lnTo>
                      <a:pt x="612" y="2838"/>
                    </a:lnTo>
                    <a:lnTo>
                      <a:pt x="612" y="2874"/>
                    </a:lnTo>
                    <a:lnTo>
                      <a:pt x="659" y="2874"/>
                    </a:lnTo>
                    <a:lnTo>
                      <a:pt x="659" y="2910"/>
                    </a:lnTo>
                    <a:lnTo>
                      <a:pt x="706" y="2910"/>
                    </a:lnTo>
                    <a:lnTo>
                      <a:pt x="706" y="2946"/>
                    </a:lnTo>
                    <a:lnTo>
                      <a:pt x="753" y="2946"/>
                    </a:lnTo>
                    <a:lnTo>
                      <a:pt x="753" y="2946"/>
                    </a:lnTo>
                    <a:lnTo>
                      <a:pt x="801" y="2946"/>
                    </a:lnTo>
                    <a:lnTo>
                      <a:pt x="801" y="2982"/>
                    </a:lnTo>
                    <a:lnTo>
                      <a:pt x="848" y="2982"/>
                    </a:lnTo>
                    <a:lnTo>
                      <a:pt x="848" y="3018"/>
                    </a:lnTo>
                    <a:lnTo>
                      <a:pt x="848" y="3018"/>
                    </a:lnTo>
                    <a:lnTo>
                      <a:pt x="848" y="3054"/>
                    </a:lnTo>
                    <a:lnTo>
                      <a:pt x="895" y="3054"/>
                    </a:lnTo>
                    <a:lnTo>
                      <a:pt x="895" y="3088"/>
                    </a:lnTo>
                    <a:lnTo>
                      <a:pt x="895" y="3088"/>
                    </a:lnTo>
                    <a:lnTo>
                      <a:pt x="895" y="3124"/>
                    </a:lnTo>
                    <a:lnTo>
                      <a:pt x="895" y="3124"/>
                    </a:lnTo>
                    <a:lnTo>
                      <a:pt x="895" y="3160"/>
                    </a:lnTo>
                    <a:lnTo>
                      <a:pt x="895" y="3160"/>
                    </a:lnTo>
                    <a:lnTo>
                      <a:pt x="895" y="3197"/>
                    </a:lnTo>
                    <a:lnTo>
                      <a:pt x="940" y="3197"/>
                    </a:lnTo>
                    <a:lnTo>
                      <a:pt x="940" y="3233"/>
                    </a:lnTo>
                    <a:lnTo>
                      <a:pt x="940" y="3233"/>
                    </a:lnTo>
                    <a:lnTo>
                      <a:pt x="940" y="3269"/>
                    </a:lnTo>
                    <a:lnTo>
                      <a:pt x="987" y="3269"/>
                    </a:lnTo>
                    <a:lnTo>
                      <a:pt x="987" y="3269"/>
                    </a:lnTo>
                    <a:lnTo>
                      <a:pt x="1035" y="3269"/>
                    </a:lnTo>
                    <a:lnTo>
                      <a:pt x="1035" y="3269"/>
                    </a:lnTo>
                    <a:lnTo>
                      <a:pt x="1082" y="3269"/>
                    </a:lnTo>
                    <a:lnTo>
                      <a:pt x="1082" y="3269"/>
                    </a:lnTo>
                    <a:lnTo>
                      <a:pt x="1129" y="3269"/>
                    </a:lnTo>
                    <a:lnTo>
                      <a:pt x="1129" y="3269"/>
                    </a:lnTo>
                    <a:lnTo>
                      <a:pt x="1176" y="3269"/>
                    </a:lnTo>
                    <a:lnTo>
                      <a:pt x="1176" y="3305"/>
                    </a:lnTo>
                    <a:lnTo>
                      <a:pt x="1223" y="3305"/>
                    </a:lnTo>
                    <a:lnTo>
                      <a:pt x="1223" y="3305"/>
                    </a:lnTo>
                    <a:lnTo>
                      <a:pt x="1271" y="3305"/>
                    </a:lnTo>
                    <a:lnTo>
                      <a:pt x="1271" y="3341"/>
                    </a:lnTo>
                    <a:lnTo>
                      <a:pt x="1271" y="3341"/>
                    </a:lnTo>
                    <a:lnTo>
                      <a:pt x="1271" y="3377"/>
                    </a:lnTo>
                    <a:lnTo>
                      <a:pt x="1318" y="3377"/>
                    </a:lnTo>
                    <a:lnTo>
                      <a:pt x="1318" y="3413"/>
                    </a:lnTo>
                    <a:lnTo>
                      <a:pt x="1365" y="3413"/>
                    </a:lnTo>
                    <a:lnTo>
                      <a:pt x="1365" y="3413"/>
                    </a:lnTo>
                    <a:lnTo>
                      <a:pt x="1412" y="3413"/>
                    </a:lnTo>
                    <a:lnTo>
                      <a:pt x="1412" y="3377"/>
                    </a:lnTo>
                    <a:lnTo>
                      <a:pt x="1412" y="3377"/>
                    </a:lnTo>
                    <a:lnTo>
                      <a:pt x="1412" y="3341"/>
                    </a:lnTo>
                    <a:lnTo>
                      <a:pt x="1457" y="3341"/>
                    </a:lnTo>
                    <a:lnTo>
                      <a:pt x="1457" y="3341"/>
                    </a:lnTo>
                    <a:lnTo>
                      <a:pt x="1505" y="3341"/>
                    </a:lnTo>
                    <a:lnTo>
                      <a:pt x="1505" y="3377"/>
                    </a:lnTo>
                    <a:lnTo>
                      <a:pt x="1552" y="3377"/>
                    </a:lnTo>
                    <a:lnTo>
                      <a:pt x="1552" y="3377"/>
                    </a:lnTo>
                    <a:lnTo>
                      <a:pt x="1599" y="3377"/>
                    </a:lnTo>
                    <a:lnTo>
                      <a:pt x="1599" y="3377"/>
                    </a:lnTo>
                    <a:lnTo>
                      <a:pt x="1646" y="3377"/>
                    </a:lnTo>
                    <a:lnTo>
                      <a:pt x="1646" y="3341"/>
                    </a:lnTo>
                    <a:lnTo>
                      <a:pt x="1693" y="3341"/>
                    </a:lnTo>
                    <a:lnTo>
                      <a:pt x="1693" y="3305"/>
                    </a:lnTo>
                    <a:lnTo>
                      <a:pt x="1693" y="3305"/>
                    </a:lnTo>
                    <a:lnTo>
                      <a:pt x="1693" y="3269"/>
                    </a:lnTo>
                    <a:lnTo>
                      <a:pt x="1646" y="3269"/>
                    </a:lnTo>
                    <a:lnTo>
                      <a:pt x="1646" y="3233"/>
                    </a:lnTo>
                    <a:lnTo>
                      <a:pt x="1599" y="3233"/>
                    </a:lnTo>
                    <a:lnTo>
                      <a:pt x="1599" y="3233"/>
                    </a:lnTo>
                    <a:lnTo>
                      <a:pt x="1552" y="3233"/>
                    </a:lnTo>
                    <a:lnTo>
                      <a:pt x="1552" y="3197"/>
                    </a:lnTo>
                    <a:lnTo>
                      <a:pt x="1505" y="3197"/>
                    </a:lnTo>
                    <a:lnTo>
                      <a:pt x="1505" y="3160"/>
                    </a:lnTo>
                    <a:lnTo>
                      <a:pt x="1457" y="3160"/>
                    </a:lnTo>
                    <a:lnTo>
                      <a:pt x="1457" y="3160"/>
                    </a:lnTo>
                    <a:lnTo>
                      <a:pt x="1412" y="3160"/>
                    </a:lnTo>
                    <a:lnTo>
                      <a:pt x="1412" y="3160"/>
                    </a:lnTo>
                    <a:lnTo>
                      <a:pt x="1365" y="3160"/>
                    </a:lnTo>
                    <a:lnTo>
                      <a:pt x="1365" y="3160"/>
                    </a:lnTo>
                    <a:lnTo>
                      <a:pt x="1318" y="3160"/>
                    </a:lnTo>
                    <a:lnTo>
                      <a:pt x="1318" y="3160"/>
                    </a:lnTo>
                    <a:lnTo>
                      <a:pt x="1271" y="3160"/>
                    </a:lnTo>
                    <a:lnTo>
                      <a:pt x="1271" y="3160"/>
                    </a:lnTo>
                    <a:lnTo>
                      <a:pt x="1223" y="3160"/>
                    </a:lnTo>
                    <a:lnTo>
                      <a:pt x="1223" y="3124"/>
                    </a:lnTo>
                    <a:lnTo>
                      <a:pt x="1223" y="3124"/>
                    </a:lnTo>
                    <a:lnTo>
                      <a:pt x="1223" y="3088"/>
                    </a:lnTo>
                    <a:lnTo>
                      <a:pt x="1176" y="3088"/>
                    </a:lnTo>
                    <a:lnTo>
                      <a:pt x="1176" y="3054"/>
                    </a:lnTo>
                    <a:lnTo>
                      <a:pt x="1176" y="3054"/>
                    </a:lnTo>
                    <a:lnTo>
                      <a:pt x="1176" y="3018"/>
                    </a:lnTo>
                    <a:lnTo>
                      <a:pt x="1129" y="3018"/>
                    </a:lnTo>
                    <a:lnTo>
                      <a:pt x="1129" y="2982"/>
                    </a:lnTo>
                    <a:lnTo>
                      <a:pt x="1082" y="2982"/>
                    </a:lnTo>
                    <a:lnTo>
                      <a:pt x="1082" y="2946"/>
                    </a:lnTo>
                    <a:lnTo>
                      <a:pt x="1082" y="2946"/>
                    </a:lnTo>
                    <a:lnTo>
                      <a:pt x="1082" y="2910"/>
                    </a:lnTo>
                    <a:lnTo>
                      <a:pt x="1035" y="2910"/>
                    </a:lnTo>
                    <a:lnTo>
                      <a:pt x="1035" y="2874"/>
                    </a:lnTo>
                    <a:lnTo>
                      <a:pt x="1035" y="2874"/>
                    </a:lnTo>
                    <a:lnTo>
                      <a:pt x="1035" y="2838"/>
                    </a:lnTo>
                    <a:lnTo>
                      <a:pt x="1035" y="2838"/>
                    </a:lnTo>
                    <a:lnTo>
                      <a:pt x="1035" y="2801"/>
                    </a:lnTo>
                    <a:lnTo>
                      <a:pt x="1035" y="2801"/>
                    </a:lnTo>
                    <a:lnTo>
                      <a:pt x="1035" y="2765"/>
                    </a:lnTo>
                    <a:lnTo>
                      <a:pt x="1035" y="2765"/>
                    </a:lnTo>
                    <a:lnTo>
                      <a:pt x="1035" y="2729"/>
                    </a:lnTo>
                    <a:lnTo>
                      <a:pt x="1035" y="2729"/>
                    </a:lnTo>
                    <a:lnTo>
                      <a:pt x="1035" y="2693"/>
                    </a:lnTo>
                    <a:lnTo>
                      <a:pt x="1035" y="2693"/>
                    </a:lnTo>
                    <a:lnTo>
                      <a:pt x="1035" y="2659"/>
                    </a:lnTo>
                    <a:lnTo>
                      <a:pt x="987" y="2659"/>
                    </a:lnTo>
                    <a:lnTo>
                      <a:pt x="987" y="2657"/>
                    </a:lnTo>
                    <a:lnTo>
                      <a:pt x="987" y="2623"/>
                    </a:lnTo>
                    <a:lnTo>
                      <a:pt x="940" y="2623"/>
                    </a:lnTo>
                    <a:lnTo>
                      <a:pt x="940" y="2623"/>
                    </a:lnTo>
                    <a:lnTo>
                      <a:pt x="895" y="2623"/>
                    </a:lnTo>
                    <a:lnTo>
                      <a:pt x="895" y="2623"/>
                    </a:lnTo>
                    <a:lnTo>
                      <a:pt x="848" y="2623"/>
                    </a:lnTo>
                    <a:lnTo>
                      <a:pt x="848" y="2657"/>
                    </a:lnTo>
                    <a:lnTo>
                      <a:pt x="848" y="2659"/>
                    </a:lnTo>
                    <a:lnTo>
                      <a:pt x="801" y="2659"/>
                    </a:lnTo>
                    <a:lnTo>
                      <a:pt x="801" y="2659"/>
                    </a:lnTo>
                    <a:lnTo>
                      <a:pt x="753" y="2659"/>
                    </a:lnTo>
                    <a:lnTo>
                      <a:pt x="753" y="2657"/>
                    </a:lnTo>
                    <a:lnTo>
                      <a:pt x="753" y="2657"/>
                    </a:lnTo>
                    <a:lnTo>
                      <a:pt x="753" y="2623"/>
                    </a:lnTo>
                    <a:lnTo>
                      <a:pt x="753" y="2623"/>
                    </a:lnTo>
                    <a:lnTo>
                      <a:pt x="753" y="2587"/>
                    </a:lnTo>
                    <a:lnTo>
                      <a:pt x="753" y="2587"/>
                    </a:lnTo>
                    <a:lnTo>
                      <a:pt x="753" y="2551"/>
                    </a:lnTo>
                    <a:lnTo>
                      <a:pt x="706" y="2551"/>
                    </a:lnTo>
                    <a:lnTo>
                      <a:pt x="706" y="2551"/>
                    </a:lnTo>
                    <a:lnTo>
                      <a:pt x="659" y="2551"/>
                    </a:lnTo>
                    <a:lnTo>
                      <a:pt x="659" y="2515"/>
                    </a:lnTo>
                    <a:lnTo>
                      <a:pt x="659" y="2515"/>
                    </a:lnTo>
                    <a:lnTo>
                      <a:pt x="659" y="2479"/>
                    </a:lnTo>
                    <a:lnTo>
                      <a:pt x="612" y="2479"/>
                    </a:lnTo>
                    <a:lnTo>
                      <a:pt x="612" y="2442"/>
                    </a:lnTo>
                    <a:lnTo>
                      <a:pt x="612" y="2442"/>
                    </a:lnTo>
                    <a:lnTo>
                      <a:pt x="612" y="2406"/>
                    </a:lnTo>
                    <a:lnTo>
                      <a:pt x="612" y="2370"/>
                    </a:lnTo>
                    <a:lnTo>
                      <a:pt x="612" y="2370"/>
                    </a:lnTo>
                    <a:lnTo>
                      <a:pt x="612" y="2334"/>
                    </a:lnTo>
                    <a:lnTo>
                      <a:pt x="612" y="2298"/>
                    </a:lnTo>
                    <a:lnTo>
                      <a:pt x="659" y="2298"/>
                    </a:lnTo>
                    <a:lnTo>
                      <a:pt x="659" y="2262"/>
                    </a:lnTo>
                    <a:lnTo>
                      <a:pt x="659" y="2228"/>
                    </a:lnTo>
                    <a:lnTo>
                      <a:pt x="706" y="2228"/>
                    </a:lnTo>
                    <a:lnTo>
                      <a:pt x="706" y="2192"/>
                    </a:lnTo>
                    <a:lnTo>
                      <a:pt x="753" y="2192"/>
                    </a:lnTo>
                    <a:lnTo>
                      <a:pt x="753" y="2156"/>
                    </a:lnTo>
                    <a:lnTo>
                      <a:pt x="753" y="2156"/>
                    </a:lnTo>
                    <a:lnTo>
                      <a:pt x="753" y="2120"/>
                    </a:lnTo>
                    <a:lnTo>
                      <a:pt x="753" y="2083"/>
                    </a:lnTo>
                    <a:lnTo>
                      <a:pt x="753" y="2083"/>
                    </a:lnTo>
                    <a:lnTo>
                      <a:pt x="753" y="2047"/>
                    </a:lnTo>
                    <a:lnTo>
                      <a:pt x="753" y="2011"/>
                    </a:lnTo>
                    <a:lnTo>
                      <a:pt x="801" y="2011"/>
                    </a:lnTo>
                    <a:lnTo>
                      <a:pt x="801" y="1975"/>
                    </a:lnTo>
                    <a:lnTo>
                      <a:pt x="801" y="1939"/>
                    </a:lnTo>
                    <a:lnTo>
                      <a:pt x="848" y="1939"/>
                    </a:lnTo>
                    <a:lnTo>
                      <a:pt x="848" y="1903"/>
                    </a:lnTo>
                    <a:lnTo>
                      <a:pt x="895" y="1903"/>
                    </a:lnTo>
                    <a:lnTo>
                      <a:pt x="895" y="1867"/>
                    </a:lnTo>
                    <a:lnTo>
                      <a:pt x="895" y="1867"/>
                    </a:lnTo>
                    <a:lnTo>
                      <a:pt x="895" y="1833"/>
                    </a:lnTo>
                    <a:lnTo>
                      <a:pt x="895" y="1797"/>
                    </a:lnTo>
                    <a:lnTo>
                      <a:pt x="895" y="1797"/>
                    </a:lnTo>
                    <a:lnTo>
                      <a:pt x="895" y="1761"/>
                    </a:lnTo>
                    <a:lnTo>
                      <a:pt x="940" y="1761"/>
                    </a:lnTo>
                    <a:lnTo>
                      <a:pt x="940" y="1724"/>
                    </a:lnTo>
                    <a:lnTo>
                      <a:pt x="940" y="1724"/>
                    </a:lnTo>
                    <a:lnTo>
                      <a:pt x="940" y="1688"/>
                    </a:lnTo>
                    <a:lnTo>
                      <a:pt x="940" y="1688"/>
                    </a:lnTo>
                    <a:lnTo>
                      <a:pt x="940" y="1652"/>
                    </a:lnTo>
                    <a:lnTo>
                      <a:pt x="987" y="1652"/>
                    </a:lnTo>
                    <a:lnTo>
                      <a:pt x="987" y="1652"/>
                    </a:lnTo>
                    <a:lnTo>
                      <a:pt x="1035" y="1652"/>
                    </a:lnTo>
                    <a:lnTo>
                      <a:pt x="1035" y="1652"/>
                    </a:lnTo>
                    <a:lnTo>
                      <a:pt x="1082" y="1652"/>
                    </a:lnTo>
                    <a:lnTo>
                      <a:pt x="1082" y="1652"/>
                    </a:lnTo>
                    <a:lnTo>
                      <a:pt x="1129" y="1652"/>
                    </a:lnTo>
                    <a:lnTo>
                      <a:pt x="1129" y="1688"/>
                    </a:lnTo>
                    <a:lnTo>
                      <a:pt x="1176" y="1688"/>
                    </a:lnTo>
                    <a:lnTo>
                      <a:pt x="1176" y="1724"/>
                    </a:lnTo>
                    <a:lnTo>
                      <a:pt x="1176" y="1724"/>
                    </a:lnTo>
                    <a:lnTo>
                      <a:pt x="1176" y="1761"/>
                    </a:lnTo>
                    <a:lnTo>
                      <a:pt x="1176" y="1797"/>
                    </a:lnTo>
                    <a:lnTo>
                      <a:pt x="1176" y="1797"/>
                    </a:lnTo>
                    <a:lnTo>
                      <a:pt x="1176" y="1833"/>
                    </a:lnTo>
                    <a:lnTo>
                      <a:pt x="1223" y="1833"/>
                    </a:lnTo>
                    <a:lnTo>
                      <a:pt x="1223" y="1833"/>
                    </a:lnTo>
                    <a:lnTo>
                      <a:pt x="1271" y="1833"/>
                    </a:lnTo>
                    <a:lnTo>
                      <a:pt x="1271" y="1797"/>
                    </a:lnTo>
                    <a:lnTo>
                      <a:pt x="1318" y="1797"/>
                    </a:lnTo>
                    <a:lnTo>
                      <a:pt x="1318" y="1797"/>
                    </a:lnTo>
                    <a:lnTo>
                      <a:pt x="1365" y="1797"/>
                    </a:lnTo>
                    <a:lnTo>
                      <a:pt x="1365" y="1797"/>
                    </a:lnTo>
                    <a:lnTo>
                      <a:pt x="1412" y="1797"/>
                    </a:lnTo>
                    <a:lnTo>
                      <a:pt x="1412" y="1797"/>
                    </a:lnTo>
                    <a:lnTo>
                      <a:pt x="1457" y="1797"/>
                    </a:lnTo>
                    <a:lnTo>
                      <a:pt x="1457" y="1833"/>
                    </a:lnTo>
                    <a:lnTo>
                      <a:pt x="1505" y="1833"/>
                    </a:lnTo>
                    <a:lnTo>
                      <a:pt x="1505" y="1867"/>
                    </a:lnTo>
                    <a:lnTo>
                      <a:pt x="1505" y="1867"/>
                    </a:lnTo>
                    <a:lnTo>
                      <a:pt x="1505" y="1903"/>
                    </a:lnTo>
                    <a:lnTo>
                      <a:pt x="1552" y="1903"/>
                    </a:lnTo>
                    <a:lnTo>
                      <a:pt x="1552" y="1903"/>
                    </a:lnTo>
                    <a:lnTo>
                      <a:pt x="1599" y="1903"/>
                    </a:lnTo>
                    <a:lnTo>
                      <a:pt x="1599" y="1939"/>
                    </a:lnTo>
                    <a:lnTo>
                      <a:pt x="1646" y="1939"/>
                    </a:lnTo>
                    <a:lnTo>
                      <a:pt x="1646" y="1939"/>
                    </a:lnTo>
                    <a:lnTo>
                      <a:pt x="1693" y="1939"/>
                    </a:lnTo>
                    <a:lnTo>
                      <a:pt x="1693" y="1939"/>
                    </a:lnTo>
                    <a:lnTo>
                      <a:pt x="1741" y="1939"/>
                    </a:lnTo>
                    <a:lnTo>
                      <a:pt x="1741" y="1903"/>
                    </a:lnTo>
                    <a:lnTo>
                      <a:pt x="1741" y="1867"/>
                    </a:lnTo>
                    <a:lnTo>
                      <a:pt x="1741" y="1867"/>
                    </a:lnTo>
                    <a:lnTo>
                      <a:pt x="1741" y="1833"/>
                    </a:lnTo>
                    <a:lnTo>
                      <a:pt x="1741" y="1797"/>
                    </a:lnTo>
                    <a:lnTo>
                      <a:pt x="1741" y="1797"/>
                    </a:lnTo>
                    <a:lnTo>
                      <a:pt x="1741" y="1761"/>
                    </a:lnTo>
                    <a:lnTo>
                      <a:pt x="1741" y="1724"/>
                    </a:lnTo>
                    <a:lnTo>
                      <a:pt x="1693" y="1724"/>
                    </a:lnTo>
                    <a:lnTo>
                      <a:pt x="1693" y="1688"/>
                    </a:lnTo>
                    <a:lnTo>
                      <a:pt x="1693" y="1688"/>
                    </a:lnTo>
                    <a:lnTo>
                      <a:pt x="1693" y="1652"/>
                    </a:lnTo>
                    <a:lnTo>
                      <a:pt x="1646" y="1652"/>
                    </a:lnTo>
                    <a:lnTo>
                      <a:pt x="1646" y="1616"/>
                    </a:lnTo>
                    <a:lnTo>
                      <a:pt x="1646" y="1616"/>
                    </a:lnTo>
                    <a:lnTo>
                      <a:pt x="1646" y="1580"/>
                    </a:lnTo>
                    <a:lnTo>
                      <a:pt x="1646" y="1580"/>
                    </a:lnTo>
                    <a:lnTo>
                      <a:pt x="1646" y="1544"/>
                    </a:lnTo>
                    <a:lnTo>
                      <a:pt x="1646" y="1544"/>
                    </a:lnTo>
                    <a:lnTo>
                      <a:pt x="1646" y="1508"/>
                    </a:lnTo>
                    <a:lnTo>
                      <a:pt x="1693" y="1508"/>
                    </a:lnTo>
                    <a:lnTo>
                      <a:pt x="1693" y="1508"/>
                    </a:lnTo>
                    <a:lnTo>
                      <a:pt x="1741" y="1508"/>
                    </a:lnTo>
                    <a:lnTo>
                      <a:pt x="1741" y="1472"/>
                    </a:lnTo>
                    <a:lnTo>
                      <a:pt x="1788" y="1472"/>
                    </a:lnTo>
                    <a:lnTo>
                      <a:pt x="1788" y="1438"/>
                    </a:lnTo>
                    <a:lnTo>
                      <a:pt x="1788" y="1438"/>
                    </a:lnTo>
                    <a:lnTo>
                      <a:pt x="1788" y="1402"/>
                    </a:lnTo>
                    <a:lnTo>
                      <a:pt x="1835" y="1402"/>
                    </a:lnTo>
                    <a:lnTo>
                      <a:pt x="1835" y="1365"/>
                    </a:lnTo>
                    <a:lnTo>
                      <a:pt x="1882" y="1365"/>
                    </a:lnTo>
                    <a:lnTo>
                      <a:pt x="1882" y="1329"/>
                    </a:lnTo>
                    <a:lnTo>
                      <a:pt x="1930" y="1329"/>
                    </a:lnTo>
                    <a:lnTo>
                      <a:pt x="1930" y="1329"/>
                    </a:lnTo>
                    <a:lnTo>
                      <a:pt x="1974" y="1329"/>
                    </a:lnTo>
                    <a:lnTo>
                      <a:pt x="1974" y="1329"/>
                    </a:lnTo>
                    <a:lnTo>
                      <a:pt x="2022" y="1329"/>
                    </a:lnTo>
                    <a:lnTo>
                      <a:pt x="2022" y="1329"/>
                    </a:lnTo>
                    <a:lnTo>
                      <a:pt x="2069" y="1329"/>
                    </a:lnTo>
                    <a:lnTo>
                      <a:pt x="2069" y="1329"/>
                    </a:lnTo>
                    <a:lnTo>
                      <a:pt x="2116" y="1329"/>
                    </a:lnTo>
                    <a:lnTo>
                      <a:pt x="2116" y="1329"/>
                    </a:lnTo>
                    <a:lnTo>
                      <a:pt x="2163" y="1329"/>
                    </a:lnTo>
                    <a:lnTo>
                      <a:pt x="2163" y="1293"/>
                    </a:lnTo>
                    <a:lnTo>
                      <a:pt x="2211" y="1293"/>
                    </a:lnTo>
                    <a:lnTo>
                      <a:pt x="2211" y="1293"/>
                    </a:lnTo>
                    <a:lnTo>
                      <a:pt x="2258" y="1293"/>
                    </a:lnTo>
                    <a:lnTo>
                      <a:pt x="2258" y="1293"/>
                    </a:lnTo>
                    <a:lnTo>
                      <a:pt x="2305" y="1293"/>
                    </a:lnTo>
                    <a:lnTo>
                      <a:pt x="2305" y="1293"/>
                    </a:lnTo>
                    <a:lnTo>
                      <a:pt x="2352" y="1293"/>
                    </a:lnTo>
                    <a:lnTo>
                      <a:pt x="2352" y="1257"/>
                    </a:lnTo>
                    <a:lnTo>
                      <a:pt x="2400" y="1257"/>
                    </a:lnTo>
                    <a:lnTo>
                      <a:pt x="2400" y="1221"/>
                    </a:lnTo>
                    <a:lnTo>
                      <a:pt x="2400" y="1221"/>
                    </a:lnTo>
                    <a:lnTo>
                      <a:pt x="2400" y="1185"/>
                    </a:lnTo>
                    <a:lnTo>
                      <a:pt x="2400" y="1185"/>
                    </a:lnTo>
                    <a:lnTo>
                      <a:pt x="2400" y="1149"/>
                    </a:lnTo>
                    <a:lnTo>
                      <a:pt x="2400" y="1149"/>
                    </a:lnTo>
                    <a:lnTo>
                      <a:pt x="2400" y="1113"/>
                    </a:lnTo>
                    <a:lnTo>
                      <a:pt x="2400" y="1113"/>
                    </a:lnTo>
                    <a:lnTo>
                      <a:pt x="2400" y="1077"/>
                    </a:lnTo>
                    <a:lnTo>
                      <a:pt x="2400" y="1077"/>
                    </a:lnTo>
                    <a:lnTo>
                      <a:pt x="2400" y="1043"/>
                    </a:lnTo>
                    <a:lnTo>
                      <a:pt x="2400" y="1043"/>
                    </a:lnTo>
                    <a:lnTo>
                      <a:pt x="2400" y="1006"/>
                    </a:lnTo>
                    <a:lnTo>
                      <a:pt x="2400" y="1006"/>
                    </a:lnTo>
                    <a:lnTo>
                      <a:pt x="2400" y="970"/>
                    </a:lnTo>
                    <a:lnTo>
                      <a:pt x="2400" y="970"/>
                    </a:lnTo>
                    <a:lnTo>
                      <a:pt x="2400" y="934"/>
                    </a:lnTo>
                    <a:lnTo>
                      <a:pt x="2352" y="934"/>
                    </a:lnTo>
                    <a:close/>
                  </a:path>
                </a:pathLst>
              </a:custGeom>
              <a:solidFill>
                <a:srgbClr val="B5D8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sp>
        <p:nvSpPr>
          <p:cNvPr id="11" name="Freeform 7"/>
          <p:cNvSpPr>
            <a:spLocks/>
          </p:cNvSpPr>
          <p:nvPr/>
        </p:nvSpPr>
        <p:spPr bwMode="auto">
          <a:xfrm>
            <a:off x="632520" y="2852936"/>
            <a:ext cx="6051226" cy="1302756"/>
          </a:xfrm>
          <a:custGeom>
            <a:avLst/>
            <a:gdLst>
              <a:gd name="T0" fmla="*/ 1883 w 1883"/>
              <a:gd name="T1" fmla="*/ 568 h 568"/>
              <a:gd name="T2" fmla="*/ 1784 w 1883"/>
              <a:gd name="T3" fmla="*/ 216 h 568"/>
              <a:gd name="T4" fmla="*/ 1709 w 1883"/>
              <a:gd name="T5" fmla="*/ 302 h 568"/>
              <a:gd name="T6" fmla="*/ 877 w 1883"/>
              <a:gd name="T7" fmla="*/ 0 h 568"/>
              <a:gd name="T8" fmla="*/ 0 w 1883"/>
              <a:gd name="T9" fmla="*/ 338 h 568"/>
              <a:gd name="T10" fmla="*/ 168 w 1883"/>
              <a:gd name="T11" fmla="*/ 450 h 568"/>
              <a:gd name="T12" fmla="*/ 889 w 1883"/>
              <a:gd name="T13" fmla="*/ 176 h 568"/>
              <a:gd name="T14" fmla="*/ 1590 w 1883"/>
              <a:gd name="T15" fmla="*/ 442 h 568"/>
              <a:gd name="T16" fmla="*/ 1520 w 1883"/>
              <a:gd name="T17" fmla="*/ 522 h 568"/>
              <a:gd name="T18" fmla="*/ 1883 w 1883"/>
              <a:gd name="T19"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83" h="568">
                <a:moveTo>
                  <a:pt x="1883" y="568"/>
                </a:moveTo>
                <a:cubicBezTo>
                  <a:pt x="1784" y="216"/>
                  <a:pt x="1784" y="216"/>
                  <a:pt x="1784" y="216"/>
                </a:cubicBezTo>
                <a:cubicBezTo>
                  <a:pt x="1709" y="302"/>
                  <a:pt x="1709" y="302"/>
                  <a:pt x="1709" y="302"/>
                </a:cubicBezTo>
                <a:cubicBezTo>
                  <a:pt x="1494" y="117"/>
                  <a:pt x="1226" y="0"/>
                  <a:pt x="877" y="0"/>
                </a:cubicBezTo>
                <a:cubicBezTo>
                  <a:pt x="485" y="0"/>
                  <a:pt x="208" y="122"/>
                  <a:pt x="0" y="338"/>
                </a:cubicBezTo>
                <a:cubicBezTo>
                  <a:pt x="168" y="450"/>
                  <a:pt x="168" y="450"/>
                  <a:pt x="168" y="450"/>
                </a:cubicBezTo>
                <a:cubicBezTo>
                  <a:pt x="345" y="274"/>
                  <a:pt x="576" y="176"/>
                  <a:pt x="889" y="176"/>
                </a:cubicBezTo>
                <a:cubicBezTo>
                  <a:pt x="1179" y="176"/>
                  <a:pt x="1405" y="278"/>
                  <a:pt x="1590" y="442"/>
                </a:cubicBezTo>
                <a:cubicBezTo>
                  <a:pt x="1520" y="522"/>
                  <a:pt x="1520" y="522"/>
                  <a:pt x="1520" y="522"/>
                </a:cubicBezTo>
                <a:lnTo>
                  <a:pt x="1883" y="568"/>
                </a:lnTo>
                <a:close/>
              </a:path>
            </a:pathLst>
          </a:custGeom>
          <a:gradFill flip="none" rotWithShape="1">
            <a:gsLst>
              <a:gs pos="51000">
                <a:srgbClr val="5F8AC3"/>
              </a:gs>
              <a:gs pos="89000">
                <a:schemeClr val="bg1"/>
              </a:gs>
            </a:gsLst>
            <a:lin ang="9600000" scaled="0"/>
            <a:tileRect/>
          </a:gra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 name="角丸四角形 11"/>
          <p:cNvSpPr/>
          <p:nvPr/>
        </p:nvSpPr>
        <p:spPr>
          <a:xfrm>
            <a:off x="2280692" y="2623678"/>
            <a:ext cx="2464296" cy="1008112"/>
          </a:xfrm>
          <a:prstGeom prst="roundRect">
            <a:avLst>
              <a:gd name="adj" fmla="val 9824"/>
            </a:avLst>
          </a:prstGeom>
          <a:solidFill>
            <a:srgbClr val="F24A38"/>
          </a:solidFill>
        </p:spPr>
        <p:txBody>
          <a:bodyPr wrap="none" anchor="ctr" anchorCtr="0">
            <a:noAutofit/>
          </a:bodyPr>
          <a:lstStyle/>
          <a:p>
            <a:pPr algn="ctr"/>
            <a:r>
              <a:rPr lang="ja-JP" altLang="ja-JP" sz="1600" dirty="0">
                <a:solidFill>
                  <a:schemeClr val="bg1"/>
                </a:solidFill>
                <a:latin typeface="HGP創英角ｺﾞｼｯｸUB" panose="020B0900000000000000" pitchFamily="50" charset="-128"/>
                <a:ea typeface="HGP創英角ｺﾞｼｯｸUB" panose="020B0900000000000000" pitchFamily="50" charset="-128"/>
              </a:rPr>
              <a:t>中古医療機器の輸入</a:t>
            </a:r>
            <a:endParaRPr lang="ja-JP" altLang="en-US" sz="160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13" name="十字形 12"/>
          <p:cNvSpPr/>
          <p:nvPr/>
        </p:nvSpPr>
        <p:spPr>
          <a:xfrm rot="2700000">
            <a:off x="2540732" y="2162243"/>
            <a:ext cx="1944216" cy="1944216"/>
          </a:xfrm>
          <a:prstGeom prst="plus">
            <a:avLst>
              <a:gd name="adj" fmla="val 44196"/>
            </a:avLst>
          </a:prstGeom>
          <a:solidFill>
            <a:srgbClr val="868686">
              <a:alpha val="50000"/>
            </a:srgbClr>
          </a:solidFill>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kumimoji="1" lang="ja-JP" altLang="en-US" sz="1600" dirty="0"/>
          </a:p>
        </p:txBody>
      </p:sp>
      <p:sp>
        <p:nvSpPr>
          <p:cNvPr id="14" name="テキスト ボックス 13"/>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ja-JP" altLang="en-US" sz="800">
                <a:latin typeface="Arial" panose="020B0604020202020204" pitchFamily="34" charset="0"/>
                <a:ea typeface="ＭＳ Ｐゴシック" panose="020B0600070205080204" pitchFamily="50" charset="-128"/>
                <a:cs typeface="Arial" panose="020B0604020202020204" pitchFamily="34" charset="0"/>
              </a:rPr>
              <a:t>所） </a:t>
            </a:r>
            <a:r>
              <a:rPr lang="en-US" altLang="ja-JP" sz="800">
                <a:latin typeface="Arial" panose="020B0604020202020204" pitchFamily="34" charset="0"/>
                <a:ea typeface="ＭＳ Ｐゴシック" panose="020B0600070205080204" pitchFamily="50" charset="-128"/>
                <a:cs typeface="Arial" panose="020B0604020202020204" pitchFamily="34" charset="0"/>
              </a:rPr>
              <a:t>U</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a:t>
            </a:r>
            <a:r>
              <a:rPr lang="en-US" altLang="ja-JP" sz="800" err="1">
                <a:latin typeface="Arial" panose="020B0604020202020204" pitchFamily="34" charset="0"/>
                <a:ea typeface="ＭＳ Ｐゴシック" panose="020B0600070205080204" pitchFamily="50" charset="-128"/>
                <a:cs typeface="Arial" panose="020B0604020202020204" pitchFamily="34" charset="0"/>
              </a:rPr>
              <a:t>S</a:t>
            </a:r>
            <a:r>
              <a:rPr lang="en-US" altLang="ja-JP" sz="800">
                <a:latin typeface="Arial" panose="020B0604020202020204" pitchFamily="34" charset="0"/>
                <a:ea typeface="ＭＳ Ｐゴシック" panose="020B0600070205080204" pitchFamily="50" charset="-128"/>
                <a:cs typeface="Arial" panose="020B0604020202020204" pitchFamily="34" charset="0"/>
              </a:rPr>
              <a:t>. commercial service</a:t>
            </a:r>
            <a:r>
              <a:rPr lang="ja-JP" altLang="en-US" sz="800">
                <a:latin typeface="Arial" panose="020B0604020202020204" pitchFamily="34" charset="0"/>
                <a:ea typeface="ＭＳ Ｐゴシック" panose="020B0600070205080204" pitchFamily="50" charset="-128"/>
                <a:cs typeface="Arial" panose="020B0604020202020204" pitchFamily="34" charset="0"/>
              </a:rPr>
              <a:t>　「</a:t>
            </a:r>
            <a:r>
              <a:rPr lang="en-US" altLang="ja-JP" sz="800">
                <a:latin typeface="Arial" panose="020B0604020202020204" pitchFamily="34" charset="0"/>
                <a:ea typeface="ＭＳ Ｐゴシック" panose="020B0600070205080204" pitchFamily="50" charset="-128"/>
                <a:cs typeface="Arial" panose="020B0604020202020204" pitchFamily="34" charset="0"/>
              </a:rPr>
              <a:t>Country Commercial Guide for U</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a:t>
            </a:r>
            <a:r>
              <a:rPr lang="en-US" altLang="ja-JP" sz="800" err="1">
                <a:latin typeface="Arial" panose="020B0604020202020204" pitchFamily="34" charset="0"/>
                <a:ea typeface="ＭＳ Ｐゴシック" panose="020B0600070205080204" pitchFamily="50" charset="-128"/>
                <a:cs typeface="Arial" panose="020B0604020202020204" pitchFamily="34" charset="0"/>
              </a:rPr>
              <a:t>S</a:t>
            </a:r>
            <a:r>
              <a:rPr lang="en-US" altLang="ja-JP" sz="800">
                <a:latin typeface="Arial" panose="020B0604020202020204" pitchFamily="34" charset="0"/>
                <a:ea typeface="ＭＳ Ｐゴシック" panose="020B0600070205080204" pitchFamily="50" charset="-128"/>
                <a:cs typeface="Arial" panose="020B0604020202020204" pitchFamily="34" charset="0"/>
              </a:rPr>
              <a:t>. Companies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5" name="テキスト ボックス 14"/>
          <p:cNvSpPr txBox="1"/>
          <p:nvPr/>
        </p:nvSpPr>
        <p:spPr>
          <a:xfrm>
            <a:off x="200472" y="1124744"/>
            <a:ext cx="9505056" cy="236988"/>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中古医療機器の輸入は禁止されている。</a:t>
            </a:r>
          </a:p>
        </p:txBody>
      </p:sp>
    </p:spTree>
    <p:extLst>
      <p:ext uri="{BB962C8B-B14F-4D97-AF65-F5344CB8AC3E}">
        <p14:creationId xmlns:p14="http://schemas.microsoft.com/office/powerpoint/2010/main" val="9275247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 name="Chart 77">
            <a:extLst>
              <a:ext uri="{FF2B5EF4-FFF2-40B4-BE49-F238E27FC236}">
                <a16:creationId xmlns:a16="http://schemas.microsoft.com/office/drawing/2014/main" id="{BE788943-CBAA-9058-91A7-B5D69A61A4A3}"/>
              </a:ext>
            </a:extLst>
          </p:cNvPr>
          <p:cNvGraphicFramePr/>
          <p:nvPr>
            <p:custDataLst>
              <p:tags r:id="rId1"/>
            </p:custDataLst>
            <p:extLst>
              <p:ext uri="{D42A27DB-BD31-4B8C-83A1-F6EECF244321}">
                <p14:modId xmlns:p14="http://schemas.microsoft.com/office/powerpoint/2010/main" val="3221655834"/>
              </p:ext>
            </p:extLst>
          </p:nvPr>
        </p:nvGraphicFramePr>
        <p:xfrm>
          <a:off x="6650230" y="3701148"/>
          <a:ext cx="2511425" cy="2498725"/>
        </p:xfrm>
        <a:graphic>
          <a:graphicData uri="http://schemas.openxmlformats.org/drawingml/2006/chart">
            <c:chart xmlns:c="http://schemas.openxmlformats.org/drawingml/2006/chart" xmlns:r="http://schemas.openxmlformats.org/officeDocument/2006/relationships" r:id="rId18"/>
          </a:graphicData>
        </a:graphic>
      </p:graphicFrame>
      <p:graphicFrame>
        <p:nvGraphicFramePr>
          <p:cNvPr id="4" name="Object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19" imgW="360" imgH="360" progId="TCLayout.ActiveDocument.1">
                  <p:embed/>
                </p:oleObj>
              </mc:Choice>
              <mc:Fallback>
                <p:oleObj name="think-cellスライド" r:id="rId19" imgW="360" imgH="360" progId="TCLayout.ActiveDocument.1">
                  <p:embed/>
                  <p:pic>
                    <p:nvPicPr>
                      <p:cNvPr id="4" name="Object 3" hidden="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タイ／医療関連／医薬品</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市場規模・輸出入額</a:t>
            </a:r>
          </a:p>
        </p:txBody>
      </p:sp>
      <p:sp>
        <p:nvSpPr>
          <p:cNvPr id="10" name="テキスト ボックス 9"/>
          <p:cNvSpPr txBox="1"/>
          <p:nvPr/>
        </p:nvSpPr>
        <p:spPr>
          <a:xfrm>
            <a:off x="271051" y="2780864"/>
            <a:ext cx="684016"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3" name="片側の 2 つの角を丸めた四角形 12"/>
          <p:cNvSpPr/>
          <p:nvPr/>
        </p:nvSpPr>
        <p:spPr>
          <a:xfrm>
            <a:off x="6155865" y="3191556"/>
            <a:ext cx="3477655" cy="322659"/>
          </a:xfrm>
          <a:prstGeom prst="round2SameRect">
            <a:avLst/>
          </a:prstGeom>
          <a:gradFill>
            <a:gsLst>
              <a:gs pos="45000">
                <a:srgbClr val="A2BBDC"/>
              </a:gs>
              <a:gs pos="100000">
                <a:schemeClr val="bg1"/>
              </a:gs>
            </a:gsLst>
            <a:lin ang="5400000" scaled="0"/>
          </a:gradFill>
        </p:spPr>
        <p:txBody>
          <a:bodyPr wrap="square">
            <a:sp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輸入相手国（</a:t>
            </a:r>
            <a:r>
              <a:rPr lang="en-US"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2022</a:t>
            </a: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年）</a:t>
            </a:r>
          </a:p>
        </p:txBody>
      </p:sp>
      <p:grpSp>
        <p:nvGrpSpPr>
          <p:cNvPr id="14" name="グループ化 7"/>
          <p:cNvGrpSpPr/>
          <p:nvPr/>
        </p:nvGrpSpPr>
        <p:grpSpPr>
          <a:xfrm>
            <a:off x="200472" y="2434095"/>
            <a:ext cx="9505056" cy="288032"/>
            <a:chOff x="4803500" y="2113806"/>
            <a:chExt cx="5626916" cy="288032"/>
          </a:xfrm>
        </p:grpSpPr>
        <p:cxnSp>
          <p:nvCxnSpPr>
            <p:cNvPr id="15" name="直線コネクタ 1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医薬品の輸出入額</a:t>
              </a:r>
              <a:endParaRPr lang="en-US" altLang="ko-KR" sz="1400" dirty="0">
                <a:solidFill>
                  <a:srgbClr val="000000"/>
                </a:solidFill>
                <a:latin typeface="Arial Black" pitchFamily="34" charset="0"/>
                <a:ea typeface="HGP創英角ｺﾞｼｯｸUB" pitchFamily="50" charset="-128"/>
              </a:endParaRPr>
            </a:p>
          </p:txBody>
        </p:sp>
      </p:grpSp>
      <p:sp>
        <p:nvSpPr>
          <p:cNvPr id="8" name="Rectangle 7"/>
          <p:cNvSpPr/>
          <p:nvPr>
            <p:custDataLst>
              <p:tags r:id="rId4"/>
            </p:custDataLst>
          </p:nvPr>
        </p:nvSpPr>
        <p:spPr bwMode="gray">
          <a:xfrm>
            <a:off x="1040681" y="3157783"/>
            <a:ext cx="179388" cy="133350"/>
          </a:xfrm>
          <a:prstGeom prst="rect">
            <a:avLst/>
          </a:prstGeom>
          <a:solidFill>
            <a:srgbClr val="80CCE8"/>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9" name="Rectangle 8"/>
          <p:cNvSpPr/>
          <p:nvPr>
            <p:custDataLst>
              <p:tags r:id="rId5"/>
            </p:custDataLst>
          </p:nvPr>
        </p:nvSpPr>
        <p:spPr bwMode="gray">
          <a:xfrm>
            <a:off x="1626468" y="3157783"/>
            <a:ext cx="179388" cy="133350"/>
          </a:xfrm>
          <a:prstGeom prst="rect">
            <a:avLst/>
          </a:prstGeom>
          <a:solidFill>
            <a:srgbClr val="C0E6F4"/>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42" name="テキスト プレースホルダ 9"/>
          <p:cNvSpPr>
            <a:spLocks noGrp="1"/>
          </p:cNvSpPr>
          <p:nvPr>
            <p:custDataLst>
              <p:tags r:id="rId6"/>
            </p:custDataLst>
          </p:nvPr>
        </p:nvSpPr>
        <p:spPr bwMode="auto">
          <a:xfrm>
            <a:off x="1270868" y="3153021"/>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875755F5-4498-47D8-B212-E51FE4D61AF8}" type="datetime'輸''''''''''''''''''出'''''''''''''''''''''''''''''''''''''">
              <a:rPr kumimoji="0" lang="ja-JP" altLang="en-US" sz="1000">
                <a:sym typeface="+mn-lt"/>
              </a:rPr>
              <a:pPr marL="0" indent="0">
                <a:spcBef>
                  <a:spcPct val="0"/>
                </a:spcBef>
                <a:buNone/>
              </a:pPr>
              <a:t>輸出</a:t>
            </a:fld>
            <a:endParaRPr kumimoji="0" lang="ja-JP" altLang="en-US" sz="1000" dirty="0">
              <a:sym typeface="+mn-lt"/>
            </a:endParaRPr>
          </a:p>
        </p:txBody>
      </p:sp>
      <p:sp>
        <p:nvSpPr>
          <p:cNvPr id="43" name="テキスト プレースホルダ 9"/>
          <p:cNvSpPr>
            <a:spLocks noGrp="1"/>
          </p:cNvSpPr>
          <p:nvPr>
            <p:custDataLst>
              <p:tags r:id="rId7"/>
            </p:custDataLst>
          </p:nvPr>
        </p:nvSpPr>
        <p:spPr bwMode="auto">
          <a:xfrm>
            <a:off x="1856656" y="3153021"/>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094E454-0DAB-4C5A-B6D4-3F73908E0834}" type="datetime'''''''''''輸''''''''入'''''''''''''''''''">
              <a:rPr kumimoji="0" lang="ja-JP" altLang="en-US" sz="1000">
                <a:sym typeface="+mn-lt"/>
              </a:rPr>
              <a:pPr marL="0" indent="0">
                <a:spcBef>
                  <a:spcPct val="0"/>
                </a:spcBef>
                <a:buNone/>
              </a:pPr>
              <a:t>輸入</a:t>
            </a:fld>
            <a:endParaRPr kumimoji="0" lang="ja-JP" altLang="en-US" sz="1000" dirty="0">
              <a:sym typeface="+mn-lt"/>
            </a:endParaRPr>
          </a:p>
        </p:txBody>
      </p:sp>
      <p:sp>
        <p:nvSpPr>
          <p:cNvPr id="56" name="テキスト ボックス 18"/>
          <p:cNvSpPr txBox="1"/>
          <p:nvPr/>
        </p:nvSpPr>
        <p:spPr>
          <a:xfrm>
            <a:off x="200472" y="1035566"/>
            <a:ext cx="9505056" cy="9789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年、タイは過去最多の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COVID-19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ワクチンを輸入し、医薬品輸入全体の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32.5%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を占めた。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タイにおける医薬品の販売額は、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に達すると予想されている。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タイの主な医薬品輸入相手国はドイツ、アメリカ、ベルギーである。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年にはドイツが最も重要な供給国であり、輸入総額の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18.9%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を占めている。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年にかけて、タイの医薬品輸入は前年の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ヵ月間に比べて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増加した。</a:t>
            </a:r>
          </a:p>
        </p:txBody>
      </p:sp>
      <p:sp>
        <p:nvSpPr>
          <p:cNvPr id="57" name="テキスト プレースホルダ 9">
            <a:extLst>
              <a:ext uri="{FF2B5EF4-FFF2-40B4-BE49-F238E27FC236}">
                <a16:creationId xmlns:a16="http://schemas.microsoft.com/office/drawing/2014/main" id="{3109655A-4990-4A43-9022-F55C07376029}"/>
              </a:ext>
            </a:extLst>
          </p:cNvPr>
          <p:cNvSpPr>
            <a:spLocks noGrp="1"/>
          </p:cNvSpPr>
          <p:nvPr>
            <p:custDataLst>
              <p:tags r:id="rId8"/>
            </p:custDataLst>
          </p:nvPr>
        </p:nvSpPr>
        <p:spPr bwMode="auto">
          <a:xfrm>
            <a:off x="6415845" y="4166593"/>
            <a:ext cx="371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1195BD59-B065-4069-8A2D-E3430C4332A4}" type="datetime'''''''''''''''''''''''''''''そ''''''''''''''''''''の''''他'''">
              <a:rPr kumimoji="0" lang="ja-JP" altLang="en-US" sz="1100" smtClean="0"/>
              <a:pPr/>
              <a:t>その他</a:t>
            </a:fld>
            <a:endParaRPr kumimoji="0" lang="ja-JP" altLang="en-US" sz="1100" dirty="0">
              <a:sym typeface="+mn-lt"/>
            </a:endParaRPr>
          </a:p>
        </p:txBody>
      </p:sp>
      <p:sp>
        <p:nvSpPr>
          <p:cNvPr id="53" name="テキスト プレースホルダ 9">
            <a:extLst>
              <a:ext uri="{FF2B5EF4-FFF2-40B4-BE49-F238E27FC236}">
                <a16:creationId xmlns:a16="http://schemas.microsoft.com/office/drawing/2014/main" id="{8E7F570A-5EEE-43C3-BD54-D00A1EF1B5DA}"/>
              </a:ext>
            </a:extLst>
          </p:cNvPr>
          <p:cNvSpPr>
            <a:spLocks noGrp="1"/>
          </p:cNvSpPr>
          <p:nvPr>
            <p:custDataLst>
              <p:tags r:id="rId9"/>
            </p:custDataLst>
          </p:nvPr>
        </p:nvSpPr>
        <p:spPr bwMode="auto">
          <a:xfrm>
            <a:off x="6840587" y="6034746"/>
            <a:ext cx="64928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r>
              <a:rPr kumimoji="0" lang="ja-JP" altLang="en-US" sz="1100" dirty="0">
                <a:sym typeface="+mn-lt"/>
              </a:rPr>
              <a:t>フランス</a:t>
            </a:r>
          </a:p>
        </p:txBody>
      </p:sp>
      <p:sp>
        <p:nvSpPr>
          <p:cNvPr id="37" name="テキスト プレースホルダ 9">
            <a:extLst>
              <a:ext uri="{FF2B5EF4-FFF2-40B4-BE49-F238E27FC236}">
                <a16:creationId xmlns:a16="http://schemas.microsoft.com/office/drawing/2014/main" id="{215EFBBA-31E1-4943-890A-839A17A82DF0}"/>
              </a:ext>
            </a:extLst>
          </p:cNvPr>
          <p:cNvSpPr>
            <a:spLocks noGrp="1"/>
          </p:cNvSpPr>
          <p:nvPr>
            <p:custDataLst>
              <p:tags r:id="rId10"/>
            </p:custDataLst>
          </p:nvPr>
        </p:nvSpPr>
        <p:spPr bwMode="auto">
          <a:xfrm>
            <a:off x="9137843" y="5061623"/>
            <a:ext cx="406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12CE889-E80B-4A7A-9225-8ACC9E088E7C}" type="datetime'''''''''ア''''''''''''''''''''''メ''リ''''''''カ'''''''''">
              <a:rPr lang="ja-JP" altLang="en-US" sz="1100" smtClean="0"/>
              <a:pPr/>
              <a:t>アメリカ</a:t>
            </a:fld>
            <a:endParaRPr kumimoji="0" lang="ja-JP" altLang="en-US" sz="1100" dirty="0">
              <a:sym typeface="+mn-lt"/>
            </a:endParaRPr>
          </a:p>
        </p:txBody>
      </p:sp>
      <p:sp>
        <p:nvSpPr>
          <p:cNvPr id="45" name="テキスト プレースホルダ 9">
            <a:extLst>
              <a:ext uri="{FF2B5EF4-FFF2-40B4-BE49-F238E27FC236}">
                <a16:creationId xmlns:a16="http://schemas.microsoft.com/office/drawing/2014/main" id="{03095FBC-1E25-4033-9E7A-1D547EFCE71D}"/>
              </a:ext>
            </a:extLst>
          </p:cNvPr>
          <p:cNvSpPr>
            <a:spLocks noGrp="1"/>
          </p:cNvSpPr>
          <p:nvPr>
            <p:custDataLst>
              <p:tags r:id="rId11"/>
            </p:custDataLst>
          </p:nvPr>
        </p:nvSpPr>
        <p:spPr bwMode="auto">
          <a:xfrm>
            <a:off x="6673899" y="5779449"/>
            <a:ext cx="333375" cy="172976"/>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60A71FF1-515B-49C2-BE7A-B686195A58C1}" type="datetime'''''''''''''ス''''''''''''''''''''''''''''''''''イ''ス'''''''''''">
              <a:rPr lang="ja-JP" altLang="en-US" sz="1100" smtClean="0"/>
              <a:pPr/>
              <a:t>スイス</a:t>
            </a:fld>
            <a:endParaRPr kumimoji="0" lang="ja-JP" altLang="en-US" sz="1100" dirty="0">
              <a:sym typeface="+mn-lt"/>
            </a:endParaRPr>
          </a:p>
        </p:txBody>
      </p:sp>
      <p:sp>
        <p:nvSpPr>
          <p:cNvPr id="44" name="テキスト プレースホルダ 9">
            <a:extLst>
              <a:ext uri="{FF2B5EF4-FFF2-40B4-BE49-F238E27FC236}">
                <a16:creationId xmlns:a16="http://schemas.microsoft.com/office/drawing/2014/main" id="{FD88B613-E48D-4A49-9BAD-A356C4E24779}"/>
              </a:ext>
            </a:extLst>
          </p:cNvPr>
          <p:cNvSpPr>
            <a:spLocks noGrp="1"/>
          </p:cNvSpPr>
          <p:nvPr>
            <p:custDataLst>
              <p:tags r:id="rId12"/>
            </p:custDataLst>
          </p:nvPr>
        </p:nvSpPr>
        <p:spPr bwMode="auto">
          <a:xfrm>
            <a:off x="8836986" y="4041351"/>
            <a:ext cx="187324" cy="20478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E0DF772-34B6-46B9-BA8A-120D037E91D5}" type="datetime'''''''''''''''''''''''''ド''''''''イ''ツ'">
              <a:rPr lang="ja-JP" altLang="en-US" sz="1100" smtClean="0"/>
              <a:pPr/>
              <a:t>ドイツ</a:t>
            </a:fld>
            <a:endParaRPr kumimoji="0" lang="ja-JP" altLang="en-US" sz="1100" dirty="0">
              <a:sym typeface="+mn-lt"/>
            </a:endParaRPr>
          </a:p>
        </p:txBody>
      </p:sp>
      <p:sp>
        <p:nvSpPr>
          <p:cNvPr id="39" name="テキスト プレースホルダ 9">
            <a:extLst>
              <a:ext uri="{FF2B5EF4-FFF2-40B4-BE49-F238E27FC236}">
                <a16:creationId xmlns:a16="http://schemas.microsoft.com/office/drawing/2014/main" id="{395F3EDD-33FD-4700-B466-5710188BC7DF}"/>
              </a:ext>
            </a:extLst>
          </p:cNvPr>
          <p:cNvSpPr>
            <a:spLocks noGrp="1"/>
          </p:cNvSpPr>
          <p:nvPr>
            <p:custDataLst>
              <p:tags r:id="rId13"/>
            </p:custDataLst>
          </p:nvPr>
        </p:nvSpPr>
        <p:spPr bwMode="auto">
          <a:xfrm>
            <a:off x="8809997" y="5783045"/>
            <a:ext cx="428625" cy="1619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1100" dirty="0">
                <a:sym typeface="+mn-lt"/>
              </a:rPr>
              <a:t>ベルギー</a:t>
            </a:r>
          </a:p>
        </p:txBody>
      </p:sp>
      <p:sp>
        <p:nvSpPr>
          <p:cNvPr id="47" name="テキスト プレースホルダ 9">
            <a:extLst>
              <a:ext uri="{FF2B5EF4-FFF2-40B4-BE49-F238E27FC236}">
                <a16:creationId xmlns:a16="http://schemas.microsoft.com/office/drawing/2014/main" id="{D7DDB362-8364-417C-B35C-0277E9DF94CE}"/>
              </a:ext>
            </a:extLst>
          </p:cNvPr>
          <p:cNvSpPr>
            <a:spLocks noGrp="1"/>
          </p:cNvSpPr>
          <p:nvPr>
            <p:custDataLst>
              <p:tags r:id="rId14"/>
            </p:custDataLst>
          </p:nvPr>
        </p:nvSpPr>
        <p:spPr bwMode="auto">
          <a:xfrm>
            <a:off x="8266930" y="6136373"/>
            <a:ext cx="439708" cy="20314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kumimoji="0" lang="ja-JP" altLang="en-US" sz="1100" dirty="0">
                <a:sym typeface="+mn-lt"/>
              </a:rPr>
              <a:t>大韓民国</a:t>
            </a:r>
          </a:p>
        </p:txBody>
      </p:sp>
      <p:sp>
        <p:nvSpPr>
          <p:cNvPr id="46" name="テキスト プレースホルダ 9">
            <a:extLst>
              <a:ext uri="{FF2B5EF4-FFF2-40B4-BE49-F238E27FC236}">
                <a16:creationId xmlns:a16="http://schemas.microsoft.com/office/drawing/2014/main" id="{76920FF2-8138-4545-9BB9-F65F1ED469D2}"/>
              </a:ext>
            </a:extLst>
          </p:cNvPr>
          <p:cNvSpPr>
            <a:spLocks noGrp="1"/>
          </p:cNvSpPr>
          <p:nvPr/>
        </p:nvSpPr>
        <p:spPr bwMode="auto">
          <a:xfrm>
            <a:off x="7647139" y="6187146"/>
            <a:ext cx="2841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EFE1336-0B12-4CD8-A3C5-B5F74076DED7}" type="datetime'''イ''''''ン''''''''''''''''''''''''''''''''''''''''''''ド'">
              <a:rPr lang="ja-JP" altLang="en-US" sz="1100" smtClean="0"/>
              <a:pPr/>
              <a:t>インド</a:t>
            </a:fld>
            <a:endParaRPr kumimoji="0" lang="ja-JP" altLang="en-US" sz="1100" dirty="0">
              <a:sym typeface="+mn-lt"/>
            </a:endParaRPr>
          </a:p>
        </p:txBody>
      </p:sp>
      <p:sp>
        <p:nvSpPr>
          <p:cNvPr id="79" name="テキスト ボックス 21">
            <a:extLst>
              <a:ext uri="{FF2B5EF4-FFF2-40B4-BE49-F238E27FC236}">
                <a16:creationId xmlns:a16="http://schemas.microsoft.com/office/drawing/2014/main" id="{E0F9BA90-70DE-4CF4-9D3C-46C4D1AD1545}"/>
              </a:ext>
            </a:extLst>
          </p:cNvPr>
          <p:cNvSpPr txBox="1"/>
          <p:nvPr/>
        </p:nvSpPr>
        <p:spPr>
          <a:xfrm>
            <a:off x="223330" y="6518176"/>
            <a:ext cx="9194165" cy="216024"/>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a:t>
            </a:r>
            <a:r>
              <a:rPr lang="en-US" altLang="ja-JP" dirty="0"/>
              <a:t>UN </a:t>
            </a:r>
            <a:r>
              <a:rPr lang="en-US" altLang="ja-JP" dirty="0" err="1"/>
              <a:t>Comtrade</a:t>
            </a:r>
            <a:r>
              <a:rPr lang="en-US" altLang="ja-JP" dirty="0"/>
              <a:t> Database</a:t>
            </a:r>
            <a:r>
              <a:rPr lang="ja-JP" altLang="en-US" dirty="0"/>
              <a:t>、米国商務省、</a:t>
            </a:r>
            <a:r>
              <a:rPr lang="en-US" altLang="ja-JP" dirty="0"/>
              <a:t>issue</a:t>
            </a:r>
            <a:r>
              <a:rPr lang="ja-JP" altLang="en-US" dirty="0"/>
              <a:t> 「</a:t>
            </a:r>
            <a:r>
              <a:rPr lang="en-US" altLang="ja-JP" dirty="0"/>
              <a:t>UPDATE Q2/2024: Pharmaceutical Industry and Trends</a:t>
            </a:r>
            <a:r>
              <a:rPr lang="ja-JP" altLang="en-US" dirty="0"/>
              <a:t>」、</a:t>
            </a:r>
            <a:r>
              <a:rPr lang="en-US" altLang="ja-JP" dirty="0" err="1"/>
              <a:t>volza</a:t>
            </a:r>
            <a:r>
              <a:rPr lang="en-US" altLang="ja-JP" dirty="0"/>
              <a:t> </a:t>
            </a:r>
            <a:r>
              <a:rPr lang="ja-JP" altLang="en-US" dirty="0"/>
              <a:t>「</a:t>
            </a:r>
            <a:r>
              <a:rPr lang="en-US" altLang="ja-JP" dirty="0"/>
              <a:t>Pharmaceutical Imports in Thailand - Market Size &amp; Demand based on Import Trade Data</a:t>
            </a:r>
            <a:r>
              <a:rPr lang="ja-JP" altLang="en-US" dirty="0"/>
              <a:t>」</a:t>
            </a:r>
          </a:p>
        </p:txBody>
      </p:sp>
      <p:graphicFrame>
        <p:nvGraphicFramePr>
          <p:cNvPr id="2" name="Chart 53">
            <a:extLst>
              <a:ext uri="{FF2B5EF4-FFF2-40B4-BE49-F238E27FC236}">
                <a16:creationId xmlns:a16="http://schemas.microsoft.com/office/drawing/2014/main" id="{AA52A8F9-5B0D-1B57-851D-F0F65E6A52C0}"/>
              </a:ext>
            </a:extLst>
          </p:cNvPr>
          <p:cNvGraphicFramePr/>
          <p:nvPr>
            <p:custDataLst>
              <p:tags r:id="rId15"/>
            </p:custDataLst>
            <p:extLst>
              <p:ext uri="{D42A27DB-BD31-4B8C-83A1-F6EECF244321}">
                <p14:modId xmlns:p14="http://schemas.microsoft.com/office/powerpoint/2010/main" val="1201864043"/>
              </p:ext>
            </p:extLst>
          </p:nvPr>
        </p:nvGraphicFramePr>
        <p:xfrm>
          <a:off x="290052" y="3023802"/>
          <a:ext cx="5534025" cy="3317875"/>
        </p:xfrm>
        <a:graphic>
          <a:graphicData uri="http://schemas.openxmlformats.org/drawingml/2006/chart">
            <c:chart xmlns:c="http://schemas.openxmlformats.org/drawingml/2006/chart" xmlns:r="http://schemas.openxmlformats.org/officeDocument/2006/relationships" r:id="rId21"/>
          </a:graphicData>
        </a:graphic>
      </p:graphicFrame>
      <p:sp>
        <p:nvSpPr>
          <p:cNvPr id="59" name="テキスト プレースホルダ 9">
            <a:extLst>
              <a:ext uri="{FF2B5EF4-FFF2-40B4-BE49-F238E27FC236}">
                <a16:creationId xmlns:a16="http://schemas.microsoft.com/office/drawing/2014/main" id="{74D221D8-DDCB-E31D-B173-2C8FCA951E42}"/>
              </a:ext>
            </a:extLst>
          </p:cNvPr>
          <p:cNvSpPr>
            <a:spLocks noGrp="1"/>
          </p:cNvSpPr>
          <p:nvPr>
            <p:custDataLst>
              <p:tags r:id="rId16"/>
            </p:custDataLst>
          </p:nvPr>
        </p:nvSpPr>
        <p:spPr bwMode="auto">
          <a:xfrm>
            <a:off x="6508148" y="5529923"/>
            <a:ext cx="2841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1100" b="1" dirty="0">
                <a:sym typeface="+mn-lt"/>
              </a:rPr>
              <a:t>日本</a:t>
            </a:r>
          </a:p>
        </p:txBody>
      </p:sp>
    </p:spTree>
    <p:extLst>
      <p:ext uri="{BB962C8B-B14F-4D97-AF65-F5344CB8AC3E}">
        <p14:creationId xmlns:p14="http://schemas.microsoft.com/office/powerpoint/2010/main" val="33451259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283912"/>
            <a:ext cx="9505055" cy="264688"/>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noProof="1"/>
              <a:t>タイ／医療関連／医薬品</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noProof="1"/>
              <a:t>業界構造 </a:t>
            </a:r>
            <a:r>
              <a:rPr lang="en-US" altLang="ja-JP" noProof="1"/>
              <a:t>- </a:t>
            </a:r>
            <a:r>
              <a:rPr lang="ja-JP" altLang="en-US" noProof="1"/>
              <a:t>主要メーカー</a:t>
            </a:r>
          </a:p>
        </p:txBody>
      </p:sp>
      <p:sp>
        <p:nvSpPr>
          <p:cNvPr id="4" name="テキスト ボックス 3"/>
          <p:cNvSpPr txBox="1"/>
          <p:nvPr/>
        </p:nvSpPr>
        <p:spPr>
          <a:xfrm>
            <a:off x="200472" y="1082816"/>
            <a:ext cx="9505056" cy="473976"/>
          </a:xfrm>
          <a:prstGeom prst="rect">
            <a:avLst/>
          </a:prstGeom>
          <a:noFill/>
        </p:spPr>
        <p:txBody>
          <a:bodyPr wrap="square" lIns="0" tIns="0" rIns="0" bIns="0" rtlCol="0">
            <a:spAutoFit/>
          </a:bodyPr>
          <a:lstStyle/>
          <a:p>
            <a:pPr marL="190500" marR="0" lvl="0" indent="-190500" algn="just" defTabSz="914400" rtl="0" eaLnBrk="1" fontAlgn="ctr"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2021年末に、</a:t>
            </a:r>
            <a:r>
              <a:rPr kumimoji="1" lang="en-US" altLang="ja-JP" sz="1400" b="0" i="0" u="non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米国食品医薬品局 </a:t>
            </a:r>
            <a:r>
              <a:rPr kumimoji="1" lang="ja-JP" altLang="en-US" sz="1400" b="0" i="0" u="non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400" b="0" i="0" u="non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FDA</a:t>
            </a:r>
            <a:r>
              <a:rPr kumimoji="1" lang="ja-JP" altLang="en-US" sz="1400" b="0" i="0" u="non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400" b="0" i="0" u="non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は、</a:t>
            </a:r>
            <a:r>
              <a:rPr kumimoji="1" lang="en-US" altLang="ja-JP"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医薬品検査協力スキーム </a:t>
            </a:r>
            <a:r>
              <a:rPr kumimoji="1" lang="ja-JP" altLang="en-US"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PIC/S</a:t>
            </a:r>
            <a:r>
              <a:rPr kumimoji="1" lang="ja-JP" altLang="en-US"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によって設定された医薬品の製造管理及び品質管理の基準 </a:t>
            </a:r>
            <a:r>
              <a:rPr kumimoji="1" lang="ja-JP" altLang="en-US"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GMP</a:t>
            </a:r>
            <a:r>
              <a:rPr kumimoji="1" lang="ja-JP" altLang="en-US"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を遵守している</a:t>
            </a:r>
            <a:r>
              <a:rPr kumimoji="1" lang="ja-JP" altLang="en-US"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製薬施設が、</a:t>
            </a:r>
            <a:r>
              <a:rPr kumimoji="1" lang="en-US" altLang="ja-JP"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合計151</a:t>
            </a:r>
            <a:r>
              <a:rPr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箇所あると</a:t>
            </a:r>
            <a:r>
              <a:rPr kumimoji="1" lang="en-US" altLang="ja-JP"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報告し</a:t>
            </a:r>
            <a:r>
              <a:rPr kumimoji="1" lang="ja-JP" altLang="en-US"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ている。</a:t>
            </a:r>
            <a:endParaRPr kumimoji="1" lang="en-US" altLang="ja-JP"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5" name="グループ化 7"/>
          <p:cNvGrpSpPr/>
          <p:nvPr/>
        </p:nvGrpSpPr>
        <p:grpSpPr>
          <a:xfrm>
            <a:off x="295008" y="1705339"/>
            <a:ext cx="4392488"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ja-JP" altLang="en-US" sz="1200" i="0" u="none" strike="noStrike" kern="1200" cap="none" spc="0" normalizeH="0" baseline="0" noProof="1">
                  <a:ln>
                    <a:noFill/>
                  </a:ln>
                  <a:solidFill>
                    <a:srgbClr val="000000"/>
                  </a:solidFill>
                  <a:effectLst/>
                  <a:uLnTx/>
                  <a:uFillTx/>
                  <a:ea typeface="HGP創英角ｺﾞｼｯｸUB" pitchFamily="50" charset="-128"/>
                  <a:cs typeface="Arial" panose="020B0604020202020204" pitchFamily="34" charset="0"/>
                </a:rPr>
                <a:t>地元の製薬会社</a:t>
              </a:r>
            </a:p>
          </p:txBody>
        </p:sp>
      </p:grpSp>
      <p:grpSp>
        <p:nvGrpSpPr>
          <p:cNvPr id="8" name="グループ化 7"/>
          <p:cNvGrpSpPr/>
          <p:nvPr/>
        </p:nvGrpSpPr>
        <p:grpSpPr>
          <a:xfrm>
            <a:off x="5169024" y="1702058"/>
            <a:ext cx="4392488" cy="288032"/>
            <a:chOff x="4803500" y="2113806"/>
            <a:chExt cx="2954133" cy="288032"/>
          </a:xfrm>
        </p:grpSpPr>
        <p:cxnSp>
          <p:nvCxnSpPr>
            <p:cNvPr id="9" name="直線コネクタ 8"/>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ja-JP" altLang="en-US" sz="1200" i="0" u="none" strike="noStrike" kern="1200" cap="none" spc="0" normalizeH="0" baseline="0" noProof="1">
                  <a:ln>
                    <a:noFill/>
                  </a:ln>
                  <a:solidFill>
                    <a:srgbClr val="000000"/>
                  </a:solidFill>
                  <a:effectLst/>
                  <a:uLnTx/>
                  <a:uFillTx/>
                  <a:ea typeface="HGP創英角ｺﾞｼｯｸUB" pitchFamily="50" charset="-128"/>
                  <a:cs typeface="Arial" panose="020B0604020202020204" pitchFamily="34" charset="0"/>
                </a:rPr>
                <a:t>海外主要医薬品メーカー</a:t>
              </a:r>
            </a:p>
          </p:txBody>
        </p:sp>
      </p:grpSp>
      <p:graphicFrame>
        <p:nvGraphicFramePr>
          <p:cNvPr id="15" name="表 7"/>
          <p:cNvGraphicFramePr>
            <a:graphicFrameLocks noGrp="1"/>
          </p:cNvGraphicFramePr>
          <p:nvPr>
            <p:extLst>
              <p:ext uri="{D42A27DB-BD31-4B8C-83A1-F6EECF244321}">
                <p14:modId xmlns:p14="http://schemas.microsoft.com/office/powerpoint/2010/main" val="1919886652"/>
              </p:ext>
            </p:extLst>
          </p:nvPr>
        </p:nvGraphicFramePr>
        <p:xfrm>
          <a:off x="276032" y="2167235"/>
          <a:ext cx="4392488" cy="4289634"/>
        </p:xfrm>
        <a:graphic>
          <a:graphicData uri="http://schemas.openxmlformats.org/drawingml/2006/table">
            <a:tbl>
              <a:tblPr firstRow="1" bandRow="1">
                <a:tableStyleId>{2D5ABB26-0587-4C30-8999-92F81FD0307C}</a:tableStyleId>
              </a:tblPr>
              <a:tblGrid>
                <a:gridCol w="1364600">
                  <a:extLst>
                    <a:ext uri="{9D8B030D-6E8A-4147-A177-3AD203B41FA5}">
                      <a16:colId xmlns:a16="http://schemas.microsoft.com/office/drawing/2014/main" val="20000"/>
                    </a:ext>
                  </a:extLst>
                </a:gridCol>
                <a:gridCol w="3027888">
                  <a:extLst>
                    <a:ext uri="{9D8B030D-6E8A-4147-A177-3AD203B41FA5}">
                      <a16:colId xmlns:a16="http://schemas.microsoft.com/office/drawing/2014/main" val="20001"/>
                    </a:ext>
                  </a:extLst>
                </a:gridCol>
              </a:tblGrid>
              <a:tr h="593561">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b="1" kern="1200" noProof="1">
                          <a:solidFill>
                            <a:schemeClr val="bg1"/>
                          </a:solidFill>
                          <a:latin typeface="Arial" panose="020B0604020202020204" pitchFamily="34" charset="0"/>
                          <a:ea typeface="ＭＳ Ｐゴシック" panose="020B0600070205080204" pitchFamily="50" charset="-128"/>
                          <a:cs typeface="Arial" panose="020B0604020202020204" pitchFamily="34" charset="0"/>
                        </a:rPr>
                        <a:t>Government Pharmaceutical Organization </a:t>
                      </a:r>
                      <a:r>
                        <a:rPr kumimoji="1" lang="ja-JP" altLang="en-US" sz="1000" b="1" kern="1200" noProof="1">
                          <a:solidFill>
                            <a:schemeClr val="bg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1" kern="1200" noProof="1">
                          <a:solidFill>
                            <a:schemeClr val="bg1"/>
                          </a:solidFill>
                          <a:latin typeface="Arial" panose="020B0604020202020204" pitchFamily="34" charset="0"/>
                          <a:ea typeface="ＭＳ Ｐゴシック" panose="020B0600070205080204" pitchFamily="50" charset="-128"/>
                          <a:cs typeface="Arial" panose="020B0604020202020204" pitchFamily="34" charset="0"/>
                        </a:rPr>
                        <a:t>GPO</a:t>
                      </a:r>
                      <a:r>
                        <a:rPr kumimoji="1" lang="ja-JP" altLang="en-US" sz="1000" b="1" kern="1200" noProof="1">
                          <a:solidFill>
                            <a:schemeClr val="bg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0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44463" lvl="1" indent="-144463" fontAlgn="ctr">
                        <a:lnSpc>
                          <a:spcPct val="114000"/>
                        </a:lnSpc>
                        <a:spcAft>
                          <a:spcPts val="400"/>
                        </a:spcAft>
                        <a:buClr>
                          <a:srgbClr val="5F8AC3"/>
                        </a:buClr>
                        <a:buSzPct val="80000"/>
                        <a:buFont typeface="Wingdings" panose="05000000000000000000" pitchFamily="2" charset="2"/>
                        <a:buChar char="l"/>
                      </a:pPr>
                      <a:r>
                        <a:rPr lang="ja-JP" altLang="en-US" sz="1000" noProof="1">
                          <a:latin typeface="Arial" panose="020B0604020202020204" pitchFamily="34" charset="0"/>
                          <a:cs typeface="Arial" panose="020B0604020202020204" pitchFamily="34" charset="0"/>
                        </a:rPr>
                        <a:t>保健省</a:t>
                      </a:r>
                      <a:r>
                        <a:rPr lang="ja-JP" altLang="ja-JP" sz="1000" noProof="1">
                          <a:latin typeface="Arial" panose="020B0604020202020204" pitchFamily="34" charset="0"/>
                          <a:cs typeface="Arial" panose="020B0604020202020204" pitchFamily="34" charset="0"/>
                        </a:rPr>
                        <a:t>が運営</a:t>
                      </a:r>
                      <a:endParaRPr lang="en-US" altLang="ja-JP" sz="100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32849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1" kern="1200" noProof="1">
                          <a:solidFill>
                            <a:schemeClr val="bg1"/>
                          </a:solidFill>
                          <a:latin typeface="Arial" panose="020B0604020202020204" pitchFamily="34" charset="0"/>
                          <a:ea typeface="ＭＳ Ｐゴシック" panose="020B0600070205080204" pitchFamily="50" charset="-128"/>
                          <a:cs typeface="Arial" panose="020B0604020202020204" pitchFamily="34" charset="0"/>
                        </a:rPr>
                        <a:t>Mega Lifesciences</a:t>
                      </a:r>
                      <a:endParaRPr kumimoji="1" lang="ja-JP" altLang="en-US" sz="10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000" kern="1200" noProof="1">
                          <a:solidFill>
                            <a:schemeClr val="tx1"/>
                          </a:solidFill>
                          <a:latin typeface="Arial" panose="020B0604020202020204" pitchFamily="34" charset="0"/>
                          <a:ea typeface="+mn-ea"/>
                          <a:cs typeface="Arial" panose="020B0604020202020204" pitchFamily="34" charset="0"/>
                        </a:rPr>
                        <a:t>医薬品および栄養補助食品の製造業者</a:t>
                      </a:r>
                      <a:endParaRPr kumimoji="1" lang="en-US" altLang="ja-JP" sz="100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3928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1" kern="1200" noProof="1">
                          <a:solidFill>
                            <a:schemeClr val="bg1"/>
                          </a:solidFill>
                          <a:latin typeface="Arial" panose="020B0604020202020204" pitchFamily="34" charset="0"/>
                          <a:ea typeface="ＭＳ Ｐゴシック" panose="020B0600070205080204" pitchFamily="50" charset="-128"/>
                          <a:cs typeface="Arial" panose="020B0604020202020204" pitchFamily="34" charset="0"/>
                        </a:rPr>
                        <a:t>Thai Nakorn Patana</a:t>
                      </a:r>
                      <a:endParaRPr kumimoji="1" lang="ja-JP" altLang="en-US" sz="10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000" kern="1200" noProof="1">
                          <a:solidFill>
                            <a:schemeClr val="tx1"/>
                          </a:solidFill>
                          <a:latin typeface="Arial" panose="020B0604020202020204" pitchFamily="34" charset="0"/>
                          <a:ea typeface="+mn-ea"/>
                          <a:cs typeface="Arial" panose="020B0604020202020204" pitchFamily="34" charset="0"/>
                        </a:rPr>
                        <a:t>ジェネリック医薬品に注力</a:t>
                      </a:r>
                      <a:endParaRPr kumimoji="1" lang="ja-JP" altLang="en-US" sz="1000" kern="1200" noProof="1">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59356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1" kern="1200" noProof="1">
                          <a:solidFill>
                            <a:schemeClr val="bg1"/>
                          </a:solidFill>
                          <a:latin typeface="Arial" panose="020B0604020202020204" pitchFamily="34" charset="0"/>
                          <a:ea typeface="ＭＳ Ｐゴシック" panose="020B0600070205080204" pitchFamily="50" charset="-128"/>
                          <a:cs typeface="Arial" panose="020B0604020202020204" pitchFamily="34" charset="0"/>
                        </a:rPr>
                        <a:t>Berlin Pharmaceutical</a:t>
                      </a: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1" kern="1200" noProof="1">
                          <a:solidFill>
                            <a:schemeClr val="bg1"/>
                          </a:solidFill>
                          <a:latin typeface="Arial" panose="020B0604020202020204" pitchFamily="34" charset="0"/>
                          <a:ea typeface="ＭＳ Ｐゴシック" panose="020B0600070205080204" pitchFamily="50" charset="-128"/>
                          <a:cs typeface="Arial" panose="020B0604020202020204" pitchFamily="34" charset="0"/>
                        </a:rPr>
                        <a:t>Industry</a:t>
                      </a:r>
                      <a:endParaRPr kumimoji="1" lang="ja-JP" altLang="en-US" sz="10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000" kern="1200" noProof="1">
                          <a:solidFill>
                            <a:schemeClr val="tx1"/>
                          </a:solidFill>
                          <a:latin typeface="Arial" panose="020B0604020202020204" pitchFamily="34" charset="0"/>
                          <a:ea typeface="+mn-ea"/>
                          <a:cs typeface="Arial" panose="020B0604020202020204" pitchFamily="34" charset="0"/>
                        </a:rPr>
                        <a:t>製薬工業製品メーカー</a:t>
                      </a:r>
                      <a:endParaRPr kumimoji="1" lang="ja-JP" altLang="en-US" sz="1000" kern="1200" noProof="1">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55646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Siam Pharmaceuticals</a:t>
                      </a:r>
                      <a:endParaRPr kumimoji="1" lang="ja-JP" altLang="en-US" sz="10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000" kern="1200" noProof="1">
                          <a:solidFill>
                            <a:schemeClr val="tx1"/>
                          </a:solidFill>
                          <a:latin typeface="Arial" panose="020B0604020202020204" pitchFamily="34" charset="0"/>
                          <a:ea typeface="+mn-ea"/>
                          <a:cs typeface="Arial" panose="020B0604020202020204" pitchFamily="34" charset="0"/>
                        </a:rPr>
                        <a:t>循環器・がん治療薬の開発・製造・販売</a:t>
                      </a:r>
                      <a:r>
                        <a:rPr kumimoji="1" lang="ja-JP" altLang="en-US" sz="1000" kern="1200" noProof="1">
                          <a:solidFill>
                            <a:schemeClr val="tx1"/>
                          </a:solidFill>
                          <a:latin typeface="Arial" panose="020B0604020202020204" pitchFamily="34" charset="0"/>
                          <a:ea typeface="+mn-ea"/>
                          <a:cs typeface="Arial" panose="020B0604020202020204" pitchFamily="34" charset="0"/>
                        </a:rPr>
                        <a:t>が</a:t>
                      </a:r>
                      <a:r>
                        <a:rPr kumimoji="1" lang="en-US" altLang="ja-JP" sz="1000" kern="1200" noProof="1">
                          <a:solidFill>
                            <a:schemeClr val="tx1"/>
                          </a:solidFill>
                          <a:latin typeface="Arial" panose="020B0604020202020204" pitchFamily="34" charset="0"/>
                          <a:ea typeface="+mn-ea"/>
                          <a:cs typeface="Arial" panose="020B0604020202020204" pitchFamily="34" charset="0"/>
                        </a:rPr>
                        <a:t>専門</a:t>
                      </a:r>
                      <a:endParaRPr kumimoji="1" lang="ja-JP" altLang="en-US" sz="1000" kern="1200" noProof="1">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203648452"/>
                  </a:ext>
                </a:extLst>
              </a:tr>
              <a:tr h="42868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Bangkok Lab and Cosmetic</a:t>
                      </a:r>
                      <a:endParaRPr kumimoji="1" lang="ja-JP" altLang="en-US" sz="10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000" kern="1200" noProof="1">
                          <a:solidFill>
                            <a:schemeClr val="tx1"/>
                          </a:solidFill>
                          <a:latin typeface="Arial" panose="020B0604020202020204" pitchFamily="34" charset="0"/>
                          <a:ea typeface="+mn-ea"/>
                          <a:cs typeface="Arial" panose="020B0604020202020204" pitchFamily="34" charset="0"/>
                        </a:rPr>
                        <a:t>主にジェネリック医薬品メーカー</a:t>
                      </a:r>
                      <a:endParaRPr kumimoji="1" lang="ja-JP" altLang="en-US" sz="1000" kern="1200" noProof="1">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801257815"/>
                  </a:ext>
                </a:extLst>
              </a:tr>
              <a:tr h="63808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Better Pharma</a:t>
                      </a:r>
                      <a:endParaRPr kumimoji="1" lang="ja-JP" altLang="en-US" sz="10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000" kern="1200" noProof="1">
                          <a:solidFill>
                            <a:schemeClr val="tx1"/>
                          </a:solidFill>
                          <a:latin typeface="Arial" panose="020B0604020202020204" pitchFamily="34" charset="0"/>
                          <a:ea typeface="+mn-ea"/>
                          <a:cs typeface="Arial" panose="020B0604020202020204" pitchFamily="34" charset="0"/>
                        </a:rPr>
                        <a:t>ジェネリック医薬品や一般用医薬品</a:t>
                      </a:r>
                      <a:endParaRPr kumimoji="1" lang="ja-JP" altLang="en-US" sz="1000" kern="1200" noProof="1">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00664101"/>
                  </a:ext>
                </a:extLst>
              </a:tr>
              <a:tr h="704029">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1" kern="1200" dirty="0" err="1">
                          <a:solidFill>
                            <a:schemeClr val="bg1"/>
                          </a:solidFill>
                          <a:latin typeface="+mn-lt"/>
                          <a:ea typeface="ＭＳ Ｐゴシック" panose="020B0600070205080204" pitchFamily="50" charset="-128"/>
                          <a:cs typeface="Arial" panose="020B0604020202020204" pitchFamily="34" charset="0"/>
                        </a:rPr>
                        <a:t>Biolab</a:t>
                      </a:r>
                      <a:endParaRPr kumimoji="1" lang="ja-JP" altLang="en-US" sz="1000" b="1" kern="1200" dirty="0">
                        <a:solidFill>
                          <a:schemeClr val="bg1"/>
                        </a:solidFill>
                        <a:latin typeface="+mn-lt"/>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000" kern="1200" dirty="0">
                          <a:solidFill>
                            <a:schemeClr val="tx1"/>
                          </a:solidFill>
                          <a:latin typeface="+mn-lt"/>
                          <a:ea typeface="+mn-ea"/>
                          <a:cs typeface="+mn-cs"/>
                        </a:rPr>
                        <a:t>1981</a:t>
                      </a:r>
                      <a:r>
                        <a:rPr kumimoji="1" lang="ja-JP" altLang="en-US" sz="1000" kern="1200" dirty="0">
                          <a:solidFill>
                            <a:schemeClr val="tx1"/>
                          </a:solidFill>
                          <a:latin typeface="+mn-lt"/>
                          <a:ea typeface="+mn-ea"/>
                          <a:cs typeface="+mn-cs"/>
                        </a:rPr>
                        <a:t>年に創設され、最も長い歴史を持つ地元企業</a:t>
                      </a:r>
                      <a:endParaRPr kumimoji="1" lang="en-US" altLang="ja-JP" sz="1000" kern="1200" dirty="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000" kern="1200" dirty="0">
                          <a:solidFill>
                            <a:schemeClr val="tx1"/>
                          </a:solidFill>
                          <a:latin typeface="+mn-lt"/>
                          <a:ea typeface="+mn-ea"/>
                          <a:cs typeface="+mn-cs"/>
                        </a:rPr>
                        <a:t>カプセル、錠剤、クリーム等あらゆる形状のジェネリック医薬品を製造</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971529633"/>
                  </a:ext>
                </a:extLst>
              </a:tr>
            </a:tbl>
          </a:graphicData>
        </a:graphic>
      </p:graphicFrame>
      <p:graphicFrame>
        <p:nvGraphicFramePr>
          <p:cNvPr id="16" name="表 7"/>
          <p:cNvGraphicFramePr>
            <a:graphicFrameLocks noGrp="1"/>
          </p:cNvGraphicFramePr>
          <p:nvPr>
            <p:extLst>
              <p:ext uri="{D42A27DB-BD31-4B8C-83A1-F6EECF244321}">
                <p14:modId xmlns:p14="http://schemas.microsoft.com/office/powerpoint/2010/main" val="37430385"/>
              </p:ext>
            </p:extLst>
          </p:nvPr>
        </p:nvGraphicFramePr>
        <p:xfrm>
          <a:off x="5169024" y="2167235"/>
          <a:ext cx="4392488" cy="4182146"/>
        </p:xfrm>
        <a:graphic>
          <a:graphicData uri="http://schemas.openxmlformats.org/drawingml/2006/table">
            <a:tbl>
              <a:tblPr firstRow="1" bandRow="1">
                <a:tableStyleId>{2D5ABB26-0587-4C30-8999-92F81FD0307C}</a:tableStyleId>
              </a:tblPr>
              <a:tblGrid>
                <a:gridCol w="1440160">
                  <a:extLst>
                    <a:ext uri="{9D8B030D-6E8A-4147-A177-3AD203B41FA5}">
                      <a16:colId xmlns:a16="http://schemas.microsoft.com/office/drawing/2014/main" val="20000"/>
                    </a:ext>
                  </a:extLst>
                </a:gridCol>
                <a:gridCol w="2952328">
                  <a:extLst>
                    <a:ext uri="{9D8B030D-6E8A-4147-A177-3AD203B41FA5}">
                      <a16:colId xmlns:a16="http://schemas.microsoft.com/office/drawing/2014/main" val="20001"/>
                    </a:ext>
                  </a:extLst>
                </a:gridCol>
              </a:tblGrid>
              <a:tr h="70058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5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AstraZeneca</a:t>
                      </a:r>
                      <a:endParaRPr kumimoji="1" lang="ja-JP" altLang="en-US" sz="105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050" noProof="1">
                          <a:latin typeface="Arial" panose="020B0604020202020204" pitchFamily="34" charset="0"/>
                          <a:cs typeface="Arial" panose="020B0604020202020204" pitchFamily="34" charset="0"/>
                        </a:rPr>
                        <a:t>各種疾患の処方薬</a:t>
                      </a:r>
                      <a:endParaRPr kumimoji="1" lang="ja-JP" altLang="en-US" sz="1050" noProof="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169766912"/>
                  </a:ext>
                </a:extLst>
              </a:tr>
              <a:tr h="70058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5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Pfizer</a:t>
                      </a:r>
                      <a:endParaRPr kumimoji="1" lang="ja-JP" altLang="en-US" sz="105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050" noProof="1">
                          <a:latin typeface="Arial" panose="020B0604020202020204" pitchFamily="34" charset="0"/>
                          <a:cs typeface="Arial" panose="020B0604020202020204" pitchFamily="34" charset="0"/>
                        </a:rPr>
                        <a:t>ワクチンや医療用医薬品</a:t>
                      </a:r>
                      <a:endParaRPr kumimoji="1" lang="ja-JP" altLang="en-US" sz="1050" noProof="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32128797"/>
                  </a:ext>
                </a:extLst>
              </a:tr>
              <a:tr h="70058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5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Novartis</a:t>
                      </a:r>
                      <a:endParaRPr kumimoji="1" lang="ja-JP" altLang="en-US" sz="105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050" noProof="1">
                          <a:latin typeface="Arial" panose="020B0604020202020204" pitchFamily="34" charset="0"/>
                          <a:cs typeface="Arial" panose="020B0604020202020204" pitchFamily="34" charset="0"/>
                        </a:rPr>
                        <a:t>医薬品、ジェネリック医薬品、バイオシミラー</a:t>
                      </a:r>
                      <a:endParaRPr kumimoji="1" lang="ja-JP" altLang="en-US" sz="1050" noProof="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921992904"/>
                  </a:ext>
                </a:extLst>
              </a:tr>
              <a:tr h="70058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5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Roche</a:t>
                      </a:r>
                      <a:endParaRPr kumimoji="1" lang="ja-JP" altLang="en-US" sz="105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050" noProof="1">
                          <a:latin typeface="Arial" panose="020B0604020202020204" pitchFamily="34" charset="0"/>
                          <a:cs typeface="Arial" panose="020B0604020202020204" pitchFamily="34" charset="0"/>
                        </a:rPr>
                        <a:t>医薬品・診断薬</a:t>
                      </a:r>
                      <a:endParaRPr kumimoji="1" lang="ja-JP" altLang="en-US" sz="1050" noProof="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09052037"/>
                  </a:ext>
                </a:extLst>
              </a:tr>
              <a:tr h="716024">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50" b="1" kern="1200" noProof="1">
                          <a:solidFill>
                            <a:schemeClr val="bg1"/>
                          </a:solidFill>
                          <a:latin typeface="Arial" panose="020B0604020202020204" pitchFamily="34" charset="0"/>
                          <a:ea typeface="ＭＳ Ｐゴシック" panose="020B0600070205080204" pitchFamily="50" charset="-128"/>
                          <a:cs typeface="Arial" panose="020B0604020202020204" pitchFamily="34" charset="0"/>
                        </a:rPr>
                        <a:t>GlaxoSmithKline</a:t>
                      </a:r>
                      <a:endParaRPr kumimoji="1" lang="ja-JP" altLang="en-US" sz="105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050" noProof="1">
                          <a:latin typeface="Arial" panose="020B0604020202020204" pitchFamily="34" charset="0"/>
                          <a:cs typeface="Arial" panose="020B0604020202020204" pitchFamily="34" charset="0"/>
                        </a:rPr>
                        <a:t>英国の製薬大手</a:t>
                      </a:r>
                      <a:endParaRPr kumimoji="1" lang="en-US" altLang="ja-JP" sz="1050" dirty="0">
                        <a:latin typeface="Arial" panose="020B0604020202020204" pitchFamily="34" charset="0"/>
                        <a:cs typeface="Arial" panose="020B0604020202020204" pitchFamily="34" charset="0"/>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050" noProof="1">
                          <a:latin typeface="Arial" panose="020B0604020202020204" pitchFamily="34" charset="0"/>
                          <a:cs typeface="Arial" panose="020B0604020202020204" pitchFamily="34" charset="0"/>
                        </a:rPr>
                        <a:t>各種医薬品およびコンシューマーヘルス製品の販売</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66380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50" b="1" kern="1200" noProof="1">
                          <a:solidFill>
                            <a:schemeClr val="bg1"/>
                          </a:solidFill>
                          <a:latin typeface="Arial" panose="020B0604020202020204" pitchFamily="34" charset="0"/>
                          <a:ea typeface="ＭＳ Ｐゴシック" panose="020B0600070205080204" pitchFamily="50" charset="-128"/>
                          <a:cs typeface="Arial" panose="020B0604020202020204" pitchFamily="34" charset="0"/>
                        </a:rPr>
                        <a:t>Sanofi</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050" kern="1200" noProof="1">
                          <a:solidFill>
                            <a:schemeClr val="tx1"/>
                          </a:solidFill>
                          <a:latin typeface="Arial" panose="020B0604020202020204" pitchFamily="34" charset="0"/>
                          <a:ea typeface="+mn-ea"/>
                          <a:cs typeface="Arial" panose="020B0604020202020204" pitchFamily="34" charset="0"/>
                        </a:rPr>
                        <a:t>小児および成人病のワクチンを製造</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bl>
          </a:graphicData>
        </a:graphic>
      </p:graphicFrame>
      <p:sp>
        <p:nvSpPr>
          <p:cNvPr id="11" name="テキスト ボックス 43">
            <a:extLst>
              <a:ext uri="{FF2B5EF4-FFF2-40B4-BE49-F238E27FC236}">
                <a16:creationId xmlns:a16="http://schemas.microsoft.com/office/drawing/2014/main" id="{4BFC2FDB-AF41-5769-82BE-6C789F36FC8C}"/>
              </a:ext>
            </a:extLst>
          </p:cNvPr>
          <p:cNvSpPr txBox="1"/>
          <p:nvPr/>
        </p:nvSpPr>
        <p:spPr>
          <a:xfrm>
            <a:off x="200472" y="6525344"/>
            <a:ext cx="8640960" cy="144016"/>
          </a:xfrm>
          <a:prstGeom prst="rect">
            <a:avLst/>
          </a:prstGeom>
          <a:noFill/>
        </p:spPr>
        <p:txBody>
          <a:bodyPr wrap="square" lIns="0" tIns="0" rIns="0" bIns="0" rtlCol="0">
            <a:noAutofit/>
          </a:bodyPr>
          <a:lstStyle/>
          <a:p>
            <a:pPr lvl="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Issuu</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Pharmaceutical Industry and Trends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Pharma Board Room</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10 Pharma Companies in Thailand</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25008606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タイ／医療関連／医薬品</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日本企業の進出状況（現地法人） （</a:t>
            </a:r>
            <a:r>
              <a:rPr lang="en-US" altLang="ja-JP" dirty="0"/>
              <a:t>1/2</a:t>
            </a:r>
            <a:r>
              <a:rPr lang="ja-JP" altLang="en-US" dirty="0"/>
              <a:t>）</a:t>
            </a:r>
          </a:p>
        </p:txBody>
      </p:sp>
      <p:graphicFrame>
        <p:nvGraphicFramePr>
          <p:cNvPr id="9" name="表 8"/>
          <p:cNvGraphicFramePr>
            <a:graphicFrameLocks noGrp="1"/>
          </p:cNvGraphicFramePr>
          <p:nvPr>
            <p:extLst>
              <p:ext uri="{D42A27DB-BD31-4B8C-83A1-F6EECF244321}">
                <p14:modId xmlns:p14="http://schemas.microsoft.com/office/powerpoint/2010/main" val="3985824214"/>
              </p:ext>
            </p:extLst>
          </p:nvPr>
        </p:nvGraphicFramePr>
        <p:xfrm>
          <a:off x="200022" y="1412776"/>
          <a:ext cx="9217473" cy="5040557"/>
        </p:xfrm>
        <a:graphic>
          <a:graphicData uri="http://schemas.openxmlformats.org/drawingml/2006/table">
            <a:tbl>
              <a:tblPr firstRow="1" bandRow="1">
                <a:tableStyleId>{5C22544A-7EE6-4342-B048-85BDC9FD1C3A}</a:tableStyleId>
              </a:tblPr>
              <a:tblGrid>
                <a:gridCol w="390571">
                  <a:extLst>
                    <a:ext uri="{9D8B030D-6E8A-4147-A177-3AD203B41FA5}">
                      <a16:colId xmlns:a16="http://schemas.microsoft.com/office/drawing/2014/main" val="20000"/>
                    </a:ext>
                  </a:extLst>
                </a:gridCol>
                <a:gridCol w="3066263">
                  <a:extLst>
                    <a:ext uri="{9D8B030D-6E8A-4147-A177-3AD203B41FA5}">
                      <a16:colId xmlns:a16="http://schemas.microsoft.com/office/drawing/2014/main" val="20001"/>
                    </a:ext>
                  </a:extLst>
                </a:gridCol>
                <a:gridCol w="2089273">
                  <a:extLst>
                    <a:ext uri="{9D8B030D-6E8A-4147-A177-3AD203B41FA5}">
                      <a16:colId xmlns:a16="http://schemas.microsoft.com/office/drawing/2014/main" val="20002"/>
                    </a:ext>
                  </a:extLst>
                </a:gridCol>
                <a:gridCol w="3671366">
                  <a:extLst>
                    <a:ext uri="{9D8B030D-6E8A-4147-A177-3AD203B41FA5}">
                      <a16:colId xmlns:a16="http://schemas.microsoft.com/office/drawing/2014/main" val="20003"/>
                    </a:ext>
                  </a:extLst>
                </a:gridCol>
              </a:tblGrid>
              <a:tr h="386659">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24754">
                <a:tc>
                  <a:txBody>
                    <a:bodyPr/>
                    <a:lstStyle/>
                    <a:p>
                      <a:pPr algn="ctr" font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rgbClr val="000000"/>
                          </a:solidFill>
                          <a:effectLst/>
                          <a:latin typeface="+mn-lt"/>
                          <a:ea typeface="ＭＳ Ｐゴシック" panose="020B0600070205080204" pitchFamily="50" charset="-128"/>
                          <a:cs typeface="+mn-cs"/>
                        </a:rPr>
                        <a:t>Astellas Pharma （Thailand） Co.,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ja-JP" altLang="en-US" sz="1100" b="0" i="0" u="none" strike="noStrike" dirty="0">
                          <a:solidFill>
                            <a:schemeClr val="tx1"/>
                          </a:solidFill>
                          <a:effectLst/>
                          <a:latin typeface="+mn-lt"/>
                          <a:ea typeface="ＭＳ Ｐゴシック" panose="020B0600070205080204" pitchFamily="50" charset="-128"/>
                        </a:rPr>
                        <a:t>アステラス製薬株式会社</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chemeClr val="tx1"/>
                          </a:solidFill>
                          <a:effectLst/>
                          <a:latin typeface="+mn-lt"/>
                          <a:ea typeface="ＭＳ Ｐゴシック" panose="020B0600070205080204" pitchFamily="50" charset="-128"/>
                        </a:rPr>
                        <a:t>医薬品の卸販売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24754">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sz="1100" b="0" i="0" u="none" strike="noStrike" dirty="0">
                          <a:solidFill>
                            <a:srgbClr val="000000"/>
                          </a:solidFill>
                          <a:effectLst/>
                          <a:latin typeface="+mn-lt"/>
                          <a:ea typeface="ＭＳ Ｐゴシック" panose="020B0600070205080204" pitchFamily="50" charset="-128"/>
                        </a:rPr>
                        <a:t>Daiichi Sankyo （Thailand）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第一三共株式会社</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医薬品の販売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24754">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rgbClr val="000000"/>
                          </a:solidFill>
                          <a:effectLst/>
                          <a:latin typeface="+mn-lt"/>
                          <a:ea typeface="ＭＳ Ｐゴシック" panose="020B0600070205080204" pitchFamily="50" charset="-128"/>
                          <a:cs typeface="+mn-cs"/>
                        </a:rPr>
                        <a:t>Eisai （Thailand） Marketing Co.,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エーザイ株式会社</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lang="ja-JP" altLang="en-US" sz="1000" b="0" i="0" u="none" strike="noStrike" dirty="0">
                          <a:solidFill>
                            <a:schemeClr val="tx1"/>
                          </a:solidFill>
                          <a:effectLst/>
                          <a:latin typeface="+mn-lt"/>
                          <a:ea typeface="ＭＳ Ｐゴシック" panose="020B0600070205080204" pitchFamily="50" charset="-128"/>
                        </a:rPr>
                        <a:t>医</a:t>
                      </a:r>
                      <a:r>
                        <a:rPr kumimoji="1" lang="ja-JP" altLang="en-US" sz="1000" b="0" i="0" u="none" strike="noStrike" kern="1200" dirty="0">
                          <a:solidFill>
                            <a:schemeClr val="tx1"/>
                          </a:solidFill>
                          <a:effectLst/>
                          <a:latin typeface="+mn-lt"/>
                          <a:ea typeface="ＭＳ Ｐゴシック" panose="020B0600070205080204" pitchFamily="50" charset="-128"/>
                          <a:cs typeface="+mn-cs"/>
                        </a:rPr>
                        <a:t>薬品の販売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24754">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err="1">
                          <a:solidFill>
                            <a:srgbClr val="000000"/>
                          </a:solidFill>
                          <a:effectLst/>
                          <a:latin typeface="+mn-lt"/>
                          <a:ea typeface="ＭＳ Ｐゴシック" panose="020B0600070205080204" pitchFamily="50" charset="-128"/>
                          <a:cs typeface="+mn-cs"/>
                        </a:rPr>
                        <a:t>Kokando</a:t>
                      </a:r>
                      <a:r>
                        <a:rPr kumimoji="1" lang="en-US" sz="1100" b="0" i="0" u="none" strike="noStrike" kern="1200" dirty="0">
                          <a:solidFill>
                            <a:srgbClr val="000000"/>
                          </a:solidFill>
                          <a:effectLst/>
                          <a:latin typeface="+mn-lt"/>
                          <a:ea typeface="ＭＳ Ｐゴシック" panose="020B0600070205080204" pitchFamily="50" charset="-128"/>
                          <a:cs typeface="+mn-cs"/>
                        </a:rPr>
                        <a:t> （Thailand） Co.,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株式会社廣貫堂</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lang="ja-JP" altLang="en-US" sz="1000" b="0" i="0" u="none" strike="noStrike" dirty="0">
                          <a:solidFill>
                            <a:schemeClr val="tx1"/>
                          </a:solidFill>
                          <a:effectLst/>
                          <a:latin typeface="+mn-lt"/>
                          <a:ea typeface="ＭＳ Ｐゴシック" panose="020B0600070205080204" pitchFamily="50" charset="-128"/>
                        </a:rPr>
                        <a:t>医</a:t>
                      </a:r>
                      <a:r>
                        <a:rPr kumimoji="1" lang="ja-JP" altLang="en-US" sz="1000" b="0" i="0" u="none" strike="noStrike" kern="1200" dirty="0">
                          <a:solidFill>
                            <a:schemeClr val="tx1"/>
                          </a:solidFill>
                          <a:effectLst/>
                          <a:latin typeface="+mn-lt"/>
                          <a:ea typeface="ＭＳ Ｐゴシック" panose="020B0600070205080204" pitchFamily="50" charset="-128"/>
                          <a:cs typeface="+mn-cs"/>
                        </a:rPr>
                        <a:t>薬品事業</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24754">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rgbClr val="000000"/>
                          </a:solidFill>
                          <a:effectLst/>
                          <a:latin typeface="+mn-lt"/>
                          <a:ea typeface="ＭＳ Ｐゴシック" panose="020B0600070205080204" pitchFamily="50" charset="-128"/>
                          <a:cs typeface="+mn-cs"/>
                        </a:rPr>
                        <a:t>Kyowa Hakko Kirin</a:t>
                      </a:r>
                      <a:r>
                        <a:rPr kumimoji="1" lang="ja-JP" altLang="en-US" sz="1100" b="0" i="0" u="none" strike="noStrike" kern="1200" dirty="0">
                          <a:solidFill>
                            <a:srgbClr val="000000"/>
                          </a:solidFill>
                          <a:effectLst/>
                          <a:latin typeface="+mn-lt"/>
                          <a:ea typeface="ＭＳ Ｐゴシック" panose="020B0600070205080204" pitchFamily="50" charset="-128"/>
                          <a:cs typeface="+mn-cs"/>
                        </a:rPr>
                        <a:t> </a:t>
                      </a:r>
                      <a:r>
                        <a:rPr kumimoji="1" lang="en-US" sz="1100" b="0" i="0" u="none" strike="noStrike" kern="1200" dirty="0">
                          <a:solidFill>
                            <a:srgbClr val="000000"/>
                          </a:solidFill>
                          <a:effectLst/>
                          <a:latin typeface="+mn-lt"/>
                          <a:ea typeface="ＭＳ Ｐゴシック" panose="020B0600070205080204" pitchFamily="50" charset="-128"/>
                          <a:cs typeface="+mn-cs"/>
                        </a:rPr>
                        <a:t>（Thailand） Co.,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協和キリン株式会社</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医薬品の輸入・販売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24754">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6</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100" b="0" i="0" u="none" strike="noStrike" kern="1200" dirty="0" err="1">
                          <a:solidFill>
                            <a:schemeClr val="tx1"/>
                          </a:solidFill>
                          <a:effectLst/>
                          <a:latin typeface="+mn-lt"/>
                          <a:ea typeface="ＭＳ Ｐゴシック" panose="020B0600070205080204" pitchFamily="50" charset="-128"/>
                          <a:cs typeface="+mn-cs"/>
                        </a:rPr>
                        <a:t>Nichi</a:t>
                      </a:r>
                      <a:r>
                        <a:rPr kumimoji="1" lang="en-US" altLang="ja-JP" sz="1100" b="0" i="0" u="none" strike="noStrike" kern="1200" dirty="0">
                          <a:solidFill>
                            <a:schemeClr val="tx1"/>
                          </a:solidFill>
                          <a:effectLst/>
                          <a:latin typeface="+mn-lt"/>
                          <a:ea typeface="ＭＳ Ｐゴシック" panose="020B0600070205080204" pitchFamily="50" charset="-128"/>
                          <a:cs typeface="+mn-cs"/>
                        </a:rPr>
                        <a:t>-Iko </a:t>
                      </a:r>
                      <a:r>
                        <a:rPr kumimoji="1" lang="ja-JP" altLang="en-US" sz="1100" b="0" i="0" u="none" strike="noStrike" kern="1200" dirty="0">
                          <a:solidFill>
                            <a:schemeClr val="tx1"/>
                          </a:solidFill>
                          <a:effectLst/>
                          <a:latin typeface="+mn-lt"/>
                          <a:ea typeface="ＭＳ Ｐゴシック" panose="020B0600070205080204" pitchFamily="50" charset="-128"/>
                          <a:cs typeface="+mn-cs"/>
                        </a:rPr>
                        <a:t>（</a:t>
                      </a:r>
                      <a:r>
                        <a:rPr kumimoji="1" lang="en-US" altLang="ja-JP" sz="1100" b="0" i="0" u="none" strike="noStrike" kern="1200" dirty="0">
                          <a:solidFill>
                            <a:schemeClr val="tx1"/>
                          </a:solidFill>
                          <a:effectLst/>
                          <a:latin typeface="+mn-lt"/>
                          <a:ea typeface="ＭＳ Ｐゴシック" panose="020B0600070205080204" pitchFamily="50" charset="-128"/>
                          <a:cs typeface="+mn-cs"/>
                        </a:rPr>
                        <a:t>Thailand</a:t>
                      </a:r>
                      <a:r>
                        <a:rPr kumimoji="1" lang="ja-JP" altLang="en-US" sz="1100" b="0" i="0" u="none" strike="noStrike" kern="1200" dirty="0">
                          <a:solidFill>
                            <a:schemeClr val="tx1"/>
                          </a:solidFill>
                          <a:effectLst/>
                          <a:latin typeface="+mn-lt"/>
                          <a:ea typeface="ＭＳ Ｐゴシック" panose="020B0600070205080204" pitchFamily="50" charset="-128"/>
                          <a:cs typeface="+mn-cs"/>
                        </a:rPr>
                        <a:t>）</a:t>
                      </a:r>
                      <a:r>
                        <a:rPr kumimoji="1" lang="en-US" altLang="ja-JP" sz="1100" b="0" i="0" u="none" strike="noStrike" kern="1200" baseline="0" dirty="0">
                          <a:solidFill>
                            <a:schemeClr val="tx1"/>
                          </a:solidFill>
                          <a:effectLst/>
                          <a:latin typeface="+mn-lt"/>
                          <a:ea typeface="ＭＳ Ｐゴシック" panose="020B0600070205080204" pitchFamily="50" charset="-128"/>
                          <a:cs typeface="+mn-cs"/>
                        </a:rPr>
                        <a:t> Co., Ltd.</a:t>
                      </a:r>
                      <a:endParaRPr kumimoji="1" lang="en-US" altLang="ja-JP"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ja-JP" altLang="en-US" sz="1100" b="0" i="0" u="none" strike="noStrike" dirty="0">
                          <a:solidFill>
                            <a:schemeClr val="tx1"/>
                          </a:solidFill>
                          <a:effectLst/>
                          <a:latin typeface="+mn-lt"/>
                          <a:ea typeface="ＭＳ Ｐゴシック" panose="020B0600070205080204" pitchFamily="50" charset="-128"/>
                        </a:rPr>
                        <a:t>日医工株式会社</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ジェネリック医薬品・医薬品の輸入・販売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627933">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7</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100" b="0" i="0" u="none" strike="noStrike" kern="1200" dirty="0">
                          <a:solidFill>
                            <a:schemeClr val="tx1"/>
                          </a:solidFill>
                          <a:effectLst/>
                          <a:latin typeface="+mn-lt"/>
                          <a:ea typeface="ＭＳ Ｐゴシック" panose="020B0600070205080204" pitchFamily="50" charset="-128"/>
                          <a:cs typeface="+mn-cs"/>
                        </a:rPr>
                        <a:t>Ohara</a:t>
                      </a:r>
                      <a:r>
                        <a:rPr kumimoji="1" lang="ja-JP" altLang="en-US" sz="1100" b="0" i="0" u="none" strike="noStrike" kern="1200" baseline="0" dirty="0">
                          <a:solidFill>
                            <a:schemeClr val="tx1"/>
                          </a:solidFill>
                          <a:effectLst/>
                          <a:latin typeface="+mn-lt"/>
                          <a:ea typeface="ＭＳ Ｐゴシック" panose="020B0600070205080204" pitchFamily="50" charset="-128"/>
                          <a:cs typeface="+mn-cs"/>
                        </a:rPr>
                        <a:t> </a:t>
                      </a:r>
                      <a:r>
                        <a:rPr kumimoji="1" lang="en-US" altLang="ja-JP" sz="1100" b="0" i="0" u="none" strike="noStrike" kern="1200" baseline="0" dirty="0">
                          <a:solidFill>
                            <a:schemeClr val="tx1"/>
                          </a:solidFill>
                          <a:effectLst/>
                          <a:latin typeface="+mn-lt"/>
                          <a:ea typeface="ＭＳ Ｐゴシック" panose="020B0600070205080204" pitchFamily="50" charset="-128"/>
                          <a:cs typeface="+mn-cs"/>
                        </a:rPr>
                        <a:t>Chemicals </a:t>
                      </a:r>
                      <a:r>
                        <a:rPr kumimoji="1" lang="ja-JP" altLang="en-US" sz="1100" b="0" i="0" u="none" strike="noStrike" kern="1200" dirty="0">
                          <a:solidFill>
                            <a:schemeClr val="tx1"/>
                          </a:solidFill>
                          <a:effectLst/>
                          <a:latin typeface="+mn-lt"/>
                          <a:ea typeface="ＭＳ Ｐゴシック" panose="020B0600070205080204" pitchFamily="50" charset="-128"/>
                          <a:cs typeface="+mn-cs"/>
                        </a:rPr>
                        <a:t>（</a:t>
                      </a:r>
                      <a:r>
                        <a:rPr kumimoji="1" lang="en-US" altLang="ja-JP" sz="1100" b="0" i="0" u="none" strike="noStrike" kern="1200" dirty="0">
                          <a:solidFill>
                            <a:schemeClr val="tx1"/>
                          </a:solidFill>
                          <a:effectLst/>
                          <a:latin typeface="+mn-lt"/>
                          <a:ea typeface="ＭＳ Ｐゴシック" panose="020B0600070205080204" pitchFamily="50" charset="-128"/>
                          <a:cs typeface="+mn-cs"/>
                        </a:rPr>
                        <a:t>Thailand</a:t>
                      </a:r>
                      <a:r>
                        <a:rPr kumimoji="1" lang="ja-JP" altLang="en-US" sz="1100" b="0" i="0" u="none" strike="noStrike" kern="1200" dirty="0">
                          <a:solidFill>
                            <a:schemeClr val="tx1"/>
                          </a:solidFill>
                          <a:effectLst/>
                          <a:latin typeface="+mn-lt"/>
                          <a:ea typeface="ＭＳ Ｐゴシック" panose="020B0600070205080204" pitchFamily="50" charset="-128"/>
                          <a:cs typeface="+mn-cs"/>
                        </a:rPr>
                        <a:t>）</a:t>
                      </a:r>
                      <a:r>
                        <a:rPr kumimoji="1" lang="en-US" altLang="ja-JP" sz="1100" b="0" i="0" u="none" strike="noStrike" kern="1200" baseline="0" dirty="0">
                          <a:solidFill>
                            <a:schemeClr val="tx1"/>
                          </a:solidFill>
                          <a:effectLst/>
                          <a:latin typeface="+mn-lt"/>
                          <a:ea typeface="ＭＳ Ｐゴシック" panose="020B0600070205080204" pitchFamily="50" charset="-128"/>
                          <a:cs typeface="+mn-cs"/>
                        </a:rPr>
                        <a:t> Co., Ltd.</a:t>
                      </a:r>
                      <a:endParaRPr kumimoji="1" lang="en-US" altLang="ja-JP"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ja-JP" altLang="en-US" sz="1100" b="0" i="0" u="none" strike="noStrike" dirty="0">
                          <a:solidFill>
                            <a:schemeClr val="tx1"/>
                          </a:solidFill>
                          <a:effectLst/>
                          <a:latin typeface="+mn-lt"/>
                          <a:ea typeface="ＭＳ Ｐゴシック" panose="020B0600070205080204" pitchFamily="50" charset="-128"/>
                        </a:rPr>
                        <a:t>小原化工株式会社</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chemeClr val="tx1"/>
                          </a:solidFill>
                          <a:effectLst/>
                          <a:latin typeface="+mn-lt"/>
                          <a:ea typeface="ＭＳ Ｐゴシック" panose="020B0600070205080204" pitchFamily="50" charset="-128"/>
                        </a:rPr>
                        <a:t>工業薬品、医薬品、合成樹脂及び同製品、電子材料、鉱産品等の販売・輸出入</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627933">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8</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100" b="0" i="0" u="none" strike="noStrike" kern="1200" dirty="0">
                          <a:solidFill>
                            <a:schemeClr val="tx1"/>
                          </a:solidFill>
                          <a:effectLst/>
                          <a:latin typeface="+mn-lt"/>
                          <a:ea typeface="ＭＳ Ｐゴシック" panose="020B0600070205080204" pitchFamily="50" charset="-128"/>
                          <a:cs typeface="+mn-cs"/>
                        </a:rPr>
                        <a:t>Ohara </a:t>
                      </a:r>
                      <a:r>
                        <a:rPr kumimoji="1" lang="ja-JP" altLang="en-US" sz="1100" b="0" i="0" u="none" strike="noStrike" kern="1200" dirty="0">
                          <a:solidFill>
                            <a:schemeClr val="tx1"/>
                          </a:solidFill>
                          <a:effectLst/>
                          <a:latin typeface="+mn-lt"/>
                          <a:ea typeface="ＭＳ Ｐゴシック" panose="020B0600070205080204" pitchFamily="50" charset="-128"/>
                          <a:cs typeface="+mn-cs"/>
                        </a:rPr>
                        <a:t>（</a:t>
                      </a:r>
                      <a:r>
                        <a:rPr kumimoji="1" lang="en-US" altLang="ja-JP" sz="1100" b="0" i="0" u="none" strike="noStrike" kern="1200" dirty="0">
                          <a:solidFill>
                            <a:schemeClr val="tx1"/>
                          </a:solidFill>
                          <a:effectLst/>
                          <a:latin typeface="+mn-lt"/>
                          <a:ea typeface="ＭＳ Ｐゴシック" panose="020B0600070205080204" pitchFamily="50" charset="-128"/>
                          <a:cs typeface="+mn-cs"/>
                        </a:rPr>
                        <a:t>Thailand</a:t>
                      </a:r>
                      <a:r>
                        <a:rPr kumimoji="1" lang="ja-JP" altLang="en-US" sz="1100" b="0" i="0" u="none" strike="noStrike" kern="1200" dirty="0">
                          <a:solidFill>
                            <a:schemeClr val="tx1"/>
                          </a:solidFill>
                          <a:effectLst/>
                          <a:latin typeface="+mn-lt"/>
                          <a:ea typeface="ＭＳ Ｐゴシック" panose="020B0600070205080204" pitchFamily="50" charset="-128"/>
                          <a:cs typeface="+mn-cs"/>
                        </a:rPr>
                        <a:t>）</a:t>
                      </a:r>
                      <a:r>
                        <a:rPr kumimoji="1" lang="en-US" altLang="ja-JP" sz="1100" b="0" i="0" u="none" strike="noStrike" kern="1200" baseline="0" dirty="0">
                          <a:solidFill>
                            <a:schemeClr val="tx1"/>
                          </a:solidFill>
                          <a:effectLst/>
                          <a:latin typeface="+mn-lt"/>
                          <a:ea typeface="ＭＳ Ｐゴシック" panose="020B0600070205080204" pitchFamily="50" charset="-128"/>
                          <a:cs typeface="+mn-cs"/>
                        </a:rPr>
                        <a:t> Co., Ltd.</a:t>
                      </a:r>
                      <a:endParaRPr kumimoji="1" lang="en-US" altLang="ja-JP"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ja-JP" altLang="en-US" sz="1100" b="0" i="0" u="none" strike="noStrike" dirty="0">
                          <a:solidFill>
                            <a:schemeClr val="tx1"/>
                          </a:solidFill>
                          <a:effectLst/>
                          <a:latin typeface="+mn-lt"/>
                          <a:ea typeface="ＭＳ Ｐゴシック" panose="020B0600070205080204" pitchFamily="50" charset="-128"/>
                        </a:rPr>
                        <a:t>小原化工株式会社</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mn-lt"/>
                          <a:ea typeface="ＭＳ Ｐゴシック" panose="020B0600070205080204" pitchFamily="50" charset="-128"/>
                        </a:rPr>
                        <a:t>工業薬品、医薬品、合成樹脂及び同製品、電子材料、鉱産品等の販売・輸出入</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424754">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9</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rgbClr val="000000"/>
                          </a:solidFill>
                          <a:effectLst/>
                          <a:latin typeface="+mn-lt"/>
                          <a:ea typeface="ＭＳ Ｐゴシック" panose="020B0600070205080204" pitchFamily="50" charset="-128"/>
                          <a:cs typeface="+mn-cs"/>
                        </a:rPr>
                        <a:t>Okamoto Rubber Products Co.,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株式会社オカモト</a:t>
                      </a:r>
                      <a:endParaRPr kumimoji="1" lang="zh-TW" altLang="en-US"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コンドームの製造・販売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424754">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10</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rgbClr val="000000"/>
                          </a:solidFill>
                          <a:effectLst/>
                          <a:latin typeface="+mn-lt"/>
                          <a:ea typeface="ＭＳ Ｐゴシック" panose="020B0600070205080204" pitchFamily="50" charset="-128"/>
                          <a:cs typeface="+mn-cs"/>
                        </a:rPr>
                        <a:t>Olic （Thailand）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zh-TW" altLang="en-US" sz="1100" b="0" i="0" u="none" strike="noStrike" kern="1200" dirty="0">
                          <a:solidFill>
                            <a:schemeClr val="tx1"/>
                          </a:solidFill>
                          <a:effectLst/>
                          <a:latin typeface="+mn-lt"/>
                          <a:ea typeface="ＭＳ Ｐゴシック" panose="020B0600070205080204" pitchFamily="50" charset="-128"/>
                          <a:cs typeface="+mn-cs"/>
                        </a:rPr>
                        <a:t>富士製薬工業</a:t>
                      </a:r>
                      <a:r>
                        <a:rPr kumimoji="1" lang="ja-JP" altLang="en-US" sz="1100" b="0" i="0" u="none" strike="noStrike" kern="1200" dirty="0">
                          <a:solidFill>
                            <a:schemeClr val="tx1"/>
                          </a:solidFill>
                          <a:effectLst/>
                          <a:latin typeface="+mn-lt"/>
                          <a:ea typeface="ＭＳ Ｐゴシック" panose="020B0600070205080204" pitchFamily="50" charset="-128"/>
                          <a:cs typeface="+mn-cs"/>
                        </a:rPr>
                        <a:t>株式会社</a:t>
                      </a:r>
                      <a:endParaRPr kumimoji="1" lang="zh-TW" altLang="en-US"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医薬品等の受託製造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bl>
          </a:graphicData>
        </a:graphic>
      </p:graphicFrame>
      <p:sp>
        <p:nvSpPr>
          <p:cNvPr id="11" name="テキスト ボックス 10"/>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年時点で確認できる日本企業が設立した現地法人は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社存在する。</a:t>
            </a:r>
          </a:p>
        </p:txBody>
      </p:sp>
      <p:sp>
        <p:nvSpPr>
          <p:cNvPr id="8" name="テキスト ボックス 9"/>
          <p:cNvSpPr txBox="1"/>
          <p:nvPr/>
        </p:nvSpPr>
        <p:spPr>
          <a:xfrm>
            <a:off x="200022" y="6545169"/>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06143119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タイ／医療関連／医薬品</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日本企業の進出状況（現地法人） （</a:t>
            </a:r>
            <a:r>
              <a:rPr lang="en-US" altLang="ja-JP" dirty="0"/>
              <a:t>2/2</a:t>
            </a:r>
            <a:r>
              <a:rPr lang="ja-JP" altLang="en-US" dirty="0"/>
              <a:t>）</a:t>
            </a:r>
          </a:p>
        </p:txBody>
      </p:sp>
      <p:graphicFrame>
        <p:nvGraphicFramePr>
          <p:cNvPr id="9" name="表 8"/>
          <p:cNvGraphicFramePr>
            <a:graphicFrameLocks noGrp="1"/>
          </p:cNvGraphicFramePr>
          <p:nvPr>
            <p:extLst>
              <p:ext uri="{D42A27DB-BD31-4B8C-83A1-F6EECF244321}">
                <p14:modId xmlns:p14="http://schemas.microsoft.com/office/powerpoint/2010/main" val="999329197"/>
              </p:ext>
            </p:extLst>
          </p:nvPr>
        </p:nvGraphicFramePr>
        <p:xfrm>
          <a:off x="200022" y="1117501"/>
          <a:ext cx="9432928" cy="4212000"/>
        </p:xfrm>
        <a:graphic>
          <a:graphicData uri="http://schemas.openxmlformats.org/drawingml/2006/table">
            <a:tbl>
              <a:tblPr firstRow="1" bandRow="1">
                <a:tableStyleId>{5C22544A-7EE6-4342-B048-85BDC9FD1C3A}</a:tableStyleId>
              </a:tblPr>
              <a:tblGrid>
                <a:gridCol w="399700">
                  <a:extLst>
                    <a:ext uri="{9D8B030D-6E8A-4147-A177-3AD203B41FA5}">
                      <a16:colId xmlns:a16="http://schemas.microsoft.com/office/drawing/2014/main" val="20000"/>
                    </a:ext>
                  </a:extLst>
                </a:gridCol>
                <a:gridCol w="3437423">
                  <a:extLst>
                    <a:ext uri="{9D8B030D-6E8A-4147-A177-3AD203B41FA5}">
                      <a16:colId xmlns:a16="http://schemas.microsoft.com/office/drawing/2014/main" val="20001"/>
                    </a:ext>
                  </a:extLst>
                </a:gridCol>
                <a:gridCol w="1838622">
                  <a:extLst>
                    <a:ext uri="{9D8B030D-6E8A-4147-A177-3AD203B41FA5}">
                      <a16:colId xmlns:a16="http://schemas.microsoft.com/office/drawing/2014/main" val="20002"/>
                    </a:ext>
                  </a:extLst>
                </a:gridCol>
                <a:gridCol w="3757183">
                  <a:extLst>
                    <a:ext uri="{9D8B030D-6E8A-4147-A177-3AD203B41FA5}">
                      <a16:colId xmlns:a16="http://schemas.microsoft.com/office/drawing/2014/main" val="20003"/>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algn="ctr" font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err="1">
                          <a:solidFill>
                            <a:srgbClr val="000000"/>
                          </a:solidFill>
                          <a:effectLst/>
                          <a:latin typeface="+mn-lt"/>
                          <a:ea typeface="ＭＳ Ｐゴシック" panose="020B0600070205080204" pitchFamily="50" charset="-128"/>
                          <a:cs typeface="+mn-cs"/>
                        </a:rPr>
                        <a:t>Osotspa</a:t>
                      </a:r>
                      <a:r>
                        <a:rPr kumimoji="1" lang="en-US" sz="1100" b="0" i="0" u="none" strike="noStrike" kern="1200" dirty="0">
                          <a:solidFill>
                            <a:srgbClr val="000000"/>
                          </a:solidFill>
                          <a:effectLst/>
                          <a:latin typeface="+mn-lt"/>
                          <a:ea typeface="ＭＳ Ｐゴシック" panose="020B0600070205080204" pitchFamily="50" charset="-128"/>
                          <a:cs typeface="+mn-cs"/>
                        </a:rPr>
                        <a:t> Taisho Pharmaceutical Co.,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大正製薬株式会社</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ドリンク剤及び</a:t>
                      </a:r>
                      <a:r>
                        <a:rPr kumimoji="1" lang="en-US" altLang="ja-JP" sz="1000" b="0" i="0" u="none" strike="noStrike" kern="1200" dirty="0">
                          <a:solidFill>
                            <a:schemeClr val="tx1"/>
                          </a:solidFill>
                          <a:effectLst/>
                          <a:latin typeface="+mn-lt"/>
                          <a:ea typeface="ＭＳ Ｐゴシック" panose="020B0600070205080204" pitchFamily="50" charset="-128"/>
                          <a:cs typeface="+mn-cs"/>
                        </a:rPr>
                        <a:t>OTC</a:t>
                      </a:r>
                      <a:r>
                        <a:rPr kumimoji="1" lang="ja-JP" altLang="en-US" sz="1000" b="0" i="0" u="none" strike="noStrike" kern="1200" dirty="0">
                          <a:solidFill>
                            <a:schemeClr val="tx1"/>
                          </a:solidFill>
                          <a:effectLst/>
                          <a:latin typeface="+mn-lt"/>
                          <a:ea typeface="ＭＳ Ｐゴシック" panose="020B0600070205080204" pitchFamily="50" charset="-128"/>
                          <a:cs typeface="+mn-cs"/>
                        </a:rPr>
                        <a:t>医薬品の販売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algn="ctr" font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rgbClr val="000000"/>
                          </a:solidFill>
                          <a:effectLst/>
                          <a:latin typeface="+mn-lt"/>
                          <a:ea typeface="ＭＳ Ｐゴシック" panose="020B0600070205080204" pitchFamily="50" charset="-128"/>
                          <a:cs typeface="+mn-cs"/>
                        </a:rPr>
                        <a:t>Rohto-</a:t>
                      </a:r>
                      <a:r>
                        <a:rPr kumimoji="1" lang="en-US" sz="1100" b="0" i="0" u="none" strike="noStrike" kern="1200" dirty="0" err="1">
                          <a:solidFill>
                            <a:srgbClr val="000000"/>
                          </a:solidFill>
                          <a:effectLst/>
                          <a:latin typeface="+mn-lt"/>
                          <a:ea typeface="ＭＳ Ｐゴシック" panose="020B0600070205080204" pitchFamily="50" charset="-128"/>
                          <a:cs typeface="+mn-cs"/>
                        </a:rPr>
                        <a:t>Mentholatum</a:t>
                      </a:r>
                      <a:r>
                        <a:rPr kumimoji="1" lang="en-US" sz="1100" b="0" i="0" u="none" strike="noStrike" kern="1200" dirty="0">
                          <a:solidFill>
                            <a:srgbClr val="000000"/>
                          </a:solidFill>
                          <a:effectLst/>
                          <a:latin typeface="+mn-lt"/>
                          <a:ea typeface="ＭＳ Ｐゴシック" panose="020B0600070205080204" pitchFamily="50" charset="-128"/>
                          <a:cs typeface="+mn-cs"/>
                        </a:rPr>
                        <a:t> Thailand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ロート製薬株式会社</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lang="ja-JP" altLang="en-US" sz="1000" b="0" i="0" u="none" strike="noStrike" dirty="0">
                          <a:solidFill>
                            <a:schemeClr val="tx1"/>
                          </a:solidFill>
                          <a:effectLst/>
                          <a:latin typeface="+mn-lt"/>
                          <a:ea typeface="ＭＳ Ｐゴシック" panose="020B0600070205080204" pitchFamily="50" charset="-128"/>
                        </a:rPr>
                        <a:t>医</a:t>
                      </a:r>
                      <a:r>
                        <a:rPr kumimoji="1" lang="ja-JP" altLang="en-US" sz="1000" b="0" i="0" u="none" strike="noStrike" kern="1200" dirty="0">
                          <a:solidFill>
                            <a:schemeClr val="tx1"/>
                          </a:solidFill>
                          <a:effectLst/>
                          <a:latin typeface="+mn-lt"/>
                          <a:ea typeface="ＭＳ Ｐゴシック" panose="020B0600070205080204" pitchFamily="50" charset="-128"/>
                          <a:cs typeface="+mn-cs"/>
                        </a:rPr>
                        <a:t>薬品の販売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rgbClr val="000000"/>
                          </a:solidFill>
                          <a:effectLst/>
                          <a:latin typeface="+mn-lt"/>
                          <a:ea typeface="ＭＳ Ｐゴシック" panose="020B0600070205080204" pitchFamily="50" charset="-128"/>
                          <a:cs typeface="+mn-cs"/>
                        </a:rPr>
                        <a:t>Santen （Thailand）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参天製薬株式会社</a:t>
                      </a:r>
                      <a:endParaRPr kumimoji="1" lang="zh-TW" altLang="en-US"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点眼薬、治療薬、手術液等の眼科製品の販売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2112160037"/>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14</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rgbClr val="000000"/>
                          </a:solidFill>
                          <a:effectLst/>
                          <a:latin typeface="+mn-lt"/>
                          <a:ea typeface="ＭＳ Ｐゴシック" panose="020B0600070205080204" pitchFamily="50" charset="-128"/>
                          <a:cs typeface="+mn-cs"/>
                        </a:rPr>
                        <a:t>Sumitomo Pharma （Thailand） </a:t>
                      </a:r>
                      <a:r>
                        <a:rPr kumimoji="1" lang="en-US" sz="1100" b="0" i="0" u="none" strike="noStrike" kern="1200" dirty="0" err="1">
                          <a:solidFill>
                            <a:srgbClr val="000000"/>
                          </a:solidFill>
                          <a:effectLst/>
                          <a:latin typeface="+mn-lt"/>
                          <a:ea typeface="ＭＳ Ｐゴシック" panose="020B0600070205080204" pitchFamily="50" charset="-128"/>
                          <a:cs typeface="+mn-cs"/>
                        </a:rPr>
                        <a:t>Co.Ltd</a:t>
                      </a:r>
                      <a:endParaRPr kumimoji="1" lang="en-US" sz="11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住友ファーマ株式会社</a:t>
                      </a:r>
                      <a:endParaRPr kumimoji="1" lang="zh-TW" altLang="en-US"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医療用医薬品の輸出入、包装、販売、情報提供</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212206353"/>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15</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rgbClr val="000000"/>
                          </a:solidFill>
                          <a:effectLst/>
                          <a:latin typeface="+mn-lt"/>
                          <a:ea typeface="ＭＳ Ｐゴシック" panose="020B0600070205080204" pitchFamily="50" charset="-128"/>
                          <a:cs typeface="+mn-cs"/>
                        </a:rPr>
                        <a:t>Taisho Pharmaceutical （Thailand） </a:t>
                      </a:r>
                      <a:r>
                        <a:rPr kumimoji="1" lang="en-US" sz="1100" b="0" i="0" u="none" strike="noStrike" kern="1200" dirty="0" err="1">
                          <a:solidFill>
                            <a:srgbClr val="000000"/>
                          </a:solidFill>
                          <a:effectLst/>
                          <a:latin typeface="+mn-lt"/>
                          <a:ea typeface="ＭＳ Ｐゴシック" panose="020B0600070205080204" pitchFamily="50" charset="-128"/>
                          <a:cs typeface="+mn-cs"/>
                        </a:rPr>
                        <a:t>Co.Ltd</a:t>
                      </a:r>
                      <a:endParaRPr kumimoji="1" lang="en-US" sz="11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大正製薬株式会社</a:t>
                      </a:r>
                      <a:endParaRPr kumimoji="1" lang="zh-TW" altLang="en-US"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一般用医薬品（</a:t>
                      </a:r>
                      <a:r>
                        <a:rPr kumimoji="1" lang="en-US" altLang="ja-JP" sz="1000" b="0" i="0" u="none" strike="noStrike" kern="1200" dirty="0">
                          <a:solidFill>
                            <a:schemeClr val="tx1"/>
                          </a:solidFill>
                          <a:effectLst/>
                          <a:latin typeface="+mn-lt"/>
                          <a:ea typeface="ＭＳ Ｐゴシック" panose="020B0600070205080204" pitchFamily="50" charset="-128"/>
                          <a:cs typeface="+mn-cs"/>
                        </a:rPr>
                        <a:t>OTC</a:t>
                      </a:r>
                      <a:r>
                        <a:rPr kumimoji="1" lang="ja-JP" altLang="en-US" sz="1000" b="0" i="0" u="none" strike="noStrike" kern="1200" dirty="0">
                          <a:solidFill>
                            <a:schemeClr val="tx1"/>
                          </a:solidFill>
                          <a:effectLst/>
                          <a:latin typeface="+mn-lt"/>
                          <a:ea typeface="ＭＳ Ｐゴシック" panose="020B0600070205080204" pitchFamily="50" charset="-128"/>
                          <a:cs typeface="+mn-cs"/>
                        </a:rPr>
                        <a:t>）、健康補助食品、コンシューマーヘルスケア製品の販売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559700122"/>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16</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rgbClr val="000000"/>
                          </a:solidFill>
                          <a:effectLst/>
                          <a:latin typeface="+mn-lt"/>
                          <a:ea typeface="ＭＳ Ｐゴシック" panose="020B0600070205080204" pitchFamily="50" charset="-128"/>
                          <a:cs typeface="+mn-cs"/>
                        </a:rPr>
                        <a:t>Takeda （Thailand）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zh-TW" altLang="en-US" sz="1100" b="0" i="0" u="none" strike="noStrike" kern="1200" dirty="0">
                          <a:solidFill>
                            <a:schemeClr val="tx1"/>
                          </a:solidFill>
                          <a:effectLst/>
                          <a:latin typeface="+mn-lt"/>
                          <a:ea typeface="ＭＳ Ｐゴシック" panose="020B0600070205080204" pitchFamily="50" charset="-128"/>
                          <a:cs typeface="+mn-cs"/>
                        </a:rPr>
                        <a:t>武田薬品工業</a:t>
                      </a:r>
                      <a:r>
                        <a:rPr kumimoji="1" lang="ja-JP" altLang="en-US" sz="1100" b="0" i="0" u="none" strike="noStrike" kern="1200" dirty="0">
                          <a:solidFill>
                            <a:schemeClr val="tx1"/>
                          </a:solidFill>
                          <a:effectLst/>
                          <a:latin typeface="+mn-lt"/>
                          <a:ea typeface="ＭＳ Ｐゴシック" panose="020B0600070205080204" pitchFamily="50" charset="-128"/>
                          <a:cs typeface="+mn-cs"/>
                        </a:rPr>
                        <a:t>株式会社</a:t>
                      </a:r>
                      <a:endParaRPr kumimoji="1" lang="zh-TW" altLang="en-US"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lang="ja-JP" altLang="en-US" sz="1000" b="0" i="0" u="none" strike="noStrike" dirty="0">
                          <a:solidFill>
                            <a:schemeClr val="tx1"/>
                          </a:solidFill>
                          <a:effectLst/>
                          <a:latin typeface="+mn-lt"/>
                          <a:ea typeface="ＭＳ Ｐゴシック" panose="020B0600070205080204" pitchFamily="50" charset="-128"/>
                        </a:rPr>
                        <a:t>医薬</a:t>
                      </a:r>
                      <a:r>
                        <a:rPr kumimoji="1" lang="ja-JP" altLang="en-US" sz="1000" b="0" i="0" u="none" strike="noStrike" kern="1200" dirty="0">
                          <a:solidFill>
                            <a:schemeClr val="tx1"/>
                          </a:solidFill>
                          <a:effectLst/>
                          <a:latin typeface="+mn-lt"/>
                          <a:ea typeface="ＭＳ Ｐゴシック" panose="020B0600070205080204" pitchFamily="50" charset="-128"/>
                          <a:cs typeface="+mn-cs"/>
                        </a:rPr>
                        <a:t>品の販売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17</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100" b="0" i="0" u="none" strike="noStrike" kern="1200" dirty="0">
                          <a:solidFill>
                            <a:srgbClr val="000000"/>
                          </a:solidFill>
                          <a:effectLst/>
                          <a:latin typeface="+mn-lt"/>
                          <a:ea typeface="ＭＳ Ｐゴシック" panose="020B0600070205080204" pitchFamily="50" charset="-128"/>
                          <a:cs typeface="+mn-cs"/>
                        </a:rPr>
                        <a:t>Tanabe Mitsubishi </a:t>
                      </a:r>
                      <a:r>
                        <a:rPr kumimoji="1" lang="ja-JP" altLang="en-US" sz="1100" b="0" i="0" u="none" strike="noStrike" kern="1200" dirty="0">
                          <a:solidFill>
                            <a:srgbClr val="000000"/>
                          </a:solidFill>
                          <a:effectLst/>
                          <a:latin typeface="+mn-lt"/>
                          <a:ea typeface="ＭＳ Ｐゴシック" panose="020B0600070205080204" pitchFamily="50" charset="-128"/>
                          <a:cs typeface="+mn-cs"/>
                        </a:rPr>
                        <a:t>（</a:t>
                      </a:r>
                      <a:r>
                        <a:rPr kumimoji="1" lang="en-US" altLang="ja-JP" sz="1100" b="0" i="0" u="none" strike="noStrike" kern="1200" dirty="0">
                          <a:solidFill>
                            <a:srgbClr val="000000"/>
                          </a:solidFill>
                          <a:effectLst/>
                          <a:latin typeface="+mn-lt"/>
                          <a:ea typeface="ＭＳ Ｐゴシック" panose="020B0600070205080204" pitchFamily="50" charset="-128"/>
                          <a:cs typeface="+mn-cs"/>
                        </a:rPr>
                        <a:t>Thailand</a:t>
                      </a:r>
                      <a:r>
                        <a:rPr kumimoji="1" lang="ja-JP" altLang="en-US" sz="1100" b="0" i="0" u="none" strike="noStrike" kern="1200" dirty="0">
                          <a:solidFill>
                            <a:srgbClr val="000000"/>
                          </a:solidFill>
                          <a:effectLst/>
                          <a:latin typeface="+mn-lt"/>
                          <a:ea typeface="ＭＳ Ｐゴシック" panose="020B0600070205080204" pitchFamily="50" charset="-128"/>
                          <a:cs typeface="+mn-cs"/>
                        </a:rPr>
                        <a:t>）</a:t>
                      </a:r>
                      <a:r>
                        <a:rPr kumimoji="1" lang="en-US" altLang="ja-JP" sz="1100" b="0" i="0" u="none" strike="noStrike" kern="1200" dirty="0">
                          <a:solidFill>
                            <a:srgbClr val="000000"/>
                          </a:solidFill>
                          <a:effectLst/>
                          <a:latin typeface="+mn-lt"/>
                          <a:ea typeface="ＭＳ Ｐゴシック" panose="020B0600070205080204" pitchFamily="50" charset="-128"/>
                          <a:cs typeface="+mn-cs"/>
                        </a:rPr>
                        <a:t>Co. Ltd</a:t>
                      </a:r>
                      <a:endParaRPr kumimoji="1" lang="en-US" sz="11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田辺三菱製薬株式会社</a:t>
                      </a:r>
                      <a:endParaRPr kumimoji="1" lang="zh-TW" altLang="en-US"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慢性及び気象疾患治療薬を含む医薬品の開発・販売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846581048"/>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18</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rgbClr val="000000"/>
                          </a:solidFill>
                          <a:effectLst/>
                          <a:latin typeface="+mn-lt"/>
                          <a:ea typeface="ＭＳ Ｐゴシック" panose="020B0600070205080204" pitchFamily="50" charset="-128"/>
                          <a:cs typeface="+mn-cs"/>
                        </a:rPr>
                        <a:t>Thai Meiji Pharmaceutical Co.,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100" b="0" i="0" u="none" strike="noStrike" kern="1200" dirty="0">
                          <a:solidFill>
                            <a:schemeClr val="tx1"/>
                          </a:solidFill>
                          <a:effectLst/>
                          <a:latin typeface="+mn-lt"/>
                          <a:ea typeface="ＭＳ Ｐゴシック" panose="020B0600070205080204" pitchFamily="50" charset="-128"/>
                          <a:cs typeface="+mn-cs"/>
                        </a:rPr>
                        <a:t>Meiji</a:t>
                      </a:r>
                      <a:r>
                        <a:rPr kumimoji="1" lang="ja-JP" altLang="en-US" sz="1100" b="0" i="0" u="none" strike="noStrike" kern="1200" dirty="0">
                          <a:solidFill>
                            <a:schemeClr val="tx1"/>
                          </a:solidFill>
                          <a:effectLst/>
                          <a:latin typeface="+mn-lt"/>
                          <a:ea typeface="ＭＳ Ｐゴシック" panose="020B0600070205080204" pitchFamily="50" charset="-128"/>
                          <a:cs typeface="+mn-cs"/>
                        </a:rPr>
                        <a:t> </a:t>
                      </a:r>
                      <a:r>
                        <a:rPr kumimoji="1" lang="en-US" altLang="ja-JP" sz="1100" b="0" i="0" u="none" strike="noStrike" kern="1200" dirty="0">
                          <a:solidFill>
                            <a:schemeClr val="tx1"/>
                          </a:solidFill>
                          <a:effectLst/>
                          <a:latin typeface="+mn-lt"/>
                          <a:ea typeface="ＭＳ Ｐゴシック" panose="020B0600070205080204" pitchFamily="50" charset="-128"/>
                          <a:cs typeface="+mn-cs"/>
                        </a:rPr>
                        <a:t>Seika</a:t>
                      </a:r>
                      <a:r>
                        <a:rPr kumimoji="1" lang="ja-JP" altLang="en-US" sz="1100" b="0" i="0" u="none" strike="noStrike" kern="1200" dirty="0">
                          <a:solidFill>
                            <a:schemeClr val="tx1"/>
                          </a:solidFill>
                          <a:effectLst/>
                          <a:latin typeface="+mn-lt"/>
                          <a:ea typeface="ＭＳ Ｐゴシック" panose="020B0600070205080204" pitchFamily="50" charset="-128"/>
                          <a:cs typeface="+mn-cs"/>
                        </a:rPr>
                        <a:t> ファルマ</a:t>
                      </a:r>
                      <a:br>
                        <a:rPr kumimoji="1" lang="en-US" altLang="ja-JP" sz="1100" b="0" i="0" u="none" strike="noStrike" kern="1200" dirty="0">
                          <a:solidFill>
                            <a:schemeClr val="tx1"/>
                          </a:solidFill>
                          <a:effectLst/>
                          <a:latin typeface="+mn-lt"/>
                          <a:ea typeface="ＭＳ Ｐゴシック" panose="020B0600070205080204" pitchFamily="50" charset="-128"/>
                          <a:cs typeface="+mn-cs"/>
                        </a:rPr>
                      </a:br>
                      <a:r>
                        <a:rPr kumimoji="1" lang="ja-JP" altLang="en-US" sz="1100" b="0" i="0" u="none" strike="noStrike" kern="1200" dirty="0">
                          <a:solidFill>
                            <a:schemeClr val="tx1"/>
                          </a:solidFill>
                          <a:effectLst/>
                          <a:latin typeface="+mn-lt"/>
                          <a:ea typeface="ＭＳ Ｐゴシック" panose="020B0600070205080204" pitchFamily="50" charset="-128"/>
                          <a:cs typeface="+mn-cs"/>
                        </a:rPr>
                        <a:t>株式会社</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医薬品の製造・販売・輸出</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19</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rgbClr val="000000"/>
                          </a:solidFill>
                          <a:effectLst/>
                          <a:latin typeface="+mn-lt"/>
                          <a:ea typeface="ＭＳ Ｐゴシック" panose="020B0600070205080204" pitchFamily="50" charset="-128"/>
                          <a:cs typeface="+mn-cs"/>
                        </a:rPr>
                        <a:t>Thai Otsuka Pharmaceutical Co.,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大塚製薬株式会社</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医薬品の製造・販売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sp>
        <p:nvSpPr>
          <p:cNvPr id="8"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6961614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右矢印 155"/>
          <p:cNvSpPr/>
          <p:nvPr/>
        </p:nvSpPr>
        <p:spPr>
          <a:xfrm flipH="1">
            <a:off x="8133619" y="3429000"/>
            <a:ext cx="552249" cy="216024"/>
          </a:xfrm>
          <a:prstGeom prst="rightArrow">
            <a:avLst/>
          </a:prstGeom>
          <a:solidFill>
            <a:srgbClr val="3D6AA7"/>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5" name="右矢印 154"/>
          <p:cNvSpPr/>
          <p:nvPr/>
        </p:nvSpPr>
        <p:spPr>
          <a:xfrm>
            <a:off x="5549272" y="3429000"/>
            <a:ext cx="618206" cy="216024"/>
          </a:xfrm>
          <a:prstGeom prst="rightArrow">
            <a:avLst/>
          </a:prstGeom>
          <a:solidFill>
            <a:srgbClr val="3D6AA7"/>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1" name="右矢印 150"/>
          <p:cNvSpPr/>
          <p:nvPr/>
        </p:nvSpPr>
        <p:spPr>
          <a:xfrm flipH="1">
            <a:off x="6894631" y="3429000"/>
            <a:ext cx="552249" cy="216024"/>
          </a:xfrm>
          <a:prstGeom prst="rightArrow">
            <a:avLst/>
          </a:prstGeom>
          <a:solidFill>
            <a:srgbClr val="3D6AA7"/>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2" name="右矢印 71"/>
          <p:cNvSpPr/>
          <p:nvPr/>
        </p:nvSpPr>
        <p:spPr>
          <a:xfrm>
            <a:off x="3080792" y="3501008"/>
            <a:ext cx="792088" cy="216024"/>
          </a:xfrm>
          <a:prstGeom prst="rightArrow">
            <a:avLst/>
          </a:prstGeom>
          <a:solidFill>
            <a:srgbClr val="3D6AA7"/>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54" name="右矢印 2053"/>
          <p:cNvSpPr/>
          <p:nvPr/>
        </p:nvSpPr>
        <p:spPr>
          <a:xfrm>
            <a:off x="1814513" y="3501008"/>
            <a:ext cx="762223" cy="216024"/>
          </a:xfrm>
          <a:prstGeom prst="rightArrow">
            <a:avLst/>
          </a:prstGeom>
          <a:solidFill>
            <a:srgbClr val="3D6AA7"/>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タイ／医療関連／医薬品</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a:t>
            </a:r>
            <a:r>
              <a:rPr lang="ja-JP" altLang="en-US"/>
              <a:t>構造 </a:t>
            </a:r>
            <a:r>
              <a:rPr lang="en-US" altLang="ja-JP"/>
              <a:t>- </a:t>
            </a:r>
            <a:r>
              <a:rPr lang="ja-JP" altLang="en-US"/>
              <a:t>流</a:t>
            </a:r>
            <a:r>
              <a:rPr lang="ja-JP" altLang="en-US" dirty="0"/>
              <a:t>通</a:t>
            </a:r>
          </a:p>
        </p:txBody>
      </p:sp>
      <p:sp>
        <p:nvSpPr>
          <p:cNvPr id="4" name="テキスト ボックス 3"/>
          <p:cNvSpPr txBox="1"/>
          <p:nvPr/>
        </p:nvSpPr>
        <p:spPr>
          <a:xfrm>
            <a:off x="200472" y="1124744"/>
            <a:ext cx="9505056" cy="499624"/>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医薬品の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％は医療機関による調達である。医療機関による調達のうち、</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割は公的医療機関による調達である。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消費者は、</a:t>
            </a:r>
            <a:r>
              <a:rPr lang="ja-JP" altLang="ja-JP" sz="1400" dirty="0">
                <a:latin typeface="Arial" panose="020B0604020202020204" pitchFamily="34" charset="0"/>
                <a:ea typeface="ＭＳ Ｐゴシック" panose="020B0600070205080204" pitchFamily="50" charset="-128"/>
                <a:cs typeface="Arial" panose="020B0604020202020204" pitchFamily="34" charset="0"/>
              </a:rPr>
              <a:t>薬局で医薬品</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a:t>
            </a:r>
            <a:r>
              <a:rPr lang="ja-JP" altLang="ja-JP" sz="1400" dirty="0">
                <a:latin typeface="Arial" panose="020B0604020202020204" pitchFamily="34" charset="0"/>
                <a:ea typeface="ＭＳ Ｐゴシック" panose="020B0600070205080204" pitchFamily="50" charset="-128"/>
                <a:cs typeface="Arial" panose="020B0604020202020204" pitchFamily="34" charset="0"/>
              </a:rPr>
              <a:t>購入</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する際に処方箋を必要としないため、薬局での医薬品購入も一般的である。</a:t>
            </a:r>
          </a:p>
        </p:txBody>
      </p:sp>
      <p:grpSp>
        <p:nvGrpSpPr>
          <p:cNvPr id="5" name="グループ化 4"/>
          <p:cNvGrpSpPr/>
          <p:nvPr/>
        </p:nvGrpSpPr>
        <p:grpSpPr>
          <a:xfrm>
            <a:off x="632519" y="3035052"/>
            <a:ext cx="1313147" cy="955016"/>
            <a:chOff x="4232925" y="1124744"/>
            <a:chExt cx="1584178" cy="1152129"/>
          </a:xfrm>
        </p:grpSpPr>
        <p:sp>
          <p:nvSpPr>
            <p:cNvPr id="6" name="正方形/長方形 211"/>
            <p:cNvSpPr/>
            <p:nvPr/>
          </p:nvSpPr>
          <p:spPr>
            <a:xfrm>
              <a:off x="4232920" y="1124744"/>
              <a:ext cx="1584176" cy="1152128"/>
            </a:xfrm>
            <a:custGeom>
              <a:avLst/>
              <a:gdLst/>
              <a:ahLst/>
              <a:cxnLst/>
              <a:rect l="l" t="t" r="r" b="b"/>
              <a:pathLst>
                <a:path w="1584176" h="1152128">
                  <a:moveTo>
                    <a:pt x="576064" y="0"/>
                  </a:moveTo>
                  <a:lnTo>
                    <a:pt x="1008112" y="0"/>
                  </a:lnTo>
                  <a:lnTo>
                    <a:pt x="1008112" y="288032"/>
                  </a:lnTo>
                  <a:lnTo>
                    <a:pt x="1584176" y="288032"/>
                  </a:lnTo>
                  <a:lnTo>
                    <a:pt x="1584176" y="1152128"/>
                  </a:lnTo>
                  <a:lnTo>
                    <a:pt x="1008112" y="1152128"/>
                  </a:lnTo>
                  <a:lnTo>
                    <a:pt x="576064" y="1152128"/>
                  </a:lnTo>
                  <a:lnTo>
                    <a:pt x="0" y="1152128"/>
                  </a:lnTo>
                  <a:lnTo>
                    <a:pt x="0" y="288032"/>
                  </a:lnTo>
                  <a:lnTo>
                    <a:pt x="576064" y="288032"/>
                  </a:lnTo>
                  <a:close/>
                </a:path>
              </a:pathLst>
            </a:custGeom>
            <a:solidFill>
              <a:srgbClr val="5F8AC3"/>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7" name="正方形/長方形 6"/>
            <p:cNvSpPr/>
            <p:nvPr/>
          </p:nvSpPr>
          <p:spPr>
            <a:xfrm>
              <a:off x="4304933" y="1529408"/>
              <a:ext cx="504057" cy="72008"/>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正方形/長方形 7"/>
            <p:cNvSpPr/>
            <p:nvPr/>
          </p:nvSpPr>
          <p:spPr>
            <a:xfrm>
              <a:off x="4304933" y="1673424"/>
              <a:ext cx="504057" cy="72008"/>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正方形/長方形 8"/>
            <p:cNvSpPr/>
            <p:nvPr/>
          </p:nvSpPr>
          <p:spPr>
            <a:xfrm>
              <a:off x="4304933" y="1817440"/>
              <a:ext cx="504057" cy="72008"/>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 name="正方形/長方形 9"/>
            <p:cNvSpPr/>
            <p:nvPr/>
          </p:nvSpPr>
          <p:spPr>
            <a:xfrm>
              <a:off x="4304933" y="1961456"/>
              <a:ext cx="504057" cy="72008"/>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正方形/長方形 10"/>
            <p:cNvSpPr/>
            <p:nvPr/>
          </p:nvSpPr>
          <p:spPr>
            <a:xfrm>
              <a:off x="4304935" y="2105472"/>
              <a:ext cx="504057" cy="72008"/>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正方形/長方形 11"/>
            <p:cNvSpPr/>
            <p:nvPr/>
          </p:nvSpPr>
          <p:spPr>
            <a:xfrm>
              <a:off x="5241040" y="1529408"/>
              <a:ext cx="504057" cy="72008"/>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正方形/長方形 12"/>
            <p:cNvSpPr/>
            <p:nvPr/>
          </p:nvSpPr>
          <p:spPr>
            <a:xfrm>
              <a:off x="5241040" y="1673424"/>
              <a:ext cx="504057" cy="72008"/>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正方形/長方形 13"/>
            <p:cNvSpPr/>
            <p:nvPr/>
          </p:nvSpPr>
          <p:spPr>
            <a:xfrm>
              <a:off x="5241040" y="1817440"/>
              <a:ext cx="504057" cy="72008"/>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正方形/長方形 14"/>
            <p:cNvSpPr/>
            <p:nvPr/>
          </p:nvSpPr>
          <p:spPr>
            <a:xfrm>
              <a:off x="5241040" y="1961456"/>
              <a:ext cx="504057" cy="72008"/>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正方形/長方形 15"/>
            <p:cNvSpPr/>
            <p:nvPr/>
          </p:nvSpPr>
          <p:spPr>
            <a:xfrm>
              <a:off x="5241038" y="2105472"/>
              <a:ext cx="504057" cy="72008"/>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Freeform 2692"/>
            <p:cNvSpPr>
              <a:spLocks noChangeAspect="1"/>
            </p:cNvSpPr>
            <p:nvPr/>
          </p:nvSpPr>
          <p:spPr bwMode="auto">
            <a:xfrm>
              <a:off x="4915133" y="1189609"/>
              <a:ext cx="219748" cy="216024"/>
            </a:xfrm>
            <a:custGeom>
              <a:avLst/>
              <a:gdLst>
                <a:gd name="T0" fmla="*/ 177 w 177"/>
                <a:gd name="T1" fmla="*/ 56 h 174"/>
                <a:gd name="T2" fmla="*/ 118 w 177"/>
                <a:gd name="T3" fmla="*/ 56 h 174"/>
                <a:gd name="T4" fmla="*/ 118 w 177"/>
                <a:gd name="T5" fmla="*/ 0 h 174"/>
                <a:gd name="T6" fmla="*/ 59 w 177"/>
                <a:gd name="T7" fmla="*/ 0 h 174"/>
                <a:gd name="T8" fmla="*/ 59 w 177"/>
                <a:gd name="T9" fmla="*/ 56 h 174"/>
                <a:gd name="T10" fmla="*/ 0 w 177"/>
                <a:gd name="T11" fmla="*/ 56 h 174"/>
                <a:gd name="T12" fmla="*/ 0 w 177"/>
                <a:gd name="T13" fmla="*/ 118 h 174"/>
                <a:gd name="T14" fmla="*/ 59 w 177"/>
                <a:gd name="T15" fmla="*/ 118 h 174"/>
                <a:gd name="T16" fmla="*/ 59 w 177"/>
                <a:gd name="T17" fmla="*/ 174 h 174"/>
                <a:gd name="T18" fmla="*/ 118 w 177"/>
                <a:gd name="T19" fmla="*/ 174 h 174"/>
                <a:gd name="T20" fmla="*/ 118 w 177"/>
                <a:gd name="T21" fmla="*/ 118 h 174"/>
                <a:gd name="T22" fmla="*/ 177 w 177"/>
                <a:gd name="T23" fmla="*/ 118 h 174"/>
                <a:gd name="T24" fmla="*/ 177 w 177"/>
                <a:gd name="T25" fmla="*/ 5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 h="174">
                  <a:moveTo>
                    <a:pt x="177" y="56"/>
                  </a:moveTo>
                  <a:lnTo>
                    <a:pt x="118" y="56"/>
                  </a:lnTo>
                  <a:lnTo>
                    <a:pt x="118" y="0"/>
                  </a:lnTo>
                  <a:lnTo>
                    <a:pt x="59" y="0"/>
                  </a:lnTo>
                  <a:lnTo>
                    <a:pt x="59" y="56"/>
                  </a:lnTo>
                  <a:lnTo>
                    <a:pt x="0" y="56"/>
                  </a:lnTo>
                  <a:lnTo>
                    <a:pt x="0" y="118"/>
                  </a:lnTo>
                  <a:lnTo>
                    <a:pt x="59" y="118"/>
                  </a:lnTo>
                  <a:lnTo>
                    <a:pt x="59" y="174"/>
                  </a:lnTo>
                  <a:lnTo>
                    <a:pt x="118" y="174"/>
                  </a:lnTo>
                  <a:lnTo>
                    <a:pt x="118" y="118"/>
                  </a:lnTo>
                  <a:lnTo>
                    <a:pt x="177" y="118"/>
                  </a:lnTo>
                  <a:lnTo>
                    <a:pt x="177"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18" name="Group 3693"/>
          <p:cNvGrpSpPr>
            <a:grpSpLocks noChangeAspect="1"/>
          </p:cNvGrpSpPr>
          <p:nvPr/>
        </p:nvGrpSpPr>
        <p:grpSpPr bwMode="auto">
          <a:xfrm>
            <a:off x="3872880" y="3068960"/>
            <a:ext cx="648000" cy="936000"/>
            <a:chOff x="1776" y="864"/>
            <a:chExt cx="432" cy="624"/>
          </a:xfrm>
        </p:grpSpPr>
        <p:sp>
          <p:nvSpPr>
            <p:cNvPr id="19" name="Rectangle 555"/>
            <p:cNvSpPr>
              <a:spLocks noChangeAspect="1" noChangeArrowheads="1"/>
            </p:cNvSpPr>
            <p:nvPr/>
          </p:nvSpPr>
          <p:spPr bwMode="auto">
            <a:xfrm>
              <a:off x="1776" y="864"/>
              <a:ext cx="432" cy="624"/>
            </a:xfrm>
            <a:prstGeom prst="rect">
              <a:avLst/>
            </a:prstGeom>
            <a:solidFill>
              <a:srgbClr val="5F8AC3"/>
            </a:solidFill>
            <a:ln w="12700">
              <a:solidFill>
                <a:srgbClr val="FFFFFF"/>
              </a:solidFill>
              <a:miter lim="800000"/>
              <a:headEnd/>
              <a:tailEnd/>
            </a:ln>
            <a:effectLst/>
          </p:spPr>
          <p:txBody>
            <a:bodyPr wrap="none" tIns="0" bIns="0" anchor="ctr"/>
            <a:lstStyle/>
            <a:p>
              <a:endParaRPr lang="ja-JP" altLang="en-US"/>
            </a:p>
          </p:txBody>
        </p:sp>
        <p:sp>
          <p:nvSpPr>
            <p:cNvPr id="20" name="Rectangle 556"/>
            <p:cNvSpPr>
              <a:spLocks noChangeAspect="1" noChangeArrowheads="1"/>
            </p:cNvSpPr>
            <p:nvPr/>
          </p:nvSpPr>
          <p:spPr bwMode="auto">
            <a:xfrm>
              <a:off x="1920" y="1392"/>
              <a:ext cx="144" cy="82"/>
            </a:xfrm>
            <a:prstGeom prst="rect">
              <a:avLst/>
            </a:prstGeom>
            <a:solidFill>
              <a:srgbClr val="FFFFFF"/>
            </a:solidFill>
            <a:ln w="9525">
              <a:noFill/>
              <a:miter lim="800000"/>
              <a:headEnd/>
              <a:tailEnd/>
            </a:ln>
            <a:effectLst/>
          </p:spPr>
          <p:txBody>
            <a:bodyPr wrap="none" anchor="ctr"/>
            <a:lstStyle/>
            <a:p>
              <a:endParaRPr lang="ja-JP" altLang="en-US"/>
            </a:p>
          </p:txBody>
        </p:sp>
        <p:sp>
          <p:nvSpPr>
            <p:cNvPr id="21" name="Rectangle 557"/>
            <p:cNvSpPr>
              <a:spLocks noChangeAspect="1" noChangeArrowheads="1"/>
            </p:cNvSpPr>
            <p:nvPr/>
          </p:nvSpPr>
          <p:spPr bwMode="auto">
            <a:xfrm>
              <a:off x="1824" y="912"/>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22" name="Rectangle 558"/>
            <p:cNvSpPr>
              <a:spLocks noChangeAspect="1" noChangeArrowheads="1"/>
            </p:cNvSpPr>
            <p:nvPr/>
          </p:nvSpPr>
          <p:spPr bwMode="auto">
            <a:xfrm>
              <a:off x="1920" y="912"/>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23" name="Rectangle 559"/>
            <p:cNvSpPr>
              <a:spLocks noChangeAspect="1" noChangeArrowheads="1"/>
            </p:cNvSpPr>
            <p:nvPr/>
          </p:nvSpPr>
          <p:spPr bwMode="auto">
            <a:xfrm>
              <a:off x="2016" y="912"/>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24" name="Rectangle 560"/>
            <p:cNvSpPr>
              <a:spLocks noChangeAspect="1" noChangeArrowheads="1"/>
            </p:cNvSpPr>
            <p:nvPr/>
          </p:nvSpPr>
          <p:spPr bwMode="auto">
            <a:xfrm>
              <a:off x="2112" y="912"/>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25" name="Rectangle 561"/>
            <p:cNvSpPr>
              <a:spLocks noChangeAspect="1" noChangeArrowheads="1"/>
            </p:cNvSpPr>
            <p:nvPr/>
          </p:nvSpPr>
          <p:spPr bwMode="auto">
            <a:xfrm>
              <a:off x="1824" y="1008"/>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26" name="Rectangle 562"/>
            <p:cNvSpPr>
              <a:spLocks noChangeAspect="1" noChangeArrowheads="1"/>
            </p:cNvSpPr>
            <p:nvPr/>
          </p:nvSpPr>
          <p:spPr bwMode="auto">
            <a:xfrm>
              <a:off x="1920" y="1008"/>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27" name="Rectangle 563"/>
            <p:cNvSpPr>
              <a:spLocks noChangeAspect="1" noChangeArrowheads="1"/>
            </p:cNvSpPr>
            <p:nvPr/>
          </p:nvSpPr>
          <p:spPr bwMode="auto">
            <a:xfrm>
              <a:off x="2016" y="1008"/>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28" name="Rectangle 564"/>
            <p:cNvSpPr>
              <a:spLocks noChangeAspect="1" noChangeArrowheads="1"/>
            </p:cNvSpPr>
            <p:nvPr/>
          </p:nvSpPr>
          <p:spPr bwMode="auto">
            <a:xfrm>
              <a:off x="2112" y="1008"/>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29" name="Rectangle 565"/>
            <p:cNvSpPr>
              <a:spLocks noChangeAspect="1" noChangeArrowheads="1"/>
            </p:cNvSpPr>
            <p:nvPr/>
          </p:nvSpPr>
          <p:spPr bwMode="auto">
            <a:xfrm>
              <a:off x="1824" y="1104"/>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30" name="Rectangle 566"/>
            <p:cNvSpPr>
              <a:spLocks noChangeAspect="1" noChangeArrowheads="1"/>
            </p:cNvSpPr>
            <p:nvPr/>
          </p:nvSpPr>
          <p:spPr bwMode="auto">
            <a:xfrm>
              <a:off x="1920" y="1104"/>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31" name="Rectangle 567"/>
            <p:cNvSpPr>
              <a:spLocks noChangeAspect="1" noChangeArrowheads="1"/>
            </p:cNvSpPr>
            <p:nvPr/>
          </p:nvSpPr>
          <p:spPr bwMode="auto">
            <a:xfrm>
              <a:off x="2016" y="1104"/>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32" name="Rectangle 568"/>
            <p:cNvSpPr>
              <a:spLocks noChangeAspect="1" noChangeArrowheads="1"/>
            </p:cNvSpPr>
            <p:nvPr/>
          </p:nvSpPr>
          <p:spPr bwMode="auto">
            <a:xfrm>
              <a:off x="2112" y="1104"/>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33" name="Rectangle 569"/>
            <p:cNvSpPr>
              <a:spLocks noChangeAspect="1" noChangeArrowheads="1"/>
            </p:cNvSpPr>
            <p:nvPr/>
          </p:nvSpPr>
          <p:spPr bwMode="auto">
            <a:xfrm>
              <a:off x="1824" y="1200"/>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34" name="Rectangle 570"/>
            <p:cNvSpPr>
              <a:spLocks noChangeAspect="1" noChangeArrowheads="1"/>
            </p:cNvSpPr>
            <p:nvPr/>
          </p:nvSpPr>
          <p:spPr bwMode="auto">
            <a:xfrm>
              <a:off x="1920" y="1200"/>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35" name="Rectangle 571"/>
            <p:cNvSpPr>
              <a:spLocks noChangeAspect="1" noChangeArrowheads="1"/>
            </p:cNvSpPr>
            <p:nvPr/>
          </p:nvSpPr>
          <p:spPr bwMode="auto">
            <a:xfrm>
              <a:off x="2016" y="1200"/>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36" name="Rectangle 572"/>
            <p:cNvSpPr>
              <a:spLocks noChangeAspect="1" noChangeArrowheads="1"/>
            </p:cNvSpPr>
            <p:nvPr/>
          </p:nvSpPr>
          <p:spPr bwMode="auto">
            <a:xfrm>
              <a:off x="2112" y="1200"/>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37" name="Rectangle 573"/>
            <p:cNvSpPr>
              <a:spLocks noChangeAspect="1" noChangeArrowheads="1"/>
            </p:cNvSpPr>
            <p:nvPr/>
          </p:nvSpPr>
          <p:spPr bwMode="auto">
            <a:xfrm>
              <a:off x="1824" y="1296"/>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38" name="Rectangle 574"/>
            <p:cNvSpPr>
              <a:spLocks noChangeAspect="1" noChangeArrowheads="1"/>
            </p:cNvSpPr>
            <p:nvPr/>
          </p:nvSpPr>
          <p:spPr bwMode="auto">
            <a:xfrm>
              <a:off x="1920" y="1296"/>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39" name="Rectangle 575"/>
            <p:cNvSpPr>
              <a:spLocks noChangeAspect="1" noChangeArrowheads="1"/>
            </p:cNvSpPr>
            <p:nvPr/>
          </p:nvSpPr>
          <p:spPr bwMode="auto">
            <a:xfrm>
              <a:off x="2016" y="1296"/>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40" name="Rectangle 576"/>
            <p:cNvSpPr>
              <a:spLocks noChangeAspect="1" noChangeArrowheads="1"/>
            </p:cNvSpPr>
            <p:nvPr/>
          </p:nvSpPr>
          <p:spPr bwMode="auto">
            <a:xfrm>
              <a:off x="2112" y="1296"/>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41" name="Rectangle 577"/>
            <p:cNvSpPr>
              <a:spLocks noChangeAspect="1" noChangeArrowheads="1"/>
            </p:cNvSpPr>
            <p:nvPr/>
          </p:nvSpPr>
          <p:spPr bwMode="auto">
            <a:xfrm>
              <a:off x="1824" y="1392"/>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42" name="Rectangle 578"/>
            <p:cNvSpPr>
              <a:spLocks noChangeAspect="1" noChangeArrowheads="1"/>
            </p:cNvSpPr>
            <p:nvPr/>
          </p:nvSpPr>
          <p:spPr bwMode="auto">
            <a:xfrm>
              <a:off x="2112" y="1392"/>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grpSp>
      <p:grpSp>
        <p:nvGrpSpPr>
          <p:cNvPr id="2048" name="Group 6"/>
          <p:cNvGrpSpPr>
            <a:grpSpLocks noChangeAspect="1"/>
          </p:cNvGrpSpPr>
          <p:nvPr/>
        </p:nvGrpSpPr>
        <p:grpSpPr bwMode="auto">
          <a:xfrm>
            <a:off x="2576736" y="2996952"/>
            <a:ext cx="504825" cy="836613"/>
            <a:chOff x="1261" y="1689"/>
            <a:chExt cx="318" cy="527"/>
          </a:xfrm>
        </p:grpSpPr>
        <p:sp>
          <p:nvSpPr>
            <p:cNvPr id="2052" name="Oval 7"/>
            <p:cNvSpPr>
              <a:spLocks noChangeArrowheads="1"/>
            </p:cNvSpPr>
            <p:nvPr/>
          </p:nvSpPr>
          <p:spPr bwMode="auto">
            <a:xfrm>
              <a:off x="1322" y="1689"/>
              <a:ext cx="197" cy="198"/>
            </a:xfrm>
            <a:prstGeom prst="ellipse">
              <a:avLst/>
            </a:prstGeom>
            <a:solidFill>
              <a:srgbClr val="83A4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53" name="Freeform 8"/>
            <p:cNvSpPr>
              <a:spLocks/>
            </p:cNvSpPr>
            <p:nvPr/>
          </p:nvSpPr>
          <p:spPr bwMode="auto">
            <a:xfrm>
              <a:off x="1261" y="1886"/>
              <a:ext cx="318" cy="330"/>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solidFill>
              <a:srgbClr val="83A4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2055" name="Group 12"/>
          <p:cNvGrpSpPr>
            <a:grpSpLocks noChangeAspect="1"/>
          </p:cNvGrpSpPr>
          <p:nvPr/>
        </p:nvGrpSpPr>
        <p:grpSpPr bwMode="auto">
          <a:xfrm>
            <a:off x="2144690" y="4437112"/>
            <a:ext cx="1171577" cy="665160"/>
            <a:chOff x="1079" y="2523"/>
            <a:chExt cx="738" cy="419"/>
          </a:xfrm>
        </p:grpSpPr>
        <p:sp>
          <p:nvSpPr>
            <p:cNvPr id="2058" name="Freeform 13"/>
            <p:cNvSpPr>
              <a:spLocks/>
            </p:cNvSpPr>
            <p:nvPr/>
          </p:nvSpPr>
          <p:spPr bwMode="auto">
            <a:xfrm>
              <a:off x="1079" y="2523"/>
              <a:ext cx="738" cy="335"/>
            </a:xfrm>
            <a:custGeom>
              <a:avLst/>
              <a:gdLst>
                <a:gd name="T0" fmla="*/ 814 w 2056"/>
                <a:gd name="T1" fmla="*/ 531 h 931"/>
                <a:gd name="T2" fmla="*/ 814 w 2056"/>
                <a:gd name="T3" fmla="*/ 47 h 931"/>
                <a:gd name="T4" fmla="*/ 766 w 2056"/>
                <a:gd name="T5" fmla="*/ 0 h 931"/>
                <a:gd name="T6" fmla="*/ 344 w 2056"/>
                <a:gd name="T7" fmla="*/ 0 h 931"/>
                <a:gd name="T8" fmla="*/ 293 w 2056"/>
                <a:gd name="T9" fmla="*/ 26 h 931"/>
                <a:gd name="T10" fmla="*/ 54 w 2056"/>
                <a:gd name="T11" fmla="*/ 358 h 931"/>
                <a:gd name="T12" fmla="*/ 27 w 2056"/>
                <a:gd name="T13" fmla="*/ 461 h 931"/>
                <a:gd name="T14" fmla="*/ 27 w 2056"/>
                <a:gd name="T15" fmla="*/ 740 h 931"/>
                <a:gd name="T16" fmla="*/ 0 w 2056"/>
                <a:gd name="T17" fmla="*/ 783 h 931"/>
                <a:gd name="T18" fmla="*/ 0 w 2056"/>
                <a:gd name="T19" fmla="*/ 883 h 931"/>
                <a:gd name="T20" fmla="*/ 48 w 2056"/>
                <a:gd name="T21" fmla="*/ 931 h 931"/>
                <a:gd name="T22" fmla="*/ 202 w 2056"/>
                <a:gd name="T23" fmla="*/ 931 h 931"/>
                <a:gd name="T24" fmla="*/ 484 w 2056"/>
                <a:gd name="T25" fmla="*/ 657 h 931"/>
                <a:gd name="T26" fmla="*/ 766 w 2056"/>
                <a:gd name="T27" fmla="*/ 931 h 931"/>
                <a:gd name="T28" fmla="*/ 1349 w 2056"/>
                <a:gd name="T29" fmla="*/ 931 h 931"/>
                <a:gd name="T30" fmla="*/ 1630 w 2056"/>
                <a:gd name="T31" fmla="*/ 657 h 931"/>
                <a:gd name="T32" fmla="*/ 1912 w 2056"/>
                <a:gd name="T33" fmla="*/ 931 h 931"/>
                <a:gd name="T34" fmla="*/ 2056 w 2056"/>
                <a:gd name="T35" fmla="*/ 931 h 931"/>
                <a:gd name="T36" fmla="*/ 2056 w 2056"/>
                <a:gd name="T37" fmla="*/ 531 h 931"/>
                <a:gd name="T38" fmla="*/ 814 w 2056"/>
                <a:gd name="T39" fmla="*/ 531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56" h="931">
                  <a:moveTo>
                    <a:pt x="814" y="531"/>
                  </a:moveTo>
                  <a:cubicBezTo>
                    <a:pt x="814" y="331"/>
                    <a:pt x="814" y="66"/>
                    <a:pt x="814" y="47"/>
                  </a:cubicBezTo>
                  <a:cubicBezTo>
                    <a:pt x="814" y="17"/>
                    <a:pt x="801" y="0"/>
                    <a:pt x="766" y="0"/>
                  </a:cubicBezTo>
                  <a:cubicBezTo>
                    <a:pt x="583" y="0"/>
                    <a:pt x="362" y="0"/>
                    <a:pt x="344" y="0"/>
                  </a:cubicBezTo>
                  <a:cubicBezTo>
                    <a:pt x="325" y="0"/>
                    <a:pt x="308" y="6"/>
                    <a:pt x="293" y="26"/>
                  </a:cubicBezTo>
                  <a:cubicBezTo>
                    <a:pt x="230" y="107"/>
                    <a:pt x="120" y="255"/>
                    <a:pt x="54" y="358"/>
                  </a:cubicBezTo>
                  <a:cubicBezTo>
                    <a:pt x="22" y="407"/>
                    <a:pt x="27" y="441"/>
                    <a:pt x="27" y="461"/>
                  </a:cubicBezTo>
                  <a:cubicBezTo>
                    <a:pt x="27" y="478"/>
                    <a:pt x="27" y="683"/>
                    <a:pt x="27" y="740"/>
                  </a:cubicBezTo>
                  <a:cubicBezTo>
                    <a:pt x="11" y="748"/>
                    <a:pt x="0" y="764"/>
                    <a:pt x="0" y="783"/>
                  </a:cubicBezTo>
                  <a:cubicBezTo>
                    <a:pt x="0" y="883"/>
                    <a:pt x="0" y="883"/>
                    <a:pt x="0" y="883"/>
                  </a:cubicBezTo>
                  <a:cubicBezTo>
                    <a:pt x="0" y="910"/>
                    <a:pt x="21" y="931"/>
                    <a:pt x="48" y="931"/>
                  </a:cubicBezTo>
                  <a:cubicBezTo>
                    <a:pt x="202" y="931"/>
                    <a:pt x="202" y="931"/>
                    <a:pt x="202" y="931"/>
                  </a:cubicBezTo>
                  <a:cubicBezTo>
                    <a:pt x="207" y="779"/>
                    <a:pt x="331" y="657"/>
                    <a:pt x="484" y="657"/>
                  </a:cubicBezTo>
                  <a:cubicBezTo>
                    <a:pt x="637" y="657"/>
                    <a:pt x="761" y="779"/>
                    <a:pt x="766" y="931"/>
                  </a:cubicBezTo>
                  <a:cubicBezTo>
                    <a:pt x="1349" y="931"/>
                    <a:pt x="1349" y="931"/>
                    <a:pt x="1349" y="931"/>
                  </a:cubicBezTo>
                  <a:cubicBezTo>
                    <a:pt x="1353" y="779"/>
                    <a:pt x="1477" y="657"/>
                    <a:pt x="1630" y="657"/>
                  </a:cubicBezTo>
                  <a:cubicBezTo>
                    <a:pt x="1783" y="657"/>
                    <a:pt x="1908" y="779"/>
                    <a:pt x="1912" y="931"/>
                  </a:cubicBezTo>
                  <a:cubicBezTo>
                    <a:pt x="2056" y="931"/>
                    <a:pt x="2056" y="931"/>
                    <a:pt x="2056" y="931"/>
                  </a:cubicBezTo>
                  <a:cubicBezTo>
                    <a:pt x="2056" y="531"/>
                    <a:pt x="2056" y="531"/>
                    <a:pt x="2056" y="531"/>
                  </a:cubicBezTo>
                  <a:lnTo>
                    <a:pt x="814" y="531"/>
                  </a:lnTo>
                  <a:close/>
                </a:path>
              </a:pathLst>
            </a:custGeom>
            <a:solidFill>
              <a:srgbClr val="5CBE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59" name="Oval 14"/>
            <p:cNvSpPr>
              <a:spLocks noChangeArrowheads="1"/>
            </p:cNvSpPr>
            <p:nvPr/>
          </p:nvSpPr>
          <p:spPr bwMode="auto">
            <a:xfrm>
              <a:off x="1172" y="2780"/>
              <a:ext cx="162" cy="162"/>
            </a:xfrm>
            <a:prstGeom prst="ellipse">
              <a:avLst/>
            </a:prstGeom>
            <a:solidFill>
              <a:srgbClr val="5CBE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60" name="Oval 15"/>
            <p:cNvSpPr>
              <a:spLocks noChangeArrowheads="1"/>
            </p:cNvSpPr>
            <p:nvPr/>
          </p:nvSpPr>
          <p:spPr bwMode="auto">
            <a:xfrm>
              <a:off x="1584" y="2780"/>
              <a:ext cx="162" cy="162"/>
            </a:xfrm>
            <a:prstGeom prst="ellipse">
              <a:avLst/>
            </a:prstGeom>
            <a:solidFill>
              <a:srgbClr val="5CBE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61" name="Freeform 16"/>
            <p:cNvSpPr>
              <a:spLocks/>
            </p:cNvSpPr>
            <p:nvPr/>
          </p:nvSpPr>
          <p:spPr bwMode="auto">
            <a:xfrm>
              <a:off x="1180" y="2539"/>
              <a:ext cx="164" cy="128"/>
            </a:xfrm>
            <a:custGeom>
              <a:avLst/>
              <a:gdLst>
                <a:gd name="T0" fmla="*/ 9 w 457"/>
                <a:gd name="T1" fmla="*/ 308 h 356"/>
                <a:gd name="T2" fmla="*/ 41 w 457"/>
                <a:gd name="T3" fmla="*/ 356 h 356"/>
                <a:gd name="T4" fmla="*/ 409 w 457"/>
                <a:gd name="T5" fmla="*/ 356 h 356"/>
                <a:gd name="T6" fmla="*/ 457 w 457"/>
                <a:gd name="T7" fmla="*/ 308 h 356"/>
                <a:gd name="T8" fmla="*/ 457 w 457"/>
                <a:gd name="T9" fmla="*/ 25 h 356"/>
                <a:gd name="T10" fmla="*/ 435 w 457"/>
                <a:gd name="T11" fmla="*/ 0 h 356"/>
                <a:gd name="T12" fmla="*/ 138 w 457"/>
                <a:gd name="T13" fmla="*/ 0 h 356"/>
                <a:gd name="T14" fmla="*/ 85 w 457"/>
                <a:gd name="T15" fmla="*/ 37 h 356"/>
                <a:gd name="T16" fmla="*/ 9 w 457"/>
                <a:gd name="T17" fmla="*/ 30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7" h="356">
                  <a:moveTo>
                    <a:pt x="9" y="308"/>
                  </a:moveTo>
                  <a:cubicBezTo>
                    <a:pt x="0" y="341"/>
                    <a:pt x="15" y="356"/>
                    <a:pt x="41" y="356"/>
                  </a:cubicBezTo>
                  <a:cubicBezTo>
                    <a:pt x="409" y="356"/>
                    <a:pt x="409" y="356"/>
                    <a:pt x="409" y="356"/>
                  </a:cubicBezTo>
                  <a:cubicBezTo>
                    <a:pt x="435" y="356"/>
                    <a:pt x="457" y="335"/>
                    <a:pt x="457" y="308"/>
                  </a:cubicBezTo>
                  <a:cubicBezTo>
                    <a:pt x="457" y="25"/>
                    <a:pt x="457" y="25"/>
                    <a:pt x="457" y="25"/>
                  </a:cubicBezTo>
                  <a:cubicBezTo>
                    <a:pt x="457" y="9"/>
                    <a:pt x="452" y="0"/>
                    <a:pt x="435" y="0"/>
                  </a:cubicBezTo>
                  <a:cubicBezTo>
                    <a:pt x="138" y="0"/>
                    <a:pt x="138" y="0"/>
                    <a:pt x="138" y="0"/>
                  </a:cubicBezTo>
                  <a:cubicBezTo>
                    <a:pt x="111" y="0"/>
                    <a:pt x="92" y="11"/>
                    <a:pt x="85" y="37"/>
                  </a:cubicBezTo>
                  <a:cubicBezTo>
                    <a:pt x="78" y="62"/>
                    <a:pt x="19" y="276"/>
                    <a:pt x="9" y="3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62" name="Freeform 17"/>
            <p:cNvSpPr>
              <a:spLocks/>
            </p:cNvSpPr>
            <p:nvPr/>
          </p:nvSpPr>
          <p:spPr bwMode="auto">
            <a:xfrm>
              <a:off x="1099" y="2538"/>
              <a:ext cx="106" cy="129"/>
            </a:xfrm>
            <a:custGeom>
              <a:avLst/>
              <a:gdLst>
                <a:gd name="T0" fmla="*/ 241 w 296"/>
                <a:gd name="T1" fmla="*/ 0 h 359"/>
                <a:gd name="T2" fmla="*/ 269 w 296"/>
                <a:gd name="T3" fmla="*/ 0 h 359"/>
                <a:gd name="T4" fmla="*/ 289 w 296"/>
                <a:gd name="T5" fmla="*/ 34 h 359"/>
                <a:gd name="T6" fmla="*/ 203 w 296"/>
                <a:gd name="T7" fmla="*/ 327 h 359"/>
                <a:gd name="T8" fmla="*/ 170 w 296"/>
                <a:gd name="T9" fmla="*/ 359 h 359"/>
                <a:gd name="T10" fmla="*/ 17 w 296"/>
                <a:gd name="T11" fmla="*/ 359 h 359"/>
                <a:gd name="T12" fmla="*/ 8 w 296"/>
                <a:gd name="T13" fmla="*/ 329 h 359"/>
                <a:gd name="T14" fmla="*/ 241 w 296"/>
                <a:gd name="T15" fmla="*/ 0 h 3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6" h="359">
                  <a:moveTo>
                    <a:pt x="241" y="0"/>
                  </a:moveTo>
                  <a:cubicBezTo>
                    <a:pt x="241" y="0"/>
                    <a:pt x="252" y="0"/>
                    <a:pt x="269" y="0"/>
                  </a:cubicBezTo>
                  <a:cubicBezTo>
                    <a:pt x="286" y="0"/>
                    <a:pt x="296" y="15"/>
                    <a:pt x="289" y="34"/>
                  </a:cubicBezTo>
                  <a:cubicBezTo>
                    <a:pt x="282" y="52"/>
                    <a:pt x="207" y="313"/>
                    <a:pt x="203" y="327"/>
                  </a:cubicBezTo>
                  <a:cubicBezTo>
                    <a:pt x="199" y="342"/>
                    <a:pt x="183" y="359"/>
                    <a:pt x="170" y="359"/>
                  </a:cubicBezTo>
                  <a:cubicBezTo>
                    <a:pt x="156" y="359"/>
                    <a:pt x="17" y="359"/>
                    <a:pt x="17" y="359"/>
                  </a:cubicBezTo>
                  <a:cubicBezTo>
                    <a:pt x="7" y="359"/>
                    <a:pt x="0" y="342"/>
                    <a:pt x="8" y="329"/>
                  </a:cubicBezTo>
                  <a:cubicBezTo>
                    <a:pt x="32" y="290"/>
                    <a:pt x="217" y="26"/>
                    <a:pt x="24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2063" name="曲折矢印 2062"/>
          <p:cNvSpPr/>
          <p:nvPr/>
        </p:nvSpPr>
        <p:spPr>
          <a:xfrm rot="10800000">
            <a:off x="3422991" y="4005064"/>
            <a:ext cx="824781" cy="792088"/>
          </a:xfrm>
          <a:prstGeom prst="bentArrow">
            <a:avLst>
              <a:gd name="adj1" fmla="val 12674"/>
              <a:gd name="adj2" fmla="val 13727"/>
              <a:gd name="adj3" fmla="val 16282"/>
              <a:gd name="adj4" fmla="val 17020"/>
            </a:avLst>
          </a:prstGeom>
          <a:solidFill>
            <a:srgbClr val="1E806B"/>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64" name="正方形/長方形 2063"/>
          <p:cNvSpPr/>
          <p:nvPr/>
        </p:nvSpPr>
        <p:spPr>
          <a:xfrm>
            <a:off x="3584848" y="2780928"/>
            <a:ext cx="1250536" cy="276999"/>
          </a:xfrm>
          <a:prstGeom prst="rect">
            <a:avLst/>
          </a:prstGeom>
        </p:spPr>
        <p:txBody>
          <a:bodyPr wrap="square">
            <a:spAutoFit/>
          </a:bodyPr>
          <a:lstStyle/>
          <a:p>
            <a:pPr algn="ctr"/>
            <a:r>
              <a:rPr lang="ja-JP" altLang="en-US" sz="1200" dirty="0">
                <a:latin typeface="HGP創英角ｺﾞｼｯｸUB" panose="020B0900000000000000" pitchFamily="50" charset="-128"/>
                <a:ea typeface="HGP創英角ｺﾞｼｯｸUB" panose="020B0900000000000000" pitchFamily="50" charset="-128"/>
              </a:rPr>
              <a:t>医薬品メーカー</a:t>
            </a:r>
          </a:p>
        </p:txBody>
      </p:sp>
      <p:sp>
        <p:nvSpPr>
          <p:cNvPr id="84" name="正方形/長方形 83"/>
          <p:cNvSpPr/>
          <p:nvPr/>
        </p:nvSpPr>
        <p:spPr>
          <a:xfrm>
            <a:off x="632520" y="2780928"/>
            <a:ext cx="1296144" cy="276999"/>
          </a:xfrm>
          <a:prstGeom prst="rect">
            <a:avLst/>
          </a:prstGeom>
        </p:spPr>
        <p:txBody>
          <a:bodyPr wrap="square">
            <a:spAutoFit/>
          </a:bodyPr>
          <a:lstStyle/>
          <a:p>
            <a:pPr algn="ctr"/>
            <a:r>
              <a:rPr lang="ja-JP" altLang="en-US" sz="1200" dirty="0">
                <a:latin typeface="HGP創英角ｺﾞｼｯｸUB" panose="020B0900000000000000" pitchFamily="50" charset="-128"/>
                <a:ea typeface="HGP創英角ｺﾞｼｯｸUB" panose="020B0900000000000000" pitchFamily="50" charset="-128"/>
              </a:rPr>
              <a:t>病　院</a:t>
            </a:r>
          </a:p>
        </p:txBody>
      </p:sp>
      <p:sp>
        <p:nvSpPr>
          <p:cNvPr id="85" name="正方形/長方形 84"/>
          <p:cNvSpPr/>
          <p:nvPr/>
        </p:nvSpPr>
        <p:spPr>
          <a:xfrm>
            <a:off x="2288704" y="2780928"/>
            <a:ext cx="1080120" cy="276999"/>
          </a:xfrm>
          <a:prstGeom prst="rect">
            <a:avLst/>
          </a:prstGeom>
        </p:spPr>
        <p:txBody>
          <a:bodyPr wrap="square">
            <a:spAutoFit/>
          </a:bodyPr>
          <a:lstStyle/>
          <a:p>
            <a:pPr algn="ctr"/>
            <a:r>
              <a:rPr lang="en-US" altLang="ja-JP" sz="1200">
                <a:latin typeface="Arial Black" panose="020B0A04020102020204" pitchFamily="34" charset="0"/>
                <a:ea typeface="HGP創英角ｺﾞｼｯｸUB" panose="020B0900000000000000" pitchFamily="50" charset="-128"/>
              </a:rPr>
              <a:t>M R</a:t>
            </a:r>
            <a:endParaRPr lang="ja-JP" altLang="en-US" sz="1200" dirty="0">
              <a:latin typeface="Arial Black" panose="020B0A04020102020204" pitchFamily="34" charset="0"/>
              <a:ea typeface="HGP創英角ｺﾞｼｯｸUB" panose="020B0900000000000000" pitchFamily="50" charset="-128"/>
            </a:endParaRPr>
          </a:p>
        </p:txBody>
      </p:sp>
      <p:sp>
        <p:nvSpPr>
          <p:cNvPr id="86" name="曲折矢印 85"/>
          <p:cNvSpPr/>
          <p:nvPr/>
        </p:nvSpPr>
        <p:spPr>
          <a:xfrm rot="16200000">
            <a:off x="1240608" y="3960888"/>
            <a:ext cx="736427" cy="792088"/>
          </a:xfrm>
          <a:prstGeom prst="bentArrow">
            <a:avLst>
              <a:gd name="adj1" fmla="val 12674"/>
              <a:gd name="adj2" fmla="val 13727"/>
              <a:gd name="adj3" fmla="val 16282"/>
              <a:gd name="adj4" fmla="val 17020"/>
            </a:avLst>
          </a:prstGeom>
          <a:solidFill>
            <a:srgbClr val="1E806B"/>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65" name="正方形/長方形 2064"/>
          <p:cNvSpPr/>
          <p:nvPr/>
        </p:nvSpPr>
        <p:spPr>
          <a:xfrm>
            <a:off x="2311946" y="3789040"/>
            <a:ext cx="1064715" cy="246221"/>
          </a:xfrm>
          <a:prstGeom prst="rect">
            <a:avLst/>
          </a:prstGeom>
        </p:spPr>
        <p:txBody>
          <a:bodyPr wrap="none">
            <a:spAutoFit/>
          </a:bodyPr>
          <a:lstStyle/>
          <a:p>
            <a:pPr algn="ctr"/>
            <a:r>
              <a:rPr lang="ja-JP" altLang="en-US" sz="1000" b="1" dirty="0">
                <a:latin typeface="ＭＳ Ｐゴシック" panose="020B0600070205080204" pitchFamily="50" charset="-128"/>
                <a:ea typeface="ＭＳ Ｐゴシック" panose="020B0600070205080204" pitchFamily="50" charset="-128"/>
              </a:rPr>
              <a:t>値段交渉を仲介</a:t>
            </a:r>
          </a:p>
        </p:txBody>
      </p:sp>
      <p:sp>
        <p:nvSpPr>
          <p:cNvPr id="2066" name="円/楕円 2065"/>
          <p:cNvSpPr/>
          <p:nvPr/>
        </p:nvSpPr>
        <p:spPr>
          <a:xfrm>
            <a:off x="1640632" y="2276872"/>
            <a:ext cx="2316112" cy="432792"/>
          </a:xfrm>
          <a:prstGeom prst="ellipse">
            <a:avLst/>
          </a:prstGeom>
          <a:gradFill flip="none" rotWithShape="1">
            <a:gsLst>
              <a:gs pos="0">
                <a:srgbClr val="83A4D1"/>
              </a:gs>
              <a:gs pos="100000">
                <a:schemeClr val="bg1"/>
              </a:gs>
            </a:gsLst>
            <a:path path="shape">
              <a:fillToRect l="50000" t="50000" r="50000" b="50000"/>
            </a:path>
            <a:tileRect/>
          </a:gradFill>
        </p:spPr>
        <p:txBody>
          <a:bodyPr wrap="square">
            <a:spAutoFit/>
          </a:bodyPr>
          <a:lstStyle/>
          <a:p>
            <a:pPr algn="ctr"/>
            <a:r>
              <a:rPr lang="ja-JP" altLang="en-US" sz="1400" b="1" dirty="0">
                <a:latin typeface="ＭＳ Ｐゴシック" panose="020B0600070205080204" pitchFamily="50" charset="-128"/>
                <a:ea typeface="ＭＳ Ｐゴシック" panose="020B0600070205080204" pitchFamily="50" charset="-128"/>
              </a:rPr>
              <a:t>医薬品の</a:t>
            </a:r>
            <a:r>
              <a:rPr lang="ja-JP" altLang="ja-JP" sz="1400" b="1" dirty="0">
                <a:latin typeface="ＭＳ Ｐゴシック" panose="020B0600070205080204" pitchFamily="50" charset="-128"/>
                <a:ea typeface="ＭＳ Ｐゴシック" panose="020B0600070205080204" pitchFamily="50" charset="-128"/>
              </a:rPr>
              <a:t>注文</a:t>
            </a:r>
            <a:endParaRPr lang="ja-JP" altLang="en-US" sz="1400" b="1" dirty="0">
              <a:latin typeface="ＭＳ Ｐゴシック" panose="020B0600070205080204" pitchFamily="50" charset="-128"/>
              <a:ea typeface="ＭＳ Ｐゴシック" panose="020B0600070205080204" pitchFamily="50" charset="-128"/>
            </a:endParaRPr>
          </a:p>
        </p:txBody>
      </p:sp>
      <p:sp>
        <p:nvSpPr>
          <p:cNvPr id="89" name="円/楕円 88"/>
          <p:cNvSpPr/>
          <p:nvPr/>
        </p:nvSpPr>
        <p:spPr>
          <a:xfrm>
            <a:off x="1640632" y="5445224"/>
            <a:ext cx="2316112" cy="432792"/>
          </a:xfrm>
          <a:prstGeom prst="ellipse">
            <a:avLst/>
          </a:prstGeom>
          <a:gradFill flip="none" rotWithShape="1">
            <a:gsLst>
              <a:gs pos="0">
                <a:srgbClr val="5CBEA4"/>
              </a:gs>
              <a:gs pos="100000">
                <a:schemeClr val="bg1"/>
              </a:gs>
            </a:gsLst>
            <a:path path="shape">
              <a:fillToRect l="50000" t="50000" r="50000" b="50000"/>
            </a:path>
            <a:tileRect/>
          </a:gradFill>
        </p:spPr>
        <p:txBody>
          <a:bodyPr wrap="square">
            <a:spAutoFit/>
          </a:bodyPr>
          <a:lstStyle/>
          <a:p>
            <a:pPr algn="ctr"/>
            <a:r>
              <a:rPr lang="ja-JP" altLang="en-US" sz="1400" b="1" dirty="0">
                <a:latin typeface="ＭＳ Ｐゴシック" panose="020B0600070205080204" pitchFamily="50" charset="-128"/>
                <a:ea typeface="ＭＳ Ｐゴシック" panose="020B0600070205080204" pitchFamily="50" charset="-128"/>
              </a:rPr>
              <a:t>医薬品の配送</a:t>
            </a:r>
          </a:p>
        </p:txBody>
      </p:sp>
      <p:sp>
        <p:nvSpPr>
          <p:cNvPr id="90" name="正方形/長方形 89"/>
          <p:cNvSpPr/>
          <p:nvPr/>
        </p:nvSpPr>
        <p:spPr>
          <a:xfrm>
            <a:off x="2072680" y="4160113"/>
            <a:ext cx="1440160" cy="276999"/>
          </a:xfrm>
          <a:prstGeom prst="rect">
            <a:avLst/>
          </a:prstGeom>
        </p:spPr>
        <p:txBody>
          <a:bodyPr wrap="square">
            <a:spAutoFit/>
          </a:bodyPr>
          <a:lstStyle/>
          <a:p>
            <a:pPr algn="ctr"/>
            <a:r>
              <a:rPr lang="ja-JP" altLang="en-US" sz="1200" dirty="0">
                <a:latin typeface="Arial Black" panose="020B0A04020102020204" pitchFamily="34" charset="0"/>
                <a:ea typeface="HGP創英角ｺﾞｼｯｸUB" panose="020B0900000000000000" pitchFamily="50" charset="-128"/>
              </a:rPr>
              <a:t>専門の配送業者</a:t>
            </a:r>
          </a:p>
        </p:txBody>
      </p:sp>
      <p:sp>
        <p:nvSpPr>
          <p:cNvPr id="2067" name="正方形/長方形 2066"/>
          <p:cNvSpPr/>
          <p:nvPr/>
        </p:nvSpPr>
        <p:spPr>
          <a:xfrm>
            <a:off x="1424608" y="5085184"/>
            <a:ext cx="2924717" cy="461665"/>
          </a:xfrm>
          <a:prstGeom prst="rect">
            <a:avLst/>
          </a:prstGeom>
        </p:spPr>
        <p:txBody>
          <a:bodyPr wrap="square">
            <a:spAutoFit/>
          </a:bodyPr>
          <a:lstStyle/>
          <a:p>
            <a:r>
              <a:rPr lang="ja-JP" altLang="ja-JP" sz="1200" b="1" dirty="0">
                <a:latin typeface="Arial" panose="020B0604020202020204" pitchFamily="34" charset="0"/>
                <a:ea typeface="ＭＳ Ｐゴシック" panose="020B0600070205080204" pitchFamily="50" charset="-128"/>
                <a:cs typeface="Arial" panose="020B0604020202020204" pitchFamily="34" charset="0"/>
              </a:rPr>
              <a:t>外資系</a:t>
            </a:r>
            <a:r>
              <a:rPr lang="ja-JP" altLang="ja-JP" sz="1200" b="1">
                <a:latin typeface="Arial" panose="020B0604020202020204" pitchFamily="34" charset="0"/>
                <a:ea typeface="ＭＳ Ｐゴシック" panose="020B0600070205080204" pitchFamily="50" charset="-128"/>
                <a:cs typeface="Arial" panose="020B0604020202020204" pitchFamily="34" charset="0"/>
              </a:rPr>
              <a:t>の</a:t>
            </a:r>
            <a:r>
              <a:rPr lang="en-US" altLang="ja-JP" sz="1200" b="1">
                <a:latin typeface="Arial" panose="020B0604020202020204" pitchFamily="34" charset="0"/>
                <a:ea typeface="ＭＳ Ｐゴシック" panose="020B0600070205080204" pitchFamily="50" charset="-128"/>
                <a:cs typeface="Arial" panose="020B0604020202020204" pitchFamily="34" charset="0"/>
              </a:rPr>
              <a:t>ZUELLIG PHARMA</a:t>
            </a: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と</a:t>
            </a:r>
            <a:br>
              <a:rPr lang="en-US" altLang="ja-JP" sz="1200" b="1" dirty="0">
                <a:latin typeface="Arial" panose="020B0604020202020204" pitchFamily="34" charset="0"/>
                <a:ea typeface="ＭＳ Ｐゴシック" panose="020B0600070205080204" pitchFamily="50" charset="-128"/>
                <a:cs typeface="Arial" panose="020B0604020202020204" pitchFamily="34" charset="0"/>
              </a:rPr>
            </a:b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地場系</a:t>
            </a:r>
            <a:r>
              <a:rPr lang="ja-JP" altLang="ja-JP" sz="1200" b="1" dirty="0">
                <a:latin typeface="Arial" panose="020B0604020202020204" pitchFamily="34" charset="0"/>
                <a:ea typeface="ＭＳ Ｐゴシック" panose="020B0600070205080204" pitchFamily="50" charset="-128"/>
                <a:cs typeface="Arial" panose="020B0604020202020204" pitchFamily="34" charset="0"/>
              </a:rPr>
              <a:t>の</a:t>
            </a: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DKSH</a:t>
            </a:r>
            <a:r>
              <a:rPr lang="ja-JP" altLang="ja-JP" sz="1200" b="1" dirty="0">
                <a:latin typeface="Arial" panose="020B0604020202020204" pitchFamily="34" charset="0"/>
                <a:ea typeface="ＭＳ Ｐゴシック" panose="020B0600070205080204" pitchFamily="50" charset="-128"/>
                <a:cs typeface="Arial" panose="020B0604020202020204" pitchFamily="34" charset="0"/>
              </a:rPr>
              <a:t>が</a:t>
            </a: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医薬品配送</a:t>
            </a:r>
            <a:r>
              <a:rPr lang="ja-JP" altLang="ja-JP" sz="1200" b="1" dirty="0">
                <a:latin typeface="Arial" panose="020B0604020202020204" pitchFamily="34" charset="0"/>
                <a:ea typeface="ＭＳ Ｐゴシック" panose="020B0600070205080204" pitchFamily="50" charset="-128"/>
                <a:cs typeface="Arial" panose="020B0604020202020204" pitchFamily="34" charset="0"/>
              </a:rPr>
              <a:t>市場を独占</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92" name="グループ化 7"/>
          <p:cNvGrpSpPr/>
          <p:nvPr/>
        </p:nvGrpSpPr>
        <p:grpSpPr>
          <a:xfrm>
            <a:off x="488505" y="1916832"/>
            <a:ext cx="4176464" cy="288032"/>
            <a:chOff x="4803500" y="2113806"/>
            <a:chExt cx="2954133" cy="288032"/>
          </a:xfrm>
        </p:grpSpPr>
        <p:cxnSp>
          <p:nvCxnSpPr>
            <p:cNvPr id="93" name="直線コネクタ 92"/>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94"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医薬品の調達フロー：医療機関</a:t>
              </a:r>
            </a:p>
          </p:txBody>
        </p:sp>
      </p:grpSp>
      <p:grpSp>
        <p:nvGrpSpPr>
          <p:cNvPr id="95" name="グループ化 7"/>
          <p:cNvGrpSpPr/>
          <p:nvPr/>
        </p:nvGrpSpPr>
        <p:grpSpPr>
          <a:xfrm>
            <a:off x="5241032" y="1916832"/>
            <a:ext cx="4176464" cy="288032"/>
            <a:chOff x="4803500" y="2113806"/>
            <a:chExt cx="2954133" cy="288032"/>
          </a:xfrm>
        </p:grpSpPr>
        <p:cxnSp>
          <p:nvCxnSpPr>
            <p:cNvPr id="96" name="直線コネクタ 9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9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医薬品の調達フロー：消費者</a:t>
              </a:r>
            </a:p>
          </p:txBody>
        </p:sp>
      </p:grpSp>
      <p:grpSp>
        <p:nvGrpSpPr>
          <p:cNvPr id="98" name="Group 3693"/>
          <p:cNvGrpSpPr>
            <a:grpSpLocks noChangeAspect="1"/>
          </p:cNvGrpSpPr>
          <p:nvPr/>
        </p:nvGrpSpPr>
        <p:grpSpPr bwMode="auto">
          <a:xfrm>
            <a:off x="8671016" y="2972789"/>
            <a:ext cx="575992" cy="831988"/>
            <a:chOff x="1776" y="864"/>
            <a:chExt cx="432" cy="624"/>
          </a:xfrm>
        </p:grpSpPr>
        <p:sp>
          <p:nvSpPr>
            <p:cNvPr id="99" name="Rectangle 555"/>
            <p:cNvSpPr>
              <a:spLocks noChangeAspect="1" noChangeArrowheads="1"/>
            </p:cNvSpPr>
            <p:nvPr/>
          </p:nvSpPr>
          <p:spPr bwMode="auto">
            <a:xfrm>
              <a:off x="1776" y="864"/>
              <a:ext cx="432" cy="624"/>
            </a:xfrm>
            <a:prstGeom prst="rect">
              <a:avLst/>
            </a:prstGeom>
            <a:solidFill>
              <a:srgbClr val="5F8AC3"/>
            </a:solidFill>
            <a:ln w="12700">
              <a:solidFill>
                <a:srgbClr val="FFFFFF"/>
              </a:solidFill>
              <a:miter lim="800000"/>
              <a:headEnd/>
              <a:tailEnd/>
            </a:ln>
            <a:effectLst/>
          </p:spPr>
          <p:txBody>
            <a:bodyPr wrap="none" tIns="0" bIns="0" anchor="ctr"/>
            <a:lstStyle/>
            <a:p>
              <a:endParaRPr lang="ja-JP" altLang="en-US"/>
            </a:p>
          </p:txBody>
        </p:sp>
        <p:sp>
          <p:nvSpPr>
            <p:cNvPr id="100" name="Rectangle 556"/>
            <p:cNvSpPr>
              <a:spLocks noChangeAspect="1" noChangeArrowheads="1"/>
            </p:cNvSpPr>
            <p:nvPr/>
          </p:nvSpPr>
          <p:spPr bwMode="auto">
            <a:xfrm>
              <a:off x="1920" y="1392"/>
              <a:ext cx="144" cy="82"/>
            </a:xfrm>
            <a:prstGeom prst="rect">
              <a:avLst/>
            </a:prstGeom>
            <a:solidFill>
              <a:srgbClr val="FFFFFF"/>
            </a:solidFill>
            <a:ln w="9525">
              <a:noFill/>
              <a:miter lim="800000"/>
              <a:headEnd/>
              <a:tailEnd/>
            </a:ln>
            <a:effectLst/>
          </p:spPr>
          <p:txBody>
            <a:bodyPr wrap="none" anchor="ctr"/>
            <a:lstStyle/>
            <a:p>
              <a:endParaRPr lang="ja-JP" altLang="en-US"/>
            </a:p>
          </p:txBody>
        </p:sp>
        <p:sp>
          <p:nvSpPr>
            <p:cNvPr id="101" name="Rectangle 557"/>
            <p:cNvSpPr>
              <a:spLocks noChangeAspect="1" noChangeArrowheads="1"/>
            </p:cNvSpPr>
            <p:nvPr/>
          </p:nvSpPr>
          <p:spPr bwMode="auto">
            <a:xfrm>
              <a:off x="1824" y="912"/>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02" name="Rectangle 558"/>
            <p:cNvSpPr>
              <a:spLocks noChangeAspect="1" noChangeArrowheads="1"/>
            </p:cNvSpPr>
            <p:nvPr/>
          </p:nvSpPr>
          <p:spPr bwMode="auto">
            <a:xfrm>
              <a:off x="1920" y="912"/>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03" name="Rectangle 559"/>
            <p:cNvSpPr>
              <a:spLocks noChangeAspect="1" noChangeArrowheads="1"/>
            </p:cNvSpPr>
            <p:nvPr/>
          </p:nvSpPr>
          <p:spPr bwMode="auto">
            <a:xfrm>
              <a:off x="2016" y="912"/>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04" name="Rectangle 560"/>
            <p:cNvSpPr>
              <a:spLocks noChangeAspect="1" noChangeArrowheads="1"/>
            </p:cNvSpPr>
            <p:nvPr/>
          </p:nvSpPr>
          <p:spPr bwMode="auto">
            <a:xfrm>
              <a:off x="2112" y="912"/>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05" name="Rectangle 561"/>
            <p:cNvSpPr>
              <a:spLocks noChangeAspect="1" noChangeArrowheads="1"/>
            </p:cNvSpPr>
            <p:nvPr/>
          </p:nvSpPr>
          <p:spPr bwMode="auto">
            <a:xfrm>
              <a:off x="1824" y="1008"/>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06" name="Rectangle 562"/>
            <p:cNvSpPr>
              <a:spLocks noChangeAspect="1" noChangeArrowheads="1"/>
            </p:cNvSpPr>
            <p:nvPr/>
          </p:nvSpPr>
          <p:spPr bwMode="auto">
            <a:xfrm>
              <a:off x="1920" y="1008"/>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07" name="Rectangle 563"/>
            <p:cNvSpPr>
              <a:spLocks noChangeAspect="1" noChangeArrowheads="1"/>
            </p:cNvSpPr>
            <p:nvPr/>
          </p:nvSpPr>
          <p:spPr bwMode="auto">
            <a:xfrm>
              <a:off x="2016" y="1008"/>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08" name="Rectangle 564"/>
            <p:cNvSpPr>
              <a:spLocks noChangeAspect="1" noChangeArrowheads="1"/>
            </p:cNvSpPr>
            <p:nvPr/>
          </p:nvSpPr>
          <p:spPr bwMode="auto">
            <a:xfrm>
              <a:off x="2112" y="1008"/>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09" name="Rectangle 565"/>
            <p:cNvSpPr>
              <a:spLocks noChangeAspect="1" noChangeArrowheads="1"/>
            </p:cNvSpPr>
            <p:nvPr/>
          </p:nvSpPr>
          <p:spPr bwMode="auto">
            <a:xfrm>
              <a:off x="1824" y="1104"/>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10" name="Rectangle 566"/>
            <p:cNvSpPr>
              <a:spLocks noChangeAspect="1" noChangeArrowheads="1"/>
            </p:cNvSpPr>
            <p:nvPr/>
          </p:nvSpPr>
          <p:spPr bwMode="auto">
            <a:xfrm>
              <a:off x="1920" y="1104"/>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11" name="Rectangle 567"/>
            <p:cNvSpPr>
              <a:spLocks noChangeAspect="1" noChangeArrowheads="1"/>
            </p:cNvSpPr>
            <p:nvPr/>
          </p:nvSpPr>
          <p:spPr bwMode="auto">
            <a:xfrm>
              <a:off x="2016" y="1104"/>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12" name="Rectangle 568"/>
            <p:cNvSpPr>
              <a:spLocks noChangeAspect="1" noChangeArrowheads="1"/>
            </p:cNvSpPr>
            <p:nvPr/>
          </p:nvSpPr>
          <p:spPr bwMode="auto">
            <a:xfrm>
              <a:off x="2112" y="1104"/>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13" name="Rectangle 569"/>
            <p:cNvSpPr>
              <a:spLocks noChangeAspect="1" noChangeArrowheads="1"/>
            </p:cNvSpPr>
            <p:nvPr/>
          </p:nvSpPr>
          <p:spPr bwMode="auto">
            <a:xfrm>
              <a:off x="1824" y="1200"/>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14" name="Rectangle 570"/>
            <p:cNvSpPr>
              <a:spLocks noChangeAspect="1" noChangeArrowheads="1"/>
            </p:cNvSpPr>
            <p:nvPr/>
          </p:nvSpPr>
          <p:spPr bwMode="auto">
            <a:xfrm>
              <a:off x="1920" y="1200"/>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15" name="Rectangle 571"/>
            <p:cNvSpPr>
              <a:spLocks noChangeAspect="1" noChangeArrowheads="1"/>
            </p:cNvSpPr>
            <p:nvPr/>
          </p:nvSpPr>
          <p:spPr bwMode="auto">
            <a:xfrm>
              <a:off x="2016" y="1200"/>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16" name="Rectangle 572"/>
            <p:cNvSpPr>
              <a:spLocks noChangeAspect="1" noChangeArrowheads="1"/>
            </p:cNvSpPr>
            <p:nvPr/>
          </p:nvSpPr>
          <p:spPr bwMode="auto">
            <a:xfrm>
              <a:off x="2112" y="1200"/>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17" name="Rectangle 573"/>
            <p:cNvSpPr>
              <a:spLocks noChangeAspect="1" noChangeArrowheads="1"/>
            </p:cNvSpPr>
            <p:nvPr/>
          </p:nvSpPr>
          <p:spPr bwMode="auto">
            <a:xfrm>
              <a:off x="1824" y="1296"/>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18" name="Rectangle 574"/>
            <p:cNvSpPr>
              <a:spLocks noChangeAspect="1" noChangeArrowheads="1"/>
            </p:cNvSpPr>
            <p:nvPr/>
          </p:nvSpPr>
          <p:spPr bwMode="auto">
            <a:xfrm>
              <a:off x="1920" y="1296"/>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19" name="Rectangle 575"/>
            <p:cNvSpPr>
              <a:spLocks noChangeAspect="1" noChangeArrowheads="1"/>
            </p:cNvSpPr>
            <p:nvPr/>
          </p:nvSpPr>
          <p:spPr bwMode="auto">
            <a:xfrm>
              <a:off x="2016" y="1296"/>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20" name="Rectangle 576"/>
            <p:cNvSpPr>
              <a:spLocks noChangeAspect="1" noChangeArrowheads="1"/>
            </p:cNvSpPr>
            <p:nvPr/>
          </p:nvSpPr>
          <p:spPr bwMode="auto">
            <a:xfrm>
              <a:off x="2112" y="1296"/>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21" name="Rectangle 577"/>
            <p:cNvSpPr>
              <a:spLocks noChangeAspect="1" noChangeArrowheads="1"/>
            </p:cNvSpPr>
            <p:nvPr/>
          </p:nvSpPr>
          <p:spPr bwMode="auto">
            <a:xfrm>
              <a:off x="1824" y="1392"/>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22" name="Rectangle 578"/>
            <p:cNvSpPr>
              <a:spLocks noChangeAspect="1" noChangeArrowheads="1"/>
            </p:cNvSpPr>
            <p:nvPr/>
          </p:nvSpPr>
          <p:spPr bwMode="auto">
            <a:xfrm>
              <a:off x="2112" y="1392"/>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grpSp>
      <p:grpSp>
        <p:nvGrpSpPr>
          <p:cNvPr id="2070" name="グループ化 2069"/>
          <p:cNvGrpSpPr/>
          <p:nvPr/>
        </p:nvGrpSpPr>
        <p:grpSpPr>
          <a:xfrm>
            <a:off x="6181987" y="3156704"/>
            <a:ext cx="716996" cy="648073"/>
            <a:chOff x="5313040" y="3141063"/>
            <a:chExt cx="955888" cy="864000"/>
          </a:xfrm>
        </p:grpSpPr>
        <p:grpSp>
          <p:nvGrpSpPr>
            <p:cNvPr id="43" name="Group 3715"/>
            <p:cNvGrpSpPr>
              <a:grpSpLocks noChangeAspect="1"/>
            </p:cNvGrpSpPr>
            <p:nvPr/>
          </p:nvGrpSpPr>
          <p:grpSpPr bwMode="auto">
            <a:xfrm>
              <a:off x="5313040" y="3141063"/>
              <a:ext cx="935339" cy="864000"/>
              <a:chOff x="3617" y="3232"/>
              <a:chExt cx="590" cy="545"/>
            </a:xfrm>
          </p:grpSpPr>
          <p:sp>
            <p:nvSpPr>
              <p:cNvPr id="44" name="Rectangle 1743"/>
              <p:cNvSpPr>
                <a:spLocks noChangeAspect="1" noChangeArrowheads="1"/>
              </p:cNvSpPr>
              <p:nvPr/>
            </p:nvSpPr>
            <p:spPr bwMode="auto">
              <a:xfrm>
                <a:off x="3635" y="3232"/>
                <a:ext cx="554" cy="545"/>
              </a:xfrm>
              <a:prstGeom prst="rect">
                <a:avLst/>
              </a:prstGeom>
              <a:solidFill>
                <a:srgbClr val="5F8AC3"/>
              </a:solidFill>
              <a:ln w="12700">
                <a:solidFill>
                  <a:srgbClr val="FFFFFF"/>
                </a:solidFill>
                <a:miter lim="800000"/>
                <a:headEnd/>
                <a:tailEnd/>
              </a:ln>
              <a:effectLst/>
            </p:spPr>
            <p:txBody>
              <a:bodyPr wrap="none" tIns="0" bIns="0" anchor="ctr"/>
              <a:lstStyle/>
              <a:p>
                <a:endParaRPr lang="ja-JP" altLang="en-US"/>
              </a:p>
            </p:txBody>
          </p:sp>
          <p:sp>
            <p:nvSpPr>
              <p:cNvPr id="45" name="Rectangle 1744"/>
              <p:cNvSpPr>
                <a:spLocks noChangeAspect="1" noChangeArrowheads="1"/>
              </p:cNvSpPr>
              <p:nvPr/>
            </p:nvSpPr>
            <p:spPr bwMode="auto">
              <a:xfrm>
                <a:off x="3690" y="3610"/>
                <a:ext cx="86" cy="146"/>
              </a:xfrm>
              <a:prstGeom prst="rect">
                <a:avLst/>
              </a:prstGeom>
              <a:solidFill>
                <a:srgbClr val="FFFFFF"/>
              </a:solidFill>
              <a:ln w="12700">
                <a:noFill/>
                <a:miter lim="800000"/>
                <a:headEnd/>
                <a:tailEnd/>
              </a:ln>
              <a:effectLst/>
            </p:spPr>
            <p:txBody>
              <a:bodyPr wrap="none" tIns="0" bIns="0" anchor="ctr"/>
              <a:lstStyle/>
              <a:p>
                <a:endParaRPr lang="ja-JP" altLang="en-US"/>
              </a:p>
            </p:txBody>
          </p:sp>
          <p:sp>
            <p:nvSpPr>
              <p:cNvPr id="46" name="Rectangle 1745"/>
              <p:cNvSpPr>
                <a:spLocks noChangeAspect="1" noChangeArrowheads="1"/>
              </p:cNvSpPr>
              <p:nvPr/>
            </p:nvSpPr>
            <p:spPr bwMode="auto">
              <a:xfrm>
                <a:off x="3867" y="3314"/>
                <a:ext cx="90" cy="91"/>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47" name="Rectangle 1746"/>
              <p:cNvSpPr>
                <a:spLocks noChangeAspect="1" noChangeArrowheads="1"/>
              </p:cNvSpPr>
              <p:nvPr/>
            </p:nvSpPr>
            <p:spPr bwMode="auto">
              <a:xfrm>
                <a:off x="3708" y="3314"/>
                <a:ext cx="91" cy="91"/>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48" name="Rectangle 1747"/>
              <p:cNvSpPr>
                <a:spLocks noChangeAspect="1" noChangeArrowheads="1"/>
              </p:cNvSpPr>
              <p:nvPr/>
            </p:nvSpPr>
            <p:spPr bwMode="auto">
              <a:xfrm>
                <a:off x="4024" y="3314"/>
                <a:ext cx="90" cy="91"/>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49" name="Rectangle 1748"/>
              <p:cNvSpPr>
                <a:spLocks noChangeAspect="1" noChangeArrowheads="1"/>
              </p:cNvSpPr>
              <p:nvPr/>
            </p:nvSpPr>
            <p:spPr bwMode="auto">
              <a:xfrm>
                <a:off x="3821" y="3610"/>
                <a:ext cx="314" cy="127"/>
              </a:xfrm>
              <a:prstGeom prst="rect">
                <a:avLst/>
              </a:prstGeom>
              <a:solidFill>
                <a:srgbClr val="FFFFFF"/>
              </a:solidFill>
              <a:ln w="12700">
                <a:noFill/>
                <a:miter lim="800000"/>
                <a:headEnd/>
                <a:tailEnd/>
              </a:ln>
              <a:effectLst/>
            </p:spPr>
            <p:txBody>
              <a:bodyPr wrap="none" tIns="0" bIns="0" anchor="ctr"/>
              <a:lstStyle/>
              <a:p>
                <a:endParaRPr lang="ja-JP" altLang="en-US"/>
              </a:p>
            </p:txBody>
          </p:sp>
          <p:sp>
            <p:nvSpPr>
              <p:cNvPr id="50" name="Rectangle 1756"/>
              <p:cNvSpPr>
                <a:spLocks noChangeAspect="1" noChangeArrowheads="1"/>
              </p:cNvSpPr>
              <p:nvPr/>
            </p:nvSpPr>
            <p:spPr bwMode="auto">
              <a:xfrm>
                <a:off x="3617" y="3232"/>
                <a:ext cx="590" cy="45"/>
              </a:xfrm>
              <a:prstGeom prst="rect">
                <a:avLst/>
              </a:prstGeom>
              <a:solidFill>
                <a:srgbClr val="5F8AC3"/>
              </a:solidFill>
              <a:ln w="12700">
                <a:solidFill>
                  <a:srgbClr val="FFFFFF"/>
                </a:solidFill>
                <a:miter lim="800000"/>
                <a:headEnd/>
                <a:tailEnd/>
              </a:ln>
              <a:effectLst/>
            </p:spPr>
            <p:txBody>
              <a:bodyPr wrap="none" tIns="0" bIns="0" anchor="ctr"/>
              <a:lstStyle/>
              <a:p>
                <a:endParaRPr lang="ja-JP" altLang="en-US"/>
              </a:p>
            </p:txBody>
          </p:sp>
          <p:sp>
            <p:nvSpPr>
              <p:cNvPr id="51" name="Oval 1771"/>
              <p:cNvSpPr>
                <a:spLocks noChangeAspect="1" noChangeArrowheads="1"/>
              </p:cNvSpPr>
              <p:nvPr/>
            </p:nvSpPr>
            <p:spPr bwMode="auto">
              <a:xfrm>
                <a:off x="3665" y="3558"/>
                <a:ext cx="46" cy="35"/>
              </a:xfrm>
              <a:prstGeom prst="ellipse">
                <a:avLst/>
              </a:prstGeom>
              <a:solidFill>
                <a:srgbClr val="5F8AC3"/>
              </a:solidFill>
              <a:ln w="9525">
                <a:solidFill>
                  <a:srgbClr val="FFFFFF"/>
                </a:solidFill>
                <a:round/>
                <a:headEnd/>
                <a:tailEnd/>
              </a:ln>
              <a:effectLst/>
            </p:spPr>
            <p:txBody>
              <a:bodyPr wrap="none" anchor="ctr"/>
              <a:lstStyle/>
              <a:p>
                <a:endParaRPr lang="ja-JP" altLang="en-US"/>
              </a:p>
            </p:txBody>
          </p:sp>
          <p:sp>
            <p:nvSpPr>
              <p:cNvPr id="52" name="Oval 1772"/>
              <p:cNvSpPr>
                <a:spLocks noChangeAspect="1" noChangeArrowheads="1"/>
              </p:cNvSpPr>
              <p:nvPr/>
            </p:nvSpPr>
            <p:spPr bwMode="auto">
              <a:xfrm>
                <a:off x="3711" y="3558"/>
                <a:ext cx="45" cy="35"/>
              </a:xfrm>
              <a:prstGeom prst="ellipse">
                <a:avLst/>
              </a:prstGeom>
              <a:solidFill>
                <a:srgbClr val="5F8AC3"/>
              </a:solidFill>
              <a:ln w="9525">
                <a:solidFill>
                  <a:srgbClr val="FFFFFF"/>
                </a:solidFill>
                <a:round/>
                <a:headEnd/>
                <a:tailEnd/>
              </a:ln>
              <a:effectLst/>
            </p:spPr>
            <p:txBody>
              <a:bodyPr wrap="none" anchor="ctr"/>
              <a:lstStyle/>
              <a:p>
                <a:endParaRPr lang="ja-JP" altLang="en-US"/>
              </a:p>
            </p:txBody>
          </p:sp>
          <p:sp>
            <p:nvSpPr>
              <p:cNvPr id="53" name="Oval 1773"/>
              <p:cNvSpPr>
                <a:spLocks noChangeAspect="1" noChangeArrowheads="1"/>
              </p:cNvSpPr>
              <p:nvPr/>
            </p:nvSpPr>
            <p:spPr bwMode="auto">
              <a:xfrm>
                <a:off x="3756" y="3558"/>
                <a:ext cx="44" cy="35"/>
              </a:xfrm>
              <a:prstGeom prst="ellipse">
                <a:avLst/>
              </a:prstGeom>
              <a:solidFill>
                <a:srgbClr val="5F8AC3"/>
              </a:solidFill>
              <a:ln w="9525">
                <a:solidFill>
                  <a:srgbClr val="FFFFFF"/>
                </a:solidFill>
                <a:round/>
                <a:headEnd/>
                <a:tailEnd/>
              </a:ln>
              <a:effectLst/>
            </p:spPr>
            <p:txBody>
              <a:bodyPr wrap="none" anchor="ctr"/>
              <a:lstStyle/>
              <a:p>
                <a:endParaRPr lang="ja-JP" altLang="en-US"/>
              </a:p>
            </p:txBody>
          </p:sp>
          <p:sp>
            <p:nvSpPr>
              <p:cNvPr id="54" name="Oval 1774"/>
              <p:cNvSpPr>
                <a:spLocks noChangeAspect="1" noChangeArrowheads="1"/>
              </p:cNvSpPr>
              <p:nvPr/>
            </p:nvSpPr>
            <p:spPr bwMode="auto">
              <a:xfrm>
                <a:off x="3800" y="3558"/>
                <a:ext cx="46" cy="35"/>
              </a:xfrm>
              <a:prstGeom prst="ellipse">
                <a:avLst/>
              </a:prstGeom>
              <a:solidFill>
                <a:srgbClr val="5F8AC3"/>
              </a:solidFill>
              <a:ln w="9525">
                <a:solidFill>
                  <a:srgbClr val="FFFFFF"/>
                </a:solidFill>
                <a:round/>
                <a:headEnd/>
                <a:tailEnd/>
              </a:ln>
              <a:effectLst/>
            </p:spPr>
            <p:txBody>
              <a:bodyPr wrap="none" anchor="ctr"/>
              <a:lstStyle/>
              <a:p>
                <a:endParaRPr lang="ja-JP" altLang="en-US"/>
              </a:p>
            </p:txBody>
          </p:sp>
          <p:sp>
            <p:nvSpPr>
              <p:cNvPr id="55" name="Oval 1775"/>
              <p:cNvSpPr>
                <a:spLocks noChangeAspect="1" noChangeArrowheads="1"/>
              </p:cNvSpPr>
              <p:nvPr/>
            </p:nvSpPr>
            <p:spPr bwMode="auto">
              <a:xfrm>
                <a:off x="3846" y="3558"/>
                <a:ext cx="45" cy="35"/>
              </a:xfrm>
              <a:prstGeom prst="ellipse">
                <a:avLst/>
              </a:prstGeom>
              <a:solidFill>
                <a:srgbClr val="5F8AC3"/>
              </a:solidFill>
              <a:ln w="9525">
                <a:solidFill>
                  <a:srgbClr val="FFFFFF"/>
                </a:solidFill>
                <a:round/>
                <a:headEnd/>
                <a:tailEnd/>
              </a:ln>
              <a:effectLst/>
            </p:spPr>
            <p:txBody>
              <a:bodyPr wrap="none" anchor="ctr"/>
              <a:lstStyle/>
              <a:p>
                <a:endParaRPr lang="ja-JP" altLang="en-US"/>
              </a:p>
            </p:txBody>
          </p:sp>
          <p:sp>
            <p:nvSpPr>
              <p:cNvPr id="56" name="Oval 1776"/>
              <p:cNvSpPr>
                <a:spLocks noChangeAspect="1" noChangeArrowheads="1"/>
              </p:cNvSpPr>
              <p:nvPr/>
            </p:nvSpPr>
            <p:spPr bwMode="auto">
              <a:xfrm>
                <a:off x="3891" y="3558"/>
                <a:ext cx="46" cy="35"/>
              </a:xfrm>
              <a:prstGeom prst="ellipse">
                <a:avLst/>
              </a:prstGeom>
              <a:solidFill>
                <a:srgbClr val="5F8AC3"/>
              </a:solidFill>
              <a:ln w="9525">
                <a:solidFill>
                  <a:srgbClr val="FFFFFF"/>
                </a:solidFill>
                <a:round/>
                <a:headEnd/>
                <a:tailEnd/>
              </a:ln>
              <a:effectLst/>
            </p:spPr>
            <p:txBody>
              <a:bodyPr wrap="none" anchor="ctr"/>
              <a:lstStyle/>
              <a:p>
                <a:endParaRPr lang="ja-JP" altLang="en-US"/>
              </a:p>
            </p:txBody>
          </p:sp>
          <p:sp>
            <p:nvSpPr>
              <p:cNvPr id="57" name="Oval 1777"/>
              <p:cNvSpPr>
                <a:spLocks noChangeAspect="1" noChangeArrowheads="1"/>
              </p:cNvSpPr>
              <p:nvPr/>
            </p:nvSpPr>
            <p:spPr bwMode="auto">
              <a:xfrm>
                <a:off x="3937" y="3558"/>
                <a:ext cx="44" cy="35"/>
              </a:xfrm>
              <a:prstGeom prst="ellipse">
                <a:avLst/>
              </a:prstGeom>
              <a:solidFill>
                <a:srgbClr val="5F8AC3"/>
              </a:solidFill>
              <a:ln w="9525">
                <a:solidFill>
                  <a:srgbClr val="FFFFFF"/>
                </a:solidFill>
                <a:round/>
                <a:headEnd/>
                <a:tailEnd/>
              </a:ln>
              <a:effectLst/>
            </p:spPr>
            <p:txBody>
              <a:bodyPr wrap="none" anchor="ctr"/>
              <a:lstStyle/>
              <a:p>
                <a:endParaRPr lang="ja-JP" altLang="en-US"/>
              </a:p>
            </p:txBody>
          </p:sp>
          <p:sp>
            <p:nvSpPr>
              <p:cNvPr id="58" name="Oval 1778"/>
              <p:cNvSpPr>
                <a:spLocks noChangeAspect="1" noChangeArrowheads="1"/>
              </p:cNvSpPr>
              <p:nvPr/>
            </p:nvSpPr>
            <p:spPr bwMode="auto">
              <a:xfrm>
                <a:off x="3981" y="3558"/>
                <a:ext cx="45" cy="35"/>
              </a:xfrm>
              <a:prstGeom prst="ellipse">
                <a:avLst/>
              </a:prstGeom>
              <a:solidFill>
                <a:srgbClr val="5F8AC3"/>
              </a:solidFill>
              <a:ln w="9525">
                <a:solidFill>
                  <a:srgbClr val="FFFFFF"/>
                </a:solidFill>
                <a:round/>
                <a:headEnd/>
                <a:tailEnd/>
              </a:ln>
              <a:effectLst/>
            </p:spPr>
            <p:txBody>
              <a:bodyPr wrap="none" anchor="ctr"/>
              <a:lstStyle/>
              <a:p>
                <a:endParaRPr lang="ja-JP" altLang="en-US"/>
              </a:p>
            </p:txBody>
          </p:sp>
          <p:sp>
            <p:nvSpPr>
              <p:cNvPr id="59" name="Oval 1779"/>
              <p:cNvSpPr>
                <a:spLocks noChangeAspect="1" noChangeArrowheads="1"/>
              </p:cNvSpPr>
              <p:nvPr/>
            </p:nvSpPr>
            <p:spPr bwMode="auto">
              <a:xfrm>
                <a:off x="4026" y="3558"/>
                <a:ext cx="46" cy="35"/>
              </a:xfrm>
              <a:prstGeom prst="ellipse">
                <a:avLst/>
              </a:prstGeom>
              <a:solidFill>
                <a:srgbClr val="5F8AC3"/>
              </a:solidFill>
              <a:ln w="9525">
                <a:solidFill>
                  <a:srgbClr val="FFFFFF"/>
                </a:solidFill>
                <a:round/>
                <a:headEnd/>
                <a:tailEnd/>
              </a:ln>
              <a:effectLst/>
            </p:spPr>
            <p:txBody>
              <a:bodyPr wrap="none" anchor="ctr"/>
              <a:lstStyle/>
              <a:p>
                <a:endParaRPr lang="ja-JP" altLang="en-US"/>
              </a:p>
            </p:txBody>
          </p:sp>
          <p:sp>
            <p:nvSpPr>
              <p:cNvPr id="60" name="Oval 1780"/>
              <p:cNvSpPr>
                <a:spLocks noChangeAspect="1" noChangeArrowheads="1"/>
              </p:cNvSpPr>
              <p:nvPr/>
            </p:nvSpPr>
            <p:spPr bwMode="auto">
              <a:xfrm>
                <a:off x="4072" y="3558"/>
                <a:ext cx="45" cy="35"/>
              </a:xfrm>
              <a:prstGeom prst="ellipse">
                <a:avLst/>
              </a:prstGeom>
              <a:solidFill>
                <a:srgbClr val="5F8AC3"/>
              </a:solidFill>
              <a:ln w="9525">
                <a:solidFill>
                  <a:srgbClr val="FFFFFF"/>
                </a:solidFill>
                <a:round/>
                <a:headEnd/>
                <a:tailEnd/>
              </a:ln>
              <a:effectLst/>
            </p:spPr>
            <p:txBody>
              <a:bodyPr wrap="none" anchor="ctr"/>
              <a:lstStyle/>
              <a:p>
                <a:endParaRPr lang="ja-JP" altLang="en-US"/>
              </a:p>
            </p:txBody>
          </p:sp>
          <p:sp>
            <p:nvSpPr>
              <p:cNvPr id="61" name="Oval 1781"/>
              <p:cNvSpPr>
                <a:spLocks noChangeAspect="1" noChangeArrowheads="1"/>
              </p:cNvSpPr>
              <p:nvPr/>
            </p:nvSpPr>
            <p:spPr bwMode="auto">
              <a:xfrm>
                <a:off x="4117" y="3558"/>
                <a:ext cx="45" cy="35"/>
              </a:xfrm>
              <a:prstGeom prst="ellipse">
                <a:avLst/>
              </a:prstGeom>
              <a:solidFill>
                <a:srgbClr val="5F8AC3"/>
              </a:solidFill>
              <a:ln w="9525">
                <a:solidFill>
                  <a:srgbClr val="FFFFFF"/>
                </a:solidFill>
                <a:round/>
                <a:headEnd/>
                <a:tailEnd/>
              </a:ln>
              <a:effectLst/>
            </p:spPr>
            <p:txBody>
              <a:bodyPr wrap="none" anchor="ctr"/>
              <a:lstStyle/>
              <a:p>
                <a:endParaRPr lang="ja-JP" altLang="en-US"/>
              </a:p>
            </p:txBody>
          </p:sp>
          <p:sp>
            <p:nvSpPr>
              <p:cNvPr id="62" name="Oval 1782"/>
              <p:cNvSpPr>
                <a:spLocks noChangeAspect="1" noChangeArrowheads="1"/>
              </p:cNvSpPr>
              <p:nvPr/>
            </p:nvSpPr>
            <p:spPr bwMode="auto">
              <a:xfrm>
                <a:off x="4162" y="3558"/>
                <a:ext cx="45" cy="35"/>
              </a:xfrm>
              <a:prstGeom prst="ellipse">
                <a:avLst/>
              </a:prstGeom>
              <a:solidFill>
                <a:srgbClr val="5F8AC3"/>
              </a:solidFill>
              <a:ln w="9525">
                <a:solidFill>
                  <a:srgbClr val="FFFFFF"/>
                </a:solidFill>
                <a:round/>
                <a:headEnd/>
                <a:tailEnd/>
              </a:ln>
              <a:effectLst/>
            </p:spPr>
            <p:txBody>
              <a:bodyPr wrap="none" anchor="ctr"/>
              <a:lstStyle/>
              <a:p>
                <a:endParaRPr lang="ja-JP" altLang="en-US"/>
              </a:p>
            </p:txBody>
          </p:sp>
          <p:sp>
            <p:nvSpPr>
              <p:cNvPr id="63" name="Oval 1783"/>
              <p:cNvSpPr>
                <a:spLocks noChangeAspect="1" noChangeArrowheads="1"/>
              </p:cNvSpPr>
              <p:nvPr/>
            </p:nvSpPr>
            <p:spPr bwMode="auto">
              <a:xfrm>
                <a:off x="3617" y="3558"/>
                <a:ext cx="45" cy="35"/>
              </a:xfrm>
              <a:prstGeom prst="ellipse">
                <a:avLst/>
              </a:prstGeom>
              <a:solidFill>
                <a:srgbClr val="5F8AC3"/>
              </a:solidFill>
              <a:ln w="9525">
                <a:solidFill>
                  <a:srgbClr val="FFFFFF"/>
                </a:solidFill>
                <a:round/>
                <a:headEnd/>
                <a:tailEnd/>
              </a:ln>
              <a:effectLst/>
            </p:spPr>
            <p:txBody>
              <a:bodyPr wrap="none" anchor="ctr"/>
              <a:lstStyle/>
              <a:p>
                <a:endParaRPr lang="ja-JP" altLang="en-US"/>
              </a:p>
            </p:txBody>
          </p:sp>
          <p:sp>
            <p:nvSpPr>
              <p:cNvPr id="64" name="AutoShape 1784"/>
              <p:cNvSpPr>
                <a:spLocks noChangeAspect="1" noChangeArrowheads="1"/>
              </p:cNvSpPr>
              <p:nvPr/>
            </p:nvSpPr>
            <p:spPr bwMode="auto">
              <a:xfrm flipV="1">
                <a:off x="3617" y="3431"/>
                <a:ext cx="590" cy="140"/>
              </a:xfrm>
              <a:custGeom>
                <a:avLst/>
                <a:gdLst>
                  <a:gd name="G0" fmla="+- 449 0 0"/>
                  <a:gd name="G1" fmla="+- 21600 0 449"/>
                  <a:gd name="G2" fmla="*/ 449 1 2"/>
                  <a:gd name="G3" fmla="+- 21600 0 G2"/>
                  <a:gd name="G4" fmla="+/ 449 21600 2"/>
                  <a:gd name="G5" fmla="+/ G1 0 2"/>
                  <a:gd name="G6" fmla="*/ 21600 21600 449"/>
                  <a:gd name="G7" fmla="*/ G6 1 2"/>
                  <a:gd name="G8" fmla="+- 21600 0 G7"/>
                  <a:gd name="G9" fmla="*/ 21600 1 2"/>
                  <a:gd name="G10" fmla="+- 449 0 G9"/>
                  <a:gd name="G11" fmla="?: G10 G8 0"/>
                  <a:gd name="G12" fmla="?: G10 G7 21600"/>
                  <a:gd name="T0" fmla="*/ 21375 w 21600"/>
                  <a:gd name="T1" fmla="*/ 10800 h 21600"/>
                  <a:gd name="T2" fmla="*/ 10800 w 21600"/>
                  <a:gd name="T3" fmla="*/ 21600 h 21600"/>
                  <a:gd name="T4" fmla="*/ 225 w 21600"/>
                  <a:gd name="T5" fmla="*/ 10800 h 21600"/>
                  <a:gd name="T6" fmla="*/ 10800 w 21600"/>
                  <a:gd name="T7" fmla="*/ 0 h 21600"/>
                  <a:gd name="T8" fmla="*/ 2025 w 21600"/>
                  <a:gd name="T9" fmla="*/ 2025 h 21600"/>
                  <a:gd name="T10" fmla="*/ 19575 w 21600"/>
                  <a:gd name="T11" fmla="*/ 19575 h 21600"/>
                </a:gdLst>
                <a:ahLst/>
                <a:cxnLst>
                  <a:cxn ang="0">
                    <a:pos x="T0" y="T1"/>
                  </a:cxn>
                  <a:cxn ang="0">
                    <a:pos x="T2" y="T3"/>
                  </a:cxn>
                  <a:cxn ang="0">
                    <a:pos x="T4" y="T5"/>
                  </a:cxn>
                  <a:cxn ang="0">
                    <a:pos x="T6" y="T7"/>
                  </a:cxn>
                </a:cxnLst>
                <a:rect l="T8" t="T9" r="T10" b="T11"/>
                <a:pathLst>
                  <a:path w="21600" h="21600">
                    <a:moveTo>
                      <a:pt x="0" y="0"/>
                    </a:moveTo>
                    <a:lnTo>
                      <a:pt x="449" y="21600"/>
                    </a:lnTo>
                    <a:lnTo>
                      <a:pt x="21151" y="21600"/>
                    </a:lnTo>
                    <a:lnTo>
                      <a:pt x="21600" y="0"/>
                    </a:lnTo>
                    <a:close/>
                  </a:path>
                </a:pathLst>
              </a:custGeom>
              <a:solidFill>
                <a:srgbClr val="5F8AC3"/>
              </a:solidFill>
              <a:ln w="12700">
                <a:solidFill>
                  <a:srgbClr val="FFFFFF"/>
                </a:solidFill>
                <a:miter lim="800000"/>
                <a:headEnd/>
                <a:tailEnd/>
              </a:ln>
              <a:effectLst/>
            </p:spPr>
            <p:txBody>
              <a:bodyPr wrap="none" anchor="ctr"/>
              <a:lstStyle/>
              <a:p>
                <a:endParaRPr lang="ja-JP" altLang="en-US"/>
              </a:p>
            </p:txBody>
          </p:sp>
        </p:grpSp>
        <p:sp>
          <p:nvSpPr>
            <p:cNvPr id="2068" name="十字形 2067"/>
            <p:cNvSpPr/>
            <p:nvPr/>
          </p:nvSpPr>
          <p:spPr>
            <a:xfrm>
              <a:off x="5430288" y="3493864"/>
              <a:ext cx="144016" cy="144016"/>
            </a:xfrm>
            <a:prstGeom prst="plus">
              <a:avLst>
                <a:gd name="adj" fmla="val 34920"/>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69" name="テキスト ボックス 2068"/>
            <p:cNvSpPr txBox="1"/>
            <p:nvPr/>
          </p:nvSpPr>
          <p:spPr>
            <a:xfrm>
              <a:off x="5529064" y="3464715"/>
              <a:ext cx="739864" cy="246194"/>
            </a:xfrm>
            <a:prstGeom prst="rect">
              <a:avLst/>
            </a:prstGeom>
            <a:noFill/>
          </p:spPr>
          <p:txBody>
            <a:bodyPr wrap="none" rtlCol="0">
              <a:spAutoFit/>
            </a:bodyPr>
            <a:lstStyle/>
            <a:p>
              <a:r>
                <a:rPr kumimoji="1" lang="en-US" altLang="ja-JP" sz="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Pharmacy</a:t>
              </a:r>
              <a:endParaRPr kumimoji="1" lang="ja-JP" altLang="en-US" sz="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5" name="十字形 124"/>
            <p:cNvSpPr/>
            <p:nvPr/>
          </p:nvSpPr>
          <p:spPr>
            <a:xfrm>
              <a:off x="5747788" y="3766914"/>
              <a:ext cx="144016" cy="144016"/>
            </a:xfrm>
            <a:prstGeom prst="plus">
              <a:avLst>
                <a:gd name="adj" fmla="val 34920"/>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26" name="Group 3692"/>
          <p:cNvGrpSpPr>
            <a:grpSpLocks noChangeAspect="1"/>
          </p:cNvGrpSpPr>
          <p:nvPr/>
        </p:nvGrpSpPr>
        <p:grpSpPr bwMode="auto">
          <a:xfrm>
            <a:off x="7374872" y="3198670"/>
            <a:ext cx="756382" cy="606107"/>
            <a:chOff x="672" y="1152"/>
            <a:chExt cx="432" cy="336"/>
          </a:xfrm>
        </p:grpSpPr>
        <p:sp>
          <p:nvSpPr>
            <p:cNvPr id="127" name="Rectangle 3690"/>
            <p:cNvSpPr>
              <a:spLocks noChangeAspect="1" noChangeArrowheads="1"/>
            </p:cNvSpPr>
            <p:nvPr/>
          </p:nvSpPr>
          <p:spPr bwMode="auto">
            <a:xfrm>
              <a:off x="672" y="1152"/>
              <a:ext cx="432" cy="336"/>
            </a:xfrm>
            <a:prstGeom prst="rect">
              <a:avLst/>
            </a:prstGeom>
            <a:solidFill>
              <a:srgbClr val="83A4D1"/>
            </a:solidFill>
            <a:ln w="12700">
              <a:solidFill>
                <a:srgbClr val="FFFFFF"/>
              </a:solidFill>
              <a:miter lim="800000"/>
              <a:headEnd/>
              <a:tailEnd/>
            </a:ln>
            <a:effectLst/>
          </p:spPr>
          <p:txBody>
            <a:bodyPr wrap="none" tIns="0" bIns="0" anchor="ctr"/>
            <a:lstStyle/>
            <a:p>
              <a:endParaRPr lang="ja-JP" altLang="en-US"/>
            </a:p>
          </p:txBody>
        </p:sp>
        <p:sp>
          <p:nvSpPr>
            <p:cNvPr id="128" name="Rectangle 3673"/>
            <p:cNvSpPr>
              <a:spLocks noChangeAspect="1" noChangeArrowheads="1"/>
            </p:cNvSpPr>
            <p:nvPr/>
          </p:nvSpPr>
          <p:spPr bwMode="auto">
            <a:xfrm>
              <a:off x="802" y="1392"/>
              <a:ext cx="172" cy="74"/>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29" name="Rectangle 3674"/>
            <p:cNvSpPr>
              <a:spLocks noChangeAspect="1" noChangeArrowheads="1"/>
            </p:cNvSpPr>
            <p:nvPr/>
          </p:nvSpPr>
          <p:spPr bwMode="auto">
            <a:xfrm>
              <a:off x="715" y="1200"/>
              <a:ext cx="87"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30" name="Rectangle 3676"/>
            <p:cNvSpPr>
              <a:spLocks noChangeAspect="1" noChangeArrowheads="1"/>
            </p:cNvSpPr>
            <p:nvPr/>
          </p:nvSpPr>
          <p:spPr bwMode="auto">
            <a:xfrm>
              <a:off x="845" y="1200"/>
              <a:ext cx="86"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31" name="Rectangle 3678"/>
            <p:cNvSpPr>
              <a:spLocks noChangeAspect="1" noChangeArrowheads="1"/>
            </p:cNvSpPr>
            <p:nvPr/>
          </p:nvSpPr>
          <p:spPr bwMode="auto">
            <a:xfrm>
              <a:off x="974" y="1200"/>
              <a:ext cx="87"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32" name="Rectangle 3680"/>
            <p:cNvSpPr>
              <a:spLocks noChangeAspect="1" noChangeArrowheads="1"/>
            </p:cNvSpPr>
            <p:nvPr/>
          </p:nvSpPr>
          <p:spPr bwMode="auto">
            <a:xfrm>
              <a:off x="715" y="1296"/>
              <a:ext cx="87"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33" name="Rectangle 3682"/>
            <p:cNvSpPr>
              <a:spLocks noChangeAspect="1" noChangeArrowheads="1"/>
            </p:cNvSpPr>
            <p:nvPr/>
          </p:nvSpPr>
          <p:spPr bwMode="auto">
            <a:xfrm>
              <a:off x="845" y="1296"/>
              <a:ext cx="86"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34" name="Rectangle 3684"/>
            <p:cNvSpPr>
              <a:spLocks noChangeAspect="1" noChangeArrowheads="1"/>
            </p:cNvSpPr>
            <p:nvPr/>
          </p:nvSpPr>
          <p:spPr bwMode="auto">
            <a:xfrm>
              <a:off x="974" y="1296"/>
              <a:ext cx="87"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35" name="Rectangle 3686"/>
            <p:cNvSpPr>
              <a:spLocks noChangeAspect="1" noChangeArrowheads="1"/>
            </p:cNvSpPr>
            <p:nvPr/>
          </p:nvSpPr>
          <p:spPr bwMode="auto">
            <a:xfrm>
              <a:off x="698" y="1392"/>
              <a:ext cx="60" cy="74"/>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36" name="Rectangle 3688"/>
            <p:cNvSpPr>
              <a:spLocks noChangeAspect="1" noChangeArrowheads="1"/>
            </p:cNvSpPr>
            <p:nvPr/>
          </p:nvSpPr>
          <p:spPr bwMode="auto">
            <a:xfrm>
              <a:off x="1018" y="1392"/>
              <a:ext cx="62" cy="74"/>
            </a:xfrm>
            <a:prstGeom prst="rect">
              <a:avLst/>
            </a:prstGeom>
            <a:solidFill>
              <a:srgbClr val="FFFFFF"/>
            </a:solidFill>
            <a:ln w="9525">
              <a:noFill/>
              <a:miter lim="800000"/>
              <a:headEnd/>
              <a:tailEnd/>
            </a:ln>
            <a:effectLst/>
          </p:spPr>
          <p:txBody>
            <a:bodyPr wrap="none" tIns="0" bIns="0" anchor="ctr"/>
            <a:lstStyle/>
            <a:p>
              <a:endParaRPr lang="ja-JP" altLang="en-US"/>
            </a:p>
          </p:txBody>
        </p:sp>
      </p:grpSp>
      <p:sp>
        <p:nvSpPr>
          <p:cNvPr id="140" name="正方形/長方形 139"/>
          <p:cNvSpPr/>
          <p:nvPr/>
        </p:nvSpPr>
        <p:spPr>
          <a:xfrm>
            <a:off x="8265368" y="2708920"/>
            <a:ext cx="1368152" cy="276999"/>
          </a:xfrm>
          <a:prstGeom prst="rect">
            <a:avLst/>
          </a:prstGeom>
        </p:spPr>
        <p:txBody>
          <a:bodyPr wrap="square">
            <a:spAutoFit/>
          </a:bodyPr>
          <a:lstStyle/>
          <a:p>
            <a:pPr algn="ctr"/>
            <a:r>
              <a:rPr lang="ja-JP" altLang="en-US" sz="1200" dirty="0">
                <a:latin typeface="HGP創英角ｺﾞｼｯｸUB" panose="020B0900000000000000" pitchFamily="50" charset="-128"/>
                <a:ea typeface="HGP創英角ｺﾞｼｯｸUB" panose="020B0900000000000000" pitchFamily="50" charset="-128"/>
              </a:rPr>
              <a:t>医薬品メーカー</a:t>
            </a:r>
          </a:p>
        </p:txBody>
      </p:sp>
      <p:sp>
        <p:nvSpPr>
          <p:cNvPr id="141" name="正方形/長方形 140"/>
          <p:cNvSpPr/>
          <p:nvPr/>
        </p:nvSpPr>
        <p:spPr>
          <a:xfrm>
            <a:off x="6150736" y="2852936"/>
            <a:ext cx="674472" cy="276999"/>
          </a:xfrm>
          <a:prstGeom prst="rect">
            <a:avLst/>
          </a:prstGeom>
        </p:spPr>
        <p:txBody>
          <a:bodyPr wrap="square">
            <a:spAutoFit/>
          </a:bodyPr>
          <a:lstStyle/>
          <a:p>
            <a:pPr algn="ctr"/>
            <a:r>
              <a:rPr lang="ja-JP" altLang="en-US" sz="1200" dirty="0">
                <a:latin typeface="HGP創英角ｺﾞｼｯｸUB" panose="020B0900000000000000" pitchFamily="50" charset="-128"/>
                <a:ea typeface="HGP創英角ｺﾞｼｯｸUB" panose="020B0900000000000000" pitchFamily="50" charset="-128"/>
              </a:rPr>
              <a:t>薬　局</a:t>
            </a:r>
          </a:p>
        </p:txBody>
      </p:sp>
      <p:sp>
        <p:nvSpPr>
          <p:cNvPr id="142" name="正方形/長方形 141"/>
          <p:cNvSpPr/>
          <p:nvPr/>
        </p:nvSpPr>
        <p:spPr>
          <a:xfrm>
            <a:off x="7302864" y="2852936"/>
            <a:ext cx="936104" cy="276999"/>
          </a:xfrm>
          <a:prstGeom prst="rect">
            <a:avLst/>
          </a:prstGeom>
        </p:spPr>
        <p:txBody>
          <a:bodyPr wrap="square">
            <a:spAutoFit/>
          </a:bodyPr>
          <a:lstStyle/>
          <a:p>
            <a:pPr algn="ctr"/>
            <a:r>
              <a:rPr lang="ja-JP" altLang="en-US" sz="1200" dirty="0">
                <a:latin typeface="HGP創英角ｺﾞｼｯｸUB" panose="020B0900000000000000" pitchFamily="50" charset="-128"/>
                <a:ea typeface="HGP創英角ｺﾞｼｯｸUB" panose="020B0900000000000000" pitchFamily="50" charset="-128"/>
              </a:rPr>
              <a:t>卸売業者</a:t>
            </a:r>
          </a:p>
        </p:txBody>
      </p:sp>
      <p:sp>
        <p:nvSpPr>
          <p:cNvPr id="144" name="テキスト ボックス 143"/>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ja-JP" altLang="en-US" sz="800">
                <a:latin typeface="Arial" panose="020B0604020202020204" pitchFamily="34" charset="0"/>
                <a:ea typeface="ＭＳ Ｐゴシック" panose="020B0600070205080204" pitchFamily="50" charset="-128"/>
                <a:cs typeface="Arial" panose="020B0604020202020204" pitchFamily="34" charset="0"/>
              </a:rPr>
              <a:t>所） </a:t>
            </a:r>
            <a:r>
              <a:rPr lang="ja-JP" altLang="en-US" sz="800"/>
              <a:t>医</a:t>
            </a:r>
            <a:r>
              <a:rPr lang="ja-JP" altLang="en-US" sz="800" dirty="0"/>
              <a:t>薬品流通経済研究ホームページ</a:t>
            </a:r>
            <a:r>
              <a:rPr kumimoji="0" lang="ja-JP" altLang="en-US" sz="800" dirty="0" bmk=""/>
              <a:t>、明治大学国際総合研究所「新興国マクロヘルスデータ、規制・制度に関する調査」（</a:t>
            </a:r>
            <a:r>
              <a:rPr kumimoji="0" lang="en-US" altLang="ja-JP" sz="800" dirty="0" bmk=""/>
              <a:t>2014</a:t>
            </a:r>
            <a:r>
              <a:rPr kumimoji="0" lang="ja-JP" altLang="en-US" sz="800" dirty="0" bmk=""/>
              <a:t>）</a:t>
            </a:r>
            <a:endParaRPr lang="en-US" altLang="ja-JP" sz="800" dirty="0"/>
          </a:p>
        </p:txBody>
      </p:sp>
      <p:grpSp>
        <p:nvGrpSpPr>
          <p:cNvPr id="145" name="Group 6"/>
          <p:cNvGrpSpPr>
            <a:grpSpLocks noChangeAspect="1"/>
          </p:cNvGrpSpPr>
          <p:nvPr/>
        </p:nvGrpSpPr>
        <p:grpSpPr bwMode="auto">
          <a:xfrm>
            <a:off x="5286640" y="3112180"/>
            <a:ext cx="417923" cy="692597"/>
            <a:chOff x="1261" y="1689"/>
            <a:chExt cx="318" cy="527"/>
          </a:xfrm>
        </p:grpSpPr>
        <p:sp>
          <p:nvSpPr>
            <p:cNvPr id="146" name="Oval 7"/>
            <p:cNvSpPr>
              <a:spLocks noChangeArrowheads="1"/>
            </p:cNvSpPr>
            <p:nvPr/>
          </p:nvSpPr>
          <p:spPr bwMode="auto">
            <a:xfrm>
              <a:off x="1322" y="1689"/>
              <a:ext cx="197" cy="198"/>
            </a:xfrm>
            <a:prstGeom prst="ellipse">
              <a:avLst/>
            </a:prstGeom>
            <a:solidFill>
              <a:srgbClr val="83A4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7" name="Freeform 8"/>
            <p:cNvSpPr>
              <a:spLocks/>
            </p:cNvSpPr>
            <p:nvPr/>
          </p:nvSpPr>
          <p:spPr bwMode="auto">
            <a:xfrm>
              <a:off x="1261" y="1886"/>
              <a:ext cx="318" cy="330"/>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solidFill>
              <a:srgbClr val="83A4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48" name="正方形/長方形 147"/>
          <p:cNvSpPr/>
          <p:nvPr/>
        </p:nvSpPr>
        <p:spPr>
          <a:xfrm>
            <a:off x="5142624" y="2852936"/>
            <a:ext cx="720080" cy="276999"/>
          </a:xfrm>
          <a:prstGeom prst="rect">
            <a:avLst/>
          </a:prstGeom>
        </p:spPr>
        <p:txBody>
          <a:bodyPr wrap="square">
            <a:spAutoFit/>
          </a:bodyPr>
          <a:lstStyle/>
          <a:p>
            <a:pPr algn="ctr"/>
            <a:r>
              <a:rPr lang="ja-JP" altLang="en-US" sz="1200" dirty="0">
                <a:latin typeface="HGP創英角ｺﾞｼｯｸUB" panose="020B0900000000000000" pitchFamily="50" charset="-128"/>
                <a:ea typeface="HGP創英角ｺﾞｼｯｸUB" panose="020B0900000000000000" pitchFamily="50" charset="-128"/>
              </a:rPr>
              <a:t>消費者</a:t>
            </a:r>
          </a:p>
        </p:txBody>
      </p:sp>
      <p:sp>
        <p:nvSpPr>
          <p:cNvPr id="150" name="正方形/長方形 149"/>
          <p:cNvSpPr/>
          <p:nvPr/>
        </p:nvSpPr>
        <p:spPr>
          <a:xfrm>
            <a:off x="5358648" y="3789040"/>
            <a:ext cx="1224136" cy="707886"/>
          </a:xfrm>
          <a:prstGeom prst="rect">
            <a:avLst/>
          </a:prstGeom>
        </p:spPr>
        <p:txBody>
          <a:bodyPr wrap="square">
            <a:spAutoFit/>
          </a:bodyPr>
          <a:lstStyle/>
          <a:p>
            <a:pPr algn="ctr"/>
            <a:r>
              <a:rPr lang="ja-JP" altLang="en-US" sz="1000" b="1" dirty="0">
                <a:latin typeface="ＭＳ Ｐゴシック" panose="020B0600070205080204" pitchFamily="50" charset="-128"/>
                <a:ea typeface="ＭＳ Ｐゴシック" panose="020B0600070205080204" pitchFamily="50" charset="-128"/>
              </a:rPr>
              <a:t>処方箋を必要と</a:t>
            </a:r>
            <a:br>
              <a:rPr lang="en-US" altLang="ja-JP" sz="1000" b="1" dirty="0">
                <a:latin typeface="ＭＳ Ｐゴシック" panose="020B0600070205080204" pitchFamily="50" charset="-128"/>
                <a:ea typeface="ＭＳ Ｐゴシック" panose="020B0600070205080204" pitchFamily="50" charset="-128"/>
              </a:rPr>
            </a:br>
            <a:r>
              <a:rPr lang="ja-JP" altLang="en-US" sz="1000" b="1" dirty="0">
                <a:latin typeface="ＭＳ Ｐゴシック" panose="020B0600070205080204" pitchFamily="50" charset="-128"/>
                <a:ea typeface="ＭＳ Ｐゴシック" panose="020B0600070205080204" pitchFamily="50" charset="-128"/>
              </a:rPr>
              <a:t>しないため、</a:t>
            </a:r>
            <a:br>
              <a:rPr lang="en-US" altLang="ja-JP" sz="1000" b="1" dirty="0">
                <a:latin typeface="ＭＳ Ｐゴシック" panose="020B0600070205080204" pitchFamily="50" charset="-128"/>
                <a:ea typeface="ＭＳ Ｐゴシック" panose="020B0600070205080204" pitchFamily="50" charset="-128"/>
              </a:rPr>
            </a:br>
            <a:r>
              <a:rPr lang="ja-JP" altLang="en-US" sz="1000" b="1" dirty="0">
                <a:latin typeface="ＭＳ Ｐゴシック" panose="020B0600070205080204" pitchFamily="50" charset="-128"/>
                <a:ea typeface="ＭＳ Ｐゴシック" panose="020B0600070205080204" pitchFamily="50" charset="-128"/>
              </a:rPr>
              <a:t>薬局での医薬品の</a:t>
            </a:r>
            <a:br>
              <a:rPr lang="en-US" altLang="ja-JP" sz="1000" b="1" dirty="0">
                <a:latin typeface="ＭＳ Ｐゴシック" panose="020B0600070205080204" pitchFamily="50" charset="-128"/>
                <a:ea typeface="ＭＳ Ｐゴシック" panose="020B0600070205080204" pitchFamily="50" charset="-128"/>
              </a:rPr>
            </a:br>
            <a:r>
              <a:rPr lang="ja-JP" altLang="en-US" sz="1000" b="1" dirty="0">
                <a:latin typeface="ＭＳ Ｐゴシック" panose="020B0600070205080204" pitchFamily="50" charset="-128"/>
                <a:ea typeface="ＭＳ Ｐゴシック" panose="020B0600070205080204" pitchFamily="50" charset="-128"/>
              </a:rPr>
              <a:t>購入も一般的</a:t>
            </a:r>
          </a:p>
        </p:txBody>
      </p:sp>
      <p:sp>
        <p:nvSpPr>
          <p:cNvPr id="153" name="正方形/長方形 152"/>
          <p:cNvSpPr/>
          <p:nvPr/>
        </p:nvSpPr>
        <p:spPr>
          <a:xfrm>
            <a:off x="7086840" y="3789040"/>
            <a:ext cx="1404884" cy="400110"/>
          </a:xfrm>
          <a:prstGeom prst="rect">
            <a:avLst/>
          </a:prstGeom>
        </p:spPr>
        <p:txBody>
          <a:bodyPr wrap="square">
            <a:spAutoFit/>
          </a:bodyPr>
          <a:lstStyle/>
          <a:p>
            <a:pPr algn="ctr"/>
            <a:r>
              <a:rPr lang="ja-JP" altLang="en-US" sz="1000" b="1" dirty="0">
                <a:latin typeface="ＭＳ Ｐゴシック" panose="020B0600070205080204" pitchFamily="50" charset="-128"/>
                <a:ea typeface="ＭＳ Ｐゴシック" panose="020B0600070205080204" pitchFamily="50" charset="-128"/>
              </a:rPr>
              <a:t>薬局とメーカの間には</a:t>
            </a:r>
            <a:br>
              <a:rPr lang="en-US" altLang="ja-JP" sz="1000" b="1" dirty="0">
                <a:latin typeface="ＭＳ Ｐゴシック" panose="020B0600070205080204" pitchFamily="50" charset="-128"/>
                <a:ea typeface="ＭＳ Ｐゴシック" panose="020B0600070205080204" pitchFamily="50" charset="-128"/>
              </a:rPr>
            </a:br>
            <a:r>
              <a:rPr lang="ja-JP" altLang="en-US" sz="1000" b="1" dirty="0">
                <a:latin typeface="ＭＳ Ｐゴシック" panose="020B0600070205080204" pitchFamily="50" charset="-128"/>
                <a:ea typeface="ＭＳ Ｐゴシック" panose="020B0600070205080204" pitchFamily="50" charset="-128"/>
              </a:rPr>
              <a:t>卸売業者が存在する</a:t>
            </a:r>
          </a:p>
        </p:txBody>
      </p:sp>
    </p:spTree>
    <p:extLst>
      <p:ext uri="{BB962C8B-B14F-4D97-AF65-F5344CB8AC3E}">
        <p14:creationId xmlns:p14="http://schemas.microsoft.com/office/powerpoint/2010/main" val="273058366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C13C32-17BF-4673-B839-7F4F2619F42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10" imgW="444" imgH="443" progId="TCLayout.ActiveDocument.1">
                  <p:embed/>
                </p:oleObj>
              </mc:Choice>
              <mc:Fallback>
                <p:oleObj name="think-cellスライド" r:id="rId10" imgW="444" imgH="443" progId="TCLayout.ActiveDocument.1">
                  <p:embed/>
                  <p:pic>
                    <p:nvPicPr>
                      <p:cNvPr id="4" name="Object 3" hidden="1">
                        <a:extLst>
                          <a:ext uri="{FF2B5EF4-FFF2-40B4-BE49-F238E27FC236}">
                            <a16:creationId xmlns:a16="http://schemas.microsoft.com/office/drawing/2014/main" id="{5DC13C32-17BF-4673-B839-7F4F2619F420}"/>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5" name="正方形/長方形 4" hidden="1"/>
          <p:cNvSpPr/>
          <p:nvPr>
            <p:custDataLst>
              <p:tags r:id="rId2"/>
            </p:custDataLst>
          </p:nvPr>
        </p:nvSpPr>
        <p:spPr>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タイ／医療関連／介護</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a:t>
            </a:r>
            <a:r>
              <a:rPr lang="en-US" altLang="ja-JP" dirty="0"/>
              <a:t>1/2</a:t>
            </a:r>
            <a:r>
              <a:rPr lang="ja-JP" altLang="en-US" dirty="0"/>
              <a:t>）</a:t>
            </a:r>
          </a:p>
        </p:txBody>
      </p:sp>
      <p:sp>
        <p:nvSpPr>
          <p:cNvPr id="104" name="テキスト ボックス 34">
            <a:extLst>
              <a:ext uri="{FF2B5EF4-FFF2-40B4-BE49-F238E27FC236}">
                <a16:creationId xmlns:a16="http://schemas.microsoft.com/office/drawing/2014/main" id="{57DDBBDB-7A9C-4AA9-BD8B-1AEEA8141060}"/>
              </a:ext>
            </a:extLst>
          </p:cNvPr>
          <p:cNvSpPr txBox="1"/>
          <p:nvPr/>
        </p:nvSpPr>
        <p:spPr>
          <a:xfrm>
            <a:off x="200472" y="1124744"/>
            <a:ext cx="9505056" cy="2185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タイ</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の介護分野に対する支出は、</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年時点で約</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34.4</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百万</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となっている。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8" name="グループ化 7"/>
          <p:cNvGrpSpPr/>
          <p:nvPr/>
        </p:nvGrpSpPr>
        <p:grpSpPr>
          <a:xfrm>
            <a:off x="632520" y="1772816"/>
            <a:ext cx="8640960" cy="288032"/>
            <a:chOff x="4803500" y="2113806"/>
            <a:chExt cx="5626916" cy="288032"/>
          </a:xfrm>
        </p:grpSpPr>
        <p:cxnSp>
          <p:nvCxnSpPr>
            <p:cNvPr id="39" name="直線コネクタ 3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fontAlgn="ctr">
                <a:buSzPct val="120000"/>
              </a:pPr>
              <a:r>
                <a:rPr lang="ja-JP" altLang="en-US" sz="1400" dirty="0">
                  <a:solidFill>
                    <a:srgbClr val="000000"/>
                  </a:solidFill>
                  <a:latin typeface="Arial Black" pitchFamily="34" charset="0"/>
                  <a:ea typeface="HGP創英角ｺﾞｼｯｸUB" pitchFamily="50" charset="-128"/>
                </a:rPr>
                <a:t>市場規模</a:t>
              </a:r>
              <a:endParaRPr lang="en-US" altLang="ko-KR" sz="1400" baseline="30000" dirty="0">
                <a:solidFill>
                  <a:srgbClr val="000000"/>
                </a:solidFill>
                <a:latin typeface="Arial Black" pitchFamily="34" charset="0"/>
                <a:ea typeface="HGP創英角ｺﾞｼｯｸUB" pitchFamily="50" charset="-128"/>
              </a:endParaRPr>
            </a:p>
          </p:txBody>
        </p:sp>
      </p:grpSp>
      <p:sp>
        <p:nvSpPr>
          <p:cNvPr id="41" name="テキスト ボックス 40"/>
          <p:cNvSpPr txBox="1"/>
          <p:nvPr/>
        </p:nvSpPr>
        <p:spPr>
          <a:xfrm>
            <a:off x="632520" y="2060848"/>
            <a:ext cx="828032"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（百万</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46" name="テキスト ボックス 45"/>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2025</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2</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月時点）</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21" name="Chart 20">
            <a:extLst>
              <a:ext uri="{FF2B5EF4-FFF2-40B4-BE49-F238E27FC236}">
                <a16:creationId xmlns:a16="http://schemas.microsoft.com/office/drawing/2014/main" id="{91AF0FEB-FDFB-4B7E-BF01-BA7B67420C32}"/>
              </a:ext>
            </a:extLst>
          </p:cNvPr>
          <p:cNvGraphicFramePr/>
          <p:nvPr>
            <p:custDataLst>
              <p:tags r:id="rId3"/>
            </p:custDataLst>
          </p:nvPr>
        </p:nvGraphicFramePr>
        <p:xfrm>
          <a:off x="488950" y="2155825"/>
          <a:ext cx="8520113" cy="3819525"/>
        </p:xfrm>
        <a:graphic>
          <a:graphicData uri="http://schemas.openxmlformats.org/drawingml/2006/chart">
            <c:chart xmlns:c="http://schemas.openxmlformats.org/drawingml/2006/chart" xmlns:r="http://schemas.openxmlformats.org/officeDocument/2006/relationships" r:id="rId12"/>
          </a:graphicData>
        </a:graphic>
      </p:graphicFrame>
      <p:sp>
        <p:nvSpPr>
          <p:cNvPr id="17" name="テキスト プレースホルダ 9">
            <a:extLst>
              <a:ext uri="{FF2B5EF4-FFF2-40B4-BE49-F238E27FC236}">
                <a16:creationId xmlns:a16="http://schemas.microsoft.com/office/drawing/2014/main" id="{BAEF6513-C51A-4226-B7A5-EADB9699B00E}"/>
              </a:ext>
            </a:extLst>
          </p:cNvPr>
          <p:cNvSpPr>
            <a:spLocks noGrp="1"/>
          </p:cNvSpPr>
          <p:nvPr>
            <p:custDataLst>
              <p:tags r:id="rId4"/>
            </p:custDataLst>
          </p:nvPr>
        </p:nvSpPr>
        <p:spPr bwMode="auto">
          <a:xfrm>
            <a:off x="876458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BB05D24-67ED-47B3-99D7-60BA3DB42E2B}" type="datetime'''''''''''''''''''''2''''0'''''''''''''''''''''">
              <a:rPr kumimoji="0" lang="en-US" altLang="en-US" sz="1000" smtClean="0"/>
              <a:pPr/>
              <a:t>20</a:t>
            </a:fld>
            <a:endParaRPr kumimoji="0" lang="ja-JP" altLang="en-US" sz="1000" dirty="0">
              <a:sym typeface="+mn-lt"/>
            </a:endParaRPr>
          </a:p>
        </p:txBody>
      </p:sp>
      <p:sp>
        <p:nvSpPr>
          <p:cNvPr id="65" name="テキスト プレースホルダ 9"/>
          <p:cNvSpPr>
            <a:spLocks noGrp="1"/>
          </p:cNvSpPr>
          <p:nvPr>
            <p:custDataLst>
              <p:tags r:id="rId5"/>
            </p:custDataLst>
          </p:nvPr>
        </p:nvSpPr>
        <p:spPr bwMode="auto">
          <a:xfrm>
            <a:off x="703263" y="59626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6CBE1B6-D543-4322-8CBA-186EA82A3CBB}" type="datetime'20''''''''''''''''''''''''''1''''6'''''''''''''''''''">
              <a:rPr lang="en-US" altLang="en-US" sz="1000" smtClean="0"/>
              <a:pPr/>
              <a:t>2016</a:t>
            </a:fld>
            <a:endParaRPr kumimoji="0" lang="ja-JP" altLang="en-US" sz="1000" dirty="0">
              <a:sym typeface="+mn-lt"/>
            </a:endParaRPr>
          </a:p>
        </p:txBody>
      </p:sp>
      <p:sp>
        <p:nvSpPr>
          <p:cNvPr id="62" name="テキスト プレースホルダ 9"/>
          <p:cNvSpPr>
            <a:spLocks noGrp="1"/>
          </p:cNvSpPr>
          <p:nvPr>
            <p:custDataLst>
              <p:tags r:id="rId6"/>
            </p:custDataLst>
          </p:nvPr>
        </p:nvSpPr>
        <p:spPr bwMode="auto">
          <a:xfrm>
            <a:off x="2771775"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2A76325-DDAC-4532-9F8A-56C3FF53F164}" type="datetime'''''''17'''''''''''''''''''''''''''''''''''''''''''''''''">
              <a:rPr lang="en-US" altLang="en-US" sz="1000" smtClean="0"/>
              <a:pPr/>
              <a:t>17</a:t>
            </a:fld>
            <a:endParaRPr kumimoji="0" lang="ja-JP" altLang="en-US" sz="1000" dirty="0">
              <a:sym typeface="+mn-lt"/>
            </a:endParaRPr>
          </a:p>
        </p:txBody>
      </p:sp>
      <p:sp>
        <p:nvSpPr>
          <p:cNvPr id="95" name="テキスト プレースホルダ 9"/>
          <p:cNvSpPr>
            <a:spLocks noGrp="1"/>
          </p:cNvSpPr>
          <p:nvPr>
            <p:custDataLst>
              <p:tags r:id="rId7"/>
            </p:custDataLst>
          </p:nvPr>
        </p:nvSpPr>
        <p:spPr bwMode="auto">
          <a:xfrm>
            <a:off x="6767513"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8502980-209F-40A7-A726-2125BAE26324}" type="datetime'''''''''''1''''''''''''''''''''''''9'">
              <a:rPr lang="en-US" altLang="en-US" sz="1000" smtClean="0"/>
              <a:pPr/>
              <a:t>19</a:t>
            </a:fld>
            <a:endParaRPr kumimoji="0" lang="ja-JP" altLang="en-US" sz="1000" dirty="0">
              <a:sym typeface="+mn-lt"/>
            </a:endParaRPr>
          </a:p>
        </p:txBody>
      </p:sp>
      <p:sp>
        <p:nvSpPr>
          <p:cNvPr id="93" name="テキスト プレースホルダ 9"/>
          <p:cNvSpPr>
            <a:spLocks noGrp="1"/>
          </p:cNvSpPr>
          <p:nvPr>
            <p:custDataLst>
              <p:tags r:id="rId8"/>
            </p:custDataLst>
          </p:nvPr>
        </p:nvSpPr>
        <p:spPr bwMode="auto">
          <a:xfrm>
            <a:off x="4768850"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0B9ADC9-42C6-44F2-9367-9C9160C71BD0}" type="datetime'''''''''''''''''''''''''''''''1''''''''''''''8'''''''''''">
              <a:rPr lang="en-US" altLang="en-US" sz="1000" smtClean="0"/>
              <a:pPr/>
              <a:t>18</a:t>
            </a:fld>
            <a:endParaRPr kumimoji="0" lang="ja-JP" altLang="en-US" sz="1000" dirty="0">
              <a:sym typeface="+mn-lt"/>
            </a:endParaRPr>
          </a:p>
        </p:txBody>
      </p:sp>
    </p:spTree>
    <p:extLst>
      <p:ext uri="{BB962C8B-B14F-4D97-AF65-F5344CB8AC3E}">
        <p14:creationId xmlns:p14="http://schemas.microsoft.com/office/powerpoint/2010/main" val="344348567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C13C32-17BF-4673-B839-7F4F2619F42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44" imgH="443" progId="TCLayout.ActiveDocument.1">
                  <p:embed/>
                </p:oleObj>
              </mc:Choice>
              <mc:Fallback>
                <p:oleObj name="think-cellスライド" r:id="rId4" imgW="444" imgH="443" progId="TCLayout.ActiveDocument.1">
                  <p:embed/>
                  <p:pic>
                    <p:nvPicPr>
                      <p:cNvPr id="4" name="Object 3" hidden="1">
                        <a:extLst>
                          <a:ext uri="{FF2B5EF4-FFF2-40B4-BE49-F238E27FC236}">
                            <a16:creationId xmlns:a16="http://schemas.microsoft.com/office/drawing/2014/main" id="{5DC13C32-17BF-4673-B839-7F4F2619F42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正方形/長方形 4" hidden="1"/>
          <p:cNvSpPr/>
          <p:nvPr>
            <p:custDataLst>
              <p:tags r:id="rId2"/>
            </p:custDataLst>
          </p:nvPr>
        </p:nvSpPr>
        <p:spPr>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タイ／医療関連／介護</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a:t>
            </a:r>
            <a:r>
              <a:rPr lang="en-US" altLang="ja-JP" dirty="0"/>
              <a:t>2/2</a:t>
            </a:r>
            <a:r>
              <a:rPr lang="ja-JP" altLang="en-US" dirty="0"/>
              <a:t>）</a:t>
            </a:r>
          </a:p>
        </p:txBody>
      </p:sp>
      <p:sp>
        <p:nvSpPr>
          <p:cNvPr id="104" name="テキスト ボックス 34">
            <a:extLst>
              <a:ext uri="{FF2B5EF4-FFF2-40B4-BE49-F238E27FC236}">
                <a16:creationId xmlns:a16="http://schemas.microsoft.com/office/drawing/2014/main" id="{57DDBBDB-7A9C-4AA9-BD8B-1AEEA8141060}"/>
              </a:ext>
            </a:extLst>
          </p:cNvPr>
          <p:cNvSpPr txBox="1"/>
          <p:nvPr/>
        </p:nvSpPr>
        <p:spPr>
          <a:xfrm>
            <a:off x="200472" y="1124744"/>
            <a:ext cx="9505056" cy="14528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ea typeface="ＭＳ Ｐゴシック" panose="020B0600070205080204" pitchFamily="50" charset="-128"/>
                <a:cs typeface="Arial" panose="020B0604020202020204" pitchFamily="34" charset="0"/>
              </a:rPr>
              <a:t>タイでは、高齢化に伴う医療の大きな変革が進んでいる。</a:t>
            </a:r>
            <a:r>
              <a:rPr kumimoji="1" lang="en-US" altLang="ja-JP" sz="1400" dirty="0">
                <a:ea typeface="ＭＳ Ｐゴシック" panose="020B0600070205080204" pitchFamily="50" charset="-128"/>
                <a:cs typeface="Arial" panose="020B0604020202020204" pitchFamily="34" charset="0"/>
              </a:rPr>
              <a:t>BMI Research</a:t>
            </a:r>
            <a:r>
              <a:rPr kumimoji="1" lang="ja-JP" altLang="en-US" sz="1400" dirty="0">
                <a:ea typeface="ＭＳ Ｐゴシック" panose="020B0600070205080204" pitchFamily="50" charset="-128"/>
                <a:cs typeface="Arial" panose="020B0604020202020204" pitchFamily="34" charset="0"/>
              </a:rPr>
              <a:t>の報告によると、医療支出は</a:t>
            </a:r>
            <a:r>
              <a:rPr kumimoji="1" lang="en-US" altLang="ja-JP" sz="1400" dirty="0">
                <a:ea typeface="ＭＳ Ｐゴシック" panose="020B0600070205080204" pitchFamily="50" charset="-128"/>
                <a:cs typeface="Arial" panose="020B0604020202020204" pitchFamily="34" charset="0"/>
              </a:rPr>
              <a:t>2028</a:t>
            </a:r>
            <a:r>
              <a:rPr kumimoji="1" lang="ja-JP" altLang="en-US" sz="1400" dirty="0">
                <a:ea typeface="ＭＳ Ｐゴシック" panose="020B0600070205080204" pitchFamily="50" charset="-128"/>
                <a:cs typeface="Arial" panose="020B0604020202020204" pitchFamily="34" charset="0"/>
              </a:rPr>
              <a:t>年まで年平均成長率</a:t>
            </a:r>
            <a:r>
              <a:rPr kumimoji="1" lang="en-US" altLang="ja-JP" sz="1400" dirty="0">
                <a:ea typeface="ＭＳ Ｐゴシック" panose="020B0600070205080204" pitchFamily="50" charset="-128"/>
                <a:cs typeface="Arial" panose="020B0604020202020204" pitchFamily="34" charset="0"/>
              </a:rPr>
              <a:t>7.1%</a:t>
            </a:r>
            <a:r>
              <a:rPr kumimoji="1" lang="ja-JP" altLang="en-US" sz="1400" dirty="0">
                <a:ea typeface="ＭＳ Ｐゴシック" panose="020B0600070205080204" pitchFamily="50" charset="-128"/>
                <a:cs typeface="Arial" panose="020B0604020202020204" pitchFamily="34" charset="0"/>
              </a:rPr>
              <a:t>で増加し、民間部門の支出は</a:t>
            </a:r>
            <a:r>
              <a:rPr kumimoji="1" lang="en-US" altLang="ja-JP" sz="1400" dirty="0">
                <a:ea typeface="ＭＳ Ｐゴシック" panose="020B0600070205080204" pitchFamily="50" charset="-128"/>
                <a:cs typeface="Arial" panose="020B0604020202020204" pitchFamily="34" charset="0"/>
              </a:rPr>
              <a:t>9.4%</a:t>
            </a:r>
            <a:r>
              <a:rPr kumimoji="1" lang="ja-JP" altLang="en-US" sz="1400" dirty="0">
                <a:ea typeface="ＭＳ Ｐゴシック" panose="020B0600070205080204" pitchFamily="50" charset="-128"/>
                <a:cs typeface="Arial" panose="020B0604020202020204" pitchFamily="34" charset="0"/>
              </a:rPr>
              <a:t>、公共部門の支出は</a:t>
            </a:r>
            <a:r>
              <a:rPr kumimoji="1" lang="en-US" altLang="ja-JP" sz="1400" dirty="0">
                <a:ea typeface="ＭＳ Ｐゴシック" panose="020B0600070205080204" pitchFamily="50" charset="-128"/>
                <a:cs typeface="Arial" panose="020B0604020202020204" pitchFamily="34" charset="0"/>
              </a:rPr>
              <a:t>6.4%</a:t>
            </a:r>
            <a:r>
              <a:rPr kumimoji="1" lang="ja-JP" altLang="en-US" sz="1400" dirty="0">
                <a:ea typeface="ＭＳ Ｐゴシック" panose="020B0600070205080204" pitchFamily="50" charset="-128"/>
                <a:cs typeface="Arial" panose="020B0604020202020204" pitchFamily="34" charset="0"/>
              </a:rPr>
              <a:t>増加すると予想されている。</a:t>
            </a:r>
          </a:p>
          <a:p>
            <a:pPr marL="190500" indent="-190500" algn="just">
              <a:lnSpc>
                <a:spcPct val="110000"/>
              </a:lnSpc>
              <a:spcAft>
                <a:spcPts val="200"/>
              </a:spcAft>
              <a:buClr>
                <a:srgbClr val="5F8AC3"/>
              </a:buClr>
              <a:buFont typeface="Wingdings" panose="05000000000000000000" pitchFamily="2" charset="2"/>
              <a:buChar char="n"/>
            </a:pPr>
            <a:endParaRPr kumimoji="1" lang="ja-JP" altLang="en-US" sz="1400" dirty="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kumimoji="1" lang="en-US" altLang="ja-JP" sz="1400" dirty="0">
                <a:ea typeface="ＭＳ Ｐゴシック" panose="020B0600070205080204" pitchFamily="50" charset="-128"/>
                <a:cs typeface="Arial" panose="020B0604020202020204" pitchFamily="34" charset="0"/>
              </a:rPr>
              <a:t>65</a:t>
            </a:r>
            <a:r>
              <a:rPr kumimoji="1" lang="ja-JP" altLang="en-US" sz="1400" dirty="0">
                <a:ea typeface="ＭＳ Ｐゴシック" panose="020B0600070205080204" pitchFamily="50" charset="-128"/>
                <a:cs typeface="Arial" panose="020B0604020202020204" pitchFamily="34" charset="0"/>
              </a:rPr>
              <a:t>歳以上の</a:t>
            </a:r>
            <a:r>
              <a:rPr lang="ja-JP" altLang="en-US" sz="1400" dirty="0">
                <a:ea typeface="ＭＳ Ｐゴシック" panose="020B0600070205080204" pitchFamily="50" charset="-128"/>
                <a:cs typeface="Arial" panose="020B0604020202020204" pitchFamily="34" charset="0"/>
              </a:rPr>
              <a:t>人口</a:t>
            </a:r>
            <a:r>
              <a:rPr kumimoji="1" lang="ja-JP" altLang="en-US" sz="1400" dirty="0">
                <a:ea typeface="ＭＳ Ｐゴシック" panose="020B0600070205080204" pitchFamily="50" charset="-128"/>
                <a:cs typeface="Arial" panose="020B0604020202020204" pitchFamily="34" charset="0"/>
              </a:rPr>
              <a:t>割合は、</a:t>
            </a:r>
            <a:r>
              <a:rPr kumimoji="1" lang="en-US" altLang="ja-JP" sz="1400" dirty="0">
                <a:ea typeface="ＭＳ Ｐゴシック" panose="020B0600070205080204" pitchFamily="50" charset="-128"/>
                <a:cs typeface="Arial" panose="020B0604020202020204" pitchFamily="34" charset="0"/>
              </a:rPr>
              <a:t>2020</a:t>
            </a:r>
            <a:r>
              <a:rPr kumimoji="1" lang="ja-JP" altLang="en-US" sz="1400" dirty="0">
                <a:ea typeface="ＭＳ Ｐゴシック" panose="020B0600070205080204" pitchFamily="50" charset="-128"/>
                <a:cs typeface="Arial" panose="020B0604020202020204" pitchFamily="34" charset="0"/>
              </a:rPr>
              <a:t>年の約</a:t>
            </a:r>
            <a:r>
              <a:rPr kumimoji="1" lang="en-US" altLang="ja-JP" sz="1400" dirty="0">
                <a:ea typeface="ＭＳ Ｐゴシック" panose="020B0600070205080204" pitchFamily="50" charset="-128"/>
                <a:cs typeface="Arial" panose="020B0604020202020204" pitchFamily="34" charset="0"/>
              </a:rPr>
              <a:t>10%</a:t>
            </a:r>
            <a:r>
              <a:rPr kumimoji="1" lang="ja-JP" altLang="en-US" sz="1400" dirty="0">
                <a:ea typeface="ＭＳ Ｐゴシック" panose="020B0600070205080204" pitchFamily="50" charset="-128"/>
                <a:cs typeface="Arial" panose="020B0604020202020204" pitchFamily="34" charset="0"/>
              </a:rPr>
              <a:t>から</a:t>
            </a:r>
            <a:r>
              <a:rPr kumimoji="1" lang="en-US" altLang="ja-JP" sz="1400" dirty="0">
                <a:ea typeface="ＭＳ Ｐゴシック" panose="020B0600070205080204" pitchFamily="50" charset="-128"/>
                <a:cs typeface="Arial" panose="020B0604020202020204" pitchFamily="34" charset="0"/>
              </a:rPr>
              <a:t>2050</a:t>
            </a:r>
            <a:r>
              <a:rPr kumimoji="1" lang="ja-JP" altLang="en-US" sz="1400" dirty="0">
                <a:ea typeface="ＭＳ Ｐゴシック" panose="020B0600070205080204" pitchFamily="50" charset="-128"/>
                <a:cs typeface="Arial" panose="020B0604020202020204" pitchFamily="34" charset="0"/>
              </a:rPr>
              <a:t>年までに</a:t>
            </a:r>
            <a:r>
              <a:rPr kumimoji="1" lang="en-US" altLang="ja-JP" sz="1400" dirty="0">
                <a:ea typeface="ＭＳ Ｐゴシック" panose="020B0600070205080204" pitchFamily="50" charset="-128"/>
                <a:cs typeface="Arial" panose="020B0604020202020204" pitchFamily="34" charset="0"/>
              </a:rPr>
              <a:t>30%</a:t>
            </a:r>
            <a:r>
              <a:rPr kumimoji="1" lang="ja-JP" altLang="en-US" sz="1400" dirty="0">
                <a:ea typeface="ＭＳ Ｐゴシック" panose="020B0600070205080204" pitchFamily="50" charset="-128"/>
                <a:cs typeface="Arial" panose="020B0604020202020204" pitchFamily="34" charset="0"/>
              </a:rPr>
              <a:t>に増加すると予想されている。この人口動態の変化は、高齢者医療サービス需要の急増に拍車をかけ、</a:t>
            </a:r>
            <a:r>
              <a:rPr kumimoji="1" lang="en-US" altLang="ja-JP" sz="1400" dirty="0">
                <a:ea typeface="ＭＳ Ｐゴシック" panose="020B0600070205080204" pitchFamily="50" charset="-128"/>
                <a:cs typeface="Arial" panose="020B0604020202020204" pitchFamily="34" charset="0"/>
              </a:rPr>
              <a:t>2023</a:t>
            </a:r>
            <a:r>
              <a:rPr kumimoji="1" lang="ja-JP" altLang="en-US" sz="1400" dirty="0">
                <a:ea typeface="ＭＳ Ｐゴシック" panose="020B0600070205080204" pitchFamily="50" charset="-128"/>
                <a:cs typeface="Arial" panose="020B0604020202020204" pitchFamily="34" charset="0"/>
              </a:rPr>
              <a:t>年には介護及び高齢者</a:t>
            </a:r>
            <a:r>
              <a:rPr lang="ja-JP" altLang="en-US" sz="1400" dirty="0">
                <a:ea typeface="ＭＳ Ｐゴシック" panose="020B0600070205080204" pitchFamily="50" charset="-128"/>
                <a:cs typeface="Arial" panose="020B0604020202020204" pitchFamily="34" charset="0"/>
              </a:rPr>
              <a:t>向け住宅の収益</a:t>
            </a:r>
            <a:r>
              <a:rPr kumimoji="1" lang="ja-JP" altLang="en-US" sz="1400" dirty="0">
                <a:ea typeface="ＭＳ Ｐゴシック" panose="020B0600070205080204" pitchFamily="50" charset="-128"/>
                <a:cs typeface="Arial" panose="020B0604020202020204" pitchFamily="34" charset="0"/>
              </a:rPr>
              <a:t>を</a:t>
            </a:r>
            <a:r>
              <a:rPr kumimoji="1" lang="en-US" altLang="ja-JP" sz="1400" dirty="0">
                <a:ea typeface="ＭＳ Ｐゴシック" panose="020B0600070205080204" pitchFamily="50" charset="-128"/>
                <a:cs typeface="Arial" panose="020B0604020202020204" pitchFamily="34" charset="0"/>
              </a:rPr>
              <a:t>7,000</a:t>
            </a:r>
            <a:r>
              <a:rPr kumimoji="1" lang="ja-JP" altLang="en-US" sz="1400" dirty="0">
                <a:ea typeface="ＭＳ Ｐゴシック" panose="020B0600070205080204" pitchFamily="50" charset="-128"/>
                <a:cs typeface="Arial" panose="020B0604020202020204" pitchFamily="34" charset="0"/>
              </a:rPr>
              <a:t>万</a:t>
            </a:r>
            <a:r>
              <a:rPr kumimoji="1" lang="en-US" altLang="ja-JP" sz="1400" dirty="0">
                <a:ea typeface="ＭＳ Ｐゴシック" panose="020B0600070205080204" pitchFamily="50" charset="-128"/>
                <a:cs typeface="Arial" panose="020B0604020202020204" pitchFamily="34" charset="0"/>
              </a:rPr>
              <a:t>US$</a:t>
            </a:r>
            <a:r>
              <a:rPr kumimoji="1" lang="ja-JP" altLang="en-US" sz="1400" dirty="0">
                <a:ea typeface="ＭＳ Ｐゴシック" panose="020B0600070205080204" pitchFamily="50" charset="-128"/>
                <a:cs typeface="Arial" panose="020B0604020202020204" pitchFamily="34" charset="0"/>
              </a:rPr>
              <a:t>に引き上げた。このように、介護部門はタイの高齢化社会のニーズを満たすためにますます重要になっている。</a:t>
            </a:r>
            <a:endParaRPr kumimoji="1" lang="en-US" altLang="ja-JP" sz="1400" dirty="0">
              <a:ea typeface="ＭＳ Ｐゴシック" panose="020B0600070205080204" pitchFamily="50" charset="-128"/>
              <a:cs typeface="Arial" panose="020B0604020202020204" pitchFamily="34" charset="0"/>
            </a:endParaRPr>
          </a:p>
        </p:txBody>
      </p:sp>
      <p:sp>
        <p:nvSpPr>
          <p:cNvPr id="46" name="テキスト ボックス 45"/>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Tractus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Thailand’s Medical Economy: Opportunities in Healthcare and Aging Care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HealthcareAsia</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Thailand’s health expenditure to record 7.1% CAGR until 2028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Tree>
    <p:extLst>
      <p:ext uri="{BB962C8B-B14F-4D97-AF65-F5344CB8AC3E}">
        <p14:creationId xmlns:p14="http://schemas.microsoft.com/office/powerpoint/2010/main" val="827477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151543159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39" imgW="270" imgH="270" progId="TCLayout.ActiveDocument.1">
                  <p:embed/>
                </p:oleObj>
              </mc:Choice>
              <mc:Fallback>
                <p:oleObj name="think-cellスライド" r:id="rId39" imgW="270" imgH="270" progId="TCLayout.ActiveDocument.1">
                  <p:embed/>
                  <p:pic>
                    <p:nvPicPr>
                      <p:cNvPr id="4" name="Object 3" hidden="1"/>
                      <p:cNvPicPr/>
                      <p:nvPr/>
                    </p:nvPicPr>
                    <p:blipFill>
                      <a:blip r:embed="rId40"/>
                      <a:stretch>
                        <a:fillRect/>
                      </a:stretch>
                    </p:blipFill>
                    <p:spPr>
                      <a:xfrm>
                        <a:off x="1588" y="1588"/>
                        <a:ext cx="1587" cy="1587"/>
                      </a:xfrm>
                      <a:prstGeom prst="rect">
                        <a:avLst/>
                      </a:prstGeom>
                    </p:spPr>
                  </p:pic>
                </p:oleObj>
              </mc:Fallback>
            </mc:AlternateContent>
          </a:graphicData>
        </a:graphic>
      </p:graphicFrame>
      <p:sp>
        <p:nvSpPr>
          <p:cNvPr id="2" name="Rectangle 1"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just">
              <a:spcBef>
                <a:spcPct val="0"/>
              </a:spcBef>
              <a:spcAft>
                <a:spcPct val="0"/>
              </a:spcAft>
            </a:pPr>
            <a:endParaRPr kumimoji="1" lang="ja-JP" altLang="en-US" sz="8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sz="1400" noProof="1"/>
              <a:t>タイ／一般概況／経済</a:t>
            </a:r>
            <a:endParaRPr kumimoji="1" lang="ja-JP" altLang="en-US" sz="1400"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000" noProof="1"/>
              <a:t>都市化率、上位5都市の人口</a:t>
            </a:r>
          </a:p>
        </p:txBody>
      </p:sp>
      <p:sp>
        <p:nvSpPr>
          <p:cNvPr id="19" name="テキスト ボックス 18"/>
          <p:cNvSpPr txBox="1"/>
          <p:nvPr/>
        </p:nvSpPr>
        <p:spPr>
          <a:xfrm>
            <a:off x="200472" y="6253137"/>
            <a:ext cx="5256584" cy="492443"/>
          </a:xfrm>
          <a:prstGeom prst="rect">
            <a:avLst/>
          </a:prstGeom>
          <a:noFill/>
        </p:spPr>
        <p:txBody>
          <a:bodyPr wrap="square" lIns="0" tIns="0" rIns="0" bIns="0" rtlCol="0">
            <a:spAutoFit/>
          </a:bodyPr>
          <a:lstStyle/>
          <a:p>
            <a:r>
              <a:rPr lang="en-US" altLang="ja-JP" sz="800" noProof="1">
                <a:latin typeface="Arial" panose="020B0604020202020204" pitchFamily="34" charset="0"/>
                <a:ea typeface="ＭＳ Ｐゴシック" panose="020B0600070205080204" pitchFamily="50" charset="-128"/>
                <a:cs typeface="Arial" panose="020B0604020202020204" pitchFamily="34" charset="0"/>
              </a:rPr>
              <a:t>*都市化率は、都市部に住む人口の割合</a:t>
            </a:r>
          </a:p>
          <a:p>
            <a:r>
              <a:rPr lang="en-US" altLang="ja-JP" sz="800" noProof="1">
                <a:latin typeface="Arial" panose="020B0604020202020204" pitchFamily="34" charset="0"/>
                <a:ea typeface="ＭＳ Ｐゴシック" panose="020B0600070205080204" pitchFamily="50" charset="-128"/>
                <a:cs typeface="Arial" panose="020B0604020202020204" pitchFamily="34" charset="0"/>
              </a:rPr>
              <a:t>** 上位5都市の人口データはタイNSO </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Ministry of Public Health発行</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 より引用</a:t>
            </a:r>
          </a:p>
          <a:p>
            <a:endParaRPr lang="en-US" altLang="ja-JP" sz="800" noProof="1">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noProof="1">
                <a:latin typeface="+mj-lt"/>
                <a:ea typeface="ＭＳ Ｐゴシック" panose="020B0600070205080204" pitchFamily="50" charset="-128"/>
                <a:cs typeface="Arial" panose="020B0604020202020204" pitchFamily="34" charset="0"/>
              </a:rPr>
              <a:t>（出所）国連統計局「World Urbanization Prospects」</a:t>
            </a:r>
            <a:r>
              <a:rPr lang="ja-JP" altLang="en-US" sz="800" noProof="1">
                <a:solidFill>
                  <a:srgbClr val="000000"/>
                </a:solidFill>
                <a:latin typeface="+mj-lt"/>
                <a:ea typeface="ＭＳ Ｐゴシック" panose="020B0600070205080204" pitchFamily="50" charset="-128"/>
                <a:cs typeface="Arial" panose="020B0604020202020204" pitchFamily="34" charset="0"/>
              </a:rPr>
              <a:t> （</a:t>
            </a:r>
            <a:r>
              <a:rPr lang="en-US" altLang="ja-JP" sz="800" noProof="1">
                <a:solidFill>
                  <a:srgbClr val="000000"/>
                </a:solidFill>
                <a:latin typeface="+mj-lt"/>
                <a:ea typeface="ＭＳ Ｐゴシック" panose="020B0600070205080204" pitchFamily="50" charset="-128"/>
                <a:cs typeface="Arial" panose="020B0604020202020204" pitchFamily="34" charset="0"/>
              </a:rPr>
              <a:t>2025</a:t>
            </a:r>
            <a:r>
              <a:rPr lang="ja-JP" altLang="en-US" sz="800" noProof="1">
                <a:solidFill>
                  <a:srgbClr val="000000"/>
                </a:solidFill>
                <a:latin typeface="+mj-lt"/>
                <a:ea typeface="ＭＳ Ｐゴシック" panose="020B0600070205080204" pitchFamily="50" charset="-128"/>
                <a:cs typeface="Arial" panose="020B0604020202020204" pitchFamily="34" charset="0"/>
              </a:rPr>
              <a:t>年</a:t>
            </a:r>
            <a:r>
              <a:rPr lang="en-US" altLang="ja-JP" sz="800" noProof="1">
                <a:solidFill>
                  <a:srgbClr val="000000"/>
                </a:solidFill>
                <a:latin typeface="+mj-lt"/>
                <a:ea typeface="ＭＳ Ｐゴシック" panose="020B0600070205080204" pitchFamily="50" charset="-128"/>
                <a:cs typeface="Arial" panose="020B0604020202020204" pitchFamily="34" charset="0"/>
              </a:rPr>
              <a:t>2</a:t>
            </a:r>
            <a:r>
              <a:rPr lang="ja-JP" altLang="en-US" sz="800" noProof="1">
                <a:solidFill>
                  <a:srgbClr val="000000"/>
                </a:solidFill>
                <a:latin typeface="+mj-lt"/>
                <a:ea typeface="ＭＳ Ｐゴシック" panose="020B0600070205080204" pitchFamily="50" charset="-128"/>
                <a:cs typeface="Arial" panose="020B0604020202020204" pitchFamily="34" charset="0"/>
              </a:rPr>
              <a:t>月時点）</a:t>
            </a:r>
            <a:endParaRPr lang="ja-JP" altLang="en-US" sz="800" noProof="1">
              <a:latin typeface="+mj-lt"/>
              <a:ea typeface="ＭＳ Ｐゴシック" panose="020B0600070205080204" pitchFamily="50" charset="-128"/>
              <a:cs typeface="Arial" panose="020B0604020202020204" pitchFamily="34" charset="0"/>
            </a:endParaRPr>
          </a:p>
        </p:txBody>
      </p:sp>
      <p:grpSp>
        <p:nvGrpSpPr>
          <p:cNvPr id="20" name="グループ化 7"/>
          <p:cNvGrpSpPr/>
          <p:nvPr/>
        </p:nvGrpSpPr>
        <p:grpSpPr>
          <a:xfrm>
            <a:off x="209726" y="1844824"/>
            <a:ext cx="4671266" cy="288032"/>
            <a:chOff x="4803500" y="2113806"/>
            <a:chExt cx="4032624" cy="288032"/>
          </a:xfrm>
        </p:grpSpPr>
        <p:cxnSp>
          <p:nvCxnSpPr>
            <p:cNvPr id="21" name="直線コネクタ 20"/>
            <p:cNvCxnSpPr/>
            <p:nvPr/>
          </p:nvCxnSpPr>
          <p:spPr>
            <a:xfrm>
              <a:off x="4808984" y="2401838"/>
              <a:ext cx="402714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2" name="Rectangle 6"/>
            <p:cNvSpPr>
              <a:spLocks noChangeArrowheads="1"/>
            </p:cNvSpPr>
            <p:nvPr/>
          </p:nvSpPr>
          <p:spPr bwMode="auto">
            <a:xfrm>
              <a:off x="4803500" y="2113806"/>
              <a:ext cx="403262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noProof="1">
                  <a:solidFill>
                    <a:srgbClr val="000000"/>
                  </a:solidFill>
                  <a:latin typeface="Arial Black" pitchFamily="34" charset="0"/>
                  <a:ea typeface="HGP創英角ｺﾞｼｯｸUB" pitchFamily="50" charset="-128"/>
                </a:rPr>
                <a:t>都市化率*</a:t>
              </a:r>
              <a:endParaRPr lang="en-US" altLang="ja-JP" sz="1400" dirty="0">
                <a:solidFill>
                  <a:srgbClr val="000000"/>
                </a:solidFill>
                <a:latin typeface="HGP創英角ｺﾞｼｯｸUB" panose="020B0900000000000000" pitchFamily="50" charset="-128"/>
                <a:ea typeface="HGP創英角ｺﾞｼｯｸUB" panose="020B0900000000000000" pitchFamily="50" charset="-128"/>
              </a:endParaRPr>
            </a:p>
          </p:txBody>
        </p:sp>
      </p:grpSp>
      <p:sp>
        <p:nvSpPr>
          <p:cNvPr id="34" name="テキスト ボックス 33"/>
          <p:cNvSpPr txBox="1"/>
          <p:nvPr/>
        </p:nvSpPr>
        <p:spPr>
          <a:xfrm>
            <a:off x="200472" y="1054690"/>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タイの都市化率は202</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5</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年に</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60.4</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%に達し、その後も都市化は進むと予想される。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地域全体の人口増加は、少子化や気候の急激な変化、労働力人口の減少等により減少傾向にあり、2020年の5000万人程度から2050年には3800万人程度まで減少する可能性がある。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5" name="グループ化 7"/>
          <p:cNvGrpSpPr/>
          <p:nvPr/>
        </p:nvGrpSpPr>
        <p:grpSpPr>
          <a:xfrm>
            <a:off x="4992376" y="1844824"/>
            <a:ext cx="4703895" cy="288032"/>
            <a:chOff x="4803500" y="2113806"/>
            <a:chExt cx="4032624" cy="288032"/>
          </a:xfrm>
        </p:grpSpPr>
        <p:cxnSp>
          <p:nvCxnSpPr>
            <p:cNvPr id="16" name="直線コネクタ 15"/>
            <p:cNvCxnSpPr/>
            <p:nvPr/>
          </p:nvCxnSpPr>
          <p:spPr>
            <a:xfrm>
              <a:off x="4808984" y="2401838"/>
              <a:ext cx="402714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7" name="Rectangle 6"/>
            <p:cNvSpPr>
              <a:spLocks noChangeArrowheads="1"/>
            </p:cNvSpPr>
            <p:nvPr/>
          </p:nvSpPr>
          <p:spPr bwMode="auto">
            <a:xfrm>
              <a:off x="4803500" y="2113806"/>
              <a:ext cx="403262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noProof="1">
                  <a:solidFill>
                    <a:srgbClr val="000000"/>
                  </a:solidFill>
                  <a:latin typeface="HGP創英角ｺﾞｼｯｸUB" panose="020B0900000000000000" pitchFamily="50" charset="-128"/>
                  <a:ea typeface="HGP創英角ｺﾞｼｯｸUB" panose="020B0900000000000000" pitchFamily="50" charset="-128"/>
                </a:rPr>
                <a:t>上位5都市の人口</a:t>
              </a:r>
              <a:r>
                <a:rPr lang="ja-JP" altLang="en-US" sz="1400" noProof="1">
                  <a:solidFill>
                    <a:srgbClr val="000000"/>
                  </a:solidFill>
                  <a:latin typeface="Arial Black" pitchFamily="34" charset="0"/>
                  <a:ea typeface="HGP創英角ｺﾞｼｯｸUB" pitchFamily="50" charset="-128"/>
                </a:rPr>
                <a:t>**</a:t>
              </a:r>
              <a:endParaRPr lang="en-US" altLang="ja-JP" sz="1400" dirty="0">
                <a:solidFill>
                  <a:srgbClr val="000000"/>
                </a:solidFill>
                <a:latin typeface="HGP創英角ｺﾞｼｯｸUB" panose="020B0900000000000000" pitchFamily="50" charset="-128"/>
                <a:ea typeface="HGP創英角ｺﾞｼｯｸUB" panose="020B0900000000000000" pitchFamily="50" charset="-128"/>
              </a:endParaRPr>
            </a:p>
          </p:txBody>
        </p:sp>
      </p:grpSp>
      <p:graphicFrame>
        <p:nvGraphicFramePr>
          <p:cNvPr id="23" name="Object 22"/>
          <p:cNvGraphicFramePr>
            <a:graphicFrameLocks/>
          </p:cNvGraphicFramePr>
          <p:nvPr>
            <p:custDataLst>
              <p:tags r:id="rId3"/>
            </p:custDataLst>
            <p:extLst>
              <p:ext uri="{D42A27DB-BD31-4B8C-83A1-F6EECF244321}">
                <p14:modId xmlns:p14="http://schemas.microsoft.com/office/powerpoint/2010/main" val="55983298"/>
              </p:ext>
            </p:extLst>
          </p:nvPr>
        </p:nvGraphicFramePr>
        <p:xfrm>
          <a:off x="-10540" y="2039480"/>
          <a:ext cx="4819524" cy="4162376"/>
        </p:xfrm>
        <a:graphic>
          <a:graphicData uri="http://schemas.openxmlformats.org/presentationml/2006/ole">
            <mc:AlternateContent xmlns:mc="http://schemas.openxmlformats.org/markup-compatibility/2006">
              <mc:Choice xmlns:v="urn:schemas-microsoft-com:vml" Requires="v">
                <p:oleObj name="Chart" r:id="rId41" imgW="4819463" imgH="4162691" progId="MSGraph.Chart.8">
                  <p:embed followColorScheme="full"/>
                </p:oleObj>
              </mc:Choice>
              <mc:Fallback>
                <p:oleObj name="Chart" r:id="rId41" imgW="4819463" imgH="4162691" progId="MSGraph.Chart.8">
                  <p:embed followColorScheme="full"/>
                  <p:pic>
                    <p:nvPicPr>
                      <p:cNvPr id="23" name="Object 22"/>
                      <p:cNvPicPr/>
                      <p:nvPr/>
                    </p:nvPicPr>
                    <p:blipFill>
                      <a:blip r:embed="rId42"/>
                      <a:stretch>
                        <a:fillRect/>
                      </a:stretch>
                    </p:blipFill>
                    <p:spPr>
                      <a:xfrm>
                        <a:off x="-10540" y="2039480"/>
                        <a:ext cx="4819524" cy="4162376"/>
                      </a:xfrm>
                      <a:prstGeom prst="rect">
                        <a:avLst/>
                      </a:prstGeom>
                    </p:spPr>
                  </p:pic>
                </p:oleObj>
              </mc:Fallback>
            </mc:AlternateContent>
          </a:graphicData>
        </a:graphic>
      </p:graphicFrame>
      <p:sp>
        <p:nvSpPr>
          <p:cNvPr id="27" name="Text Placeholder 12"/>
          <p:cNvSpPr>
            <a:spLocks noGrp="1"/>
          </p:cNvSpPr>
          <p:nvPr>
            <p:custDataLst>
              <p:tags r:id="rId4"/>
            </p:custDataLst>
          </p:nvPr>
        </p:nvSpPr>
        <p:spPr bwMode="gray">
          <a:xfrm>
            <a:off x="1323975" y="592716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1EBA3AAD-DFAA-4979-8EF0-3B8CCEE88D83}" type="datetime'''''''''''''''''''''''''''''''''''1''''''0'''''''''''">
              <a:rPr lang="ja-JP" altLang="en-US" sz="1000" b="0"/>
              <a:pPr/>
              <a:t>10</a:t>
            </a:fld>
            <a:endParaRPr kumimoji="0" lang="ja-JP" altLang="en-US" sz="800" b="0" dirty="0">
              <a:sym typeface="+mn-lt"/>
            </a:endParaRPr>
          </a:p>
        </p:txBody>
      </p:sp>
      <p:sp>
        <p:nvSpPr>
          <p:cNvPr id="24" name="Text Placeholder 12"/>
          <p:cNvSpPr>
            <a:spLocks noGrp="1"/>
          </p:cNvSpPr>
          <p:nvPr>
            <p:custDataLst>
              <p:tags r:id="rId5"/>
            </p:custDataLst>
          </p:nvPr>
        </p:nvSpPr>
        <p:spPr bwMode="gray">
          <a:xfrm>
            <a:off x="336550" y="2157403"/>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spcBef>
                <a:spcPct val="0"/>
              </a:spcBef>
              <a:spcAft>
                <a:spcPct val="0"/>
              </a:spcAft>
            </a:pPr>
            <a:r>
              <a:rPr kumimoji="0" lang="ja-JP" altLang="en-US" sz="800" b="0" noProof="1">
                <a:sym typeface="+mn-lt"/>
              </a:rPr>
              <a:t>（%）</a:t>
            </a:r>
          </a:p>
        </p:txBody>
      </p:sp>
      <p:sp>
        <p:nvSpPr>
          <p:cNvPr id="28" name="Text Placeholder 12"/>
          <p:cNvSpPr>
            <a:spLocks noGrp="1"/>
          </p:cNvSpPr>
          <p:nvPr>
            <p:custDataLst>
              <p:tags r:id="rId6"/>
            </p:custDataLst>
          </p:nvPr>
        </p:nvSpPr>
        <p:spPr bwMode="gray">
          <a:xfrm>
            <a:off x="1714500" y="592716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5716B05F-6FD1-490C-96C9-24CC058B3C36}" type="datetime'''''''1''''''''''''''''''''''''''''''''''''''5'''">
              <a:rPr lang="ja-JP" altLang="en-US" sz="1000" b="0"/>
              <a:pPr/>
              <a:t>15</a:t>
            </a:fld>
            <a:endParaRPr kumimoji="0" lang="ja-JP" altLang="en-US" sz="800" b="0" dirty="0">
              <a:sym typeface="+mn-lt"/>
            </a:endParaRPr>
          </a:p>
        </p:txBody>
      </p:sp>
      <p:sp>
        <p:nvSpPr>
          <p:cNvPr id="25" name="Text Placeholder 12"/>
          <p:cNvSpPr>
            <a:spLocks noGrp="1"/>
          </p:cNvSpPr>
          <p:nvPr>
            <p:custDataLst>
              <p:tags r:id="rId7"/>
            </p:custDataLst>
          </p:nvPr>
        </p:nvSpPr>
        <p:spPr bwMode="gray">
          <a:xfrm>
            <a:off x="463550" y="5927168"/>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81882A0C-15D4-4820-9F41-948ED7CDAA8D}" type="datetime'''''''''2''''''''''''''''''''''0''''''''0''''''''''0'''''''">
              <a:rPr lang="ja-JP" altLang="en-US" sz="1000" b="0"/>
              <a:pPr/>
              <a:t>2000</a:t>
            </a:fld>
            <a:endParaRPr kumimoji="0" lang="ja-JP" altLang="en-US" sz="800" b="0" dirty="0">
              <a:sym typeface="+mn-lt"/>
            </a:endParaRPr>
          </a:p>
        </p:txBody>
      </p:sp>
      <p:sp useBgFill="1">
        <p:nvSpPr>
          <p:cNvPr id="39" name="Text Placeholder 12"/>
          <p:cNvSpPr>
            <a:spLocks noGrp="1"/>
          </p:cNvSpPr>
          <p:nvPr>
            <p:custDataLst>
              <p:tags r:id="rId8"/>
            </p:custDataLst>
          </p:nvPr>
        </p:nvSpPr>
        <p:spPr bwMode="gray">
          <a:xfrm>
            <a:off x="641350" y="4554080"/>
            <a:ext cx="295275" cy="152400"/>
          </a:xfrm>
          <a:prstGeom prst="rect">
            <a:avLst/>
          </a:prstGeom>
        </p:spPr>
        <p:txBody>
          <a:bodyPr vert="horz" wrap="none" lIns="25400" tIns="0" rIns="25400"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6310417B-96E3-46C7-9C97-196C61AF574D}" type="datetime'''''''''3''''''''1''''''''''''''.''''4'''''''''''''''''''''''">
              <a:rPr lang="ja-JP" altLang="en-US" sz="1000" b="0"/>
              <a:pPr/>
              <a:t>31.4</a:t>
            </a:fld>
            <a:endParaRPr kumimoji="0" lang="ja-JP" altLang="en-US" sz="800" b="0" dirty="0">
              <a:sym typeface="+mn-lt"/>
            </a:endParaRPr>
          </a:p>
        </p:txBody>
      </p:sp>
      <p:sp>
        <p:nvSpPr>
          <p:cNvPr id="30" name="Text Placeholder 12"/>
          <p:cNvSpPr>
            <a:spLocks noGrp="1"/>
          </p:cNvSpPr>
          <p:nvPr>
            <p:custDataLst>
              <p:tags r:id="rId9"/>
            </p:custDataLst>
          </p:nvPr>
        </p:nvSpPr>
        <p:spPr bwMode="gray">
          <a:xfrm>
            <a:off x="2505075" y="592716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818063FC-8D77-4039-9378-3E07A340721F}" type="datetime'2''''''''''''''''''''5'''''''''''''''''">
              <a:rPr lang="ja-JP" altLang="en-US" sz="1000" b="0"/>
              <a:pPr/>
              <a:t>25</a:t>
            </a:fld>
            <a:endParaRPr kumimoji="0" lang="ja-JP" altLang="en-US" sz="800" b="0" dirty="0">
              <a:sym typeface="+mn-lt"/>
            </a:endParaRPr>
          </a:p>
        </p:txBody>
      </p:sp>
      <p:sp>
        <p:nvSpPr>
          <p:cNvPr id="26" name="Text Placeholder 12"/>
          <p:cNvSpPr>
            <a:spLocks noGrp="1"/>
          </p:cNvSpPr>
          <p:nvPr>
            <p:custDataLst>
              <p:tags r:id="rId10"/>
            </p:custDataLst>
          </p:nvPr>
        </p:nvSpPr>
        <p:spPr bwMode="gray">
          <a:xfrm>
            <a:off x="923925" y="592716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74C20155-AE73-4660-958A-58D21488F471}" type="datetime'''''''''''''0''''''''''''''''''5'''''">
              <a:rPr lang="ja-JP" altLang="en-US" sz="1000" b="0"/>
              <a:pPr/>
              <a:t>05</a:t>
            </a:fld>
            <a:endParaRPr kumimoji="0" lang="ja-JP" altLang="en-US" sz="800" b="0" dirty="0">
              <a:sym typeface="+mn-lt"/>
            </a:endParaRPr>
          </a:p>
        </p:txBody>
      </p:sp>
      <p:sp>
        <p:nvSpPr>
          <p:cNvPr id="29" name="Text Placeholder 12"/>
          <p:cNvSpPr>
            <a:spLocks noGrp="1"/>
          </p:cNvSpPr>
          <p:nvPr>
            <p:custDataLst>
              <p:tags r:id="rId11"/>
            </p:custDataLst>
          </p:nvPr>
        </p:nvSpPr>
        <p:spPr bwMode="gray">
          <a:xfrm>
            <a:off x="2105025" y="592716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6601AD7C-BB05-4D44-A8EC-EC6D916DC66E}" type="datetime'2''''''''''''''0'''''''">
              <a:rPr lang="ja-JP" altLang="en-US" sz="1000" b="0"/>
              <a:pPr/>
              <a:t>20</a:t>
            </a:fld>
            <a:endParaRPr kumimoji="0" lang="ja-JP" altLang="en-US" sz="800" b="0" dirty="0">
              <a:sym typeface="+mn-lt"/>
            </a:endParaRPr>
          </a:p>
        </p:txBody>
      </p:sp>
      <p:sp>
        <p:nvSpPr>
          <p:cNvPr id="31" name="Text Placeholder 12"/>
          <p:cNvSpPr>
            <a:spLocks noGrp="1"/>
          </p:cNvSpPr>
          <p:nvPr>
            <p:custDataLst>
              <p:tags r:id="rId12"/>
            </p:custDataLst>
          </p:nvPr>
        </p:nvSpPr>
        <p:spPr bwMode="gray">
          <a:xfrm>
            <a:off x="2895600" y="592716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7B0AF92-CD87-4200-9DB4-0D10C208264D}" type="datetime'''''30'''''''''">
              <a:rPr lang="ja-JP" altLang="en-US" sz="1000" b="0"/>
              <a:pPr/>
              <a:t>30</a:t>
            </a:fld>
            <a:endParaRPr kumimoji="0" lang="ja-JP" altLang="en-US" sz="800" b="0" dirty="0">
              <a:sym typeface="+mn-lt"/>
            </a:endParaRPr>
          </a:p>
        </p:txBody>
      </p:sp>
      <p:sp>
        <p:nvSpPr>
          <p:cNvPr id="32" name="Text Placeholder 12"/>
          <p:cNvSpPr>
            <a:spLocks noGrp="1"/>
          </p:cNvSpPr>
          <p:nvPr>
            <p:custDataLst>
              <p:tags r:id="rId13"/>
            </p:custDataLst>
          </p:nvPr>
        </p:nvSpPr>
        <p:spPr bwMode="gray">
          <a:xfrm>
            <a:off x="3286125" y="592716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134A8A0-0815-4930-B3F1-DAFF9E0C170B}" type="datetime'''''''''''3''''''''''''5'''''''''">
              <a:rPr lang="ja-JP" altLang="en-US" sz="1000" b="0"/>
              <a:pPr/>
              <a:t>35</a:t>
            </a:fld>
            <a:endParaRPr kumimoji="0" lang="ja-JP" altLang="en-US" sz="800" b="0" dirty="0">
              <a:sym typeface="+mn-lt"/>
            </a:endParaRPr>
          </a:p>
        </p:txBody>
      </p:sp>
      <p:sp>
        <p:nvSpPr>
          <p:cNvPr id="36" name="Text Placeholder 12"/>
          <p:cNvSpPr>
            <a:spLocks noGrp="1"/>
          </p:cNvSpPr>
          <p:nvPr>
            <p:custDataLst>
              <p:tags r:id="rId14"/>
            </p:custDataLst>
          </p:nvPr>
        </p:nvSpPr>
        <p:spPr bwMode="gray">
          <a:xfrm>
            <a:off x="3676650" y="592716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51412EBF-55F8-4FE7-9475-C4AFD505CDF4}" type="datetime'''''4''''''''''''''0'''''''''''''''''''''">
              <a:rPr lang="ja-JP" altLang="en-US" sz="1000" b="0"/>
              <a:pPr/>
              <a:t>40</a:t>
            </a:fld>
            <a:endParaRPr kumimoji="0" lang="ja-JP" altLang="en-US" sz="800" b="0" dirty="0">
              <a:sym typeface="+mn-lt"/>
            </a:endParaRPr>
          </a:p>
        </p:txBody>
      </p:sp>
      <p:sp>
        <p:nvSpPr>
          <p:cNvPr id="37" name="Text Placeholder 12"/>
          <p:cNvSpPr>
            <a:spLocks noGrp="1"/>
          </p:cNvSpPr>
          <p:nvPr>
            <p:custDataLst>
              <p:tags r:id="rId15"/>
            </p:custDataLst>
          </p:nvPr>
        </p:nvSpPr>
        <p:spPr bwMode="gray">
          <a:xfrm>
            <a:off x="4076700" y="592716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8D621F3C-C0F3-4528-A1A5-2BF78EBF1B39}" type="datetime'''4''''''''''''''''''5'''''''''''''''''''''''''''''''''''''">
              <a:rPr lang="ja-JP" altLang="en-US" sz="1000" b="0"/>
              <a:pPr/>
              <a:t>45</a:t>
            </a:fld>
            <a:endParaRPr kumimoji="0" lang="ja-JP" altLang="en-US" sz="800" b="0" dirty="0">
              <a:sym typeface="+mn-lt"/>
            </a:endParaRPr>
          </a:p>
        </p:txBody>
      </p:sp>
      <p:sp>
        <p:nvSpPr>
          <p:cNvPr id="38" name="Text Placeholder 12"/>
          <p:cNvSpPr>
            <a:spLocks noGrp="1"/>
          </p:cNvSpPr>
          <p:nvPr>
            <p:custDataLst>
              <p:tags r:id="rId16"/>
            </p:custDataLst>
          </p:nvPr>
        </p:nvSpPr>
        <p:spPr bwMode="gray">
          <a:xfrm>
            <a:off x="4467225" y="592716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08119CE3-7CFA-4AB7-BE1B-3EB10D11AFFA}" type="datetime'''''''''''''5''''''''''''0'''''''''''''''">
              <a:rPr lang="ja-JP" altLang="en-US" sz="1000" b="0"/>
              <a:pPr/>
              <a:t>50</a:t>
            </a:fld>
            <a:endParaRPr kumimoji="0" lang="ja-JP" altLang="en-US" sz="800" b="0" dirty="0">
              <a:sym typeface="+mn-lt"/>
            </a:endParaRPr>
          </a:p>
        </p:txBody>
      </p:sp>
      <p:cxnSp>
        <p:nvCxnSpPr>
          <p:cNvPr id="8" name="Straight Connector 7">
            <a:extLst>
              <a:ext uri="{FF2B5EF4-FFF2-40B4-BE49-F238E27FC236}">
                <a16:creationId xmlns:a16="http://schemas.microsoft.com/office/drawing/2014/main" id="{9A7B5494-6F0B-4129-9100-6CC61D38F6DF}"/>
              </a:ext>
            </a:extLst>
          </p:cNvPr>
          <p:cNvCxnSpPr/>
          <p:nvPr>
            <p:custDataLst>
              <p:tags r:id="rId17"/>
            </p:custDataLst>
          </p:nvPr>
        </p:nvCxnSpPr>
        <p:spPr bwMode="gray">
          <a:xfrm>
            <a:off x="1181100" y="2723693"/>
            <a:ext cx="265113" cy="0"/>
          </a:xfrm>
          <a:prstGeom prst="line">
            <a:avLst/>
          </a:prstGeom>
          <a:ln w="9525" cap="flat" cmpd="sng" algn="ctr">
            <a:solidFill>
              <a:srgbClr val="3D6E8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419E0C1B-3265-40F9-A184-B906D65E6CDE}"/>
              </a:ext>
            </a:extLst>
          </p:cNvPr>
          <p:cNvCxnSpPr/>
          <p:nvPr>
            <p:custDataLst>
              <p:tags r:id="rId18"/>
            </p:custDataLst>
          </p:nvPr>
        </p:nvCxnSpPr>
        <p:spPr bwMode="gray">
          <a:xfrm>
            <a:off x="1181100" y="2520493"/>
            <a:ext cx="265113" cy="0"/>
          </a:xfrm>
          <a:prstGeom prst="line">
            <a:avLst/>
          </a:prstGeom>
          <a:ln w="9525" cap="flat" cmpd="sng" algn="ctr">
            <a:solidFill>
              <a:schemeClr val="tx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43" name="Rectangle 42"/>
          <p:cNvSpPr/>
          <p:nvPr>
            <p:custDataLst>
              <p:tags r:id="rId19"/>
            </p:custDataLst>
          </p:nvPr>
        </p:nvSpPr>
        <p:spPr bwMode="gray">
          <a:xfrm>
            <a:off x="1274763" y="2685593"/>
            <a:ext cx="76200" cy="76200"/>
          </a:xfrm>
          <a:prstGeom prst="rect">
            <a:avLst/>
          </a:prstGeom>
          <a:solidFill>
            <a:srgbClr val="3D6E81"/>
          </a:solidFill>
          <a:ln w="9525">
            <a:solidFill>
              <a:srgbClr val="3D6E8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120" dirty="0">
              <a:solidFill>
                <a:srgbClr val="000000"/>
              </a:solidFill>
              <a:latin typeface="Arial" pitchFamily="34" charset="0"/>
              <a:cs typeface="Arial" pitchFamily="34" charset="0"/>
            </a:endParaRPr>
          </a:p>
        </p:txBody>
      </p:sp>
      <p:sp>
        <p:nvSpPr>
          <p:cNvPr id="42" name="Oval 41"/>
          <p:cNvSpPr/>
          <p:nvPr>
            <p:custDataLst>
              <p:tags r:id="rId20"/>
            </p:custDataLst>
          </p:nvPr>
        </p:nvSpPr>
        <p:spPr bwMode="gray">
          <a:xfrm>
            <a:off x="1274763" y="2482393"/>
            <a:ext cx="76200" cy="76200"/>
          </a:xfrm>
          <a:prstGeom prst="ellipse">
            <a:avLst/>
          </a:prstGeom>
          <a:solidFill>
            <a:schemeClr val="tx2"/>
          </a:solidFill>
          <a:ln w="95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120" dirty="0">
              <a:solidFill>
                <a:srgbClr val="000000"/>
              </a:solidFill>
              <a:latin typeface="Arial" pitchFamily="34" charset="0"/>
              <a:cs typeface="Arial" pitchFamily="34" charset="0"/>
            </a:endParaRPr>
          </a:p>
        </p:txBody>
      </p:sp>
      <p:sp>
        <p:nvSpPr>
          <p:cNvPr id="45" name="Text Placeholder 12"/>
          <p:cNvSpPr>
            <a:spLocks noGrp="1"/>
          </p:cNvSpPr>
          <p:nvPr>
            <p:custDataLst>
              <p:tags r:id="rId21"/>
            </p:custDataLst>
          </p:nvPr>
        </p:nvSpPr>
        <p:spPr bwMode="auto">
          <a:xfrm>
            <a:off x="1497013" y="2652255"/>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spcBef>
                <a:spcPct val="0"/>
              </a:spcBef>
              <a:spcAft>
                <a:spcPct val="0"/>
              </a:spcAft>
            </a:pPr>
            <a:fld id="{C630BDCE-91F4-4CEE-BFBD-739E751D54A3}" type="datetime'''''農''村''''''''部'''''''''''''''''''''''''''''''''''''''''''''">
              <a:rPr lang="ja-JP" altLang="en-US" sz="1000" b="0"/>
              <a:pPr/>
              <a:t>農村部</a:t>
            </a:fld>
            <a:endParaRPr kumimoji="0" lang="ja-JP" altLang="en-US" sz="800" b="0" dirty="0">
              <a:sym typeface="+mn-lt"/>
            </a:endParaRPr>
          </a:p>
        </p:txBody>
      </p:sp>
      <p:sp>
        <p:nvSpPr>
          <p:cNvPr id="44" name="Text Placeholder 12"/>
          <p:cNvSpPr>
            <a:spLocks noGrp="1"/>
          </p:cNvSpPr>
          <p:nvPr>
            <p:custDataLst>
              <p:tags r:id="rId22"/>
            </p:custDataLst>
          </p:nvPr>
        </p:nvSpPr>
        <p:spPr bwMode="auto">
          <a:xfrm>
            <a:off x="1497013" y="2449055"/>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spcBef>
                <a:spcPct val="0"/>
              </a:spcBef>
              <a:spcAft>
                <a:spcPct val="0"/>
              </a:spcAft>
            </a:pPr>
            <a:fld id="{B3CDDE46-0F5B-408B-8B96-167BB2BCED77}" type="datetime'''''''都''''''''市''''''''''''''''''''''''''部'''''''''''''">
              <a:rPr lang="ja-JP" altLang="en-US" sz="1000" b="0"/>
              <a:pPr/>
              <a:t>都市部</a:t>
            </a:fld>
            <a:endParaRPr kumimoji="0" lang="ja-JP" altLang="en-US" sz="800" b="0" dirty="0">
              <a:sym typeface="+mn-lt"/>
            </a:endParaRPr>
          </a:p>
        </p:txBody>
      </p:sp>
      <p:graphicFrame>
        <p:nvGraphicFramePr>
          <p:cNvPr id="75" name="Chart 3"/>
          <p:cNvGraphicFramePr/>
          <p:nvPr>
            <p:custDataLst>
              <p:tags r:id="rId23"/>
            </p:custDataLst>
            <p:extLst>
              <p:ext uri="{D42A27DB-BD31-4B8C-83A1-F6EECF244321}">
                <p14:modId xmlns:p14="http://schemas.microsoft.com/office/powerpoint/2010/main" val="3743391185"/>
              </p:ext>
            </p:extLst>
          </p:nvPr>
        </p:nvGraphicFramePr>
        <p:xfrm>
          <a:off x="4851400" y="2299830"/>
          <a:ext cx="4432300" cy="3687763"/>
        </p:xfrm>
        <a:graphic>
          <a:graphicData uri="http://schemas.openxmlformats.org/drawingml/2006/chart">
            <c:chart xmlns:c="http://schemas.openxmlformats.org/drawingml/2006/chart" xmlns:r="http://schemas.openxmlformats.org/officeDocument/2006/relationships" r:id="rId43"/>
          </a:graphicData>
        </a:graphic>
      </p:graphicFrame>
      <p:sp>
        <p:nvSpPr>
          <p:cNvPr id="48" name="Text Placeholder 12"/>
          <p:cNvSpPr>
            <a:spLocks noGrp="1"/>
          </p:cNvSpPr>
          <p:nvPr>
            <p:custDataLst>
              <p:tags r:id="rId24"/>
            </p:custDataLst>
          </p:nvPr>
        </p:nvSpPr>
        <p:spPr bwMode="auto">
          <a:xfrm>
            <a:off x="4943475" y="2157403"/>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spcBef>
                <a:spcPct val="0"/>
              </a:spcBef>
              <a:spcAft>
                <a:spcPct val="0"/>
              </a:spcAft>
            </a:pPr>
            <a:r>
              <a:rPr kumimoji="0" lang="ja-JP" altLang="en-US" sz="800" b="0" noProof="1">
                <a:sym typeface="+mn-lt"/>
              </a:rPr>
              <a:t>（1</a:t>
            </a:r>
            <a:r>
              <a:rPr kumimoji="0" lang="en-US" altLang="ja-JP" sz="800" b="0" noProof="1">
                <a:sym typeface="+mn-lt"/>
              </a:rPr>
              <a:t>,</a:t>
            </a:r>
            <a:r>
              <a:rPr kumimoji="0" lang="ja-JP" altLang="en-US" sz="800" b="0" noProof="1">
                <a:sym typeface="+mn-lt"/>
              </a:rPr>
              <a:t>000）</a:t>
            </a:r>
          </a:p>
        </p:txBody>
      </p:sp>
      <p:sp>
        <p:nvSpPr>
          <p:cNvPr id="57" name="Text Placeholder 12"/>
          <p:cNvSpPr>
            <a:spLocks noGrp="1"/>
          </p:cNvSpPr>
          <p:nvPr>
            <p:custDataLst>
              <p:tags r:id="rId25"/>
            </p:custDataLst>
          </p:nvPr>
        </p:nvSpPr>
        <p:spPr bwMode="auto">
          <a:xfrm>
            <a:off x="5926264" y="591933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r>
              <a:rPr lang="en-US" altLang="ja-JP" sz="1000" b="0" noProof="1"/>
              <a:t>2012</a:t>
            </a:r>
            <a:endParaRPr kumimoji="0" lang="ja-JP" altLang="en-US" sz="800" b="0" dirty="0">
              <a:sym typeface="+mn-lt"/>
            </a:endParaRPr>
          </a:p>
        </p:txBody>
      </p:sp>
      <p:sp>
        <p:nvSpPr>
          <p:cNvPr id="53" name="Text Placeholder 12"/>
          <p:cNvSpPr>
            <a:spLocks noGrp="1"/>
          </p:cNvSpPr>
          <p:nvPr>
            <p:custDataLst>
              <p:tags r:id="rId26"/>
            </p:custDataLst>
          </p:nvPr>
        </p:nvSpPr>
        <p:spPr bwMode="auto">
          <a:xfrm>
            <a:off x="7170738" y="5937441"/>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r>
              <a:rPr lang="en-US" altLang="ja-JP" sz="1000" b="0" noProof="1"/>
              <a:t>2015</a:t>
            </a:r>
            <a:endParaRPr kumimoji="0" lang="ja-JP" altLang="en-US" sz="800" b="0" dirty="0">
              <a:sym typeface="+mn-lt"/>
            </a:endParaRPr>
          </a:p>
        </p:txBody>
      </p:sp>
      <p:sp>
        <p:nvSpPr>
          <p:cNvPr id="49" name="Text Placeholder 12"/>
          <p:cNvSpPr>
            <a:spLocks noGrp="1"/>
          </p:cNvSpPr>
          <p:nvPr>
            <p:custDataLst>
              <p:tags r:id="rId27"/>
            </p:custDataLst>
          </p:nvPr>
        </p:nvSpPr>
        <p:spPr bwMode="auto">
          <a:xfrm>
            <a:off x="8178879" y="5914568"/>
            <a:ext cx="800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p>
            <a:pPr algn="ctr">
              <a:spcBef>
                <a:spcPct val="0"/>
              </a:spcBef>
              <a:spcAft>
                <a:spcPct val="0"/>
              </a:spcAft>
            </a:pPr>
            <a:r>
              <a:rPr lang="en-US" altLang="ja-JP" sz="1000" noProof="1">
                <a:sym typeface="+mn-lt"/>
              </a:rPr>
              <a:t>2023</a:t>
            </a:r>
            <a:endParaRPr lang="ja-JP" altLang="en-US" sz="1000" dirty="0">
              <a:sym typeface="+mn-lt"/>
            </a:endParaRPr>
          </a:p>
        </p:txBody>
      </p:sp>
      <p:sp>
        <p:nvSpPr>
          <p:cNvPr id="61" name="Rectangle 60"/>
          <p:cNvSpPr/>
          <p:nvPr/>
        </p:nvSpPr>
        <p:spPr bwMode="gray">
          <a:xfrm>
            <a:off x="7170738" y="2885503"/>
            <a:ext cx="179388" cy="133350"/>
          </a:xfrm>
          <a:prstGeom prst="rect">
            <a:avLst/>
          </a:prstGeom>
          <a:solidFill>
            <a:srgbClr val="E2E2E2"/>
          </a:solidFill>
          <a:ln w="9525">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120" dirty="0">
              <a:solidFill>
                <a:srgbClr val="000000"/>
              </a:solidFill>
              <a:latin typeface="Arial" pitchFamily="34" charset="0"/>
              <a:cs typeface="Arial" pitchFamily="34" charset="0"/>
            </a:endParaRPr>
          </a:p>
        </p:txBody>
      </p:sp>
      <p:sp>
        <p:nvSpPr>
          <p:cNvPr id="63" name="Rectangle 62"/>
          <p:cNvSpPr/>
          <p:nvPr>
            <p:custDataLst>
              <p:tags r:id="rId28"/>
            </p:custDataLst>
          </p:nvPr>
        </p:nvSpPr>
        <p:spPr bwMode="gray">
          <a:xfrm>
            <a:off x="5703226" y="2509117"/>
            <a:ext cx="179388" cy="133350"/>
          </a:xfrm>
          <a:prstGeom prst="rect">
            <a:avLst/>
          </a:prstGeom>
          <a:solidFill>
            <a:srgbClr val="ACC6D0"/>
          </a:solidFill>
          <a:ln w="9525">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120" dirty="0">
              <a:solidFill>
                <a:srgbClr val="000000"/>
              </a:solidFill>
              <a:latin typeface="Arial" pitchFamily="34" charset="0"/>
              <a:cs typeface="Arial" pitchFamily="34" charset="0"/>
            </a:endParaRPr>
          </a:p>
        </p:txBody>
      </p:sp>
      <p:sp>
        <p:nvSpPr>
          <p:cNvPr id="64" name="Rectangle 63"/>
          <p:cNvSpPr/>
          <p:nvPr>
            <p:custDataLst>
              <p:tags r:id="rId29"/>
            </p:custDataLst>
          </p:nvPr>
        </p:nvSpPr>
        <p:spPr bwMode="gray">
          <a:xfrm>
            <a:off x="5703226" y="2305917"/>
            <a:ext cx="179388" cy="133350"/>
          </a:xfrm>
          <a:prstGeom prst="rect">
            <a:avLst/>
          </a:prstGeom>
          <a:solidFill>
            <a:srgbClr val="D2E0E6"/>
          </a:solidFill>
          <a:ln w="9525">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120" dirty="0">
              <a:solidFill>
                <a:srgbClr val="000000"/>
              </a:solidFill>
              <a:latin typeface="Arial" pitchFamily="34" charset="0"/>
              <a:cs typeface="Arial" pitchFamily="34" charset="0"/>
            </a:endParaRPr>
          </a:p>
        </p:txBody>
      </p:sp>
      <p:sp>
        <p:nvSpPr>
          <p:cNvPr id="65" name="Rectangle 64"/>
          <p:cNvSpPr/>
          <p:nvPr>
            <p:custDataLst>
              <p:tags r:id="rId30"/>
            </p:custDataLst>
          </p:nvPr>
        </p:nvSpPr>
        <p:spPr bwMode="gray">
          <a:xfrm>
            <a:off x="5703226" y="2712317"/>
            <a:ext cx="179388" cy="133350"/>
          </a:xfrm>
          <a:prstGeom prst="rect">
            <a:avLst/>
          </a:prstGeom>
          <a:solidFill>
            <a:srgbClr val="79A2B3"/>
          </a:solidFill>
          <a:ln w="9525">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120" dirty="0">
              <a:solidFill>
                <a:srgbClr val="000000"/>
              </a:solidFill>
              <a:latin typeface="Arial" pitchFamily="34" charset="0"/>
              <a:cs typeface="Arial" pitchFamily="34" charset="0"/>
            </a:endParaRPr>
          </a:p>
        </p:txBody>
      </p:sp>
      <p:sp>
        <p:nvSpPr>
          <p:cNvPr id="62" name="Rectangle 61"/>
          <p:cNvSpPr/>
          <p:nvPr>
            <p:custDataLst>
              <p:tags r:id="rId31"/>
            </p:custDataLst>
          </p:nvPr>
        </p:nvSpPr>
        <p:spPr bwMode="gray">
          <a:xfrm>
            <a:off x="5703226" y="2915517"/>
            <a:ext cx="179388" cy="133350"/>
          </a:xfrm>
          <a:prstGeom prst="rect">
            <a:avLst/>
          </a:prstGeom>
          <a:solidFill>
            <a:srgbClr val="1F497D"/>
          </a:solidFill>
          <a:ln w="9525">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120" dirty="0">
              <a:solidFill>
                <a:srgbClr val="000000"/>
              </a:solidFill>
              <a:latin typeface="Arial" pitchFamily="34" charset="0"/>
              <a:cs typeface="Arial" pitchFamily="34" charset="0"/>
            </a:endParaRPr>
          </a:p>
        </p:txBody>
      </p:sp>
      <p:sp>
        <p:nvSpPr>
          <p:cNvPr id="69" name="Text Placeholder 12"/>
          <p:cNvSpPr>
            <a:spLocks noGrp="1"/>
          </p:cNvSpPr>
          <p:nvPr>
            <p:custDataLst>
              <p:tags r:id="rId32"/>
            </p:custDataLst>
          </p:nvPr>
        </p:nvSpPr>
        <p:spPr bwMode="auto">
          <a:xfrm>
            <a:off x="5941482" y="2299829"/>
            <a:ext cx="6270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spcBef>
                <a:spcPct val="0"/>
              </a:spcBef>
              <a:spcAft>
                <a:spcPct val="0"/>
              </a:spcAft>
            </a:pPr>
            <a:r>
              <a:rPr lang="en-US" altLang="ja-JP" sz="1000" b="0" noProof="1"/>
              <a:t>コンケン</a:t>
            </a:r>
            <a:endParaRPr kumimoji="0" lang="ja-JP" altLang="en-US" sz="800" b="0" dirty="0">
              <a:sym typeface="+mn-lt"/>
            </a:endParaRPr>
          </a:p>
        </p:txBody>
      </p:sp>
      <p:sp>
        <p:nvSpPr>
          <p:cNvPr id="68" name="Text Placeholder 12"/>
          <p:cNvSpPr>
            <a:spLocks noGrp="1"/>
          </p:cNvSpPr>
          <p:nvPr>
            <p:custDataLst>
              <p:tags r:id="rId33"/>
            </p:custDataLst>
          </p:nvPr>
        </p:nvSpPr>
        <p:spPr bwMode="auto">
          <a:xfrm>
            <a:off x="5933413" y="2910755"/>
            <a:ext cx="4397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spcBef>
                <a:spcPct val="0"/>
              </a:spcBef>
              <a:spcAft>
                <a:spcPct val="0"/>
              </a:spcAft>
            </a:pPr>
            <a:r>
              <a:rPr lang="en-US" altLang="ja-JP" sz="1000" b="0" noProof="1"/>
              <a:t>バンコク</a:t>
            </a:r>
            <a:endParaRPr kumimoji="0" lang="ja-JP" altLang="en-US" sz="800" b="0" dirty="0">
              <a:sym typeface="+mn-lt"/>
            </a:endParaRPr>
          </a:p>
        </p:txBody>
      </p:sp>
      <p:sp>
        <p:nvSpPr>
          <p:cNvPr id="66" name="Text Placeholder 12"/>
          <p:cNvSpPr>
            <a:spLocks noGrp="1"/>
          </p:cNvSpPr>
          <p:nvPr>
            <p:custDataLst>
              <p:tags r:id="rId34"/>
            </p:custDataLst>
          </p:nvPr>
        </p:nvSpPr>
        <p:spPr bwMode="auto">
          <a:xfrm>
            <a:off x="5933413" y="2506576"/>
            <a:ext cx="8985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spcBef>
                <a:spcPct val="0"/>
              </a:spcBef>
              <a:spcAft>
                <a:spcPct val="0"/>
              </a:spcAft>
            </a:pPr>
            <a:r>
              <a:rPr lang="en-US" altLang="ja-JP" sz="1000" b="0" noProof="1"/>
              <a:t>ウボンラーチャターニー</a:t>
            </a:r>
            <a:endParaRPr kumimoji="0" lang="ja-JP" altLang="en-US" sz="800" b="0" dirty="0">
              <a:sym typeface="+mn-lt"/>
            </a:endParaRPr>
          </a:p>
        </p:txBody>
      </p:sp>
      <p:sp>
        <p:nvSpPr>
          <p:cNvPr id="70" name="Text Placeholder 12"/>
          <p:cNvSpPr>
            <a:spLocks noGrp="1"/>
          </p:cNvSpPr>
          <p:nvPr/>
        </p:nvSpPr>
        <p:spPr bwMode="auto">
          <a:xfrm>
            <a:off x="7400925" y="2877671"/>
            <a:ext cx="11017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spcBef>
                <a:spcPct val="0"/>
              </a:spcBef>
              <a:spcAft>
                <a:spcPct val="0"/>
              </a:spcAft>
            </a:pPr>
            <a:r>
              <a:rPr lang="en-US" altLang="ja-JP" sz="1000" b="0" noProof="1"/>
              <a:t>チェンマイ</a:t>
            </a:r>
            <a:endParaRPr kumimoji="0" lang="ja-JP" altLang="en-US" sz="800" b="0" dirty="0">
              <a:sym typeface="+mn-lt"/>
            </a:endParaRPr>
          </a:p>
        </p:txBody>
      </p:sp>
      <p:sp>
        <p:nvSpPr>
          <p:cNvPr id="67" name="Text Placeholder 12"/>
          <p:cNvSpPr>
            <a:spLocks noGrp="1"/>
          </p:cNvSpPr>
          <p:nvPr>
            <p:custDataLst>
              <p:tags r:id="rId35"/>
            </p:custDataLst>
          </p:nvPr>
        </p:nvSpPr>
        <p:spPr bwMode="auto">
          <a:xfrm>
            <a:off x="5933413" y="2701423"/>
            <a:ext cx="13684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spcBef>
                <a:spcPct val="0"/>
              </a:spcBef>
              <a:spcAft>
                <a:spcPct val="0"/>
              </a:spcAft>
            </a:pPr>
            <a:r>
              <a:rPr lang="en-US" altLang="ja-JP" sz="1000" b="0" noProof="1"/>
              <a:t>ナコンラチャシマ</a:t>
            </a:r>
            <a:endParaRPr kumimoji="0" lang="ja-JP" altLang="en-US" sz="800" b="0" dirty="0">
              <a:sym typeface="+mn-lt"/>
            </a:endParaRPr>
          </a:p>
        </p:txBody>
      </p:sp>
      <p:sp>
        <p:nvSpPr>
          <p:cNvPr id="3" name="Rectangle 2">
            <a:extLst>
              <a:ext uri="{FF2B5EF4-FFF2-40B4-BE49-F238E27FC236}">
                <a16:creationId xmlns:a16="http://schemas.microsoft.com/office/drawing/2014/main" id="{A8F232DC-8362-8842-5099-66D9A45F9606}"/>
              </a:ext>
            </a:extLst>
          </p:cNvPr>
          <p:cNvSpPr/>
          <p:nvPr>
            <p:custDataLst>
              <p:tags r:id="rId36"/>
            </p:custDataLst>
          </p:nvPr>
        </p:nvSpPr>
        <p:spPr bwMode="gray">
          <a:xfrm>
            <a:off x="7170738" y="2296361"/>
            <a:ext cx="179388" cy="133350"/>
          </a:xfrm>
          <a:prstGeom prst="rect">
            <a:avLst/>
          </a:prstGeom>
          <a:solidFill>
            <a:srgbClr val="B5EDC2"/>
          </a:solidFill>
          <a:ln w="9525">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120" dirty="0">
              <a:solidFill>
                <a:srgbClr val="000000"/>
              </a:solidFill>
              <a:latin typeface="Arial" pitchFamily="34" charset="0"/>
              <a:cs typeface="Arial" pitchFamily="34" charset="0"/>
            </a:endParaRPr>
          </a:p>
        </p:txBody>
      </p:sp>
      <p:sp>
        <p:nvSpPr>
          <p:cNvPr id="9" name="Rectangle 8">
            <a:extLst>
              <a:ext uri="{FF2B5EF4-FFF2-40B4-BE49-F238E27FC236}">
                <a16:creationId xmlns:a16="http://schemas.microsoft.com/office/drawing/2014/main" id="{E36B7BEA-583D-6D20-6BDC-AD99A37E67F3}"/>
              </a:ext>
            </a:extLst>
          </p:cNvPr>
          <p:cNvSpPr/>
          <p:nvPr/>
        </p:nvSpPr>
        <p:spPr bwMode="gray">
          <a:xfrm>
            <a:off x="7170738" y="2499561"/>
            <a:ext cx="179388" cy="133350"/>
          </a:xfrm>
          <a:prstGeom prst="rect">
            <a:avLst/>
          </a:prstGeom>
          <a:solidFill>
            <a:schemeClr val="accent4">
              <a:lumMod val="20000"/>
              <a:lumOff val="80000"/>
            </a:schemeClr>
          </a:solidFill>
          <a:ln w="9525">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120" dirty="0">
              <a:solidFill>
                <a:srgbClr val="000000"/>
              </a:solidFill>
              <a:latin typeface="Arial" pitchFamily="34" charset="0"/>
              <a:cs typeface="Arial" pitchFamily="34" charset="0"/>
            </a:endParaRPr>
          </a:p>
        </p:txBody>
      </p:sp>
      <p:sp>
        <p:nvSpPr>
          <p:cNvPr id="10" name="Text Placeholder 12">
            <a:extLst>
              <a:ext uri="{FF2B5EF4-FFF2-40B4-BE49-F238E27FC236}">
                <a16:creationId xmlns:a16="http://schemas.microsoft.com/office/drawing/2014/main" id="{D41CE429-0B91-D8AA-197E-7FA4207B9141}"/>
              </a:ext>
            </a:extLst>
          </p:cNvPr>
          <p:cNvSpPr>
            <a:spLocks noGrp="1"/>
          </p:cNvSpPr>
          <p:nvPr/>
        </p:nvSpPr>
        <p:spPr bwMode="auto">
          <a:xfrm>
            <a:off x="7408994" y="2493473"/>
            <a:ext cx="6270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spcBef>
                <a:spcPct val="0"/>
              </a:spcBef>
              <a:spcAft>
                <a:spcPct val="0"/>
              </a:spcAft>
            </a:pPr>
            <a:r>
              <a:rPr lang="en-US" altLang="ja-JP" sz="1000" b="0" noProof="1"/>
              <a:t>ナコーンシータンマラート</a:t>
            </a:r>
            <a:endParaRPr kumimoji="0" lang="ja-JP" altLang="en-US" sz="800" b="0" dirty="0">
              <a:sym typeface="+mn-lt"/>
            </a:endParaRPr>
          </a:p>
        </p:txBody>
      </p:sp>
      <p:sp>
        <p:nvSpPr>
          <p:cNvPr id="11" name="Text Placeholder 12">
            <a:extLst>
              <a:ext uri="{FF2B5EF4-FFF2-40B4-BE49-F238E27FC236}">
                <a16:creationId xmlns:a16="http://schemas.microsoft.com/office/drawing/2014/main" id="{DC140F70-C2EF-DF63-3BE5-C2811876B722}"/>
              </a:ext>
            </a:extLst>
          </p:cNvPr>
          <p:cNvSpPr>
            <a:spLocks noGrp="1"/>
          </p:cNvSpPr>
          <p:nvPr>
            <p:custDataLst>
              <p:tags r:id="rId37"/>
            </p:custDataLst>
          </p:nvPr>
        </p:nvSpPr>
        <p:spPr bwMode="auto">
          <a:xfrm>
            <a:off x="7400925" y="2288529"/>
            <a:ext cx="11017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spcBef>
                <a:spcPct val="0"/>
              </a:spcBef>
              <a:spcAft>
                <a:spcPct val="0"/>
              </a:spcAft>
            </a:pPr>
            <a:r>
              <a:rPr lang="en-US" altLang="ja-JP" sz="1000" b="0" noProof="1"/>
              <a:t>チョンブリ</a:t>
            </a:r>
            <a:endParaRPr kumimoji="0" lang="ja-JP" altLang="en-US" sz="800" b="0" dirty="0">
              <a:sym typeface="+mn-lt"/>
            </a:endParaRPr>
          </a:p>
        </p:txBody>
      </p:sp>
      <p:sp>
        <p:nvSpPr>
          <p:cNvPr id="12" name="Rectangle 11">
            <a:extLst>
              <a:ext uri="{FF2B5EF4-FFF2-40B4-BE49-F238E27FC236}">
                <a16:creationId xmlns:a16="http://schemas.microsoft.com/office/drawing/2014/main" id="{C14C122F-E757-CB8D-1434-5584B9E0E15E}"/>
              </a:ext>
            </a:extLst>
          </p:cNvPr>
          <p:cNvSpPr/>
          <p:nvPr/>
        </p:nvSpPr>
        <p:spPr bwMode="gray">
          <a:xfrm>
            <a:off x="7170738" y="2688793"/>
            <a:ext cx="179388" cy="133350"/>
          </a:xfrm>
          <a:prstGeom prst="rect">
            <a:avLst/>
          </a:prstGeom>
          <a:solidFill>
            <a:srgbClr val="B8B8B8"/>
          </a:solidFill>
          <a:ln w="9525">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120" dirty="0">
              <a:solidFill>
                <a:srgbClr val="000000"/>
              </a:solidFill>
              <a:latin typeface="Arial" pitchFamily="34" charset="0"/>
              <a:cs typeface="Arial" pitchFamily="34" charset="0"/>
            </a:endParaRPr>
          </a:p>
        </p:txBody>
      </p:sp>
      <p:sp>
        <p:nvSpPr>
          <p:cNvPr id="13" name="Text Placeholder 12">
            <a:extLst>
              <a:ext uri="{FF2B5EF4-FFF2-40B4-BE49-F238E27FC236}">
                <a16:creationId xmlns:a16="http://schemas.microsoft.com/office/drawing/2014/main" id="{68E4660A-4FD8-50AA-D253-FAADCE025AC0}"/>
              </a:ext>
            </a:extLst>
          </p:cNvPr>
          <p:cNvSpPr>
            <a:spLocks noGrp="1"/>
          </p:cNvSpPr>
          <p:nvPr/>
        </p:nvSpPr>
        <p:spPr bwMode="auto">
          <a:xfrm>
            <a:off x="7400925" y="2686252"/>
            <a:ext cx="8985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spcBef>
                <a:spcPct val="0"/>
              </a:spcBef>
              <a:spcAft>
                <a:spcPct val="0"/>
              </a:spcAft>
            </a:pPr>
            <a:r>
              <a:rPr lang="en-US" altLang="ja-JP" sz="1000" b="0" noProof="1"/>
              <a:t>ソンクラー</a:t>
            </a:r>
            <a:endParaRPr kumimoji="0" lang="ja-JP" altLang="en-US" sz="800" b="0" dirty="0">
              <a:sym typeface="+mn-lt"/>
            </a:endParaRPr>
          </a:p>
        </p:txBody>
      </p:sp>
      <p:grpSp>
        <p:nvGrpSpPr>
          <p:cNvPr id="18" name="グループ化 3">
            <a:extLst>
              <a:ext uri="{FF2B5EF4-FFF2-40B4-BE49-F238E27FC236}">
                <a16:creationId xmlns:a16="http://schemas.microsoft.com/office/drawing/2014/main" id="{BE9AFBF7-A473-6CE3-114C-B70768DDC75A}"/>
              </a:ext>
            </a:extLst>
          </p:cNvPr>
          <p:cNvGrpSpPr/>
          <p:nvPr/>
        </p:nvGrpSpPr>
        <p:grpSpPr>
          <a:xfrm>
            <a:off x="2472927" y="2458975"/>
            <a:ext cx="2146698" cy="3804842"/>
            <a:chOff x="6548973" y="2016373"/>
            <a:chExt cx="1428700" cy="1873664"/>
          </a:xfrm>
        </p:grpSpPr>
        <p:sp>
          <p:nvSpPr>
            <p:cNvPr id="33" name="フリーフォーム 62">
              <a:extLst>
                <a:ext uri="{FF2B5EF4-FFF2-40B4-BE49-F238E27FC236}">
                  <a16:creationId xmlns:a16="http://schemas.microsoft.com/office/drawing/2014/main" id="{76F8EB35-C000-414D-214D-68B176E4001D}"/>
                </a:ext>
              </a:extLst>
            </p:cNvPr>
            <p:cNvSpPr/>
            <p:nvPr/>
          </p:nvSpPr>
          <p:spPr>
            <a:xfrm>
              <a:off x="6548973" y="2016373"/>
              <a:ext cx="1428700" cy="1825228"/>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52" b="0" i="0" u="none" strike="noStrike" kern="1200" cap="none" spc="0" normalizeH="0" baseline="0">
                  <a:ln>
                    <a:noFill/>
                  </a:ln>
                  <a:solidFill>
                    <a:srgbClr val="FFFFFF"/>
                  </a:solidFill>
                  <a:effectLst/>
                  <a:uLnTx/>
                  <a:uFillTx/>
                  <a:latin typeface="+mj-lt"/>
                  <a:ea typeface="ＭＳ Ｐゴシック"/>
                  <a:cs typeface="+mn-cs"/>
                </a:rPr>
                <a:t> </a:t>
              </a:r>
              <a:endParaRPr kumimoji="1" lang="ja-JP" altLang="en-US" sz="1152" b="0" i="0" u="none" strike="noStrike" kern="1200" cap="none" spc="0" normalizeH="0" baseline="0" noProof="0" dirty="0">
                <a:ln>
                  <a:noFill/>
                </a:ln>
                <a:solidFill>
                  <a:srgbClr val="FFFFFF"/>
                </a:solidFill>
                <a:effectLst/>
                <a:uLnTx/>
                <a:uFillTx/>
                <a:latin typeface="+mj-lt"/>
                <a:ea typeface="ＭＳ Ｐゴシック"/>
                <a:cs typeface="+mn-cs"/>
              </a:endParaRPr>
            </a:p>
          </p:txBody>
        </p:sp>
        <p:sp>
          <p:nvSpPr>
            <p:cNvPr id="40" name="角丸四角形 63">
              <a:extLst>
                <a:ext uri="{FF2B5EF4-FFF2-40B4-BE49-F238E27FC236}">
                  <a16:creationId xmlns:a16="http://schemas.microsoft.com/office/drawing/2014/main" id="{314F1B60-DDD1-9199-FDDA-0C0555C5C527}"/>
                </a:ext>
              </a:extLst>
            </p:cNvPr>
            <p:cNvSpPr/>
            <p:nvPr/>
          </p:nvSpPr>
          <p:spPr>
            <a:xfrm>
              <a:off x="6681192" y="3799561"/>
              <a:ext cx="1066373" cy="90476"/>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rPr>
                <a:t>2025年以降の見通し</a:t>
              </a:r>
              <a:endParaRPr kumimoji="1" lang="en-US" altLang="ja-JP" sz="800" b="0" i="0" u="none" strike="noStrike" kern="1200" cap="none" spc="0" normalizeH="0" baseline="0" noProof="0" dirty="0">
                <a:ln>
                  <a:noFill/>
                </a:ln>
                <a:solidFill>
                  <a:srgbClr val="000000"/>
                </a:solidFill>
                <a:effectLst/>
                <a:uLnTx/>
                <a:uFillTx/>
                <a:latin typeface="+mj-lt"/>
                <a:ea typeface="ＭＳ Ｐゴシック" panose="020B0600070205080204" pitchFamily="50" charset="-128"/>
                <a:cs typeface="Arial" panose="020B0604020202020204" pitchFamily="34" charset="0"/>
              </a:endParaRPr>
            </a:p>
          </p:txBody>
        </p:sp>
      </p:grpSp>
    </p:spTree>
    <p:extLst>
      <p:ext uri="{BB962C8B-B14F-4D97-AF65-F5344CB8AC3E}">
        <p14:creationId xmlns:p14="http://schemas.microsoft.com/office/powerpoint/2010/main" val="291990734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C13C32-17BF-4673-B839-7F4F2619F42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44" imgH="443" progId="TCLayout.ActiveDocument.1">
                  <p:embed/>
                </p:oleObj>
              </mc:Choice>
              <mc:Fallback>
                <p:oleObj name="think-cellスライド" r:id="rId3" imgW="444" imgH="443" progId="TCLayout.ActiveDocument.1">
                  <p:embed/>
                  <p:pic>
                    <p:nvPicPr>
                      <p:cNvPr id="4" name="Object 3" hidden="1">
                        <a:extLst>
                          <a:ext uri="{FF2B5EF4-FFF2-40B4-BE49-F238E27FC236}">
                            <a16:creationId xmlns:a16="http://schemas.microsoft.com/office/drawing/2014/main" id="{5DC13C32-17BF-4673-B839-7F4F2619F42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タイ／医療関連／介護</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a:t>
            </a:r>
            <a:r>
              <a:rPr lang="ja-JP" altLang="en-US"/>
              <a:t>構造 </a:t>
            </a:r>
            <a:r>
              <a:rPr lang="en-US" altLang="ja-JP"/>
              <a:t>- </a:t>
            </a:r>
            <a:r>
              <a:rPr lang="ja-JP" altLang="en-US"/>
              <a:t>日</a:t>
            </a:r>
            <a:r>
              <a:rPr lang="ja-JP" altLang="en-US" dirty="0"/>
              <a:t>本企業の進出状況</a:t>
            </a:r>
          </a:p>
        </p:txBody>
      </p:sp>
      <p:sp>
        <p:nvSpPr>
          <p:cNvPr id="104" name="テキスト ボックス 34">
            <a:extLst>
              <a:ext uri="{FF2B5EF4-FFF2-40B4-BE49-F238E27FC236}">
                <a16:creationId xmlns:a16="http://schemas.microsoft.com/office/drawing/2014/main" id="{57DDBBDB-7A9C-4AA9-BD8B-1AEEA8141060}"/>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タイに進出している介護事業者は</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社、福祉用具事業者は、</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社である。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9" name="テキスト ボックス 11">
            <a:extLst>
              <a:ext uri="{FF2B5EF4-FFF2-40B4-BE49-F238E27FC236}">
                <a16:creationId xmlns:a16="http://schemas.microsoft.com/office/drawing/2014/main" id="{0A66B66E-5DEA-44AF-8E3D-BE952A984016}"/>
              </a:ext>
            </a:extLst>
          </p:cNvPr>
          <p:cNvSpPr txBox="1"/>
          <p:nvPr/>
        </p:nvSpPr>
        <p:spPr>
          <a:xfrm>
            <a:off x="200472" y="6525344"/>
            <a:ext cx="9540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各社ホームページ</a:t>
            </a:r>
            <a:endPar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37" name="表 36"/>
          <p:cNvGraphicFramePr>
            <a:graphicFrameLocks noGrp="1"/>
          </p:cNvGraphicFramePr>
          <p:nvPr>
            <p:extLst>
              <p:ext uri="{D42A27DB-BD31-4B8C-83A1-F6EECF244321}">
                <p14:modId xmlns:p14="http://schemas.microsoft.com/office/powerpoint/2010/main" val="1856377028"/>
              </p:ext>
            </p:extLst>
          </p:nvPr>
        </p:nvGraphicFramePr>
        <p:xfrm>
          <a:off x="704528" y="2369581"/>
          <a:ext cx="7777313" cy="2072865"/>
        </p:xfrm>
        <a:graphic>
          <a:graphicData uri="http://schemas.openxmlformats.org/drawingml/2006/table">
            <a:tbl>
              <a:tblPr firstRow="1" bandRow="1">
                <a:tableStyleId>{5C22544A-7EE6-4342-B048-85BDC9FD1C3A}</a:tableStyleId>
              </a:tblPr>
              <a:tblGrid>
                <a:gridCol w="1638937">
                  <a:extLst>
                    <a:ext uri="{9D8B030D-6E8A-4147-A177-3AD203B41FA5}">
                      <a16:colId xmlns:a16="http://schemas.microsoft.com/office/drawing/2014/main" val="20002"/>
                    </a:ext>
                  </a:extLst>
                </a:gridCol>
                <a:gridCol w="648072">
                  <a:extLst>
                    <a:ext uri="{9D8B030D-6E8A-4147-A177-3AD203B41FA5}">
                      <a16:colId xmlns:a16="http://schemas.microsoft.com/office/drawing/2014/main" val="20000"/>
                    </a:ext>
                  </a:extLst>
                </a:gridCol>
                <a:gridCol w="5490304">
                  <a:extLst>
                    <a:ext uri="{9D8B030D-6E8A-4147-A177-3AD203B41FA5}">
                      <a16:colId xmlns:a16="http://schemas.microsoft.com/office/drawing/2014/main" val="20001"/>
                    </a:ext>
                  </a:extLst>
                </a:gridCol>
              </a:tblGrid>
              <a:tr h="414573">
                <a:tc>
                  <a:txBody>
                    <a:bodyPr/>
                    <a:lstStyle/>
                    <a:p>
                      <a:pPr algn="ctr" fontAlgn="ctr"/>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a:t>
                      </a: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3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3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現地で事業を実施している日本企業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552764">
                <a:tc>
                  <a:txBody>
                    <a:bodyPr/>
                    <a:lstStyle/>
                    <a:p>
                      <a:pPr algn="ctr"/>
                      <a:r>
                        <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rPr>
                        <a:t>介護</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ja-JP" altLang="en-US" sz="1100" b="0" i="0" u="none" strike="noStrike" dirty="0">
                          <a:solidFill>
                            <a:schemeClr val="tx1"/>
                          </a:solidFill>
                          <a:effectLst/>
                          <a:latin typeface="+mn-lt"/>
                          <a:ea typeface="ＭＳ Ｐゴシック" panose="020B0600070205080204" pitchFamily="50" charset="-128"/>
                        </a:rPr>
                        <a:t>リエイ</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1"/>
                  </a:ext>
                </a:extLst>
              </a:tr>
              <a:tr h="552764">
                <a:tc rowSpan="2">
                  <a:txBody>
                    <a:bodyPr/>
                    <a:lstStyle/>
                    <a:p>
                      <a:pPr algn="ctr"/>
                      <a:r>
                        <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rPr>
                        <a:t>福祉用具</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ja-JP" altLang="en-US" sz="1100" b="0" i="0" u="none" strike="noStrike" dirty="0">
                          <a:solidFill>
                            <a:schemeClr val="tx1"/>
                          </a:solidFill>
                          <a:effectLst/>
                          <a:latin typeface="+mn-lt"/>
                          <a:ea typeface="ＭＳ Ｐゴシック" panose="020B0600070205080204" pitchFamily="50" charset="-128"/>
                        </a:rPr>
                        <a:t>パラマウントベッド</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5"/>
                  </a:ext>
                </a:extLst>
              </a:tr>
              <a:tr h="552764">
                <a:tc vMerge="1">
                  <a:txBody>
                    <a:bodyPr/>
                    <a:lstStyle/>
                    <a:p>
                      <a:pPr algn="ctr"/>
                      <a:endPar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ja-JP" altLang="en-US" sz="1100" b="0" i="0" u="none" strike="noStrike" dirty="0">
                          <a:solidFill>
                            <a:schemeClr val="tx1"/>
                          </a:solidFill>
                          <a:effectLst/>
                          <a:latin typeface="+mn-lt"/>
                          <a:ea typeface="ＭＳ Ｐゴシック" panose="020B0600070205080204" pitchFamily="50" charset="-128"/>
                        </a:rPr>
                        <a:t>松永製作所</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11063190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4" imgW="270" imgH="270" progId="TCLayout.ActiveDocument.1">
                  <p:embed/>
                </p:oleObj>
              </mc:Choice>
              <mc:Fallback>
                <p:oleObj name="think-cellスライド" r:id="rId4" imgW="270" imgH="270" progId="TCLayout.ActiveDocument.1">
                  <p:embed/>
                  <p:pic>
                    <p:nvPicPr>
                      <p:cNvPr id="3" name="オブジェクト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タイ／医療関連／歯科</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市場規模</a:t>
            </a:r>
          </a:p>
        </p:txBody>
      </p:sp>
      <p:sp>
        <p:nvSpPr>
          <p:cNvPr id="27" name="テキスト ボックス 26"/>
          <p:cNvSpPr txBox="1"/>
          <p:nvPr/>
        </p:nvSpPr>
        <p:spPr>
          <a:xfrm>
            <a:off x="200472" y="6525344"/>
            <a:ext cx="82089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ホームページ、タイ保健省ホームページ</a:t>
            </a:r>
          </a:p>
        </p:txBody>
      </p:sp>
      <p:sp>
        <p:nvSpPr>
          <p:cNvPr id="31" name="テキスト ボックス 16"/>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タイの歯科医療市場は、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2030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年の間に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に成長すると予想されている。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60" name="グループ化 7">
            <a:extLst>
              <a:ext uri="{FF2B5EF4-FFF2-40B4-BE49-F238E27FC236}">
                <a16:creationId xmlns:a16="http://schemas.microsoft.com/office/drawing/2014/main" id="{5702AD65-0966-4954-B88D-EA87D44C27BC}"/>
              </a:ext>
            </a:extLst>
          </p:cNvPr>
          <p:cNvGrpSpPr/>
          <p:nvPr/>
        </p:nvGrpSpPr>
        <p:grpSpPr>
          <a:xfrm>
            <a:off x="203236" y="1579105"/>
            <a:ext cx="3093580" cy="310194"/>
            <a:chOff x="4803500" y="2113806"/>
            <a:chExt cx="5626916" cy="288032"/>
          </a:xfrm>
        </p:grpSpPr>
        <p:cxnSp>
          <p:nvCxnSpPr>
            <p:cNvPr id="61" name="直線コネクタ 14">
              <a:extLst>
                <a:ext uri="{FF2B5EF4-FFF2-40B4-BE49-F238E27FC236}">
                  <a16:creationId xmlns:a16="http://schemas.microsoft.com/office/drawing/2014/main" id="{52C80E4E-F960-45D2-BA16-48E3D091E9BB}"/>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2" name="Rectangle 6">
              <a:extLst>
                <a:ext uri="{FF2B5EF4-FFF2-40B4-BE49-F238E27FC236}">
                  <a16:creationId xmlns:a16="http://schemas.microsoft.com/office/drawing/2014/main" id="{7D5A0ACF-0847-4D1F-BF47-8C1623626D02}"/>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有病率（</a:t>
              </a:r>
              <a:r>
                <a:rPr lang="en-US" altLang="ja-JP" sz="1400" dirty="0">
                  <a:solidFill>
                    <a:srgbClr val="000000"/>
                  </a:solidFill>
                  <a:latin typeface="Arial Black" pitchFamily="34" charset="0"/>
                  <a:ea typeface="HGP創英角ｺﾞｼｯｸUB" pitchFamily="50" charset="-128"/>
                </a:rPr>
                <a:t>2019</a:t>
              </a:r>
              <a:r>
                <a:rPr lang="ja-JP" altLang="en-US" sz="1400" dirty="0">
                  <a:solidFill>
                    <a:srgbClr val="000000"/>
                  </a:solidFill>
                  <a:latin typeface="Arial Black" pitchFamily="34" charset="0"/>
                  <a:ea typeface="HGP創英角ｺﾞｼｯｸUB" pitchFamily="50" charset="-128"/>
                </a:rPr>
                <a:t>年）</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20" name="表 18">
            <a:extLst>
              <a:ext uri="{FF2B5EF4-FFF2-40B4-BE49-F238E27FC236}">
                <a16:creationId xmlns:a16="http://schemas.microsoft.com/office/drawing/2014/main" id="{6710ED74-3DEB-4992-9251-DC8FEC04B634}"/>
              </a:ext>
            </a:extLst>
          </p:cNvPr>
          <p:cNvGraphicFramePr>
            <a:graphicFrameLocks noGrp="1"/>
          </p:cNvGraphicFramePr>
          <p:nvPr>
            <p:extLst>
              <p:ext uri="{D42A27DB-BD31-4B8C-83A1-F6EECF244321}">
                <p14:modId xmlns:p14="http://schemas.microsoft.com/office/powerpoint/2010/main" val="3272943766"/>
              </p:ext>
            </p:extLst>
          </p:nvPr>
        </p:nvGraphicFramePr>
        <p:xfrm>
          <a:off x="209736" y="2041748"/>
          <a:ext cx="3015072" cy="1603273"/>
        </p:xfrm>
        <a:graphic>
          <a:graphicData uri="http://schemas.openxmlformats.org/drawingml/2006/table">
            <a:tbl>
              <a:tblPr firstRow="1" bandRow="1">
                <a:tableStyleId>{5C22544A-7EE6-4342-B048-85BDC9FD1C3A}</a:tableStyleId>
              </a:tblPr>
              <a:tblGrid>
                <a:gridCol w="2367000">
                  <a:extLst>
                    <a:ext uri="{9D8B030D-6E8A-4147-A177-3AD203B41FA5}">
                      <a16:colId xmlns:a16="http://schemas.microsoft.com/office/drawing/2014/main" val="20000"/>
                    </a:ext>
                  </a:extLst>
                </a:gridCol>
                <a:gridCol w="648072">
                  <a:extLst>
                    <a:ext uri="{9D8B030D-6E8A-4147-A177-3AD203B41FA5}">
                      <a16:colId xmlns:a16="http://schemas.microsoft.com/office/drawing/2014/main" val="20001"/>
                    </a:ext>
                  </a:extLst>
                </a:gridCol>
              </a:tblGrid>
              <a:tr h="555568">
                <a:tc>
                  <a:txBody>
                    <a:bodyPr/>
                    <a:lstStyle/>
                    <a:p>
                      <a:pPr algn="l" fontAlgn="ctr">
                        <a:spcAft>
                          <a:spcPts val="0"/>
                        </a:spcAft>
                      </a:pPr>
                      <a:r>
                        <a:rPr lang="en-US" altLang="ja-JP" sz="12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1〜9</a:t>
                      </a:r>
                      <a:r>
                        <a:rPr lang="ja-JP" altLang="en-US" sz="12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歳児における</a:t>
                      </a:r>
                      <a:br>
                        <a:rPr lang="en-US" altLang="ja-JP" sz="12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2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乳歯の未処置虫歯率</a:t>
                      </a:r>
                      <a:endParaRPr lang="en-US" altLang="ja-JP" sz="12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indent="0" algn="ctr" fontAlgn="ctr" hangingPunct="0">
                        <a:spcAft>
                          <a:spcPts val="0"/>
                        </a:spcAft>
                        <a:buClr>
                          <a:srgbClr val="3D6AA7"/>
                        </a:buClr>
                        <a:buFontTx/>
                        <a:buNone/>
                      </a:pPr>
                      <a:r>
                        <a:rPr lang="en-US" altLang="ja-JP" sz="1000" dirty="0">
                          <a:solidFill>
                            <a:schemeClr val="tx1"/>
                          </a:solidFill>
                        </a:rPr>
                        <a:t>44.7%</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555568">
                <a:tc>
                  <a:txBody>
                    <a:bodyPr/>
                    <a:lstStyle/>
                    <a:p>
                      <a:pPr algn="l" fontAlgn="ctr">
                        <a:spcAft>
                          <a:spcPts val="0"/>
                        </a:spcAft>
                      </a:pPr>
                      <a:r>
                        <a:rPr lang="en-US" altLang="ja-JP" sz="12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5</a:t>
                      </a:r>
                      <a:r>
                        <a:rPr lang="ja-JP" altLang="en-US" sz="12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歳以上における</a:t>
                      </a:r>
                      <a:br>
                        <a:rPr lang="en-US" altLang="ja-JP" sz="12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2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永久歯の未処置虫歯率</a:t>
                      </a:r>
                      <a:endParaRPr lang="en-US" altLang="ja-JP" sz="12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rPr>
                        <a:t>27.0%</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492137">
                <a:tc>
                  <a:txBody>
                    <a:bodyPr/>
                    <a:lstStyle/>
                    <a:p>
                      <a:pPr algn="l" fontAlgn="ctr">
                        <a:spcAft>
                          <a:spcPts val="0"/>
                        </a:spcAft>
                      </a:pPr>
                      <a:r>
                        <a:rPr lang="en-US" altLang="ja-JP" sz="12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15</a:t>
                      </a:r>
                      <a:r>
                        <a:rPr lang="ja-JP" altLang="en-US" sz="12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歳以上の重度歯周病有病率 </a:t>
                      </a:r>
                      <a:endParaRPr lang="en-US" altLang="ja-JP" sz="12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rPr>
                        <a:t>19.1%</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grpSp>
        <p:nvGrpSpPr>
          <p:cNvPr id="21" name="グループ化 7">
            <a:extLst>
              <a:ext uri="{FF2B5EF4-FFF2-40B4-BE49-F238E27FC236}">
                <a16:creationId xmlns:a16="http://schemas.microsoft.com/office/drawing/2014/main" id="{4065FFB4-C698-4493-8B46-28B7F07C72BE}"/>
              </a:ext>
            </a:extLst>
          </p:cNvPr>
          <p:cNvGrpSpPr/>
          <p:nvPr/>
        </p:nvGrpSpPr>
        <p:grpSpPr>
          <a:xfrm>
            <a:off x="203236" y="4183775"/>
            <a:ext cx="9142252" cy="235115"/>
            <a:chOff x="4803500" y="2113806"/>
            <a:chExt cx="5626916" cy="288032"/>
          </a:xfrm>
        </p:grpSpPr>
        <p:cxnSp>
          <p:nvCxnSpPr>
            <p:cNvPr id="22" name="直線コネクタ 14">
              <a:extLst>
                <a:ext uri="{FF2B5EF4-FFF2-40B4-BE49-F238E27FC236}">
                  <a16:creationId xmlns:a16="http://schemas.microsoft.com/office/drawing/2014/main" id="{5970D27E-4DD9-45D6-8DC5-02449E115544}"/>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a:extLst>
                <a:ext uri="{FF2B5EF4-FFF2-40B4-BE49-F238E27FC236}">
                  <a16:creationId xmlns:a16="http://schemas.microsoft.com/office/drawing/2014/main" id="{4462E8B9-27E9-478C-95F2-3048E71D8DA6}"/>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対応状況</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24" name="表 18">
            <a:extLst>
              <a:ext uri="{FF2B5EF4-FFF2-40B4-BE49-F238E27FC236}">
                <a16:creationId xmlns:a16="http://schemas.microsoft.com/office/drawing/2014/main" id="{2F202BA8-9191-4244-B44C-3A4FA47A991F}"/>
              </a:ext>
            </a:extLst>
          </p:cNvPr>
          <p:cNvGraphicFramePr>
            <a:graphicFrameLocks noGrp="1"/>
          </p:cNvGraphicFramePr>
          <p:nvPr>
            <p:extLst>
              <p:ext uri="{D42A27DB-BD31-4B8C-83A1-F6EECF244321}">
                <p14:modId xmlns:p14="http://schemas.microsoft.com/office/powerpoint/2010/main" val="2465286903"/>
              </p:ext>
            </p:extLst>
          </p:nvPr>
        </p:nvGraphicFramePr>
        <p:xfrm>
          <a:off x="209736" y="4536224"/>
          <a:ext cx="8847720" cy="1689807"/>
        </p:xfrm>
        <a:graphic>
          <a:graphicData uri="http://schemas.openxmlformats.org/drawingml/2006/table">
            <a:tbl>
              <a:tblPr firstRow="1" bandRow="1">
                <a:tableStyleId>{5C22544A-7EE6-4342-B048-85BDC9FD1C3A}</a:tableStyleId>
              </a:tblPr>
              <a:tblGrid>
                <a:gridCol w="278768">
                  <a:extLst>
                    <a:ext uri="{9D8B030D-6E8A-4147-A177-3AD203B41FA5}">
                      <a16:colId xmlns:a16="http://schemas.microsoft.com/office/drawing/2014/main" val="20000"/>
                    </a:ext>
                  </a:extLst>
                </a:gridCol>
                <a:gridCol w="7200800">
                  <a:extLst>
                    <a:ext uri="{9D8B030D-6E8A-4147-A177-3AD203B41FA5}">
                      <a16:colId xmlns:a16="http://schemas.microsoft.com/office/drawing/2014/main" val="4229983200"/>
                    </a:ext>
                  </a:extLst>
                </a:gridCol>
                <a:gridCol w="1368152">
                  <a:extLst>
                    <a:ext uri="{9D8B030D-6E8A-4147-A177-3AD203B41FA5}">
                      <a16:colId xmlns:a16="http://schemas.microsoft.com/office/drawing/2014/main" val="20001"/>
                    </a:ext>
                  </a:extLst>
                </a:gridCol>
              </a:tblGrid>
              <a:tr h="241401">
                <a:tc gridSpan="2">
                  <a:txBody>
                    <a:bodyPr/>
                    <a:lstStyle/>
                    <a:p>
                      <a:pPr algn="l" fontAlgn="ctr">
                        <a:spcAft>
                          <a:spcPts val="0"/>
                        </a:spcAft>
                      </a:pP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砂糖入り飲料への課税の実施</a:t>
                      </a:r>
                      <a:endPar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indent="0" algn="ctr" fontAlgn="ctr" hangingPunct="0">
                        <a:spcAft>
                          <a:spcPts val="0"/>
                        </a:spcAft>
                        <a:buClr>
                          <a:srgbClr val="3D6AA7"/>
                        </a:buClr>
                        <a:buFontTx/>
                        <a:buNone/>
                      </a:pPr>
                      <a:r>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t>〇</a:t>
                      </a:r>
                      <a:endParaRPr lang="en-US" altLang="ja-JP" sz="1000" dirty="0">
                        <a:solidFill>
                          <a:schemeClr val="tx1"/>
                        </a:solidFill>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241401">
                <a:tc gridSpan="2">
                  <a:txBody>
                    <a:bodyPr/>
                    <a:lstStyle/>
                    <a:p>
                      <a:pPr algn="l" fontAlgn="ctr">
                        <a:spcAft>
                          <a:spcPts val="0"/>
                        </a:spcAft>
                      </a:pP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国家的な口腔保健政策・戦略・行動計画等の存在 （草案段階を含む。）</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mn-lt"/>
                          <a:ea typeface="+mn-ea"/>
                          <a:cs typeface="+mn-cs"/>
                        </a:rPr>
                        <a:t>〇</a:t>
                      </a:r>
                      <a:endParaRPr kumimoji="1" lang="en-US" altLang="ja-JP" sz="1000" b="0"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241401">
                <a:tc gridSpan="2">
                  <a:txBody>
                    <a:bodyPr/>
                    <a:lstStyle/>
                    <a:p>
                      <a:pPr algn="l"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保健省における口腔保健の専門スタッフの存在</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241401">
                <a:tc gridSpan="2">
                  <a:txBody>
                    <a:bodyPr/>
                    <a:lstStyle/>
                    <a:p>
                      <a:pPr algn="l"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公衆衛生部門のプライマリーケア施設における口腔疾患の発見、管理、治療のための処置の利用可能性（</a:t>
                      </a: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rPr>
                        <a:t>―</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69344105"/>
                  </a:ext>
                </a:extLst>
              </a:tr>
              <a:tr h="241401">
                <a:tc rowSpan="3">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口腔疾患の早期発見のための口腔健診</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44518901"/>
                  </a:ext>
                </a:extLst>
              </a:tr>
              <a:tr h="241401">
                <a:tc vMerge="1">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救急的な口腔ケア及び痛み緩和のための緊急的な治療</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10417534"/>
                  </a:ext>
                </a:extLst>
              </a:tr>
              <a:tr h="241401">
                <a:tc vMerge="1">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既存の虫歯を治療するための基本的な歯科処置</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06245387"/>
                  </a:ext>
                </a:extLst>
              </a:tr>
            </a:tbl>
          </a:graphicData>
        </a:graphic>
      </p:graphicFrame>
      <p:sp>
        <p:nvSpPr>
          <p:cNvPr id="16" name="テキスト ボックス 26">
            <a:extLst>
              <a:ext uri="{FF2B5EF4-FFF2-40B4-BE49-F238E27FC236}">
                <a16:creationId xmlns:a16="http://schemas.microsoft.com/office/drawing/2014/main" id="{C9EC7529-1E26-472C-81F3-F649DF0BC8F9}"/>
              </a:ext>
            </a:extLst>
          </p:cNvPr>
          <p:cNvSpPr txBox="1"/>
          <p:nvPr/>
        </p:nvSpPr>
        <p:spPr>
          <a:xfrm>
            <a:off x="6441844" y="6259585"/>
            <a:ext cx="26156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）必要としている患者の</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50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％以上に到達しているか否か</a:t>
            </a:r>
          </a:p>
        </p:txBody>
      </p:sp>
      <p:graphicFrame>
        <p:nvGraphicFramePr>
          <p:cNvPr id="9" name="表 18">
            <a:extLst>
              <a:ext uri="{FF2B5EF4-FFF2-40B4-BE49-F238E27FC236}">
                <a16:creationId xmlns:a16="http://schemas.microsoft.com/office/drawing/2014/main" id="{FEC76168-975E-6979-B766-2558AA4539F5}"/>
              </a:ext>
            </a:extLst>
          </p:cNvPr>
          <p:cNvGraphicFramePr>
            <a:graphicFrameLocks noGrp="1"/>
          </p:cNvGraphicFramePr>
          <p:nvPr>
            <p:extLst>
              <p:ext uri="{D42A27DB-BD31-4B8C-83A1-F6EECF244321}">
                <p14:modId xmlns:p14="http://schemas.microsoft.com/office/powerpoint/2010/main" val="518057446"/>
              </p:ext>
            </p:extLst>
          </p:nvPr>
        </p:nvGraphicFramePr>
        <p:xfrm>
          <a:off x="3800871" y="2027189"/>
          <a:ext cx="5760641" cy="1617833"/>
        </p:xfrm>
        <a:graphic>
          <a:graphicData uri="http://schemas.openxmlformats.org/drawingml/2006/table">
            <a:tbl>
              <a:tblPr firstRow="1" bandRow="1">
                <a:tableStyleId>{5C22544A-7EE6-4342-B048-85BDC9FD1C3A}</a:tableStyleId>
              </a:tblPr>
              <a:tblGrid>
                <a:gridCol w="4464497">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tblGrid>
              <a:tr h="624513">
                <a:tc>
                  <a:txBody>
                    <a:bodyPr/>
                    <a:lstStyle/>
                    <a:p>
                      <a:pPr algn="l" fontAlgn="ctr">
                        <a:spcAft>
                          <a:spcPts val="0"/>
                        </a:spcAft>
                      </a:pPr>
                      <a:r>
                        <a:rPr lang="ja-JP" altLang="en-US" sz="1200" b="1" kern="100" noProof="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健康な歯を有する子供の数増加</a:t>
                      </a:r>
                      <a:r>
                        <a:rPr lang="en-US" altLang="ja-JP" sz="1200" b="1" kern="100" noProof="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 </a:t>
                      </a:r>
                      <a:r>
                        <a:rPr lang="ja-JP" altLang="en-US" sz="1200" b="1" kern="100" noProof="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（口腔衛生）</a:t>
                      </a:r>
                      <a:endParaRPr lang="en-US" altLang="ja-JP" sz="1200" b="1" kern="100" noProof="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fontAlgn="ctr">
                        <a:spcAft>
                          <a:spcPts val="0"/>
                        </a:spcAft>
                        <a:buFont typeface="Arial" panose="020B0604020202020204" pitchFamily="34" charset="0"/>
                        <a:buChar char="•"/>
                      </a:pPr>
                      <a:r>
                        <a:rPr lang="ja-JP" altLang="en-US" sz="12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乳児期における虫歯ゼロ</a:t>
                      </a:r>
                      <a:endParaRPr lang="en-US" altLang="ja-JP" sz="12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fontAlgn="ctr">
                        <a:spcAft>
                          <a:spcPts val="0"/>
                        </a:spcAft>
                        <a:buFont typeface="Arial" panose="020B0604020202020204" pitchFamily="34" charset="0"/>
                        <a:buChar char="•"/>
                      </a:pPr>
                      <a:r>
                        <a:rPr lang="ja-JP" altLang="en-US" sz="12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学齢期における永久歯の虫歯ゼロ</a:t>
                      </a:r>
                      <a:endParaRPr lang="en-US" altLang="ja-JP" sz="12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endParaRPr kumimoji="1" lang="en-US" altLang="ja-JP" sz="1100" b="1" i="0" u="none" strike="noStrike" kern="1200" cap="none" spc="0" normalizeH="0" baseline="0" noProof="1">
                        <a:ln>
                          <a:noFill/>
                        </a:ln>
                        <a:solidFill>
                          <a:srgbClr val="000000"/>
                        </a:solidFill>
                        <a:effectLst/>
                        <a:uLnTx/>
                        <a:uFillTx/>
                        <a:latin typeface="Arial"/>
                        <a:ea typeface="ＭＳ Ｐゴシック"/>
                        <a:cs typeface="+mn-cs"/>
                      </a:endParaRPr>
                    </a:p>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100" b="1" i="0" u="none" strike="noStrike" kern="1200" cap="none" spc="0" normalizeH="0" baseline="0" noProof="1">
                          <a:ln>
                            <a:noFill/>
                          </a:ln>
                          <a:solidFill>
                            <a:srgbClr val="000000"/>
                          </a:solidFill>
                          <a:effectLst/>
                          <a:uLnTx/>
                          <a:uFillTx/>
                          <a:latin typeface="Arial"/>
                          <a:ea typeface="ＭＳ Ｐゴシック"/>
                          <a:cs typeface="+mn-cs"/>
                        </a:rPr>
                        <a:t>65%</a:t>
                      </a:r>
                    </a:p>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100" b="1" i="0" u="none" strike="noStrike" kern="1200" cap="none" spc="0" normalizeH="0" baseline="0" noProof="1">
                          <a:ln>
                            <a:noFill/>
                          </a:ln>
                          <a:solidFill>
                            <a:srgbClr val="000000"/>
                          </a:solidFill>
                          <a:effectLst/>
                          <a:uLnTx/>
                          <a:uFillTx/>
                          <a:latin typeface="Arial"/>
                          <a:ea typeface="ＭＳ Ｐゴシック"/>
                          <a:cs typeface="+mn-cs"/>
                        </a:rPr>
                        <a:t>80%</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624513">
                <a:tc>
                  <a:txBody>
                    <a:bodyPr/>
                    <a:lstStyle/>
                    <a:p>
                      <a:pPr algn="l" fontAlgn="ctr">
                        <a:spcAft>
                          <a:spcPts val="0"/>
                        </a:spcAft>
                      </a:pPr>
                      <a:r>
                        <a:rPr lang="ja-JP" altLang="en-US" sz="1200" b="1" kern="0" noProof="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歯周病の減少</a:t>
                      </a:r>
                      <a:endParaRPr lang="en-US" altLang="ja-JP" sz="1200" b="1" kern="0" noProof="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fontAlgn="ctr">
                        <a:spcAft>
                          <a:spcPts val="0"/>
                        </a:spcAft>
                        <a:buFont typeface="Arial" panose="020B0604020202020204" pitchFamily="34" charset="0"/>
                        <a:buChar char="•"/>
                      </a:pPr>
                      <a:r>
                        <a:rPr lang="en-US" altLang="ja-JP" sz="12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10</a:t>
                      </a:r>
                      <a:r>
                        <a:rPr lang="ja-JP" altLang="en-US" sz="12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代の歯周病有病率</a:t>
                      </a:r>
                      <a:endParaRPr lang="en-US" altLang="ja-JP" sz="12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fontAlgn="ctr">
                        <a:spcAft>
                          <a:spcPts val="0"/>
                        </a:spcAft>
                        <a:buFont typeface="Arial" panose="020B0604020202020204" pitchFamily="34" charset="0"/>
                        <a:buChar char="•"/>
                      </a:pPr>
                      <a:r>
                        <a:rPr lang="en-US" altLang="ja-JP" sz="12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35</a:t>
                      </a:r>
                      <a:r>
                        <a:rPr lang="ja-JP" altLang="en-US" sz="12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2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44</a:t>
                      </a:r>
                      <a:r>
                        <a:rPr lang="ja-JP" altLang="en-US" sz="12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歳の歯周病有症率</a:t>
                      </a:r>
                      <a:endParaRPr lang="en-US" altLang="ja-JP" sz="12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endParaRPr kumimoji="1" lang="en-US" altLang="ja-JP" sz="1100" b="1" i="0" u="none" strike="noStrike" kern="1200" cap="none" spc="0" normalizeH="0" baseline="0" noProof="1">
                        <a:ln>
                          <a:noFill/>
                        </a:ln>
                        <a:solidFill>
                          <a:srgbClr val="000000"/>
                        </a:solidFill>
                        <a:effectLst/>
                        <a:uLnTx/>
                        <a:uFillTx/>
                        <a:latin typeface="Arial"/>
                        <a:ea typeface="ＭＳ Ｐゴシック"/>
                        <a:cs typeface="+mn-cs"/>
                      </a:endParaRPr>
                    </a:p>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100" b="1" i="0" u="none" strike="noStrike" kern="1200" cap="none" spc="0" normalizeH="0" baseline="0" noProof="1">
                          <a:ln>
                            <a:noFill/>
                          </a:ln>
                          <a:solidFill>
                            <a:srgbClr val="000000"/>
                          </a:solidFill>
                          <a:effectLst/>
                          <a:uLnTx/>
                          <a:uFillTx/>
                          <a:latin typeface="Arial"/>
                          <a:ea typeface="ＭＳ Ｐゴシック"/>
                          <a:cs typeface="+mn-cs"/>
                        </a:rPr>
                        <a:t>55%</a:t>
                      </a:r>
                    </a:p>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100" b="1" i="0" u="none" strike="noStrike" kern="1200" cap="none" spc="0" normalizeH="0" baseline="0" noProof="1">
                          <a:ln>
                            <a:noFill/>
                          </a:ln>
                          <a:solidFill>
                            <a:srgbClr val="000000"/>
                          </a:solidFill>
                          <a:effectLst/>
                          <a:uLnTx/>
                          <a:uFillTx/>
                          <a:latin typeface="Arial"/>
                          <a:ea typeface="ＭＳ Ｐゴシック"/>
                          <a:cs typeface="+mn-cs"/>
                        </a:rPr>
                        <a:t>15%</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68807">
                <a:tc>
                  <a:txBody>
                    <a:bodyPr/>
                    <a:lstStyle/>
                    <a:p>
                      <a:pPr marL="0" marR="0" lvl="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en-US" altLang="ja-JP" sz="1200" b="1" kern="0" noProof="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80</a:t>
                      </a:r>
                      <a:r>
                        <a:rPr lang="ja-JP" altLang="en-US" sz="1200" b="1" kern="0" noProof="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歳以上の</a:t>
                      </a:r>
                      <a:r>
                        <a:rPr lang="zh-TW" altLang="en-US" sz="1200" b="1" kern="0" noProof="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機能的歯牙維持率≧</a:t>
                      </a:r>
                      <a:r>
                        <a:rPr lang="en-US" altLang="zh-TW" sz="1200" b="1" kern="0" noProof="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20</a:t>
                      </a:r>
                      <a:r>
                        <a:rPr lang="zh-TW" altLang="en-US" sz="1200" b="1" kern="0" noProof="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歯牙</a:t>
                      </a:r>
                      <a:endParaRPr lang="en-US" altLang="ja-JP" sz="1200" b="1" kern="0" noProof="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100" b="1" i="0" u="none" strike="noStrike" kern="1200" cap="none" spc="0" normalizeH="0" baseline="0" noProof="1">
                          <a:ln>
                            <a:noFill/>
                          </a:ln>
                          <a:solidFill>
                            <a:srgbClr val="000000"/>
                          </a:solidFill>
                          <a:effectLst/>
                          <a:uLnTx/>
                          <a:uFillTx/>
                          <a:latin typeface="Arial"/>
                          <a:ea typeface="ＭＳ Ｐゴシック"/>
                          <a:cs typeface="+mn-cs"/>
                        </a:rPr>
                        <a:t>32%</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18593523"/>
                  </a:ext>
                </a:extLst>
              </a:tr>
            </a:tbl>
          </a:graphicData>
        </a:graphic>
      </p:graphicFrame>
      <p:grpSp>
        <p:nvGrpSpPr>
          <p:cNvPr id="10" name="グループ化 7">
            <a:extLst>
              <a:ext uri="{FF2B5EF4-FFF2-40B4-BE49-F238E27FC236}">
                <a16:creationId xmlns:a16="http://schemas.microsoft.com/office/drawing/2014/main" id="{20975300-E024-5A89-D88C-C96B4E271087}"/>
              </a:ext>
            </a:extLst>
          </p:cNvPr>
          <p:cNvGrpSpPr/>
          <p:nvPr/>
        </p:nvGrpSpPr>
        <p:grpSpPr>
          <a:xfrm>
            <a:off x="3800872" y="1579105"/>
            <a:ext cx="3093580" cy="310194"/>
            <a:chOff x="4803500" y="2113806"/>
            <a:chExt cx="5626916" cy="288032"/>
          </a:xfrm>
        </p:grpSpPr>
        <p:cxnSp>
          <p:nvCxnSpPr>
            <p:cNvPr id="11" name="直線コネクタ 14">
              <a:extLst>
                <a:ext uri="{FF2B5EF4-FFF2-40B4-BE49-F238E27FC236}">
                  <a16:creationId xmlns:a16="http://schemas.microsoft.com/office/drawing/2014/main" id="{9B0925B1-1FF8-4115-2293-C5D1F8D8F635}"/>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Rectangle 6">
              <a:extLst>
                <a:ext uri="{FF2B5EF4-FFF2-40B4-BE49-F238E27FC236}">
                  <a16:creationId xmlns:a16="http://schemas.microsoft.com/office/drawing/2014/main" id="{26B8414E-19D5-F158-EA0E-BBF6FD70760A}"/>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戦略プランの指標（</a:t>
              </a:r>
              <a:r>
                <a:rPr lang="en-US" altLang="ja-JP" sz="1400" dirty="0">
                  <a:solidFill>
                    <a:srgbClr val="000000"/>
                  </a:solidFill>
                  <a:latin typeface="Arial Black" pitchFamily="34" charset="0"/>
                  <a:ea typeface="HGP創英角ｺﾞｼｯｸUB" pitchFamily="50" charset="-128"/>
                </a:rPr>
                <a:t>2027</a:t>
              </a:r>
              <a:r>
                <a:rPr lang="ja-JP" altLang="en-US" sz="1400" dirty="0">
                  <a:solidFill>
                    <a:srgbClr val="000000"/>
                  </a:solidFill>
                  <a:latin typeface="Arial Black" pitchFamily="34" charset="0"/>
                  <a:ea typeface="HGP創英角ｺﾞｼｯｸUB" pitchFamily="50" charset="-128"/>
                </a:rPr>
                <a:t>年）</a:t>
              </a:r>
              <a:endParaRPr lang="en-US" altLang="ko-KR" sz="1400" dirty="0">
                <a:solidFill>
                  <a:srgbClr val="000000"/>
                </a:solidFill>
                <a:latin typeface="Arial Black" pitchFamily="34" charset="0"/>
                <a:ea typeface="HGP創英角ｺﾞｼｯｸUB" pitchFamily="50" charset="-128"/>
              </a:endParaRPr>
            </a:p>
          </p:txBody>
        </p:sp>
      </p:grpSp>
    </p:spTree>
    <p:extLst>
      <p:ext uri="{BB962C8B-B14F-4D97-AF65-F5344CB8AC3E}">
        <p14:creationId xmlns:p14="http://schemas.microsoft.com/office/powerpoint/2010/main" val="242761852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87C375-EE5E-49A9-B819-4657640F969A}"/>
              </a:ext>
            </a:extLst>
          </p:cNvPr>
          <p:cNvGraphicFramePr>
            <a:graphicFrameLocks noChangeAspect="1"/>
          </p:cNvGraphicFramePr>
          <p:nvPr>
            <p:custDataLst>
              <p:tags r:id="rId1"/>
            </p:custDataLst>
            <p:extLst>
              <p:ext uri="{D42A27DB-BD31-4B8C-83A1-F6EECF244321}">
                <p14:modId xmlns:p14="http://schemas.microsoft.com/office/powerpoint/2010/main" val="23998911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3" name="Object 2" hidden="1">
                        <a:extLst>
                          <a:ext uri="{FF2B5EF4-FFF2-40B4-BE49-F238E27FC236}">
                            <a16:creationId xmlns:a16="http://schemas.microsoft.com/office/drawing/2014/main" id="{9F87C375-EE5E-49A9-B819-4657640F969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2" y="2823295"/>
            <a:ext cx="9505502" cy="461665"/>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kumimoji="1" lang="ja-JP" altLang="en-US" dirty="0">
                <a:latin typeface="HGP創英角ｺﾞｼｯｸUB" panose="020B0A00000000000000" pitchFamily="34" charset="-128"/>
              </a:rPr>
              <a:t>その他</a:t>
            </a:r>
          </a:p>
        </p:txBody>
      </p:sp>
    </p:spTree>
    <p:extLst>
      <p:ext uri="{BB962C8B-B14F-4D97-AF65-F5344CB8AC3E}">
        <p14:creationId xmlns:p14="http://schemas.microsoft.com/office/powerpoint/2010/main" val="186443476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6454BBBE-F079-453A-AF9C-89BC4CAC127B}"/>
              </a:ext>
            </a:extLst>
          </p:cNvPr>
          <p:cNvGraphicFramePr>
            <a:graphicFrameLocks noChangeAspect="1"/>
          </p:cNvGraphicFramePr>
          <p:nvPr>
            <p:custDataLst>
              <p:tags r:id="rId1"/>
            </p:custDataLst>
          </p:nvPr>
        </p:nvGraphicFramePr>
        <p:xfrm>
          <a:off x="929978" y="644228"/>
          <a:ext cx="1290" cy="1290"/>
        </p:xfrm>
        <a:graphic>
          <a:graphicData uri="http://schemas.openxmlformats.org/presentationml/2006/ole">
            <mc:AlternateContent xmlns:mc="http://schemas.openxmlformats.org/markup-compatibility/2006">
              <mc:Choice xmlns:v="urn:schemas-microsoft-com:vml" Requires="v">
                <p:oleObj name="think-cellスライド" r:id="rId3" imgW="473" imgH="476" progId="TCLayout.ActiveDocument.1">
                  <p:embed/>
                </p:oleObj>
              </mc:Choice>
              <mc:Fallback>
                <p:oleObj name="think-cellスライド" r:id="rId3" imgW="473" imgH="476" progId="TCLayout.ActiveDocument.1">
                  <p:embed/>
                  <p:pic>
                    <p:nvPicPr>
                      <p:cNvPr id="9" name="Object 8" hidden="1">
                        <a:extLst>
                          <a:ext uri="{FF2B5EF4-FFF2-40B4-BE49-F238E27FC236}">
                            <a16:creationId xmlns:a16="http://schemas.microsoft.com/office/drawing/2014/main" id="{6454BBBE-F079-453A-AF9C-89BC4CAC127B}"/>
                          </a:ext>
                        </a:extLst>
                      </p:cNvPr>
                      <p:cNvPicPr/>
                      <p:nvPr/>
                    </p:nvPicPr>
                    <p:blipFill>
                      <a:blip r:embed="rId4"/>
                      <a:stretch>
                        <a:fillRect/>
                      </a:stretch>
                    </p:blipFill>
                    <p:spPr>
                      <a:xfrm>
                        <a:off x="929978" y="644228"/>
                        <a:ext cx="1290" cy="1290"/>
                      </a:xfrm>
                      <a:prstGeom prst="rect">
                        <a:avLst/>
                      </a:prstGeom>
                    </p:spPr>
                  </p:pic>
                </p:oleObj>
              </mc:Fallback>
            </mc:AlternateContent>
          </a:graphicData>
        </a:graphic>
      </p:graphicFrame>
      <p:sp>
        <p:nvSpPr>
          <p:cNvPr id="31" name="Rectangle 30">
            <a:extLst>
              <a:ext uri="{FF2B5EF4-FFF2-40B4-BE49-F238E27FC236}">
                <a16:creationId xmlns:a16="http://schemas.microsoft.com/office/drawing/2014/main" id="{E990C0E4-59C8-49F0-BC66-B83B31750F8F}"/>
              </a:ext>
            </a:extLst>
          </p:cNvPr>
          <p:cNvSpPr/>
          <p:nvPr/>
        </p:nvSpPr>
        <p:spPr>
          <a:xfrm>
            <a:off x="4883213" y="2581320"/>
            <a:ext cx="4746796" cy="180000"/>
          </a:xfrm>
          <a:prstGeom prst="rect">
            <a:avLst/>
          </a:prstGeom>
          <a:solidFill>
            <a:schemeClr val="accent2">
              <a:lumMod val="20000"/>
              <a:lumOff val="80000"/>
            </a:schemeClr>
          </a:solidFill>
        </p:spPr>
        <p:txBody>
          <a:bodyPr wrap="square" rtlCol="0" anchor="ctr">
            <a:noAutofit/>
          </a:bodyPr>
          <a:lstStyle/>
          <a:p>
            <a:pPr algn="r"/>
            <a:r>
              <a:rPr kumimoji="1"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kumimoji="1" 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0.40</a:t>
            </a:r>
            <a:r>
              <a:rPr kumimoji="1"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 name="Rectangle 31">
            <a:extLst>
              <a:ext uri="{FF2B5EF4-FFF2-40B4-BE49-F238E27FC236}">
                <a16:creationId xmlns:a16="http://schemas.microsoft.com/office/drawing/2014/main" id="{31630698-D1F6-4A1A-BE00-3CA80EFF2475}"/>
              </a:ext>
            </a:extLst>
          </p:cNvPr>
          <p:cNvSpPr/>
          <p:nvPr/>
        </p:nvSpPr>
        <p:spPr>
          <a:xfrm>
            <a:off x="4883213" y="2312823"/>
            <a:ext cx="4746796" cy="180000"/>
          </a:xfrm>
          <a:prstGeom prst="rect">
            <a:avLst/>
          </a:prstGeom>
          <a:solidFill>
            <a:schemeClr val="accent2">
              <a:lumMod val="20000"/>
              <a:lumOff val="80000"/>
            </a:schemeClr>
          </a:solidFill>
        </p:spPr>
        <p:txBody>
          <a:bodyPr wrap="square" rtlCol="0" anchor="ctr">
            <a:noAutofit/>
          </a:bodyPr>
          <a:lstStyle/>
          <a:p>
            <a:pPr algn="r"/>
            <a:r>
              <a:rPr kumimoji="1"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kumimoji="1"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0.51</a:t>
            </a:r>
            <a:r>
              <a:rPr kumimoji="1"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Rectangle 32">
            <a:extLst>
              <a:ext uri="{FF2B5EF4-FFF2-40B4-BE49-F238E27FC236}">
                <a16:creationId xmlns:a16="http://schemas.microsoft.com/office/drawing/2014/main" id="{723D859A-8881-4FCF-AE48-1E4AF95DF908}"/>
              </a:ext>
            </a:extLst>
          </p:cNvPr>
          <p:cNvSpPr/>
          <p:nvPr/>
        </p:nvSpPr>
        <p:spPr>
          <a:xfrm>
            <a:off x="4889033" y="2119230"/>
            <a:ext cx="4744487" cy="138228"/>
          </a:xfrm>
          <a:prstGeom prst="rect">
            <a:avLst/>
          </a:prstGeom>
          <a:solidFill>
            <a:srgbClr val="AFCDE0"/>
          </a:solidFill>
        </p:spPr>
        <p:txBody>
          <a:bodyPr wrap="square" rtlCol="0" anchor="ctr">
            <a:noAutofit/>
          </a:bodyPr>
          <a:lstStyle/>
          <a:p>
            <a:pPr algn="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日本の</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1.04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倍</a:t>
            </a:r>
            <a:endParaRPr kumimoji="1" 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7"/>
          <p:cNvSpPr>
            <a:spLocks noGrp="1"/>
          </p:cNvSpPr>
          <p:nvPr>
            <p:ph type="title"/>
          </p:nvPr>
        </p:nvSpPr>
        <p:spPr/>
        <p:txBody>
          <a:bodyPr vert="horz"/>
          <a:lstStyle/>
          <a:p>
            <a:r>
              <a:rPr lang="ja-JP" altLang="en-US" dirty="0"/>
              <a:t>タイ／医療関連／その他</a:t>
            </a:r>
            <a:endParaRPr kumimoji="1" lang="ja-JP" altLang="en-US" dirty="0"/>
          </a:p>
        </p:txBody>
      </p:sp>
      <p:sp>
        <p:nvSpPr>
          <p:cNvPr id="3" name="テキスト プレースホルダー 12"/>
          <p:cNvSpPr>
            <a:spLocks noGrp="1"/>
          </p:cNvSpPr>
          <p:nvPr>
            <p:ph type="body" sz="quarter" idx="15"/>
          </p:nvPr>
        </p:nvSpPr>
        <p:spPr>
          <a:xfrm>
            <a:off x="181704" y="648762"/>
            <a:ext cx="9505950" cy="292049"/>
          </a:xfrm>
        </p:spPr>
        <p:txBody>
          <a:bodyPr>
            <a:noAutofit/>
          </a:bodyPr>
          <a:lstStyle/>
          <a:p>
            <a:r>
              <a:rPr lang="ja-JP" altLang="en-US" dirty="0"/>
              <a:t>デジタルヘルス関連</a:t>
            </a:r>
          </a:p>
        </p:txBody>
      </p:sp>
      <p:sp>
        <p:nvSpPr>
          <p:cNvPr id="4" name="テキスト プレースホルダ 1"/>
          <p:cNvSpPr txBox="1">
            <a:spLocks/>
          </p:cNvSpPr>
          <p:nvPr/>
        </p:nvSpPr>
        <p:spPr>
          <a:xfrm>
            <a:off x="290820" y="996177"/>
            <a:ext cx="9505950" cy="543675"/>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1050" dirty="0">
                <a:solidFill>
                  <a:srgbClr val="000000"/>
                </a:solidFill>
              </a:rPr>
              <a:t>タイ政府は、デジタルヘルスの取り組みに力を入れており、特に、規制分野を技術の進展状況に合わせた更新を行っている。</a:t>
            </a:r>
            <a:endParaRPr lang="en-US" altLang="ja-JP" sz="1050" dirty="0">
              <a:solidFill>
                <a:srgbClr val="000000"/>
              </a:solidFill>
            </a:endParaRPr>
          </a:p>
          <a:p>
            <a:r>
              <a:rPr lang="ja-JP" altLang="en-US" sz="1050" dirty="0">
                <a:solidFill>
                  <a:srgbClr val="000000"/>
                </a:solidFill>
              </a:rPr>
              <a:t>特に、ロックダウン後、急速に法的規制が進展しており、例えば、タイ医師会発行の遠隔医療ガイドライン、医療施設における遠隔医療サービスの基準に関する公衆衛生省の通知、薬事審議会発行の遠隔処方ガイドラインなどである。</a:t>
            </a:r>
            <a:endParaRPr lang="en-US" altLang="ja-JP" sz="1050" dirty="0">
              <a:solidFill>
                <a:srgbClr val="000000"/>
              </a:solidFill>
            </a:endParaRPr>
          </a:p>
        </p:txBody>
      </p:sp>
      <p:grpSp>
        <p:nvGrpSpPr>
          <p:cNvPr id="6" name="グループ化 7"/>
          <p:cNvGrpSpPr>
            <a:grpSpLocks/>
          </p:cNvGrpSpPr>
          <p:nvPr/>
        </p:nvGrpSpPr>
        <p:grpSpPr>
          <a:xfrm>
            <a:off x="200026" y="1609371"/>
            <a:ext cx="9505950" cy="234026"/>
            <a:chOff x="4944173" y="2168597"/>
            <a:chExt cx="5861371" cy="288032"/>
          </a:xfrm>
        </p:grpSpPr>
        <p:cxnSp>
          <p:nvCxnSpPr>
            <p:cNvPr id="7" name="直線コネクタ 6"/>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p:cNvSpPr>
              <a:spLocks noChangeArrowheads="1"/>
            </p:cNvSpPr>
            <p:nvPr/>
          </p:nvSpPr>
          <p:spPr bwMode="auto">
            <a:xfrm>
              <a:off x="4944173" y="2168597"/>
              <a:ext cx="5861371" cy="288032"/>
            </a:xfrm>
            <a:prstGeom prst="rect">
              <a:avLst/>
            </a:prstGeom>
            <a:noFill/>
            <a:ln w="9525">
              <a:noFill/>
              <a:miter lim="800000"/>
              <a:headEnd/>
              <a:tailEnd/>
            </a:ln>
          </p:spPr>
          <p:txBody>
            <a:bodyPr wrap="square" lIns="0" tIns="38025" rIns="0" bIns="585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776486">
                <a:buSzPct val="120000"/>
              </a:pPr>
              <a:r>
                <a:rPr lang="ja-JP" altLang="en-US" sz="1100" dirty="0">
                  <a:solidFill>
                    <a:srgbClr val="000000"/>
                  </a:solidFill>
                  <a:latin typeface="Arial Black" pitchFamily="34" charset="0"/>
                  <a:ea typeface="HGP創英角ｺﾞｼｯｸUB" pitchFamily="50" charset="-128"/>
                </a:rPr>
                <a:t>デジタルヘルス市場に関連する指標</a:t>
              </a:r>
              <a:endParaRPr lang="zh-TW" altLang="en-US" sz="1100" dirty="0">
                <a:solidFill>
                  <a:srgbClr val="000000"/>
                </a:solidFill>
                <a:latin typeface="Arial Black" pitchFamily="34" charset="0"/>
                <a:ea typeface="HGP創英角ｺﾞｼｯｸUB" pitchFamily="50" charset="-128"/>
              </a:endParaRPr>
            </a:p>
          </p:txBody>
        </p:sp>
      </p:grpSp>
      <p:grpSp>
        <p:nvGrpSpPr>
          <p:cNvPr id="12" name="Group 11">
            <a:extLst>
              <a:ext uri="{FF2B5EF4-FFF2-40B4-BE49-F238E27FC236}">
                <a16:creationId xmlns:a16="http://schemas.microsoft.com/office/drawing/2014/main" id="{0820BB2C-3EFA-4668-A67F-7981572B4D43}"/>
              </a:ext>
            </a:extLst>
          </p:cNvPr>
          <p:cNvGrpSpPr/>
          <p:nvPr/>
        </p:nvGrpSpPr>
        <p:grpSpPr>
          <a:xfrm>
            <a:off x="4921154" y="1636564"/>
            <a:ext cx="624065" cy="131254"/>
            <a:chOff x="1683298" y="1217608"/>
            <a:chExt cx="768081" cy="161543"/>
          </a:xfrm>
        </p:grpSpPr>
        <p:sp>
          <p:nvSpPr>
            <p:cNvPr id="13" name="RectangleLegend1">
              <a:extLst>
                <a:ext uri="{FF2B5EF4-FFF2-40B4-BE49-F238E27FC236}">
                  <a16:creationId xmlns:a16="http://schemas.microsoft.com/office/drawing/2014/main" id="{546A735C-3278-4BDE-AAEF-027EEC81A18C}"/>
                </a:ext>
              </a:extLst>
            </p:cNvPr>
            <p:cNvSpPr/>
            <p:nvPr/>
          </p:nvSpPr>
          <p:spPr>
            <a:xfrm>
              <a:off x="1683298" y="1229800"/>
              <a:ext cx="137160" cy="137160"/>
            </a:xfrm>
            <a:prstGeom prst="rect">
              <a:avLst/>
            </a:prstGeom>
            <a:solidFill>
              <a:schemeClr val="accent2">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14" name="Legend1">
              <a:extLst>
                <a:ext uri="{FF2B5EF4-FFF2-40B4-BE49-F238E27FC236}">
                  <a16:creationId xmlns:a16="http://schemas.microsoft.com/office/drawing/2014/main" id="{FC4B7316-24E1-4638-9722-C901FCD64572}"/>
                </a:ext>
              </a:extLst>
            </p:cNvPr>
            <p:cNvSpPr txBox="1"/>
            <p:nvPr/>
          </p:nvSpPr>
          <p:spPr>
            <a:xfrm>
              <a:off x="2009443" y="1217608"/>
              <a:ext cx="4419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-0.75</a:t>
              </a:r>
              <a:r>
                <a:rPr lang="ja-JP" altLang="en-US" sz="853" dirty="0"/>
                <a:t>倍</a:t>
              </a:r>
              <a:endParaRPr lang="en-US" sz="853" dirty="0"/>
            </a:p>
          </p:txBody>
        </p:sp>
      </p:grpSp>
      <p:grpSp>
        <p:nvGrpSpPr>
          <p:cNvPr id="15" name="Group 14">
            <a:extLst>
              <a:ext uri="{FF2B5EF4-FFF2-40B4-BE49-F238E27FC236}">
                <a16:creationId xmlns:a16="http://schemas.microsoft.com/office/drawing/2014/main" id="{B9C99288-E1CA-4D02-83F8-15A66D327F1F}"/>
              </a:ext>
            </a:extLst>
          </p:cNvPr>
          <p:cNvGrpSpPr/>
          <p:nvPr/>
        </p:nvGrpSpPr>
        <p:grpSpPr>
          <a:xfrm>
            <a:off x="6764499" y="1636564"/>
            <a:ext cx="837265" cy="131254"/>
            <a:chOff x="6093809" y="996633"/>
            <a:chExt cx="1030481" cy="161543"/>
          </a:xfrm>
        </p:grpSpPr>
        <p:sp>
          <p:nvSpPr>
            <p:cNvPr id="16" name="RectangleLegend3">
              <a:extLst>
                <a:ext uri="{FF2B5EF4-FFF2-40B4-BE49-F238E27FC236}">
                  <a16:creationId xmlns:a16="http://schemas.microsoft.com/office/drawing/2014/main" id="{5AFBA74C-57AF-4A9C-A28B-2027FCED9179}"/>
                </a:ext>
              </a:extLst>
            </p:cNvPr>
            <p:cNvSpPr/>
            <p:nvPr/>
          </p:nvSpPr>
          <p:spPr>
            <a:xfrm>
              <a:off x="6093809" y="1008825"/>
              <a:ext cx="137160" cy="137160"/>
            </a:xfrm>
            <a:prstGeom prst="rect">
              <a:avLst/>
            </a:prstGeom>
            <a:solidFill>
              <a:schemeClr val="accent2">
                <a:lumMod val="60000"/>
                <a:lumOff val="4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17" name="Legend3">
              <a:extLst>
                <a:ext uri="{FF2B5EF4-FFF2-40B4-BE49-F238E27FC236}">
                  <a16:creationId xmlns:a16="http://schemas.microsoft.com/office/drawing/2014/main" id="{7B793A37-79BA-4AA1-8FB4-78001112A90C}"/>
                </a:ext>
              </a:extLst>
            </p:cNvPr>
            <p:cNvSpPr txBox="1"/>
            <p:nvPr/>
          </p:nvSpPr>
          <p:spPr>
            <a:xfrm>
              <a:off x="6419954" y="996633"/>
              <a:ext cx="7043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0.95-1.05</a:t>
              </a:r>
              <a:r>
                <a:rPr lang="ja-JP" altLang="en-US" sz="853" dirty="0"/>
                <a:t>倍</a:t>
              </a:r>
              <a:endParaRPr lang="en-US" sz="853" dirty="0"/>
            </a:p>
          </p:txBody>
        </p:sp>
      </p:grpSp>
      <p:grpSp>
        <p:nvGrpSpPr>
          <p:cNvPr id="18" name="Group 17">
            <a:extLst>
              <a:ext uri="{FF2B5EF4-FFF2-40B4-BE49-F238E27FC236}">
                <a16:creationId xmlns:a16="http://schemas.microsoft.com/office/drawing/2014/main" id="{A5B28DB1-FCFF-4996-9673-A6F54E35E18C}"/>
              </a:ext>
            </a:extLst>
          </p:cNvPr>
          <p:cNvGrpSpPr/>
          <p:nvPr/>
        </p:nvGrpSpPr>
        <p:grpSpPr>
          <a:xfrm>
            <a:off x="5721700" y="1636564"/>
            <a:ext cx="837265" cy="131254"/>
            <a:chOff x="2556137" y="1206048"/>
            <a:chExt cx="1030481" cy="161543"/>
          </a:xfrm>
        </p:grpSpPr>
        <p:sp>
          <p:nvSpPr>
            <p:cNvPr id="19" name="RectangleLegend2">
              <a:extLst>
                <a:ext uri="{FF2B5EF4-FFF2-40B4-BE49-F238E27FC236}">
                  <a16:creationId xmlns:a16="http://schemas.microsoft.com/office/drawing/2014/main" id="{627B91CE-38DE-47E7-92DB-88C4DBFFBC46}"/>
                </a:ext>
              </a:extLst>
            </p:cNvPr>
            <p:cNvSpPr/>
            <p:nvPr/>
          </p:nvSpPr>
          <p:spPr>
            <a:xfrm>
              <a:off x="2556137" y="1218240"/>
              <a:ext cx="137160" cy="137160"/>
            </a:xfrm>
            <a:prstGeom prst="rect">
              <a:avLst/>
            </a:prstGeom>
            <a:solidFill>
              <a:schemeClr val="accent2">
                <a:lumMod val="40000"/>
                <a:lumOff val="6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0" name="Legend2">
              <a:extLst>
                <a:ext uri="{FF2B5EF4-FFF2-40B4-BE49-F238E27FC236}">
                  <a16:creationId xmlns:a16="http://schemas.microsoft.com/office/drawing/2014/main" id="{37D56905-F309-4822-96C9-E410C62D4996}"/>
                </a:ext>
              </a:extLst>
            </p:cNvPr>
            <p:cNvSpPr txBox="1"/>
            <p:nvPr/>
          </p:nvSpPr>
          <p:spPr>
            <a:xfrm>
              <a:off x="2882282" y="1206048"/>
              <a:ext cx="7043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0.75-0.95</a:t>
              </a:r>
              <a:r>
                <a:rPr lang="ja-JP" altLang="en-US" sz="853" dirty="0"/>
                <a:t>倍</a:t>
              </a:r>
              <a:endParaRPr lang="en-US" sz="853" dirty="0"/>
            </a:p>
          </p:txBody>
        </p:sp>
      </p:grpSp>
      <p:grpSp>
        <p:nvGrpSpPr>
          <p:cNvPr id="21" name="Group 20">
            <a:extLst>
              <a:ext uri="{FF2B5EF4-FFF2-40B4-BE49-F238E27FC236}">
                <a16:creationId xmlns:a16="http://schemas.microsoft.com/office/drawing/2014/main" id="{C09735E2-8FE2-428C-9E07-2B208CB5C857}"/>
              </a:ext>
            </a:extLst>
          </p:cNvPr>
          <p:cNvGrpSpPr/>
          <p:nvPr/>
        </p:nvGrpSpPr>
        <p:grpSpPr>
          <a:xfrm>
            <a:off x="7807302" y="1636564"/>
            <a:ext cx="728262" cy="131254"/>
            <a:chOff x="6093809" y="1205598"/>
            <a:chExt cx="896322" cy="161543"/>
          </a:xfrm>
        </p:grpSpPr>
        <p:sp>
          <p:nvSpPr>
            <p:cNvPr id="22" name="RectangleLegend4">
              <a:extLst>
                <a:ext uri="{FF2B5EF4-FFF2-40B4-BE49-F238E27FC236}">
                  <a16:creationId xmlns:a16="http://schemas.microsoft.com/office/drawing/2014/main" id="{C1DED9DB-74C4-42F4-81FC-13373217FBD5}"/>
                </a:ext>
              </a:extLst>
            </p:cNvPr>
            <p:cNvSpPr/>
            <p:nvPr/>
          </p:nvSpPr>
          <p:spPr>
            <a:xfrm>
              <a:off x="6093809" y="1217790"/>
              <a:ext cx="137160" cy="137160"/>
            </a:xfrm>
            <a:prstGeom prst="rect">
              <a:avLst/>
            </a:prstGeom>
            <a:solidFill>
              <a:schemeClr val="accent2">
                <a:lumMod val="7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3" name="Legend4">
              <a:extLst>
                <a:ext uri="{FF2B5EF4-FFF2-40B4-BE49-F238E27FC236}">
                  <a16:creationId xmlns:a16="http://schemas.microsoft.com/office/drawing/2014/main" id="{1821E48A-BD12-44F1-922A-8685A918DFF7}"/>
                </a:ext>
              </a:extLst>
            </p:cNvPr>
            <p:cNvSpPr txBox="1"/>
            <p:nvPr/>
          </p:nvSpPr>
          <p:spPr>
            <a:xfrm>
              <a:off x="6419955" y="1205598"/>
              <a:ext cx="57017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1.05-1.25</a:t>
              </a:r>
            </a:p>
          </p:txBody>
        </p:sp>
      </p:grpSp>
      <p:grpSp>
        <p:nvGrpSpPr>
          <p:cNvPr id="24" name="Group 23">
            <a:extLst>
              <a:ext uri="{FF2B5EF4-FFF2-40B4-BE49-F238E27FC236}">
                <a16:creationId xmlns:a16="http://schemas.microsoft.com/office/drawing/2014/main" id="{491E0F88-285A-4413-AE08-08E392CE73F7}"/>
              </a:ext>
            </a:extLst>
          </p:cNvPr>
          <p:cNvGrpSpPr/>
          <p:nvPr/>
        </p:nvGrpSpPr>
        <p:grpSpPr>
          <a:xfrm>
            <a:off x="8725062" y="1636564"/>
            <a:ext cx="624066" cy="131254"/>
            <a:chOff x="6093809" y="1415013"/>
            <a:chExt cx="768081" cy="161543"/>
          </a:xfrm>
        </p:grpSpPr>
        <p:sp>
          <p:nvSpPr>
            <p:cNvPr id="25" name="RectangleLegend5">
              <a:extLst>
                <a:ext uri="{FF2B5EF4-FFF2-40B4-BE49-F238E27FC236}">
                  <a16:creationId xmlns:a16="http://schemas.microsoft.com/office/drawing/2014/main" id="{45F26B23-29D2-40A7-BB5D-A73E450CEEAF}"/>
                </a:ext>
              </a:extLst>
            </p:cNvPr>
            <p:cNvSpPr/>
            <p:nvPr/>
          </p:nvSpPr>
          <p:spPr>
            <a:xfrm>
              <a:off x="6093809" y="1427205"/>
              <a:ext cx="137160" cy="137160"/>
            </a:xfrm>
            <a:prstGeom prst="rect">
              <a:avLst/>
            </a:prstGeom>
            <a:solidFill>
              <a:schemeClr val="accent2">
                <a:lumMod val="5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6" name="Legend5">
              <a:extLst>
                <a:ext uri="{FF2B5EF4-FFF2-40B4-BE49-F238E27FC236}">
                  <a16:creationId xmlns:a16="http://schemas.microsoft.com/office/drawing/2014/main" id="{D567BEC2-B2C1-40E1-8F2F-5B1A14EB651F}"/>
                </a:ext>
              </a:extLst>
            </p:cNvPr>
            <p:cNvSpPr txBox="1"/>
            <p:nvPr/>
          </p:nvSpPr>
          <p:spPr>
            <a:xfrm>
              <a:off x="6419954" y="1415013"/>
              <a:ext cx="4419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1.25</a:t>
              </a:r>
              <a:r>
                <a:rPr lang="ja-JP" altLang="en-US" sz="853" dirty="0"/>
                <a:t>倍</a:t>
              </a:r>
              <a:r>
                <a:rPr lang="en-US" sz="853" dirty="0"/>
                <a:t>-</a:t>
              </a:r>
            </a:p>
          </p:txBody>
        </p:sp>
      </p:grpSp>
      <p:sp>
        <p:nvSpPr>
          <p:cNvPr id="27" name="TextBox 26">
            <a:extLst>
              <a:ext uri="{FF2B5EF4-FFF2-40B4-BE49-F238E27FC236}">
                <a16:creationId xmlns:a16="http://schemas.microsoft.com/office/drawing/2014/main" id="{0B13C28D-B925-48F6-9EC3-2A587950D3C0}"/>
              </a:ext>
            </a:extLst>
          </p:cNvPr>
          <p:cNvSpPr txBox="1"/>
          <p:nvPr/>
        </p:nvSpPr>
        <p:spPr>
          <a:xfrm>
            <a:off x="4115668" y="1627173"/>
            <a:ext cx="678899" cy="131254"/>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kumimoji="1" lang="en-US" sz="1600" dirty="0">
                <a:cs typeface="Arial" panose="020B0604020202020204" pitchFamily="34" charset="0"/>
              </a:defRPr>
            </a:lvl1pPr>
            <a:lvl2pPr marL="230396" lvl="1" indent="-226796">
              <a:lnSpc>
                <a:spcPct val="100000"/>
              </a:lnSpc>
              <a:spcBef>
                <a:spcPts val="0"/>
              </a:spcBef>
              <a:spcAft>
                <a:spcPts val="300"/>
              </a:spcAft>
              <a:buClr>
                <a:srgbClr val="000000"/>
              </a:buClr>
              <a:buSzPct val="110000"/>
              <a:buFont typeface="Wingdings" panose="05000000000000000000" pitchFamily="2" charset="2"/>
              <a:buChar char=""/>
              <a:defRPr kumimoji="1" lang="en-US" sz="1600" dirty="0"/>
            </a:lvl2pPr>
            <a:lvl3pPr marL="442793" lvl="2" indent="-215997">
              <a:lnSpc>
                <a:spcPct val="100000"/>
              </a:lnSpc>
              <a:spcBef>
                <a:spcPts val="0"/>
              </a:spcBef>
              <a:spcAft>
                <a:spcPts val="300"/>
              </a:spcAft>
              <a:buClr>
                <a:srgbClr val="000000"/>
              </a:buClr>
              <a:buSzPct val="110000"/>
              <a:buFont typeface="Arial" panose="020B0604020202020204" pitchFamily="34" charset="0"/>
              <a:buChar char="‒"/>
              <a:defRPr kumimoji="1" lang="en-US" sz="1600" dirty="0"/>
            </a:lvl3pPr>
            <a:lvl4pPr marL="597590" lvl="3" indent="-151198">
              <a:lnSpc>
                <a:spcPct val="100000"/>
              </a:lnSpc>
              <a:spcBef>
                <a:spcPts val="0"/>
              </a:spcBef>
              <a:spcAft>
                <a:spcPts val="300"/>
              </a:spcAft>
              <a:buClr>
                <a:srgbClr val="000000"/>
              </a:buClr>
              <a:buSzPct val="100000"/>
              <a:buFont typeface="Arial" panose="020B0604020202020204" pitchFamily="34" charset="0"/>
              <a:buChar char="•"/>
              <a:defRPr kumimoji="1" lang="en-US" sz="1600" dirty="0"/>
            </a:lvl4pPr>
            <a:lvl5pPr marL="817187" lvl="4" indent="-147598">
              <a:lnSpc>
                <a:spcPct val="100000"/>
              </a:lnSpc>
              <a:spcBef>
                <a:spcPts val="0"/>
              </a:spcBef>
              <a:spcAft>
                <a:spcPts val="300"/>
              </a:spcAft>
              <a:buClr>
                <a:srgbClr val="000000"/>
              </a:buClr>
              <a:buSzPct val="100000"/>
              <a:buFont typeface="Arial" panose="020B0604020202020204" pitchFamily="34" charset="0"/>
              <a:buChar char="̶"/>
              <a:defRPr kumimoji="1" lang="en-US" sz="1600" dirty="0"/>
            </a:lvl5pPr>
            <a:lvl6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9pPr>
          </a:lstStyle>
          <a:p>
            <a:r>
              <a:rPr lang="ja-JP" altLang="en-US" sz="853" dirty="0"/>
              <a:t>対日本比で：</a:t>
            </a:r>
            <a:endParaRPr lang="en-US" sz="853" dirty="0"/>
          </a:p>
        </p:txBody>
      </p:sp>
      <p:sp>
        <p:nvSpPr>
          <p:cNvPr id="30" name="テキスト ボックス 14">
            <a:extLst>
              <a:ext uri="{FF2B5EF4-FFF2-40B4-BE49-F238E27FC236}">
                <a16:creationId xmlns:a16="http://schemas.microsoft.com/office/drawing/2014/main" id="{95089899-1E6B-4392-A13F-6253C7998483}"/>
              </a:ext>
            </a:extLst>
          </p:cNvPr>
          <p:cNvSpPr txBox="1"/>
          <p:nvPr/>
        </p:nvSpPr>
        <p:spPr>
          <a:xfrm>
            <a:off x="200472" y="671398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（出所）世界銀行、タイムズ・ハイヤー・エデュケーション、</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UNICEF</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Market Research Thailand</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HITAP</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5" name="表 4"/>
          <p:cNvGraphicFramePr>
            <a:graphicFrameLocks noGrp="1"/>
          </p:cNvGraphicFramePr>
          <p:nvPr>
            <p:extLst>
              <p:ext uri="{D42A27DB-BD31-4B8C-83A1-F6EECF244321}">
                <p14:modId xmlns:p14="http://schemas.microsoft.com/office/powerpoint/2010/main" val="2093986777"/>
              </p:ext>
            </p:extLst>
          </p:nvPr>
        </p:nvGraphicFramePr>
        <p:xfrm>
          <a:off x="200026" y="1811154"/>
          <a:ext cx="9487628" cy="4871602"/>
        </p:xfrm>
        <a:graphic>
          <a:graphicData uri="http://schemas.openxmlformats.org/drawingml/2006/table">
            <a:tbl>
              <a:tblPr firstRow="1" bandRow="1">
                <a:tableStyleId>{5C22544A-7EE6-4342-B048-85BDC9FD1C3A}</a:tableStyleId>
              </a:tblPr>
              <a:tblGrid>
                <a:gridCol w="1368598">
                  <a:extLst>
                    <a:ext uri="{9D8B030D-6E8A-4147-A177-3AD203B41FA5}">
                      <a16:colId xmlns:a16="http://schemas.microsoft.com/office/drawing/2014/main" val="20000"/>
                    </a:ext>
                  </a:extLst>
                </a:gridCol>
                <a:gridCol w="3323963">
                  <a:extLst>
                    <a:ext uri="{9D8B030D-6E8A-4147-A177-3AD203B41FA5}">
                      <a16:colId xmlns:a16="http://schemas.microsoft.com/office/drawing/2014/main" val="20001"/>
                    </a:ext>
                  </a:extLst>
                </a:gridCol>
                <a:gridCol w="4795067">
                  <a:extLst>
                    <a:ext uri="{9D8B030D-6E8A-4147-A177-3AD203B41FA5}">
                      <a16:colId xmlns:a16="http://schemas.microsoft.com/office/drawing/2014/main" val="20002"/>
                    </a:ext>
                  </a:extLst>
                </a:gridCol>
              </a:tblGrid>
              <a:tr h="188409">
                <a:tc>
                  <a:txBody>
                    <a:bodyPr/>
                    <a:lstStyle/>
                    <a:p>
                      <a:r>
                        <a:rPr kumimoji="1" lang="ja-JP" altLang="en-US" sz="1000" dirty="0"/>
                        <a:t>要素</a:t>
                      </a:r>
                    </a:p>
                  </a:txBody>
                  <a:tcPr marL="74295" marR="74295" marT="37148" marB="37148">
                    <a:lnB w="6350" cap="flat" cmpd="sng" algn="ctr">
                      <a:noFill/>
                      <a:prstDash val="solid"/>
                      <a:round/>
                      <a:headEnd type="none" w="med" len="med"/>
                      <a:tailEnd type="none" w="med" len="med"/>
                    </a:lnB>
                    <a:solidFill>
                      <a:srgbClr val="3D6AA7"/>
                    </a:solidFill>
                  </a:tcPr>
                </a:tc>
                <a:tc>
                  <a:txBody>
                    <a:bodyPr/>
                    <a:lstStyle/>
                    <a:p>
                      <a:pPr algn="l" defTabSz="955675" fontAlgn="ctr">
                        <a:buClr>
                          <a:schemeClr val="bg2"/>
                        </a:buClr>
                        <a:buSzPct val="100000"/>
                      </a:pPr>
                      <a:r>
                        <a:rPr lang="ja-JP" altLang="en-US" sz="1000" b="0" dirty="0">
                          <a:latin typeface="HGP創英角ｺﾞｼｯｸUB" pitchFamily="50" charset="-128"/>
                          <a:ea typeface="HGP創英角ｺﾞｼｯｸUB" pitchFamily="50" charset="-128"/>
                        </a:rPr>
                        <a:t>指標</a:t>
                      </a:r>
                      <a:endParaRPr lang="zh-TW" altLang="en-US" sz="1000" b="0" dirty="0">
                        <a:latin typeface="HGP創英角ｺﾞｼｯｸUB" pitchFamily="50" charset="-128"/>
                        <a:ea typeface="HGP創英角ｺﾞｼｯｸUB" pitchFamily="50" charset="-128"/>
                      </a:endParaRPr>
                    </a:p>
                  </a:txBody>
                  <a:tcPr marL="74295" marR="74295" marT="37148" marB="37148" anchor="ctr">
                    <a:lnB w="6350" cap="flat" cmpd="sng" algn="ctr">
                      <a:noFill/>
                      <a:prstDash val="solid"/>
                      <a:round/>
                      <a:headEnd type="none" w="med" len="med"/>
                      <a:tailEnd type="none" w="med" len="med"/>
                    </a:lnB>
                    <a:solidFill>
                      <a:srgbClr val="3D6AA7"/>
                    </a:solidFill>
                  </a:tcPr>
                </a:tc>
                <a:tc>
                  <a:txBody>
                    <a:bodyPr/>
                    <a:lstStyle/>
                    <a:p>
                      <a:pPr algn="ctr"/>
                      <a:r>
                        <a:rPr kumimoji="1" lang="ja-JP" altLang="en-US" sz="1000" b="0" dirty="0">
                          <a:latin typeface="HGP創英角ｺﾞｼｯｸUB" pitchFamily="50" charset="-128"/>
                          <a:ea typeface="HGP創英角ｺﾞｼｯｸUB" pitchFamily="50" charset="-128"/>
                        </a:rPr>
                        <a:t>タイ</a:t>
                      </a:r>
                      <a:endParaRPr kumimoji="1" lang="ja-JP" altLang="en-US" sz="1000" b="0" dirty="0"/>
                    </a:p>
                  </a:txBody>
                  <a:tcPr marL="74295" marR="74295" marT="37148" marB="37148" anchor="ctr">
                    <a:lnB w="6350" cap="flat" cmpd="sng" algn="ctr">
                      <a:no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06610">
                <a:tc rowSpan="2">
                  <a:txBody>
                    <a:bodyPr/>
                    <a:lstStyle/>
                    <a:p>
                      <a:pPr rtl="0"/>
                      <a:r>
                        <a:rPr lang="ja" altLang="ja-JP" sz="800" b="1" dirty="0"/>
                        <a:t>デジタルインフラ</a:t>
                      </a:r>
                      <a:endParaRPr lang="ja" altLang="en-US" sz="800" b="1" dirty="0"/>
                    </a:p>
                  </a:txBody>
                  <a:tcPr marL="74295" marR="74295" marT="37148" marB="37148" anchor="ctr">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lang="ja-JP" altLang="en-US" sz="800" dirty="0">
                          <a:solidFill>
                            <a:schemeClr val="tx1"/>
                          </a:solidFill>
                        </a:rPr>
                        <a:t>携帯電話の契約数 （</a:t>
                      </a:r>
                      <a:r>
                        <a:rPr lang="en-US" altLang="ja-JP" sz="800" dirty="0">
                          <a:solidFill>
                            <a:schemeClr val="tx1"/>
                          </a:solidFill>
                        </a:rPr>
                        <a:t>100</a:t>
                      </a:r>
                      <a:r>
                        <a:rPr lang="ja-JP" altLang="en-US" sz="800" dirty="0">
                          <a:solidFill>
                            <a:schemeClr val="tx1"/>
                          </a:solidFill>
                        </a:rPr>
                        <a:t>人当たり）</a:t>
                      </a:r>
                      <a:endParaRPr kumimoji="1" lang="ja-JP" altLang="en-US" sz="800" kern="1200" dirty="0">
                        <a:solidFill>
                          <a:schemeClr val="tx1"/>
                        </a:solidFill>
                        <a:latin typeface="+mn-lt"/>
                        <a:ea typeface="ＭＳ Ｐゴシック" charset="-128"/>
                        <a:cs typeface="Arial" pitchFamily="34" charset="0"/>
                      </a:endParaRPr>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800" b="0" kern="1200" dirty="0">
                          <a:solidFill>
                            <a:schemeClr val="tx1"/>
                          </a:solidFill>
                          <a:latin typeface="+mn-lt"/>
                          <a:ea typeface="ＭＳ Ｐゴシック" charset="-128"/>
                          <a:cs typeface="Arial" pitchFamily="34" charset="0"/>
                        </a:rPr>
                        <a:t>176</a:t>
                      </a:r>
                      <a:endParaRPr kumimoji="1" lang="ja-JP" altLang="en-US" sz="800" b="0" kern="1200" dirty="0">
                        <a:solidFill>
                          <a:schemeClr val="tx1"/>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6610">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 altLang="ja-JP" sz="1200" b="1" dirty="0"/>
                        <a:t>デジタルケイパビリティ</a:t>
                      </a:r>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800" dirty="0"/>
                        <a:t>固定ブロードバンドの契約数（</a:t>
                      </a:r>
                      <a:r>
                        <a:rPr lang="en-US" altLang="ja-JP" sz="800" dirty="0"/>
                        <a:t>100</a:t>
                      </a:r>
                      <a:r>
                        <a:rPr lang="ja-JP" altLang="en-US" sz="800" dirty="0"/>
                        <a:t>人当たり）</a:t>
                      </a:r>
                      <a:endParaRPr lang="en-GB" altLang="ja-JP" sz="8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800" b="0" kern="1200" dirty="0">
                          <a:solidFill>
                            <a:srgbClr val="000000"/>
                          </a:solidFill>
                          <a:latin typeface="+mn-lt"/>
                          <a:ea typeface="ＭＳ Ｐゴシック" charset="-128"/>
                          <a:cs typeface="Arial" pitchFamily="34" charset="0"/>
                        </a:rPr>
                        <a:t>18.45</a:t>
                      </a:r>
                      <a:endParaRPr kumimoji="1" lang="ja-JP" altLang="en-US" sz="800" b="0" kern="1200" dirty="0">
                        <a:solidFill>
                          <a:srgbClr val="000000"/>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661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b="1" dirty="0"/>
                        <a:t>デジタルケイパビリティ</a:t>
                      </a:r>
                      <a:endParaRPr lang="ja" altLang="ja-JP" sz="8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en-US" altLang="ja-JP" sz="800" dirty="0"/>
                        <a:t>GDP</a:t>
                      </a:r>
                      <a:r>
                        <a:rPr lang="ja-JP" altLang="en-US" sz="800" dirty="0"/>
                        <a:t>比での研究・開発支出（％）</a:t>
                      </a:r>
                      <a:endParaRPr lang="en-GB" altLang="ja-JP" sz="8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800" b="0" kern="1200" dirty="0">
                          <a:solidFill>
                            <a:srgbClr val="000000"/>
                          </a:solidFill>
                          <a:latin typeface="+mn-lt"/>
                          <a:ea typeface="ＭＳ Ｐゴシック" charset="-128"/>
                          <a:cs typeface="Arial" pitchFamily="34" charset="0"/>
                        </a:rPr>
                        <a:t>1.33</a:t>
                      </a:r>
                      <a:endParaRPr kumimoji="1" lang="ja-JP" altLang="en-US" sz="800" b="0" kern="1200" dirty="0">
                        <a:solidFill>
                          <a:srgbClr val="000000"/>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9424387"/>
                  </a:ext>
                </a:extLst>
              </a:tr>
              <a:tr h="98594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b="1" dirty="0"/>
                        <a:t>デジタルヘルスポリシー</a:t>
                      </a:r>
                      <a:endParaRPr lang="ja" altLang="ja-JP" sz="8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800" dirty="0"/>
                        <a:t>デジタルヘルスに関する政策の有無と予算の投下状況</a:t>
                      </a:r>
                      <a:endParaRPr lang="en-GB" altLang="ja-JP" sz="800" dirty="0"/>
                    </a:p>
                    <a:p>
                      <a:pPr marL="0" marR="0" lvl="0" indent="0" algn="just" defTabSz="914400" rtl="0" eaLnBrk="1" fontAlgn="auto" latinLnBrk="0" hangingPunct="1">
                        <a:lnSpc>
                          <a:spcPct val="110000"/>
                        </a:lnSpc>
                        <a:spcBef>
                          <a:spcPts val="0"/>
                        </a:spcBef>
                        <a:spcAft>
                          <a:spcPts val="200"/>
                        </a:spcAft>
                        <a:buClrTx/>
                        <a:buSzTx/>
                        <a:buFontTx/>
                        <a:buNone/>
                        <a:tabLst/>
                        <a:defRPr/>
                      </a:pPr>
                      <a:endParaRPr kumimoji="1" lang="en-US" altLang="ja-JP" sz="800" b="1" i="0" u="none" strike="noStrike" kern="1200" cap="none" spc="0" normalizeH="0" baseline="0" noProof="0" dirty="0">
                        <a:ln>
                          <a:noFill/>
                        </a:ln>
                        <a:solidFill>
                          <a:srgbClr val="000000"/>
                        </a:solidFill>
                        <a:effectLst/>
                        <a:uLnTx/>
                        <a:uFillTx/>
                        <a:latin typeface="+mn-lt"/>
                        <a:ea typeface="ＭＳ Ｐゴシック" charset="-128"/>
                        <a:cs typeface="Arial" pitchFamily="34" charset="0"/>
                      </a:endParaRPr>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10000"/>
                        </a:lnSpc>
                        <a:spcBef>
                          <a:spcPts val="0"/>
                        </a:spcBef>
                        <a:spcAft>
                          <a:spcPts val="200"/>
                        </a:spcAft>
                        <a:buClrTx/>
                        <a:buSzTx/>
                        <a:buFontTx/>
                        <a:buNone/>
                        <a:tabLst/>
                        <a:defRPr/>
                      </a:pPr>
                      <a:r>
                        <a:rPr lang="en-US" altLang="ja-JP" sz="800" dirty="0"/>
                        <a:t>2016</a:t>
                      </a:r>
                      <a:r>
                        <a:rPr lang="ja-JP" altLang="en-US" sz="800" dirty="0"/>
                        <a:t>年に公衆衛生省が「</a:t>
                      </a:r>
                      <a:r>
                        <a:rPr lang="en-US" altLang="ja-JP" sz="800" dirty="0"/>
                        <a:t>e</a:t>
                      </a:r>
                      <a:r>
                        <a:rPr lang="ja-JP" altLang="en-US" sz="800" dirty="0"/>
                        <a:t>ヘルス戦略」を発表。病院間で患者のプロフィールを共有できる「</a:t>
                      </a:r>
                      <a:r>
                        <a:rPr lang="en-US" altLang="ja-JP" sz="800" dirty="0"/>
                        <a:t>AI</a:t>
                      </a:r>
                      <a:r>
                        <a:rPr lang="ja-JP" altLang="en-US" sz="800" dirty="0"/>
                        <a:t>スマートヘルスプロファイル」と呼ばれるものや、ビッグデータの活用などが行われている。一部の病院では、国家放送通信委員会と提携して、独自の遠隔医療サービスを立ち上げている。地方の病院や患者を対象としているが、中堅の都市部にも今後拡大していく予定。</a:t>
                      </a:r>
                      <a:br>
                        <a:rPr lang="en-US" altLang="ja-JP" sz="800" dirty="0"/>
                      </a:br>
                      <a:r>
                        <a:rPr lang="ja-JP" altLang="en-US" sz="800" dirty="0"/>
                        <a:t>デジタルヘルス戦略 （</a:t>
                      </a:r>
                      <a:r>
                        <a:rPr lang="en-US" altLang="ja-JP" sz="800" dirty="0"/>
                        <a:t>2021-2025</a:t>
                      </a:r>
                      <a:r>
                        <a:rPr lang="ja-JP" altLang="en-US" sz="800" dirty="0"/>
                        <a:t>）</a:t>
                      </a:r>
                      <a:r>
                        <a:rPr lang="en-US" altLang="ja-JP" sz="800" dirty="0"/>
                        <a:t> </a:t>
                      </a:r>
                      <a:r>
                        <a:rPr lang="ja-JP" altLang="en-US" sz="800" dirty="0"/>
                        <a:t>は、公的および民間の国家保健機関がデジタル技術の採用を加速できるようにするためのイニシアチブを提示している。 タイ保健省は、提供者の資格、診察の質、電子カルテ管理に焦点を当てた遠隔医療の基準を策定中である。 役割、責任、サービス範囲、法的意味合い、償還方針を明確にし、信頼性が高く質の高い遠隔医療サービスを確保するために、法的枠組みが洗練されつつある。</a:t>
                      </a:r>
                      <a:endParaRPr lang="en-US" altLang="ja-JP" sz="8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927931"/>
                  </a:ext>
                </a:extLst>
              </a:tr>
              <a:tr h="763022">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b="1" dirty="0"/>
                        <a:t>デジタルヘルスのガバナンス</a:t>
                      </a:r>
                      <a:endParaRPr lang="ja" altLang="ja-JP" sz="8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800" dirty="0"/>
                        <a:t>デジタルヘルスデータの所有権、アクセス、共有を管理し、個人のプライバシーを保護する法律の有無</a:t>
                      </a:r>
                      <a:endParaRPr lang="en-US" altLang="ja-JP" sz="8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800" dirty="0"/>
                        <a:t>タイの個人情報保護法においては、一般情報とセンシティブ情報に規制を分け、センシティブ個人情報を収集又は共有する際には、患者の同意が必要とされている。ただし、患者の身体的危害を防止するためや、非営利または科学的な研究目的での使用など、いくつかの例外がある。</a:t>
                      </a:r>
                      <a:br>
                        <a:rPr lang="en-US" altLang="ja-JP" sz="800" dirty="0"/>
                      </a:br>
                      <a:r>
                        <a:rPr lang="en-US" altLang="ja-JP" sz="800" dirty="0"/>
                        <a:t>WHO-CCS </a:t>
                      </a:r>
                      <a:r>
                        <a:rPr lang="ja-JP" altLang="en-US" sz="800" dirty="0"/>
                        <a:t>（</a:t>
                      </a:r>
                      <a:r>
                        <a:rPr lang="en-US" altLang="ja-JP" sz="800" dirty="0"/>
                        <a:t>2022-26</a:t>
                      </a:r>
                      <a:r>
                        <a:rPr lang="ja-JP" altLang="en-US" sz="800" dirty="0"/>
                        <a:t>）</a:t>
                      </a:r>
                      <a:r>
                        <a:rPr lang="en-US" altLang="ja-JP" sz="800" dirty="0"/>
                        <a:t> </a:t>
                      </a:r>
                      <a:r>
                        <a:rPr lang="ja-JP" altLang="en-US" sz="800" dirty="0"/>
                        <a:t>プログラムは、</a:t>
                      </a:r>
                      <a:r>
                        <a:rPr lang="en-US" altLang="ja-JP" sz="800" dirty="0"/>
                        <a:t>WHO</a:t>
                      </a:r>
                      <a:r>
                        <a:rPr lang="ja-JP" altLang="en-US" sz="800" dirty="0"/>
                        <a:t>の技術支援とアドボカシーにより、デジタルヘルスと統合された健康情報システムを強化し、タイにおける国家的な協調的デジタルヘルスガバナンスフレームワークを確立することを目的としている。</a:t>
                      </a:r>
                      <a:endParaRPr lang="en-US" altLang="ja-JP" sz="8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0830859"/>
                  </a:ext>
                </a:extLst>
              </a:tr>
              <a:tr h="428637">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b="1" dirty="0"/>
                        <a:t>デジタルヘルスケイパビリティ</a:t>
                      </a:r>
                      <a:endParaRPr lang="ja" altLang="ja-JP" sz="8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800" dirty="0"/>
                        <a:t>研修中医療従事者向けのデジタルヘルス関連のカリキュラム有無</a:t>
                      </a:r>
                      <a:endParaRPr lang="en-US" altLang="ja-JP" sz="8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800" dirty="0"/>
                        <a:t>例えば</a:t>
                      </a:r>
                      <a:r>
                        <a:rPr lang="en-US" altLang="ja-JP" sz="800" dirty="0"/>
                        <a:t>Thammasat</a:t>
                      </a:r>
                      <a:r>
                        <a:rPr lang="ja-JP" altLang="en-US" sz="800" dirty="0"/>
                        <a:t>大学病院では、</a:t>
                      </a:r>
                      <a:r>
                        <a:rPr lang="en-US" altLang="ja-JP" sz="800" dirty="0"/>
                        <a:t>”Digital </a:t>
                      </a:r>
                      <a:r>
                        <a:rPr lang="ja-JP" altLang="en-US" sz="800" dirty="0"/>
                        <a:t>病院</a:t>
                      </a:r>
                      <a:r>
                        <a:rPr lang="en-US" altLang="ja-JP" sz="800" dirty="0"/>
                        <a:t>”</a:t>
                      </a:r>
                      <a:r>
                        <a:rPr lang="ja-JP" altLang="en-US" sz="800" dirty="0"/>
                        <a:t>となることを目標に、患者アプリ、遠隔ケア、電子カルテ、</a:t>
                      </a:r>
                      <a:r>
                        <a:rPr lang="en-US" altLang="ja-JP" sz="800" dirty="0"/>
                        <a:t>Wi-fi</a:t>
                      </a:r>
                      <a:r>
                        <a:rPr lang="ja-JP" altLang="en-US" sz="800" dirty="0"/>
                        <a:t>接続のビーコンなどを導入している。カルテ、基本的な診断ツール、検査情報、放射線情報システムなど、すべての医療情報を連携させ、より効率的な医療サービスを提供することが目指されている。</a:t>
                      </a:r>
                      <a:endParaRPr lang="en-US" altLang="ja-JP" sz="8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1138871"/>
                  </a:ext>
                </a:extLst>
              </a:tr>
              <a:tr h="317175">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 altLang="ja-JP" sz="1200" b="1" dirty="0"/>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800" dirty="0"/>
                        <a:t>デジタルヘルス</a:t>
                      </a:r>
                      <a:r>
                        <a:rPr lang="en-US" altLang="ja-JP" sz="800" dirty="0"/>
                        <a:t>/</a:t>
                      </a:r>
                      <a:r>
                        <a:rPr lang="ja-JP" altLang="en-US" sz="800" dirty="0"/>
                        <a:t>健康情報学</a:t>
                      </a:r>
                      <a:r>
                        <a:rPr lang="en-US" altLang="ja-JP" sz="800" dirty="0"/>
                        <a:t>/</a:t>
                      </a:r>
                      <a:r>
                        <a:rPr lang="ja-JP" altLang="en-US" sz="800" dirty="0"/>
                        <a:t>健康情報システム</a:t>
                      </a:r>
                      <a:r>
                        <a:rPr lang="en-US" altLang="ja-JP" sz="800" dirty="0"/>
                        <a:t>/</a:t>
                      </a:r>
                      <a:r>
                        <a:rPr lang="ja-JP" altLang="en-US" sz="800" dirty="0"/>
                        <a:t>生物医学情報学を扱う学位プログラムの有無</a:t>
                      </a:r>
                      <a:endParaRPr lang="en-US" altLang="ja-JP" sz="8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800" dirty="0"/>
                        <a:t>例えば</a:t>
                      </a:r>
                      <a:r>
                        <a:rPr lang="en-US" altLang="ja-JP" sz="800" dirty="0"/>
                        <a:t>Mahidol</a:t>
                      </a:r>
                      <a:r>
                        <a:rPr lang="ja-JP" altLang="en-US" sz="800" dirty="0"/>
                        <a:t>大学では、メディカルバイオ情報、健康情報、医学・医療情報学等の修士課程が置かれている。</a:t>
                      </a:r>
                      <a:endParaRPr lang="en-US" altLang="ja-JP" sz="8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8729071"/>
                  </a:ext>
                </a:extLst>
              </a:tr>
              <a:tr h="321404">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b="1" dirty="0"/>
                        <a:t>デジタルヘルスインフラ</a:t>
                      </a:r>
                      <a:endParaRPr lang="ja" altLang="ja-JP" sz="8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800" dirty="0"/>
                        <a:t>電子カルテ普及率</a:t>
                      </a:r>
                      <a:endParaRPr lang="en-US" altLang="ja-JP" sz="8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ja-JP" altLang="en-US" sz="800" b="0" kern="1200" dirty="0">
                          <a:solidFill>
                            <a:schemeClr val="tx1"/>
                          </a:solidFill>
                          <a:latin typeface="+mn-lt"/>
                          <a:ea typeface="ＭＳ Ｐゴシック" charset="-128"/>
                          <a:cs typeface="Arial" pitchFamily="34" charset="0"/>
                        </a:rPr>
                        <a:t>公式な統計は確認できていないが、ある研究によれば、基本的な電子カルテは約</a:t>
                      </a:r>
                      <a:r>
                        <a:rPr kumimoji="1" lang="en-US" altLang="ja-JP" sz="800" b="0" kern="1200" dirty="0">
                          <a:solidFill>
                            <a:schemeClr val="tx1"/>
                          </a:solidFill>
                          <a:latin typeface="+mn-lt"/>
                          <a:ea typeface="ＭＳ Ｐゴシック" charset="-128"/>
                          <a:cs typeface="Arial" pitchFamily="34" charset="0"/>
                        </a:rPr>
                        <a:t>50</a:t>
                      </a:r>
                      <a:r>
                        <a:rPr kumimoji="1" lang="ja-JP" altLang="en-US" sz="800" b="0" kern="1200" dirty="0">
                          <a:solidFill>
                            <a:schemeClr val="tx1"/>
                          </a:solidFill>
                          <a:latin typeface="+mn-lt"/>
                          <a:ea typeface="ＭＳ Ｐゴシック" charset="-128"/>
                          <a:cs typeface="Arial" pitchFamily="34" charset="0"/>
                        </a:rPr>
                        <a:t>％の病院で導入されているが、包括的な形での導入がなされているのは５％程度であり、また、院外との情報共有は限定的とのこと。</a:t>
                      </a: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8483123"/>
                  </a:ext>
                </a:extLst>
              </a:tr>
              <a:tr h="428637">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 altLang="ja-JP" sz="1200" b="1" dirty="0"/>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800" dirty="0"/>
                        <a:t>医療関連目的に使用するためのマスター患者インデックスが存在するか</a:t>
                      </a:r>
                      <a:endParaRPr lang="en-US" altLang="ja-JP" sz="8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800" dirty="0"/>
                        <a:t>マスター患者インデックスの存在は確認できていないが、</a:t>
                      </a:r>
                      <a:r>
                        <a:rPr lang="en-US" altLang="ja-JP" sz="800" dirty="0"/>
                        <a:t>116</a:t>
                      </a:r>
                      <a:r>
                        <a:rPr lang="ja-JP" altLang="en-US" sz="800" dirty="0"/>
                        <a:t>の政府系病院が提供する医療サービスを</a:t>
                      </a:r>
                      <a:r>
                        <a:rPr lang="en-US" altLang="ja-JP" sz="800" dirty="0"/>
                        <a:t>IT</a:t>
                      </a:r>
                      <a:r>
                        <a:rPr lang="ja-JP" altLang="en-US" sz="800" dirty="0"/>
                        <a:t>システムとモバイルアプリケーションでつなぐプロジェクトが行われており、医師同士がオンラインで医療情報を共有できる。</a:t>
                      </a:r>
                      <a:endParaRPr lang="en-US" altLang="ja-JP" sz="8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1243263"/>
                  </a:ext>
                </a:extLst>
              </a:tr>
            </a:tbl>
          </a:graphicData>
        </a:graphic>
      </p:graphicFrame>
    </p:spTree>
    <p:extLst>
      <p:ext uri="{BB962C8B-B14F-4D97-AF65-F5344CB8AC3E}">
        <p14:creationId xmlns:p14="http://schemas.microsoft.com/office/powerpoint/2010/main" val="153598792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8EAE23DF-14F9-4A33-BB78-4BEED4CBB2F6}"/>
              </a:ext>
            </a:extLst>
          </p:cNvPr>
          <p:cNvGraphicFramePr>
            <a:graphicFrameLocks noChangeAspect="1"/>
          </p:cNvGraphicFramePr>
          <p:nvPr>
            <p:custDataLst>
              <p:tags r:id="rId1"/>
            </p:custDataLst>
            <p:extLst>
              <p:ext uri="{D42A27DB-BD31-4B8C-83A1-F6EECF244321}">
                <p14:modId xmlns:p14="http://schemas.microsoft.com/office/powerpoint/2010/main" val="39554099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7" name="Object 6" hidden="1">
                        <a:extLst>
                          <a:ext uri="{FF2B5EF4-FFF2-40B4-BE49-F238E27FC236}">
                            <a16:creationId xmlns:a16="http://schemas.microsoft.com/office/drawing/2014/main" id="{8EAE23DF-14F9-4A33-BB78-4BEED4CBB2F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7F54FFB-47E2-47A5-A19A-7D21327EE2ED}"/>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タイ／医療関連／その他</a:t>
            </a:r>
            <a:endParaRPr kumimoji="1" lang="en-US" dirty="0"/>
          </a:p>
        </p:txBody>
      </p:sp>
      <p:sp>
        <p:nvSpPr>
          <p:cNvPr id="3" name="Text Placeholder 2">
            <a:extLst>
              <a:ext uri="{FF2B5EF4-FFF2-40B4-BE49-F238E27FC236}">
                <a16:creationId xmlns:a16="http://schemas.microsoft.com/office/drawing/2014/main" id="{FFCC7DD9-3F9A-467A-9328-D598BBA0BB88}"/>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t>オンライン診療の主要プラットフォーマー（</a:t>
            </a:r>
            <a:r>
              <a:rPr kumimoji="1" lang="en-US" altLang="ja-JP" dirty="0"/>
              <a:t>1/2</a:t>
            </a:r>
            <a:r>
              <a:rPr kumimoji="1" lang="ja-JP" altLang="en-US" dirty="0"/>
              <a:t>）</a:t>
            </a:r>
            <a:endParaRPr kumimoji="1" lang="en-US" dirty="0"/>
          </a:p>
        </p:txBody>
      </p:sp>
      <p:sp>
        <p:nvSpPr>
          <p:cNvPr id="9" name="テキスト ボックス 14">
            <a:extLst>
              <a:ext uri="{FF2B5EF4-FFF2-40B4-BE49-F238E27FC236}">
                <a16:creationId xmlns:a16="http://schemas.microsoft.com/office/drawing/2014/main" id="{A66F69FE-3544-4A74-8B9D-398E0C1665D4}"/>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（出所）各社ホームページ</a:t>
            </a:r>
          </a:p>
        </p:txBody>
      </p:sp>
      <p:graphicFrame>
        <p:nvGraphicFramePr>
          <p:cNvPr id="13" name="表 9">
            <a:extLst>
              <a:ext uri="{FF2B5EF4-FFF2-40B4-BE49-F238E27FC236}">
                <a16:creationId xmlns:a16="http://schemas.microsoft.com/office/drawing/2014/main" id="{E56C1DBB-AC5D-4F22-AE30-976B03E32DD0}"/>
              </a:ext>
            </a:extLst>
          </p:cNvPr>
          <p:cNvGraphicFramePr>
            <a:graphicFrameLocks noGrp="1"/>
          </p:cNvGraphicFramePr>
          <p:nvPr>
            <p:extLst>
              <p:ext uri="{D42A27DB-BD31-4B8C-83A1-F6EECF244321}">
                <p14:modId xmlns:p14="http://schemas.microsoft.com/office/powerpoint/2010/main" val="2439812361"/>
              </p:ext>
            </p:extLst>
          </p:nvPr>
        </p:nvGraphicFramePr>
        <p:xfrm>
          <a:off x="272480" y="1076123"/>
          <a:ext cx="9430365" cy="5380580"/>
        </p:xfrm>
        <a:graphic>
          <a:graphicData uri="http://schemas.openxmlformats.org/drawingml/2006/table">
            <a:tbl>
              <a:tblPr firstRow="1" bandRow="1">
                <a:tableStyleId>{2D5ABB26-0587-4C30-8999-92F81FD0307C}</a:tableStyleId>
              </a:tblPr>
              <a:tblGrid>
                <a:gridCol w="186202">
                  <a:extLst>
                    <a:ext uri="{9D8B030D-6E8A-4147-A177-3AD203B41FA5}">
                      <a16:colId xmlns:a16="http://schemas.microsoft.com/office/drawing/2014/main" val="20000"/>
                    </a:ext>
                  </a:extLst>
                </a:gridCol>
                <a:gridCol w="682744">
                  <a:extLst>
                    <a:ext uri="{9D8B030D-6E8A-4147-A177-3AD203B41FA5}">
                      <a16:colId xmlns:a16="http://schemas.microsoft.com/office/drawing/2014/main" val="20001"/>
                    </a:ext>
                  </a:extLst>
                </a:gridCol>
                <a:gridCol w="612718">
                  <a:extLst>
                    <a:ext uri="{9D8B030D-6E8A-4147-A177-3AD203B41FA5}">
                      <a16:colId xmlns:a16="http://schemas.microsoft.com/office/drawing/2014/main" val="1854309952"/>
                    </a:ext>
                  </a:extLst>
                </a:gridCol>
                <a:gridCol w="612718">
                  <a:extLst>
                    <a:ext uri="{9D8B030D-6E8A-4147-A177-3AD203B41FA5}">
                      <a16:colId xmlns:a16="http://schemas.microsoft.com/office/drawing/2014/main" val="2188274259"/>
                    </a:ext>
                  </a:extLst>
                </a:gridCol>
                <a:gridCol w="612718">
                  <a:extLst>
                    <a:ext uri="{9D8B030D-6E8A-4147-A177-3AD203B41FA5}">
                      <a16:colId xmlns:a16="http://schemas.microsoft.com/office/drawing/2014/main" val="2284252210"/>
                    </a:ext>
                  </a:extLst>
                </a:gridCol>
                <a:gridCol w="612718">
                  <a:extLst>
                    <a:ext uri="{9D8B030D-6E8A-4147-A177-3AD203B41FA5}">
                      <a16:colId xmlns:a16="http://schemas.microsoft.com/office/drawing/2014/main" val="2509105897"/>
                    </a:ext>
                  </a:extLst>
                </a:gridCol>
                <a:gridCol w="612718">
                  <a:extLst>
                    <a:ext uri="{9D8B030D-6E8A-4147-A177-3AD203B41FA5}">
                      <a16:colId xmlns:a16="http://schemas.microsoft.com/office/drawing/2014/main" val="1052373676"/>
                    </a:ext>
                  </a:extLst>
                </a:gridCol>
                <a:gridCol w="612718">
                  <a:extLst>
                    <a:ext uri="{9D8B030D-6E8A-4147-A177-3AD203B41FA5}">
                      <a16:colId xmlns:a16="http://schemas.microsoft.com/office/drawing/2014/main" val="596175591"/>
                    </a:ext>
                  </a:extLst>
                </a:gridCol>
                <a:gridCol w="612718">
                  <a:extLst>
                    <a:ext uri="{9D8B030D-6E8A-4147-A177-3AD203B41FA5}">
                      <a16:colId xmlns:a16="http://schemas.microsoft.com/office/drawing/2014/main" val="2826694329"/>
                    </a:ext>
                  </a:extLst>
                </a:gridCol>
                <a:gridCol w="612718">
                  <a:extLst>
                    <a:ext uri="{9D8B030D-6E8A-4147-A177-3AD203B41FA5}">
                      <a16:colId xmlns:a16="http://schemas.microsoft.com/office/drawing/2014/main" val="2258674063"/>
                    </a:ext>
                  </a:extLst>
                </a:gridCol>
                <a:gridCol w="3659675">
                  <a:extLst>
                    <a:ext uri="{9D8B030D-6E8A-4147-A177-3AD203B41FA5}">
                      <a16:colId xmlns:a16="http://schemas.microsoft.com/office/drawing/2014/main" val="20002"/>
                    </a:ext>
                  </a:extLst>
                </a:gridCol>
              </a:tblGrid>
              <a:tr h="311335">
                <a:tc>
                  <a:txBody>
                    <a:bodyPr/>
                    <a:lstStyle/>
                    <a:p>
                      <a:pPr algn="ctr" fontAlgn="ctr"/>
                      <a:r>
                        <a:rPr kumimoji="1" lang="en-US" altLang="ja-JP" sz="8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No.</a:t>
                      </a:r>
                      <a:endParaRPr kumimoji="1" lang="ja-JP" altLang="en-US" sz="800" b="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marT="35430" marB="35430" anchor="ctr">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企業名</a:t>
                      </a:r>
                    </a:p>
                  </a:txBody>
                  <a:tcPr marL="0" marR="0" marT="35430" marB="3543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設立年</a:t>
                      </a:r>
                      <a:endParaRPr kumimoji="1" lang="en-US" altLang="ja-JP"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marT="35430" marB="3543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内資</a:t>
                      </a:r>
                      <a:r>
                        <a:rPr kumimoji="1" lang="en-US" altLang="ja-JP"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a:t>
                      </a:r>
                      <a:r>
                        <a:rPr kumimoji="1" lang="ja-JP" altLang="en-US"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外資</a:t>
                      </a:r>
                      <a:endParaRPr kumimoji="1" lang="en-US" altLang="ja-JP"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marT="35430" marB="3543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株式公開</a:t>
                      </a:r>
                      <a:endParaRPr kumimoji="1" lang="en-US" altLang="ja-JP"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marT="35430" marB="3543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従業員数</a:t>
                      </a:r>
                      <a:endParaRPr kumimoji="1" lang="en-US" altLang="ja-JP"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marT="35430" marB="3543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売上</a:t>
                      </a:r>
                      <a:endParaRPr kumimoji="1" lang="en-US" altLang="ja-JP"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p>
                      <a:pPr marL="0" algn="ctr" defTabSz="914400" rtl="0" eaLnBrk="1" fontAlgn="ctr" latinLnBrk="0" hangingPunct="1"/>
                      <a:r>
                        <a:rPr kumimoji="1" lang="ja-JP" altLang="en-US"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a:t>
                      </a:r>
                      <a:r>
                        <a:rPr kumimoji="1" lang="en-US" altLang="ja-JP"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M US$</a:t>
                      </a:r>
                      <a:r>
                        <a:rPr kumimoji="1" lang="ja-JP" altLang="en-US"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a:t>
                      </a:r>
                      <a:endParaRPr kumimoji="1" lang="en-US" altLang="ja-JP"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marT="35430" marB="3543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累計患者数</a:t>
                      </a:r>
                      <a:endParaRPr kumimoji="1" lang="en-US" altLang="ja-JP"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marT="35430" marB="3543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提携病院数</a:t>
                      </a:r>
                      <a:endParaRPr kumimoji="1" lang="en-US" altLang="ja-JP"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marT="35430" marB="3543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提携医者数</a:t>
                      </a:r>
                      <a:endParaRPr kumimoji="1" lang="en-US" altLang="ja-JP"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marT="35430" marB="3543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事業概要</a:t>
                      </a:r>
                      <a:endParaRPr kumimoji="1" lang="en-US" altLang="ja-JP"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marT="35430" marB="35430" anchor="ctr">
                    <a:lnL w="6350" cap="flat" cmpd="sng" algn="ctr">
                      <a:solidFill>
                        <a:srgbClr val="FFFFFF"/>
                      </a:solidFill>
                      <a:prstDash val="solid"/>
                      <a:round/>
                      <a:headEnd type="none" w="med" len="med"/>
                      <a:tailEnd type="none" w="med" len="med"/>
                    </a:lnL>
                    <a:solidFill>
                      <a:srgbClr val="3D6AA7"/>
                    </a:solidFill>
                  </a:tcPr>
                </a:tc>
                <a:extLst>
                  <a:ext uri="{0D108BD9-81ED-4DB2-BD59-A6C34878D82A}">
                    <a16:rowId xmlns:a16="http://schemas.microsoft.com/office/drawing/2014/main" val="10000"/>
                  </a:ext>
                </a:extLst>
              </a:tr>
              <a:tr h="633235">
                <a:tc>
                  <a:txBody>
                    <a:bodyPr/>
                    <a:lstStyle/>
                    <a:p>
                      <a:pPr algn="ctr" fontAlgn="ctr">
                        <a:spcAft>
                          <a:spcPts val="0"/>
                        </a:spcAft>
                      </a:pPr>
                      <a:r>
                        <a:rPr lang="en-US" altLang="ja-JP" sz="1050" b="1" kern="100" dirty="0">
                          <a:effectLst/>
                          <a:latin typeface="Arial" panose="020B0604020202020204" pitchFamily="34" charset="0"/>
                          <a:ea typeface="ＭＳ Ｐゴシック" panose="020B0600070205080204" pitchFamily="50" charset="-128"/>
                          <a:cs typeface="Arial" panose="020B0604020202020204" pitchFamily="34" charset="0"/>
                        </a:rPr>
                        <a:t>1</a:t>
                      </a:r>
                      <a:endParaRPr lang="ja-JP" sz="1050" b="1"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solidFill>
                      <a:srgbClr val="E8E8E8"/>
                    </a:solidFill>
                  </a:tcPr>
                </a:tc>
                <a:tc>
                  <a:txBody>
                    <a:bodyPr/>
                    <a:lstStyle/>
                    <a:p>
                      <a:pPr marL="55563" indent="0" algn="l" defTabSz="914400" rtl="0" eaLnBrk="1" fontAlgn="ctr" latinLnBrk="0" hangingPunct="1">
                        <a:spcAft>
                          <a:spcPts val="0"/>
                        </a:spcAft>
                      </a:pPr>
                      <a:r>
                        <a:rPr kumimoji="1" lang="en-US" sz="100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ChiiWii</a:t>
                      </a:r>
                      <a:endParaRPr kumimoji="1" 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tcPr>
                </a:tc>
                <a:tc>
                  <a:txBody>
                    <a:bodyPr/>
                    <a:lstStyle/>
                    <a:p>
                      <a:pPr marL="55563" indent="0" algn="l" defTabSz="914400" rtl="0" eaLnBrk="1" fontAlgn="ctr" latinLnBrk="0" hangingPunct="1">
                        <a:spcAft>
                          <a:spcPts val="0"/>
                        </a:spcAft>
                      </a:pPr>
                      <a:r>
                        <a:rPr kumimoji="1" lang="en-US" altLang="ja-JP"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2016</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rPr>
                        <a:t>内資</a:t>
                      </a:r>
                      <a:endParaRPr lang="en-US" sz="1000" b="0" i="0" u="none" strike="noStrike" dirty="0">
                        <a:solidFill>
                          <a:srgbClr val="000000"/>
                        </a:solidFill>
                        <a:effectLst/>
                        <a:latin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rPr>
                        <a:t>非公開</a:t>
                      </a:r>
                      <a:endParaRPr lang="en-US" sz="1000" b="0" i="0" u="none" strike="noStrike" dirty="0">
                        <a:solidFill>
                          <a:srgbClr val="000000"/>
                        </a:solidFill>
                        <a:effectLst/>
                        <a:latin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tcPr>
                </a:tc>
                <a:tc>
                  <a:txBody>
                    <a:bodyPr/>
                    <a:lstStyle/>
                    <a:p>
                      <a:pPr marL="55563" indent="0" algn="ctr" defTabSz="914400" rtl="0" eaLnBrk="1" fontAlgn="ctr" latinLnBrk="0" hangingPunct="1">
                        <a:spcAft>
                          <a:spcPts val="0"/>
                        </a:spcAft>
                      </a:pPr>
                      <a:r>
                        <a:rPr kumimoji="1" lang="en-US" altLang="ja-JP"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11</a:t>
                      </a:r>
                      <a:r>
                        <a:rPr kumimoji="1" lang="ja-JP" altLang="en-US"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不明</a:t>
                      </a:r>
                      <a:endParaRPr lang="en-US" altLang="ja-JP" sz="1000" b="0" i="0" u="none" strike="noStrike" dirty="0">
                        <a:solidFill>
                          <a:srgbClr val="000000"/>
                        </a:solidFill>
                        <a:effectLst/>
                        <a:latin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不明</a:t>
                      </a:r>
                      <a:endParaRPr lang="en-US" altLang="ja-JP" sz="1000" b="0" i="0" u="none" strike="noStrike" dirty="0">
                        <a:solidFill>
                          <a:srgbClr val="000000"/>
                        </a:solidFill>
                        <a:effectLst/>
                        <a:latin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不明</a:t>
                      </a:r>
                      <a:endParaRPr lang="en-US" altLang="ja-JP" sz="1000" b="0" i="0" u="none" strike="noStrike" dirty="0">
                        <a:solidFill>
                          <a:srgbClr val="000000"/>
                        </a:solidFill>
                        <a:effectLst/>
                        <a:latin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不明</a:t>
                      </a:r>
                      <a:endParaRPr lang="en-US" altLang="ja-JP" sz="1000" b="0" i="0" u="none" strike="noStrike" dirty="0">
                        <a:solidFill>
                          <a:srgbClr val="000000"/>
                        </a:solidFill>
                        <a:effectLst/>
                        <a:latin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tcPr>
                </a:tc>
                <a:tc>
                  <a:txBody>
                    <a:bodyPr/>
                    <a:lstStyle/>
                    <a:p>
                      <a:pPr marL="0" marR="0" indent="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ja-JP" altLang="en-US" sz="1000" b="0" kern="1200" dirty="0">
                          <a:solidFill>
                            <a:schemeClr val="tx1"/>
                          </a:solidFill>
                          <a:latin typeface="+mn-lt"/>
                          <a:ea typeface="+mn-ea"/>
                          <a:cs typeface="+mn-cs"/>
                        </a:rPr>
                        <a:t>ビデオ通話、音声通話、チャットによって、専門家に医療相談を行うことができるサービス。</a:t>
                      </a:r>
                    </a:p>
                  </a:txBody>
                  <a:tcPr marL="0" marR="0" marT="0" marB="0" anchor="ctr">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4"/>
                  </a:ext>
                </a:extLst>
              </a:tr>
              <a:tr h="633235">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55563" indent="0" algn="l" defTabSz="914400" rtl="0" eaLnBrk="1" fontAlgn="ctr" latinLnBrk="0" hangingPunct="1">
                        <a:spcAft>
                          <a:spcPts val="0"/>
                        </a:spcAft>
                      </a:pPr>
                      <a:r>
                        <a:rPr kumimoji="1" 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See Doctor Now</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55563" indent="0" algn="l" defTabSz="914400" rtl="0" eaLnBrk="1" fontAlgn="ctr" latinLnBrk="0" hangingPunct="1">
                        <a:spcAft>
                          <a:spcPts val="0"/>
                        </a:spcAft>
                      </a:pPr>
                      <a:r>
                        <a:rPr kumimoji="1" lang="en-US" altLang="ja-JP"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2017</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内資</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非公開</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55563" indent="0" algn="ctr" defTabSz="914400" rtl="0" eaLnBrk="1" fontAlgn="ctr" latinLnBrk="0" hangingPunct="1">
                        <a:spcAft>
                          <a:spcPts val="0"/>
                        </a:spcAft>
                      </a:pPr>
                      <a:r>
                        <a:rPr kumimoji="1" lang="en-US" altLang="ja-JP"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rPr>
                        <a:t>不明</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rPr>
                        <a:t>不明</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不明</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rPr>
                        <a:t>不明</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indent="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ja-JP" altLang="en-US" sz="1000" b="0" kern="1200" dirty="0">
                          <a:solidFill>
                            <a:schemeClr val="tx1"/>
                          </a:solidFill>
                          <a:latin typeface="+mn-lt"/>
                          <a:ea typeface="+mn-ea"/>
                          <a:cs typeface="+mn-cs"/>
                        </a:rPr>
                        <a:t>誰でも医療専門家とのビデオ診療を受けられる遠隔医療プラットフォーム。</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5"/>
                  </a:ext>
                </a:extLst>
              </a:tr>
              <a:tr h="633235">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3</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55563" indent="0" algn="l" defTabSz="914400" rtl="0" eaLnBrk="1" fontAlgn="ctr" latinLnBrk="0" hangingPunct="1">
                        <a:spcAft>
                          <a:spcPts val="0"/>
                        </a:spcAft>
                      </a:pPr>
                      <a:r>
                        <a:rPr kumimoji="1" lang="en-US" sz="100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Ooca</a:t>
                      </a:r>
                      <a:endParaRPr kumimoji="1" 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55563" indent="0" algn="l" defTabSz="914400" rtl="0" eaLnBrk="1" fontAlgn="ctr" latinLnBrk="0" hangingPunct="1">
                        <a:spcAft>
                          <a:spcPts val="0"/>
                        </a:spcAft>
                      </a:pPr>
                      <a:r>
                        <a:rPr kumimoji="1" lang="en-US" altLang="ja-JP"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2017</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内資</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非公開</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55563" indent="0" algn="ctr" defTabSz="914400" rtl="0" eaLnBrk="1" fontAlgn="ctr" latinLnBrk="0" hangingPunct="1">
                        <a:spcAft>
                          <a:spcPts val="0"/>
                        </a:spcAft>
                      </a:pPr>
                      <a:r>
                        <a:rPr kumimoji="1" lang="en-US" altLang="ja-JP"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11-50</a:t>
                      </a:r>
                      <a:r>
                        <a:rPr kumimoji="1" lang="ja-JP" altLang="en-US"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不明</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rPr>
                        <a:t>不明</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不明</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rPr>
                        <a:t>不明</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indent="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ja-JP" altLang="en-US" sz="1000" b="0" kern="1200" dirty="0">
                          <a:solidFill>
                            <a:schemeClr val="tx1"/>
                          </a:solidFill>
                          <a:latin typeface="+mn-lt"/>
                          <a:ea typeface="+mn-ea"/>
                          <a:cs typeface="+mn-cs"/>
                        </a:rPr>
                        <a:t>精神科医や心理士などの有資格者によるカウンセリングサービスを、プライバシーを確保したうえでオンラインで提供しているサービス。</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2218355212"/>
                  </a:ext>
                </a:extLst>
              </a:tr>
              <a:tr h="633235">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4</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55563" indent="0" algn="l" defTabSz="914400" rtl="0" eaLnBrk="1" fontAlgn="ctr" latinLnBrk="0" hangingPunct="1">
                        <a:spcAft>
                          <a:spcPts val="0"/>
                        </a:spcAft>
                      </a:pPr>
                      <a:r>
                        <a:rPr kumimoji="1" lang="en-US" sz="100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Raksa</a:t>
                      </a:r>
                      <a:endParaRPr kumimoji="1" 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55563" indent="0" algn="l" defTabSz="914400" rtl="0" eaLnBrk="1" fontAlgn="ctr" latinLnBrk="0" hangingPunct="1">
                        <a:spcAft>
                          <a:spcPts val="0"/>
                        </a:spcAft>
                      </a:pPr>
                      <a:r>
                        <a:rPr kumimoji="1" lang="en-US" altLang="ja-JP"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2016</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内資</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非公開</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55563" indent="0" algn="ctr" defTabSz="914400" rtl="0" eaLnBrk="1" fontAlgn="ctr" latinLnBrk="0" hangingPunct="1">
                        <a:spcAft>
                          <a:spcPts val="0"/>
                        </a:spcAft>
                      </a:pPr>
                      <a:r>
                        <a:rPr kumimoji="1" lang="en-US" altLang="ja-JP"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11-50</a:t>
                      </a:r>
                      <a:r>
                        <a:rPr kumimoji="1" lang="ja-JP" altLang="en-US"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不明</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rPr>
                        <a:t>70</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rPr>
                        <a:t>万人</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rPr>
                        <a:t>~</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不明</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rPr>
                        <a:t>800</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rPr>
                        <a:t>人</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rPr>
                        <a:t>~</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indent="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ja-JP" altLang="en-US" sz="1000" b="0" kern="1200" dirty="0">
                          <a:solidFill>
                            <a:schemeClr val="tx1"/>
                          </a:solidFill>
                          <a:latin typeface="+mn-lt"/>
                          <a:ea typeface="+mn-ea"/>
                          <a:cs typeface="+mn-cs"/>
                        </a:rPr>
                        <a:t>タイで最大の医師・薬局プラットフォーム。オンラインでの医師の診察、電子カルテ、電子処方箋、オンライン薬局、薬剤師による診察、保険請求などのサービスを提供。</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282811395"/>
                  </a:ext>
                </a:extLst>
              </a:tr>
              <a:tr h="633235">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5</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55563" indent="0" algn="l" defTabSz="914400" rtl="0" eaLnBrk="1" fontAlgn="ctr" latinLnBrk="0" hangingPunct="1">
                        <a:spcAft>
                          <a:spcPts val="0"/>
                        </a:spcAft>
                      </a:pPr>
                      <a:r>
                        <a:rPr kumimoji="1" 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Doctor </a:t>
                      </a:r>
                      <a:br>
                        <a:rPr kumimoji="1" 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br>
                      <a:r>
                        <a:rPr kumimoji="1" 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 to Z</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55563" indent="0" algn="l" defTabSz="914400" rtl="0" eaLnBrk="1" fontAlgn="ctr" latinLnBrk="0" hangingPunct="1">
                        <a:spcAft>
                          <a:spcPts val="0"/>
                        </a:spcAft>
                      </a:pPr>
                      <a:r>
                        <a:rPr kumimoji="1" lang="en-US" altLang="ja-JP"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2018</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内資</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非公開</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55563" indent="0" algn="ctr" defTabSz="914400" rtl="0" eaLnBrk="1" fontAlgn="ctr" latinLnBrk="0" hangingPunct="1">
                        <a:spcAft>
                          <a:spcPts val="0"/>
                        </a:spcAft>
                      </a:pPr>
                      <a:r>
                        <a:rPr kumimoji="1" lang="en-US" altLang="ja-JP"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11-50</a:t>
                      </a:r>
                      <a:r>
                        <a:rPr kumimoji="1" lang="ja-JP" altLang="en-US"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不明</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不明</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不明</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不明</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indent="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ja-JP" altLang="en-US" sz="1000" b="0" kern="1200" dirty="0">
                          <a:solidFill>
                            <a:schemeClr val="tx1"/>
                          </a:solidFill>
                          <a:latin typeface="+mn-lt"/>
                          <a:ea typeface="+mn-ea"/>
                          <a:cs typeface="+mn-cs"/>
                        </a:rPr>
                        <a:t>医療機関や企業に対してソフトウェアを提供し、デジタルヘルスケアサービスの提供と拡大をより容易に進められるようにするソリューション。</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2170831285"/>
                  </a:ext>
                </a:extLst>
              </a:tr>
              <a:tr h="633235">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6</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55563" indent="0" algn="l" defTabSz="914400" rtl="0" eaLnBrk="1" fontAlgn="ctr" latinLnBrk="0" hangingPunct="1">
                        <a:spcAft>
                          <a:spcPts val="0"/>
                        </a:spcAft>
                      </a:pPr>
                      <a:r>
                        <a:rPr kumimoji="1" lang="en-US" sz="100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Samitivej</a:t>
                      </a:r>
                      <a:r>
                        <a:rPr kumimoji="1" 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Virtual Hospital</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55563" indent="0" algn="l" defTabSz="914400" rtl="0" eaLnBrk="1" fontAlgn="ctr" latinLnBrk="0" hangingPunct="1">
                        <a:spcAft>
                          <a:spcPts val="0"/>
                        </a:spcAft>
                      </a:pPr>
                      <a:r>
                        <a:rPr kumimoji="1" lang="en-US" altLang="ja-JP"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rPr>
                        <a:t>内資</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非公開</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55563" indent="0" algn="ctr" defTabSz="914400" rtl="0" eaLnBrk="1" fontAlgn="ctr" latinLnBrk="0" hangingPunct="1">
                        <a:spcAft>
                          <a:spcPts val="0"/>
                        </a:spcAft>
                      </a:pPr>
                      <a:r>
                        <a:rPr kumimoji="1" lang="en-US" altLang="ja-JP"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不明</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rPr>
                        <a:t>不明</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不明</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rPr>
                        <a:t>不明</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indent="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en-US" altLang="ja-JP" sz="1000" b="0" kern="1200" dirty="0">
                          <a:solidFill>
                            <a:schemeClr val="tx1"/>
                          </a:solidFill>
                          <a:latin typeface="+mn-lt"/>
                          <a:ea typeface="+mn-ea"/>
                          <a:cs typeface="+mn-cs"/>
                        </a:rPr>
                        <a:t>24</a:t>
                      </a:r>
                      <a:r>
                        <a:rPr kumimoji="1" lang="ja-JP" altLang="en-US" sz="1000" b="0" kern="1200" dirty="0">
                          <a:solidFill>
                            <a:schemeClr val="tx1"/>
                          </a:solidFill>
                          <a:latin typeface="+mn-lt"/>
                          <a:ea typeface="+mn-ea"/>
                          <a:cs typeface="+mn-cs"/>
                        </a:rPr>
                        <a:t>時間ビデオ通話が可能、医師によるリアルタイムの診察が受けられるほか、自宅を訪問して採血や投薬を行うこともできるサービス。</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2462254016"/>
                  </a:ext>
                </a:extLst>
              </a:tr>
              <a:tr h="633235">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7</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55563" indent="0" algn="l" defTabSz="914400" rtl="0" eaLnBrk="1" fontAlgn="ctr" latinLnBrk="0" hangingPunct="1">
                        <a:spcAft>
                          <a:spcPts val="0"/>
                        </a:spcAft>
                      </a:pPr>
                      <a:r>
                        <a:rPr kumimoji="1" 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Doctor Anywhere Thailand</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55563" indent="0" algn="l" defTabSz="914400" rtl="0" eaLnBrk="1" fontAlgn="ctr" latinLnBrk="0" hangingPunct="1">
                        <a:spcAft>
                          <a:spcPts val="0"/>
                        </a:spcAft>
                      </a:pPr>
                      <a:r>
                        <a:rPr kumimoji="1" lang="en-US" altLang="ja-JP"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2017</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ja-JP" altLang="en-US" sz="1000" b="0" i="0" u="none" strike="noStrike" dirty="0">
                          <a:solidFill>
                            <a:srgbClr val="000000"/>
                          </a:solidFill>
                          <a:effectLst/>
                          <a:latin typeface="Arial" panose="020B0604020202020204" pitchFamily="34" charset="0"/>
                        </a:rPr>
                        <a:t>内資・外資</a:t>
                      </a:r>
                      <a:endParaRPr lang="en-US" altLang="ja-JP"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非公開</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55563" indent="0" algn="ctr" defTabSz="914400" rtl="0" eaLnBrk="1" fontAlgn="ctr" latinLnBrk="0" hangingPunct="1">
                        <a:spcAft>
                          <a:spcPts val="0"/>
                        </a:spcAft>
                      </a:pPr>
                      <a:r>
                        <a:rPr kumimoji="1" lang="en-US" altLang="ja-JP"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201-500</a:t>
                      </a:r>
                      <a:r>
                        <a:rPr kumimoji="1" lang="ja-JP" altLang="en-US"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不明</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約</a:t>
                      </a:r>
                      <a:r>
                        <a:rPr lang="en-US" sz="1000" b="0" i="0" u="none" strike="noStrike" dirty="0">
                          <a:solidFill>
                            <a:srgbClr val="000000"/>
                          </a:solidFill>
                          <a:effectLst/>
                          <a:latin typeface="Arial" panose="020B0604020202020204" pitchFamily="34" charset="0"/>
                        </a:rPr>
                        <a:t>200</a:t>
                      </a:r>
                      <a:r>
                        <a:rPr lang="ja-JP" altLang="en-US" sz="1000" b="0" i="0" u="none" strike="noStrike" dirty="0">
                          <a:solidFill>
                            <a:srgbClr val="000000"/>
                          </a:solidFill>
                          <a:effectLst/>
                          <a:latin typeface="Arial" panose="020B0604020202020204" pitchFamily="34" charset="0"/>
                        </a:rPr>
                        <a:t>万人</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不明</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rPr>
                        <a:t>1000</a:t>
                      </a:r>
                      <a:r>
                        <a:rPr lang="ja-JP" altLang="en-US" sz="1000" b="0" i="0" u="none" strike="noStrike" dirty="0">
                          <a:solidFill>
                            <a:srgbClr val="000000"/>
                          </a:solidFill>
                          <a:effectLst/>
                          <a:latin typeface="Arial" panose="020B0604020202020204" pitchFamily="34" charset="0"/>
                        </a:rPr>
                        <a:t>人</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indent="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ja-JP" altLang="en-US" sz="1000" b="0" kern="1200" dirty="0">
                          <a:solidFill>
                            <a:schemeClr val="tx1"/>
                          </a:solidFill>
                          <a:latin typeface="+mn-lt"/>
                          <a:ea typeface="+mn-ea"/>
                          <a:cs typeface="+mn-cs"/>
                        </a:rPr>
                        <a:t>医師とのビデオ相談、病歴へのアクセス、医療費請求などが出来るサービス。</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2626629074"/>
                  </a:ext>
                </a:extLst>
              </a:tr>
              <a:tr h="633235">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8</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55563" indent="0" algn="l" defTabSz="914400" rtl="0" eaLnBrk="1" fontAlgn="ctr" latinLnBrk="0" hangingPunct="1">
                        <a:spcAft>
                          <a:spcPts val="0"/>
                        </a:spcAft>
                      </a:pPr>
                      <a:r>
                        <a:rPr kumimoji="1" 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Siriraj Connect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55563" indent="0" algn="l" defTabSz="914400" rtl="0" eaLnBrk="1" fontAlgn="ctr" latinLnBrk="0" hangingPunct="1">
                        <a:spcAft>
                          <a:spcPts val="0"/>
                        </a:spcAft>
                      </a:pPr>
                      <a:r>
                        <a:rPr kumimoji="1" lang="en-US" altLang="ja-JP"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2012</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ja-JP" altLang="en-US" sz="1000" b="0" i="0" u="none" strike="noStrike" dirty="0">
                          <a:solidFill>
                            <a:srgbClr val="000000"/>
                          </a:solidFill>
                          <a:effectLst/>
                          <a:latin typeface="Arial" panose="020B0604020202020204" pitchFamily="34" charset="0"/>
                        </a:rPr>
                        <a:t>内資</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rPr>
                        <a:t>非公開</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55563" indent="0" algn="ctr" defTabSz="914400" rtl="0" eaLnBrk="1" fontAlgn="ctr" latinLnBrk="0" hangingPunct="1">
                        <a:spcAft>
                          <a:spcPts val="0"/>
                        </a:spcAft>
                      </a:pPr>
                      <a:r>
                        <a:rPr kumimoji="1" lang="en-US" altLang="ja-JP"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101-250</a:t>
                      </a:r>
                      <a:r>
                        <a:rPr kumimoji="1" lang="ja-JP" altLang="en-US"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rPr>
                        <a:t>不明</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不明</a:t>
                      </a:r>
                      <a:endParaRPr lang="en-US" altLang="ja-JP"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rPr>
                        <a:t>不明</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不明</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lvl="0" indent="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ja-JP" altLang="en-US" sz="1000" b="0" kern="1200" dirty="0">
                          <a:solidFill>
                            <a:schemeClr val="tx1"/>
                          </a:solidFill>
                          <a:latin typeface="+mn-lt"/>
                          <a:ea typeface="+mn-ea"/>
                          <a:cs typeface="+mn-cs"/>
                        </a:rPr>
                        <a:t>シリラジ病院のほとんどのサービスをオンラインで受けることができるプラットフォーム。</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3149216083"/>
                  </a:ext>
                </a:extLst>
              </a:tr>
            </a:tbl>
          </a:graphicData>
        </a:graphic>
      </p:graphicFrame>
    </p:spTree>
    <p:extLst>
      <p:ext uri="{BB962C8B-B14F-4D97-AF65-F5344CB8AC3E}">
        <p14:creationId xmlns:p14="http://schemas.microsoft.com/office/powerpoint/2010/main" val="177644116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8EAE23DF-14F9-4A33-BB78-4BEED4CBB2F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7" name="Object 6" hidden="1">
                        <a:extLst>
                          <a:ext uri="{FF2B5EF4-FFF2-40B4-BE49-F238E27FC236}">
                            <a16:creationId xmlns:a16="http://schemas.microsoft.com/office/drawing/2014/main" id="{8EAE23DF-14F9-4A33-BB78-4BEED4CBB2F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7F54FFB-47E2-47A5-A19A-7D21327EE2ED}"/>
              </a:ext>
            </a:extLst>
          </p:cNvPr>
          <p:cNvSpPr>
            <a:spLocks noGrp="1"/>
          </p:cNvSpPr>
          <p:nvPr>
            <p:ph type="title"/>
          </p:nvPr>
        </p:nvSpPr>
        <p:spPr>
          <a:xfrm>
            <a:off x="200471" y="283912"/>
            <a:ext cx="9505055" cy="264688"/>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noProof="1"/>
              <a:t>タイ／医療関連／その他</a:t>
            </a:r>
            <a:endParaRPr kumimoji="1" lang="en-US" dirty="0"/>
          </a:p>
        </p:txBody>
      </p:sp>
      <p:sp>
        <p:nvSpPr>
          <p:cNvPr id="3" name="Text Placeholder 2">
            <a:extLst>
              <a:ext uri="{FF2B5EF4-FFF2-40B4-BE49-F238E27FC236}">
                <a16:creationId xmlns:a16="http://schemas.microsoft.com/office/drawing/2014/main" id="{FFCC7DD9-3F9A-467A-9328-D598BBA0BB88}"/>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noProof="1"/>
              <a:t>オンライン診療の</a:t>
            </a:r>
            <a:r>
              <a:rPr lang="ja-JP" altLang="en-US" noProof="1"/>
              <a:t>主要</a:t>
            </a:r>
            <a:r>
              <a:rPr kumimoji="1" lang="ja-JP" altLang="en-US" noProof="1"/>
              <a:t>プラットフォーマー</a:t>
            </a:r>
            <a:r>
              <a:rPr lang="ja-JP" altLang="en-US" noProof="1"/>
              <a:t>（</a:t>
            </a:r>
            <a:r>
              <a:rPr lang="en-US" altLang="ja-JP" noProof="1"/>
              <a:t>2/2</a:t>
            </a:r>
            <a:r>
              <a:rPr lang="ja-JP" altLang="en-US" noProof="1"/>
              <a:t>）</a:t>
            </a:r>
            <a:endParaRPr kumimoji="1" lang="en-US" dirty="0"/>
          </a:p>
        </p:txBody>
      </p:sp>
      <p:graphicFrame>
        <p:nvGraphicFramePr>
          <p:cNvPr id="13" name="表 9">
            <a:extLst>
              <a:ext uri="{FF2B5EF4-FFF2-40B4-BE49-F238E27FC236}">
                <a16:creationId xmlns:a16="http://schemas.microsoft.com/office/drawing/2014/main" id="{E56C1DBB-AC5D-4F22-AE30-976B03E32DD0}"/>
              </a:ext>
            </a:extLst>
          </p:cNvPr>
          <p:cNvGraphicFramePr>
            <a:graphicFrameLocks noGrp="1"/>
          </p:cNvGraphicFramePr>
          <p:nvPr>
            <p:extLst>
              <p:ext uri="{D42A27DB-BD31-4B8C-83A1-F6EECF244321}">
                <p14:modId xmlns:p14="http://schemas.microsoft.com/office/powerpoint/2010/main" val="3808266818"/>
              </p:ext>
            </p:extLst>
          </p:nvPr>
        </p:nvGraphicFramePr>
        <p:xfrm>
          <a:off x="196896" y="1076122"/>
          <a:ext cx="9505949" cy="5273266"/>
        </p:xfrm>
        <a:graphic>
          <a:graphicData uri="http://schemas.openxmlformats.org/drawingml/2006/table">
            <a:tbl>
              <a:tblPr firstRow="1" bandRow="1">
                <a:tableStyleId>{2D5ABB26-0587-4C30-8999-92F81FD0307C}</a:tableStyleId>
              </a:tblPr>
              <a:tblGrid>
                <a:gridCol w="219600">
                  <a:extLst>
                    <a:ext uri="{9D8B030D-6E8A-4147-A177-3AD203B41FA5}">
                      <a16:colId xmlns:a16="http://schemas.microsoft.com/office/drawing/2014/main" val="20000"/>
                    </a:ext>
                  </a:extLst>
                </a:gridCol>
                <a:gridCol w="720080">
                  <a:extLst>
                    <a:ext uri="{9D8B030D-6E8A-4147-A177-3AD203B41FA5}">
                      <a16:colId xmlns:a16="http://schemas.microsoft.com/office/drawing/2014/main" val="20001"/>
                    </a:ext>
                  </a:extLst>
                </a:gridCol>
                <a:gridCol w="576064">
                  <a:extLst>
                    <a:ext uri="{9D8B030D-6E8A-4147-A177-3AD203B41FA5}">
                      <a16:colId xmlns:a16="http://schemas.microsoft.com/office/drawing/2014/main" val="1854309952"/>
                    </a:ext>
                  </a:extLst>
                </a:gridCol>
                <a:gridCol w="720080">
                  <a:extLst>
                    <a:ext uri="{9D8B030D-6E8A-4147-A177-3AD203B41FA5}">
                      <a16:colId xmlns:a16="http://schemas.microsoft.com/office/drawing/2014/main" val="2188274259"/>
                    </a:ext>
                  </a:extLst>
                </a:gridCol>
                <a:gridCol w="522411">
                  <a:extLst>
                    <a:ext uri="{9D8B030D-6E8A-4147-A177-3AD203B41FA5}">
                      <a16:colId xmlns:a16="http://schemas.microsoft.com/office/drawing/2014/main" val="2284252210"/>
                    </a:ext>
                  </a:extLst>
                </a:gridCol>
                <a:gridCol w="725851">
                  <a:extLst>
                    <a:ext uri="{9D8B030D-6E8A-4147-A177-3AD203B41FA5}">
                      <a16:colId xmlns:a16="http://schemas.microsoft.com/office/drawing/2014/main" val="2509105897"/>
                    </a:ext>
                  </a:extLst>
                </a:gridCol>
                <a:gridCol w="653266">
                  <a:extLst>
                    <a:ext uri="{9D8B030D-6E8A-4147-A177-3AD203B41FA5}">
                      <a16:colId xmlns:a16="http://schemas.microsoft.com/office/drawing/2014/main" val="1052373676"/>
                    </a:ext>
                  </a:extLst>
                </a:gridCol>
                <a:gridCol w="690760">
                  <a:extLst>
                    <a:ext uri="{9D8B030D-6E8A-4147-A177-3AD203B41FA5}">
                      <a16:colId xmlns:a16="http://schemas.microsoft.com/office/drawing/2014/main" val="596175591"/>
                    </a:ext>
                  </a:extLst>
                </a:gridCol>
                <a:gridCol w="792088">
                  <a:extLst>
                    <a:ext uri="{9D8B030D-6E8A-4147-A177-3AD203B41FA5}">
                      <a16:colId xmlns:a16="http://schemas.microsoft.com/office/drawing/2014/main" val="2826694329"/>
                    </a:ext>
                  </a:extLst>
                </a:gridCol>
                <a:gridCol w="720080">
                  <a:extLst>
                    <a:ext uri="{9D8B030D-6E8A-4147-A177-3AD203B41FA5}">
                      <a16:colId xmlns:a16="http://schemas.microsoft.com/office/drawing/2014/main" val="2258674063"/>
                    </a:ext>
                  </a:extLst>
                </a:gridCol>
                <a:gridCol w="3165669">
                  <a:extLst>
                    <a:ext uri="{9D8B030D-6E8A-4147-A177-3AD203B41FA5}">
                      <a16:colId xmlns:a16="http://schemas.microsoft.com/office/drawing/2014/main" val="20002"/>
                    </a:ext>
                  </a:extLst>
                </a:gridCol>
              </a:tblGrid>
              <a:tr h="592954">
                <a:tc>
                  <a:txBody>
                    <a:bodyPr/>
                    <a:lstStyle/>
                    <a:p>
                      <a:pPr algn="ctr" fontAlgn="ctr"/>
                      <a:r>
                        <a:rPr kumimoji="1" lang="en-US" altLang="ja-JP" sz="900" b="0" noProof="1">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t>No.</a:t>
                      </a:r>
                      <a:endParaRPr kumimoji="1" lang="ja-JP" altLang="en-US" sz="900" b="0"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endParaRPr>
                    </a:p>
                  </a:txBody>
                  <a:tcPr marL="0" marR="0" marT="35430" marB="35430" anchor="ctr">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900" kern="1200" noProof="1">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t>企業名</a:t>
                      </a:r>
                    </a:p>
                  </a:txBody>
                  <a:tcPr marL="0" marR="0" marT="35430" marB="3543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900" kern="1200" noProof="1">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t>設立年</a:t>
                      </a:r>
                      <a:endParaRPr kumimoji="1" lang="en-US" altLang="ja-JP" sz="900" kern="1200"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endParaRPr>
                    </a:p>
                  </a:txBody>
                  <a:tcPr marL="0" marR="0" marT="35430" marB="3543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900" kern="1200" noProof="1">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t>内資</a:t>
                      </a:r>
                      <a:r>
                        <a:rPr kumimoji="1" lang="en-US" altLang="ja-JP" sz="900" kern="1200" noProof="1">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t>/</a:t>
                      </a:r>
                      <a:r>
                        <a:rPr kumimoji="1" lang="ja-JP" altLang="en-US" sz="900" kern="1200" noProof="1">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t>外資</a:t>
                      </a:r>
                      <a:endParaRPr kumimoji="1" lang="en-US" altLang="ja-JP" sz="900" kern="1200"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endParaRPr>
                    </a:p>
                  </a:txBody>
                  <a:tcPr marL="0" marR="0" marT="35430" marB="3543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900" kern="1200" noProof="1">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t>株式公開</a:t>
                      </a:r>
                      <a:endParaRPr kumimoji="1" lang="en-US" altLang="ja-JP" sz="900" kern="1200"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endParaRPr>
                    </a:p>
                  </a:txBody>
                  <a:tcPr marL="0" marR="0" marT="35430" marB="3543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900" kern="1200" noProof="1">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t>従業員数</a:t>
                      </a:r>
                      <a:endParaRPr kumimoji="1" lang="en-US" altLang="ja-JP" sz="900" kern="1200"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endParaRPr>
                    </a:p>
                  </a:txBody>
                  <a:tcPr marL="0" marR="0" marT="35430" marB="3543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900" kern="1200" noProof="1">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t>売上高</a:t>
                      </a:r>
                      <a:endParaRPr kumimoji="1" lang="en-US" altLang="ja-JP" sz="900" kern="1200"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endParaRPr>
                    </a:p>
                    <a:p>
                      <a:pPr marL="0" algn="ctr" defTabSz="914400" rtl="0" eaLnBrk="1" fontAlgn="ctr" latinLnBrk="0" hangingPunct="1"/>
                      <a:r>
                        <a:rPr kumimoji="1" lang="ja-JP" altLang="en-US" sz="900" kern="1200" noProof="1">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t>（</a:t>
                      </a:r>
                      <a:r>
                        <a:rPr kumimoji="1" lang="en-US" altLang="ja-JP" sz="900" kern="1200" noProof="1">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t>M US$</a:t>
                      </a:r>
                      <a:r>
                        <a:rPr kumimoji="1" lang="ja-JP" altLang="en-US" sz="900" kern="1200" noProof="1">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t>）</a:t>
                      </a:r>
                      <a:endParaRPr kumimoji="1" lang="en-US" altLang="ja-JP" sz="900" kern="1200" noProof="1">
                        <a:solidFill>
                          <a:schemeClr val="bg1"/>
                        </a:solidFill>
                        <a:latin typeface="Arial" panose="020B0604020202020204" pitchFamily="34" charset="0"/>
                        <a:ea typeface="HGP創英角ｺﾞｼｯｸUB" panose="020B0900000000000000" pitchFamily="50" charset="-128"/>
                        <a:cs typeface="Arial" panose="020B0604020202020204" pitchFamily="34" charset="0"/>
                      </a:endParaRPr>
                    </a:p>
                  </a:txBody>
                  <a:tcPr marL="0" marR="0" marT="35430" marB="3543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en-US" altLang="ja-JP" sz="900" kern="1200" noProof="1">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t>累積症例数</a:t>
                      </a:r>
                      <a:endParaRPr kumimoji="1" lang="en-US" altLang="ja-JP" sz="900" kern="1200"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endParaRPr>
                    </a:p>
                  </a:txBody>
                  <a:tcPr marL="0" marR="0" marT="35430" marB="3543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900" kern="1200" noProof="1">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t>提携病院数</a:t>
                      </a:r>
                      <a:endParaRPr kumimoji="1" lang="en-US" altLang="ja-JP" sz="900" kern="1200"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endParaRPr>
                    </a:p>
                  </a:txBody>
                  <a:tcPr marL="0" marR="0" marT="35430" marB="3543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en-US" altLang="ja-JP" sz="900" kern="1200" noProof="1">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t>所属医師数</a:t>
                      </a:r>
                      <a:endParaRPr kumimoji="1" lang="en-US" altLang="ja-JP" sz="900" kern="1200"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endParaRPr>
                    </a:p>
                  </a:txBody>
                  <a:tcPr marL="0" marR="0" marT="35430" marB="3543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900" kern="1200" noProof="1">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t>事業概要</a:t>
                      </a:r>
                      <a:endParaRPr kumimoji="1" lang="en-US" altLang="ja-JP" sz="900" kern="1200"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endParaRPr>
                    </a:p>
                  </a:txBody>
                  <a:tcPr marL="0" marR="0" marT="35430" marB="35430" anchor="ctr">
                    <a:lnL w="6350" cap="flat" cmpd="sng" algn="ctr">
                      <a:solidFill>
                        <a:srgbClr val="FFFFFF"/>
                      </a:solidFill>
                      <a:prstDash val="solid"/>
                      <a:round/>
                      <a:headEnd type="none" w="med" len="med"/>
                      <a:tailEnd type="none" w="med" len="med"/>
                    </a:lnL>
                    <a:solidFill>
                      <a:srgbClr val="3D6AA7"/>
                    </a:solidFill>
                  </a:tcPr>
                </a:tc>
                <a:extLst>
                  <a:ext uri="{0D108BD9-81ED-4DB2-BD59-A6C34878D82A}">
                    <a16:rowId xmlns:a16="http://schemas.microsoft.com/office/drawing/2014/main" val="10000"/>
                  </a:ext>
                </a:extLst>
              </a:tr>
              <a:tr h="668616">
                <a:tc>
                  <a:txBody>
                    <a:bodyPr/>
                    <a:lstStyle/>
                    <a:p>
                      <a:pPr algn="ctr" fontAlgn="ctr">
                        <a:spcAft>
                          <a:spcPts val="0"/>
                        </a:spcAft>
                      </a:pPr>
                      <a:r>
                        <a:rPr lang="en-US" altLang="ja-JP" sz="900" b="1" kern="100" dirty="0">
                          <a:effectLst/>
                          <a:latin typeface="+mn-lt"/>
                          <a:ea typeface="ＭＳ Ｐゴシック" panose="020B0600070205080204" pitchFamily="50" charset="-128"/>
                          <a:cs typeface="Arial" panose="020B0604020202020204" pitchFamily="34" charset="0"/>
                        </a:rPr>
                        <a:t>9</a:t>
                      </a:r>
                      <a:endParaRPr lang="ja-JP" sz="900" b="1" kern="100" dirty="0">
                        <a:effectLst/>
                        <a:latin typeface="+mn-lt"/>
                        <a:ea typeface="ＭＳ Ｐゴシック" panose="020B0600070205080204" pitchFamily="50" charset="-128"/>
                        <a:cs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solidFill>
                      <a:srgbClr val="E8E8E8"/>
                    </a:solidFill>
                  </a:tcPr>
                </a:tc>
                <a:tc>
                  <a:txBody>
                    <a:bodyPr/>
                    <a:lstStyle/>
                    <a:p>
                      <a:pPr marL="55563" indent="0" algn="l" defTabSz="914400" rtl="0" eaLnBrk="1" fontAlgn="ctr" latinLnBrk="0" hangingPunct="1">
                        <a:spcAft>
                          <a:spcPts val="0"/>
                        </a:spcAft>
                      </a:pPr>
                      <a:r>
                        <a:rPr kumimoji="1" lang="en-US" sz="900" b="1" kern="100" noProof="1">
                          <a:solidFill>
                            <a:schemeClr val="tx1"/>
                          </a:solidFill>
                          <a:effectLst/>
                          <a:latin typeface="+mn-lt"/>
                          <a:ea typeface="ＭＳ Ｐゴシック" panose="020B0600070205080204" pitchFamily="50" charset="-128"/>
                          <a:cs typeface="Arial" panose="020B0604020202020204" pitchFamily="34" charset="0"/>
                        </a:rPr>
                        <a:t>HD</a:t>
                      </a:r>
                      <a:endParaRPr kumimoji="1" lang="en-US" sz="900" b="1" kern="100" dirty="0">
                        <a:solidFill>
                          <a:schemeClr val="tx1"/>
                        </a:solidFill>
                        <a:effectLst/>
                        <a:latin typeface="+mn-lt"/>
                        <a:ea typeface="ＭＳ Ｐゴシック" panose="020B0600070205080204" pitchFamily="50" charset="-128"/>
                        <a:cs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tcPr>
                </a:tc>
                <a:tc>
                  <a:txBody>
                    <a:bodyPr/>
                    <a:lstStyle/>
                    <a:p>
                      <a:pPr marL="55563" indent="0" algn="l" defTabSz="914400" rtl="0" eaLnBrk="1" fontAlgn="ctr" latinLnBrk="0" hangingPunct="1">
                        <a:spcAft>
                          <a:spcPts val="0"/>
                        </a:spcAft>
                      </a:pPr>
                      <a:r>
                        <a:rPr kumimoji="1" lang="en-US" altLang="ja-JP" sz="900" b="0" kern="100" noProof="1">
                          <a:solidFill>
                            <a:schemeClr val="tx1"/>
                          </a:solidFill>
                          <a:effectLst/>
                          <a:latin typeface="+mn-lt"/>
                          <a:ea typeface="ＭＳ Ｐゴシック" panose="020B0600070205080204" pitchFamily="50" charset="-128"/>
                          <a:cs typeface="Arial" panose="020B0604020202020204" pitchFamily="34" charset="0"/>
                        </a:rPr>
                        <a:t>2017</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kumimoji="1" lang="en-US" altLang="ja-JP" sz="900" b="0" i="0" u="none" strike="noStrike" kern="1200" cap="none" spc="0" normalizeH="0" baseline="0" noProof="1">
                          <a:ln>
                            <a:noFill/>
                          </a:ln>
                          <a:solidFill>
                            <a:srgbClr val="000000"/>
                          </a:solidFill>
                          <a:effectLst/>
                          <a:uLnTx/>
                          <a:uFillTx/>
                          <a:latin typeface="+mn-lt"/>
                          <a:ea typeface="ＭＳ Ｐゴシック"/>
                          <a:cs typeface="+mn-cs"/>
                        </a:rPr>
                        <a:t>内</a:t>
                      </a:r>
                      <a:r>
                        <a:rPr kumimoji="1" lang="ja-JP" altLang="en-US" sz="900" b="0" i="0" u="none" strike="noStrike" kern="1200" cap="none" spc="0" normalizeH="0" baseline="0" noProof="1">
                          <a:ln>
                            <a:noFill/>
                          </a:ln>
                          <a:solidFill>
                            <a:srgbClr val="000000"/>
                          </a:solidFill>
                          <a:effectLst/>
                          <a:uLnTx/>
                          <a:uFillTx/>
                          <a:latin typeface="+mn-lt"/>
                          <a:ea typeface="ＭＳ Ｐゴシック"/>
                          <a:cs typeface="+mn-cs"/>
                        </a:rPr>
                        <a:t>資・</a:t>
                      </a:r>
                      <a:r>
                        <a:rPr kumimoji="1" lang="en-US" altLang="ja-JP" sz="900" b="0" i="0" u="none" strike="noStrike" kern="1200" cap="none" spc="0" normalizeH="0" baseline="0" noProof="1">
                          <a:ln>
                            <a:noFill/>
                          </a:ln>
                          <a:solidFill>
                            <a:srgbClr val="000000"/>
                          </a:solidFill>
                          <a:effectLst/>
                          <a:uLnTx/>
                          <a:uFillTx/>
                          <a:latin typeface="+mn-lt"/>
                          <a:ea typeface="ＭＳ Ｐゴシック"/>
                          <a:cs typeface="+mn-cs"/>
                        </a:rPr>
                        <a:t>外資</a:t>
                      </a:r>
                      <a:endParaRPr lang="en-US" sz="900" b="0" i="0" u="none" strike="noStrike" dirty="0">
                        <a:solidFill>
                          <a:srgbClr val="000000"/>
                        </a:solidFill>
                        <a:effectLst/>
                        <a:latin typeface="+mn-lt"/>
                      </a:endParaRP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kumimoji="1" lang="ja-JP" altLang="en-US" sz="900" b="0" i="0" u="none" strike="noStrike" kern="1200" cap="none" spc="0" normalizeH="0" baseline="0" noProof="1">
                          <a:ln>
                            <a:noFill/>
                          </a:ln>
                          <a:solidFill>
                            <a:srgbClr val="000000"/>
                          </a:solidFill>
                          <a:effectLst/>
                          <a:uLnTx/>
                          <a:uFillTx/>
                          <a:latin typeface="+mn-lt"/>
                          <a:ea typeface="ＭＳ Ｐゴシック"/>
                          <a:cs typeface="+mn-cs"/>
                        </a:rPr>
                        <a:t>非公開</a:t>
                      </a:r>
                      <a:endParaRPr lang="en-US" sz="900" b="0" i="0" u="none" strike="noStrike" dirty="0">
                        <a:solidFill>
                          <a:srgbClr val="000000"/>
                        </a:solidFill>
                        <a:effectLst/>
                        <a:latin typeface="+mn-lt"/>
                      </a:endParaRPr>
                    </a:p>
                  </a:txBody>
                  <a:tcPr marL="0" marR="0" marT="0" marB="0" anchor="ctr">
                    <a:lnB w="9525" cap="flat" cmpd="sng" algn="ctr">
                      <a:solidFill>
                        <a:srgbClr val="868686"/>
                      </a:solidFill>
                      <a:prstDash val="solid"/>
                      <a:round/>
                      <a:headEnd type="none" w="med" len="med"/>
                      <a:tailEnd type="none" w="med" len="med"/>
                    </a:lnB>
                  </a:tcPr>
                </a:tc>
                <a:tc>
                  <a:txBody>
                    <a:bodyPr/>
                    <a:lstStyle/>
                    <a:p>
                      <a:pPr marL="55563" indent="0" algn="ctr" defTabSz="914400" rtl="0" eaLnBrk="1" fontAlgn="ctr" latinLnBrk="0" hangingPunct="1">
                        <a:spcAft>
                          <a:spcPts val="0"/>
                        </a:spcAft>
                      </a:pPr>
                      <a:r>
                        <a:rPr kumimoji="1" lang="en-US" altLang="ja-JP" sz="900" b="0" kern="100" noProof="1">
                          <a:solidFill>
                            <a:schemeClr val="tx1"/>
                          </a:solidFill>
                          <a:effectLst/>
                          <a:latin typeface="+mn-lt"/>
                          <a:ea typeface="ＭＳ Ｐゴシック" panose="020B0600070205080204" pitchFamily="50" charset="-128"/>
                          <a:cs typeface="Arial" panose="020B0604020202020204" pitchFamily="34" charset="0"/>
                        </a:rPr>
                        <a:t>51-200</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kumimoji="1" lang="en-US" altLang="ja-JP" sz="900" b="0" i="0" u="none" strike="noStrike" kern="1200" cap="none" spc="0" normalizeH="0" baseline="0" noProof="1">
                          <a:ln>
                            <a:noFill/>
                          </a:ln>
                          <a:solidFill>
                            <a:srgbClr val="000000"/>
                          </a:solidFill>
                          <a:effectLst/>
                          <a:uLnTx/>
                          <a:uFillTx/>
                          <a:latin typeface="+mn-lt"/>
                          <a:ea typeface="ＭＳ Ｐゴシック"/>
                          <a:cs typeface="+mn-cs"/>
                        </a:rPr>
                        <a:t>20万US$</a:t>
                      </a:r>
                      <a:endParaRPr lang="en-US" altLang="ja-JP" sz="900" b="0" i="0" u="none" strike="noStrike" dirty="0">
                        <a:solidFill>
                          <a:srgbClr val="000000"/>
                        </a:solidFill>
                        <a:effectLst/>
                        <a:latin typeface="+mn-lt"/>
                      </a:endParaRP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kumimoji="1" lang="ja-JP" altLang="en-US" sz="900" b="0" i="0" u="none" strike="noStrike" kern="1200" cap="none" spc="0" normalizeH="0" baseline="0" noProof="1">
                          <a:ln>
                            <a:noFill/>
                          </a:ln>
                          <a:solidFill>
                            <a:srgbClr val="000000"/>
                          </a:solidFill>
                          <a:effectLst/>
                          <a:uLnTx/>
                          <a:uFillTx/>
                          <a:latin typeface="+mn-lt"/>
                          <a:ea typeface="ＭＳ Ｐゴシック"/>
                          <a:cs typeface="+mn-cs"/>
                        </a:rPr>
                        <a:t>不明</a:t>
                      </a:r>
                      <a:endParaRPr lang="en-US" altLang="ja-JP" sz="900" b="0" i="0" u="none" strike="noStrike" dirty="0">
                        <a:solidFill>
                          <a:srgbClr val="000000"/>
                        </a:solidFill>
                        <a:effectLst/>
                        <a:latin typeface="+mn-lt"/>
                      </a:endParaRP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kumimoji="1" lang="ja-JP" altLang="en-US" sz="900" b="0" i="0" u="none" strike="noStrike" kern="1200" cap="none" spc="0" normalizeH="0" baseline="0" noProof="1">
                          <a:ln>
                            <a:noFill/>
                          </a:ln>
                          <a:solidFill>
                            <a:srgbClr val="000000"/>
                          </a:solidFill>
                          <a:effectLst/>
                          <a:uLnTx/>
                          <a:uFillTx/>
                          <a:latin typeface="+mn-lt"/>
                          <a:ea typeface="ＭＳ Ｐゴシック"/>
                          <a:cs typeface="+mn-cs"/>
                        </a:rPr>
                        <a:t>不明</a:t>
                      </a:r>
                      <a:endParaRPr lang="en-US" altLang="ja-JP" sz="900" b="0" i="0" u="none" strike="noStrike" dirty="0">
                        <a:solidFill>
                          <a:srgbClr val="000000"/>
                        </a:solidFill>
                        <a:effectLst/>
                        <a:latin typeface="+mn-lt"/>
                      </a:endParaRP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kumimoji="1" lang="ja-JP" altLang="en-US" sz="900" b="0" i="0" u="none" strike="noStrike" kern="1200" cap="none" spc="0" normalizeH="0" baseline="0" noProof="1">
                          <a:ln>
                            <a:noFill/>
                          </a:ln>
                          <a:solidFill>
                            <a:srgbClr val="000000"/>
                          </a:solidFill>
                          <a:effectLst/>
                          <a:uLnTx/>
                          <a:uFillTx/>
                          <a:latin typeface="+mn-lt"/>
                          <a:ea typeface="ＭＳ Ｐゴシック"/>
                          <a:cs typeface="+mn-cs"/>
                        </a:rPr>
                        <a:t>不明</a:t>
                      </a:r>
                      <a:endParaRPr lang="en-US" altLang="ja-JP" sz="900" b="0" i="0" u="none" strike="noStrike" dirty="0">
                        <a:solidFill>
                          <a:srgbClr val="000000"/>
                        </a:solidFill>
                        <a:effectLst/>
                        <a:latin typeface="+mn-lt"/>
                      </a:endParaRPr>
                    </a:p>
                  </a:txBody>
                  <a:tcPr marL="0" marR="0" marT="0" marB="0" anchor="ctr">
                    <a:lnB w="9525" cap="flat" cmpd="sng" algn="ctr">
                      <a:solidFill>
                        <a:srgbClr val="868686"/>
                      </a:solidFill>
                      <a:prstDash val="solid"/>
                      <a:round/>
                      <a:headEnd type="none" w="med" len="med"/>
                      <a:tailEnd type="none" w="med" len="med"/>
                    </a:lnB>
                  </a:tcPr>
                </a:tc>
                <a:tc>
                  <a:txBody>
                    <a:bodyPr/>
                    <a:lstStyle/>
                    <a:p>
                      <a:pPr marL="0" marR="0" indent="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ja-JP" altLang="en-US" sz="900" b="0" kern="1200" noProof="1">
                          <a:solidFill>
                            <a:schemeClr val="tx1"/>
                          </a:solidFill>
                          <a:latin typeface="+mn-lt"/>
                          <a:ea typeface="+mn-ea"/>
                          <a:cs typeface="+mn-cs"/>
                        </a:rPr>
                        <a:t>同</a:t>
                      </a:r>
                      <a:r>
                        <a:rPr kumimoji="1" lang="en-US" altLang="ja-JP" sz="900" b="0" kern="1200" noProof="1">
                          <a:solidFill>
                            <a:schemeClr val="tx1"/>
                          </a:solidFill>
                          <a:latin typeface="+mn-lt"/>
                          <a:ea typeface="+mn-ea"/>
                          <a:cs typeface="+mn-cs"/>
                        </a:rPr>
                        <a:t>プラットフォームでは、ユーザー</a:t>
                      </a:r>
                      <a:r>
                        <a:rPr kumimoji="1" lang="ja-JP" altLang="en-US" sz="900" b="0" kern="1200" noProof="1">
                          <a:solidFill>
                            <a:schemeClr val="tx1"/>
                          </a:solidFill>
                          <a:latin typeface="+mn-lt"/>
                          <a:ea typeface="+mn-ea"/>
                          <a:cs typeface="+mn-cs"/>
                        </a:rPr>
                        <a:t>が自身のニーズに合わせて。</a:t>
                      </a:r>
                      <a:r>
                        <a:rPr kumimoji="1" lang="en-US" altLang="ja-JP" sz="900" b="0" kern="1200" noProof="1">
                          <a:solidFill>
                            <a:schemeClr val="tx1"/>
                          </a:solidFill>
                          <a:latin typeface="+mn-lt"/>
                          <a:ea typeface="+mn-ea"/>
                          <a:cs typeface="+mn-cs"/>
                        </a:rPr>
                        <a:t>診療所、病院、医師を検索</a:t>
                      </a:r>
                      <a:r>
                        <a:rPr kumimoji="1" lang="ja-JP" altLang="en-US" sz="900" b="0" kern="1200" noProof="1">
                          <a:solidFill>
                            <a:schemeClr val="tx1"/>
                          </a:solidFill>
                          <a:latin typeface="+mn-lt"/>
                          <a:ea typeface="+mn-ea"/>
                          <a:cs typeface="+mn-cs"/>
                        </a:rPr>
                        <a:t>することが可能である</a:t>
                      </a:r>
                      <a:r>
                        <a:rPr kumimoji="1" lang="en-US" altLang="ja-JP" sz="900" b="0" kern="1200" noProof="1">
                          <a:solidFill>
                            <a:schemeClr val="tx1"/>
                          </a:solidFill>
                          <a:latin typeface="+mn-lt"/>
                          <a:ea typeface="+mn-ea"/>
                          <a:cs typeface="+mn-cs"/>
                        </a:rPr>
                        <a:t>。</a:t>
                      </a:r>
                      <a:r>
                        <a:rPr kumimoji="1" lang="en-US" altLang="ja-JP" sz="900" b="0" kern="1200" dirty="0">
                          <a:solidFill>
                            <a:schemeClr val="tx1"/>
                          </a:solidFill>
                          <a:latin typeface="+mn-lt"/>
                          <a:ea typeface="+mn-ea"/>
                          <a:cs typeface="+mn-cs"/>
                        </a:rPr>
                        <a:t> </a:t>
                      </a:r>
                      <a:r>
                        <a:rPr kumimoji="1" lang="en-US" altLang="ja-JP" sz="900" b="0" kern="1200" noProof="1">
                          <a:solidFill>
                            <a:schemeClr val="tx1"/>
                          </a:solidFill>
                          <a:latin typeface="+mn-lt"/>
                          <a:ea typeface="+mn-ea"/>
                          <a:cs typeface="+mn-cs"/>
                        </a:rPr>
                        <a:t>病院の予約</a:t>
                      </a:r>
                      <a:r>
                        <a:rPr kumimoji="1" lang="ja-JP" altLang="en-US" sz="900" b="0" kern="1200" noProof="1">
                          <a:solidFill>
                            <a:schemeClr val="tx1"/>
                          </a:solidFill>
                          <a:latin typeface="+mn-lt"/>
                          <a:ea typeface="+mn-ea"/>
                          <a:cs typeface="+mn-cs"/>
                        </a:rPr>
                        <a:t>も同サイトを通じて行うことができ、</a:t>
                      </a:r>
                      <a:r>
                        <a:rPr kumimoji="1" lang="en-US" altLang="ja-JP" sz="900" b="0" kern="1200" noProof="1">
                          <a:solidFill>
                            <a:schemeClr val="tx1"/>
                          </a:solidFill>
                          <a:latin typeface="+mn-lt"/>
                          <a:ea typeface="+mn-ea"/>
                          <a:cs typeface="+mn-cs"/>
                        </a:rPr>
                        <a:t>評価やレビューに基づいてクリニックを選択し、予約を入れることができる。</a:t>
                      </a:r>
                      <a:endParaRPr kumimoji="1" lang="ja-JP" altLang="en-US" sz="900" b="0" kern="1200" noProof="1">
                        <a:solidFill>
                          <a:schemeClr val="tx1"/>
                        </a:solidFill>
                        <a:latin typeface="+mn-lt"/>
                        <a:ea typeface="+mn-ea"/>
                        <a:cs typeface="+mn-cs"/>
                      </a:endParaRPr>
                    </a:p>
                  </a:txBody>
                  <a:tcPr marL="0" marR="0" marT="0" marB="0" anchor="ctr">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4"/>
                  </a:ext>
                </a:extLst>
              </a:tr>
              <a:tr h="668616">
                <a:tc>
                  <a:txBody>
                    <a:bodyPr/>
                    <a:lstStyle/>
                    <a:p>
                      <a:pPr marL="0" algn="ctr" defTabSz="914400" rtl="0" eaLnBrk="1" fontAlgn="ctr" latinLnBrk="0" hangingPunct="1">
                        <a:spcAft>
                          <a:spcPts val="0"/>
                        </a:spcAft>
                      </a:pPr>
                      <a:r>
                        <a:rPr kumimoji="1" lang="en-US" altLang="ja-JP" sz="900" b="1" kern="100" noProof="1">
                          <a:solidFill>
                            <a:schemeClr val="tx1"/>
                          </a:solidFill>
                          <a:effectLst/>
                          <a:latin typeface="+mn-lt"/>
                          <a:ea typeface="ＭＳ Ｐゴシック" panose="020B0600070205080204" pitchFamily="50" charset="-128"/>
                          <a:cs typeface="Arial" panose="020B0604020202020204" pitchFamily="34" charset="0"/>
                        </a:rPr>
                        <a:t>10</a:t>
                      </a:r>
                      <a:endParaRPr kumimoji="1" lang="ja-JP" sz="900" b="1" kern="100" dirty="0">
                        <a:solidFill>
                          <a:schemeClr val="tx1"/>
                        </a:solidFill>
                        <a:effectLst/>
                        <a:latin typeface="+mn-lt"/>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55563" indent="0" algn="l" defTabSz="914400" rtl="0" eaLnBrk="1" fontAlgn="ctr" latinLnBrk="0" hangingPunct="1">
                        <a:spcAft>
                          <a:spcPts val="0"/>
                        </a:spcAft>
                      </a:pPr>
                      <a:r>
                        <a:rPr kumimoji="1" lang="en-US" sz="900" b="1" kern="100" noProof="1">
                          <a:solidFill>
                            <a:schemeClr val="tx1"/>
                          </a:solidFill>
                          <a:effectLst/>
                          <a:latin typeface="+mn-lt"/>
                          <a:ea typeface="ＭＳ Ｐゴシック" panose="020B0600070205080204" pitchFamily="50" charset="-128"/>
                          <a:cs typeface="Arial" panose="020B0604020202020204" pitchFamily="34" charset="0"/>
                        </a:rPr>
                        <a:t>Ever Healthcare</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55563" indent="0" algn="l" defTabSz="914400" rtl="0" eaLnBrk="1" fontAlgn="ctr" latinLnBrk="0" hangingPunct="1">
                        <a:spcAft>
                          <a:spcPts val="0"/>
                        </a:spcAft>
                      </a:pPr>
                      <a:r>
                        <a:rPr kumimoji="1" lang="en-US" altLang="ja-JP" sz="900" b="0" kern="100" noProof="1">
                          <a:solidFill>
                            <a:schemeClr val="tx1"/>
                          </a:solidFill>
                          <a:effectLst/>
                          <a:latin typeface="+mn-lt"/>
                          <a:ea typeface="ＭＳ Ｐゴシック" panose="020B0600070205080204" pitchFamily="50" charset="-128"/>
                          <a:cs typeface="Arial" panose="020B0604020202020204" pitchFamily="34" charset="0"/>
                        </a:rPr>
                        <a:t>2018</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900" b="0" i="0" u="none" strike="noStrike" kern="1200" cap="none" spc="0" normalizeH="0" baseline="0" noProof="1">
                          <a:ln>
                            <a:noFill/>
                          </a:ln>
                          <a:solidFill>
                            <a:srgbClr val="000000"/>
                          </a:solidFill>
                          <a:effectLst/>
                          <a:uLnTx/>
                          <a:uFillTx/>
                          <a:latin typeface="+mn-lt"/>
                          <a:ea typeface="ＭＳ Ｐゴシック"/>
                          <a:cs typeface="+mn-cs"/>
                        </a:rPr>
                        <a:t>内資</a:t>
                      </a:r>
                      <a:endParaRPr lang="en-US" sz="900" b="0" i="0" u="none" strike="noStrike" dirty="0">
                        <a:solidFill>
                          <a:srgbClr val="000000"/>
                        </a:solidFill>
                        <a:effectLst/>
                        <a:latin typeface="+mn-lt"/>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1">
                        <a:ln>
                          <a:noFill/>
                        </a:ln>
                        <a:solidFill>
                          <a:srgbClr val="000000"/>
                        </a:solidFill>
                        <a:effectLst/>
                        <a:uLnTx/>
                        <a:uFillTx/>
                        <a:latin typeface="+mn-lt"/>
                        <a:ea typeface="+mn-ea"/>
                        <a:cs typeface="+mn-cs"/>
                      </a:endParaRPr>
                    </a:p>
                    <a:p>
                      <a:pPr marL="0" marR="0" lvl="0" indent="0" algn="ctr" defTabSz="914400" rtl="0" eaLnBrk="1" fontAlgn="b"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1">
                          <a:ln>
                            <a:noFill/>
                          </a:ln>
                          <a:solidFill>
                            <a:srgbClr val="000000"/>
                          </a:solidFill>
                          <a:effectLst/>
                          <a:uLnTx/>
                          <a:uFillTx/>
                          <a:latin typeface="+mn-lt"/>
                          <a:ea typeface="+mn-ea"/>
                          <a:cs typeface="+mn-cs"/>
                        </a:rPr>
                        <a:t>非公開</a:t>
                      </a:r>
                      <a:endParaRPr lang="en-US" altLang="ja-JP" sz="900" b="0" i="0" u="none" strike="noStrike" dirty="0">
                        <a:solidFill>
                          <a:srgbClr val="000000"/>
                        </a:solidFill>
                        <a:effectLst/>
                        <a:latin typeface="+mn-lt"/>
                      </a:endParaRPr>
                    </a:p>
                    <a:p>
                      <a:pPr algn="ctr" fontAlgn="b"/>
                      <a:endParaRPr lang="en-US" sz="900" b="0" i="0" u="none" strike="noStrike" dirty="0">
                        <a:solidFill>
                          <a:srgbClr val="000000"/>
                        </a:solidFill>
                        <a:effectLst/>
                        <a:latin typeface="+mn-lt"/>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55563" indent="0" algn="ctr" defTabSz="914400" rtl="0" eaLnBrk="1" fontAlgn="ctr" latinLnBrk="0" hangingPunct="1">
                        <a:spcAft>
                          <a:spcPts val="0"/>
                        </a:spcAft>
                      </a:pPr>
                      <a:r>
                        <a:rPr kumimoji="1" lang="en-US" altLang="ja-JP" sz="900" b="0" kern="100" noProof="1">
                          <a:solidFill>
                            <a:schemeClr val="tx1"/>
                          </a:solidFill>
                          <a:effectLst/>
                          <a:latin typeface="+mn-lt"/>
                          <a:ea typeface="ＭＳ Ｐゴシック" panose="020B0600070205080204" pitchFamily="50" charset="-128"/>
                          <a:cs typeface="Arial" panose="020B0604020202020204" pitchFamily="34" charset="0"/>
                        </a:rPr>
                        <a:t>11-50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en-US" sz="900" b="0" i="0" u="none" strike="noStrike" kern="1200" cap="none" spc="0" normalizeH="0" baseline="0" noProof="1">
                          <a:ln>
                            <a:noFill/>
                          </a:ln>
                          <a:solidFill>
                            <a:srgbClr val="000000"/>
                          </a:solidFill>
                          <a:effectLst/>
                          <a:uLnTx/>
                          <a:uFillTx/>
                          <a:latin typeface="+mn-lt"/>
                          <a:ea typeface="ＭＳ Ｐゴシック"/>
                          <a:cs typeface="+mn-cs"/>
                        </a:rPr>
                        <a:t>90万</a:t>
                      </a:r>
                      <a:r>
                        <a:rPr kumimoji="1" lang="en-US" altLang="ja-JP" sz="900" b="0" i="0" u="none" strike="noStrike" kern="1200" cap="none" spc="0" normalizeH="0" baseline="0" noProof="1">
                          <a:ln>
                            <a:noFill/>
                          </a:ln>
                          <a:solidFill>
                            <a:srgbClr val="000000"/>
                          </a:solidFill>
                          <a:effectLst/>
                          <a:uLnTx/>
                          <a:uFillTx/>
                          <a:latin typeface="+mn-lt"/>
                          <a:ea typeface="ＭＳ Ｐゴシック"/>
                          <a:cs typeface="+mn-cs"/>
                        </a:rPr>
                        <a:t>US$</a:t>
                      </a:r>
                      <a:endParaRPr lang="en-US" sz="900" b="0" i="0" u="none" strike="noStrike" dirty="0">
                        <a:solidFill>
                          <a:srgbClr val="000000"/>
                        </a:solidFill>
                        <a:effectLst/>
                        <a:latin typeface="+mn-lt"/>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900" b="0" i="0" u="none" strike="noStrike" kern="1200" cap="none" spc="0" normalizeH="0" baseline="0" noProof="1">
                          <a:ln>
                            <a:noFill/>
                          </a:ln>
                          <a:solidFill>
                            <a:srgbClr val="000000"/>
                          </a:solidFill>
                          <a:effectLst/>
                          <a:uLnTx/>
                          <a:uFillTx/>
                          <a:latin typeface="+mn-lt"/>
                          <a:ea typeface="ＭＳ Ｐゴシック"/>
                          <a:cs typeface="+mn-cs"/>
                        </a:rPr>
                        <a:t>不明</a:t>
                      </a:r>
                      <a:endParaRPr lang="en-US" sz="900" b="0" i="0" u="none" strike="noStrike" dirty="0">
                        <a:solidFill>
                          <a:srgbClr val="000000"/>
                        </a:solidFill>
                        <a:effectLst/>
                        <a:latin typeface="+mn-lt"/>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900" b="0" i="0" u="none" strike="noStrike" kern="1200" cap="none" spc="0" normalizeH="0" baseline="0" noProof="1">
                          <a:ln>
                            <a:noFill/>
                          </a:ln>
                          <a:solidFill>
                            <a:srgbClr val="000000"/>
                          </a:solidFill>
                          <a:effectLst/>
                          <a:uLnTx/>
                          <a:uFillTx/>
                          <a:latin typeface="+mn-lt"/>
                          <a:ea typeface="ＭＳ Ｐゴシック"/>
                          <a:cs typeface="+mn-cs"/>
                        </a:rPr>
                        <a:t>不明</a:t>
                      </a:r>
                      <a:endParaRPr lang="en-US" sz="900" b="0" i="0" u="none" strike="noStrike" dirty="0">
                        <a:solidFill>
                          <a:srgbClr val="000000"/>
                        </a:solidFill>
                        <a:effectLst/>
                        <a:latin typeface="+mn-lt"/>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900" b="0" i="0" u="none" strike="noStrike" kern="1200" cap="none" spc="0" normalizeH="0" baseline="0" noProof="1">
                          <a:ln>
                            <a:noFill/>
                          </a:ln>
                          <a:solidFill>
                            <a:srgbClr val="000000"/>
                          </a:solidFill>
                          <a:effectLst/>
                          <a:uLnTx/>
                          <a:uFillTx/>
                          <a:latin typeface="+mn-lt"/>
                          <a:ea typeface="ＭＳ Ｐゴシック"/>
                          <a:cs typeface="+mn-cs"/>
                        </a:rPr>
                        <a:t>不明</a:t>
                      </a:r>
                      <a:endParaRPr lang="en-US" sz="900" b="0" i="0" u="none" strike="noStrike" dirty="0">
                        <a:solidFill>
                          <a:srgbClr val="000000"/>
                        </a:solidFill>
                        <a:effectLst/>
                        <a:latin typeface="+mn-lt"/>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indent="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en-US" altLang="ja-JP" sz="900" b="0" kern="1200" noProof="1">
                          <a:solidFill>
                            <a:schemeClr val="tx1"/>
                          </a:solidFill>
                          <a:latin typeface="+mn-lt"/>
                          <a:ea typeface="+mn-ea"/>
                          <a:cs typeface="+mn-cs"/>
                        </a:rPr>
                        <a:t>医師の診察と予約のためのオンラインプラットフォーム。</a:t>
                      </a:r>
                      <a:r>
                        <a:rPr kumimoji="1" lang="en-US" altLang="ja-JP" sz="900" b="0" kern="1200">
                          <a:solidFill>
                            <a:schemeClr val="tx1"/>
                          </a:solidFill>
                          <a:latin typeface="+mn-lt"/>
                          <a:ea typeface="+mn-ea"/>
                          <a:cs typeface="+mn-cs"/>
                        </a:rPr>
                        <a:t> </a:t>
                      </a:r>
                      <a:r>
                        <a:rPr kumimoji="1" lang="en-US" altLang="ja-JP" sz="900" b="0" kern="1200" noProof="1">
                          <a:solidFill>
                            <a:schemeClr val="tx1"/>
                          </a:solidFill>
                          <a:latin typeface="+mn-lt"/>
                          <a:ea typeface="+mn-ea"/>
                          <a:cs typeface="+mn-cs"/>
                        </a:rPr>
                        <a:t>ユーザーは医療センターや医師の検索、予約、連絡ができる。</a:t>
                      </a:r>
                      <a:endParaRPr kumimoji="1" lang="ja-JP" altLang="en-US" sz="900" b="0" kern="1200" noProof="1">
                        <a:solidFill>
                          <a:schemeClr val="tx1"/>
                        </a:solidFill>
                        <a:latin typeface="+mn-lt"/>
                        <a:ea typeface="+mn-ea"/>
                        <a:cs typeface="+mn-cs"/>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5"/>
                  </a:ext>
                </a:extLst>
              </a:tr>
              <a:tr h="668616">
                <a:tc>
                  <a:txBody>
                    <a:bodyPr/>
                    <a:lstStyle/>
                    <a:p>
                      <a:pPr marL="0" algn="ctr" defTabSz="914400" rtl="0" eaLnBrk="1" fontAlgn="ctr" latinLnBrk="0" hangingPunct="1">
                        <a:spcAft>
                          <a:spcPts val="0"/>
                        </a:spcAft>
                      </a:pPr>
                      <a:r>
                        <a:rPr kumimoji="1" lang="en-US" altLang="ja-JP" sz="900" b="1" kern="100" noProof="1">
                          <a:solidFill>
                            <a:schemeClr val="tx1"/>
                          </a:solidFill>
                          <a:effectLst/>
                          <a:latin typeface="+mn-lt"/>
                          <a:ea typeface="ＭＳ Ｐゴシック" panose="020B0600070205080204" pitchFamily="50" charset="-128"/>
                          <a:cs typeface="Arial" panose="020B0604020202020204" pitchFamily="34" charset="0"/>
                        </a:rPr>
                        <a:t>11</a:t>
                      </a:r>
                      <a:endParaRPr kumimoji="1" lang="ja-JP" sz="900" b="1" kern="100" dirty="0">
                        <a:solidFill>
                          <a:schemeClr val="tx1"/>
                        </a:solidFill>
                        <a:effectLst/>
                        <a:latin typeface="+mn-lt"/>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55563" indent="0" algn="l" defTabSz="914400" rtl="0" eaLnBrk="1" fontAlgn="ctr" latinLnBrk="0" hangingPunct="1">
                        <a:spcAft>
                          <a:spcPts val="0"/>
                        </a:spcAft>
                      </a:pPr>
                      <a:r>
                        <a:rPr kumimoji="1" lang="en-US" sz="900" b="1" kern="100" noProof="1">
                          <a:solidFill>
                            <a:schemeClr val="tx1"/>
                          </a:solidFill>
                          <a:effectLst/>
                          <a:latin typeface="+mn-lt"/>
                          <a:ea typeface="ＭＳ Ｐゴシック" panose="020B0600070205080204" pitchFamily="50" charset="-128"/>
                          <a:cs typeface="Arial" panose="020B0604020202020204" pitchFamily="34" charset="0"/>
                        </a:rPr>
                        <a:t>MorDee</a:t>
                      </a:r>
                      <a:endParaRPr kumimoji="1" lang="en-US" sz="900" b="1" kern="100" dirty="0">
                        <a:solidFill>
                          <a:schemeClr val="tx1"/>
                        </a:solidFill>
                        <a:effectLst/>
                        <a:latin typeface="+mn-lt"/>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55563" indent="0" algn="l" defTabSz="914400" rtl="0" eaLnBrk="1" fontAlgn="ctr" latinLnBrk="0" hangingPunct="1">
                        <a:spcAft>
                          <a:spcPts val="0"/>
                        </a:spcAft>
                      </a:pPr>
                      <a:r>
                        <a:rPr kumimoji="1" lang="en-US" altLang="ja-JP" sz="900" b="0" kern="100" noProof="1">
                          <a:solidFill>
                            <a:schemeClr val="tx1"/>
                          </a:solidFill>
                          <a:effectLst/>
                          <a:latin typeface="+mn-lt"/>
                          <a:ea typeface="ＭＳ Ｐゴシック" panose="020B0600070205080204" pitchFamily="50" charset="-128"/>
                          <a:cs typeface="Arial" panose="020B0604020202020204" pitchFamily="34" charset="0"/>
                        </a:rPr>
                        <a:t>2022</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1">
                          <a:ln>
                            <a:noFill/>
                          </a:ln>
                          <a:solidFill>
                            <a:srgbClr val="000000"/>
                          </a:solidFill>
                          <a:effectLst/>
                          <a:uLnTx/>
                          <a:uFillTx/>
                          <a:latin typeface="+mn-lt"/>
                          <a:ea typeface="ＭＳ Ｐゴシック"/>
                          <a:cs typeface="+mn-cs"/>
                        </a:rPr>
                        <a:t>内資</a:t>
                      </a:r>
                      <a:endParaRPr kumimoji="1" lang="en-US" altLang="ja-JP" sz="900" b="0" i="0" u="none" strike="noStrike" kern="1200" cap="none" spc="0" normalizeH="0" baseline="0" noProof="0" dirty="0">
                        <a:ln>
                          <a:noFill/>
                        </a:ln>
                        <a:solidFill>
                          <a:srgbClr val="000000"/>
                        </a:solidFill>
                        <a:effectLst/>
                        <a:uLnTx/>
                        <a:uFillTx/>
                        <a:latin typeface="+mn-lt"/>
                        <a:ea typeface="ＭＳ Ｐゴシック"/>
                        <a:cs typeface="+mn-cs"/>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900" b="0" i="0" u="none" strike="noStrike" kern="1200" cap="none" spc="0" normalizeH="0" baseline="0" noProof="1">
                          <a:ln>
                            <a:noFill/>
                          </a:ln>
                          <a:solidFill>
                            <a:srgbClr val="000000"/>
                          </a:solidFill>
                          <a:effectLst/>
                          <a:uLnTx/>
                          <a:uFillTx/>
                          <a:latin typeface="+mn-lt"/>
                          <a:ea typeface="ＭＳ Ｐゴシック"/>
                          <a:cs typeface="+mn-cs"/>
                        </a:rPr>
                        <a:t>非公開</a:t>
                      </a:r>
                      <a:endParaRPr lang="en-US" sz="900" b="0" i="0" u="none" strike="noStrike" dirty="0">
                        <a:solidFill>
                          <a:srgbClr val="000000"/>
                        </a:solidFill>
                        <a:effectLst/>
                        <a:latin typeface="+mn-lt"/>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55563" indent="0" algn="ctr" defTabSz="914400" rtl="0" eaLnBrk="1" fontAlgn="ctr" latinLnBrk="0" hangingPunct="1">
                        <a:spcAft>
                          <a:spcPts val="0"/>
                        </a:spcAft>
                      </a:pPr>
                      <a:r>
                        <a:rPr kumimoji="1" lang="en-US" altLang="ja-JP" sz="900" b="0" kern="100" noProof="1">
                          <a:solidFill>
                            <a:schemeClr val="tx1"/>
                          </a:solidFill>
                          <a:effectLst/>
                          <a:latin typeface="+mn-lt"/>
                          <a:ea typeface="ＭＳ Ｐゴシック" panose="020B0600070205080204" pitchFamily="50" charset="-128"/>
                          <a:cs typeface="Arial" panose="020B0604020202020204" pitchFamily="34" charset="0"/>
                        </a:rPr>
                        <a:t>2-10</a:t>
                      </a:r>
                      <a:endParaRPr kumimoji="1" lang="en-US" altLang="ja-JP" sz="900" b="0" kern="100" dirty="0">
                        <a:solidFill>
                          <a:schemeClr val="tx1"/>
                        </a:solidFill>
                        <a:effectLst/>
                        <a:latin typeface="+mn-lt"/>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en-US" altLang="ja-JP" sz="900" b="0" i="0" u="none" strike="noStrike" kern="1200" cap="none" spc="0" normalizeH="0" baseline="0" noProof="1">
                          <a:ln>
                            <a:noFill/>
                          </a:ln>
                          <a:solidFill>
                            <a:srgbClr val="000000"/>
                          </a:solidFill>
                          <a:effectLst/>
                          <a:uLnTx/>
                          <a:uFillTx/>
                          <a:latin typeface="+mn-lt"/>
                          <a:ea typeface="ＭＳ Ｐゴシック"/>
                          <a:cs typeface="+mn-cs"/>
                        </a:rPr>
                        <a:t>120万US$</a:t>
                      </a:r>
                      <a:endParaRPr lang="en-US" sz="900" b="0" i="0" u="none" strike="noStrike" dirty="0">
                        <a:solidFill>
                          <a:srgbClr val="000000"/>
                        </a:solidFill>
                        <a:effectLst/>
                        <a:latin typeface="+mn-lt"/>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900" b="0" i="0" u="none" strike="noStrike" kern="1200" cap="none" spc="0" normalizeH="0" baseline="0" noProof="1">
                          <a:ln>
                            <a:noFill/>
                          </a:ln>
                          <a:solidFill>
                            <a:srgbClr val="000000"/>
                          </a:solidFill>
                          <a:effectLst/>
                          <a:uLnTx/>
                          <a:uFillTx/>
                          <a:latin typeface="+mn-lt"/>
                          <a:ea typeface="ＭＳ Ｐゴシック"/>
                          <a:cs typeface="+mn-cs"/>
                        </a:rPr>
                        <a:t>不明</a:t>
                      </a:r>
                      <a:endParaRPr lang="en-US" sz="900" b="0" i="0" u="none" strike="noStrike" dirty="0">
                        <a:solidFill>
                          <a:srgbClr val="000000"/>
                        </a:solidFill>
                        <a:effectLst/>
                        <a:latin typeface="+mn-lt"/>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900" b="0" i="0" u="none" strike="noStrike" kern="1200" cap="none" spc="0" normalizeH="0" baseline="0" noProof="1">
                          <a:ln>
                            <a:noFill/>
                          </a:ln>
                          <a:solidFill>
                            <a:srgbClr val="000000"/>
                          </a:solidFill>
                          <a:effectLst/>
                          <a:uLnTx/>
                          <a:uFillTx/>
                          <a:latin typeface="+mn-lt"/>
                          <a:ea typeface="ＭＳ Ｐゴシック"/>
                          <a:cs typeface="+mn-cs"/>
                        </a:rPr>
                        <a:t>不明</a:t>
                      </a:r>
                      <a:endParaRPr lang="en-US" sz="900" b="0" i="0" u="none" strike="noStrike" dirty="0">
                        <a:solidFill>
                          <a:srgbClr val="000000"/>
                        </a:solidFill>
                        <a:effectLst/>
                        <a:latin typeface="+mn-lt"/>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en-US" altLang="ja-JP" sz="900" b="0" i="0" u="none" strike="noStrike" kern="1200" cap="none" spc="0" normalizeH="0" baseline="0" noProof="1">
                          <a:ln>
                            <a:noFill/>
                          </a:ln>
                          <a:solidFill>
                            <a:srgbClr val="000000"/>
                          </a:solidFill>
                          <a:effectLst/>
                          <a:uLnTx/>
                          <a:uFillTx/>
                          <a:latin typeface="+mn-lt"/>
                          <a:ea typeface="ＭＳ Ｐゴシック"/>
                          <a:cs typeface="+mn-cs"/>
                        </a:rPr>
                        <a:t>500人以上</a:t>
                      </a:r>
                      <a:endParaRPr lang="en-US" sz="900" b="0" i="0" u="none" strike="noStrike" dirty="0">
                        <a:solidFill>
                          <a:srgbClr val="000000"/>
                        </a:solidFill>
                        <a:effectLst/>
                        <a:latin typeface="+mn-lt"/>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indent="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en-US" altLang="ja-JP" sz="900" b="0" kern="1200" noProof="1">
                          <a:solidFill>
                            <a:schemeClr val="tx1"/>
                          </a:solidFill>
                          <a:latin typeface="+mn-lt"/>
                          <a:ea typeface="+mn-ea"/>
                          <a:cs typeface="+mn-cs"/>
                        </a:rPr>
                        <a:t>バーチャルコンサルティングサービスを提供するオンラインプラットフォーム。</a:t>
                      </a:r>
                      <a:r>
                        <a:rPr kumimoji="1" lang="en-US" altLang="ja-JP" sz="900" b="0" kern="1200" dirty="0">
                          <a:solidFill>
                            <a:schemeClr val="tx1"/>
                          </a:solidFill>
                          <a:latin typeface="+mn-lt"/>
                          <a:ea typeface="+mn-ea"/>
                          <a:cs typeface="+mn-cs"/>
                        </a:rPr>
                        <a:t> </a:t>
                      </a:r>
                      <a:r>
                        <a:rPr kumimoji="1" lang="en-US" altLang="ja-JP" sz="900" b="0" kern="1200" noProof="1">
                          <a:solidFill>
                            <a:schemeClr val="tx1"/>
                          </a:solidFill>
                          <a:latin typeface="+mn-lt"/>
                          <a:ea typeface="+mn-ea"/>
                          <a:cs typeface="+mn-cs"/>
                        </a:rPr>
                        <a:t>このプラットフォームでは、ユーザーは子供、女性の健康、皮膚、アンチエイジング、メンタルヘルス、内科などの医師とのバーチャル診察サービスを探して予約することができる。</a:t>
                      </a:r>
                      <a:endParaRPr kumimoji="1" lang="ja-JP" altLang="en-US" sz="900" b="0" kern="1200" noProof="1">
                        <a:solidFill>
                          <a:schemeClr val="tx1"/>
                        </a:solidFill>
                        <a:latin typeface="+mn-lt"/>
                        <a:ea typeface="+mn-ea"/>
                        <a:cs typeface="+mn-cs"/>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2218355212"/>
                  </a:ext>
                </a:extLst>
              </a:tr>
              <a:tr h="668616">
                <a:tc>
                  <a:txBody>
                    <a:bodyPr/>
                    <a:lstStyle/>
                    <a:p>
                      <a:pPr marL="0" algn="ctr" defTabSz="914400" rtl="0" eaLnBrk="1" fontAlgn="ctr" latinLnBrk="0" hangingPunct="1">
                        <a:spcAft>
                          <a:spcPts val="0"/>
                        </a:spcAft>
                      </a:pPr>
                      <a:r>
                        <a:rPr kumimoji="1" lang="en-US" altLang="ja-JP" sz="900" b="1" kern="100" noProof="1">
                          <a:solidFill>
                            <a:schemeClr val="tx1"/>
                          </a:solidFill>
                          <a:effectLst/>
                          <a:latin typeface="+mn-lt"/>
                          <a:ea typeface="ＭＳ Ｐゴシック" panose="020B0600070205080204" pitchFamily="50" charset="-128"/>
                          <a:cs typeface="Arial" panose="020B0604020202020204" pitchFamily="34" charset="0"/>
                        </a:rPr>
                        <a:t>12</a:t>
                      </a:r>
                      <a:endParaRPr kumimoji="1" lang="ja-JP" sz="900" b="1" kern="100" dirty="0">
                        <a:solidFill>
                          <a:schemeClr val="tx1"/>
                        </a:solidFill>
                        <a:effectLst/>
                        <a:latin typeface="+mn-lt"/>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55563" indent="0" algn="l" defTabSz="914400" rtl="0" eaLnBrk="1" fontAlgn="ctr" latinLnBrk="0" hangingPunct="1">
                        <a:spcAft>
                          <a:spcPts val="0"/>
                        </a:spcAft>
                      </a:pPr>
                      <a:r>
                        <a:rPr kumimoji="1" lang="en-US" sz="900" b="1" kern="100" noProof="1">
                          <a:solidFill>
                            <a:schemeClr val="tx1"/>
                          </a:solidFill>
                          <a:effectLst/>
                          <a:latin typeface="+mn-lt"/>
                          <a:ea typeface="ＭＳ Ｐゴシック" panose="020B0600070205080204" pitchFamily="50" charset="-128"/>
                          <a:cs typeface="Arial" panose="020B0604020202020204" pitchFamily="34" charset="0"/>
                        </a:rPr>
                        <a:t>PharmCare</a:t>
                      </a:r>
                      <a:endParaRPr kumimoji="1" lang="en-US" sz="900" b="1" kern="100" dirty="0">
                        <a:solidFill>
                          <a:schemeClr val="tx1"/>
                        </a:solidFill>
                        <a:effectLst/>
                        <a:latin typeface="+mn-lt"/>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55563" indent="0" algn="l" defTabSz="914400" rtl="0" eaLnBrk="1" fontAlgn="ctr" latinLnBrk="0" hangingPunct="1">
                        <a:spcAft>
                          <a:spcPts val="0"/>
                        </a:spcAft>
                      </a:pPr>
                      <a:r>
                        <a:rPr kumimoji="1" lang="en-US" altLang="ja-JP" sz="900" b="0" kern="100" noProof="1">
                          <a:solidFill>
                            <a:schemeClr val="tx1"/>
                          </a:solidFill>
                          <a:effectLst/>
                          <a:latin typeface="+mn-lt"/>
                          <a:ea typeface="ＭＳ Ｐゴシック" panose="020B0600070205080204" pitchFamily="50" charset="-128"/>
                          <a:cs typeface="Arial" panose="020B0604020202020204" pitchFamily="34" charset="0"/>
                        </a:rPr>
                        <a:t>2018</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1">
                          <a:ln>
                            <a:noFill/>
                          </a:ln>
                          <a:solidFill>
                            <a:srgbClr val="000000"/>
                          </a:solidFill>
                          <a:effectLst/>
                          <a:uLnTx/>
                          <a:uFillTx/>
                          <a:latin typeface="+mn-lt"/>
                          <a:ea typeface="ＭＳ Ｐゴシック"/>
                          <a:cs typeface="+mn-cs"/>
                        </a:rPr>
                        <a:t>内資</a:t>
                      </a:r>
                      <a:endParaRPr kumimoji="1" lang="en-US" altLang="ja-JP" sz="900" b="0" i="0" u="none" strike="noStrike" kern="1200" cap="none" spc="0" normalizeH="0" baseline="0" noProof="0" dirty="0">
                        <a:ln>
                          <a:noFill/>
                        </a:ln>
                        <a:solidFill>
                          <a:srgbClr val="000000"/>
                        </a:solidFill>
                        <a:effectLst/>
                        <a:uLnTx/>
                        <a:uFillTx/>
                        <a:latin typeface="+mn-lt"/>
                        <a:ea typeface="ＭＳ Ｐゴシック"/>
                        <a:cs typeface="+mn-cs"/>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900" b="0" i="0" u="none" strike="noStrike" kern="1200" cap="none" spc="0" normalizeH="0" baseline="0" noProof="1">
                          <a:ln>
                            <a:noFill/>
                          </a:ln>
                          <a:solidFill>
                            <a:srgbClr val="000000"/>
                          </a:solidFill>
                          <a:effectLst/>
                          <a:uLnTx/>
                          <a:uFillTx/>
                          <a:latin typeface="+mn-lt"/>
                          <a:ea typeface="ＭＳ Ｐゴシック"/>
                          <a:cs typeface="+mn-cs"/>
                        </a:rPr>
                        <a:t>非公開</a:t>
                      </a:r>
                      <a:endParaRPr lang="en-US" sz="900" b="0" i="0" u="none" strike="noStrike" dirty="0">
                        <a:solidFill>
                          <a:srgbClr val="000000"/>
                        </a:solidFill>
                        <a:effectLst/>
                        <a:latin typeface="+mn-lt"/>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55563" indent="0" algn="ctr" defTabSz="914400" rtl="0" eaLnBrk="1" fontAlgn="ctr" latinLnBrk="0" hangingPunct="1">
                        <a:spcAft>
                          <a:spcPts val="0"/>
                        </a:spcAft>
                      </a:pPr>
                      <a:r>
                        <a:rPr kumimoji="1" lang="en-US" altLang="ja-JP" sz="900" b="0" kern="100" noProof="1">
                          <a:solidFill>
                            <a:schemeClr val="tx1"/>
                          </a:solidFill>
                          <a:effectLst/>
                          <a:latin typeface="+mn-lt"/>
                          <a:ea typeface="ＭＳ Ｐゴシック" panose="020B0600070205080204" pitchFamily="50" charset="-128"/>
                          <a:cs typeface="Arial" panose="020B0604020202020204" pitchFamily="34" charset="0"/>
                        </a:rPr>
                        <a:t>2-10</a:t>
                      </a:r>
                      <a:endParaRPr kumimoji="1" lang="en-US" altLang="ja-JP" sz="900" b="0" kern="100" dirty="0">
                        <a:solidFill>
                          <a:schemeClr val="tx1"/>
                        </a:solidFill>
                        <a:effectLst/>
                        <a:latin typeface="+mn-lt"/>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en-US" altLang="ja-JP" sz="900" b="0" i="0" u="none" strike="noStrike" kern="1200" cap="none" spc="0" normalizeH="0" baseline="0" noProof="1">
                          <a:ln>
                            <a:noFill/>
                          </a:ln>
                          <a:solidFill>
                            <a:srgbClr val="000000"/>
                          </a:solidFill>
                          <a:effectLst/>
                          <a:uLnTx/>
                          <a:uFillTx/>
                          <a:latin typeface="+mn-lt"/>
                          <a:ea typeface="ＭＳ Ｐゴシック"/>
                          <a:cs typeface="+mn-cs"/>
                        </a:rPr>
                        <a:t>383万US$</a:t>
                      </a:r>
                      <a:endParaRPr lang="en-US" sz="900" b="0" i="0" u="none" strike="noStrike" dirty="0">
                        <a:solidFill>
                          <a:srgbClr val="000000"/>
                        </a:solidFill>
                        <a:effectLst/>
                        <a:latin typeface="+mn-lt"/>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en-US" sz="900" b="0" i="0" u="none" strike="noStrike" kern="1200" cap="none" spc="0" normalizeH="0" baseline="0" noProof="1">
                          <a:ln>
                            <a:noFill/>
                          </a:ln>
                          <a:solidFill>
                            <a:srgbClr val="000000"/>
                          </a:solidFill>
                          <a:effectLst/>
                          <a:uLnTx/>
                          <a:uFillTx/>
                          <a:latin typeface="+mn-lt"/>
                          <a:ea typeface="ＭＳ Ｐゴシック"/>
                          <a:cs typeface="+mn-cs"/>
                        </a:rPr>
                        <a:t>不明</a:t>
                      </a:r>
                      <a:endParaRPr lang="en-US" sz="900" b="0" i="0" u="none" strike="noStrike" dirty="0">
                        <a:solidFill>
                          <a:srgbClr val="000000"/>
                        </a:solidFill>
                        <a:effectLst/>
                        <a:latin typeface="+mn-lt"/>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900" b="0" i="0" u="none" strike="noStrike" kern="1200" cap="none" spc="0" normalizeH="0" baseline="0" noProof="1">
                          <a:ln>
                            <a:noFill/>
                          </a:ln>
                          <a:solidFill>
                            <a:srgbClr val="000000"/>
                          </a:solidFill>
                          <a:effectLst/>
                          <a:uLnTx/>
                          <a:uFillTx/>
                          <a:latin typeface="+mn-lt"/>
                          <a:ea typeface="ＭＳ Ｐゴシック"/>
                          <a:cs typeface="+mn-cs"/>
                        </a:rPr>
                        <a:t>不明</a:t>
                      </a:r>
                      <a:endParaRPr lang="en-US" sz="900" b="0" i="0" u="none" strike="noStrike" dirty="0">
                        <a:solidFill>
                          <a:srgbClr val="000000"/>
                        </a:solidFill>
                        <a:effectLst/>
                        <a:latin typeface="+mn-lt"/>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en-US" altLang="ja-JP" sz="900" b="0" i="0" u="none" strike="noStrike" kern="1200" cap="none" spc="0" normalizeH="0" baseline="0" noProof="1">
                          <a:ln>
                            <a:noFill/>
                          </a:ln>
                          <a:solidFill>
                            <a:srgbClr val="000000"/>
                          </a:solidFill>
                          <a:effectLst/>
                          <a:uLnTx/>
                          <a:uFillTx/>
                          <a:latin typeface="+mn-lt"/>
                          <a:ea typeface="ＭＳ Ｐゴシック"/>
                          <a:cs typeface="+mn-cs"/>
                        </a:rPr>
                        <a:t>不明</a:t>
                      </a:r>
                      <a:endParaRPr lang="en-US" sz="900" b="0" i="0" u="none" strike="noStrike" dirty="0">
                        <a:solidFill>
                          <a:srgbClr val="000000"/>
                        </a:solidFill>
                        <a:effectLst/>
                        <a:latin typeface="+mn-lt"/>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indent="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en-US" altLang="ja-JP" sz="900" b="0" kern="1200" noProof="1">
                          <a:solidFill>
                            <a:schemeClr val="tx1"/>
                          </a:solidFill>
                          <a:latin typeface="+mn-lt"/>
                          <a:ea typeface="+mn-ea"/>
                          <a:cs typeface="+mn-cs"/>
                        </a:rPr>
                        <a:t>テレファーマシーサービスを提供するオンラインプラットフォーム。</a:t>
                      </a:r>
                      <a:r>
                        <a:rPr kumimoji="1" lang="en-US" altLang="ja-JP" sz="900" b="0" kern="1200" dirty="0">
                          <a:solidFill>
                            <a:schemeClr val="tx1"/>
                          </a:solidFill>
                          <a:latin typeface="+mn-lt"/>
                          <a:ea typeface="+mn-ea"/>
                          <a:cs typeface="+mn-cs"/>
                        </a:rPr>
                        <a:t> </a:t>
                      </a:r>
                      <a:r>
                        <a:rPr kumimoji="1" lang="en-US" altLang="ja-JP" sz="900" b="0" kern="1200" noProof="1">
                          <a:solidFill>
                            <a:schemeClr val="tx1"/>
                          </a:solidFill>
                          <a:latin typeface="+mn-lt"/>
                          <a:ea typeface="+mn-ea"/>
                          <a:cs typeface="+mn-cs"/>
                        </a:rPr>
                        <a:t>同社は、医療専門家とのオンライン相談を提供し、医薬品管理、処方箋配送、投薬管理などの幅広い医薬品サービスを提供して</a:t>
                      </a:r>
                      <a:r>
                        <a:rPr kumimoji="1" lang="ja-JP" altLang="en-US" sz="900" b="0" kern="1200" noProof="1">
                          <a:solidFill>
                            <a:schemeClr val="tx1"/>
                          </a:solidFill>
                          <a:latin typeface="+mn-lt"/>
                          <a:ea typeface="+mn-ea"/>
                          <a:cs typeface="+mn-cs"/>
                        </a:rPr>
                        <a:t>いる</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282811395"/>
                  </a:ext>
                </a:extLst>
              </a:tr>
              <a:tr h="668616">
                <a:tc>
                  <a:txBody>
                    <a:bodyPr/>
                    <a:lstStyle/>
                    <a:p>
                      <a:pPr marL="0" algn="ctr" defTabSz="914400" rtl="0" eaLnBrk="1" fontAlgn="ctr" latinLnBrk="0" hangingPunct="1">
                        <a:spcAft>
                          <a:spcPts val="0"/>
                        </a:spcAft>
                      </a:pPr>
                      <a:r>
                        <a:rPr kumimoji="1" lang="en-US" altLang="ja-JP" sz="900" b="1" kern="100" noProof="1">
                          <a:solidFill>
                            <a:schemeClr val="tx1"/>
                          </a:solidFill>
                          <a:effectLst/>
                          <a:latin typeface="+mn-lt"/>
                          <a:ea typeface="ＭＳ Ｐゴシック" panose="020B0600070205080204" pitchFamily="50" charset="-128"/>
                          <a:cs typeface="Arial" panose="020B0604020202020204" pitchFamily="34" charset="0"/>
                        </a:rPr>
                        <a:t>13</a:t>
                      </a:r>
                      <a:endParaRPr kumimoji="1" lang="ja-JP" sz="900" b="1" kern="100" dirty="0">
                        <a:solidFill>
                          <a:schemeClr val="tx1"/>
                        </a:solidFill>
                        <a:effectLst/>
                        <a:latin typeface="+mn-lt"/>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55563" indent="0" algn="l" defTabSz="914400" rtl="0" eaLnBrk="1" fontAlgn="ctr" latinLnBrk="0" hangingPunct="1">
                        <a:spcAft>
                          <a:spcPts val="0"/>
                        </a:spcAft>
                      </a:pPr>
                      <a:r>
                        <a:rPr kumimoji="1" lang="en-US" sz="900" b="1" kern="100" noProof="1">
                          <a:solidFill>
                            <a:schemeClr val="tx1"/>
                          </a:solidFill>
                          <a:effectLst/>
                          <a:latin typeface="+mn-lt"/>
                          <a:ea typeface="ＭＳ Ｐゴシック" panose="020B0600070205080204" pitchFamily="50" charset="-128"/>
                          <a:cs typeface="Arial" panose="020B0604020202020204" pitchFamily="34" charset="0"/>
                        </a:rPr>
                        <a:t>Everyday Doctor</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55563" indent="0" algn="l" defTabSz="914400" rtl="0" eaLnBrk="1" fontAlgn="ctr" latinLnBrk="0" hangingPunct="1">
                        <a:spcAft>
                          <a:spcPts val="0"/>
                        </a:spcAft>
                      </a:pPr>
                      <a:r>
                        <a:rPr kumimoji="1" lang="en-US" altLang="ja-JP" sz="900" b="0" kern="100" noProof="1">
                          <a:solidFill>
                            <a:schemeClr val="tx1"/>
                          </a:solidFill>
                          <a:effectLst/>
                          <a:latin typeface="+mn-lt"/>
                          <a:ea typeface="ＭＳ Ｐゴシック" panose="020B0600070205080204" pitchFamily="50" charset="-128"/>
                          <a:cs typeface="Arial" panose="020B0604020202020204" pitchFamily="34" charset="0"/>
                        </a:rPr>
                        <a:t>2019</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1">
                          <a:ln>
                            <a:noFill/>
                          </a:ln>
                          <a:solidFill>
                            <a:srgbClr val="000000"/>
                          </a:solidFill>
                          <a:effectLst/>
                          <a:uLnTx/>
                          <a:uFillTx/>
                          <a:latin typeface="+mn-lt"/>
                          <a:ea typeface="ＭＳ Ｐゴシック"/>
                          <a:cs typeface="+mn-cs"/>
                        </a:rPr>
                        <a:t>内資</a:t>
                      </a:r>
                      <a:endParaRPr kumimoji="1" lang="en-US" altLang="ja-JP" sz="900" b="0" i="0" u="none" strike="noStrike" kern="1200" cap="none" spc="0" normalizeH="0" baseline="0" noProof="0" dirty="0">
                        <a:ln>
                          <a:noFill/>
                        </a:ln>
                        <a:solidFill>
                          <a:srgbClr val="000000"/>
                        </a:solidFill>
                        <a:effectLst/>
                        <a:uLnTx/>
                        <a:uFillTx/>
                        <a:latin typeface="+mn-lt"/>
                        <a:ea typeface="ＭＳ Ｐゴシック"/>
                        <a:cs typeface="+mn-cs"/>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900" b="0" i="0" u="none" strike="noStrike" kern="1200" cap="none" spc="0" normalizeH="0" baseline="0" noProof="1">
                          <a:ln>
                            <a:noFill/>
                          </a:ln>
                          <a:solidFill>
                            <a:srgbClr val="000000"/>
                          </a:solidFill>
                          <a:effectLst/>
                          <a:uLnTx/>
                          <a:uFillTx/>
                          <a:latin typeface="+mn-lt"/>
                          <a:ea typeface="ＭＳ Ｐゴシック"/>
                          <a:cs typeface="+mn-cs"/>
                        </a:rPr>
                        <a:t>非公開</a:t>
                      </a:r>
                      <a:endParaRPr lang="en-US" sz="900" b="0" i="0" u="none" strike="noStrike" dirty="0">
                        <a:solidFill>
                          <a:srgbClr val="000000"/>
                        </a:solidFill>
                        <a:effectLst/>
                        <a:latin typeface="+mn-lt"/>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55563" indent="0" algn="ctr" defTabSz="914400" rtl="0" eaLnBrk="1" fontAlgn="ctr" latinLnBrk="0" hangingPunct="1">
                        <a:spcAft>
                          <a:spcPts val="0"/>
                        </a:spcAft>
                      </a:pPr>
                      <a:r>
                        <a:rPr kumimoji="1" lang="en-US" altLang="ja-JP" sz="900" b="0" kern="100" noProof="1">
                          <a:solidFill>
                            <a:schemeClr val="tx1"/>
                          </a:solidFill>
                          <a:effectLst/>
                          <a:latin typeface="+mn-lt"/>
                          <a:ea typeface="ＭＳ Ｐゴシック" panose="020B0600070205080204" pitchFamily="50" charset="-128"/>
                          <a:cs typeface="Arial" panose="020B0604020202020204" pitchFamily="34" charset="0"/>
                        </a:rPr>
                        <a:t>-</a:t>
                      </a:r>
                      <a:endParaRPr kumimoji="1" lang="en-US" altLang="ja-JP" sz="900" b="0" kern="100" dirty="0">
                        <a:solidFill>
                          <a:schemeClr val="tx1"/>
                        </a:solidFill>
                        <a:effectLst/>
                        <a:latin typeface="+mn-lt"/>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en-US" altLang="ja-JP" sz="900" b="0" i="0" u="none" strike="noStrike" kern="1200" cap="none" spc="0" normalizeH="0" baseline="0" noProof="1">
                          <a:ln>
                            <a:noFill/>
                          </a:ln>
                          <a:solidFill>
                            <a:srgbClr val="000000"/>
                          </a:solidFill>
                          <a:effectLst/>
                          <a:uLnTx/>
                          <a:uFillTx/>
                          <a:latin typeface="+mn-lt"/>
                          <a:ea typeface="ＭＳ Ｐゴシック"/>
                          <a:cs typeface="+mn-cs"/>
                        </a:rPr>
                        <a:t>10万US$</a:t>
                      </a:r>
                      <a:endParaRPr lang="en-US" sz="900" b="0" i="0" u="none" strike="noStrike" dirty="0">
                        <a:solidFill>
                          <a:srgbClr val="000000"/>
                        </a:solidFill>
                        <a:effectLst/>
                        <a:latin typeface="+mn-lt"/>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1">
                          <a:ln>
                            <a:noFill/>
                          </a:ln>
                          <a:solidFill>
                            <a:srgbClr val="000000"/>
                          </a:solidFill>
                          <a:effectLst/>
                          <a:uLnTx/>
                          <a:uFillTx/>
                          <a:latin typeface="+mn-lt"/>
                          <a:ea typeface="ＭＳ Ｐゴシック"/>
                          <a:cs typeface="+mn-cs"/>
                        </a:rPr>
                        <a:t>不明</a:t>
                      </a:r>
                      <a:endParaRPr kumimoji="1" lang="en-US" altLang="ja-JP" sz="900" b="0" i="0" u="none" strike="noStrike" kern="1200" cap="none" spc="0" normalizeH="0" baseline="0" noProof="0" dirty="0">
                        <a:ln>
                          <a:noFill/>
                        </a:ln>
                        <a:solidFill>
                          <a:srgbClr val="000000"/>
                        </a:solidFill>
                        <a:effectLst/>
                        <a:uLnTx/>
                        <a:uFillTx/>
                        <a:latin typeface="+mn-lt"/>
                        <a:ea typeface="ＭＳ Ｐゴシック"/>
                        <a:cs typeface="+mn-cs"/>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900" b="0" i="0" u="none" strike="noStrike" kern="1200" cap="none" spc="0" normalizeH="0" baseline="0" noProof="1">
                          <a:ln>
                            <a:noFill/>
                          </a:ln>
                          <a:solidFill>
                            <a:srgbClr val="000000"/>
                          </a:solidFill>
                          <a:effectLst/>
                          <a:uLnTx/>
                          <a:uFillTx/>
                          <a:latin typeface="+mn-lt"/>
                          <a:ea typeface="ＭＳ Ｐゴシック"/>
                          <a:cs typeface="+mn-cs"/>
                        </a:rPr>
                        <a:t>不明</a:t>
                      </a:r>
                      <a:endParaRPr lang="en-US" sz="900" b="0" i="0" u="none" strike="noStrike" dirty="0">
                        <a:solidFill>
                          <a:srgbClr val="000000"/>
                        </a:solidFill>
                        <a:effectLst/>
                        <a:latin typeface="+mn-lt"/>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900" b="0" i="0" u="none" strike="noStrike" kern="1200" cap="none" spc="0" normalizeH="0" baseline="0" noProof="1">
                          <a:ln>
                            <a:noFill/>
                          </a:ln>
                          <a:solidFill>
                            <a:srgbClr val="000000"/>
                          </a:solidFill>
                          <a:effectLst/>
                          <a:uLnTx/>
                          <a:uFillTx/>
                          <a:latin typeface="+mn-lt"/>
                          <a:ea typeface="ＭＳ Ｐゴシック"/>
                          <a:cs typeface="+mn-cs"/>
                        </a:rPr>
                        <a:t>不明</a:t>
                      </a:r>
                      <a:endParaRPr lang="en-US" sz="900" b="0" i="0" u="none" strike="noStrike" dirty="0">
                        <a:solidFill>
                          <a:srgbClr val="000000"/>
                        </a:solidFill>
                        <a:effectLst/>
                        <a:latin typeface="+mn-lt"/>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indent="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en-US" altLang="ja-JP" sz="900" b="0" kern="1200" noProof="1">
                          <a:solidFill>
                            <a:schemeClr val="tx1"/>
                          </a:solidFill>
                          <a:latin typeface="+mn-lt"/>
                          <a:ea typeface="+mn-ea"/>
                          <a:cs typeface="+mn-cs"/>
                        </a:rPr>
                        <a:t>Everyday Doctorプラットフォームは遠隔医療サービスを提供し、リアルタイムの医師診察、予約スケジュール、電子カルテへのアクセス、電子処方箋、安全な支払いを可能にし、すべて地域の医療規制に準拠してい</a:t>
                      </a:r>
                      <a:r>
                        <a:rPr kumimoji="1" lang="ja-JP" altLang="en-US" sz="900" b="0" kern="1200" noProof="1">
                          <a:solidFill>
                            <a:schemeClr val="tx1"/>
                          </a:solidFill>
                          <a:latin typeface="+mn-lt"/>
                          <a:ea typeface="+mn-ea"/>
                          <a:cs typeface="+mn-cs"/>
                        </a:rPr>
                        <a:t>る</a:t>
                      </a:r>
                      <a:r>
                        <a:rPr kumimoji="1" lang="en-US" altLang="ja-JP" sz="900" b="0" kern="1200" noProof="1">
                          <a:solidFill>
                            <a:schemeClr val="tx1"/>
                          </a:solidFill>
                          <a:latin typeface="+mn-lt"/>
                          <a:ea typeface="+mn-ea"/>
                          <a:cs typeface="+mn-cs"/>
                        </a:rPr>
                        <a:t>。</a:t>
                      </a:r>
                      <a:endParaRPr kumimoji="1" lang="ja-JP" altLang="en-US" sz="900" b="0" kern="1200" noProof="1">
                        <a:solidFill>
                          <a:schemeClr val="tx1"/>
                        </a:solidFill>
                        <a:latin typeface="+mn-lt"/>
                        <a:ea typeface="+mn-ea"/>
                        <a:cs typeface="+mn-cs"/>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2170831285"/>
                  </a:ext>
                </a:extLst>
              </a:tr>
              <a:tr h="668616">
                <a:tc>
                  <a:txBody>
                    <a:bodyPr/>
                    <a:lstStyle/>
                    <a:p>
                      <a:pPr marL="0" algn="ctr" defTabSz="914400" rtl="0" eaLnBrk="1" fontAlgn="ctr" latinLnBrk="0" hangingPunct="1">
                        <a:spcAft>
                          <a:spcPts val="0"/>
                        </a:spcAft>
                      </a:pPr>
                      <a:r>
                        <a:rPr kumimoji="1" lang="en-US" altLang="ja-JP" sz="900" b="1" kern="100" noProof="1">
                          <a:solidFill>
                            <a:schemeClr val="tx1"/>
                          </a:solidFill>
                          <a:effectLst/>
                          <a:latin typeface="+mn-lt"/>
                          <a:ea typeface="ＭＳ Ｐゴシック" panose="020B0600070205080204" pitchFamily="50" charset="-128"/>
                          <a:cs typeface="Arial" panose="020B0604020202020204" pitchFamily="34" charset="0"/>
                        </a:rPr>
                        <a:t>14</a:t>
                      </a:r>
                      <a:endParaRPr kumimoji="1" lang="ja-JP" sz="900" b="1" kern="100" dirty="0">
                        <a:solidFill>
                          <a:schemeClr val="tx1"/>
                        </a:solidFill>
                        <a:effectLst/>
                        <a:latin typeface="+mn-lt"/>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55563" indent="0" algn="l" defTabSz="914400" rtl="0" eaLnBrk="1" fontAlgn="ctr" latinLnBrk="0" hangingPunct="1">
                        <a:spcAft>
                          <a:spcPts val="0"/>
                        </a:spcAft>
                      </a:pPr>
                      <a:r>
                        <a:rPr kumimoji="1" lang="en-US" sz="900" b="1" kern="100" noProof="1">
                          <a:solidFill>
                            <a:schemeClr val="tx1"/>
                          </a:solidFill>
                          <a:effectLst/>
                          <a:latin typeface="+mn-lt"/>
                          <a:ea typeface="ＭＳ Ｐゴシック" panose="020B0600070205080204" pitchFamily="50" charset="-128"/>
                          <a:cs typeface="Arial" panose="020B0604020202020204" pitchFamily="34" charset="0"/>
                        </a:rPr>
                        <a:t>MyHealth</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55563" indent="0" algn="l" defTabSz="914400" rtl="0" eaLnBrk="1" fontAlgn="ctr" latinLnBrk="0" hangingPunct="1">
                        <a:spcAft>
                          <a:spcPts val="0"/>
                        </a:spcAft>
                      </a:pPr>
                      <a:r>
                        <a:rPr kumimoji="1" lang="en-US" altLang="ja-JP" sz="900" b="0" kern="100" noProof="1">
                          <a:solidFill>
                            <a:schemeClr val="tx1"/>
                          </a:solidFill>
                          <a:effectLst/>
                          <a:latin typeface="+mn-lt"/>
                          <a:ea typeface="ＭＳ Ｐゴシック" panose="020B0600070205080204" pitchFamily="50" charset="-128"/>
                          <a:cs typeface="Arial" panose="020B0604020202020204" pitchFamily="34" charset="0"/>
                        </a:rPr>
                        <a:t>2016</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1">
                          <a:ln>
                            <a:noFill/>
                          </a:ln>
                          <a:solidFill>
                            <a:srgbClr val="000000"/>
                          </a:solidFill>
                          <a:effectLst/>
                          <a:uLnTx/>
                          <a:uFillTx/>
                          <a:latin typeface="+mn-lt"/>
                          <a:ea typeface="ＭＳ Ｐゴシック"/>
                          <a:cs typeface="+mn-cs"/>
                        </a:rPr>
                        <a:t>内資</a:t>
                      </a:r>
                      <a:endParaRPr kumimoji="1" lang="en-US" altLang="ja-JP" sz="900" b="0" i="0" u="none" strike="noStrike" kern="1200" cap="none" spc="0" normalizeH="0" baseline="0" noProof="0" dirty="0">
                        <a:ln>
                          <a:noFill/>
                        </a:ln>
                        <a:solidFill>
                          <a:srgbClr val="000000"/>
                        </a:solidFill>
                        <a:effectLst/>
                        <a:uLnTx/>
                        <a:uFillTx/>
                        <a:latin typeface="+mn-lt"/>
                        <a:ea typeface="ＭＳ Ｐゴシック"/>
                        <a:cs typeface="+mn-cs"/>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1">
                        <a:ln>
                          <a:noFill/>
                        </a:ln>
                        <a:solidFill>
                          <a:srgbClr val="000000"/>
                        </a:solidFill>
                        <a:effectLst/>
                        <a:uLnTx/>
                        <a:uFillTx/>
                        <a:latin typeface="+mn-lt"/>
                        <a:ea typeface="+mn-ea"/>
                        <a:cs typeface="+mn-cs"/>
                      </a:endParaRPr>
                    </a:p>
                    <a:p>
                      <a:pPr marL="0" marR="0" lvl="0" indent="0" algn="ctr" defTabSz="914400" rtl="0" eaLnBrk="1" fontAlgn="b"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1">
                          <a:ln>
                            <a:noFill/>
                          </a:ln>
                          <a:solidFill>
                            <a:srgbClr val="000000"/>
                          </a:solidFill>
                          <a:effectLst/>
                          <a:uLnTx/>
                          <a:uFillTx/>
                          <a:latin typeface="+mn-lt"/>
                          <a:ea typeface="+mn-ea"/>
                          <a:cs typeface="+mn-cs"/>
                        </a:rPr>
                        <a:t>非公開</a:t>
                      </a:r>
                      <a:endParaRPr lang="en-US" altLang="ja-JP" sz="900" b="0" i="0" u="none" strike="noStrike" dirty="0">
                        <a:solidFill>
                          <a:srgbClr val="000000"/>
                        </a:solidFill>
                        <a:effectLst/>
                        <a:latin typeface="+mn-lt"/>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55563" indent="0" algn="ctr" defTabSz="914400" rtl="0" eaLnBrk="1" fontAlgn="ctr" latinLnBrk="0" hangingPunct="1">
                        <a:spcAft>
                          <a:spcPts val="0"/>
                        </a:spcAft>
                      </a:pPr>
                      <a:r>
                        <a:rPr kumimoji="1" lang="en-US" altLang="ja-JP" sz="900" b="0" kern="100" noProof="1">
                          <a:solidFill>
                            <a:schemeClr val="tx1"/>
                          </a:solidFill>
                          <a:effectLst/>
                          <a:latin typeface="+mn-lt"/>
                          <a:ea typeface="ＭＳ Ｐゴシック" panose="020B0600070205080204" pitchFamily="50" charset="-128"/>
                          <a:cs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900" b="0" i="0" u="none" strike="noStrike" kern="1200" cap="none" spc="0" normalizeH="0" baseline="0" noProof="1">
                          <a:ln>
                            <a:noFill/>
                          </a:ln>
                          <a:solidFill>
                            <a:srgbClr val="000000"/>
                          </a:solidFill>
                          <a:effectLst/>
                          <a:uLnTx/>
                          <a:uFillTx/>
                          <a:latin typeface="+mn-lt"/>
                          <a:ea typeface="ＭＳ Ｐゴシック"/>
                          <a:cs typeface="+mn-cs"/>
                        </a:rPr>
                        <a:t>不明</a:t>
                      </a:r>
                      <a:endParaRPr lang="en-US" sz="900" b="0" i="0" u="none" strike="noStrike" dirty="0">
                        <a:solidFill>
                          <a:srgbClr val="000000"/>
                        </a:solidFill>
                        <a:effectLst/>
                        <a:latin typeface="+mn-lt"/>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1">
                          <a:ln>
                            <a:noFill/>
                          </a:ln>
                          <a:solidFill>
                            <a:srgbClr val="000000"/>
                          </a:solidFill>
                          <a:effectLst/>
                          <a:uLnTx/>
                          <a:uFillTx/>
                          <a:latin typeface="+mn-lt"/>
                          <a:ea typeface="ＭＳ Ｐゴシック"/>
                          <a:cs typeface="+mn-cs"/>
                        </a:rPr>
                        <a:t>不明</a:t>
                      </a:r>
                      <a:endParaRPr kumimoji="1" lang="en-US" altLang="ja-JP" sz="900" b="0" i="0" u="none" strike="noStrike" kern="1200" cap="none" spc="0" normalizeH="0" baseline="0" noProof="0" dirty="0">
                        <a:ln>
                          <a:noFill/>
                        </a:ln>
                        <a:solidFill>
                          <a:srgbClr val="000000"/>
                        </a:solidFill>
                        <a:effectLst/>
                        <a:uLnTx/>
                        <a:uFillTx/>
                        <a:latin typeface="+mn-lt"/>
                        <a:ea typeface="ＭＳ Ｐゴシック"/>
                        <a:cs typeface="+mn-cs"/>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900" b="0" i="0" u="none" strike="noStrike" kern="1200" cap="none" spc="0" normalizeH="0" baseline="0" noProof="1">
                          <a:ln>
                            <a:noFill/>
                          </a:ln>
                          <a:solidFill>
                            <a:srgbClr val="000000"/>
                          </a:solidFill>
                          <a:effectLst/>
                          <a:uLnTx/>
                          <a:uFillTx/>
                          <a:latin typeface="+mn-lt"/>
                          <a:ea typeface="ＭＳ Ｐゴシック"/>
                          <a:cs typeface="+mn-cs"/>
                        </a:rPr>
                        <a:t>不明</a:t>
                      </a:r>
                      <a:endParaRPr lang="en-US" sz="900" b="0" i="0" u="none" strike="noStrike" dirty="0">
                        <a:solidFill>
                          <a:srgbClr val="000000"/>
                        </a:solidFill>
                        <a:effectLst/>
                        <a:latin typeface="+mn-lt"/>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900" b="0" i="0" u="none" strike="noStrike" kern="1200" cap="none" spc="0" normalizeH="0" baseline="0" noProof="1">
                          <a:ln>
                            <a:noFill/>
                          </a:ln>
                          <a:solidFill>
                            <a:srgbClr val="000000"/>
                          </a:solidFill>
                          <a:effectLst/>
                          <a:uLnTx/>
                          <a:uFillTx/>
                          <a:latin typeface="+mn-lt"/>
                          <a:ea typeface="ＭＳ Ｐゴシック"/>
                          <a:cs typeface="+mn-cs"/>
                        </a:rPr>
                        <a:t>不明</a:t>
                      </a:r>
                      <a:endParaRPr lang="en-US" sz="900" b="0" i="0" u="none" strike="noStrike" dirty="0">
                        <a:solidFill>
                          <a:srgbClr val="000000"/>
                        </a:solidFill>
                        <a:effectLst/>
                        <a:latin typeface="+mn-lt"/>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indent="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en-US" altLang="ja-JP" sz="900" b="0" kern="1200" noProof="1">
                          <a:solidFill>
                            <a:schemeClr val="tx1"/>
                          </a:solidFill>
                          <a:latin typeface="+mn-lt"/>
                          <a:ea typeface="+mn-ea"/>
                          <a:cs typeface="+mn-cs"/>
                        </a:rPr>
                        <a:t>MyHealthは体組成測定アプリ</a:t>
                      </a:r>
                      <a:r>
                        <a:rPr kumimoji="1" lang="ja-JP" altLang="en-US" sz="900" b="0" kern="1200" noProof="1">
                          <a:solidFill>
                            <a:schemeClr val="tx1"/>
                          </a:solidFill>
                          <a:latin typeface="+mn-lt"/>
                          <a:ea typeface="+mn-ea"/>
                          <a:cs typeface="+mn-cs"/>
                        </a:rPr>
                        <a:t>であり、</a:t>
                      </a:r>
                      <a:r>
                        <a:rPr kumimoji="1" lang="en-US" altLang="ja-JP" sz="900" b="0" kern="1200" dirty="0">
                          <a:solidFill>
                            <a:schemeClr val="tx1"/>
                          </a:solidFill>
                          <a:latin typeface="+mn-lt"/>
                          <a:ea typeface="+mn-ea"/>
                          <a:cs typeface="+mn-cs"/>
                        </a:rPr>
                        <a:t> </a:t>
                      </a:r>
                      <a:r>
                        <a:rPr kumimoji="1" lang="en-US" altLang="ja-JP" sz="900" b="0" kern="1200" noProof="1">
                          <a:solidFill>
                            <a:schemeClr val="tx1"/>
                          </a:solidFill>
                          <a:latin typeface="+mn-lt"/>
                          <a:ea typeface="+mn-ea"/>
                          <a:cs typeface="+mn-cs"/>
                        </a:rPr>
                        <a:t>健康チェック項目を記録、追跡、分析するツールを提供し、システムやスマートフォンを介してユーザーと専門家の間のコミュニケーションツールとして使用</a:t>
                      </a:r>
                      <a:r>
                        <a:rPr kumimoji="1" lang="ja-JP" altLang="en-US" sz="900" b="0" kern="1200" noProof="1">
                          <a:solidFill>
                            <a:schemeClr val="tx1"/>
                          </a:solidFill>
                          <a:latin typeface="+mn-lt"/>
                          <a:ea typeface="+mn-ea"/>
                          <a:cs typeface="+mn-cs"/>
                        </a:rPr>
                        <a:t>される</a:t>
                      </a:r>
                      <a:r>
                        <a:rPr kumimoji="1" lang="en-US" altLang="ja-JP" sz="900" b="0" kern="1200" noProof="1">
                          <a:solidFill>
                            <a:schemeClr val="tx1"/>
                          </a:solidFill>
                          <a:latin typeface="+mn-lt"/>
                          <a:ea typeface="+mn-ea"/>
                          <a:cs typeface="+mn-cs"/>
                        </a:rPr>
                        <a:t>。</a:t>
                      </a:r>
                      <a:r>
                        <a:rPr kumimoji="1" lang="en-US" altLang="ja-JP" sz="900" b="0" kern="1200" dirty="0">
                          <a:solidFill>
                            <a:schemeClr val="tx1"/>
                          </a:solidFill>
                          <a:latin typeface="+mn-lt"/>
                          <a:ea typeface="+mn-ea"/>
                          <a:cs typeface="+mn-cs"/>
                        </a:rPr>
                        <a:t> </a:t>
                      </a:r>
                      <a:r>
                        <a:rPr kumimoji="1" lang="en-US" altLang="ja-JP" sz="900" b="0" kern="1200" noProof="1">
                          <a:solidFill>
                            <a:schemeClr val="tx1"/>
                          </a:solidFill>
                          <a:latin typeface="+mn-lt"/>
                          <a:ea typeface="+mn-ea"/>
                          <a:cs typeface="+mn-cs"/>
                        </a:rPr>
                        <a:t>形状測定や健康診断</a:t>
                      </a:r>
                      <a:r>
                        <a:rPr kumimoji="1" lang="ja-JP" altLang="en-US" sz="900" b="0" kern="1200" noProof="1">
                          <a:solidFill>
                            <a:schemeClr val="tx1"/>
                          </a:solidFill>
                          <a:latin typeface="+mn-lt"/>
                          <a:ea typeface="+mn-ea"/>
                          <a:cs typeface="+mn-cs"/>
                        </a:rPr>
                        <a:t>としても使用されている</a:t>
                      </a:r>
                      <a:r>
                        <a:rPr kumimoji="1" lang="en-US" altLang="ja-JP" sz="900" b="0" kern="1200" noProof="1">
                          <a:solidFill>
                            <a:schemeClr val="tx1"/>
                          </a:solidFill>
                          <a:latin typeface="+mn-lt"/>
                          <a:ea typeface="+mn-ea"/>
                          <a:cs typeface="+mn-cs"/>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2462254016"/>
                  </a:ext>
                </a:extLst>
              </a:tr>
              <a:tr h="668616">
                <a:tc>
                  <a:txBody>
                    <a:bodyPr/>
                    <a:lstStyle/>
                    <a:p>
                      <a:pPr marL="0" algn="ctr" defTabSz="914400" rtl="0" eaLnBrk="1" fontAlgn="ctr" latinLnBrk="0" hangingPunct="1">
                        <a:spcAft>
                          <a:spcPts val="0"/>
                        </a:spcAft>
                      </a:pPr>
                      <a:r>
                        <a:rPr kumimoji="1" lang="en-US" altLang="ja-JP" sz="900" b="1" kern="100" noProof="1">
                          <a:solidFill>
                            <a:schemeClr val="tx1"/>
                          </a:solidFill>
                          <a:effectLst/>
                          <a:latin typeface="+mn-lt"/>
                          <a:ea typeface="ＭＳ Ｐゴシック" panose="020B0600070205080204" pitchFamily="50" charset="-128"/>
                          <a:cs typeface="Arial" panose="020B0604020202020204" pitchFamily="34" charset="0"/>
                        </a:rPr>
                        <a:t>15</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55563" indent="0" algn="l" defTabSz="914400" rtl="0" eaLnBrk="1" fontAlgn="ctr" latinLnBrk="0" hangingPunct="1">
                        <a:spcAft>
                          <a:spcPts val="0"/>
                        </a:spcAft>
                      </a:pPr>
                      <a:r>
                        <a:rPr kumimoji="1" lang="en-US" sz="900" b="1" kern="100" noProof="1">
                          <a:solidFill>
                            <a:schemeClr val="tx1"/>
                          </a:solidFill>
                          <a:effectLst/>
                          <a:latin typeface="+mn-lt"/>
                          <a:ea typeface="ＭＳ Ｐゴシック" panose="020B0600070205080204" pitchFamily="50" charset="-128"/>
                          <a:cs typeface="Arial" panose="020B0604020202020204" pitchFamily="34" charset="0"/>
                        </a:rPr>
                        <a:t>Alljit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55563" indent="0" algn="l" defTabSz="914400" rtl="0" eaLnBrk="1" fontAlgn="ctr" latinLnBrk="0" hangingPunct="1">
                        <a:spcAft>
                          <a:spcPts val="0"/>
                        </a:spcAft>
                      </a:pPr>
                      <a:r>
                        <a:rPr kumimoji="1" lang="en-US" altLang="ja-JP" sz="900" b="0" kern="100" noProof="1">
                          <a:solidFill>
                            <a:schemeClr val="tx1"/>
                          </a:solidFill>
                          <a:effectLst/>
                          <a:latin typeface="+mn-lt"/>
                          <a:ea typeface="ＭＳ Ｐゴシック" panose="020B0600070205080204" pitchFamily="50" charset="-128"/>
                          <a:cs typeface="Arial" panose="020B0604020202020204" pitchFamily="34" charset="0"/>
                        </a:rPr>
                        <a:t>2020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1">
                          <a:ln>
                            <a:noFill/>
                          </a:ln>
                          <a:solidFill>
                            <a:srgbClr val="000000"/>
                          </a:solidFill>
                          <a:effectLst/>
                          <a:uLnTx/>
                          <a:uFillTx/>
                          <a:latin typeface="+mn-lt"/>
                          <a:ea typeface="+mn-ea"/>
                          <a:cs typeface="+mn-cs"/>
                        </a:rPr>
                        <a:t>内資</a:t>
                      </a:r>
                      <a:endParaRPr kumimoji="1" lang="en-US" altLang="ja-JP" sz="900" b="0" i="0" u="none" strike="noStrike" kern="1200" cap="none" spc="0" normalizeH="0" baseline="0" noProof="0" dirty="0">
                        <a:ln>
                          <a:noFill/>
                        </a:ln>
                        <a:solidFill>
                          <a:srgbClr val="000000"/>
                        </a:solidFill>
                        <a:effectLst/>
                        <a:uLnTx/>
                        <a:uFillTx/>
                        <a:latin typeface="+mn-lt"/>
                        <a:ea typeface="+mn-ea"/>
                        <a:cs typeface="+mn-cs"/>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900" b="0" i="0" u="none" strike="noStrike" kern="1200" cap="none" spc="0" normalizeH="0" baseline="0" noProof="1">
                          <a:ln>
                            <a:noFill/>
                          </a:ln>
                          <a:solidFill>
                            <a:srgbClr val="000000"/>
                          </a:solidFill>
                          <a:effectLst/>
                          <a:uLnTx/>
                          <a:uFillTx/>
                          <a:latin typeface="+mn-lt"/>
                          <a:ea typeface="ＭＳ Ｐゴシック"/>
                          <a:cs typeface="+mn-cs"/>
                        </a:rPr>
                        <a:t>非公開</a:t>
                      </a:r>
                      <a:endParaRPr lang="en-US" sz="900" b="0" i="0" u="none" strike="noStrike" dirty="0">
                        <a:solidFill>
                          <a:srgbClr val="000000"/>
                        </a:solidFill>
                        <a:effectLst/>
                        <a:latin typeface="+mn-lt"/>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55563" indent="0" algn="ctr" defTabSz="914400" rtl="0" eaLnBrk="1" fontAlgn="ctr" latinLnBrk="0" hangingPunct="1">
                        <a:spcAft>
                          <a:spcPts val="0"/>
                        </a:spcAft>
                      </a:pPr>
                      <a:r>
                        <a:rPr kumimoji="1" lang="en-US" altLang="ja-JP" sz="900" b="0" kern="100" noProof="1">
                          <a:solidFill>
                            <a:schemeClr val="tx1"/>
                          </a:solidFill>
                          <a:effectLst/>
                          <a:latin typeface="+mn-lt"/>
                          <a:ea typeface="ＭＳ Ｐゴシック" panose="020B0600070205080204" pitchFamily="50" charset="-128"/>
                          <a:cs typeface="Arial" panose="020B0604020202020204" pitchFamily="34" charset="0"/>
                        </a:rPr>
                        <a:t>不明</a:t>
                      </a:r>
                      <a:endParaRPr kumimoji="1" lang="en-US" altLang="ja-JP" sz="900" b="0" kern="100" dirty="0">
                        <a:solidFill>
                          <a:schemeClr val="tx1"/>
                        </a:solidFill>
                        <a:effectLst/>
                        <a:latin typeface="+mn-lt"/>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en-US" sz="900" b="0" i="0" u="none" strike="noStrike" kern="1200" cap="none" spc="0" normalizeH="0" baseline="0" noProof="1">
                          <a:ln>
                            <a:noFill/>
                          </a:ln>
                          <a:solidFill>
                            <a:srgbClr val="000000"/>
                          </a:solidFill>
                          <a:effectLst/>
                          <a:uLnTx/>
                          <a:uFillTx/>
                          <a:latin typeface="+mn-lt"/>
                          <a:ea typeface="ＭＳ Ｐゴシック"/>
                          <a:cs typeface="+mn-cs"/>
                        </a:rPr>
                        <a:t>6万</a:t>
                      </a:r>
                      <a:r>
                        <a:rPr kumimoji="1" lang="en-US" altLang="ja-JP" sz="900" b="0" i="0" u="none" strike="noStrike" kern="1200" cap="none" spc="0" normalizeH="0" baseline="0" noProof="1">
                          <a:ln>
                            <a:noFill/>
                          </a:ln>
                          <a:solidFill>
                            <a:srgbClr val="000000"/>
                          </a:solidFill>
                          <a:effectLst/>
                          <a:uLnTx/>
                          <a:uFillTx/>
                          <a:latin typeface="+mn-lt"/>
                          <a:ea typeface="ＭＳ Ｐゴシック"/>
                          <a:cs typeface="+mn-cs"/>
                        </a:rPr>
                        <a:t>US$</a:t>
                      </a:r>
                      <a:endParaRPr lang="en-US" sz="900" b="0" i="0" u="none" strike="noStrike" dirty="0">
                        <a:solidFill>
                          <a:srgbClr val="000000"/>
                        </a:solidFill>
                        <a:effectLst/>
                        <a:latin typeface="+mn-lt"/>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900" b="0" i="0" u="none" strike="noStrike" noProof="1">
                          <a:solidFill>
                            <a:srgbClr val="000000"/>
                          </a:solidFill>
                          <a:effectLst/>
                          <a:latin typeface="+mn-lt"/>
                        </a:rPr>
                        <a:t>不明</a:t>
                      </a:r>
                      <a:endParaRPr lang="en-US" sz="900" b="0" i="0" u="none" strike="noStrike" dirty="0">
                        <a:solidFill>
                          <a:srgbClr val="000000"/>
                        </a:solidFill>
                        <a:effectLst/>
                        <a:latin typeface="+mn-lt"/>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900" b="0" i="0" u="none" strike="noStrike" kern="1200" cap="none" spc="0" normalizeH="0" baseline="0" noProof="1">
                          <a:ln>
                            <a:noFill/>
                          </a:ln>
                          <a:solidFill>
                            <a:srgbClr val="000000"/>
                          </a:solidFill>
                          <a:effectLst/>
                          <a:uLnTx/>
                          <a:uFillTx/>
                          <a:latin typeface="+mn-lt"/>
                          <a:ea typeface="ＭＳ Ｐゴシック"/>
                          <a:cs typeface="+mn-cs"/>
                        </a:rPr>
                        <a:t>不明</a:t>
                      </a:r>
                      <a:endParaRPr lang="en-US" sz="900" b="0" i="0" u="none" strike="noStrike" dirty="0">
                        <a:solidFill>
                          <a:srgbClr val="000000"/>
                        </a:solidFill>
                        <a:effectLst/>
                        <a:latin typeface="+mn-lt"/>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sz="900" b="0" i="0" u="none" strike="noStrike" noProof="1">
                          <a:solidFill>
                            <a:srgbClr val="000000"/>
                          </a:solidFill>
                          <a:effectLst/>
                          <a:latin typeface="+mn-lt"/>
                        </a:rPr>
                        <a:t>不明</a:t>
                      </a:r>
                      <a:endParaRPr lang="en-US" sz="900" b="0" i="0" u="none" strike="noStrike" dirty="0">
                        <a:solidFill>
                          <a:srgbClr val="000000"/>
                        </a:solidFill>
                        <a:effectLst/>
                        <a:latin typeface="+mn-lt"/>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indent="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en-US" altLang="ja-JP" sz="900" b="0" kern="1200" noProof="1">
                          <a:solidFill>
                            <a:schemeClr val="tx1"/>
                          </a:solidFill>
                          <a:latin typeface="+mn-lt"/>
                          <a:ea typeface="+mn-ea"/>
                          <a:cs typeface="+mn-cs"/>
                        </a:rPr>
                        <a:t>心理学者との遠隔カウンセリングサービスを提供するモバイルアプリ。</a:t>
                      </a:r>
                      <a:r>
                        <a:rPr kumimoji="1" lang="en-US" altLang="ja-JP" sz="900" b="0" kern="1200" dirty="0">
                          <a:solidFill>
                            <a:schemeClr val="tx1"/>
                          </a:solidFill>
                          <a:latin typeface="+mn-lt"/>
                          <a:ea typeface="+mn-ea"/>
                          <a:cs typeface="+mn-cs"/>
                        </a:rPr>
                        <a:t> </a:t>
                      </a:r>
                      <a:r>
                        <a:rPr kumimoji="1" lang="en-US" altLang="ja-JP" sz="900" b="0" kern="1200" noProof="1">
                          <a:solidFill>
                            <a:schemeClr val="tx1"/>
                          </a:solidFill>
                          <a:latin typeface="+mn-lt"/>
                          <a:ea typeface="+mn-ea"/>
                          <a:cs typeface="+mn-cs"/>
                        </a:rPr>
                        <a:t>ユーザーはアプリを使って、メンタルヘルス関連の問題について精神科医とのオンライン相談を予約できる。</a:t>
                      </a:r>
                      <a:endParaRPr kumimoji="1" lang="ja-JP" altLang="en-US" sz="900" b="0" kern="1200" noProof="1">
                        <a:solidFill>
                          <a:schemeClr val="tx1"/>
                        </a:solidFill>
                        <a:latin typeface="+mn-lt"/>
                        <a:ea typeface="+mn-ea"/>
                        <a:cs typeface="+mn-cs"/>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2626629074"/>
                  </a:ext>
                </a:extLst>
              </a:tr>
            </a:tbl>
          </a:graphicData>
        </a:graphic>
      </p:graphicFrame>
      <p:sp>
        <p:nvSpPr>
          <p:cNvPr id="4" name="テキスト ボックス 43">
            <a:extLst>
              <a:ext uri="{FF2B5EF4-FFF2-40B4-BE49-F238E27FC236}">
                <a16:creationId xmlns:a16="http://schemas.microsoft.com/office/drawing/2014/main" id="{35889D7E-1F4E-2764-4922-31CBFC138173}"/>
              </a:ext>
            </a:extLst>
          </p:cNvPr>
          <p:cNvSpPr txBox="1"/>
          <p:nvPr/>
        </p:nvSpPr>
        <p:spPr>
          <a:xfrm>
            <a:off x="200472" y="6525344"/>
            <a:ext cx="8640960" cy="144016"/>
          </a:xfrm>
          <a:prstGeom prst="rect">
            <a:avLst/>
          </a:prstGeom>
          <a:noFill/>
        </p:spPr>
        <p:txBody>
          <a:bodyPr wrap="square" lIns="0" tIns="0" rIns="0" bIns="0" rtlCol="0">
            <a:noAutofit/>
          </a:bodyPr>
          <a:lstStyle/>
          <a:p>
            <a:pPr lvl="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（出所）各社ホームページ、</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Tracxn</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LinkedIn</a:t>
            </a:r>
          </a:p>
        </p:txBody>
      </p:sp>
    </p:spTree>
    <p:extLst>
      <p:ext uri="{BB962C8B-B14F-4D97-AF65-F5344CB8AC3E}">
        <p14:creationId xmlns:p14="http://schemas.microsoft.com/office/powerpoint/2010/main" val="255819390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34B9C7BB-E61D-423A-87B8-CFEADA43386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10" name="Object 9" hidden="1">
                        <a:extLst>
                          <a:ext uri="{FF2B5EF4-FFF2-40B4-BE49-F238E27FC236}">
                            <a16:creationId xmlns:a16="http://schemas.microsoft.com/office/drawing/2014/main" id="{34B9C7BB-E61D-423A-87B8-CFEADA43386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lstStyle/>
          <a:p>
            <a:r>
              <a:rPr lang="ja-JP" altLang="en-US" dirty="0"/>
              <a:t>タイ／医療関連／その他</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医療の</a:t>
            </a:r>
            <a:r>
              <a:rPr lang="en-US" altLang="ja-JP" dirty="0"/>
              <a:t>IT</a:t>
            </a:r>
            <a:r>
              <a:rPr lang="ja-JP" altLang="en-US" dirty="0"/>
              <a:t>化に関する状況（</a:t>
            </a:r>
            <a:r>
              <a:rPr lang="en-US" altLang="ja-JP" dirty="0"/>
              <a:t>1/2</a:t>
            </a:r>
            <a:r>
              <a:rPr lang="ja-JP" altLang="en-US" dirty="0"/>
              <a:t>）</a:t>
            </a:r>
            <a:endParaRPr kumimoji="1" lang="en-US" altLang="ja-JP" dirty="0"/>
          </a:p>
        </p:txBody>
      </p:sp>
      <p:sp>
        <p:nvSpPr>
          <p:cNvPr id="13" name="テキスト ボックス 3">
            <a:extLst>
              <a:ext uri="{FF2B5EF4-FFF2-40B4-BE49-F238E27FC236}">
                <a16:creationId xmlns:a16="http://schemas.microsoft.com/office/drawing/2014/main" id="{1F66E79B-451B-49CC-A07C-20402FCF2090}"/>
              </a:ext>
            </a:extLst>
          </p:cNvPr>
          <p:cNvSpPr txBox="1"/>
          <p:nvPr/>
        </p:nvSpPr>
        <p:spPr>
          <a:xfrm>
            <a:off x="200472" y="1124744"/>
            <a:ext cx="9505056" cy="4812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基本的な</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EHR</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システムは殆どの医療機関に導入されているものの、医療機関間の医療データ共有に向けた障壁は高い。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政府は医療のデジタル化を経済開発の戦略として挙げている。</a:t>
            </a:r>
          </a:p>
        </p:txBody>
      </p:sp>
      <p:grpSp>
        <p:nvGrpSpPr>
          <p:cNvPr id="14" name="グループ化 4">
            <a:extLst>
              <a:ext uri="{FF2B5EF4-FFF2-40B4-BE49-F238E27FC236}">
                <a16:creationId xmlns:a16="http://schemas.microsoft.com/office/drawing/2014/main" id="{0D996B48-BDF2-4D73-A1EF-0F2AAAFA798D}"/>
              </a:ext>
            </a:extLst>
          </p:cNvPr>
          <p:cNvGrpSpPr/>
          <p:nvPr/>
        </p:nvGrpSpPr>
        <p:grpSpPr>
          <a:xfrm>
            <a:off x="416496" y="1771464"/>
            <a:ext cx="4464496" cy="288032"/>
            <a:chOff x="4803500" y="2113806"/>
            <a:chExt cx="2954133" cy="288032"/>
          </a:xfrm>
        </p:grpSpPr>
        <p:cxnSp>
          <p:nvCxnSpPr>
            <p:cNvPr id="15" name="直線コネクタ 5">
              <a:extLst>
                <a:ext uri="{FF2B5EF4-FFF2-40B4-BE49-F238E27FC236}">
                  <a16:creationId xmlns:a16="http://schemas.microsoft.com/office/drawing/2014/main" id="{77030582-22D1-4631-BCA8-349354DA6DE6}"/>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FE6D4EB7-3395-429F-8948-E1DD418B5020}"/>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itchFamily="50" charset="-128"/>
                </a:rPr>
                <a:t>IT</a:t>
              </a:r>
              <a:r>
                <a:rPr lang="ja-JP" altLang="en-US" sz="1400" dirty="0">
                  <a:solidFill>
                    <a:srgbClr val="000000"/>
                  </a:solidFill>
                  <a:latin typeface="Arial Black" pitchFamily="34" charset="0"/>
                  <a:ea typeface="HGP創英角ｺﾞｼｯｸUB" pitchFamily="50" charset="-128"/>
                </a:rPr>
                <a:t>化の進捗動向</a:t>
              </a:r>
              <a:endParaRPr lang="en-US" altLang="ko-KR" sz="1400" baseline="30000" dirty="0">
                <a:solidFill>
                  <a:srgbClr val="000000"/>
                </a:solidFill>
                <a:latin typeface="Arial Black" pitchFamily="34" charset="0"/>
                <a:ea typeface="HGP創英角ｺﾞｼｯｸUB" pitchFamily="50" charset="-128"/>
              </a:endParaRPr>
            </a:p>
          </p:txBody>
        </p:sp>
      </p:grpSp>
      <p:grpSp>
        <p:nvGrpSpPr>
          <p:cNvPr id="18" name="グループ化 78">
            <a:extLst>
              <a:ext uri="{FF2B5EF4-FFF2-40B4-BE49-F238E27FC236}">
                <a16:creationId xmlns:a16="http://schemas.microsoft.com/office/drawing/2014/main" id="{3C70B9DD-D52C-4C89-B821-3ED4C7CBDFA9}"/>
              </a:ext>
            </a:extLst>
          </p:cNvPr>
          <p:cNvGrpSpPr/>
          <p:nvPr/>
        </p:nvGrpSpPr>
        <p:grpSpPr>
          <a:xfrm>
            <a:off x="5241032" y="1771464"/>
            <a:ext cx="4464496" cy="288032"/>
            <a:chOff x="4803500" y="2113806"/>
            <a:chExt cx="2954133" cy="288032"/>
          </a:xfrm>
        </p:grpSpPr>
        <p:cxnSp>
          <p:nvCxnSpPr>
            <p:cNvPr id="19" name="直線コネクタ 79">
              <a:extLst>
                <a:ext uri="{FF2B5EF4-FFF2-40B4-BE49-F238E27FC236}">
                  <a16:creationId xmlns:a16="http://schemas.microsoft.com/office/drawing/2014/main" id="{62BD9919-A95F-45B7-B0DD-B61670A887B0}"/>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Rectangle 6">
              <a:extLst>
                <a:ext uri="{FF2B5EF4-FFF2-40B4-BE49-F238E27FC236}">
                  <a16:creationId xmlns:a16="http://schemas.microsoft.com/office/drawing/2014/main" id="{59C0C292-1FBB-41E6-BEF9-7B15DC333F31}"/>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政府方針</a:t>
              </a:r>
              <a:endParaRPr lang="en-US" altLang="ko-KR" sz="1400" baseline="30000" dirty="0">
                <a:solidFill>
                  <a:srgbClr val="000000"/>
                </a:solidFill>
                <a:latin typeface="Arial Black" pitchFamily="34" charset="0"/>
                <a:ea typeface="HGP創英角ｺﾞｼｯｸUB" pitchFamily="50" charset="-128"/>
              </a:endParaRPr>
            </a:p>
          </p:txBody>
        </p:sp>
      </p:grpSp>
      <p:sp>
        <p:nvSpPr>
          <p:cNvPr id="22" name="テキスト ボックス 51">
            <a:extLst>
              <a:ext uri="{FF2B5EF4-FFF2-40B4-BE49-F238E27FC236}">
                <a16:creationId xmlns:a16="http://schemas.microsoft.com/office/drawing/2014/main" id="{79558C32-C831-4BE4-BB12-C8D9AD18C456}"/>
              </a:ext>
            </a:extLst>
          </p:cNvPr>
          <p:cNvSpPr txBox="1"/>
          <p:nvPr/>
        </p:nvSpPr>
        <p:spPr>
          <a:xfrm>
            <a:off x="5241032" y="2144899"/>
            <a:ext cx="4429393" cy="2390911"/>
          </a:xfrm>
          <a:prstGeom prst="rect">
            <a:avLst/>
          </a:prstGeom>
          <a:noFill/>
        </p:spPr>
        <p:txBody>
          <a:bodyPr wrap="square" rtlCol="0">
            <a:spAutoFit/>
          </a:bodyPr>
          <a:lstStyle/>
          <a:p>
            <a:pPr marL="130175" indent="-130175">
              <a:lnSpc>
                <a:spcPct val="113000"/>
              </a:lnSpc>
              <a:spcAft>
                <a:spcPts val="600"/>
              </a:spcAft>
              <a:buClr>
                <a:schemeClr val="bg1">
                  <a:lumMod val="50000"/>
                </a:schemeClr>
              </a:buClr>
              <a:buSzPct val="80000"/>
              <a:buFont typeface="Wingdings" panose="05000000000000000000" pitchFamily="2" charset="2"/>
              <a:buChar char="l"/>
            </a:pPr>
            <a:r>
              <a:rPr lang="en-US" altLang="ja-JP" sz="1200" spc="-30" dirty="0"/>
              <a:t>2017</a:t>
            </a:r>
            <a:r>
              <a:rPr lang="ja-JP" altLang="en-US" sz="1200" spc="-30" dirty="0"/>
              <a:t>年に保健省は「</a:t>
            </a:r>
            <a:r>
              <a:rPr lang="en-US" altLang="ja-JP" sz="1200" spc="-30" dirty="0"/>
              <a:t>eHealth</a:t>
            </a:r>
            <a:r>
              <a:rPr lang="ja-JP" altLang="en-US" sz="1200" spc="-30" dirty="0"/>
              <a:t>」戦略を策定し、</a:t>
            </a:r>
            <a:r>
              <a:rPr lang="en-US" altLang="ja-JP" sz="1200" spc="-30" dirty="0"/>
              <a:t>2017~2026</a:t>
            </a:r>
            <a:r>
              <a:rPr lang="ja-JP" altLang="en-US" sz="1200" spc="-30" dirty="0"/>
              <a:t>年の期間において、医療のデジタル化に係る施策の促進（医療ロボットの整備、自動診断デバイス、癌やアレルギーに対するバイオ素材開発等の支援）を目標として掲げた。</a:t>
            </a:r>
          </a:p>
          <a:p>
            <a:pPr marL="130175" indent="-130175">
              <a:lnSpc>
                <a:spcPct val="113000"/>
              </a:lnSpc>
              <a:spcAft>
                <a:spcPts val="600"/>
              </a:spcAft>
              <a:buClr>
                <a:schemeClr val="bg1">
                  <a:lumMod val="50000"/>
                </a:schemeClr>
              </a:buClr>
              <a:buSzPct val="80000"/>
              <a:buFont typeface="Wingdings" panose="05000000000000000000" pitchFamily="2" charset="2"/>
              <a:buChar char="l"/>
            </a:pPr>
            <a:r>
              <a:rPr lang="en-US" altLang="ja-JP" sz="1200" spc="-30" dirty="0"/>
              <a:t>2019</a:t>
            </a:r>
            <a:r>
              <a:rPr lang="ja-JP" altLang="en-US" sz="1200" spc="-30" dirty="0"/>
              <a:t>年に科学技術省、保健省、教育省は、バンコクソイ・ヨティ周辺地域を国家の医療イノベーション拠点として開発する「</a:t>
            </a:r>
            <a:r>
              <a:rPr lang="en-US" altLang="ja-JP" sz="1200" spc="-30" dirty="0" err="1"/>
              <a:t>Yothi</a:t>
            </a:r>
            <a:r>
              <a:rPr lang="en-US" altLang="ja-JP" sz="1200" spc="-30" dirty="0"/>
              <a:t> Innovation District</a:t>
            </a:r>
            <a:r>
              <a:rPr lang="ja-JP" altLang="en-US" sz="1200" spc="-30" dirty="0"/>
              <a:t>」計画を発表した。</a:t>
            </a:r>
            <a:endParaRPr lang="en-US" altLang="ja-JP" sz="1200" spc="-30" dirty="0"/>
          </a:p>
          <a:p>
            <a:pPr marL="130175" indent="-130175">
              <a:lnSpc>
                <a:spcPct val="113000"/>
              </a:lnSpc>
              <a:spcAft>
                <a:spcPts val="600"/>
              </a:spcAft>
              <a:buClr>
                <a:schemeClr val="bg1">
                  <a:lumMod val="50000"/>
                </a:schemeClr>
              </a:buClr>
              <a:buSzPct val="80000"/>
              <a:buFont typeface="Wingdings" panose="05000000000000000000" pitchFamily="2" charset="2"/>
              <a:buChar char="l"/>
            </a:pPr>
            <a:r>
              <a:rPr lang="ja-JP" altLang="en-US" sz="1200" spc="-30" dirty="0"/>
              <a:t>近年はタイ政府が民間企業との協力を深化しており、</a:t>
            </a:r>
            <a:r>
              <a:rPr lang="en-US" altLang="ja-JP" sz="1200" spc="-30" dirty="0"/>
              <a:t>2020</a:t>
            </a:r>
            <a:r>
              <a:rPr lang="ja-JP" altLang="en-US" sz="1200" spc="-30" dirty="0"/>
              <a:t>年には保健省が</a:t>
            </a:r>
            <a:r>
              <a:rPr lang="en-US" altLang="ja-JP" sz="1200" spc="-30" dirty="0"/>
              <a:t>Microsoft</a:t>
            </a:r>
            <a:r>
              <a:rPr lang="ja-JP" altLang="en-US" sz="1200" spc="-30" dirty="0"/>
              <a:t>社と連携の上、医療データの分析に基づいた、国内の医療リソース最適化戦略の策定を発表した。</a:t>
            </a:r>
            <a:endParaRPr lang="en-US" altLang="ja-JP" sz="1200" spc="-30" dirty="0"/>
          </a:p>
        </p:txBody>
      </p:sp>
      <p:sp>
        <p:nvSpPr>
          <p:cNvPr id="25" name="テキスト ボックス 86">
            <a:extLst>
              <a:ext uri="{FF2B5EF4-FFF2-40B4-BE49-F238E27FC236}">
                <a16:creationId xmlns:a16="http://schemas.microsoft.com/office/drawing/2014/main" id="{0EC999B7-D2DE-48C1-9B90-13C4A0D3345F}"/>
              </a:ext>
            </a:extLst>
          </p:cNvPr>
          <p:cNvSpPr txBox="1"/>
          <p:nvPr/>
        </p:nvSpPr>
        <p:spPr>
          <a:xfrm>
            <a:off x="200472" y="6252384"/>
            <a:ext cx="9289032" cy="216024"/>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EU Gateway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Programme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Healthcare &amp; Medical Technologies Thailand Market Study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年）、経済産業省「平成３０年度国際ヘルスケア拠点構築促進事業（（タイにおける医療画像データ統合システム拠点化構築プロジェクト）」報告書（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,Microsoft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6" name="テキスト ボックス 51">
            <a:extLst>
              <a:ext uri="{FF2B5EF4-FFF2-40B4-BE49-F238E27FC236}">
                <a16:creationId xmlns:a16="http://schemas.microsoft.com/office/drawing/2014/main" id="{629EF5D0-D892-41C7-AD02-468BE088A405}"/>
              </a:ext>
            </a:extLst>
          </p:cNvPr>
          <p:cNvSpPr txBox="1"/>
          <p:nvPr/>
        </p:nvSpPr>
        <p:spPr>
          <a:xfrm>
            <a:off x="344488" y="2132856"/>
            <a:ext cx="4429393" cy="3093796"/>
          </a:xfrm>
          <a:prstGeom prst="rect">
            <a:avLst/>
          </a:prstGeom>
          <a:noFill/>
        </p:spPr>
        <p:txBody>
          <a:bodyPr wrap="square" rtlCol="0">
            <a:spAutoFit/>
          </a:bodyPr>
          <a:lstStyle/>
          <a:p>
            <a:pPr marL="130175" indent="-130175">
              <a:lnSpc>
                <a:spcPct val="113000"/>
              </a:lnSpc>
              <a:spcAft>
                <a:spcPts val="600"/>
              </a:spcAft>
              <a:buClr>
                <a:schemeClr val="bg1">
                  <a:lumMod val="50000"/>
                </a:schemeClr>
              </a:buClr>
              <a:buSzPct val="80000"/>
              <a:buFont typeface="Wingdings" panose="05000000000000000000" pitchFamily="2" charset="2"/>
              <a:buChar char="l"/>
            </a:pPr>
            <a:r>
              <a:rPr lang="ja-JP" altLang="en-US" sz="1200" spc="-30" dirty="0"/>
              <a:t>電子医療記録（</a:t>
            </a:r>
            <a:r>
              <a:rPr lang="en-US" altLang="ja-JP" sz="1200" spc="-30" dirty="0"/>
              <a:t>EMR</a:t>
            </a:r>
            <a:r>
              <a:rPr lang="ja-JP" altLang="en-US" sz="1200" spc="-30" dirty="0"/>
              <a:t>）および電子健康記録（</a:t>
            </a:r>
            <a:r>
              <a:rPr lang="en-US" altLang="ja-JP" sz="1200" spc="-30" dirty="0"/>
              <a:t>EHR</a:t>
            </a:r>
            <a:r>
              <a:rPr lang="ja-JP" altLang="en-US" sz="1200" spc="-30" dirty="0"/>
              <a:t>）システムについては、殆どの医療機関において導入されている。</a:t>
            </a:r>
            <a:endParaRPr lang="en-US" altLang="ja-JP" sz="1200" spc="-30" dirty="0"/>
          </a:p>
          <a:p>
            <a:pPr marL="130175" indent="-130175">
              <a:lnSpc>
                <a:spcPct val="113000"/>
              </a:lnSpc>
              <a:spcAft>
                <a:spcPts val="600"/>
              </a:spcAft>
              <a:buClr>
                <a:schemeClr val="bg1">
                  <a:lumMod val="50000"/>
                </a:schemeClr>
              </a:buClr>
              <a:buSzPct val="80000"/>
              <a:buFont typeface="Wingdings" panose="05000000000000000000" pitchFamily="2" charset="2"/>
              <a:buChar char="l"/>
            </a:pPr>
            <a:r>
              <a:rPr lang="ja-JP" altLang="en-US" sz="1200" spc="-30" dirty="0"/>
              <a:t>一方、最新の</a:t>
            </a:r>
            <a:r>
              <a:rPr lang="en-US" altLang="ja-JP" sz="1200" spc="-30" dirty="0"/>
              <a:t>EMR</a:t>
            </a:r>
            <a:r>
              <a:rPr lang="ja-JP" altLang="en-US" sz="1200" spc="-30" dirty="0"/>
              <a:t>・</a:t>
            </a:r>
            <a:r>
              <a:rPr lang="en-US" altLang="ja-JP" sz="1200" spc="-30" dirty="0"/>
              <a:t>HER</a:t>
            </a:r>
            <a:r>
              <a:rPr lang="ja-JP" altLang="en-US" sz="1200" spc="-30" dirty="0"/>
              <a:t>システム（クラウドでのデータ管理が可能なもの等）については、バンコク、プーケット、チェンマイといった都市部の民間の医療機関以外では導入が進んでいない。</a:t>
            </a:r>
            <a:endParaRPr lang="en-US" altLang="ja-JP" sz="1200" spc="-30" dirty="0"/>
          </a:p>
          <a:p>
            <a:pPr marL="130175" indent="-130175">
              <a:lnSpc>
                <a:spcPct val="113000"/>
              </a:lnSpc>
              <a:spcAft>
                <a:spcPts val="600"/>
              </a:spcAft>
              <a:buClr>
                <a:schemeClr val="bg1">
                  <a:lumMod val="50000"/>
                </a:schemeClr>
              </a:buClr>
              <a:buSzPct val="80000"/>
              <a:buFont typeface="Wingdings" panose="05000000000000000000" pitchFamily="2" charset="2"/>
              <a:buChar char="l"/>
            </a:pPr>
            <a:r>
              <a:rPr lang="ja-JP" altLang="en-US" sz="1200" spc="-30" dirty="0"/>
              <a:t>医療データのクラウド管理を基にした医療機関間でのデータ共有については、以下の理由等を背景にまだ実現に向けたロードマップが描ける状態とは言えない。</a:t>
            </a:r>
            <a:endParaRPr lang="en-US" altLang="ja-JP" sz="1200" spc="-30" dirty="0"/>
          </a:p>
          <a:p>
            <a:pPr marL="171450" indent="-171450">
              <a:lnSpc>
                <a:spcPct val="113000"/>
              </a:lnSpc>
              <a:spcAft>
                <a:spcPts val="600"/>
              </a:spcAft>
              <a:buClr>
                <a:schemeClr val="bg1">
                  <a:lumMod val="50000"/>
                </a:schemeClr>
              </a:buClr>
              <a:buSzPct val="80000"/>
              <a:buFontTx/>
              <a:buChar char="-"/>
            </a:pPr>
            <a:r>
              <a:rPr lang="ja-JP" altLang="en-US" sz="1200" spc="-30" dirty="0"/>
              <a:t>医療機関間で導入されている情報管理システムが異なることに加え、多くの病院では診療部門毎に医療機器・システムを導入してきたため、病院内でも複数の</a:t>
            </a:r>
            <a:r>
              <a:rPr lang="en-US" altLang="ja-JP" sz="1200" spc="-30" dirty="0"/>
              <a:t> </a:t>
            </a:r>
            <a:r>
              <a:rPr lang="ja-JP" altLang="en-US" sz="1200" spc="-30" dirty="0"/>
              <a:t>システムが互いに連動していない状態で乱立している（医療 </a:t>
            </a:r>
            <a:r>
              <a:rPr lang="en-US" altLang="ja-JP" sz="1200" spc="-30" dirty="0"/>
              <a:t>ICT</a:t>
            </a:r>
            <a:r>
              <a:rPr lang="ja-JP" altLang="en-US" sz="1200" spc="-30" dirty="0"/>
              <a:t>システムのサイロ化）。</a:t>
            </a:r>
            <a:endParaRPr lang="en-US" altLang="ja-JP" sz="1200" spc="-30" dirty="0"/>
          </a:p>
          <a:p>
            <a:pPr marL="171450" indent="-171450">
              <a:lnSpc>
                <a:spcPct val="113000"/>
              </a:lnSpc>
              <a:spcAft>
                <a:spcPts val="600"/>
              </a:spcAft>
              <a:buClr>
                <a:schemeClr val="bg1">
                  <a:lumMod val="50000"/>
                </a:schemeClr>
              </a:buClr>
              <a:buSzPct val="80000"/>
              <a:buFontTx/>
              <a:buChar char="-"/>
            </a:pPr>
            <a:r>
              <a:rPr lang="ja-JP" altLang="en-US" sz="1200" spc="-30" dirty="0"/>
              <a:t>国民の医療データの管理に係る信頼が十分には醸成されてない。</a:t>
            </a:r>
            <a:endParaRPr lang="en-US" altLang="ja-JP" sz="1200" spc="-30" dirty="0"/>
          </a:p>
        </p:txBody>
      </p:sp>
      <p:sp>
        <p:nvSpPr>
          <p:cNvPr id="17" name="テキスト ボックス 51">
            <a:extLst>
              <a:ext uri="{FF2B5EF4-FFF2-40B4-BE49-F238E27FC236}">
                <a16:creationId xmlns:a16="http://schemas.microsoft.com/office/drawing/2014/main" id="{C89548BE-F3B3-44E9-8F73-6D00C011BEC3}"/>
              </a:ext>
            </a:extLst>
          </p:cNvPr>
          <p:cNvSpPr txBox="1"/>
          <p:nvPr/>
        </p:nvSpPr>
        <p:spPr>
          <a:xfrm>
            <a:off x="5241032" y="4954320"/>
            <a:ext cx="4429393" cy="1193788"/>
          </a:xfrm>
          <a:prstGeom prst="rect">
            <a:avLst/>
          </a:prstGeom>
          <a:noFill/>
        </p:spPr>
        <p:txBody>
          <a:bodyPr wrap="square" rtlCol="0">
            <a:spAutoFit/>
          </a:bodyPr>
          <a:lstStyle/>
          <a:p>
            <a:pPr marL="130175" indent="-130175">
              <a:lnSpc>
                <a:spcPct val="113000"/>
              </a:lnSpc>
              <a:spcAft>
                <a:spcPts val="600"/>
              </a:spcAft>
              <a:buClr>
                <a:schemeClr val="bg1">
                  <a:lumMod val="50000"/>
                </a:schemeClr>
              </a:buClr>
              <a:buSzPct val="80000"/>
              <a:buFont typeface="Wingdings" panose="05000000000000000000" pitchFamily="2" charset="2"/>
              <a:buChar char="l"/>
            </a:pPr>
            <a:r>
              <a:rPr lang="ja-JP" altLang="en-US" sz="1200" spc="-30" dirty="0"/>
              <a:t>富士フイルムはタイの</a:t>
            </a:r>
            <a:r>
              <a:rPr lang="en-US" altLang="ja-JP" sz="1200" spc="-30" dirty="0"/>
              <a:t>PACS </a:t>
            </a:r>
            <a:r>
              <a:rPr lang="ja-JP" altLang="en-US" sz="1200" spc="-30" dirty="0"/>
              <a:t>市場で約</a:t>
            </a:r>
            <a:r>
              <a:rPr lang="en-US" altLang="ja-JP" sz="1200" spc="-30" dirty="0"/>
              <a:t>35</a:t>
            </a:r>
            <a:r>
              <a:rPr lang="ja-JP" altLang="en-US" sz="1200" spc="-30" dirty="0"/>
              <a:t>％のシェアを占めており（</a:t>
            </a:r>
            <a:r>
              <a:rPr lang="en-US" altLang="ja-JP" sz="1200" spc="-30" dirty="0"/>
              <a:t>2019</a:t>
            </a:r>
            <a:r>
              <a:rPr lang="ja-JP" altLang="en-US" sz="1200" spc="-30" dirty="0"/>
              <a:t>年時点）、同国を重点国として認識。</a:t>
            </a:r>
            <a:endParaRPr lang="en-US" altLang="ja-JP" sz="1200" spc="-30" dirty="0"/>
          </a:p>
          <a:p>
            <a:pPr marL="130175" indent="-130175">
              <a:lnSpc>
                <a:spcPct val="113000"/>
              </a:lnSpc>
              <a:spcAft>
                <a:spcPts val="600"/>
              </a:spcAft>
              <a:buClr>
                <a:schemeClr val="bg1">
                  <a:lumMod val="50000"/>
                </a:schemeClr>
              </a:buClr>
              <a:buSzPct val="80000"/>
              <a:buFont typeface="Wingdings" panose="05000000000000000000" pitchFamily="2" charset="2"/>
              <a:buChar char="l"/>
            </a:pPr>
            <a:r>
              <a:rPr lang="en-US" altLang="ja-JP" sz="1200" spc="-30" dirty="0" err="1"/>
              <a:t>Doktar</a:t>
            </a:r>
            <a:r>
              <a:rPr lang="en-US" altLang="ja-JP" sz="1200" spc="-30" dirty="0"/>
              <a:t> </a:t>
            </a:r>
            <a:r>
              <a:rPr lang="en-US" altLang="ja-JP" sz="1200" spc="-30" dirty="0" err="1"/>
              <a:t>Raksa</a:t>
            </a:r>
            <a:r>
              <a:rPr lang="ja-JP" altLang="en-US" sz="1200" spc="-30" dirty="0"/>
              <a:t>は、低価に医療サービスを提供するため、オンライン診療、電子カルテ、電子処方箋、薬剤師の診察、処方箋の再発行等様々なサービスを一元化したデジタルプラットフォームを構築。</a:t>
            </a:r>
          </a:p>
        </p:txBody>
      </p:sp>
      <p:grpSp>
        <p:nvGrpSpPr>
          <p:cNvPr id="21" name="グループ化 78">
            <a:extLst>
              <a:ext uri="{FF2B5EF4-FFF2-40B4-BE49-F238E27FC236}">
                <a16:creationId xmlns:a16="http://schemas.microsoft.com/office/drawing/2014/main" id="{6A24B227-E4F6-4392-A229-74823B3D6381}"/>
              </a:ext>
            </a:extLst>
          </p:cNvPr>
          <p:cNvGrpSpPr/>
          <p:nvPr/>
        </p:nvGrpSpPr>
        <p:grpSpPr>
          <a:xfrm>
            <a:off x="5241032" y="4666288"/>
            <a:ext cx="4464496" cy="288032"/>
            <a:chOff x="4803500" y="2113806"/>
            <a:chExt cx="2954133" cy="288032"/>
          </a:xfrm>
        </p:grpSpPr>
        <p:cxnSp>
          <p:nvCxnSpPr>
            <p:cNvPr id="23" name="直線コネクタ 79">
              <a:extLst>
                <a:ext uri="{FF2B5EF4-FFF2-40B4-BE49-F238E27FC236}">
                  <a16:creationId xmlns:a16="http://schemas.microsoft.com/office/drawing/2014/main" id="{52625B94-6BAE-416D-AC84-F37C7F814609}"/>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4" name="Rectangle 6">
              <a:extLst>
                <a:ext uri="{FF2B5EF4-FFF2-40B4-BE49-F238E27FC236}">
                  <a16:creationId xmlns:a16="http://schemas.microsoft.com/office/drawing/2014/main" id="{3E37C395-BB27-44B2-8EF5-325AA8CC2EE2}"/>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その他民間企業の動向</a:t>
              </a:r>
              <a:endParaRPr lang="en-US" altLang="ko-KR" sz="1400" baseline="30000" dirty="0">
                <a:solidFill>
                  <a:srgbClr val="000000"/>
                </a:solidFill>
                <a:latin typeface="Arial Black" pitchFamily="34" charset="0"/>
                <a:ea typeface="HGP創英角ｺﾞｼｯｸUB" pitchFamily="50" charset="-128"/>
              </a:endParaRPr>
            </a:p>
          </p:txBody>
        </p:sp>
      </p:grpSp>
    </p:spTree>
    <p:extLst>
      <p:ext uri="{BB962C8B-B14F-4D97-AF65-F5344CB8AC3E}">
        <p14:creationId xmlns:p14="http://schemas.microsoft.com/office/powerpoint/2010/main" val="37115189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34B9C7BB-E61D-423A-87B8-CFEADA43386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10" name="Object 9" hidden="1">
                        <a:extLst>
                          <a:ext uri="{FF2B5EF4-FFF2-40B4-BE49-F238E27FC236}">
                            <a16:creationId xmlns:a16="http://schemas.microsoft.com/office/drawing/2014/main" id="{34B9C7BB-E61D-423A-87B8-CFEADA43386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lstStyle/>
          <a:p>
            <a:r>
              <a:rPr lang="ja-JP" altLang="en-US" dirty="0"/>
              <a:t>タイ／医療関連／その他</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医療の</a:t>
            </a:r>
            <a:r>
              <a:rPr lang="en-US" altLang="ja-JP" dirty="0"/>
              <a:t>IT</a:t>
            </a:r>
            <a:r>
              <a:rPr lang="ja-JP" altLang="en-US" dirty="0"/>
              <a:t>化に関する状況（</a:t>
            </a:r>
            <a:r>
              <a:rPr lang="en-US" altLang="ja-JP" dirty="0"/>
              <a:t>2/2</a:t>
            </a:r>
            <a:r>
              <a:rPr lang="ja-JP" altLang="en-US" dirty="0"/>
              <a:t>）</a:t>
            </a:r>
            <a:endParaRPr kumimoji="1" lang="en-US" altLang="ja-JP" dirty="0"/>
          </a:p>
        </p:txBody>
      </p:sp>
      <p:sp>
        <p:nvSpPr>
          <p:cNvPr id="13" name="テキスト ボックス 3">
            <a:extLst>
              <a:ext uri="{FF2B5EF4-FFF2-40B4-BE49-F238E27FC236}">
                <a16:creationId xmlns:a16="http://schemas.microsoft.com/office/drawing/2014/main" id="{1F66E79B-451B-49CC-A07C-20402FCF2090}"/>
              </a:ext>
            </a:extLst>
          </p:cNvPr>
          <p:cNvSpPr txBox="1"/>
          <p:nvPr/>
        </p:nvSpPr>
        <p:spPr>
          <a:xfrm>
            <a:off x="200472" y="1124744"/>
            <a:ext cx="9505056" cy="414537"/>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基本的な</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EHR</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システムは殆どの医療機関に導入されているものの、医療機関間の医療データ共有に向けた障壁は高い。</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政府は医療のデジタル化を経済開発の戦略として挙げている。</a:t>
            </a:r>
          </a:p>
        </p:txBody>
      </p:sp>
      <p:grpSp>
        <p:nvGrpSpPr>
          <p:cNvPr id="14" name="グループ化 4">
            <a:extLst>
              <a:ext uri="{FF2B5EF4-FFF2-40B4-BE49-F238E27FC236}">
                <a16:creationId xmlns:a16="http://schemas.microsoft.com/office/drawing/2014/main" id="{0D996B48-BDF2-4D73-A1EF-0F2AAAFA798D}"/>
              </a:ext>
            </a:extLst>
          </p:cNvPr>
          <p:cNvGrpSpPr/>
          <p:nvPr/>
        </p:nvGrpSpPr>
        <p:grpSpPr>
          <a:xfrm>
            <a:off x="211525" y="1583398"/>
            <a:ext cx="3021499" cy="288032"/>
            <a:chOff x="4803500" y="2133979"/>
            <a:chExt cx="2954133" cy="288032"/>
          </a:xfrm>
        </p:grpSpPr>
        <p:cxnSp>
          <p:nvCxnSpPr>
            <p:cNvPr id="15" name="直線コネクタ 5">
              <a:extLst>
                <a:ext uri="{FF2B5EF4-FFF2-40B4-BE49-F238E27FC236}">
                  <a16:creationId xmlns:a16="http://schemas.microsoft.com/office/drawing/2014/main" id="{77030582-22D1-4631-BCA8-349354DA6DE6}"/>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FE6D4EB7-3395-429F-8948-E1DD418B5020}"/>
                </a:ext>
              </a:extLst>
            </p:cNvPr>
            <p:cNvSpPr>
              <a:spLocks noChangeArrowheads="1"/>
            </p:cNvSpPr>
            <p:nvPr/>
          </p:nvSpPr>
          <p:spPr bwMode="auto">
            <a:xfrm>
              <a:off x="4803500" y="2133979"/>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itchFamily="50" charset="-128"/>
                </a:rPr>
                <a:t>IT</a:t>
              </a:r>
              <a:r>
                <a:rPr lang="ja-JP" altLang="en-US" sz="1400" dirty="0">
                  <a:solidFill>
                    <a:srgbClr val="000000"/>
                  </a:solidFill>
                  <a:latin typeface="Arial Black" pitchFamily="34" charset="0"/>
                  <a:ea typeface="HGP創英角ｺﾞｼｯｸUB" pitchFamily="50" charset="-128"/>
                </a:rPr>
                <a:t>化の進捗動向</a:t>
              </a:r>
              <a:endParaRPr lang="en-US" altLang="ko-KR" sz="1400" baseline="30000" dirty="0">
                <a:solidFill>
                  <a:srgbClr val="000000"/>
                </a:solidFill>
                <a:latin typeface="Arial Black" pitchFamily="34" charset="0"/>
                <a:ea typeface="HGP創英角ｺﾞｼｯｸUB" pitchFamily="50" charset="-128"/>
              </a:endParaRPr>
            </a:p>
          </p:txBody>
        </p:sp>
      </p:grpSp>
      <p:grpSp>
        <p:nvGrpSpPr>
          <p:cNvPr id="18" name="グループ化 78">
            <a:extLst>
              <a:ext uri="{FF2B5EF4-FFF2-40B4-BE49-F238E27FC236}">
                <a16:creationId xmlns:a16="http://schemas.microsoft.com/office/drawing/2014/main" id="{3C70B9DD-D52C-4C89-B821-3ED4C7CBDFA9}"/>
              </a:ext>
            </a:extLst>
          </p:cNvPr>
          <p:cNvGrpSpPr/>
          <p:nvPr/>
        </p:nvGrpSpPr>
        <p:grpSpPr>
          <a:xfrm>
            <a:off x="3480706" y="1622787"/>
            <a:ext cx="6214907" cy="244068"/>
            <a:chOff x="4808984" y="2113806"/>
            <a:chExt cx="2965359" cy="288032"/>
          </a:xfrm>
        </p:grpSpPr>
        <p:cxnSp>
          <p:nvCxnSpPr>
            <p:cNvPr id="19" name="直線コネクタ 79">
              <a:extLst>
                <a:ext uri="{FF2B5EF4-FFF2-40B4-BE49-F238E27FC236}">
                  <a16:creationId xmlns:a16="http://schemas.microsoft.com/office/drawing/2014/main" id="{62BD9919-A95F-45B7-B0DD-B61670A887B0}"/>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Rectangle 6">
              <a:extLst>
                <a:ext uri="{FF2B5EF4-FFF2-40B4-BE49-F238E27FC236}">
                  <a16:creationId xmlns:a16="http://schemas.microsoft.com/office/drawing/2014/main" id="{59C0C292-1FBB-41E6-BEF9-7B15DC333F31}"/>
                </a:ext>
              </a:extLst>
            </p:cNvPr>
            <p:cNvSpPr>
              <a:spLocks noChangeArrowheads="1"/>
            </p:cNvSpPr>
            <p:nvPr/>
          </p:nvSpPr>
          <p:spPr bwMode="auto">
            <a:xfrm>
              <a:off x="482021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政府方針</a:t>
              </a:r>
              <a:endParaRPr lang="en-US" altLang="ko-KR" sz="1400" baseline="30000" dirty="0">
                <a:solidFill>
                  <a:srgbClr val="000000"/>
                </a:solidFill>
                <a:latin typeface="Arial Black" pitchFamily="34" charset="0"/>
                <a:ea typeface="HGP創英角ｺﾞｼｯｸUB" pitchFamily="50" charset="-128"/>
              </a:endParaRPr>
            </a:p>
          </p:txBody>
        </p:sp>
      </p:grpSp>
      <p:sp>
        <p:nvSpPr>
          <p:cNvPr id="25" name="テキスト ボックス 86">
            <a:extLst>
              <a:ext uri="{FF2B5EF4-FFF2-40B4-BE49-F238E27FC236}">
                <a16:creationId xmlns:a16="http://schemas.microsoft.com/office/drawing/2014/main" id="{0EC999B7-D2DE-48C1-9B90-13C4A0D3345F}"/>
              </a:ext>
            </a:extLst>
          </p:cNvPr>
          <p:cNvSpPr txBox="1"/>
          <p:nvPr/>
        </p:nvSpPr>
        <p:spPr>
          <a:xfrm>
            <a:off x="200472" y="6252384"/>
            <a:ext cx="9289032" cy="216024"/>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EU Gateway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Programme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Healthcare &amp; Medical Technologies Thailand Market Study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年）、経済産業省「平成３０年度国際ヘルスケア拠点構築促進事業（（タイにおける医療画像データ統合システム拠点化構築プロジェクト）」報告書（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,Microsoft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TECKNEXUS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5G Smart Hospital To Improve Thailand’s Healthcare System</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PRD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Thai PM Unveils Thailand Vision 2030 To Boost Thailand as Premier Global Industrial Hub</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Healthcare IT News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Bangkok Hospital streamlines patient flow with AI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AstraZeneca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depa</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partners with AstraZeneca Thailand to Boost Digital Healthcare Innovation for Thai Public Health System and Improved Quality of Life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6" name="テキスト ボックス 51">
            <a:extLst>
              <a:ext uri="{FF2B5EF4-FFF2-40B4-BE49-F238E27FC236}">
                <a16:creationId xmlns:a16="http://schemas.microsoft.com/office/drawing/2014/main" id="{629EF5D0-D892-41C7-AD02-468BE088A405}"/>
              </a:ext>
            </a:extLst>
          </p:cNvPr>
          <p:cNvSpPr txBox="1"/>
          <p:nvPr/>
        </p:nvSpPr>
        <p:spPr>
          <a:xfrm>
            <a:off x="183736" y="1923345"/>
            <a:ext cx="3111112" cy="3670748"/>
          </a:xfrm>
          <a:prstGeom prst="rect">
            <a:avLst/>
          </a:prstGeom>
          <a:noFill/>
        </p:spPr>
        <p:txBody>
          <a:bodyPr wrap="square" rtlCol="0">
            <a:spAutoFit/>
          </a:bodyPr>
          <a:lstStyle/>
          <a:p>
            <a:pPr marL="130175" indent="-130175">
              <a:lnSpc>
                <a:spcPct val="113000"/>
              </a:lnSpc>
              <a:spcAft>
                <a:spcPts val="600"/>
              </a:spcAft>
              <a:buClr>
                <a:schemeClr val="bg1">
                  <a:lumMod val="50000"/>
                </a:schemeClr>
              </a:buClr>
              <a:buSzPct val="80000"/>
              <a:buFont typeface="Wingdings" panose="05000000000000000000" pitchFamily="2" charset="2"/>
              <a:buChar char="l"/>
            </a:pPr>
            <a:r>
              <a:rPr lang="ja-JP" altLang="en-US" sz="1050" spc="-30" dirty="0"/>
              <a:t>電子医療記録（</a:t>
            </a:r>
            <a:r>
              <a:rPr lang="en-US" altLang="ja-JP" sz="1050" spc="-30" dirty="0"/>
              <a:t>EMR</a:t>
            </a:r>
            <a:r>
              <a:rPr lang="ja-JP" altLang="en-US" sz="1050" spc="-30" dirty="0"/>
              <a:t>）および電子健康記録（</a:t>
            </a:r>
            <a:r>
              <a:rPr lang="en-US" altLang="ja-JP" sz="1050" spc="-30" dirty="0"/>
              <a:t>EHR</a:t>
            </a:r>
            <a:r>
              <a:rPr lang="ja-JP" altLang="en-US" sz="1050" spc="-30" dirty="0"/>
              <a:t>）システムについては、殆どの医療機関において導入されている。</a:t>
            </a:r>
            <a:endParaRPr lang="en-US" altLang="ja-JP" sz="1050" spc="-30" dirty="0"/>
          </a:p>
          <a:p>
            <a:pPr marL="130175" indent="-130175">
              <a:lnSpc>
                <a:spcPct val="113000"/>
              </a:lnSpc>
              <a:spcAft>
                <a:spcPts val="600"/>
              </a:spcAft>
              <a:buClr>
                <a:schemeClr val="bg1">
                  <a:lumMod val="50000"/>
                </a:schemeClr>
              </a:buClr>
              <a:buSzPct val="80000"/>
              <a:buFont typeface="Wingdings" panose="05000000000000000000" pitchFamily="2" charset="2"/>
              <a:buChar char="l"/>
            </a:pPr>
            <a:r>
              <a:rPr lang="ja-JP" altLang="en-US" sz="1050" spc="-30" dirty="0"/>
              <a:t>一方、最新の</a:t>
            </a:r>
            <a:r>
              <a:rPr lang="en-US" altLang="ja-JP" sz="1050" spc="-30" dirty="0"/>
              <a:t>EMR</a:t>
            </a:r>
            <a:r>
              <a:rPr lang="ja-JP" altLang="en-US" sz="1050" spc="-30" dirty="0"/>
              <a:t>・</a:t>
            </a:r>
            <a:r>
              <a:rPr lang="en-US" altLang="ja-JP" sz="1050" spc="-30" dirty="0"/>
              <a:t>HER</a:t>
            </a:r>
            <a:r>
              <a:rPr lang="ja-JP" altLang="en-US" sz="1050" spc="-30" dirty="0"/>
              <a:t>システム（クラウドでのデータ管理が可能なもの等）については、バンコク、プーケット、チェンマイといった都市部の民間の医療機関以外では導入が進んでいない。</a:t>
            </a:r>
            <a:endParaRPr lang="en-US" altLang="ja-JP" sz="1050" spc="-30" dirty="0"/>
          </a:p>
          <a:p>
            <a:pPr marL="130175" indent="-130175">
              <a:lnSpc>
                <a:spcPct val="113000"/>
              </a:lnSpc>
              <a:spcAft>
                <a:spcPts val="600"/>
              </a:spcAft>
              <a:buClr>
                <a:schemeClr val="bg1">
                  <a:lumMod val="50000"/>
                </a:schemeClr>
              </a:buClr>
              <a:buSzPct val="80000"/>
              <a:buFont typeface="Wingdings" panose="05000000000000000000" pitchFamily="2" charset="2"/>
              <a:buChar char="l"/>
            </a:pPr>
            <a:r>
              <a:rPr lang="ja-JP" altLang="en-US" sz="1050" spc="-30" dirty="0"/>
              <a:t>医療データのクラウド管理を基にした医療機関間でのデータ共有については、以下の理由等を背景にまだ実現に向けたロードマップが描ける状態とは言えない。</a:t>
            </a:r>
            <a:endParaRPr lang="en-US" altLang="ja-JP" sz="1050" spc="-30" dirty="0"/>
          </a:p>
          <a:p>
            <a:pPr marL="171450" indent="-171450">
              <a:lnSpc>
                <a:spcPct val="113000"/>
              </a:lnSpc>
              <a:spcAft>
                <a:spcPts val="600"/>
              </a:spcAft>
              <a:buClr>
                <a:schemeClr val="bg1">
                  <a:lumMod val="50000"/>
                </a:schemeClr>
              </a:buClr>
              <a:buSzPct val="80000"/>
              <a:buFontTx/>
              <a:buChar char="-"/>
            </a:pPr>
            <a:r>
              <a:rPr lang="ja-JP" altLang="en-US" sz="1050" spc="-30" dirty="0"/>
              <a:t>医療機関間で導入されている情報管理システムが異なることに加え、多くの病院では診療部門毎に医療機器・システムを導入してきたため、病院内でも複数の</a:t>
            </a:r>
            <a:r>
              <a:rPr lang="en-US" altLang="ja-JP" sz="1050" spc="-30" dirty="0"/>
              <a:t> </a:t>
            </a:r>
            <a:r>
              <a:rPr lang="ja-JP" altLang="en-US" sz="1050" spc="-30" dirty="0"/>
              <a:t>システムが互いに連動していない状態で乱立している（医療 </a:t>
            </a:r>
            <a:r>
              <a:rPr lang="en-US" altLang="ja-JP" sz="1050" spc="-30" dirty="0"/>
              <a:t>ICT</a:t>
            </a:r>
            <a:r>
              <a:rPr lang="ja-JP" altLang="en-US" sz="1050" spc="-30" dirty="0"/>
              <a:t>システムのサイロ化）。</a:t>
            </a:r>
            <a:endParaRPr lang="en-US" altLang="ja-JP" sz="1050" spc="-30" dirty="0"/>
          </a:p>
          <a:p>
            <a:pPr marL="171450" indent="-171450">
              <a:lnSpc>
                <a:spcPct val="113000"/>
              </a:lnSpc>
              <a:spcAft>
                <a:spcPts val="600"/>
              </a:spcAft>
              <a:buClr>
                <a:schemeClr val="bg1">
                  <a:lumMod val="50000"/>
                </a:schemeClr>
              </a:buClr>
              <a:buSzPct val="80000"/>
              <a:buFontTx/>
              <a:buChar char="-"/>
            </a:pPr>
            <a:r>
              <a:rPr lang="ja-JP" altLang="en-US" sz="1050" spc="-30" dirty="0"/>
              <a:t>国民の医療データの管理に係る信頼が十分には醸成されてない。</a:t>
            </a:r>
            <a:endParaRPr lang="en-US" altLang="ja-JP" sz="1050" spc="-30" dirty="0"/>
          </a:p>
        </p:txBody>
      </p:sp>
      <p:sp>
        <p:nvSpPr>
          <p:cNvPr id="17" name="テキスト ボックス 51">
            <a:extLst>
              <a:ext uri="{FF2B5EF4-FFF2-40B4-BE49-F238E27FC236}">
                <a16:creationId xmlns:a16="http://schemas.microsoft.com/office/drawing/2014/main" id="{C89548BE-F3B3-44E9-8F73-6D00C011BEC3}"/>
              </a:ext>
            </a:extLst>
          </p:cNvPr>
          <p:cNvSpPr txBox="1"/>
          <p:nvPr/>
        </p:nvSpPr>
        <p:spPr>
          <a:xfrm>
            <a:off x="3374322" y="4491435"/>
            <a:ext cx="6144074" cy="2105898"/>
          </a:xfrm>
          <a:prstGeom prst="rect">
            <a:avLst/>
          </a:prstGeom>
          <a:noFill/>
        </p:spPr>
        <p:txBody>
          <a:bodyPr wrap="square" rtlCol="0">
            <a:spAutoFit/>
          </a:bodyPr>
          <a:lstStyle/>
          <a:p>
            <a:pPr marL="130175" indent="-130175">
              <a:lnSpc>
                <a:spcPct val="113000"/>
              </a:lnSpc>
              <a:spcAft>
                <a:spcPts val="600"/>
              </a:spcAft>
              <a:buClr>
                <a:schemeClr val="bg1">
                  <a:lumMod val="50000"/>
                </a:schemeClr>
              </a:buClr>
              <a:buSzPct val="80000"/>
              <a:buFont typeface="Wingdings" panose="05000000000000000000" pitchFamily="2" charset="2"/>
              <a:buChar char="l"/>
            </a:pPr>
            <a:r>
              <a:rPr lang="en-US" altLang="ja-JP" sz="1050" dirty="0"/>
              <a:t>Bangkok Hospital</a:t>
            </a:r>
            <a:r>
              <a:rPr lang="ja-JP" altLang="en-US" sz="1050" dirty="0"/>
              <a:t>は、患者登録、症状の確認、保険の確認、待ち行列の管理に</a:t>
            </a:r>
            <a:r>
              <a:rPr lang="en-US" altLang="ja-JP" sz="1050" dirty="0"/>
              <a:t>AI</a:t>
            </a:r>
            <a:r>
              <a:rPr lang="ja-JP" altLang="en-US" sz="1050" dirty="0"/>
              <a:t>技術を使用し、登録手順を</a:t>
            </a:r>
            <a:r>
              <a:rPr lang="en-US" altLang="ja-JP" sz="1050" dirty="0"/>
              <a:t>45</a:t>
            </a:r>
            <a:r>
              <a:rPr lang="ja-JP" altLang="en-US" sz="1050" dirty="0"/>
              <a:t>％削減するとともに、待ち時間を半減させた。</a:t>
            </a:r>
            <a:endParaRPr lang="en-US" altLang="ja-JP" sz="1050" dirty="0"/>
          </a:p>
          <a:p>
            <a:pPr marL="130175" indent="-130175">
              <a:lnSpc>
                <a:spcPct val="113000"/>
              </a:lnSpc>
              <a:spcAft>
                <a:spcPts val="600"/>
              </a:spcAft>
              <a:buClr>
                <a:schemeClr val="bg1">
                  <a:lumMod val="50000"/>
                </a:schemeClr>
              </a:buClr>
              <a:buSzPct val="80000"/>
              <a:buFont typeface="Wingdings" panose="05000000000000000000" pitchFamily="2" charset="2"/>
              <a:buChar char="l"/>
            </a:pPr>
            <a:r>
              <a:rPr lang="ja-JP" altLang="en-US" sz="1050" dirty="0"/>
              <a:t>ヘルスデザインセンター（</a:t>
            </a:r>
            <a:r>
              <a:rPr lang="en-US" altLang="ja-JP" sz="1050" dirty="0"/>
              <a:t>HDC</a:t>
            </a:r>
            <a:r>
              <a:rPr lang="ja-JP" altLang="en-US" sz="1050" dirty="0"/>
              <a:t>）は、デジタルシステムと</a:t>
            </a:r>
            <a:r>
              <a:rPr lang="en-US" altLang="ja-JP" sz="1050" dirty="0"/>
              <a:t>AI</a:t>
            </a:r>
            <a:r>
              <a:rPr lang="ja-JP" altLang="en-US" sz="1050" dirty="0"/>
              <a:t>技術を採用して、患者待ち行列の管理、病室の転用推奨、検査オーダーの最適化を行い、効率と患者体験の向上を実現している。</a:t>
            </a:r>
            <a:endParaRPr lang="en-US" altLang="ja-JP" sz="1050" dirty="0"/>
          </a:p>
          <a:p>
            <a:pPr marL="130175" indent="-130175">
              <a:lnSpc>
                <a:spcPct val="113000"/>
              </a:lnSpc>
              <a:spcAft>
                <a:spcPts val="600"/>
              </a:spcAft>
              <a:buClr>
                <a:schemeClr val="bg1">
                  <a:lumMod val="50000"/>
                </a:schemeClr>
              </a:buClr>
              <a:buSzPct val="80000"/>
              <a:buFont typeface="Wingdings" panose="05000000000000000000" pitchFamily="2" charset="2"/>
              <a:buChar char="l"/>
            </a:pPr>
            <a:r>
              <a:rPr lang="ja-JP" altLang="en-US" sz="1050" dirty="0"/>
              <a:t>スリサワン病院は</a:t>
            </a:r>
            <a:r>
              <a:rPr lang="en-US" altLang="ja-JP" sz="1050" dirty="0"/>
              <a:t>GE HealthCare</a:t>
            </a:r>
            <a:r>
              <a:rPr lang="ja-JP" altLang="en-US" sz="1050" dirty="0"/>
              <a:t>および</a:t>
            </a:r>
            <a:r>
              <a:rPr lang="en-US" altLang="ja-JP" sz="1050" dirty="0" err="1"/>
              <a:t>InterSystems</a:t>
            </a:r>
            <a:r>
              <a:rPr lang="ja-JP" altLang="en-US" sz="1050" dirty="0"/>
              <a:t>と提携し、資産および従業員管理をデジタル化するとともに、統合された</a:t>
            </a:r>
            <a:r>
              <a:rPr lang="en-US" altLang="ja-JP" sz="1050" dirty="0"/>
              <a:t>HIS</a:t>
            </a:r>
            <a:r>
              <a:rPr lang="ja-JP" altLang="en-US" sz="1050" dirty="0"/>
              <a:t>（病院情報システム）を導入した。</a:t>
            </a:r>
            <a:endParaRPr lang="en-US" altLang="ja-JP" sz="1050" dirty="0"/>
          </a:p>
          <a:p>
            <a:pPr marL="130175" indent="-130175">
              <a:lnSpc>
                <a:spcPct val="113000"/>
              </a:lnSpc>
              <a:spcAft>
                <a:spcPts val="600"/>
              </a:spcAft>
              <a:buClr>
                <a:schemeClr val="bg1">
                  <a:lumMod val="50000"/>
                </a:schemeClr>
              </a:buClr>
              <a:buSzPct val="80000"/>
              <a:buFont typeface="Wingdings" panose="05000000000000000000" pitchFamily="2" charset="2"/>
              <a:buChar char="l"/>
            </a:pPr>
            <a:r>
              <a:rPr lang="en-US" altLang="ja-JP" sz="1050" dirty="0" err="1"/>
              <a:t>Princ</a:t>
            </a:r>
            <a:r>
              <a:rPr lang="en-US" altLang="ja-JP" sz="1050" dirty="0"/>
              <a:t> Hospital Suvarnabhumi</a:t>
            </a:r>
            <a:r>
              <a:rPr lang="ja-JP" altLang="en-US" sz="1050" dirty="0"/>
              <a:t>は、</a:t>
            </a:r>
            <a:r>
              <a:rPr lang="en-US" altLang="ja-JP" sz="1050" dirty="0"/>
              <a:t>HIMSS EMR</a:t>
            </a:r>
            <a:r>
              <a:rPr lang="ja-JP" altLang="en-US" sz="1050" dirty="0"/>
              <a:t>導入モデルのステージ</a:t>
            </a:r>
            <a:r>
              <a:rPr lang="en-US" altLang="ja-JP" sz="1050" dirty="0"/>
              <a:t>7</a:t>
            </a:r>
            <a:r>
              <a:rPr lang="ja-JP" altLang="en-US" sz="1050" dirty="0"/>
              <a:t>を達成し、高度な電子カルテ機能を披露した。</a:t>
            </a:r>
          </a:p>
          <a:p>
            <a:pPr marL="130175" indent="-130175">
              <a:lnSpc>
                <a:spcPct val="113000"/>
              </a:lnSpc>
              <a:spcAft>
                <a:spcPts val="600"/>
              </a:spcAft>
              <a:buClr>
                <a:schemeClr val="bg1">
                  <a:lumMod val="50000"/>
                </a:schemeClr>
              </a:buClr>
              <a:buSzPct val="80000"/>
              <a:buFont typeface="Wingdings" panose="05000000000000000000" pitchFamily="2" charset="2"/>
              <a:buChar char="l"/>
            </a:pPr>
            <a:endParaRPr lang="en-US" altLang="ja-JP" sz="1100" spc="-30" dirty="0"/>
          </a:p>
        </p:txBody>
      </p:sp>
      <p:grpSp>
        <p:nvGrpSpPr>
          <p:cNvPr id="21" name="グループ化 78">
            <a:extLst>
              <a:ext uri="{FF2B5EF4-FFF2-40B4-BE49-F238E27FC236}">
                <a16:creationId xmlns:a16="http://schemas.microsoft.com/office/drawing/2014/main" id="{6A24B227-E4F6-4392-A229-74823B3D6381}"/>
              </a:ext>
            </a:extLst>
          </p:cNvPr>
          <p:cNvGrpSpPr/>
          <p:nvPr/>
        </p:nvGrpSpPr>
        <p:grpSpPr>
          <a:xfrm>
            <a:off x="3504234" y="4203403"/>
            <a:ext cx="5843492" cy="288032"/>
            <a:chOff x="4803500" y="2113806"/>
            <a:chExt cx="2954133" cy="288032"/>
          </a:xfrm>
        </p:grpSpPr>
        <p:cxnSp>
          <p:nvCxnSpPr>
            <p:cNvPr id="23" name="直線コネクタ 79">
              <a:extLst>
                <a:ext uri="{FF2B5EF4-FFF2-40B4-BE49-F238E27FC236}">
                  <a16:creationId xmlns:a16="http://schemas.microsoft.com/office/drawing/2014/main" id="{52625B94-6BAE-416D-AC84-F37C7F814609}"/>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4" name="Rectangle 6">
              <a:extLst>
                <a:ext uri="{FF2B5EF4-FFF2-40B4-BE49-F238E27FC236}">
                  <a16:creationId xmlns:a16="http://schemas.microsoft.com/office/drawing/2014/main" id="{3E37C395-BB27-44B2-8EF5-325AA8CC2EE2}"/>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その他民間企業の動向</a:t>
              </a:r>
              <a:endParaRPr lang="en-US" altLang="ko-KR" sz="1400" baseline="30000" dirty="0">
                <a:solidFill>
                  <a:srgbClr val="000000"/>
                </a:solidFill>
                <a:latin typeface="Arial Black" pitchFamily="34" charset="0"/>
                <a:ea typeface="HGP創英角ｺﾞｼｯｸUB" pitchFamily="50" charset="-128"/>
              </a:endParaRPr>
            </a:p>
          </p:txBody>
        </p:sp>
      </p:grpSp>
      <p:sp>
        <p:nvSpPr>
          <p:cNvPr id="4" name="テキスト ボックス 51">
            <a:extLst>
              <a:ext uri="{FF2B5EF4-FFF2-40B4-BE49-F238E27FC236}">
                <a16:creationId xmlns:a16="http://schemas.microsoft.com/office/drawing/2014/main" id="{836EA644-E976-1908-D812-11EE8BF8FDC5}"/>
              </a:ext>
            </a:extLst>
          </p:cNvPr>
          <p:cNvSpPr txBox="1"/>
          <p:nvPr/>
        </p:nvSpPr>
        <p:spPr>
          <a:xfrm>
            <a:off x="3374189" y="1866855"/>
            <a:ext cx="6264696" cy="2600455"/>
          </a:xfrm>
          <a:prstGeom prst="rect">
            <a:avLst/>
          </a:prstGeom>
          <a:noFill/>
        </p:spPr>
        <p:txBody>
          <a:bodyPr wrap="square" rtlCol="0">
            <a:spAutoFit/>
          </a:bodyPr>
          <a:lstStyle/>
          <a:p>
            <a:pPr marL="130175" indent="-130175">
              <a:lnSpc>
                <a:spcPct val="113000"/>
              </a:lnSpc>
              <a:spcAft>
                <a:spcPts val="600"/>
              </a:spcAft>
              <a:buClr>
                <a:schemeClr val="bg1">
                  <a:lumMod val="50000"/>
                </a:schemeClr>
              </a:buClr>
              <a:buSzPct val="80000"/>
              <a:buFont typeface="Wingdings" panose="05000000000000000000" pitchFamily="2" charset="2"/>
              <a:buChar char="l"/>
            </a:pPr>
            <a:r>
              <a:rPr lang="ja-JP" altLang="en-US" sz="1050" dirty="0"/>
              <a:t>デジタル経済振興局（</a:t>
            </a:r>
            <a:r>
              <a:rPr lang="en-US" altLang="ja-JP" sz="1050" dirty="0"/>
              <a:t>DEPA</a:t>
            </a:r>
            <a:r>
              <a:rPr lang="ja-JP" altLang="en-US" sz="1050" dirty="0"/>
              <a:t>）とアストラゼネカタイランドは、デジタル医療イノベーションを促進することでタイの医療システムを強化するために提携している。肺がん検診に使用する</a:t>
            </a:r>
            <a:r>
              <a:rPr lang="en-US" altLang="ja-JP" sz="1050" dirty="0"/>
              <a:t>AI</a:t>
            </a:r>
            <a:r>
              <a:rPr lang="ja-JP" altLang="en-US" sz="1050" dirty="0"/>
              <a:t>技術を他のがん検診にも応用し、遠隔地を含む全国</a:t>
            </a:r>
            <a:r>
              <a:rPr lang="en-US" altLang="ja-JP" sz="1050" dirty="0"/>
              <a:t>100</a:t>
            </a:r>
            <a:r>
              <a:rPr lang="ja-JP" altLang="en-US" sz="1050" dirty="0"/>
              <a:t>万人以上に提供することで、検診費用の削減を目指す。</a:t>
            </a:r>
            <a:endParaRPr lang="en-US" altLang="ja-JP" sz="1050" dirty="0"/>
          </a:p>
          <a:p>
            <a:pPr marL="130175" indent="-130175">
              <a:lnSpc>
                <a:spcPct val="113000"/>
              </a:lnSpc>
              <a:spcAft>
                <a:spcPts val="600"/>
              </a:spcAft>
              <a:buClr>
                <a:schemeClr val="bg1">
                  <a:lumMod val="50000"/>
                </a:schemeClr>
              </a:buClr>
              <a:buSzPct val="80000"/>
              <a:buFont typeface="Wingdings" panose="05000000000000000000" pitchFamily="2" charset="2"/>
              <a:buChar char="l"/>
            </a:pPr>
            <a:r>
              <a:rPr lang="ja-JP" altLang="en-US" sz="1050" dirty="0"/>
              <a:t>政府は</a:t>
            </a:r>
            <a:r>
              <a:rPr lang="en-US" altLang="ja-JP" sz="1050" dirty="0"/>
              <a:t>AI</a:t>
            </a:r>
            <a:r>
              <a:rPr lang="ja-JP" altLang="en-US" sz="1050" dirty="0"/>
              <a:t>技術を利用して、国民</a:t>
            </a:r>
            <a:r>
              <a:rPr lang="en-US" altLang="ja-JP" sz="1050" dirty="0"/>
              <a:t>ID</a:t>
            </a:r>
            <a:r>
              <a:rPr lang="ja-JP" altLang="en-US" sz="1050" dirty="0"/>
              <a:t>カードと</a:t>
            </a:r>
            <a:r>
              <a:rPr lang="en-US" altLang="ja-JP" sz="1050" dirty="0"/>
              <a:t>77</a:t>
            </a:r>
            <a:r>
              <a:rPr lang="ja-JP" altLang="en-US" sz="1050" dirty="0"/>
              <a:t>の省のデータベースをリンクさせることを計画している。同システムは近年、四つの省で実施されており、</a:t>
            </a:r>
            <a:r>
              <a:rPr lang="en-US" altLang="ja-JP" sz="1050" dirty="0"/>
              <a:t>2024</a:t>
            </a:r>
            <a:r>
              <a:rPr lang="ja-JP" altLang="en-US" sz="1050" dirty="0"/>
              <a:t>年末までに全国で完了する予定である。</a:t>
            </a:r>
            <a:endParaRPr lang="en-US" altLang="ja-JP" sz="1050" dirty="0"/>
          </a:p>
          <a:p>
            <a:pPr marL="130175" indent="-130175">
              <a:lnSpc>
                <a:spcPct val="113000"/>
              </a:lnSpc>
              <a:spcAft>
                <a:spcPts val="600"/>
              </a:spcAft>
              <a:buClr>
                <a:schemeClr val="bg1">
                  <a:lumMod val="50000"/>
                </a:schemeClr>
              </a:buClr>
              <a:buSzPct val="80000"/>
              <a:buFont typeface="Wingdings" panose="05000000000000000000" pitchFamily="2" charset="2"/>
              <a:buChar char="l"/>
            </a:pPr>
            <a:r>
              <a:rPr lang="en-US" altLang="ja-JP" sz="1050" dirty="0"/>
              <a:t>Siriraj World Class 5G Smart Hospital</a:t>
            </a:r>
            <a:r>
              <a:rPr lang="ja-JP" altLang="en-US" sz="1050" dirty="0"/>
              <a:t>は、地域初の最大の</a:t>
            </a:r>
            <a:r>
              <a:rPr lang="en-US" altLang="ja-JP" sz="1050" dirty="0"/>
              <a:t>5G</a:t>
            </a:r>
            <a:r>
              <a:rPr lang="ja-JP" altLang="en-US" sz="1050" dirty="0"/>
              <a:t>スマートホスピタルとして</a:t>
            </a:r>
            <a:r>
              <a:rPr lang="en-US" altLang="ja-JP" sz="1050" dirty="0"/>
              <a:t>2024</a:t>
            </a:r>
            <a:r>
              <a:rPr lang="ja-JP" altLang="en-US" sz="1050" dirty="0"/>
              <a:t>年に誕生した。同施設は、最先端のデジタルソリューションを活用して医療の改善を目指し、世界のスマートホスピタルのモデルとなることを目指している。</a:t>
            </a:r>
            <a:endParaRPr lang="en-US" altLang="ja-JP" sz="1050" dirty="0"/>
          </a:p>
          <a:p>
            <a:pPr marL="130175" indent="-130175">
              <a:lnSpc>
                <a:spcPct val="113000"/>
              </a:lnSpc>
              <a:spcAft>
                <a:spcPts val="600"/>
              </a:spcAft>
              <a:buClr>
                <a:schemeClr val="bg1">
                  <a:lumMod val="50000"/>
                </a:schemeClr>
              </a:buClr>
              <a:buSzPct val="80000"/>
              <a:buFont typeface="Wingdings" panose="05000000000000000000" pitchFamily="2" charset="2"/>
              <a:buChar char="l"/>
            </a:pPr>
            <a:r>
              <a:rPr lang="en-US" altLang="ja-JP" sz="1050" dirty="0"/>
              <a:t>Thailand Health Data Space 5G</a:t>
            </a:r>
            <a:r>
              <a:rPr lang="ja-JP" altLang="en-US" sz="1050" dirty="0"/>
              <a:t>は、政府が発表した</a:t>
            </a:r>
            <a:r>
              <a:rPr lang="en-US" altLang="ja-JP" sz="1050" dirty="0"/>
              <a:t>5G</a:t>
            </a:r>
            <a:r>
              <a:rPr lang="ja-JP" altLang="en-US" sz="1050" dirty="0"/>
              <a:t>ベースの高い知能及び医療情報を有するフルサービスシステムであり、情報伝送、診断、フォローアップ、リハビリテーション、救急医療など、さまざまな側面で医療を強化するように設計されている。</a:t>
            </a:r>
          </a:p>
          <a:p>
            <a:pPr marL="130175" indent="-130175">
              <a:lnSpc>
                <a:spcPct val="113000"/>
              </a:lnSpc>
              <a:spcAft>
                <a:spcPts val="600"/>
              </a:spcAft>
              <a:buClr>
                <a:schemeClr val="bg1">
                  <a:lumMod val="50000"/>
                </a:schemeClr>
              </a:buClr>
              <a:buSzPct val="80000"/>
              <a:buFont typeface="Wingdings" panose="05000000000000000000" pitchFamily="2" charset="2"/>
              <a:buChar char="l"/>
            </a:pPr>
            <a:endParaRPr lang="ja-JP" altLang="en-US" sz="1200" spc="-30" dirty="0"/>
          </a:p>
        </p:txBody>
      </p:sp>
    </p:spTree>
    <p:extLst>
      <p:ext uri="{BB962C8B-B14F-4D97-AF65-F5344CB8AC3E}">
        <p14:creationId xmlns:p14="http://schemas.microsoft.com/office/powerpoint/2010/main" val="391597015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タイ／医療関連／その他</a:t>
            </a:r>
            <a:endParaRPr kumimoji="1" lang="ja-JP" altLang="en-US"/>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学会および業界団体</a:t>
            </a:r>
          </a:p>
        </p:txBody>
      </p:sp>
      <p:graphicFrame>
        <p:nvGraphicFramePr>
          <p:cNvPr id="9" name="表 8"/>
          <p:cNvGraphicFramePr>
            <a:graphicFrameLocks noGrp="1"/>
          </p:cNvGraphicFramePr>
          <p:nvPr>
            <p:extLst>
              <p:ext uri="{D42A27DB-BD31-4B8C-83A1-F6EECF244321}">
                <p14:modId xmlns:p14="http://schemas.microsoft.com/office/powerpoint/2010/main" val="7990348"/>
              </p:ext>
            </p:extLst>
          </p:nvPr>
        </p:nvGraphicFramePr>
        <p:xfrm>
          <a:off x="200472" y="1421107"/>
          <a:ext cx="9505055" cy="5068434"/>
        </p:xfrm>
        <a:graphic>
          <a:graphicData uri="http://schemas.openxmlformats.org/drawingml/2006/table">
            <a:tbl>
              <a:tblPr firstRow="1" bandRow="1">
                <a:tableStyleId>{5C22544A-7EE6-4342-B048-85BDC9FD1C3A}</a:tableStyleId>
              </a:tblPr>
              <a:tblGrid>
                <a:gridCol w="936104">
                  <a:extLst>
                    <a:ext uri="{9D8B030D-6E8A-4147-A177-3AD203B41FA5}">
                      <a16:colId xmlns:a16="http://schemas.microsoft.com/office/drawing/2014/main" val="20000"/>
                    </a:ext>
                  </a:extLst>
                </a:gridCol>
                <a:gridCol w="2736304">
                  <a:extLst>
                    <a:ext uri="{9D8B030D-6E8A-4147-A177-3AD203B41FA5}">
                      <a16:colId xmlns:a16="http://schemas.microsoft.com/office/drawing/2014/main" val="20001"/>
                    </a:ext>
                  </a:extLst>
                </a:gridCol>
                <a:gridCol w="5832647">
                  <a:extLst>
                    <a:ext uri="{9D8B030D-6E8A-4147-A177-3AD203B41FA5}">
                      <a16:colId xmlns:a16="http://schemas.microsoft.com/office/drawing/2014/main" val="20002"/>
                    </a:ext>
                  </a:extLst>
                </a:gridCol>
              </a:tblGrid>
              <a:tr h="432890">
                <a:tc>
                  <a:txBody>
                    <a:bodyPr/>
                    <a:lstStyle/>
                    <a:p>
                      <a:pPr algn="ctr" fontAlgn="ctr" hangingPunct="0"/>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カテゴリー</a:t>
                      </a:r>
                    </a:p>
                  </a:txBody>
                  <a:tcPr marT="36000" marB="46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名称 （略称）</a:t>
                      </a:r>
                    </a:p>
                  </a:txBody>
                  <a:tcPr marT="360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　　要</a:t>
                      </a:r>
                      <a:endParaRPr kumimoji="1" lang="en-US" altLang="ja-JP"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T="360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91094">
                <a:tc rowSpan="4">
                  <a:txBody>
                    <a:bodyPr/>
                    <a:lstStyle/>
                    <a:p>
                      <a:pPr algn="ctr" fontAlgn="ctr" hangingPunct="0">
                        <a:spcAft>
                          <a:spcPts val="0"/>
                        </a:spcAft>
                      </a:pPr>
                      <a:r>
                        <a:rPr lang="ja-JP" altLang="en-US" sz="140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学　会</a:t>
                      </a:r>
                      <a:endParaRPr lang="ja-JP" sz="140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68580" marR="68580" marT="72000" marB="720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EBEBE"/>
                    </a:solidFill>
                  </a:tcPr>
                </a:tc>
                <a:tc>
                  <a:txBody>
                    <a:bodyPr/>
                    <a:lstStyle/>
                    <a:p>
                      <a:pPr algn="ctr" fontAlgn="ctr" hangingPunct="0">
                        <a:lnSpc>
                          <a:spcPct val="100000"/>
                        </a:lnSpc>
                        <a:spcBef>
                          <a:spcPts val="200"/>
                        </a:spcBef>
                        <a:spcAft>
                          <a:spcPts val="0"/>
                        </a:spcAft>
                      </a:pPr>
                      <a:r>
                        <a:rPr lang="en-US" altLang="ja-JP" sz="1100" b="1" kern="100" dirty="0">
                          <a:effectLst/>
                          <a:latin typeface="+mn-lt"/>
                          <a:ea typeface="ＭＳ Ｐゴシック" panose="020B0600070205080204" pitchFamily="50" charset="-128"/>
                          <a:cs typeface="Arial" panose="020B0604020202020204" pitchFamily="34" charset="0"/>
                        </a:rPr>
                        <a:t>Medical Association of Thailand</a:t>
                      </a:r>
                    </a:p>
                  </a:txBody>
                  <a:tcPr marL="68580" marR="68580" marT="72000" marB="72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DADA"/>
                    </a:solidFill>
                  </a:tcPr>
                </a:tc>
                <a:tc>
                  <a:txBody>
                    <a:bodyPr/>
                    <a:lstStyle/>
                    <a:p>
                      <a:pPr algn="l" fontAlgn="ctr" hangingPunct="0">
                        <a:lnSpc>
                          <a:spcPct val="114000"/>
                        </a:lnSpc>
                        <a:spcBef>
                          <a:spcPts val="300"/>
                        </a:spcBef>
                        <a:spcAft>
                          <a:spcPts val="0"/>
                        </a:spcAft>
                      </a:pP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タイの医学界を代表する学会。世界医師会（</a:t>
                      </a:r>
                      <a: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t>WMA</a:t>
                      </a: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）やアジア大洋州医師会連合（</a:t>
                      </a:r>
                      <a: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t>CMAAO</a:t>
                      </a: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）、東南アジア医師会（</a:t>
                      </a:r>
                      <a: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t>MASEAN</a:t>
                      </a: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）に加盟している。</a:t>
                      </a:r>
                    </a:p>
                  </a:txBody>
                  <a:tcPr marL="180000" marR="144000" marT="72000" marB="720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rgbClr val="A2A2A2"/>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315032">
                <a:tc vMerge="1">
                  <a:txBody>
                    <a:bodyPr/>
                    <a:lstStyle/>
                    <a:p>
                      <a:pPr algn="ctr" fontAlgn="ctr" hangingPunct="0">
                        <a:spcAft>
                          <a:spcPts val="0"/>
                        </a:spcAft>
                      </a:pPr>
                      <a:endParaRPr lang="ja-JP" sz="140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68580" marR="68580" marT="72000" marB="720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EBEBE"/>
                    </a:solidFill>
                  </a:tcPr>
                </a:tc>
                <a:tc>
                  <a:txBody>
                    <a:bodyPr/>
                    <a:lstStyle/>
                    <a:p>
                      <a:pPr algn="ctr" fontAlgn="ctr" hangingPunct="0">
                        <a:lnSpc>
                          <a:spcPct val="100000"/>
                        </a:lnSpc>
                        <a:spcBef>
                          <a:spcPts val="200"/>
                        </a:spcBef>
                        <a:spcAft>
                          <a:spcPts val="0"/>
                        </a:spcAft>
                      </a:pPr>
                      <a:r>
                        <a:rPr lang="en-US" altLang="ja-JP" sz="1100" b="1" kern="100" dirty="0">
                          <a:effectLst/>
                          <a:latin typeface="+mn-lt"/>
                          <a:ea typeface="ＭＳ Ｐゴシック" panose="020B0600070205080204" pitchFamily="50" charset="-128"/>
                          <a:cs typeface="Arial" panose="020B0604020202020204" pitchFamily="34" charset="0"/>
                        </a:rPr>
                        <a:t>Thai Medical Council</a:t>
                      </a:r>
                    </a:p>
                  </a:txBody>
                  <a:tcPr marL="68580" marR="68580" marT="72000" marB="72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DADA"/>
                    </a:solidFill>
                  </a:tcPr>
                </a:tc>
                <a:tc>
                  <a:txBody>
                    <a:bodyPr/>
                    <a:lstStyle/>
                    <a:p>
                      <a:pPr algn="l" fontAlgn="ctr" hangingPunct="0">
                        <a:lnSpc>
                          <a:spcPct val="114000"/>
                        </a:lnSpc>
                        <a:spcBef>
                          <a:spcPts val="300"/>
                        </a:spcBef>
                        <a:spcAft>
                          <a:spcPts val="0"/>
                        </a:spcAft>
                      </a:pP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タイにおける医療従事者の認可と医学教育および医療の質の確保を目的とした規制機関。</a:t>
                      </a:r>
                    </a:p>
                  </a:txBody>
                  <a:tcPr marL="180000" marR="144000" marT="72000" marB="720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12700" cap="flat" cmpd="sng" algn="ctr">
                      <a:solidFill>
                        <a:srgbClr val="A2A2A2"/>
                      </a:solidFill>
                      <a:prstDash val="solid"/>
                      <a:round/>
                      <a:headEnd type="none" w="med" len="med"/>
                      <a:tailEnd type="none" w="med" len="med"/>
                    </a:lnT>
                    <a:lnB w="12700" cap="flat" cmpd="sng" algn="ctr">
                      <a:solidFill>
                        <a:srgbClr val="A2A2A2"/>
                      </a:solidFill>
                      <a:prstDash val="solid"/>
                      <a:round/>
                      <a:headEnd type="none" w="med" len="med"/>
                      <a:tailEnd type="none" w="med" len="med"/>
                    </a:lnB>
                    <a:solidFill>
                      <a:srgbClr val="FFFFFF"/>
                    </a:solidFill>
                  </a:tcPr>
                </a:tc>
                <a:extLst>
                  <a:ext uri="{0D108BD9-81ED-4DB2-BD59-A6C34878D82A}">
                    <a16:rowId xmlns:a16="http://schemas.microsoft.com/office/drawing/2014/main" val="2106969753"/>
                  </a:ext>
                </a:extLst>
              </a:tr>
              <a:tr h="462536">
                <a:tc vMerge="1">
                  <a:txBody>
                    <a:bodyPr/>
                    <a:lstStyle/>
                    <a:p>
                      <a:pPr algn="ctr" fontAlgn="ctr" hangingPunct="0">
                        <a:spcAft>
                          <a:spcPts val="0"/>
                        </a:spcAft>
                      </a:pPr>
                      <a:endParaRPr lang="ja-JP" sz="140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68580" marR="68580" marT="72000" marB="720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EBEBE"/>
                    </a:solidFill>
                  </a:tcPr>
                </a:tc>
                <a:tc>
                  <a:txBody>
                    <a:bodyPr/>
                    <a:lstStyle/>
                    <a:p>
                      <a:pPr algn="ctr" fontAlgn="ctr" hangingPunct="0">
                        <a:lnSpc>
                          <a:spcPct val="100000"/>
                        </a:lnSpc>
                        <a:spcBef>
                          <a:spcPts val="200"/>
                        </a:spcBef>
                        <a:spcAft>
                          <a:spcPts val="0"/>
                        </a:spcAft>
                      </a:pPr>
                      <a:r>
                        <a:rPr lang="en-US" altLang="ja-JP" sz="1100" b="1" kern="100" dirty="0">
                          <a:effectLst/>
                          <a:latin typeface="+mn-lt"/>
                          <a:ea typeface="ＭＳ Ｐゴシック" panose="020B0600070205080204" pitchFamily="50" charset="-128"/>
                          <a:cs typeface="Arial" panose="020B0604020202020204" pitchFamily="34" charset="0"/>
                        </a:rPr>
                        <a:t>Thailand Nursing and Midwifery Council</a:t>
                      </a:r>
                    </a:p>
                  </a:txBody>
                  <a:tcPr marL="68580" marR="68580" marT="72000" marB="72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DADA"/>
                    </a:solidFill>
                  </a:tcPr>
                </a:tc>
                <a:tc>
                  <a:txBody>
                    <a:bodyPr/>
                    <a:lstStyle/>
                    <a:p>
                      <a:pPr algn="l" fontAlgn="ctr" hangingPunct="0">
                        <a:lnSpc>
                          <a:spcPct val="114000"/>
                        </a:lnSpc>
                        <a:spcBef>
                          <a:spcPts val="300"/>
                        </a:spcBef>
                        <a:spcAft>
                          <a:spcPts val="0"/>
                        </a:spcAft>
                      </a:pP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タイの看護師と助産師のための規制および専門機関で、高い水準の実践と教育を促進している。</a:t>
                      </a:r>
                    </a:p>
                  </a:txBody>
                  <a:tcPr marL="180000" marR="144000" marT="72000" marB="720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12700" cap="flat" cmpd="sng" algn="ctr">
                      <a:solidFill>
                        <a:srgbClr val="A2A2A2"/>
                      </a:solidFill>
                      <a:prstDash val="solid"/>
                      <a:round/>
                      <a:headEnd type="none" w="med" len="med"/>
                      <a:tailEnd type="none" w="med" len="med"/>
                    </a:lnT>
                    <a:lnB w="12700" cap="flat" cmpd="sng" algn="ctr">
                      <a:solidFill>
                        <a:srgbClr val="A2A2A2"/>
                      </a:solidFill>
                      <a:prstDash val="solid"/>
                      <a:round/>
                      <a:headEnd type="none" w="med" len="med"/>
                      <a:tailEnd type="none" w="med" len="med"/>
                    </a:lnB>
                    <a:solidFill>
                      <a:srgbClr val="FFFFFF"/>
                    </a:solidFill>
                  </a:tcPr>
                </a:tc>
                <a:extLst>
                  <a:ext uri="{0D108BD9-81ED-4DB2-BD59-A6C34878D82A}">
                    <a16:rowId xmlns:a16="http://schemas.microsoft.com/office/drawing/2014/main" val="3123444095"/>
                  </a:ext>
                </a:extLst>
              </a:tr>
              <a:tr h="462536">
                <a:tc vMerge="1">
                  <a:txBody>
                    <a:bodyPr/>
                    <a:lstStyle/>
                    <a:p>
                      <a:pPr algn="ctr" fontAlgn="ctr" hangingPunct="0">
                        <a:spcAft>
                          <a:spcPts val="0"/>
                        </a:spcAft>
                      </a:pPr>
                      <a:endParaRPr lang="ja-JP" sz="140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68580" marR="68580" marT="72000" marB="720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EBEBE"/>
                    </a:solidFill>
                  </a:tcPr>
                </a:tc>
                <a:tc>
                  <a:txBody>
                    <a:bodyPr/>
                    <a:lstStyle/>
                    <a:p>
                      <a:pPr algn="ctr" fontAlgn="ctr" hangingPunct="0">
                        <a:lnSpc>
                          <a:spcPct val="100000"/>
                        </a:lnSpc>
                        <a:spcBef>
                          <a:spcPts val="200"/>
                        </a:spcBef>
                        <a:spcAft>
                          <a:spcPts val="0"/>
                        </a:spcAft>
                      </a:pPr>
                      <a:r>
                        <a:rPr lang="en-US" altLang="ja-JP" sz="1100" b="1" kern="100" dirty="0">
                          <a:effectLst/>
                          <a:latin typeface="+mn-lt"/>
                          <a:ea typeface="ＭＳ Ｐゴシック" panose="020B0600070205080204" pitchFamily="50" charset="-128"/>
                          <a:cs typeface="Arial" panose="020B0604020202020204" pitchFamily="34" charset="0"/>
                        </a:rPr>
                        <a:t>PAT</a:t>
                      </a:r>
                      <a:r>
                        <a:rPr lang="ja-JP" altLang="en-US" sz="1100" b="1" kern="100" dirty="0">
                          <a:effectLst/>
                          <a:latin typeface="+mn-lt"/>
                          <a:ea typeface="ＭＳ Ｐゴシック" panose="020B0600070205080204" pitchFamily="50" charset="-128"/>
                          <a:cs typeface="Arial" panose="020B0604020202020204" pitchFamily="34" charset="0"/>
                        </a:rPr>
                        <a:t>（</a:t>
                      </a:r>
                      <a:r>
                        <a:rPr lang="en-US" altLang="ja-JP" sz="1100" b="1" kern="100" dirty="0">
                          <a:effectLst/>
                          <a:latin typeface="+mn-lt"/>
                          <a:ea typeface="ＭＳ Ｐゴシック" panose="020B0600070205080204" pitchFamily="50" charset="-128"/>
                          <a:cs typeface="Arial" panose="020B0604020202020204" pitchFamily="34" charset="0"/>
                        </a:rPr>
                        <a:t>Pharmaceutical Association of Thailand Under Royal Patronage</a:t>
                      </a:r>
                      <a:r>
                        <a:rPr lang="ja-JP" altLang="en-US" sz="1100" b="1" kern="100" dirty="0">
                          <a:effectLst/>
                          <a:latin typeface="+mn-lt"/>
                          <a:ea typeface="ＭＳ Ｐゴシック" panose="020B0600070205080204" pitchFamily="50" charset="-128"/>
                          <a:cs typeface="Arial" panose="020B0604020202020204" pitchFamily="34" charset="0"/>
                        </a:rPr>
                        <a:t>）</a:t>
                      </a:r>
                      <a:endParaRPr lang="en-US" altLang="ja-JP" sz="1100" b="1" kern="100" dirty="0">
                        <a:effectLst/>
                        <a:latin typeface="+mn-lt"/>
                        <a:ea typeface="ＭＳ Ｐゴシック" panose="020B0600070205080204" pitchFamily="50" charset="-128"/>
                        <a:cs typeface="Arial" panose="020B0604020202020204" pitchFamily="34" charset="0"/>
                      </a:endParaRPr>
                    </a:p>
                  </a:txBody>
                  <a:tcPr marL="68580" marR="68580" marT="72000" marB="72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DADA"/>
                    </a:solidFill>
                  </a:tcPr>
                </a:tc>
                <a:tc>
                  <a:txBody>
                    <a:bodyPr/>
                    <a:lstStyle/>
                    <a:p>
                      <a:pPr algn="l" fontAlgn="ctr" hangingPunct="0">
                        <a:lnSpc>
                          <a:spcPct val="114000"/>
                        </a:lnSpc>
                        <a:spcBef>
                          <a:spcPts val="300"/>
                        </a:spcBef>
                        <a:spcAft>
                          <a:spcPts val="0"/>
                        </a:spcAft>
                      </a:pP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薬学の進歩と薬剤師の専門能力開発を目的とした組織。</a:t>
                      </a:r>
                    </a:p>
                  </a:txBody>
                  <a:tcPr marL="180000" marR="144000" marT="72000" marB="720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12700" cap="flat" cmpd="sng" algn="ctr">
                      <a:solidFill>
                        <a:srgbClr val="A2A2A2"/>
                      </a:solidFill>
                      <a:prstDash val="solid"/>
                      <a:round/>
                      <a:headEnd type="none" w="med" len="med"/>
                      <a:tailEnd type="none" w="med" len="med"/>
                    </a:lnT>
                    <a:lnB w="12700" cap="flat" cmpd="sng" algn="ctr">
                      <a:solidFill>
                        <a:srgbClr val="A2A2A2"/>
                      </a:solidFill>
                      <a:prstDash val="solid"/>
                      <a:round/>
                      <a:headEnd type="none" w="med" len="med"/>
                      <a:tailEnd type="none" w="med" len="med"/>
                    </a:lnB>
                    <a:solidFill>
                      <a:srgbClr val="FFFFFF"/>
                    </a:solidFill>
                  </a:tcPr>
                </a:tc>
                <a:extLst>
                  <a:ext uri="{0D108BD9-81ED-4DB2-BD59-A6C34878D82A}">
                    <a16:rowId xmlns:a16="http://schemas.microsoft.com/office/drawing/2014/main" val="2106235456"/>
                  </a:ext>
                </a:extLst>
              </a:tr>
              <a:tr h="667156">
                <a:tc rowSpan="5">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40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業界団体</a:t>
                      </a:r>
                      <a:endParaRPr lang="ja-JP" altLang="ja-JP" sz="140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68580" marR="68580" marT="72000" marB="72000" anchor="ctr">
                    <a:lnL w="12700" cap="flat" cmpd="sng" algn="ctr">
                      <a:solidFill>
                        <a:schemeClr val="bg1">
                          <a:lumMod val="50000"/>
                          <a:alpha val="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BEBEBE"/>
                    </a:solidFill>
                  </a:tcPr>
                </a:tc>
                <a:tc>
                  <a:txBody>
                    <a:bodyPr/>
                    <a:lstStyle/>
                    <a:p>
                      <a:pPr marL="0" algn="ctr" defTabSz="914400" rtl="0" eaLnBrk="1" fontAlgn="ctr" latinLnBrk="0" hangingPunct="0">
                        <a:lnSpc>
                          <a:spcPct val="100000"/>
                        </a:lnSpc>
                        <a:spcBef>
                          <a:spcPts val="200"/>
                        </a:spcBef>
                        <a:spcAft>
                          <a:spcPts val="0"/>
                        </a:spcAft>
                      </a:pPr>
                      <a:r>
                        <a:rPr kumimoji="1" lang="ja-JP" altLang="en-US" sz="11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タイ医療機器企業団体</a:t>
                      </a:r>
                    </a:p>
                    <a:p>
                      <a:pPr marL="0" algn="ctr" defTabSz="914400" rtl="0" eaLnBrk="1" fontAlgn="ctr" latinLnBrk="0" hangingPunct="0">
                        <a:lnSpc>
                          <a:spcPct val="100000"/>
                        </a:lnSpc>
                        <a:spcBef>
                          <a:spcPts val="200"/>
                        </a:spcBef>
                        <a:spcAft>
                          <a:spcPts val="0"/>
                        </a:spcAft>
                      </a:pPr>
                      <a:r>
                        <a:rPr kumimoji="1" lang="ja-JP" altLang="en-US" sz="11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1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THAIMED</a:t>
                      </a:r>
                      <a:r>
                        <a:rPr kumimoji="1" lang="ja-JP" altLang="en-US" sz="11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11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72000" marB="72000" anchor="ctr">
                    <a:lnL w="1270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DADA"/>
                    </a:solidFill>
                  </a:tcPr>
                </a:tc>
                <a:tc>
                  <a:txBody>
                    <a:bodyPr/>
                    <a:lstStyle/>
                    <a:p>
                      <a:pPr algn="just" fontAlgn="ctr" hangingPunct="0">
                        <a:lnSpc>
                          <a:spcPct val="114000"/>
                        </a:lnSpc>
                        <a:spcBef>
                          <a:spcPts val="300"/>
                        </a:spcBef>
                        <a:spcAft>
                          <a:spcPts val="0"/>
                        </a:spcAft>
                      </a:pP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医療関連製品の業界団体。</a:t>
                      </a:r>
                      <a: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t>2011</a:t>
                      </a: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年には約</a:t>
                      </a:r>
                      <a: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t>70</a:t>
                      </a: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社が登録しており、アボットやバクスター、ビー・ブラウン、ブーツ、ジョンソン</a:t>
                      </a:r>
                      <a: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t>&amp;</a:t>
                      </a: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ジョンソン、ニプロ、ロシュ、</a:t>
                      </a:r>
                      <a: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t>Siemens</a:t>
                      </a: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など、日系企業や外資系企業も登録している。</a:t>
                      </a:r>
                    </a:p>
                  </a:txBody>
                  <a:tcPr marL="180000" marR="180000" marT="72000" marB="720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1270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15032">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ja-JP" sz="1050" kern="100" dirty="0">
                        <a:effectLst/>
                        <a:latin typeface="+mn-ea"/>
                        <a:ea typeface="+mn-ea"/>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rgbClr val="A2A2A2"/>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ctr" latinLnBrk="0" hangingPunct="0">
                        <a:lnSpc>
                          <a:spcPct val="100000"/>
                        </a:lnSpc>
                        <a:spcBef>
                          <a:spcPts val="200"/>
                        </a:spcBef>
                        <a:spcAft>
                          <a:spcPts val="0"/>
                        </a:spcAft>
                      </a:pPr>
                      <a:r>
                        <a:rPr kumimoji="1" lang="ja-JP" altLang="en-US" sz="11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タイ医薬品生産協会</a:t>
                      </a:r>
                    </a:p>
                  </a:txBody>
                  <a:tcPr marL="68580" marR="68580" marT="72000" marB="72000" anchor="ctr">
                    <a:lnL w="1270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DADA"/>
                    </a:solidFill>
                  </a:tcPr>
                </a:tc>
                <a:tc>
                  <a:txBody>
                    <a:bodyPr/>
                    <a:lstStyle/>
                    <a:p>
                      <a:pPr algn="just" fontAlgn="ctr" hangingPunct="0">
                        <a:lnSpc>
                          <a:spcPct val="114000"/>
                        </a:lnSpc>
                        <a:spcBef>
                          <a:spcPts val="300"/>
                        </a:spcBef>
                        <a:spcAft>
                          <a:spcPts val="0"/>
                        </a:spcAft>
                      </a:pP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地場製薬企業の業界団体。</a:t>
                      </a:r>
                    </a:p>
                  </a:txBody>
                  <a:tcPr marL="180000" marR="180000" marT="72000" marB="720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667156">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ctr" latinLnBrk="0" hangingPunct="0">
                        <a:lnSpc>
                          <a:spcPct val="100000"/>
                        </a:lnSpc>
                        <a:spcBef>
                          <a:spcPts val="200"/>
                        </a:spcBef>
                        <a:spcAft>
                          <a:spcPts val="0"/>
                        </a:spcAft>
                      </a:pPr>
                      <a:r>
                        <a:rPr kumimoji="1" lang="zh-TW" altLang="en-US" sz="11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医薬品調査製造業協会</a:t>
                      </a:r>
                    </a:p>
                  </a:txBody>
                  <a:tcPr marL="68580" marR="68580" marT="72000" marB="72000" anchor="ctr">
                    <a:lnL w="1270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DADA"/>
                    </a:solidFill>
                  </a:tcPr>
                </a:tc>
                <a:tc>
                  <a:txBody>
                    <a:bodyPr/>
                    <a:lstStyle/>
                    <a:p>
                      <a:pPr algn="just" fontAlgn="ctr" hangingPunct="0">
                        <a:lnSpc>
                          <a:spcPct val="114000"/>
                        </a:lnSpc>
                        <a:spcBef>
                          <a:spcPts val="300"/>
                        </a:spcBef>
                        <a:spcAft>
                          <a:spcPts val="0"/>
                        </a:spcAft>
                      </a:pP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製薬企業の非営利の業界団体。主に調査を行っている。</a:t>
                      </a:r>
                      <a: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t>2013</a:t>
                      </a: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年には約</a:t>
                      </a:r>
                      <a: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t>40</a:t>
                      </a: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社が登録しており、ファイザー、ロシュ、武田薬品、</a:t>
                      </a:r>
                      <a: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t>GSK</a:t>
                      </a:r>
                      <a:r>
                        <a:rPr lang="ja-JP" altLang="en-US" sz="1050" kern="0" dirty="0" err="1">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t>MSD</a:t>
                      </a:r>
                      <a:r>
                        <a:rPr lang="ja-JP" altLang="en-US" sz="1050" kern="0" dirty="0" err="1">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ノバルティス、エーザイ、アストラゼネカ</a:t>
                      </a:r>
                      <a:b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など、日系企業や外資系企業も登録している。</a:t>
                      </a:r>
                    </a:p>
                  </a:txBody>
                  <a:tcPr marL="180000" marR="180000" marT="72000" marB="720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91094">
                <a:tc vMerge="1">
                  <a:txBody>
                    <a:bodyPr/>
                    <a:lstStyle/>
                    <a:p>
                      <a:pPr marL="0" marR="0" indent="0" algn="ctr" defTabSz="914400" rtl="0" eaLnBrk="1" fontAlgn="ctr" latinLnBrk="0" hangingPunct="0">
                        <a:lnSpc>
                          <a:spcPct val="100000"/>
                        </a:lnSpc>
                        <a:spcBef>
                          <a:spcPts val="0"/>
                        </a:spcBef>
                        <a:spcAft>
                          <a:spcPts val="0"/>
                        </a:spcAft>
                        <a:buClrTx/>
                        <a:buSzTx/>
                        <a:buFontTx/>
                        <a:buNone/>
                        <a:tabLst/>
                        <a:defRPr/>
                      </a:pPr>
                      <a:endParaRPr lang="ja-JP" altLang="ja-JP" sz="140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68580" marR="68580" marT="72000" marB="720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EBEBE"/>
                    </a:solidFill>
                  </a:tcPr>
                </a:tc>
                <a:tc>
                  <a:txBody>
                    <a:bodyPr/>
                    <a:lstStyle/>
                    <a:p>
                      <a:pPr marL="0" algn="ctr" defTabSz="914400" rtl="0" eaLnBrk="1" fontAlgn="ctr" latinLnBrk="0" hangingPunct="0">
                        <a:lnSpc>
                          <a:spcPct val="100000"/>
                        </a:lnSpc>
                        <a:spcBef>
                          <a:spcPts val="200"/>
                        </a:spcBef>
                        <a:spcAft>
                          <a:spcPts val="0"/>
                        </a:spcAft>
                      </a:pPr>
                      <a:r>
                        <a:rPr kumimoji="1" lang="ja-JP" altLang="en-US" sz="11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タイ投資委員会（</a:t>
                      </a:r>
                      <a:r>
                        <a:rPr kumimoji="1" lang="en-US" altLang="ja-JP" sz="11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BOI</a:t>
                      </a:r>
                      <a:r>
                        <a:rPr kumimoji="1" lang="ja-JP" altLang="en-US" sz="11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endParaRPr kumimoji="1" lang="zh-TW" altLang="en-US" sz="11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72000" marB="72000" anchor="ctr">
                    <a:lnL w="1270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DADA"/>
                    </a:solidFill>
                  </a:tcPr>
                </a:tc>
                <a:tc>
                  <a:txBody>
                    <a:bodyPr/>
                    <a:lstStyle/>
                    <a:p>
                      <a:pPr algn="just" fontAlgn="ctr" hangingPunct="0">
                        <a:lnSpc>
                          <a:spcPct val="114000"/>
                        </a:lnSpc>
                        <a:spcBef>
                          <a:spcPts val="300"/>
                        </a:spcBef>
                        <a:spcAft>
                          <a:spcPts val="0"/>
                        </a:spcAft>
                      </a:pP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ヘルスケアセクターを含むタイへの投資を促進し、投資家にインセンティブとサポートを提供する政府機関。</a:t>
                      </a:r>
                    </a:p>
                  </a:txBody>
                  <a:tcPr marL="180000" marR="180000" marT="72000" marB="720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FFFFFF"/>
                    </a:solidFill>
                  </a:tcPr>
                </a:tc>
                <a:extLst>
                  <a:ext uri="{0D108BD9-81ED-4DB2-BD59-A6C34878D82A}">
                    <a16:rowId xmlns:a16="http://schemas.microsoft.com/office/drawing/2014/main" val="3708407014"/>
                  </a:ext>
                </a:extLst>
              </a:tr>
              <a:tr h="623756">
                <a:tc vMerge="1">
                  <a:txBody>
                    <a:bodyPr/>
                    <a:lstStyle/>
                    <a:p>
                      <a:pPr marL="0" marR="0" indent="0" algn="ctr" defTabSz="914400" rtl="0" eaLnBrk="1" fontAlgn="ctr" latinLnBrk="0" hangingPunct="0">
                        <a:lnSpc>
                          <a:spcPct val="100000"/>
                        </a:lnSpc>
                        <a:spcBef>
                          <a:spcPts val="0"/>
                        </a:spcBef>
                        <a:spcAft>
                          <a:spcPts val="0"/>
                        </a:spcAft>
                        <a:buClrTx/>
                        <a:buSzTx/>
                        <a:buFontTx/>
                        <a:buNone/>
                        <a:tabLst/>
                        <a:defRPr/>
                      </a:pPr>
                      <a:endParaRPr lang="ja-JP" altLang="ja-JP" sz="140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68580" marR="68580" marT="72000" marB="720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BEBEBE"/>
                    </a:solidFill>
                  </a:tcPr>
                </a:tc>
                <a:tc>
                  <a:txBody>
                    <a:bodyPr/>
                    <a:lstStyle/>
                    <a:p>
                      <a:pPr marL="0" algn="ctr" defTabSz="914400" rtl="0" eaLnBrk="1" fontAlgn="ctr" latinLnBrk="0" hangingPunct="0">
                        <a:lnSpc>
                          <a:spcPct val="100000"/>
                        </a:lnSpc>
                        <a:spcBef>
                          <a:spcPts val="200"/>
                        </a:spcBef>
                        <a:spcAft>
                          <a:spcPts val="0"/>
                        </a:spcAft>
                      </a:pPr>
                      <a:r>
                        <a:rPr kumimoji="1" lang="en-US" altLang="zh-TW" sz="11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TTAMS</a:t>
                      </a:r>
                      <a:r>
                        <a:rPr kumimoji="1" lang="ja-JP" altLang="en-US" sz="11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zh-TW" sz="11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Thai Traditional and Alternative Medicine Society</a:t>
                      </a:r>
                      <a:r>
                        <a:rPr kumimoji="1" lang="zh-TW" altLang="en-US" sz="11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68580" marR="68580" marT="72000" marB="72000" anchor="ctr">
                    <a:lnL w="1270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DADADA"/>
                    </a:solidFill>
                  </a:tcPr>
                </a:tc>
                <a:tc>
                  <a:txBody>
                    <a:bodyPr/>
                    <a:lstStyle/>
                    <a:p>
                      <a:pPr algn="just" fontAlgn="ctr" hangingPunct="0">
                        <a:lnSpc>
                          <a:spcPct val="114000"/>
                        </a:lnSpc>
                        <a:spcBef>
                          <a:spcPts val="300"/>
                        </a:spcBef>
                        <a:spcAft>
                          <a:spcPts val="0"/>
                        </a:spcAft>
                      </a:pP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タイにおける伝統医療および代替医療の実践を推進し、研究、教育、および専門的基準を支援する組織。</a:t>
                      </a:r>
                    </a:p>
                  </a:txBody>
                  <a:tcPr marL="180000" marR="180000" marT="72000" marB="720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FFFFFF"/>
                    </a:solidFill>
                  </a:tcPr>
                </a:tc>
                <a:extLst>
                  <a:ext uri="{0D108BD9-81ED-4DB2-BD59-A6C34878D82A}">
                    <a16:rowId xmlns:a16="http://schemas.microsoft.com/office/drawing/2014/main" val="2266165335"/>
                  </a:ext>
                </a:extLst>
              </a:tr>
            </a:tbl>
          </a:graphicData>
        </a:graphic>
      </p:graphicFrame>
      <p:sp>
        <p:nvSpPr>
          <p:cNvPr id="10"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ja-JP" altLang="en-US" sz="800" dirty="0"/>
              <a:t>（出所） 明治大学国際総合研究所「新興国マクロヘルスデータ、規制・制度に関する調査」（</a:t>
            </a:r>
            <a:r>
              <a:rPr lang="en-US" altLang="ja-JP" sz="800" dirty="0"/>
              <a:t>2014</a:t>
            </a:r>
            <a:r>
              <a:rPr lang="ja-JP" altLang="en-US" sz="800" dirty="0"/>
              <a:t>）、</a:t>
            </a:r>
            <a:r>
              <a:rPr lang="en-US" altLang="ja-JP" sz="800" dirty="0" err="1"/>
              <a:t>Devex</a:t>
            </a:r>
            <a:r>
              <a:rPr lang="ja-JP" altLang="en-US" sz="800" dirty="0"/>
              <a:t>、</a:t>
            </a:r>
            <a:r>
              <a:rPr lang="en-US" altLang="ja-JP" sz="800" dirty="0"/>
              <a:t>Thailand </a:t>
            </a:r>
            <a:r>
              <a:rPr lang="en-US" altLang="ja-JP" sz="800" dirty="0" err="1"/>
              <a:t>Nersing</a:t>
            </a:r>
            <a:r>
              <a:rPr lang="en-US" altLang="ja-JP" sz="800" dirty="0"/>
              <a:t> and Midwifery Council</a:t>
            </a:r>
            <a:r>
              <a:rPr lang="ja-JP" altLang="en-US" sz="800" dirty="0"/>
              <a:t>、 </a:t>
            </a:r>
            <a:r>
              <a:rPr lang="en-US" altLang="ja-JP" sz="800" dirty="0"/>
              <a:t>FAPA2024</a:t>
            </a:r>
            <a:r>
              <a:rPr lang="ja-JP" altLang="en-US" sz="800" dirty="0"/>
              <a:t>、</a:t>
            </a:r>
            <a:r>
              <a:rPr lang="en-US" altLang="ja-JP" sz="800" dirty="0" err="1"/>
              <a:t>Farvis</a:t>
            </a:r>
            <a:r>
              <a:rPr lang="en-US" altLang="ja-JP" sz="800" dirty="0"/>
              <a:t> </a:t>
            </a:r>
            <a:r>
              <a:rPr lang="en-US" altLang="ja-JP" sz="800" dirty="0" err="1"/>
              <a:t>mazars</a:t>
            </a:r>
            <a:r>
              <a:rPr lang="ja-JP" altLang="en-US" sz="800" dirty="0"/>
              <a:t>、</a:t>
            </a:r>
            <a:r>
              <a:rPr lang="en-US" altLang="ja-JP" sz="800" dirty="0"/>
              <a:t>World</a:t>
            </a:r>
            <a:r>
              <a:rPr lang="ja-JP" altLang="en-US" sz="800" dirty="0"/>
              <a:t> </a:t>
            </a:r>
            <a:r>
              <a:rPr lang="en-US" altLang="ja-JP" sz="800" dirty="0"/>
              <a:t>Scientific </a:t>
            </a:r>
            <a:endParaRPr lang="ja-JP" altLang="en-US" sz="800" dirty="0"/>
          </a:p>
        </p:txBody>
      </p:sp>
      <p:sp>
        <p:nvSpPr>
          <p:cNvPr id="11" name="テキスト ボックス 10"/>
          <p:cNvSpPr txBox="1"/>
          <p:nvPr/>
        </p:nvSpPr>
        <p:spPr>
          <a:xfrm>
            <a:off x="200472" y="1124744"/>
            <a:ext cx="9505056" cy="236988"/>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主要学会としては</a:t>
            </a:r>
            <a:r>
              <a:rPr lang="ja-JP" altLang="en-US" sz="1400">
                <a:latin typeface="Arial" panose="020B0604020202020204" pitchFamily="34" charset="0"/>
                <a:ea typeface="ＭＳ Ｐゴシック" panose="020B0600070205080204" pitchFamily="50" charset="-128"/>
                <a:cs typeface="Arial" panose="020B0604020202020204" pitchFamily="34" charset="0"/>
              </a:rPr>
              <a:t>、</a:t>
            </a:r>
            <a:r>
              <a:rPr lang="en-US" altLang="ja-JP" sz="1400">
                <a:latin typeface="Arial" panose="020B0604020202020204" pitchFamily="34" charset="0"/>
                <a:ea typeface="ＭＳ Ｐゴシック" panose="020B0600070205080204" pitchFamily="50" charset="-128"/>
                <a:cs typeface="Arial" panose="020B0604020202020204" pitchFamily="34" charset="0"/>
              </a:rPr>
              <a:t>Medical</a:t>
            </a:r>
            <a:r>
              <a:rPr lang="ja-JP" altLang="en-US" sz="1400">
                <a:latin typeface="Arial" panose="020B0604020202020204" pitchFamily="34" charset="0"/>
                <a:ea typeface="ＭＳ Ｐゴシック" panose="020B0600070205080204" pitchFamily="50" charset="-128"/>
                <a:cs typeface="Arial" panose="020B0604020202020204" pitchFamily="34" charset="0"/>
              </a:rPr>
              <a:t> </a:t>
            </a:r>
            <a:r>
              <a:rPr lang="en-US" altLang="ja-JP" sz="1400">
                <a:latin typeface="Arial" panose="020B0604020202020204" pitchFamily="34" charset="0"/>
                <a:ea typeface="ＭＳ Ｐゴシック" panose="020B0600070205080204" pitchFamily="50" charset="-128"/>
                <a:cs typeface="Arial" panose="020B0604020202020204" pitchFamily="34" charset="0"/>
              </a:rPr>
              <a:t>Association</a:t>
            </a:r>
            <a:r>
              <a:rPr lang="ja-JP" altLang="en-US" sz="1400">
                <a:latin typeface="Arial" panose="020B0604020202020204" pitchFamily="34" charset="0"/>
                <a:ea typeface="ＭＳ Ｐゴシック" panose="020B0600070205080204" pitchFamily="50" charset="-128"/>
                <a:cs typeface="Arial" panose="020B0604020202020204" pitchFamily="34" charset="0"/>
              </a:rPr>
              <a:t> </a:t>
            </a:r>
            <a:r>
              <a:rPr lang="en-US" altLang="ja-JP" sz="1400">
                <a:latin typeface="Arial" panose="020B0604020202020204" pitchFamily="34" charset="0"/>
                <a:ea typeface="ＭＳ Ｐゴシック" panose="020B0600070205080204" pitchFamily="50" charset="-128"/>
                <a:cs typeface="Arial" panose="020B0604020202020204" pitchFamily="34" charset="0"/>
              </a:rPr>
              <a:t>of</a:t>
            </a:r>
            <a:r>
              <a:rPr lang="ja-JP" altLang="en-US" sz="1400">
                <a:latin typeface="Arial" panose="020B0604020202020204" pitchFamily="34" charset="0"/>
                <a:ea typeface="ＭＳ Ｐゴシック" panose="020B0600070205080204" pitchFamily="50" charset="-128"/>
                <a:cs typeface="Arial" panose="020B0604020202020204" pitchFamily="34" charset="0"/>
              </a:rPr>
              <a:t> </a:t>
            </a:r>
            <a:r>
              <a:rPr lang="en-US" altLang="ja-JP" sz="1400">
                <a:latin typeface="Arial" panose="020B0604020202020204" pitchFamily="34" charset="0"/>
                <a:ea typeface="ＭＳ Ｐゴシック" panose="020B0600070205080204" pitchFamily="50" charset="-128"/>
                <a:cs typeface="Arial" panose="020B0604020202020204" pitchFamily="34" charset="0"/>
              </a:rPr>
              <a:t>Thailand</a:t>
            </a:r>
            <a:r>
              <a:rPr lang="ja-JP" altLang="en-US" sz="1400" dirty="0" err="1">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主要な業界団体としてはタイ医療機器企業団体が挙げられる。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38452681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タイ／医療関連／その他</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医薬品・医療機器関連イベント</a:t>
            </a:r>
          </a:p>
        </p:txBody>
      </p:sp>
      <p:sp>
        <p:nvSpPr>
          <p:cNvPr id="5" name="テキスト ボックス 4"/>
          <p:cNvSpPr txBox="1"/>
          <p:nvPr/>
        </p:nvSpPr>
        <p:spPr>
          <a:xfrm>
            <a:off x="200472" y="6525344"/>
            <a:ext cx="92170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BizConnect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mn-lt"/>
                <a:ea typeface="ＭＳ Ｐゴシック" panose="020B0600070205080204" pitchFamily="50" charset="-128"/>
                <a:cs typeface="Arial" panose="020B0604020202020204" pitchFamily="34" charset="0"/>
              </a:rPr>
              <a:t>Thailand Wellness and Healthcare Expo</a:t>
            </a:r>
            <a:r>
              <a:rPr lang="ja-JP" altLang="en-US" sz="800" dirty="0">
                <a:latin typeface="+mn-lt"/>
                <a:ea typeface="ＭＳ Ｐゴシック" panose="020B0600070205080204" pitchFamily="50" charset="-128"/>
                <a:cs typeface="Arial" panose="020B0604020202020204" pitchFamily="34" charset="0"/>
              </a:rPr>
              <a:t>」（</a:t>
            </a:r>
            <a:r>
              <a:rPr lang="en-US" altLang="ja-JP" sz="800" dirty="0">
                <a:latin typeface="+mn-lt"/>
                <a:ea typeface="ＭＳ Ｐゴシック" panose="020B0600070205080204" pitchFamily="50" charset="-128"/>
                <a:cs typeface="Arial" panose="020B0604020202020204" pitchFamily="34" charset="0"/>
              </a:rPr>
              <a:t>2024</a:t>
            </a:r>
            <a:r>
              <a:rPr lang="ja-JP" altLang="en-US" sz="800" dirty="0">
                <a:latin typeface="+mn-lt"/>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Facility of Pharmaceutical Sciences, Chulalongkorn University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The 1</a:t>
            </a:r>
            <a:r>
              <a:rPr lang="en-US" altLang="ja-JP" sz="800" baseline="30000" dirty="0">
                <a:latin typeface="Arial" panose="020B0604020202020204" pitchFamily="34" charset="0"/>
                <a:ea typeface="ＭＳ Ｐゴシック" panose="020B0600070205080204" pitchFamily="50" charset="-128"/>
                <a:cs typeface="Arial" panose="020B0604020202020204" pitchFamily="34" charset="0"/>
              </a:rPr>
              <a:t>st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International Conference in Pharmaceutics and Cosmetics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ICPCos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 EXPO BEDS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CPhl</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South East Asia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0" lang="ja-JP" altLang="en-US" sz="800" dirty="0" bmk=""/>
          </a:p>
        </p:txBody>
      </p:sp>
      <p:grpSp>
        <p:nvGrpSpPr>
          <p:cNvPr id="6" name="グループ化 7"/>
          <p:cNvGrpSpPr/>
          <p:nvPr/>
        </p:nvGrpSpPr>
        <p:grpSpPr>
          <a:xfrm>
            <a:off x="344488" y="1772816"/>
            <a:ext cx="9217024" cy="288032"/>
            <a:chOff x="4803499" y="2113806"/>
            <a:chExt cx="2954133" cy="288032"/>
          </a:xfrm>
        </p:grpSpPr>
        <p:cxnSp>
          <p:nvCxnSpPr>
            <p:cNvPr id="7" name="直線コネクタ 6"/>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p:cNvSpPr>
              <a:spLocks noChangeArrowheads="1"/>
            </p:cNvSpPr>
            <p:nvPr/>
          </p:nvSpPr>
          <p:spPr bwMode="auto">
            <a:xfrm>
              <a:off x="4803499"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代表的なイベント</a:t>
              </a:r>
            </a:p>
          </p:txBody>
        </p:sp>
      </p:grpSp>
      <p:sp>
        <p:nvSpPr>
          <p:cNvPr id="14" name="テキスト ボックス 13"/>
          <p:cNvSpPr txBox="1"/>
          <p:nvPr/>
        </p:nvSpPr>
        <p:spPr>
          <a:xfrm>
            <a:off x="200472" y="1124744"/>
            <a:ext cx="9505056" cy="236988"/>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医薬品・医療機器関連の代表的なイベントを以下に示す。</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8" name="表 17"/>
          <p:cNvGraphicFramePr>
            <a:graphicFrameLocks noGrp="1"/>
          </p:cNvGraphicFramePr>
          <p:nvPr>
            <p:extLst>
              <p:ext uri="{D42A27DB-BD31-4B8C-83A1-F6EECF244321}">
                <p14:modId xmlns:p14="http://schemas.microsoft.com/office/powerpoint/2010/main" val="2243818576"/>
              </p:ext>
            </p:extLst>
          </p:nvPr>
        </p:nvGraphicFramePr>
        <p:xfrm>
          <a:off x="344489" y="2276872"/>
          <a:ext cx="9217025" cy="3585944"/>
        </p:xfrm>
        <a:graphic>
          <a:graphicData uri="http://schemas.openxmlformats.org/drawingml/2006/table">
            <a:tbl>
              <a:tblPr firstRow="1" bandRow="1">
                <a:tableStyleId>{5C22544A-7EE6-4342-B048-85BDC9FD1C3A}</a:tableStyleId>
              </a:tblPr>
              <a:tblGrid>
                <a:gridCol w="1975077">
                  <a:extLst>
                    <a:ext uri="{9D8B030D-6E8A-4147-A177-3AD203B41FA5}">
                      <a16:colId xmlns:a16="http://schemas.microsoft.com/office/drawing/2014/main" val="20000"/>
                    </a:ext>
                  </a:extLst>
                </a:gridCol>
                <a:gridCol w="1553314">
                  <a:extLst>
                    <a:ext uri="{9D8B030D-6E8A-4147-A177-3AD203B41FA5}">
                      <a16:colId xmlns:a16="http://schemas.microsoft.com/office/drawing/2014/main" val="20001"/>
                    </a:ext>
                  </a:extLst>
                </a:gridCol>
                <a:gridCol w="5688634">
                  <a:extLst>
                    <a:ext uri="{9D8B030D-6E8A-4147-A177-3AD203B41FA5}">
                      <a16:colId xmlns:a16="http://schemas.microsoft.com/office/drawing/2014/main" val="20002"/>
                    </a:ext>
                  </a:extLst>
                </a:gridCol>
              </a:tblGrid>
              <a:tr h="504056">
                <a:tc>
                  <a:txBody>
                    <a:bodyPr/>
                    <a:lstStyle/>
                    <a:p>
                      <a:pPr algn="ctr"/>
                      <a:r>
                        <a:rPr kumimoji="1" lang="ja-JP" altLang="en-US" sz="14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名　称</a:t>
                      </a:r>
                    </a:p>
                  </a:txBody>
                  <a:tcPr anchor="ctr">
                    <a:lnL w="12700" cmpd="sng">
                      <a:noFill/>
                    </a:lnL>
                    <a:lnR w="6350" cap="flat" cmpd="sng" algn="ctr">
                      <a:solidFill>
                        <a:srgbClr val="FFFFFF"/>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5F8AC3"/>
                    </a:solidFill>
                  </a:tcPr>
                </a:tc>
                <a:tc>
                  <a:txBody>
                    <a:bodyPr/>
                    <a:lstStyle/>
                    <a:p>
                      <a:pPr algn="ctr"/>
                      <a:r>
                        <a:rPr kumimoji="1" lang="ja-JP" altLang="en-US" sz="14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開催時期</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5F8AC3"/>
                    </a:solidFill>
                  </a:tcPr>
                </a:tc>
                <a:tc>
                  <a:txBody>
                    <a:bodyPr/>
                    <a:lstStyle/>
                    <a:p>
                      <a:pPr algn="ctr"/>
                      <a:r>
                        <a:rPr kumimoji="1" lang="ja-JP" altLang="en-US" sz="14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内　容</a:t>
                      </a:r>
                    </a:p>
                  </a:txBody>
                  <a:tcPr anchor="ctr">
                    <a:lnL w="6350" cap="flat" cmpd="sng" algn="ctr">
                      <a:solidFill>
                        <a:srgbClr val="FFFFFF"/>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5F8AC3"/>
                    </a:solidFill>
                  </a:tcPr>
                </a:tc>
                <a:extLst>
                  <a:ext uri="{0D108BD9-81ED-4DB2-BD59-A6C34878D82A}">
                    <a16:rowId xmlns:a16="http://schemas.microsoft.com/office/drawing/2014/main" val="10000"/>
                  </a:ext>
                </a:extLst>
              </a:tr>
              <a:tr h="504056">
                <a:tc>
                  <a:txBody>
                    <a:bodyPr/>
                    <a:lstStyle/>
                    <a:p>
                      <a:pPr algn="ctr"/>
                      <a:r>
                        <a:rPr lang="en-US" altLang="ja-JP" sz="1300" b="1" dirty="0">
                          <a:latin typeface="+mn-lt"/>
                          <a:ea typeface="ＭＳ Ｐゴシック" panose="020B0600070205080204" pitchFamily="50" charset="-128"/>
                          <a:cs typeface="Arial" panose="020B0604020202020204" pitchFamily="34" charset="0"/>
                        </a:rPr>
                        <a:t>Medical Fair Thailand</a:t>
                      </a:r>
                    </a:p>
                  </a:txBody>
                  <a:tcPr anchor="ctr">
                    <a:lnL w="12700" cmpd="sng">
                      <a:noFill/>
                    </a:lnL>
                    <a:lnR w="12700" cmpd="sng">
                      <a:noFill/>
                    </a:lnR>
                    <a:lnT w="38100" cmpd="sng">
                      <a:noFill/>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ctr"/>
                      <a:r>
                        <a:rPr lang="ja-JP" altLang="en-US" sz="1300" dirty="0">
                          <a:latin typeface="+mn-lt"/>
                          <a:ea typeface="ＭＳ Ｐゴシック" panose="020B0600070205080204" pitchFamily="50" charset="-128"/>
                          <a:cs typeface="Arial" panose="020B0604020202020204" pitchFamily="34" charset="0"/>
                        </a:rPr>
                        <a:t>毎年</a:t>
                      </a:r>
                      <a:r>
                        <a:rPr lang="en-US" altLang="ja-JP" sz="1300" dirty="0">
                          <a:latin typeface="+mn-lt"/>
                          <a:ea typeface="ＭＳ Ｐゴシック" panose="020B0600070205080204" pitchFamily="50" charset="-128"/>
                          <a:cs typeface="Arial" panose="020B0604020202020204" pitchFamily="34" charset="0"/>
                        </a:rPr>
                        <a:t>9</a:t>
                      </a:r>
                      <a:r>
                        <a:rPr lang="ja-JP" altLang="en-US" sz="1300" dirty="0">
                          <a:latin typeface="+mn-lt"/>
                          <a:ea typeface="ＭＳ Ｐゴシック" panose="020B0600070205080204" pitchFamily="50" charset="-128"/>
                          <a:cs typeface="Arial" panose="020B0604020202020204" pitchFamily="34" charset="0"/>
                        </a:rPr>
                        <a:t>月頃</a:t>
                      </a:r>
                      <a:endParaRPr kumimoji="1" lang="ja-JP" altLang="en-US" sz="1300" dirty="0">
                        <a:latin typeface="+mn-lt"/>
                      </a:endParaRPr>
                    </a:p>
                  </a:txBody>
                  <a:tcPr anchor="ctr">
                    <a:lnL w="12700" cmpd="sng">
                      <a:noFill/>
                    </a:lnL>
                    <a:lnR w="12700" cmpd="sng">
                      <a:noFill/>
                    </a:lnR>
                    <a:lnT w="38100" cmpd="sng">
                      <a:noFill/>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latinLnBrk="0" hangingPunct="1"/>
                      <a:r>
                        <a:rPr kumimoji="1" lang="ja-JP" altLang="en-US" sz="13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医薬品関連</a:t>
                      </a:r>
                    </a:p>
                  </a:txBody>
                  <a:tcPr anchor="ctr">
                    <a:lnL w="12700" cmpd="sng">
                      <a:noFill/>
                    </a:lnL>
                    <a:lnR w="12700" cmpd="sng">
                      <a:noFill/>
                    </a:lnR>
                    <a:lnT w="38100" cmpd="sng">
                      <a:noFill/>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504056">
                <a:tc>
                  <a:txBody>
                    <a:bodyPr/>
                    <a:lstStyle/>
                    <a:p>
                      <a:pPr algn="ctr"/>
                      <a:r>
                        <a:rPr lang="en-US" altLang="ja-JP" sz="1300" b="1" dirty="0">
                          <a:latin typeface="+mn-lt"/>
                          <a:ea typeface="ＭＳ Ｐゴシック" panose="020B0600070205080204" pitchFamily="50" charset="-128"/>
                          <a:cs typeface="Arial" panose="020B0604020202020204" pitchFamily="34" charset="0"/>
                        </a:rPr>
                        <a:t>Thailand Lab</a:t>
                      </a:r>
                    </a:p>
                  </a:txBody>
                  <a:tcPr anchor="ctr">
                    <a:lnL w="12700" cmpd="sng">
                      <a:noFill/>
                    </a:lnL>
                    <a:lnR w="12700" cmpd="sng">
                      <a:noFill/>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ctr"/>
                      <a:r>
                        <a:rPr lang="ja-JP" altLang="en-US" sz="1300" dirty="0">
                          <a:latin typeface="+mn-lt"/>
                          <a:ea typeface="ＭＳ Ｐゴシック" panose="020B0600070205080204" pitchFamily="50" charset="-128"/>
                          <a:cs typeface="Arial" panose="020B0604020202020204" pitchFamily="34" charset="0"/>
                        </a:rPr>
                        <a:t>毎年</a:t>
                      </a:r>
                      <a:r>
                        <a:rPr lang="en-US" altLang="ja-JP" sz="1300" dirty="0">
                          <a:latin typeface="+mn-lt"/>
                          <a:ea typeface="ＭＳ Ｐゴシック" panose="020B0600070205080204" pitchFamily="50" charset="-128"/>
                          <a:cs typeface="Arial" panose="020B0604020202020204" pitchFamily="34" charset="0"/>
                        </a:rPr>
                        <a:t>8</a:t>
                      </a:r>
                      <a:r>
                        <a:rPr lang="ja-JP" altLang="en-US" sz="1300" dirty="0">
                          <a:latin typeface="+mn-lt"/>
                          <a:ea typeface="ＭＳ Ｐゴシック" panose="020B0600070205080204" pitchFamily="50" charset="-128"/>
                          <a:cs typeface="Arial" panose="020B0604020202020204" pitchFamily="34" charset="0"/>
                        </a:rPr>
                        <a:t>月頃</a:t>
                      </a:r>
                      <a:endParaRPr kumimoji="1" lang="ja-JP" altLang="en-US" sz="1300" dirty="0">
                        <a:latin typeface="+mn-lt"/>
                      </a:endParaRPr>
                    </a:p>
                  </a:txBody>
                  <a:tcPr anchor="ctr">
                    <a:lnL w="12700" cmpd="sng">
                      <a:noFill/>
                    </a:lnL>
                    <a:lnR w="12700" cmpd="sng">
                      <a:noFill/>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latinLnBrk="0" hangingPunct="1"/>
                      <a:r>
                        <a:rPr kumimoji="1" lang="ja-JP" altLang="en-US" sz="13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医療機器関連</a:t>
                      </a:r>
                    </a:p>
                  </a:txBody>
                  <a:tcPr anchor="ctr">
                    <a:lnL w="12700" cmpd="sng">
                      <a:noFill/>
                    </a:lnL>
                    <a:lnR w="12700" cmpd="sng">
                      <a:noFill/>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504056">
                <a:tc>
                  <a:txBody>
                    <a:bodyPr/>
                    <a:lstStyle/>
                    <a:p>
                      <a:pPr algn="ctr"/>
                      <a:r>
                        <a:rPr lang="en-US" altLang="ja-JP" sz="1300" b="1" dirty="0">
                          <a:latin typeface="+mn-lt"/>
                          <a:ea typeface="ＭＳ Ｐゴシック" panose="020B0600070205080204" pitchFamily="50" charset="-128"/>
                          <a:cs typeface="Arial" panose="020B0604020202020204" pitchFamily="34" charset="0"/>
                        </a:rPr>
                        <a:t>Thailand Wellness and Healthcare Expo</a:t>
                      </a:r>
                    </a:p>
                  </a:txBody>
                  <a:tcPr anchor="ctr">
                    <a:lnL w="12700" cmpd="sng">
                      <a:noFill/>
                    </a:lnL>
                    <a:lnR w="12700" cmpd="sng">
                      <a:noFill/>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ctr"/>
                      <a:r>
                        <a:rPr kumimoji="1" lang="en-US" altLang="ja-JP" sz="1300" dirty="0">
                          <a:latin typeface="+mn-lt"/>
                        </a:rPr>
                        <a:t>2025</a:t>
                      </a:r>
                      <a:r>
                        <a:rPr kumimoji="1" lang="ja-JP" altLang="en-US" sz="1300" dirty="0">
                          <a:latin typeface="+mn-lt"/>
                        </a:rPr>
                        <a:t>年</a:t>
                      </a:r>
                    </a:p>
                  </a:txBody>
                  <a:tcPr anchor="ctr">
                    <a:lnL w="12700" cmpd="sng">
                      <a:noFill/>
                    </a:lnL>
                    <a:lnR w="12700" cmpd="sng">
                      <a:noFill/>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latinLnBrk="0" hangingPunct="1"/>
                      <a:r>
                        <a:rPr kumimoji="1" lang="ja-JP" altLang="en-US" sz="13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革新的な健康ソリューション、健康製品、サービスを展示し、</a:t>
                      </a:r>
                      <a:br>
                        <a:rPr kumimoji="1" lang="en-US" altLang="ja-JP" sz="13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13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業界のコラボレーションを促進するためのイベント</a:t>
                      </a:r>
                    </a:p>
                  </a:txBody>
                  <a:tcPr anchor="ctr">
                    <a:lnL w="12700" cmpd="sng">
                      <a:noFill/>
                    </a:lnL>
                    <a:lnR w="12700" cmpd="sng">
                      <a:noFill/>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15880971"/>
                  </a:ext>
                </a:extLst>
              </a:tr>
              <a:tr h="504056">
                <a:tc>
                  <a:txBody>
                    <a:bodyPr/>
                    <a:lstStyle/>
                    <a:p>
                      <a:pPr algn="ctr"/>
                      <a:r>
                        <a:rPr lang="en-US" altLang="ja-JP" sz="1300" b="1" dirty="0">
                          <a:latin typeface="+mn-lt"/>
                          <a:ea typeface="ＭＳ Ｐゴシック" panose="020B0600070205080204" pitchFamily="50" charset="-128"/>
                          <a:cs typeface="Arial" panose="020B0604020202020204" pitchFamily="34" charset="0"/>
                        </a:rPr>
                        <a:t>International Conference in Pharmaceuticals and Cosmetics</a:t>
                      </a:r>
                    </a:p>
                  </a:txBody>
                  <a:tcPr anchor="ctr">
                    <a:lnL w="12700" cmpd="sng">
                      <a:noFill/>
                    </a:lnL>
                    <a:lnR w="12700" cmpd="sng">
                      <a:noFill/>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ctr"/>
                      <a:r>
                        <a:rPr kumimoji="1" lang="en-US" altLang="ja-JP" sz="1300" dirty="0">
                          <a:latin typeface="+mn-lt"/>
                        </a:rPr>
                        <a:t>2024</a:t>
                      </a:r>
                      <a:r>
                        <a:rPr kumimoji="1" lang="ja-JP" altLang="en-US" sz="1300" dirty="0">
                          <a:latin typeface="+mn-lt"/>
                        </a:rPr>
                        <a:t>年</a:t>
                      </a:r>
                      <a:br>
                        <a:rPr kumimoji="1" lang="en-US" altLang="ja-JP" sz="1300" dirty="0">
                          <a:latin typeface="+mn-lt"/>
                        </a:rPr>
                      </a:br>
                      <a:r>
                        <a:rPr kumimoji="1" lang="en-US" altLang="ja-JP" sz="1300" dirty="0">
                          <a:latin typeface="+mn-lt"/>
                        </a:rPr>
                        <a:t>11</a:t>
                      </a:r>
                      <a:r>
                        <a:rPr kumimoji="1" lang="ja-JP" altLang="en-US" sz="1300" dirty="0">
                          <a:latin typeface="+mn-lt"/>
                        </a:rPr>
                        <a:t>月</a:t>
                      </a:r>
                      <a:r>
                        <a:rPr kumimoji="1" lang="en-US" altLang="ja-JP" sz="1300" dirty="0">
                          <a:latin typeface="+mn-lt"/>
                        </a:rPr>
                        <a:t>18</a:t>
                      </a:r>
                      <a:r>
                        <a:rPr kumimoji="1" lang="ja-JP" altLang="en-US" sz="1300" dirty="0">
                          <a:latin typeface="+mn-lt"/>
                        </a:rPr>
                        <a:t>日、</a:t>
                      </a:r>
                      <a:r>
                        <a:rPr kumimoji="1" lang="en-US" altLang="ja-JP" sz="1300" dirty="0">
                          <a:latin typeface="+mn-lt"/>
                        </a:rPr>
                        <a:t>19</a:t>
                      </a:r>
                      <a:r>
                        <a:rPr kumimoji="1" lang="ja-JP" altLang="en-US" sz="1300" dirty="0">
                          <a:latin typeface="+mn-lt"/>
                        </a:rPr>
                        <a:t>日</a:t>
                      </a:r>
                    </a:p>
                  </a:txBody>
                  <a:tcPr anchor="ctr">
                    <a:lnL w="12700" cmpd="sng">
                      <a:noFill/>
                    </a:lnL>
                    <a:lnR w="12700" cmpd="sng">
                      <a:noFill/>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latinLnBrk="0" hangingPunct="1"/>
                      <a:r>
                        <a:rPr kumimoji="1" lang="ja-JP" altLang="en-US" sz="13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第</a:t>
                      </a:r>
                      <a:r>
                        <a:rPr kumimoji="1" lang="en-US" altLang="ja-JP" sz="13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3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a:t>
                      </a:r>
                      <a:r>
                        <a:rPr kumimoji="1" lang="en-US" altLang="ja-JP" sz="13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International Conference in Pharmaceuticals and Cosmetics</a:t>
                      </a:r>
                      <a:r>
                        <a:rPr kumimoji="1" lang="ja-JP" altLang="en-US" sz="13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は、最先端の研究、イノベーション、業界動向を強調し、医薬品と化粧品の専門家、</a:t>
                      </a:r>
                      <a:br>
                        <a:rPr kumimoji="1" lang="en-US" altLang="ja-JP" sz="13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13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研究者、専門家の間のコラボレーションを促進することを目的としている</a:t>
                      </a:r>
                    </a:p>
                  </a:txBody>
                  <a:tcPr anchor="ctr">
                    <a:lnL w="12700" cmpd="sng">
                      <a:noFill/>
                    </a:lnL>
                    <a:lnR w="12700" cmpd="sng">
                      <a:noFill/>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35969963"/>
                  </a:ext>
                </a:extLst>
              </a:tr>
              <a:tr h="504056">
                <a:tc>
                  <a:txBody>
                    <a:bodyPr/>
                    <a:lstStyle/>
                    <a:p>
                      <a:pPr algn="ctr"/>
                      <a:r>
                        <a:rPr lang="en-US" altLang="ja-JP" sz="1300" b="1" dirty="0" err="1">
                          <a:latin typeface="+mn-lt"/>
                          <a:ea typeface="ＭＳ Ｐゴシック" panose="020B0600070205080204" pitchFamily="50" charset="-128"/>
                          <a:cs typeface="Arial" panose="020B0604020202020204" pitchFamily="34" charset="0"/>
                        </a:rPr>
                        <a:t>CPhI</a:t>
                      </a:r>
                      <a:r>
                        <a:rPr lang="en-US" altLang="ja-JP" sz="1300" b="1" dirty="0">
                          <a:latin typeface="+mn-lt"/>
                          <a:ea typeface="ＭＳ Ｐゴシック" panose="020B0600070205080204" pitchFamily="50" charset="-128"/>
                          <a:cs typeface="Arial" panose="020B0604020202020204" pitchFamily="34" charset="0"/>
                        </a:rPr>
                        <a:t> South East Asia</a:t>
                      </a:r>
                    </a:p>
                  </a:txBody>
                  <a:tcPr anchor="ctr">
                    <a:lnL w="12700" cmpd="sng">
                      <a:noFill/>
                    </a:lnL>
                    <a:lnR w="12700" cmpd="sng">
                      <a:noFill/>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ctr"/>
                      <a:r>
                        <a:rPr kumimoji="1" lang="en-US" altLang="ja-JP" sz="1300" dirty="0">
                          <a:latin typeface="+mn-lt"/>
                        </a:rPr>
                        <a:t>2025</a:t>
                      </a:r>
                      <a:r>
                        <a:rPr kumimoji="1" lang="ja-JP" altLang="en-US" sz="1300" dirty="0">
                          <a:latin typeface="+mn-lt"/>
                        </a:rPr>
                        <a:t>年</a:t>
                      </a:r>
                      <a:r>
                        <a:rPr kumimoji="1" lang="en-US" altLang="ja-JP" sz="1300" dirty="0">
                          <a:latin typeface="+mn-lt"/>
                        </a:rPr>
                        <a:t>6</a:t>
                      </a:r>
                      <a:r>
                        <a:rPr kumimoji="1" lang="ja-JP" altLang="en-US" sz="1300" dirty="0">
                          <a:latin typeface="+mn-lt"/>
                        </a:rPr>
                        <a:t>月</a:t>
                      </a:r>
                    </a:p>
                  </a:txBody>
                  <a:tcPr anchor="ctr">
                    <a:lnL w="12700" cmpd="sng">
                      <a:noFill/>
                    </a:lnL>
                    <a:lnR w="12700" cmpd="sng">
                      <a:noFill/>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latinLnBrk="0" hangingPunct="1"/>
                      <a:r>
                        <a:rPr lang="ja-JP" altLang="en-US" sz="1300" dirty="0"/>
                        <a:t>業界のリーダーや専門家から最新の情報を発信すること、</a:t>
                      </a:r>
                      <a:br>
                        <a:rPr lang="en-US" altLang="ja-JP" sz="1300" dirty="0"/>
                      </a:br>
                      <a:r>
                        <a:rPr lang="ja-JP" altLang="en-US" sz="1300" dirty="0"/>
                        <a:t>多様なプロフェッショナルコミュニティと繋がり、</a:t>
                      </a:r>
                      <a:br>
                        <a:rPr lang="en-US" altLang="ja-JP" sz="1300" dirty="0"/>
                      </a:br>
                      <a:r>
                        <a:rPr lang="ja-JP" altLang="en-US" sz="1300" dirty="0"/>
                        <a:t>重要な意思決定者とも交流することを目的としている</a:t>
                      </a:r>
                      <a:endParaRPr kumimoji="1" lang="ja-JP" altLang="en-US" sz="13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554261625"/>
                  </a:ext>
                </a:extLst>
              </a:tr>
            </a:tbl>
          </a:graphicData>
        </a:graphic>
      </p:graphicFrame>
    </p:spTree>
    <p:extLst>
      <p:ext uri="{BB962C8B-B14F-4D97-AF65-F5344CB8AC3E}">
        <p14:creationId xmlns:p14="http://schemas.microsoft.com/office/powerpoint/2010/main" val="2537185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extLst>
              <p:ext uri="{D42A27DB-BD31-4B8C-83A1-F6EECF244321}">
                <p14:modId xmlns:p14="http://schemas.microsoft.com/office/powerpoint/2010/main" val="389045662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56" imgW="360" imgH="360" progId="TCLayout.ActiveDocument.1">
                  <p:embed/>
                </p:oleObj>
              </mc:Choice>
              <mc:Fallback>
                <p:oleObj name="think-cellスライド" r:id="rId56" imgW="360" imgH="360" progId="TCLayout.ActiveDocument.1">
                  <p:embed/>
                  <p:pic>
                    <p:nvPicPr>
                      <p:cNvPr id="8" name="Object 7" hidden="1"/>
                      <p:cNvPicPr>
                        <a:picLocks noChangeAspect="1" noChangeArrowheads="1"/>
                      </p:cNvPicPr>
                      <p:nvPr/>
                    </p:nvPicPr>
                    <p:blipFill>
                      <a:blip r:embed="rId5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marL="0" marR="0" lvl="0" indent="0" algn="ctr" defTabSz="914400" rtl="0" eaLnBrk="1" fontAlgn="ctr" latinLnBrk="0" hangingPunct="1">
              <a:lnSpc>
                <a:spcPct val="100000"/>
              </a:lnSpc>
              <a:spcBef>
                <a:spcPct val="0"/>
              </a:spcBef>
              <a:spcAft>
                <a:spcPct val="0"/>
              </a:spcAft>
              <a:buClrTx/>
              <a:buSzTx/>
              <a:buFontTx/>
              <a:buNone/>
              <a:tabLst/>
              <a:defRPr/>
            </a:pPr>
            <a:endParaRPr kumimoji="1"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4" name="フリーフォーム 43"/>
          <p:cNvSpPr/>
          <p:nvPr/>
        </p:nvSpPr>
        <p:spPr>
          <a:xfrm>
            <a:off x="7835926" y="2123184"/>
            <a:ext cx="1605854" cy="1635831"/>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85592 w 1742879"/>
              <a:gd name="connsiteY0" fmla="*/ 0 h 1662015"/>
              <a:gd name="connsiteX1" fmla="*/ 9330 w 1742879"/>
              <a:gd name="connsiteY1" fmla="*/ 368169 h 1662015"/>
              <a:gd name="connsiteX2" fmla="*/ 0 w 1742879"/>
              <a:gd name="connsiteY2" fmla="*/ 1662015 h 1662015"/>
              <a:gd name="connsiteX3" fmla="*/ 1742879 w 1742879"/>
              <a:gd name="connsiteY3" fmla="*/ 1138237 h 1662015"/>
              <a:gd name="connsiteX0" fmla="*/ 585655 w 1742942"/>
              <a:gd name="connsiteY0" fmla="*/ 0 h 1662034"/>
              <a:gd name="connsiteX1" fmla="*/ 9393 w 1742942"/>
              <a:gd name="connsiteY1" fmla="*/ 368169 h 1662034"/>
              <a:gd name="connsiteX2" fmla="*/ 63 w 1742942"/>
              <a:gd name="connsiteY2" fmla="*/ 1662015 h 1662034"/>
              <a:gd name="connsiteX3" fmla="*/ 1742942 w 1742942"/>
              <a:gd name="connsiteY3" fmla="*/ 1138237 h 1662034"/>
              <a:gd name="connsiteX0" fmla="*/ 585635 w 1742922"/>
              <a:gd name="connsiteY0" fmla="*/ 0 h 1662025"/>
              <a:gd name="connsiteX1" fmla="*/ 9373 w 1742922"/>
              <a:gd name="connsiteY1" fmla="*/ 368169 h 1662025"/>
              <a:gd name="connsiteX2" fmla="*/ 43 w 1742922"/>
              <a:gd name="connsiteY2" fmla="*/ 1662015 h 1662025"/>
              <a:gd name="connsiteX3" fmla="*/ 1742922 w 1742922"/>
              <a:gd name="connsiteY3" fmla="*/ 1138237 h 1662025"/>
              <a:gd name="connsiteX0" fmla="*/ 411804 w 1742922"/>
              <a:gd name="connsiteY0" fmla="*/ 0 h 1635831"/>
              <a:gd name="connsiteX1" fmla="*/ 9373 w 1742922"/>
              <a:gd name="connsiteY1" fmla="*/ 341975 h 1635831"/>
              <a:gd name="connsiteX2" fmla="*/ 43 w 1742922"/>
              <a:gd name="connsiteY2" fmla="*/ 1635821 h 1635831"/>
              <a:gd name="connsiteX3" fmla="*/ 1742922 w 1742922"/>
              <a:gd name="connsiteY3" fmla="*/ 1112043 h 1635831"/>
              <a:gd name="connsiteX0" fmla="*/ 411804 w 1735778"/>
              <a:gd name="connsiteY0" fmla="*/ 0 h 1635831"/>
              <a:gd name="connsiteX1" fmla="*/ 9373 w 1735778"/>
              <a:gd name="connsiteY1" fmla="*/ 341975 h 1635831"/>
              <a:gd name="connsiteX2" fmla="*/ 43 w 1735778"/>
              <a:gd name="connsiteY2" fmla="*/ 1635821 h 1635831"/>
              <a:gd name="connsiteX3" fmla="*/ 1735778 w 1735778"/>
              <a:gd name="connsiteY3" fmla="*/ 1119186 h 1635831"/>
            </a:gdLst>
            <a:ahLst/>
            <a:cxnLst>
              <a:cxn ang="0">
                <a:pos x="connsiteX0" y="connsiteY0"/>
              </a:cxn>
              <a:cxn ang="0">
                <a:pos x="connsiteX1" y="connsiteY1"/>
              </a:cxn>
              <a:cxn ang="0">
                <a:pos x="connsiteX2" y="connsiteY2"/>
              </a:cxn>
              <a:cxn ang="0">
                <a:pos x="connsiteX3" y="connsiteY3"/>
              </a:cxn>
            </a:cxnLst>
            <a:rect l="l" t="t" r="r" b="b"/>
            <a:pathLst>
              <a:path w="1735778" h="1635831">
                <a:moveTo>
                  <a:pt x="411804" y="0"/>
                </a:moveTo>
                <a:lnTo>
                  <a:pt x="9373" y="341975"/>
                </a:lnTo>
                <a:lnTo>
                  <a:pt x="43" y="1635821"/>
                </a:lnTo>
                <a:cubicBezTo>
                  <a:pt x="-9936" y="1638510"/>
                  <a:pt x="1727096" y="1125828"/>
                  <a:pt x="1735778" y="1119186"/>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4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51" name="フリーフォーム 50"/>
          <p:cNvSpPr/>
          <p:nvPr/>
        </p:nvSpPr>
        <p:spPr>
          <a:xfrm>
            <a:off x="7798592" y="4572861"/>
            <a:ext cx="1615480" cy="1659247"/>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228210 h 1885950"/>
              <a:gd name="connsiteX2" fmla="*/ 0 w 1733549"/>
              <a:gd name="connsiteY2" fmla="*/ 1885950 h 1885950"/>
              <a:gd name="connsiteX3" fmla="*/ 1733549 w 1733549"/>
              <a:gd name="connsiteY3" fmla="*/ 1138237 h 1885950"/>
              <a:gd name="connsiteX0" fmla="*/ 576262 w 1733549"/>
              <a:gd name="connsiteY0" fmla="*/ 0 h 1680677"/>
              <a:gd name="connsiteX1" fmla="*/ 0 w 1733549"/>
              <a:gd name="connsiteY1" fmla="*/ 228210 h 1680677"/>
              <a:gd name="connsiteX2" fmla="*/ 0 w 1733549"/>
              <a:gd name="connsiteY2" fmla="*/ 1680677 h 1680677"/>
              <a:gd name="connsiteX3" fmla="*/ 1733549 w 1733549"/>
              <a:gd name="connsiteY3" fmla="*/ 1138237 h 1680677"/>
              <a:gd name="connsiteX0" fmla="*/ 576262 w 1733549"/>
              <a:gd name="connsiteY0" fmla="*/ 1223 h 1681900"/>
              <a:gd name="connsiteX1" fmla="*/ 0 w 1733549"/>
              <a:gd name="connsiteY1" fmla="*/ 229433 h 1681900"/>
              <a:gd name="connsiteX2" fmla="*/ 0 w 1733549"/>
              <a:gd name="connsiteY2" fmla="*/ 1681900 h 1681900"/>
              <a:gd name="connsiteX3" fmla="*/ 1733549 w 1733549"/>
              <a:gd name="connsiteY3" fmla="*/ 1139460 h 1681900"/>
              <a:gd name="connsiteX0" fmla="*/ 576262 w 1709737"/>
              <a:gd name="connsiteY0" fmla="*/ 1223 h 1681900"/>
              <a:gd name="connsiteX1" fmla="*/ 0 w 1709737"/>
              <a:gd name="connsiteY1" fmla="*/ 229433 h 1681900"/>
              <a:gd name="connsiteX2" fmla="*/ 0 w 1709737"/>
              <a:gd name="connsiteY2" fmla="*/ 1681900 h 1681900"/>
              <a:gd name="connsiteX3" fmla="*/ 1709737 w 1709737"/>
              <a:gd name="connsiteY3" fmla="*/ 1222804 h 1681900"/>
              <a:gd name="connsiteX0" fmla="*/ 576262 w 1709737"/>
              <a:gd name="connsiteY0" fmla="*/ 719 h 1681396"/>
              <a:gd name="connsiteX1" fmla="*/ 0 w 1709737"/>
              <a:gd name="connsiteY1" fmla="*/ 357516 h 1681396"/>
              <a:gd name="connsiteX2" fmla="*/ 0 w 1709737"/>
              <a:gd name="connsiteY2" fmla="*/ 1681396 h 1681396"/>
              <a:gd name="connsiteX3" fmla="*/ 1709737 w 1709737"/>
              <a:gd name="connsiteY3" fmla="*/ 1222300 h 1681396"/>
              <a:gd name="connsiteX0" fmla="*/ 576262 w 1709737"/>
              <a:gd name="connsiteY0" fmla="*/ 758 h 1681435"/>
              <a:gd name="connsiteX1" fmla="*/ 0 w 1709737"/>
              <a:gd name="connsiteY1" fmla="*/ 357555 h 1681435"/>
              <a:gd name="connsiteX2" fmla="*/ 0 w 1709737"/>
              <a:gd name="connsiteY2" fmla="*/ 1681435 h 1681435"/>
              <a:gd name="connsiteX3" fmla="*/ 1709737 w 1709737"/>
              <a:gd name="connsiteY3" fmla="*/ 1222339 h 1681435"/>
              <a:gd name="connsiteX0" fmla="*/ 402430 w 1709737"/>
              <a:gd name="connsiteY0" fmla="*/ 856 h 1648196"/>
              <a:gd name="connsiteX1" fmla="*/ 0 w 1709737"/>
              <a:gd name="connsiteY1" fmla="*/ 324316 h 1648196"/>
              <a:gd name="connsiteX2" fmla="*/ 0 w 1709737"/>
              <a:gd name="connsiteY2" fmla="*/ 1648196 h 1648196"/>
              <a:gd name="connsiteX3" fmla="*/ 1709737 w 1709737"/>
              <a:gd name="connsiteY3" fmla="*/ 1189100 h 1648196"/>
              <a:gd name="connsiteX0" fmla="*/ 402430 w 1709737"/>
              <a:gd name="connsiteY0" fmla="*/ 0 h 1647340"/>
              <a:gd name="connsiteX1" fmla="*/ 0 w 1709737"/>
              <a:gd name="connsiteY1" fmla="*/ 323460 h 1647340"/>
              <a:gd name="connsiteX2" fmla="*/ 0 w 1709737"/>
              <a:gd name="connsiteY2" fmla="*/ 1647340 h 1647340"/>
              <a:gd name="connsiteX3" fmla="*/ 1709737 w 1709737"/>
              <a:gd name="connsiteY3" fmla="*/ 1188244 h 1647340"/>
              <a:gd name="connsiteX0" fmla="*/ 402430 w 1709737"/>
              <a:gd name="connsiteY0" fmla="*/ 0 h 1647340"/>
              <a:gd name="connsiteX1" fmla="*/ 0 w 1709737"/>
              <a:gd name="connsiteY1" fmla="*/ 323460 h 1647340"/>
              <a:gd name="connsiteX2" fmla="*/ 0 w 1709737"/>
              <a:gd name="connsiteY2" fmla="*/ 1647340 h 1647340"/>
              <a:gd name="connsiteX3" fmla="*/ 1709737 w 1709737"/>
              <a:gd name="connsiteY3" fmla="*/ 1188244 h 1647340"/>
              <a:gd name="connsiteX0" fmla="*/ 407193 w 1709737"/>
              <a:gd name="connsiteY0" fmla="*/ 0 h 1659247"/>
              <a:gd name="connsiteX1" fmla="*/ 0 w 1709737"/>
              <a:gd name="connsiteY1" fmla="*/ 335367 h 1659247"/>
              <a:gd name="connsiteX2" fmla="*/ 0 w 1709737"/>
              <a:gd name="connsiteY2" fmla="*/ 1659247 h 1659247"/>
              <a:gd name="connsiteX3" fmla="*/ 1709737 w 1709737"/>
              <a:gd name="connsiteY3" fmla="*/ 1200151 h 1659247"/>
              <a:gd name="connsiteX0" fmla="*/ 407193 w 1709737"/>
              <a:gd name="connsiteY0" fmla="*/ 0 h 1659247"/>
              <a:gd name="connsiteX1" fmla="*/ 0 w 1709737"/>
              <a:gd name="connsiteY1" fmla="*/ 321080 h 1659247"/>
              <a:gd name="connsiteX2" fmla="*/ 0 w 1709737"/>
              <a:gd name="connsiteY2" fmla="*/ 1659247 h 1659247"/>
              <a:gd name="connsiteX3" fmla="*/ 1709737 w 1709737"/>
              <a:gd name="connsiteY3" fmla="*/ 1200151 h 1659247"/>
            </a:gdLst>
            <a:ahLst/>
            <a:cxnLst>
              <a:cxn ang="0">
                <a:pos x="connsiteX0" y="connsiteY0"/>
              </a:cxn>
              <a:cxn ang="0">
                <a:pos x="connsiteX1" y="connsiteY1"/>
              </a:cxn>
              <a:cxn ang="0">
                <a:pos x="connsiteX2" y="connsiteY2"/>
              </a:cxn>
              <a:cxn ang="0">
                <a:pos x="connsiteX3" y="connsiteY3"/>
              </a:cxn>
            </a:cxnLst>
            <a:rect l="l" t="t" r="r" b="b"/>
            <a:pathLst>
              <a:path w="1709737" h="1659247">
                <a:moveTo>
                  <a:pt x="407193" y="0"/>
                </a:moveTo>
                <a:cubicBezTo>
                  <a:pt x="406091" y="4196"/>
                  <a:pt x="123031" y="228341"/>
                  <a:pt x="0" y="321080"/>
                </a:cubicBezTo>
                <a:lnTo>
                  <a:pt x="0" y="1659247"/>
                </a:lnTo>
                <a:cubicBezTo>
                  <a:pt x="577850" y="1478434"/>
                  <a:pt x="1131887" y="1380964"/>
                  <a:pt x="1709737" y="1200151"/>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4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sz="1400" noProof="1"/>
              <a:t>タイ／一般概況／経済</a:t>
            </a:r>
            <a:endParaRPr kumimoji="1" lang="ja-JP" altLang="en-US" sz="1400"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sz="2000" noProof="1"/>
              <a:t>GDP、GDP成長率、一人当たりGDP</a:t>
            </a:r>
          </a:p>
        </p:txBody>
      </p:sp>
      <p:sp>
        <p:nvSpPr>
          <p:cNvPr id="49" name="テキスト ボックス 48"/>
          <p:cNvSpPr txBox="1"/>
          <p:nvPr/>
        </p:nvSpPr>
        <p:spPr>
          <a:xfrm>
            <a:off x="8230639" y="2096991"/>
            <a:ext cx="1296000" cy="576064"/>
          </a:xfrm>
          <a:prstGeom prst="round2SameRect">
            <a:avLst>
              <a:gd name="adj1" fmla="val 12536"/>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20" b="1" i="0" u="none" strike="noStrike" kern="1200" cap="none" spc="0" normalizeH="0" baseline="0" noProof="1">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2025</a:t>
            </a:r>
            <a:r>
              <a:rPr kumimoji="1" lang="ja-JP" altLang="en-US" sz="1120" b="1" i="0" u="none" strike="noStrike" kern="1200" cap="none" spc="0" normalizeH="0" baseline="0" noProof="1">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br>
              <a:rPr kumimoji="1" lang="en-US" altLang="ja-JP" sz="1120" b="1" i="0" u="none" strike="noStrike" kern="1200" cap="none" spc="0" normalizeH="0" baseline="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en-US" altLang="ja-JP" sz="1120" b="1" i="0" u="none" strike="noStrike" kern="1200" cap="none" spc="0" normalizeH="0" baseline="0" noProof="1">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GDP予測</a:t>
            </a:r>
          </a:p>
        </p:txBody>
      </p:sp>
      <p:sp>
        <p:nvSpPr>
          <p:cNvPr id="50" name="片側の 2 つの角を丸めた四角形 49"/>
          <p:cNvSpPr/>
          <p:nvPr/>
        </p:nvSpPr>
        <p:spPr>
          <a:xfrm>
            <a:off x="8230639" y="2673055"/>
            <a:ext cx="12960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50" normalizeH="0" baseline="0" noProof="1">
                <a:ln>
                  <a:noFill/>
                </a:ln>
                <a:solidFill>
                  <a:srgbClr val="000000"/>
                </a:solidFill>
                <a:effectLst/>
                <a:uLnTx/>
                <a:uFillTx/>
                <a:latin typeface="Arial Black" panose="020B0A04020102020204" pitchFamily="34" charset="0"/>
                <a:ea typeface="ＭＳ Ｐゴシック" panose="020B0600070205080204" pitchFamily="50" charset="-128"/>
                <a:cs typeface="Arial" panose="020B0604020202020204" pitchFamily="34" charset="0"/>
              </a:rPr>
              <a:t>545.34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（10億</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p:txBody>
      </p:sp>
      <p:sp>
        <p:nvSpPr>
          <p:cNvPr id="52" name="テキスト ボックス 51"/>
          <p:cNvSpPr txBox="1"/>
          <p:nvPr/>
        </p:nvSpPr>
        <p:spPr>
          <a:xfrm>
            <a:off x="8183931" y="4550887"/>
            <a:ext cx="1296000" cy="648618"/>
          </a:xfrm>
          <a:prstGeom prst="round2SameRect">
            <a:avLst>
              <a:gd name="adj1" fmla="val 9599"/>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20" b="1" i="0" u="none" strike="noStrike" kern="1200" cap="none" spc="0" normalizeH="0" baseline="0" noProof="1">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2025</a:t>
            </a:r>
            <a:r>
              <a:rPr kumimoji="1" lang="ja-JP" altLang="en-US" sz="1120" b="1" i="0" u="none" strike="noStrike" kern="1200" cap="none" spc="0" normalizeH="0" baseline="0" noProof="1">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br>
              <a:rPr kumimoji="1" lang="en-US" altLang="ja-JP" sz="1120" b="1" i="0" u="none" strike="noStrike" kern="1200" cap="none" spc="0" normalizeH="0" baseline="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en-US" altLang="ja-JP" sz="960" b="1" i="0" u="none" strike="noStrike" kern="1200" cap="none" spc="0" normalizeH="0" baseline="0" noProof="1">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一人当たり</a:t>
            </a:r>
            <a:br>
              <a:rPr kumimoji="1" lang="en-US" altLang="ja-JP" sz="960" b="1" i="0" u="none" strike="noStrike" kern="1200" cap="none" spc="0" normalizeH="0" baseline="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en-US" altLang="ja-JP" sz="960" b="1" i="0" u="none" strike="noStrike" kern="1200" cap="none" spc="0" normalizeH="0" baseline="0" noProof="1">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GDP予測</a:t>
            </a:r>
          </a:p>
        </p:txBody>
      </p:sp>
      <p:sp>
        <p:nvSpPr>
          <p:cNvPr id="53" name="片側の 2 つの角を丸めた四角形 52"/>
          <p:cNvSpPr/>
          <p:nvPr/>
        </p:nvSpPr>
        <p:spPr>
          <a:xfrm>
            <a:off x="8183931" y="5199505"/>
            <a:ext cx="12960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1">
                <a:ln>
                  <a:noFill/>
                </a:ln>
                <a:solidFill>
                  <a:srgbClr val="000000"/>
                </a:solidFill>
                <a:effectLst/>
                <a:uLnTx/>
                <a:uFillTx/>
                <a:latin typeface="Arial Black" panose="020B0A04020102020204" pitchFamily="34" charset="0"/>
                <a:ea typeface="ＭＳ Ｐゴシック" panose="020B0600070205080204" pitchFamily="50" charset="-128"/>
                <a:cs typeface="Arial" panose="020B0604020202020204" pitchFamily="34" charset="0"/>
              </a:rPr>
              <a:t>7,754.14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54" name="グループ化 7"/>
          <p:cNvGrpSpPr/>
          <p:nvPr/>
        </p:nvGrpSpPr>
        <p:grpSpPr>
          <a:xfrm>
            <a:off x="597791" y="1620753"/>
            <a:ext cx="8640960" cy="288032"/>
            <a:chOff x="4803500" y="2113806"/>
            <a:chExt cx="5626916" cy="288032"/>
          </a:xfrm>
        </p:grpSpPr>
        <p:cxnSp>
          <p:nvCxnSpPr>
            <p:cNvPr id="55" name="直線コネクタ 5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ja-JP" altLang="en-US"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名目・実質GDP成長率</a:t>
              </a:r>
            </a:p>
          </p:txBody>
        </p:sp>
      </p:grpSp>
      <p:grpSp>
        <p:nvGrpSpPr>
          <p:cNvPr id="57" name="グループ化 7"/>
          <p:cNvGrpSpPr/>
          <p:nvPr/>
        </p:nvGrpSpPr>
        <p:grpSpPr>
          <a:xfrm>
            <a:off x="630434" y="4107884"/>
            <a:ext cx="8640960" cy="288032"/>
            <a:chOff x="4803500" y="2113806"/>
            <a:chExt cx="5626916" cy="288032"/>
          </a:xfrm>
        </p:grpSpPr>
        <p:cxnSp>
          <p:nvCxnSpPr>
            <p:cNvPr id="58" name="直線コネクタ 57"/>
            <p:cNvCxnSpPr/>
            <p:nvPr/>
          </p:nvCxnSpPr>
          <p:spPr>
            <a:xfrm>
              <a:off x="4808984" y="2401838"/>
              <a:ext cx="5621432"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59"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en-US" altLang="zh-TW"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一人当たり名目GDP</a:t>
              </a:r>
            </a:p>
          </p:txBody>
        </p:sp>
      </p:grpSp>
      <p:sp>
        <p:nvSpPr>
          <p:cNvPr id="60" name="テキスト ボックス 59"/>
          <p:cNvSpPr txBox="1"/>
          <p:nvPr/>
        </p:nvSpPr>
        <p:spPr>
          <a:xfrm>
            <a:off x="200472" y="1042157"/>
            <a:ext cx="9505056" cy="453650"/>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12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1400" noProof="1"/>
              <a:t>実質GDP成長率は、2020年にCOVID-19の影響もあって大きく落ち込んだが、2021年には1.5%まで回復した。</a:t>
            </a:r>
            <a:r>
              <a:rPr lang="ja-JP" altLang="en-US" sz="1400" dirty="0"/>
              <a:t> </a:t>
            </a:r>
            <a:r>
              <a:rPr lang="ja-JP" altLang="en-US" sz="1400" noProof="1"/>
              <a:t>2024年には、名目GDPが約5</a:t>
            </a:r>
            <a:r>
              <a:rPr lang="en-US" altLang="ja-JP" sz="1400" noProof="1"/>
              <a:t>,</a:t>
            </a:r>
            <a:r>
              <a:rPr lang="ja-JP" altLang="en-US" sz="1400" noProof="1"/>
              <a:t>289億</a:t>
            </a:r>
            <a:r>
              <a:rPr lang="en-US" altLang="ja-JP" sz="1400" noProof="1"/>
              <a:t>US$</a:t>
            </a:r>
            <a:r>
              <a:rPr lang="ja-JP" altLang="en-US" sz="1400" noProof="1"/>
              <a:t>、一人当たりGDPが7,527</a:t>
            </a:r>
            <a:r>
              <a:rPr lang="en-US" altLang="ja-JP" sz="1400" noProof="1"/>
              <a:t>US$</a:t>
            </a:r>
            <a:r>
              <a:rPr lang="ja-JP" altLang="en-US" sz="1400" noProof="1"/>
              <a:t>まで成長する見込みである。</a:t>
            </a:r>
            <a:endParaRPr lang="en-US" altLang="ja-JP" sz="1400" dirty="0"/>
          </a:p>
        </p:txBody>
      </p:sp>
      <p:sp>
        <p:nvSpPr>
          <p:cNvPr id="25" name="テキスト ボックス 24"/>
          <p:cNvSpPr txBox="1"/>
          <p:nvPr/>
        </p:nvSpPr>
        <p:spPr>
          <a:xfrm>
            <a:off x="218521" y="6591277"/>
            <a:ext cx="5616624" cy="1440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lang="ja-JP" altLang="en-US" sz="800" noProof="1">
                <a:solidFill>
                  <a:srgbClr val="000000"/>
                </a:solidFill>
                <a:latin typeface="+mj-lt"/>
                <a:ea typeface="ＭＳ Ｐゴシック" panose="020B0600070205080204" pitchFamily="50" charset="-128"/>
                <a:cs typeface="Arial" panose="020B0604020202020204" pitchFamily="34" charset="0"/>
              </a:rPr>
              <a:t>（出所）</a:t>
            </a:r>
            <a:r>
              <a:rPr kumimoji="1" lang="ja-JP" altLang="en-US" sz="8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rPr>
              <a:t>World Economic Outlook Database、国際通貨基金 （IMF）、</a:t>
            </a:r>
            <a:r>
              <a:rPr lang="en-US" altLang="ja-JP" sz="800" noProof="1">
                <a:solidFill>
                  <a:srgbClr val="000000"/>
                </a:solidFill>
                <a:latin typeface="+mj-lt"/>
                <a:ea typeface="ＭＳ Ｐゴシック" panose="020B0600070205080204" pitchFamily="50" charset="-128"/>
                <a:cs typeface="Arial" panose="020B0604020202020204" pitchFamily="34" charset="0"/>
              </a:rPr>
              <a:t>World Bank.</a:t>
            </a:r>
            <a:r>
              <a:rPr lang="ja-JP" altLang="en-US" sz="800" noProof="1">
                <a:solidFill>
                  <a:srgbClr val="000000"/>
                </a:solidFill>
                <a:latin typeface="+mj-lt"/>
                <a:ea typeface="ＭＳ Ｐゴシック" panose="020B0600070205080204" pitchFamily="50" charset="-128"/>
                <a:cs typeface="Arial" panose="020B0604020202020204" pitchFamily="34" charset="0"/>
              </a:rPr>
              <a:t> （</a:t>
            </a:r>
            <a:r>
              <a:rPr lang="en-US" altLang="ja-JP" sz="800" noProof="1">
                <a:solidFill>
                  <a:srgbClr val="000000"/>
                </a:solidFill>
                <a:latin typeface="+mj-lt"/>
                <a:ea typeface="ＭＳ Ｐゴシック" panose="020B0600070205080204" pitchFamily="50" charset="-128"/>
                <a:cs typeface="Arial" panose="020B0604020202020204" pitchFamily="34" charset="0"/>
              </a:rPr>
              <a:t>2025</a:t>
            </a:r>
            <a:r>
              <a:rPr lang="ja-JP" altLang="en-US" sz="800" noProof="1">
                <a:solidFill>
                  <a:srgbClr val="000000"/>
                </a:solidFill>
                <a:latin typeface="+mj-lt"/>
                <a:ea typeface="ＭＳ Ｐゴシック" panose="020B0600070205080204" pitchFamily="50" charset="-128"/>
                <a:cs typeface="Arial" panose="020B0604020202020204" pitchFamily="34" charset="0"/>
              </a:rPr>
              <a:t>年</a:t>
            </a:r>
            <a:r>
              <a:rPr lang="en-US" altLang="ja-JP" sz="800" noProof="1">
                <a:solidFill>
                  <a:srgbClr val="000000"/>
                </a:solidFill>
                <a:latin typeface="+mj-lt"/>
                <a:ea typeface="ＭＳ Ｐゴシック" panose="020B0600070205080204" pitchFamily="50" charset="-128"/>
                <a:cs typeface="Arial" panose="020B0604020202020204" pitchFamily="34" charset="0"/>
              </a:rPr>
              <a:t>2</a:t>
            </a:r>
            <a:r>
              <a:rPr lang="ja-JP" altLang="en-US" sz="800" noProof="1">
                <a:solidFill>
                  <a:srgbClr val="000000"/>
                </a:solidFill>
                <a:latin typeface="+mj-lt"/>
                <a:ea typeface="ＭＳ Ｐゴシック" panose="020B0600070205080204" pitchFamily="50" charset="-128"/>
                <a:cs typeface="Arial" panose="020B0604020202020204" pitchFamily="34" charset="0"/>
              </a:rPr>
              <a:t>月時点）</a:t>
            </a:r>
            <a:endParaRPr kumimoji="1" lang="ja-JP" altLang="en-US" sz="8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endParaRPr>
          </a:p>
        </p:txBody>
      </p:sp>
      <p:sp>
        <p:nvSpPr>
          <p:cNvPr id="24" name="Text Placeholder 12"/>
          <p:cNvSpPr>
            <a:spLocks noGrp="1"/>
          </p:cNvSpPr>
          <p:nvPr>
            <p:custDataLst>
              <p:tags r:id="rId3"/>
            </p:custDataLst>
          </p:nvPr>
        </p:nvSpPr>
        <p:spPr bwMode="auto">
          <a:xfrm>
            <a:off x="374417" y="1919382"/>
            <a:ext cx="6397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ja-JP" altLang="en-US" sz="800" b="0" i="0" u="none" strike="noStrike" kern="1200" cap="none" spc="0" normalizeH="0" baseline="0" noProof="1">
                <a:ln>
                  <a:noFill/>
                </a:ln>
                <a:solidFill>
                  <a:srgbClr val="000000"/>
                </a:solidFill>
                <a:effectLst/>
                <a:uLnTx/>
                <a:uFillTx/>
                <a:latin typeface="Arial"/>
                <a:ea typeface="ＭＳ Ｐゴシック"/>
                <a:cs typeface="+mn-cs"/>
                <a:sym typeface="+mn-lt"/>
              </a:rPr>
              <a:t>（10億</a:t>
            </a:r>
            <a:r>
              <a:rPr kumimoji="0" lang="en-US" altLang="ja-JP" sz="800" b="0" noProof="1">
                <a:solidFill>
                  <a:srgbClr val="000000"/>
                </a:solidFill>
                <a:latin typeface="Arial"/>
                <a:ea typeface="ＭＳ Ｐゴシック"/>
                <a:sym typeface="+mn-lt"/>
              </a:rPr>
              <a:t>US$</a:t>
            </a:r>
            <a:r>
              <a:rPr kumimoji="0" lang="ja-JP" altLang="en-US" sz="800" b="0" i="0" u="none" strike="noStrike" kern="1200" cap="none" spc="0" normalizeH="0" baseline="0" noProof="1">
                <a:ln>
                  <a:noFill/>
                </a:ln>
                <a:solidFill>
                  <a:srgbClr val="000000"/>
                </a:solidFill>
                <a:effectLst/>
                <a:uLnTx/>
                <a:uFillTx/>
                <a:latin typeface="Arial"/>
                <a:ea typeface="ＭＳ Ｐゴシック"/>
                <a:cs typeface="+mn-cs"/>
                <a:sym typeface="+mn-lt"/>
              </a:rPr>
              <a:t>）</a:t>
            </a:r>
          </a:p>
        </p:txBody>
      </p:sp>
      <p:sp>
        <p:nvSpPr>
          <p:cNvPr id="63" name="Text Placeholder 12"/>
          <p:cNvSpPr>
            <a:spLocks noGrp="1"/>
          </p:cNvSpPr>
          <p:nvPr>
            <p:custDataLst>
              <p:tags r:id="rId4"/>
            </p:custDataLst>
          </p:nvPr>
        </p:nvSpPr>
        <p:spPr bwMode="auto">
          <a:xfrm>
            <a:off x="426069" y="4433613"/>
            <a:ext cx="295818" cy="127587"/>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ja-JP" altLang="en-US" sz="800" b="0" i="0" u="none" strike="noStrike" kern="1200" cap="none" spc="0" normalizeH="0" baseline="0" noProof="1">
                <a:ln>
                  <a:noFill/>
                </a:ln>
                <a:solidFill>
                  <a:srgbClr val="000000"/>
                </a:solidFill>
                <a:effectLst/>
                <a:uLnTx/>
                <a:uFillTx/>
                <a:latin typeface="Arial"/>
                <a:ea typeface="ＭＳ Ｐゴシック"/>
                <a:cs typeface="+mn-cs"/>
                <a:sym typeface="+mn-lt"/>
              </a:rPr>
              <a:t>（</a:t>
            </a:r>
            <a:r>
              <a:rPr kumimoji="0" lang="en-US" altLang="ja-JP" sz="800" b="0" i="0" u="none" strike="noStrike" kern="1200" cap="none" spc="0" normalizeH="0" baseline="0" noProof="1">
                <a:ln>
                  <a:noFill/>
                </a:ln>
                <a:solidFill>
                  <a:srgbClr val="000000"/>
                </a:solidFill>
                <a:effectLst/>
                <a:uLnTx/>
                <a:uFillTx/>
                <a:latin typeface="Arial"/>
                <a:ea typeface="ＭＳ Ｐゴシック"/>
                <a:cs typeface="+mn-cs"/>
                <a:sym typeface="+mn-lt"/>
              </a:rPr>
              <a:t>US$</a:t>
            </a:r>
            <a:r>
              <a:rPr kumimoji="0" lang="ja-JP" altLang="en-US" sz="800" b="0" i="0" u="none" strike="noStrike" kern="1200" cap="none" spc="0" normalizeH="0" baseline="0" noProof="1">
                <a:ln>
                  <a:noFill/>
                </a:ln>
                <a:solidFill>
                  <a:srgbClr val="000000"/>
                </a:solidFill>
                <a:effectLst/>
                <a:uLnTx/>
                <a:uFillTx/>
                <a:latin typeface="Arial"/>
                <a:ea typeface="ＭＳ Ｐゴシック"/>
                <a:cs typeface="+mn-cs"/>
                <a:sym typeface="+mn-lt"/>
              </a:rPr>
              <a:t>）</a:t>
            </a:r>
          </a:p>
        </p:txBody>
      </p:sp>
      <p:sp>
        <p:nvSpPr>
          <p:cNvPr id="3" name="Rectangle 2"/>
          <p:cNvSpPr/>
          <p:nvPr>
            <p:custDataLst>
              <p:tags r:id="rId5"/>
            </p:custDataLst>
          </p:nvPr>
        </p:nvSpPr>
        <p:spPr bwMode="gray">
          <a:xfrm>
            <a:off x="8280596" y="3325911"/>
            <a:ext cx="179388" cy="133350"/>
          </a:xfrm>
          <a:prstGeom prst="rect">
            <a:avLst/>
          </a:prstGeom>
          <a:solidFill>
            <a:srgbClr val="80CCE8"/>
          </a:solidFill>
          <a:ln w="9525" algn="ctr">
            <a:solidFill>
              <a:srgbClr val="808080"/>
            </a:solidFill>
          </a:ln>
        </p:spPr>
        <p:txBody>
          <a:bodyPr wrap="square" rtlCol="0" anchor="ctr">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endParaRPr kumimoji="1" lang="ja-JP" altLang="en-US" sz="960" b="0" i="0" u="none" strike="noStrike" kern="1200" cap="none" spc="0" normalizeH="0" baseline="0" noProof="0" dirty="0">
              <a:ln>
                <a:noFill/>
              </a:ln>
              <a:solidFill>
                <a:srgbClr val="000000"/>
              </a:solidFill>
              <a:effectLst/>
              <a:uLnTx/>
              <a:uFillTx/>
              <a:latin typeface="Arial"/>
              <a:ea typeface="ＭＳ Ｐゴシック"/>
              <a:cs typeface="+mn-cs"/>
            </a:endParaRPr>
          </a:p>
        </p:txBody>
      </p:sp>
      <p:cxnSp>
        <p:nvCxnSpPr>
          <p:cNvPr id="4" name="Straight Connector 3"/>
          <p:cNvCxnSpPr/>
          <p:nvPr>
            <p:custDataLst>
              <p:tags r:id="rId6"/>
            </p:custDataLst>
          </p:nvPr>
        </p:nvCxnSpPr>
        <p:spPr bwMode="gray">
          <a:xfrm>
            <a:off x="8199633" y="3595786"/>
            <a:ext cx="255588" cy="0"/>
          </a:xfrm>
          <a:prstGeom prst="line">
            <a:avLst/>
          </a:prstGeom>
          <a:ln w="9525" cap="rnd"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7" name="Oval 6"/>
          <p:cNvSpPr/>
          <p:nvPr>
            <p:custDataLst>
              <p:tags r:id="rId7"/>
            </p:custDataLst>
          </p:nvPr>
        </p:nvSpPr>
        <p:spPr bwMode="gray">
          <a:xfrm>
            <a:off x="8288534" y="3557686"/>
            <a:ext cx="76200" cy="76200"/>
          </a:xfrm>
          <a:prstGeom prst="ellipse">
            <a:avLst/>
          </a:prstGeom>
          <a:solidFill>
            <a:srgbClr val="1F497D"/>
          </a:solidFill>
          <a:ln w="9525">
            <a:solidFill>
              <a:srgbClr val="1F497D"/>
            </a:solidFill>
          </a:ln>
        </p:spPr>
        <p:txBody>
          <a:bodyPr wrap="square" rtlCol="0" anchor="ctr">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endParaRPr kumimoji="1" lang="ja-JP" altLang="en-US" sz="96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81" name="テキスト プレースホルダ 9"/>
          <p:cNvSpPr>
            <a:spLocks noGrp="1"/>
          </p:cNvSpPr>
          <p:nvPr>
            <p:custDataLst>
              <p:tags r:id="rId8"/>
            </p:custDataLst>
          </p:nvPr>
        </p:nvSpPr>
        <p:spPr bwMode="auto">
          <a:xfrm>
            <a:off x="8510784" y="3524348"/>
            <a:ext cx="11636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9D2B3C44-C5E4-47BB-BBBE-ED97E2E81B8B}" type="datetime'''''''''''''''''''''実''''''''質''''''''''G''DP成長''''''''率''（％）'">
              <a:rPr kumimoji="0" lang="ja-JP" altLang="en-US" sz="1000" b="0" i="0" u="none" strike="noStrike" kern="1200" cap="none" spc="0" normalizeH="0" baseline="0" noProof="0"/>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実質GDP成長率（％）</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2" name="テキスト プレースホルダ 9"/>
          <p:cNvSpPr>
            <a:spLocks noGrp="1"/>
          </p:cNvSpPr>
          <p:nvPr>
            <p:custDataLst>
              <p:tags r:id="rId9"/>
            </p:custDataLst>
          </p:nvPr>
        </p:nvSpPr>
        <p:spPr bwMode="auto">
          <a:xfrm>
            <a:off x="8510784" y="3321148"/>
            <a:ext cx="1168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C072E489-822F-492E-A948-1E20BDB24D7D}" type="datetime'''名''目G''''''''''''D''''''P''''''（''10''''億''U''''''S$）'''">
              <a:rPr kumimoji="0" lang="ja-JP" altLang="en-US" sz="1000" b="0" i="0" u="none" strike="noStrike" kern="1200" cap="none" spc="0" normalizeH="0" baseline="0" noProof="0"/>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名目GDP（10億US$）</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graphicFrame>
        <p:nvGraphicFramePr>
          <p:cNvPr id="9" name="Chart 104">
            <a:extLst>
              <a:ext uri="{FF2B5EF4-FFF2-40B4-BE49-F238E27FC236}">
                <a16:creationId xmlns:a16="http://schemas.microsoft.com/office/drawing/2014/main" id="{DEF63B44-4BE1-11FE-5ECC-AB8FA0613E5D}"/>
              </a:ext>
            </a:extLst>
          </p:cNvPr>
          <p:cNvGraphicFramePr/>
          <p:nvPr>
            <p:custDataLst>
              <p:tags r:id="rId10"/>
            </p:custDataLst>
            <p:extLst>
              <p:ext uri="{D42A27DB-BD31-4B8C-83A1-F6EECF244321}">
                <p14:modId xmlns:p14="http://schemas.microsoft.com/office/powerpoint/2010/main" val="2273283077"/>
              </p:ext>
            </p:extLst>
          </p:nvPr>
        </p:nvGraphicFramePr>
        <p:xfrm>
          <a:off x="303409" y="1867884"/>
          <a:ext cx="7932737" cy="1958089"/>
        </p:xfrm>
        <a:graphic>
          <a:graphicData uri="http://schemas.openxmlformats.org/drawingml/2006/chart">
            <c:chart xmlns:c="http://schemas.openxmlformats.org/drawingml/2006/chart" xmlns:r="http://schemas.openxmlformats.org/officeDocument/2006/relationships" r:id="rId58"/>
          </a:graphicData>
        </a:graphic>
      </p:graphicFrame>
      <p:sp>
        <p:nvSpPr>
          <p:cNvPr id="10" name="Text Placeholder 12">
            <a:extLst>
              <a:ext uri="{FF2B5EF4-FFF2-40B4-BE49-F238E27FC236}">
                <a16:creationId xmlns:a16="http://schemas.microsoft.com/office/drawing/2014/main" id="{8DB931D7-3557-63AE-64B6-DAB55B3C7FEC}"/>
              </a:ext>
            </a:extLst>
          </p:cNvPr>
          <p:cNvSpPr>
            <a:spLocks noGrp="1"/>
          </p:cNvSpPr>
          <p:nvPr>
            <p:custDataLst>
              <p:tags r:id="rId11"/>
            </p:custDataLst>
          </p:nvPr>
        </p:nvSpPr>
        <p:spPr bwMode="auto">
          <a:xfrm>
            <a:off x="8004371" y="190243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ct val="0"/>
              </a:spcBef>
              <a:spcAft>
                <a:spcPct val="0"/>
              </a:spcAft>
              <a:buClrTx/>
              <a:buSzTx/>
              <a:buFontTx/>
              <a:buNone/>
              <a:tabLst/>
              <a:defRPr/>
            </a:pPr>
            <a:r>
              <a:rPr kumimoji="0" lang="ja-JP" altLang="en-US" sz="800" b="0" i="0" u="none" strike="noStrike" kern="1200" cap="none" spc="0" normalizeH="0" baseline="0" noProof="1">
                <a:ln>
                  <a:noFill/>
                </a:ln>
                <a:solidFill>
                  <a:srgbClr val="000000"/>
                </a:solidFill>
                <a:effectLst/>
                <a:uLnTx/>
                <a:uFillTx/>
                <a:latin typeface="+mj-lt"/>
                <a:ea typeface="ＭＳ Ｐゴシック"/>
                <a:cs typeface="+mn-cs"/>
                <a:sym typeface="+mn-lt"/>
              </a:rPr>
              <a:t>（%）</a:t>
            </a:r>
          </a:p>
        </p:txBody>
      </p:sp>
      <p:sp>
        <p:nvSpPr>
          <p:cNvPr id="11" name="Text Placeholder 12">
            <a:extLst>
              <a:ext uri="{FF2B5EF4-FFF2-40B4-BE49-F238E27FC236}">
                <a16:creationId xmlns:a16="http://schemas.microsoft.com/office/drawing/2014/main" id="{3DC108BD-36EB-5FAC-C204-8838C6E94D17}"/>
              </a:ext>
            </a:extLst>
          </p:cNvPr>
          <p:cNvSpPr>
            <a:spLocks noGrp="1"/>
          </p:cNvSpPr>
          <p:nvPr>
            <p:custDataLst>
              <p:tags r:id="rId12"/>
            </p:custDataLst>
          </p:nvPr>
        </p:nvSpPr>
        <p:spPr bwMode="auto">
          <a:xfrm>
            <a:off x="5253136" y="375901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B9B59EC-1DF0-45A2-B6ED-E52C9F111144}" type="datetime'1''''''''''''''''''''''''''''''''''''''''5'''''''''''''">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15</a:t>
            </a:fld>
            <a:endParaRPr kumimoji="0" lang="ja-JP" altLang="en-US" sz="64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12" name="Text Placeholder 12">
            <a:extLst>
              <a:ext uri="{FF2B5EF4-FFF2-40B4-BE49-F238E27FC236}">
                <a16:creationId xmlns:a16="http://schemas.microsoft.com/office/drawing/2014/main" id="{6E5D656B-A09E-D123-B707-05375A946CB6}"/>
              </a:ext>
            </a:extLst>
          </p:cNvPr>
          <p:cNvSpPr>
            <a:spLocks noGrp="1"/>
          </p:cNvSpPr>
          <p:nvPr>
            <p:custDataLst>
              <p:tags r:id="rId13"/>
            </p:custDataLst>
          </p:nvPr>
        </p:nvSpPr>
        <p:spPr bwMode="auto">
          <a:xfrm>
            <a:off x="1468303" y="375901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A0F8B8B-DC28-4481-BC44-0B8329098133}" type="datetime'''''''''''''''''''0''''''''''''''''''''''''''''''''''2'''">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02</a:t>
            </a:fld>
            <a:endParaRPr kumimoji="0" lang="ja-JP" altLang="en-US" sz="64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18" name="Text Placeholder 12">
            <a:extLst>
              <a:ext uri="{FF2B5EF4-FFF2-40B4-BE49-F238E27FC236}">
                <a16:creationId xmlns:a16="http://schemas.microsoft.com/office/drawing/2014/main" id="{A5859C83-AAC9-6975-CA61-83D17FE4F767}"/>
              </a:ext>
            </a:extLst>
          </p:cNvPr>
          <p:cNvSpPr>
            <a:spLocks noGrp="1"/>
          </p:cNvSpPr>
          <p:nvPr>
            <p:custDataLst>
              <p:tags r:id="rId14"/>
            </p:custDataLst>
          </p:nvPr>
        </p:nvSpPr>
        <p:spPr bwMode="auto">
          <a:xfrm>
            <a:off x="2924008" y="375901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0F25E8D-F34D-408F-845A-B834E399DFA4}" type="datetime'''''''''''''''''0''''''''''''''''''''''''''7'''''''''''''''">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07</a:t>
            </a:fld>
            <a:endParaRPr kumimoji="0" lang="ja-JP" altLang="en-US" sz="64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19" name="Text Placeholder 12">
            <a:extLst>
              <a:ext uri="{FF2B5EF4-FFF2-40B4-BE49-F238E27FC236}">
                <a16:creationId xmlns:a16="http://schemas.microsoft.com/office/drawing/2014/main" id="{E2D91E6A-C004-75B5-B7F8-5563279E9B06}"/>
              </a:ext>
            </a:extLst>
          </p:cNvPr>
          <p:cNvSpPr>
            <a:spLocks noGrp="1"/>
          </p:cNvSpPr>
          <p:nvPr>
            <p:custDataLst>
              <p:tags r:id="rId15"/>
            </p:custDataLst>
          </p:nvPr>
        </p:nvSpPr>
        <p:spPr bwMode="auto">
          <a:xfrm>
            <a:off x="2050585" y="375901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8122F03-87E9-44A4-B61D-AEDDE6B397BA}" type="datetime'''''''''''''0''''''''''''''''''''4'''''''''''''''''''''''">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04</a:t>
            </a:fld>
            <a:endParaRPr kumimoji="0" lang="ja-JP" altLang="en-US" sz="64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20" name="Text Placeholder 12">
            <a:extLst>
              <a:ext uri="{FF2B5EF4-FFF2-40B4-BE49-F238E27FC236}">
                <a16:creationId xmlns:a16="http://schemas.microsoft.com/office/drawing/2014/main" id="{8C45A839-5606-4450-E552-CB32000E21C6}"/>
              </a:ext>
            </a:extLst>
          </p:cNvPr>
          <p:cNvSpPr>
            <a:spLocks noGrp="1"/>
          </p:cNvSpPr>
          <p:nvPr>
            <p:custDataLst>
              <p:tags r:id="rId16"/>
            </p:custDataLst>
          </p:nvPr>
        </p:nvSpPr>
        <p:spPr bwMode="auto">
          <a:xfrm>
            <a:off x="2341726" y="375901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EE42F83-4A3C-4C33-949C-8C95AFFC46F0}" type="datetime'''''''''''0''''5'''''''''''''''''">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05</a:t>
            </a:fld>
            <a:endParaRPr kumimoji="0" lang="ja-JP" altLang="en-US" sz="64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21" name="Text Placeholder 12">
            <a:extLst>
              <a:ext uri="{FF2B5EF4-FFF2-40B4-BE49-F238E27FC236}">
                <a16:creationId xmlns:a16="http://schemas.microsoft.com/office/drawing/2014/main" id="{9F6AD8E2-3124-F79D-5868-558F86DA6972}"/>
              </a:ext>
            </a:extLst>
          </p:cNvPr>
          <p:cNvSpPr>
            <a:spLocks noGrp="1"/>
          </p:cNvSpPr>
          <p:nvPr>
            <p:custDataLst>
              <p:tags r:id="rId17"/>
            </p:custDataLst>
          </p:nvPr>
        </p:nvSpPr>
        <p:spPr bwMode="auto">
          <a:xfrm>
            <a:off x="2632867" y="375901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AF145C9-0490-42F9-A25F-225595C1ED6A}" type="datetime'''''''''''0''''''''''''''''''6'''''">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06</a:t>
            </a:fld>
            <a:endParaRPr kumimoji="0" lang="ja-JP" altLang="en-US" sz="64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22" name="Text Placeholder 12">
            <a:extLst>
              <a:ext uri="{FF2B5EF4-FFF2-40B4-BE49-F238E27FC236}">
                <a16:creationId xmlns:a16="http://schemas.microsoft.com/office/drawing/2014/main" id="{EFED1213-8319-CCE9-70D9-C5224DA1B846}"/>
              </a:ext>
            </a:extLst>
          </p:cNvPr>
          <p:cNvSpPr>
            <a:spLocks noGrp="1"/>
          </p:cNvSpPr>
          <p:nvPr>
            <p:custDataLst>
              <p:tags r:id="rId18"/>
            </p:custDataLst>
          </p:nvPr>
        </p:nvSpPr>
        <p:spPr bwMode="auto">
          <a:xfrm>
            <a:off x="5835418" y="375901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B30152B8-EBD8-4B73-BB55-A0D26378150C}" type="datetime'1''''''''7'''''''''''''''''''''''''''''''''''''''''''''''''''">
              <a:rPr kumimoji="1" lang="en-US"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17</a:t>
            </a:fld>
            <a:endParaRPr kumimoji="0" lang="ja-JP" altLang="en-US" sz="64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23" name="Text Placeholder 12">
            <a:extLst>
              <a:ext uri="{FF2B5EF4-FFF2-40B4-BE49-F238E27FC236}">
                <a16:creationId xmlns:a16="http://schemas.microsoft.com/office/drawing/2014/main" id="{AB705030-D47F-7B1B-28AD-911880EC2174}"/>
              </a:ext>
            </a:extLst>
          </p:cNvPr>
          <p:cNvSpPr>
            <a:spLocks noGrp="1"/>
          </p:cNvSpPr>
          <p:nvPr>
            <p:custDataLst>
              <p:tags r:id="rId19"/>
            </p:custDataLst>
          </p:nvPr>
        </p:nvSpPr>
        <p:spPr bwMode="auto">
          <a:xfrm>
            <a:off x="3215149" y="375901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80F95C94-8CF6-4824-A77B-97D531979910}" type="datetime'0''''''''''''''''''''''''''''''''''''8'''''''''''''''">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08</a:t>
            </a:fld>
            <a:endParaRPr kumimoji="0" lang="ja-JP" altLang="en-US" sz="64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43" name="Text Placeholder 12">
            <a:extLst>
              <a:ext uri="{FF2B5EF4-FFF2-40B4-BE49-F238E27FC236}">
                <a16:creationId xmlns:a16="http://schemas.microsoft.com/office/drawing/2014/main" id="{B9975B7D-AACF-1D75-3359-FA44C142F60A}"/>
              </a:ext>
            </a:extLst>
          </p:cNvPr>
          <p:cNvSpPr>
            <a:spLocks noGrp="1"/>
          </p:cNvSpPr>
          <p:nvPr>
            <p:custDataLst>
              <p:tags r:id="rId20"/>
            </p:custDataLst>
          </p:nvPr>
        </p:nvSpPr>
        <p:spPr bwMode="auto">
          <a:xfrm>
            <a:off x="746321" y="375901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57D1FAB-6CD7-49A3-B6E4-072E6475572F}" type="datetime'''''''2''''''''''''''''00''''0'''''''''''''''''">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2000</a:t>
            </a:fld>
            <a:endParaRPr kumimoji="0" lang="ja-JP" altLang="en-US" sz="64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45" name="Text Placeholder 12">
            <a:extLst>
              <a:ext uri="{FF2B5EF4-FFF2-40B4-BE49-F238E27FC236}">
                <a16:creationId xmlns:a16="http://schemas.microsoft.com/office/drawing/2014/main" id="{62F7FE5C-6902-47E3-1CA8-3F6812A51105}"/>
              </a:ext>
            </a:extLst>
          </p:cNvPr>
          <p:cNvSpPr>
            <a:spLocks noGrp="1"/>
          </p:cNvSpPr>
          <p:nvPr>
            <p:custDataLst>
              <p:tags r:id="rId21"/>
            </p:custDataLst>
          </p:nvPr>
        </p:nvSpPr>
        <p:spPr bwMode="auto">
          <a:xfrm>
            <a:off x="3506290" y="375901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EA61B9E3-2CE9-4E6A-95AA-A64E3F97018E}" type="datetime'''''''0''''''9'''''''''''''''''''''''''''''''''''''''''''''">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09</a:t>
            </a:fld>
            <a:endParaRPr kumimoji="0" lang="ja-JP" altLang="en-US" sz="64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46" name="Text Placeholder 12">
            <a:extLst>
              <a:ext uri="{FF2B5EF4-FFF2-40B4-BE49-F238E27FC236}">
                <a16:creationId xmlns:a16="http://schemas.microsoft.com/office/drawing/2014/main" id="{9B6C74EE-B8F0-13C1-8E01-5CF178DC6307}"/>
              </a:ext>
            </a:extLst>
          </p:cNvPr>
          <p:cNvSpPr>
            <a:spLocks noGrp="1"/>
          </p:cNvSpPr>
          <p:nvPr>
            <p:custDataLst>
              <p:tags r:id="rId22"/>
            </p:custDataLst>
          </p:nvPr>
        </p:nvSpPr>
        <p:spPr bwMode="auto">
          <a:xfrm>
            <a:off x="6417700" y="375901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A7A7578-FACE-4CB3-9133-D20A8E7FA107}" type="datetime'''''''''''''''''''''''1''''''''''''''''9'''">
              <a:rPr kumimoji="0" lang="en-US"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19</a:t>
            </a:fld>
            <a:endParaRPr kumimoji="0" lang="ja-JP" altLang="en-US" sz="64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47" name="Text Placeholder 12">
            <a:extLst>
              <a:ext uri="{FF2B5EF4-FFF2-40B4-BE49-F238E27FC236}">
                <a16:creationId xmlns:a16="http://schemas.microsoft.com/office/drawing/2014/main" id="{034EEA89-503C-A534-A087-48A2F5FC2A4E}"/>
              </a:ext>
            </a:extLst>
          </p:cNvPr>
          <p:cNvSpPr>
            <a:spLocks noGrp="1"/>
          </p:cNvSpPr>
          <p:nvPr>
            <p:custDataLst>
              <p:tags r:id="rId23"/>
            </p:custDataLst>
          </p:nvPr>
        </p:nvSpPr>
        <p:spPr bwMode="auto">
          <a:xfrm>
            <a:off x="3797431" y="375901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FEEC1AE-3CBC-4472-A01A-1DEF9888DE26}" type="datetime'''''''''''''1''''''''''0'''''''''">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10</a:t>
            </a:fld>
            <a:endParaRPr kumimoji="0" lang="ja-JP" altLang="en-US" sz="64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48" name="Text Placeholder 12">
            <a:extLst>
              <a:ext uri="{FF2B5EF4-FFF2-40B4-BE49-F238E27FC236}">
                <a16:creationId xmlns:a16="http://schemas.microsoft.com/office/drawing/2014/main" id="{62A65627-3177-3298-BCC7-C13C8804C937}"/>
              </a:ext>
            </a:extLst>
          </p:cNvPr>
          <p:cNvSpPr>
            <a:spLocks noGrp="1"/>
          </p:cNvSpPr>
          <p:nvPr>
            <p:custDataLst>
              <p:tags r:id="rId24"/>
            </p:custDataLst>
          </p:nvPr>
        </p:nvSpPr>
        <p:spPr bwMode="auto">
          <a:xfrm>
            <a:off x="4088572" y="375901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18DD295-7783-4CD0-B68F-BEBEBB340394}" type="datetime'''''''''1''''''1'''''''''''''''''">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11</a:t>
            </a:fld>
            <a:endParaRPr kumimoji="0" lang="ja-JP" altLang="en-US" sz="64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61" name="Text Placeholder 12">
            <a:extLst>
              <a:ext uri="{FF2B5EF4-FFF2-40B4-BE49-F238E27FC236}">
                <a16:creationId xmlns:a16="http://schemas.microsoft.com/office/drawing/2014/main" id="{7D5A5F56-BEFB-B72E-7539-7AA2968A363F}"/>
              </a:ext>
            </a:extLst>
          </p:cNvPr>
          <p:cNvSpPr>
            <a:spLocks noGrp="1"/>
          </p:cNvSpPr>
          <p:nvPr>
            <p:custDataLst>
              <p:tags r:id="rId25"/>
            </p:custDataLst>
          </p:nvPr>
        </p:nvSpPr>
        <p:spPr bwMode="auto">
          <a:xfrm>
            <a:off x="4379713" y="375901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8D2A3B0-2CCC-4E7B-AB3E-EAF745271A9F}" type="datetime'''''''''''''''''1''''''''''2'''''''''''''''''''''''''''">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12</a:t>
            </a:fld>
            <a:endParaRPr kumimoji="0" lang="ja-JP" altLang="en-US" sz="64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62" name="Text Placeholder 12">
            <a:extLst>
              <a:ext uri="{FF2B5EF4-FFF2-40B4-BE49-F238E27FC236}">
                <a16:creationId xmlns:a16="http://schemas.microsoft.com/office/drawing/2014/main" id="{272A7367-2322-0A52-1B01-5ED76B90B5D2}"/>
              </a:ext>
            </a:extLst>
          </p:cNvPr>
          <p:cNvSpPr>
            <a:spLocks noGrp="1"/>
          </p:cNvSpPr>
          <p:nvPr>
            <p:custDataLst>
              <p:tags r:id="rId26"/>
            </p:custDataLst>
          </p:nvPr>
        </p:nvSpPr>
        <p:spPr bwMode="auto">
          <a:xfrm>
            <a:off x="4961985" y="375901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4380FE1-1935-4611-8C66-E103BB7984F9}" type="datetime'''''1''''''''''''''''''''''''''''4'''''''''''''">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14</a:t>
            </a:fld>
            <a:endParaRPr kumimoji="0" lang="ja-JP" altLang="en-US" sz="64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85" name="Text Placeholder 12">
            <a:extLst>
              <a:ext uri="{FF2B5EF4-FFF2-40B4-BE49-F238E27FC236}">
                <a16:creationId xmlns:a16="http://schemas.microsoft.com/office/drawing/2014/main" id="{66C0A83B-F7A1-ABAF-FCF8-BA9265DC33B0}"/>
              </a:ext>
            </a:extLst>
          </p:cNvPr>
          <p:cNvSpPr>
            <a:spLocks noGrp="1"/>
          </p:cNvSpPr>
          <p:nvPr>
            <p:custDataLst>
              <p:tags r:id="rId27"/>
            </p:custDataLst>
          </p:nvPr>
        </p:nvSpPr>
        <p:spPr bwMode="auto">
          <a:xfrm>
            <a:off x="5544277" y="375901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F8246BA-6AE9-41B6-8302-875B89AA43A0}" type="datetime'''''''''1''''''''''''''''''''''''''6'''''''''''''''''''''''">
              <a:rPr kumimoji="1" lang="ja-JP"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16</a:t>
            </a:fld>
            <a:endParaRPr kumimoji="0" lang="ja-JP" altLang="en-US" sz="64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89" name="Text Placeholder 12">
            <a:extLst>
              <a:ext uri="{FF2B5EF4-FFF2-40B4-BE49-F238E27FC236}">
                <a16:creationId xmlns:a16="http://schemas.microsoft.com/office/drawing/2014/main" id="{2D8A6FFF-A548-F89F-8FCE-7BD1AF50B6EC}"/>
              </a:ext>
            </a:extLst>
          </p:cNvPr>
          <p:cNvSpPr>
            <a:spLocks noGrp="1"/>
          </p:cNvSpPr>
          <p:nvPr>
            <p:custDataLst>
              <p:tags r:id="rId28"/>
            </p:custDataLst>
          </p:nvPr>
        </p:nvSpPr>
        <p:spPr bwMode="auto">
          <a:xfrm>
            <a:off x="6126559" y="375901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ABF9202-85C1-497C-8D30-E4B71FC76F49}" type="datetime'''1''''''''''''''''''''''''''''8'''''''''''''''''''''''''">
              <a:rPr kumimoji="0" lang="en-US"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18</a:t>
            </a:fld>
            <a:endParaRPr kumimoji="0" lang="ja-JP" altLang="en-US" sz="64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90" name="Text Placeholder 12">
            <a:extLst>
              <a:ext uri="{FF2B5EF4-FFF2-40B4-BE49-F238E27FC236}">
                <a16:creationId xmlns:a16="http://schemas.microsoft.com/office/drawing/2014/main" id="{636C91D1-B343-D6EB-13C0-33682F2FBDE9}"/>
              </a:ext>
            </a:extLst>
          </p:cNvPr>
          <p:cNvSpPr>
            <a:spLocks noGrp="1"/>
          </p:cNvSpPr>
          <p:nvPr/>
        </p:nvSpPr>
        <p:spPr bwMode="auto">
          <a:xfrm>
            <a:off x="6708841" y="375901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47B10BE-1B9E-4C9E-8731-5A5D97D229C2}" type="datetime'''''''''''''''''''''''''''2''''''''0'''''''">
              <a:rPr kumimoji="0" lang="en-US"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20</a:t>
            </a:fld>
            <a:endParaRPr kumimoji="0" lang="ja-JP" altLang="en-US" sz="64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92" name="Text Placeholder 12">
            <a:extLst>
              <a:ext uri="{FF2B5EF4-FFF2-40B4-BE49-F238E27FC236}">
                <a16:creationId xmlns:a16="http://schemas.microsoft.com/office/drawing/2014/main" id="{C2BA0C79-DDBD-85D4-22ED-4149609E7E14}"/>
              </a:ext>
            </a:extLst>
          </p:cNvPr>
          <p:cNvSpPr>
            <a:spLocks noGrp="1"/>
          </p:cNvSpPr>
          <p:nvPr>
            <p:custDataLst>
              <p:tags r:id="rId29"/>
            </p:custDataLst>
          </p:nvPr>
        </p:nvSpPr>
        <p:spPr bwMode="auto">
          <a:xfrm>
            <a:off x="1759444" y="375901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36CB8413-86EA-4E18-80CF-C4773EDFB8BE}" type="datetime'''''0''''''3'''''''''">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03</a:t>
            </a:fld>
            <a:endParaRPr kumimoji="0" lang="ja-JP" altLang="en-US" sz="64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94" name="Text Placeholder 12">
            <a:extLst>
              <a:ext uri="{FF2B5EF4-FFF2-40B4-BE49-F238E27FC236}">
                <a16:creationId xmlns:a16="http://schemas.microsoft.com/office/drawing/2014/main" id="{55A629A8-9A49-1EAE-3EA9-049EE615C0DC}"/>
              </a:ext>
            </a:extLst>
          </p:cNvPr>
          <p:cNvSpPr>
            <a:spLocks noGrp="1"/>
          </p:cNvSpPr>
          <p:nvPr>
            <p:custDataLst>
              <p:tags r:id="rId30"/>
            </p:custDataLst>
          </p:nvPr>
        </p:nvSpPr>
        <p:spPr bwMode="auto">
          <a:xfrm>
            <a:off x="1177162" y="375901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9E59A78-71EE-444C-BA1B-1071F6327E9D}" type="datetime'''''''0''''''''''''''''''''''''''''''''1'''''">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01</a:t>
            </a:fld>
            <a:endParaRPr kumimoji="0" lang="ja-JP" altLang="en-US" sz="64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96" name="Text Placeholder 12">
            <a:extLst>
              <a:ext uri="{FF2B5EF4-FFF2-40B4-BE49-F238E27FC236}">
                <a16:creationId xmlns:a16="http://schemas.microsoft.com/office/drawing/2014/main" id="{2529343D-1928-C5A0-27F2-BB9EA2DED59F}"/>
              </a:ext>
            </a:extLst>
          </p:cNvPr>
          <p:cNvSpPr>
            <a:spLocks noGrp="1"/>
          </p:cNvSpPr>
          <p:nvPr>
            <p:custDataLst>
              <p:tags r:id="rId31"/>
            </p:custDataLst>
          </p:nvPr>
        </p:nvSpPr>
        <p:spPr bwMode="auto">
          <a:xfrm>
            <a:off x="4670854" y="375901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150507E-391E-4C64-B6F9-FF72E9BB0259}" type="datetime'''''1''''''''''''''''''''''3'''''''''''''''''">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13</a:t>
            </a:fld>
            <a:endParaRPr kumimoji="0" lang="ja-JP" altLang="en-US" sz="640" b="0" i="0" u="none" strike="noStrike" kern="1200" cap="none" spc="0" normalizeH="0" baseline="0" noProof="0" dirty="0">
              <a:ln>
                <a:noFill/>
              </a:ln>
              <a:solidFill>
                <a:srgbClr val="000000"/>
              </a:solidFill>
              <a:effectLst/>
              <a:uLnTx/>
              <a:uFillTx/>
              <a:latin typeface="+mj-lt"/>
              <a:ea typeface="ＭＳ Ｐゴシック"/>
              <a:sym typeface="+mn-lt"/>
            </a:endParaRPr>
          </a:p>
        </p:txBody>
      </p:sp>
      <p:graphicFrame>
        <p:nvGraphicFramePr>
          <p:cNvPr id="99" name="Chart 106">
            <a:extLst>
              <a:ext uri="{FF2B5EF4-FFF2-40B4-BE49-F238E27FC236}">
                <a16:creationId xmlns:a16="http://schemas.microsoft.com/office/drawing/2014/main" id="{A906396D-AA27-90DF-A04A-9DB86D52A163}"/>
              </a:ext>
            </a:extLst>
          </p:cNvPr>
          <p:cNvGraphicFramePr/>
          <p:nvPr>
            <p:custDataLst>
              <p:tags r:id="rId32"/>
            </p:custDataLst>
            <p:extLst>
              <p:ext uri="{D42A27DB-BD31-4B8C-83A1-F6EECF244321}">
                <p14:modId xmlns:p14="http://schemas.microsoft.com/office/powerpoint/2010/main" val="1124233821"/>
              </p:ext>
            </p:extLst>
          </p:nvPr>
        </p:nvGraphicFramePr>
        <p:xfrm>
          <a:off x="271097" y="4460995"/>
          <a:ext cx="7753350" cy="1871662"/>
        </p:xfrm>
        <a:graphic>
          <a:graphicData uri="http://schemas.openxmlformats.org/drawingml/2006/chart">
            <c:chart xmlns:c="http://schemas.openxmlformats.org/drawingml/2006/chart" xmlns:r="http://schemas.openxmlformats.org/officeDocument/2006/relationships" r:id="rId59"/>
          </a:graphicData>
        </a:graphic>
      </p:graphicFrame>
      <p:sp>
        <p:nvSpPr>
          <p:cNvPr id="100" name="Text Placeholder 12">
            <a:extLst>
              <a:ext uri="{FF2B5EF4-FFF2-40B4-BE49-F238E27FC236}">
                <a16:creationId xmlns:a16="http://schemas.microsoft.com/office/drawing/2014/main" id="{BCC06AB7-4700-BBFF-B5ED-4BF9CD327887}"/>
              </a:ext>
            </a:extLst>
          </p:cNvPr>
          <p:cNvSpPr>
            <a:spLocks noGrp="1"/>
          </p:cNvSpPr>
          <p:nvPr>
            <p:custDataLst>
              <p:tags r:id="rId33"/>
            </p:custDataLst>
          </p:nvPr>
        </p:nvSpPr>
        <p:spPr bwMode="auto">
          <a:xfrm>
            <a:off x="2376858" y="6256652"/>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5B8B526-E51C-4EE1-B859-B784D83B34AE}" type="datetime'''''''''''''''''''''''''''''''''''''05'''''''''''''''">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05</a:t>
            </a:fld>
            <a:endParaRPr kumimoji="0" lang="ja-JP" altLang="en-US" sz="64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108" name="Text Placeholder 12">
            <a:extLst>
              <a:ext uri="{FF2B5EF4-FFF2-40B4-BE49-F238E27FC236}">
                <a16:creationId xmlns:a16="http://schemas.microsoft.com/office/drawing/2014/main" id="{F41082BB-2DC2-2368-0EAA-1AED47016587}"/>
              </a:ext>
            </a:extLst>
          </p:cNvPr>
          <p:cNvSpPr>
            <a:spLocks noGrp="1"/>
          </p:cNvSpPr>
          <p:nvPr>
            <p:custDataLst>
              <p:tags r:id="rId34"/>
            </p:custDataLst>
          </p:nvPr>
        </p:nvSpPr>
        <p:spPr bwMode="auto">
          <a:xfrm>
            <a:off x="1489662" y="6256652"/>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26774A7E-EE78-42F3-A63C-8FED0DAE6E00}" type="datetime'''''''''''''''''0''''''''''''''''''''''''''''''''''''2'''">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02</a:t>
            </a:fld>
            <a:endParaRPr kumimoji="0" lang="ja-JP" altLang="en-US" sz="64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110" name="Text Placeholder 12">
            <a:extLst>
              <a:ext uri="{FF2B5EF4-FFF2-40B4-BE49-F238E27FC236}">
                <a16:creationId xmlns:a16="http://schemas.microsoft.com/office/drawing/2014/main" id="{3FB72769-47ED-49FB-160D-08A60B63ACC5}"/>
              </a:ext>
            </a:extLst>
          </p:cNvPr>
          <p:cNvSpPr>
            <a:spLocks noGrp="1"/>
          </p:cNvSpPr>
          <p:nvPr>
            <p:custDataLst>
              <p:tags r:id="rId35"/>
            </p:custDataLst>
          </p:nvPr>
        </p:nvSpPr>
        <p:spPr bwMode="auto">
          <a:xfrm>
            <a:off x="776536" y="6256652"/>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84B9863-92CB-4E7F-A5CC-D490F8CA5D59}" type="datetime'''2''''''''''''''''0''''0''''''''''''''''''''''''''''''''0'''">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2000</a:t>
            </a:fld>
            <a:endParaRPr kumimoji="0" lang="ja-JP" altLang="en-US" sz="64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111" name="Text Placeholder 12">
            <a:extLst>
              <a:ext uri="{FF2B5EF4-FFF2-40B4-BE49-F238E27FC236}">
                <a16:creationId xmlns:a16="http://schemas.microsoft.com/office/drawing/2014/main" id="{8E6B16F4-336B-20E3-8A0C-BCBAF2DE9E87}"/>
              </a:ext>
            </a:extLst>
          </p:cNvPr>
          <p:cNvSpPr>
            <a:spLocks noGrp="1"/>
          </p:cNvSpPr>
          <p:nvPr>
            <p:custDataLst>
              <p:tags r:id="rId36"/>
            </p:custDataLst>
          </p:nvPr>
        </p:nvSpPr>
        <p:spPr bwMode="auto">
          <a:xfrm>
            <a:off x="1193930" y="6256652"/>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E37389C2-5F5A-480F-8913-6D0F7E15B479}" type="datetime'''''''''''''''''''''''''''''''''''''''''0''''''1'">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01</a:t>
            </a:fld>
            <a:endParaRPr kumimoji="0" lang="ja-JP" altLang="en-US" sz="64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113" name="Text Placeholder 12">
            <a:extLst>
              <a:ext uri="{FF2B5EF4-FFF2-40B4-BE49-F238E27FC236}">
                <a16:creationId xmlns:a16="http://schemas.microsoft.com/office/drawing/2014/main" id="{450CD477-0091-B7B2-C99D-6E4E7C0607D0}"/>
              </a:ext>
            </a:extLst>
          </p:cNvPr>
          <p:cNvSpPr>
            <a:spLocks noGrp="1"/>
          </p:cNvSpPr>
          <p:nvPr>
            <p:custDataLst>
              <p:tags r:id="rId37"/>
            </p:custDataLst>
          </p:nvPr>
        </p:nvSpPr>
        <p:spPr bwMode="auto">
          <a:xfrm>
            <a:off x="1785394" y="6256652"/>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826D4C44-3323-4E9C-9EC3-0820FD7CBD22}" type="datetime'''''''0''''''''''3'''''''''''''''''''''''''''''''''''''">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03</a:t>
            </a:fld>
            <a:endParaRPr kumimoji="0" lang="ja-JP" altLang="en-US" sz="64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114" name="Text Placeholder 12">
            <a:extLst>
              <a:ext uri="{FF2B5EF4-FFF2-40B4-BE49-F238E27FC236}">
                <a16:creationId xmlns:a16="http://schemas.microsoft.com/office/drawing/2014/main" id="{2AB64EF8-1768-C871-1831-14EF45BF776D}"/>
              </a:ext>
            </a:extLst>
          </p:cNvPr>
          <p:cNvSpPr>
            <a:spLocks noGrp="1"/>
          </p:cNvSpPr>
          <p:nvPr>
            <p:custDataLst>
              <p:tags r:id="rId38"/>
            </p:custDataLst>
          </p:nvPr>
        </p:nvSpPr>
        <p:spPr bwMode="auto">
          <a:xfrm>
            <a:off x="2081126" y="6256652"/>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4061DC8-6FD5-473E-AD3C-5C7FBE78207B}" type="datetime'''''''''''''''0''''''''''4'''''''''''''''">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04</a:t>
            </a:fld>
            <a:endParaRPr kumimoji="0" lang="ja-JP" altLang="en-US" sz="64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115" name="Text Placeholder 12">
            <a:extLst>
              <a:ext uri="{FF2B5EF4-FFF2-40B4-BE49-F238E27FC236}">
                <a16:creationId xmlns:a16="http://schemas.microsoft.com/office/drawing/2014/main" id="{CC78B2C4-158E-6707-ED2C-A8C8D06BCCC7}"/>
              </a:ext>
            </a:extLst>
          </p:cNvPr>
          <p:cNvSpPr>
            <a:spLocks noGrp="1"/>
          </p:cNvSpPr>
          <p:nvPr>
            <p:custDataLst>
              <p:tags r:id="rId39"/>
            </p:custDataLst>
          </p:nvPr>
        </p:nvSpPr>
        <p:spPr bwMode="auto">
          <a:xfrm>
            <a:off x="2672590" y="6256652"/>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1D352DD-DF2E-4B25-A5C8-C1F15C9270BB}" type="datetime'''''''''''''''''''''''''''''''''''''''''''''0''''6'">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06</a:t>
            </a:fld>
            <a:endParaRPr kumimoji="0" lang="ja-JP" altLang="en-US" sz="64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116" name="Text Placeholder 12">
            <a:extLst>
              <a:ext uri="{FF2B5EF4-FFF2-40B4-BE49-F238E27FC236}">
                <a16:creationId xmlns:a16="http://schemas.microsoft.com/office/drawing/2014/main" id="{B1460B00-C4A3-96E9-6A9B-A945F19A7F47}"/>
              </a:ext>
            </a:extLst>
          </p:cNvPr>
          <p:cNvSpPr>
            <a:spLocks noGrp="1"/>
          </p:cNvSpPr>
          <p:nvPr>
            <p:custDataLst>
              <p:tags r:id="rId40"/>
            </p:custDataLst>
          </p:nvPr>
        </p:nvSpPr>
        <p:spPr bwMode="auto">
          <a:xfrm>
            <a:off x="2968322" y="6256652"/>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C78E3E8-7102-42BF-B0BC-FA1E5CB5949D}" type="datetime'''''''''''''''''0''''''''''''''''''''''7'">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07</a:t>
            </a:fld>
            <a:endParaRPr kumimoji="0" lang="ja-JP" altLang="en-US" sz="64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117" name="Text Placeholder 12">
            <a:extLst>
              <a:ext uri="{FF2B5EF4-FFF2-40B4-BE49-F238E27FC236}">
                <a16:creationId xmlns:a16="http://schemas.microsoft.com/office/drawing/2014/main" id="{5E286E5A-D4E3-8121-3710-603F4D9EC270}"/>
              </a:ext>
            </a:extLst>
          </p:cNvPr>
          <p:cNvSpPr>
            <a:spLocks noGrp="1"/>
          </p:cNvSpPr>
          <p:nvPr>
            <p:custDataLst>
              <p:tags r:id="rId41"/>
            </p:custDataLst>
          </p:nvPr>
        </p:nvSpPr>
        <p:spPr bwMode="auto">
          <a:xfrm>
            <a:off x="3264054" y="6256652"/>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204DF5EB-60E2-425F-887F-5A7A4E1F7368}" type="datetime'''''''''''''''0''''''''''''8'">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08</a:t>
            </a:fld>
            <a:endParaRPr kumimoji="0" lang="ja-JP" altLang="en-US" sz="64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118" name="Text Placeholder 12">
            <a:extLst>
              <a:ext uri="{FF2B5EF4-FFF2-40B4-BE49-F238E27FC236}">
                <a16:creationId xmlns:a16="http://schemas.microsoft.com/office/drawing/2014/main" id="{C49F29EA-AFF9-B9A5-AE7C-E9F78A7AF05D}"/>
              </a:ext>
            </a:extLst>
          </p:cNvPr>
          <p:cNvSpPr>
            <a:spLocks noGrp="1"/>
          </p:cNvSpPr>
          <p:nvPr>
            <p:custDataLst>
              <p:tags r:id="rId42"/>
            </p:custDataLst>
          </p:nvPr>
        </p:nvSpPr>
        <p:spPr bwMode="auto">
          <a:xfrm>
            <a:off x="3559786" y="6256652"/>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38001A92-9F3B-4E1A-AE6B-609B86E40DBC}" type="datetime'''''''''''''''''''''''''''''''''''''''0''9'''''''''''''''''''">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09</a:t>
            </a:fld>
            <a:endParaRPr kumimoji="0" lang="ja-JP" altLang="en-US" sz="64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119" name="Text Placeholder 12">
            <a:extLst>
              <a:ext uri="{FF2B5EF4-FFF2-40B4-BE49-F238E27FC236}">
                <a16:creationId xmlns:a16="http://schemas.microsoft.com/office/drawing/2014/main" id="{35A95C4D-6050-2B66-90A8-5108D8619DDD}"/>
              </a:ext>
            </a:extLst>
          </p:cNvPr>
          <p:cNvSpPr>
            <a:spLocks noGrp="1"/>
          </p:cNvSpPr>
          <p:nvPr>
            <p:custDataLst>
              <p:tags r:id="rId43"/>
            </p:custDataLst>
          </p:nvPr>
        </p:nvSpPr>
        <p:spPr bwMode="auto">
          <a:xfrm>
            <a:off x="3855518" y="6256652"/>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2C19DD4-A886-4CD4-A276-45F6AEBA937D}" type="datetime'''''''''''''1''''''''''''''''0'''''''''''">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10</a:t>
            </a:fld>
            <a:endParaRPr kumimoji="0" lang="ja-JP" altLang="en-US" sz="64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120" name="Text Placeholder 12">
            <a:extLst>
              <a:ext uri="{FF2B5EF4-FFF2-40B4-BE49-F238E27FC236}">
                <a16:creationId xmlns:a16="http://schemas.microsoft.com/office/drawing/2014/main" id="{DB8BA6EC-BA71-711A-DD8F-81D74A4655AF}"/>
              </a:ext>
            </a:extLst>
          </p:cNvPr>
          <p:cNvSpPr>
            <a:spLocks noGrp="1"/>
          </p:cNvSpPr>
          <p:nvPr>
            <p:custDataLst>
              <p:tags r:id="rId44"/>
            </p:custDataLst>
          </p:nvPr>
        </p:nvSpPr>
        <p:spPr bwMode="auto">
          <a:xfrm>
            <a:off x="4151250" y="6256652"/>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7FD87E4-8858-4291-9F63-BBB50041C8D7}" type="datetime'''''''''''''''''''''''''''1''1'''''">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11</a:t>
            </a:fld>
            <a:endParaRPr kumimoji="0" lang="ja-JP" altLang="en-US" sz="64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123" name="Text Placeholder 12">
            <a:extLst>
              <a:ext uri="{FF2B5EF4-FFF2-40B4-BE49-F238E27FC236}">
                <a16:creationId xmlns:a16="http://schemas.microsoft.com/office/drawing/2014/main" id="{F30C73BD-1CBF-05CD-E183-BC05639F6D52}"/>
              </a:ext>
            </a:extLst>
          </p:cNvPr>
          <p:cNvSpPr>
            <a:spLocks noGrp="1"/>
          </p:cNvSpPr>
          <p:nvPr>
            <p:custDataLst>
              <p:tags r:id="rId45"/>
            </p:custDataLst>
          </p:nvPr>
        </p:nvSpPr>
        <p:spPr bwMode="auto">
          <a:xfrm>
            <a:off x="4446982" y="6256652"/>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E62BFF4-ED1C-4C50-9387-F46F0A7DE98A}" type="datetime'''''''''''''''''''''''''''''''''''1''''''''''2'''''''''''''''">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12</a:t>
            </a:fld>
            <a:endParaRPr kumimoji="0" lang="ja-JP" altLang="en-US" sz="64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124" name="Text Placeholder 12">
            <a:extLst>
              <a:ext uri="{FF2B5EF4-FFF2-40B4-BE49-F238E27FC236}">
                <a16:creationId xmlns:a16="http://schemas.microsoft.com/office/drawing/2014/main" id="{FD9834B1-064D-F4FF-1E14-5FFA0136CBBF}"/>
              </a:ext>
            </a:extLst>
          </p:cNvPr>
          <p:cNvSpPr>
            <a:spLocks noGrp="1"/>
          </p:cNvSpPr>
          <p:nvPr>
            <p:custDataLst>
              <p:tags r:id="rId46"/>
            </p:custDataLst>
          </p:nvPr>
        </p:nvSpPr>
        <p:spPr bwMode="auto">
          <a:xfrm>
            <a:off x="4742714" y="6256652"/>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B732CAEE-A5DE-4841-94E9-D13FB4264FF9}" type="datetime'''''''''''''1''''''''''''3'''''''''">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13</a:t>
            </a:fld>
            <a:endParaRPr kumimoji="0" lang="ja-JP" altLang="en-US" sz="64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125" name="Text Placeholder 12">
            <a:extLst>
              <a:ext uri="{FF2B5EF4-FFF2-40B4-BE49-F238E27FC236}">
                <a16:creationId xmlns:a16="http://schemas.microsoft.com/office/drawing/2014/main" id="{2A0F02C3-3CE0-089B-373A-17882F6DA354}"/>
              </a:ext>
            </a:extLst>
          </p:cNvPr>
          <p:cNvSpPr>
            <a:spLocks noGrp="1"/>
          </p:cNvSpPr>
          <p:nvPr>
            <p:custDataLst>
              <p:tags r:id="rId47"/>
            </p:custDataLst>
          </p:nvPr>
        </p:nvSpPr>
        <p:spPr bwMode="auto">
          <a:xfrm>
            <a:off x="5038446" y="6256652"/>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49559D3-009A-411B-8485-FD47EC7EA168}" type="datetime'''''''''''''''''''''''1''''''''''''4'''''''''''">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14</a:t>
            </a:fld>
            <a:endParaRPr kumimoji="0" lang="ja-JP" altLang="en-US" sz="64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127" name="Text Placeholder 12">
            <a:extLst>
              <a:ext uri="{FF2B5EF4-FFF2-40B4-BE49-F238E27FC236}">
                <a16:creationId xmlns:a16="http://schemas.microsoft.com/office/drawing/2014/main" id="{BE44D5BA-B1B0-4663-3200-39FF1943B646}"/>
              </a:ext>
            </a:extLst>
          </p:cNvPr>
          <p:cNvSpPr>
            <a:spLocks noGrp="1"/>
          </p:cNvSpPr>
          <p:nvPr>
            <p:custDataLst>
              <p:tags r:id="rId48"/>
            </p:custDataLst>
          </p:nvPr>
        </p:nvSpPr>
        <p:spPr bwMode="auto">
          <a:xfrm>
            <a:off x="5334178" y="6256652"/>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D2C0248-983B-4CE5-9787-91F38EED57D3}" type="datetime'''''''''''1''''''''''''''''''''''''''5'''''''''''''">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15</a:t>
            </a:fld>
            <a:endParaRPr kumimoji="0" lang="ja-JP" altLang="en-US" sz="64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128" name="Text Placeholder 12">
            <a:extLst>
              <a:ext uri="{FF2B5EF4-FFF2-40B4-BE49-F238E27FC236}">
                <a16:creationId xmlns:a16="http://schemas.microsoft.com/office/drawing/2014/main" id="{A68F2568-EF3A-ED20-771D-D353CBB035B8}"/>
              </a:ext>
            </a:extLst>
          </p:cNvPr>
          <p:cNvSpPr>
            <a:spLocks noGrp="1"/>
          </p:cNvSpPr>
          <p:nvPr>
            <p:custDataLst>
              <p:tags r:id="rId49"/>
            </p:custDataLst>
          </p:nvPr>
        </p:nvSpPr>
        <p:spPr bwMode="auto">
          <a:xfrm>
            <a:off x="5629910" y="6256652"/>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1FAC1101-2511-4BA8-9D4D-7A8F3C6FC7F4}" type="datetime'''1''6'''''''''''''''''''''''''''''''''''''''''''''''''''''">
              <a:rPr kumimoji="1" lang="ja-JP"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16</a:t>
            </a:fld>
            <a:endParaRPr kumimoji="0" lang="ja-JP" altLang="en-US" sz="64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129" name="Text Placeholder 12">
            <a:extLst>
              <a:ext uri="{FF2B5EF4-FFF2-40B4-BE49-F238E27FC236}">
                <a16:creationId xmlns:a16="http://schemas.microsoft.com/office/drawing/2014/main" id="{8362F3F1-AF41-BF2B-805B-7B65EE797E07}"/>
              </a:ext>
            </a:extLst>
          </p:cNvPr>
          <p:cNvSpPr>
            <a:spLocks noGrp="1"/>
          </p:cNvSpPr>
          <p:nvPr>
            <p:custDataLst>
              <p:tags r:id="rId50"/>
            </p:custDataLst>
          </p:nvPr>
        </p:nvSpPr>
        <p:spPr bwMode="auto">
          <a:xfrm>
            <a:off x="5925642" y="6256652"/>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81FBC31-52FC-485A-9C4C-89BEF09D51B8}" type="datetime'''''1''''7'''''''''''''''''''''">
              <a:rPr kumimoji="1" lang="en-US"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17</a:t>
            </a:fld>
            <a:endParaRPr kumimoji="0" lang="ja-JP" altLang="en-US" sz="64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130" name="Text Placeholder 12">
            <a:extLst>
              <a:ext uri="{FF2B5EF4-FFF2-40B4-BE49-F238E27FC236}">
                <a16:creationId xmlns:a16="http://schemas.microsoft.com/office/drawing/2014/main" id="{F16CF7B6-156E-24D3-07AC-E725E9BC5E64}"/>
              </a:ext>
            </a:extLst>
          </p:cNvPr>
          <p:cNvSpPr>
            <a:spLocks noGrp="1"/>
          </p:cNvSpPr>
          <p:nvPr>
            <p:custDataLst>
              <p:tags r:id="rId51"/>
            </p:custDataLst>
          </p:nvPr>
        </p:nvSpPr>
        <p:spPr bwMode="auto">
          <a:xfrm>
            <a:off x="6221374" y="6256652"/>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12049D9A-6A22-4A73-A082-7EF724D67CFC}" type="datetime'''''''''1''''''''''''''''''''''''''''''''''8'''''''''''''">
              <a:rPr kumimoji="0" lang="en-US"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18</a:t>
            </a:fld>
            <a:endParaRPr kumimoji="0" lang="ja-JP" altLang="en-US" sz="64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131" name="Text Placeholder 12">
            <a:extLst>
              <a:ext uri="{FF2B5EF4-FFF2-40B4-BE49-F238E27FC236}">
                <a16:creationId xmlns:a16="http://schemas.microsoft.com/office/drawing/2014/main" id="{8B33DBFD-E904-4866-C6AC-12266E065593}"/>
              </a:ext>
            </a:extLst>
          </p:cNvPr>
          <p:cNvSpPr>
            <a:spLocks noGrp="1"/>
          </p:cNvSpPr>
          <p:nvPr>
            <p:custDataLst>
              <p:tags r:id="rId52"/>
            </p:custDataLst>
          </p:nvPr>
        </p:nvSpPr>
        <p:spPr bwMode="auto">
          <a:xfrm>
            <a:off x="6517106" y="6256652"/>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72B748C-EE66-45D8-8DF7-1A080960C48D}" type="datetime'''''''''1''''''''''''''''''''9'''''''''''''''''''''''''''''">
              <a:rPr kumimoji="0" lang="en-US"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19</a:t>
            </a:fld>
            <a:endParaRPr kumimoji="0" lang="ja-JP" altLang="en-US" sz="64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132" name="Text Placeholder 12">
            <a:extLst>
              <a:ext uri="{FF2B5EF4-FFF2-40B4-BE49-F238E27FC236}">
                <a16:creationId xmlns:a16="http://schemas.microsoft.com/office/drawing/2014/main" id="{F411D139-E586-C065-2B22-A38C0E904154}"/>
              </a:ext>
            </a:extLst>
          </p:cNvPr>
          <p:cNvSpPr>
            <a:spLocks noGrp="1"/>
          </p:cNvSpPr>
          <p:nvPr/>
        </p:nvSpPr>
        <p:spPr bwMode="auto">
          <a:xfrm>
            <a:off x="6812838" y="6256652"/>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23815770-0CD2-45C6-B72B-746BC0D0A00B}" type="datetime'''''''''''''''''''''''''''2''''''''''0'''''''''''''''''">
              <a:rPr kumimoji="0" lang="en-US"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20</a:t>
            </a:fld>
            <a:endParaRPr kumimoji="0" lang="ja-JP" altLang="en-US" sz="64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17" name="Text Placeholder 12">
            <a:extLst>
              <a:ext uri="{FF2B5EF4-FFF2-40B4-BE49-F238E27FC236}">
                <a16:creationId xmlns:a16="http://schemas.microsoft.com/office/drawing/2014/main" id="{E35372C6-EDB5-BF00-A78D-1DDF8AAF4FDB}"/>
              </a:ext>
            </a:extLst>
          </p:cNvPr>
          <p:cNvSpPr>
            <a:spLocks noGrp="1"/>
          </p:cNvSpPr>
          <p:nvPr/>
        </p:nvSpPr>
        <p:spPr bwMode="auto">
          <a:xfrm>
            <a:off x="6999982" y="375901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1"/>
              <a:t>21</a:t>
            </a:r>
            <a:endParaRPr kumimoji="0" lang="ja-JP" altLang="en-US" sz="64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26" name="Text Placeholder 12">
            <a:extLst>
              <a:ext uri="{FF2B5EF4-FFF2-40B4-BE49-F238E27FC236}">
                <a16:creationId xmlns:a16="http://schemas.microsoft.com/office/drawing/2014/main" id="{294DFA27-C8C4-C404-1516-E6ADBF591C1F}"/>
              </a:ext>
            </a:extLst>
          </p:cNvPr>
          <p:cNvSpPr>
            <a:spLocks noGrp="1"/>
          </p:cNvSpPr>
          <p:nvPr>
            <p:custDataLst>
              <p:tags r:id="rId53"/>
            </p:custDataLst>
          </p:nvPr>
        </p:nvSpPr>
        <p:spPr bwMode="auto">
          <a:xfrm>
            <a:off x="7291123" y="375901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1"/>
              <a:t>22</a:t>
            </a:r>
            <a:endParaRPr kumimoji="0" lang="ja-JP" altLang="en-US" sz="64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27" name="Text Placeholder 12">
            <a:extLst>
              <a:ext uri="{FF2B5EF4-FFF2-40B4-BE49-F238E27FC236}">
                <a16:creationId xmlns:a16="http://schemas.microsoft.com/office/drawing/2014/main" id="{63B6CC53-5C16-860D-E0E1-92C11F3EA6F2}"/>
              </a:ext>
            </a:extLst>
          </p:cNvPr>
          <p:cNvSpPr>
            <a:spLocks noGrp="1"/>
          </p:cNvSpPr>
          <p:nvPr/>
        </p:nvSpPr>
        <p:spPr bwMode="auto">
          <a:xfrm>
            <a:off x="7582274" y="375901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1"/>
              <a:t>23</a:t>
            </a:r>
            <a:endParaRPr kumimoji="0" lang="ja-JP" altLang="en-US" sz="64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35" name="TextBox 34">
            <a:extLst>
              <a:ext uri="{FF2B5EF4-FFF2-40B4-BE49-F238E27FC236}">
                <a16:creationId xmlns:a16="http://schemas.microsoft.com/office/drawing/2014/main" id="{F13BCA9B-923E-D46A-24AB-F51D7A9B5D93}"/>
              </a:ext>
            </a:extLst>
          </p:cNvPr>
          <p:cNvSpPr txBox="1"/>
          <p:nvPr/>
        </p:nvSpPr>
        <p:spPr>
          <a:xfrm>
            <a:off x="7602907" y="4592890"/>
            <a:ext cx="471253" cy="215444"/>
          </a:xfrm>
          <a:prstGeom prst="rect">
            <a:avLst/>
          </a:prstGeom>
          <a:noFill/>
        </p:spPr>
        <p:txBody>
          <a:bodyPr wrap="square" rtlCol="0">
            <a:spAutoFit/>
          </a:bodyPr>
          <a:lstStyle/>
          <a:p>
            <a:r>
              <a:rPr kumimoji="1" lang="en-US" sz="800" b="1" noProof="1">
                <a:ea typeface="ＭＳ Ｐゴシック" panose="020B0600070205080204" pitchFamily="50" charset="-128"/>
                <a:cs typeface="Arial" panose="020B0604020202020204" pitchFamily="34" charset="0"/>
              </a:rPr>
              <a:t>7,335</a:t>
            </a:r>
          </a:p>
        </p:txBody>
      </p:sp>
      <p:sp>
        <p:nvSpPr>
          <p:cNvPr id="13" name="Text Placeholder 12">
            <a:extLst>
              <a:ext uri="{FF2B5EF4-FFF2-40B4-BE49-F238E27FC236}">
                <a16:creationId xmlns:a16="http://schemas.microsoft.com/office/drawing/2014/main" id="{D676E60F-BC37-B80D-F96B-B25B60A992C7}"/>
              </a:ext>
            </a:extLst>
          </p:cNvPr>
          <p:cNvSpPr>
            <a:spLocks noGrp="1"/>
          </p:cNvSpPr>
          <p:nvPr/>
        </p:nvSpPr>
        <p:spPr bwMode="auto">
          <a:xfrm>
            <a:off x="7108570" y="6256652"/>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US" altLang="ja-JP" sz="1000" b="0" i="0" u="none" strike="noStrike" kern="1200" cap="none" spc="0" normalizeH="0" baseline="0" noProof="0" dirty="0"/>
              <a:t>21</a:t>
            </a:r>
            <a:endParaRPr kumimoji="0" lang="ja-JP" altLang="en-US" sz="64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14" name="Text Placeholder 12">
            <a:extLst>
              <a:ext uri="{FF2B5EF4-FFF2-40B4-BE49-F238E27FC236}">
                <a16:creationId xmlns:a16="http://schemas.microsoft.com/office/drawing/2014/main" id="{4992DE86-9E2B-8108-A147-ED2592A67472}"/>
              </a:ext>
            </a:extLst>
          </p:cNvPr>
          <p:cNvSpPr>
            <a:spLocks noGrp="1"/>
          </p:cNvSpPr>
          <p:nvPr>
            <p:custDataLst>
              <p:tags r:id="rId54"/>
            </p:custDataLst>
          </p:nvPr>
        </p:nvSpPr>
        <p:spPr bwMode="auto">
          <a:xfrm>
            <a:off x="7404302" y="6256652"/>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US" altLang="ja-JP" sz="1000" b="0" i="0" u="none" strike="noStrike" kern="1200" cap="none" spc="0" normalizeH="0" baseline="0" noProof="0" dirty="0"/>
              <a:t>22</a:t>
            </a:r>
            <a:endParaRPr kumimoji="0" lang="ja-JP" altLang="en-US" sz="64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28" name="Text Placeholder 12">
            <a:extLst>
              <a:ext uri="{FF2B5EF4-FFF2-40B4-BE49-F238E27FC236}">
                <a16:creationId xmlns:a16="http://schemas.microsoft.com/office/drawing/2014/main" id="{B9C63664-A28D-EF90-8D2B-72C44BEA02FD}"/>
              </a:ext>
            </a:extLst>
          </p:cNvPr>
          <p:cNvSpPr>
            <a:spLocks noGrp="1"/>
          </p:cNvSpPr>
          <p:nvPr/>
        </p:nvSpPr>
        <p:spPr bwMode="auto">
          <a:xfrm>
            <a:off x="7700030" y="6256652"/>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US" altLang="ja-JP" sz="1000" b="0" i="0" u="none" strike="noStrike" kern="1200" cap="none" spc="0" normalizeH="0" baseline="0" noProof="0" dirty="0"/>
              <a:t>23</a:t>
            </a:r>
            <a:endParaRPr kumimoji="0" lang="ja-JP" altLang="en-US" sz="640" b="0" i="0" u="none" strike="noStrike" kern="1200" cap="none" spc="0" normalizeH="0" baseline="0" noProof="0" dirty="0">
              <a:ln>
                <a:noFill/>
              </a:ln>
              <a:solidFill>
                <a:srgbClr val="000000"/>
              </a:solidFill>
              <a:effectLst/>
              <a:uLnTx/>
              <a:uFillTx/>
              <a:latin typeface="+mj-lt"/>
              <a:ea typeface="ＭＳ Ｐゴシック"/>
              <a:sym typeface="+mn-lt"/>
            </a:endParaRPr>
          </a:p>
        </p:txBody>
      </p:sp>
    </p:spTree>
    <p:extLst>
      <p:ext uri="{BB962C8B-B14F-4D97-AF65-F5344CB8AC3E}">
        <p14:creationId xmlns:p14="http://schemas.microsoft.com/office/powerpoint/2010/main" val="243550628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 name="Object 60"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15" imgW="270" imgH="270" progId="TCLayout.ActiveDocument.1">
                  <p:embed/>
                </p:oleObj>
              </mc:Choice>
              <mc:Fallback>
                <p:oleObj name="think-cellスライド" r:id="rId15" imgW="270" imgH="270" progId="TCLayout.ActiveDocument.1">
                  <p:embed/>
                  <p:pic>
                    <p:nvPicPr>
                      <p:cNvPr id="61" name="Object 60" hidden="1"/>
                      <p:cNvPicPr/>
                      <p:nvPr/>
                    </p:nvPicPr>
                    <p:blipFill>
                      <a:blip r:embed="rId16"/>
                      <a:stretch>
                        <a:fillRect/>
                      </a:stretch>
                    </p:blipFill>
                    <p:spPr>
                      <a:xfrm>
                        <a:off x="1588" y="1588"/>
                        <a:ext cx="1587" cy="1587"/>
                      </a:xfrm>
                      <a:prstGeom prst="rect">
                        <a:avLst/>
                      </a:prstGeom>
                    </p:spPr>
                  </p:pic>
                </p:oleObj>
              </mc:Fallback>
            </mc:AlternateContent>
          </a:graphicData>
        </a:graphic>
      </p:graphicFrame>
      <p:sp>
        <p:nvSpPr>
          <p:cNvPr id="59" name="Rectangle 58" hidden="1"/>
          <p:cNvSpPr/>
          <p:nvPr>
            <p:custDataLst>
              <p:tags r:id="rId2"/>
            </p:custDataLst>
          </p:nvPr>
        </p:nvSpPr>
        <p:spPr bwMode="gray">
          <a:xfrm>
            <a:off x="0" y="0"/>
            <a:ext cx="158750" cy="158750"/>
          </a:xfrm>
          <a:prstGeom prst="rect">
            <a:avLst/>
          </a:prstGeom>
          <a:solidFill>
            <a:srgbClr val="A2BBDC"/>
          </a:solidFill>
        </p:spPr>
        <p:txBody>
          <a:bodyPr wrap="none" lIns="0" tIns="0" rIns="0" bIns="0" rtlCol="0" anchor="ctr" anchorCtr="0">
            <a:noAutofit/>
          </a:bodyPr>
          <a:lstStyle/>
          <a:p>
            <a:pPr algn="just">
              <a:spcBef>
                <a:spcPct val="0"/>
              </a:spcBef>
              <a:spcAft>
                <a:spcPct val="0"/>
              </a:spcAft>
            </a:pPr>
            <a:endParaRPr kumimoji="1" lang="ja-JP" altLang="en-US" sz="1000" dirty="0">
              <a:latin typeface="Arial" panose="020B0604020202020204" pitchFamily="34" charset="0"/>
              <a:sym typeface="+mn-lt"/>
            </a:endParaRPr>
          </a:p>
        </p:txBody>
      </p:sp>
      <p:sp>
        <p:nvSpPr>
          <p:cNvPr id="10" name="Rectangle 6"/>
          <p:cNvSpPr>
            <a:spLocks noChangeArrowheads="1"/>
          </p:cNvSpPr>
          <p:nvPr/>
        </p:nvSpPr>
        <p:spPr bwMode="auto">
          <a:xfrm>
            <a:off x="5169024" y="2060848"/>
            <a:ext cx="410445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fontAlgn="ctr">
              <a:buSzPct val="120000"/>
            </a:pPr>
            <a:r>
              <a:rPr lang="ja-JP" altLang="en-US" sz="1400" dirty="0">
                <a:solidFill>
                  <a:srgbClr val="000000"/>
                </a:solidFill>
                <a:latin typeface="Arial Black" pitchFamily="34" charset="0"/>
                <a:ea typeface="HGP創英角ｺﾞｼｯｸUB" pitchFamily="50" charset="-128"/>
              </a:rPr>
              <a:t>外国人患者の受入人数 </a:t>
            </a:r>
            <a:endParaRPr lang="ja-JP" altLang="en-US" sz="1400" dirty="0">
              <a:solidFill>
                <a:srgbClr val="000000"/>
              </a:solidFill>
            </a:endParaRPr>
          </a:p>
        </p:txBody>
      </p:sp>
      <p:sp>
        <p:nvSpPr>
          <p:cNvPr id="620" name="テキスト ボックス 619"/>
          <p:cNvSpPr txBox="1"/>
          <p:nvPr/>
        </p:nvSpPr>
        <p:spPr>
          <a:xfrm>
            <a:off x="1280592" y="2492896"/>
            <a:ext cx="864096" cy="276999"/>
          </a:xfrm>
          <a:prstGeom prst="rect">
            <a:avLst/>
          </a:prstGeom>
          <a:noFill/>
          <a:extLst>
            <a:ext uri="{909E8E84-426E-40DD-AFC4-6F175D3DCCD1}">
              <a14:hiddenFill xmlns:a14="http://schemas.microsoft.com/office/drawing/2010/main">
                <a:solidFill>
                  <a:srgbClr val="FFFFFF"/>
                </a:solidFill>
              </a14:hiddenFill>
            </a:ext>
          </a:extLst>
        </p:spPr>
        <p:txBody>
          <a:bodyPr wrap="square" lIns="0" rIns="0" rtlCol="0">
            <a:noAutofit/>
          </a:bodyPr>
          <a:lstStyle/>
          <a:p>
            <a:pPr algn="ct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保健省</a:t>
            </a:r>
            <a:endParaRPr kumimoji="1" lang="ja-JP" altLang="en-US" sz="10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618" name="下矢印 617"/>
          <p:cNvSpPr/>
          <p:nvPr/>
        </p:nvSpPr>
        <p:spPr>
          <a:xfrm flipH="1">
            <a:off x="1928663" y="3961762"/>
            <a:ext cx="1305566" cy="1483462"/>
          </a:xfrm>
          <a:prstGeom prst="downArrow">
            <a:avLst>
              <a:gd name="adj1" fmla="val 61480"/>
              <a:gd name="adj2" fmla="val 33599"/>
            </a:avLst>
          </a:prstGeom>
          <a:gradFill flip="none" rotWithShape="1">
            <a:gsLst>
              <a:gs pos="0">
                <a:srgbClr val="77D4ED"/>
              </a:gs>
              <a:gs pos="74000">
                <a:srgbClr val="77D4ED"/>
              </a:gs>
              <a:gs pos="100000">
                <a:schemeClr val="bg1"/>
              </a:gs>
            </a:gsLst>
            <a:lin ang="16200000" scaled="1"/>
            <a:tileRect/>
          </a:gradFill>
        </p:spPr>
        <p:txBody>
          <a:bodyPr wrap="square" rIns="0" rtlCol="0" anchor="ctr" anchorCtr="0">
            <a:noAutofit/>
          </a:bodyPr>
          <a:lstStyle/>
          <a:p>
            <a:pPr marL="3175" algn="just">
              <a:lnSpc>
                <a:spcPct val="114000"/>
              </a:lnSpc>
            </a:pPr>
            <a:endParaRPr kumimoji="1" lang="ja-JP" altLang="en-US" sz="1200" dirty="0"/>
          </a:p>
        </p:txBody>
      </p:sp>
      <p:sp>
        <p:nvSpPr>
          <p:cNvPr id="615" name="円/楕円 614"/>
          <p:cNvSpPr/>
          <p:nvPr/>
        </p:nvSpPr>
        <p:spPr>
          <a:xfrm>
            <a:off x="1280592" y="2924944"/>
            <a:ext cx="2592288" cy="936104"/>
          </a:xfrm>
          <a:prstGeom prst="ellipse">
            <a:avLst/>
          </a:prstGeom>
          <a:gradFill flip="none" rotWithShape="1">
            <a:gsLst>
              <a:gs pos="100000">
                <a:schemeClr val="bg1"/>
              </a:gs>
              <a:gs pos="0">
                <a:srgbClr val="E4BB46"/>
              </a:gs>
            </a:gsLst>
            <a:path path="shape">
              <a:fillToRect l="50000" t="50000" r="50000" b="50000"/>
            </a:path>
            <a:tileRect/>
          </a:gradFill>
        </p:spPr>
        <p:txBody>
          <a:bodyPr wrap="square" rIns="0" rtlCol="0" anchor="ctr" anchorCtr="0">
            <a:noAutofit/>
          </a:bodyPr>
          <a:lstStyle/>
          <a:p>
            <a:pPr marL="3175" algn="just">
              <a:lnSpc>
                <a:spcPct val="114000"/>
              </a:lnSpc>
            </a:pPr>
            <a:endParaRPr kumimoji="1" lang="ja-JP" altLang="en-US" sz="1200" dirty="0"/>
          </a:p>
        </p:txBody>
      </p:sp>
      <p:sp>
        <p:nvSpPr>
          <p:cNvPr id="1031" name="二等辺三角形 1030"/>
          <p:cNvSpPr/>
          <p:nvPr/>
        </p:nvSpPr>
        <p:spPr>
          <a:xfrm>
            <a:off x="920552" y="2564904"/>
            <a:ext cx="3312368" cy="1440160"/>
          </a:xfrm>
          <a:prstGeom prst="triangle">
            <a:avLst/>
          </a:prstGeom>
          <a:noFill/>
          <a:ln w="57150">
            <a:solidFill>
              <a:srgbClr val="3D6AA7"/>
            </a:solidFill>
          </a:ln>
        </p:spPr>
        <p:txBody>
          <a:bodyPr wrap="square" rIns="0" rtlCol="0" anchor="ctr" anchorCtr="0">
            <a:noAutofit/>
          </a:bodyPr>
          <a:lstStyle/>
          <a:p>
            <a:pPr marL="3175" algn="just">
              <a:lnSpc>
                <a:spcPct val="114000"/>
              </a:lnSpc>
            </a:pPr>
            <a:endParaRPr kumimoji="1" lang="ja-JP" altLang="en-US" sz="1200" dirty="0"/>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タイ／医療関連／その他</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zh-CN" altLang="en-US" dirty="0"/>
              <a:t>外国人患者受入／医療渡航</a:t>
            </a:r>
            <a:endParaRPr lang="ja-JP" altLang="en-US" dirty="0"/>
          </a:p>
        </p:txBody>
      </p:sp>
      <p:sp>
        <p:nvSpPr>
          <p:cNvPr id="4" name="テキスト ボックス 3"/>
          <p:cNvSpPr txBox="1"/>
          <p:nvPr/>
        </p:nvSpPr>
        <p:spPr>
          <a:xfrm>
            <a:off x="200472" y="1124744"/>
            <a:ext cx="9505056" cy="473976"/>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政府が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年に「アジアメディカルハブ」構想を打ち出し、保健省を中心とした様々な関係政府機関が連携を取り、医療渡航推進のための制度を策定・実施している。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5" name="グループ化 7"/>
          <p:cNvGrpSpPr/>
          <p:nvPr/>
        </p:nvGrpSpPr>
        <p:grpSpPr>
          <a:xfrm>
            <a:off x="416496" y="2060848"/>
            <a:ext cx="4320480"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fontAlgn="ctr">
                <a:buSzPct val="120000"/>
              </a:pPr>
              <a:r>
                <a:rPr lang="ja-JP" altLang="en-US" sz="1400" dirty="0">
                  <a:solidFill>
                    <a:srgbClr val="000000"/>
                  </a:solidFill>
                  <a:latin typeface="Arial Black" pitchFamily="34" charset="0"/>
                  <a:ea typeface="HGP創英角ｺﾞｼｯｸUB" pitchFamily="50" charset="-128"/>
                </a:rPr>
                <a:t>「アジアメディカルハブ」構想</a:t>
              </a:r>
            </a:p>
          </p:txBody>
        </p:sp>
      </p:grpSp>
      <p:grpSp>
        <p:nvGrpSpPr>
          <p:cNvPr id="12" name="グループ化 11"/>
          <p:cNvGrpSpPr/>
          <p:nvPr/>
        </p:nvGrpSpPr>
        <p:grpSpPr>
          <a:xfrm>
            <a:off x="2025096" y="2492896"/>
            <a:ext cx="1103280" cy="648076"/>
            <a:chOff x="2122652" y="2789319"/>
            <a:chExt cx="1146118" cy="673238"/>
          </a:xfrm>
        </p:grpSpPr>
        <p:sp>
          <p:nvSpPr>
            <p:cNvPr id="13" name="二等辺三角形 8"/>
            <p:cNvSpPr/>
            <p:nvPr/>
          </p:nvSpPr>
          <p:spPr>
            <a:xfrm>
              <a:off x="2122652" y="2789319"/>
              <a:ext cx="1146118" cy="673238"/>
            </a:xfrm>
            <a:custGeom>
              <a:avLst/>
              <a:gdLst>
                <a:gd name="connsiteX0" fmla="*/ 792088 w 2160240"/>
                <a:gd name="connsiteY0" fmla="*/ 0 h 1008112"/>
                <a:gd name="connsiteX1" fmla="*/ 1368152 w 2160240"/>
                <a:gd name="connsiteY1" fmla="*/ 0 h 1008112"/>
                <a:gd name="connsiteX2" fmla="*/ 1368152 w 2160240"/>
                <a:gd name="connsiteY2" fmla="*/ 144016 h 1008112"/>
                <a:gd name="connsiteX3" fmla="*/ 2160240 w 2160240"/>
                <a:gd name="connsiteY3" fmla="*/ 144016 h 1008112"/>
                <a:gd name="connsiteX4" fmla="*/ 2160240 w 2160240"/>
                <a:gd name="connsiteY4" fmla="*/ 1008112 h 1008112"/>
                <a:gd name="connsiteX5" fmla="*/ 0 w 2160240"/>
                <a:gd name="connsiteY5" fmla="*/ 1008112 h 1008112"/>
                <a:gd name="connsiteX6" fmla="*/ 0 w 2160240"/>
                <a:gd name="connsiteY6" fmla="*/ 144016 h 1008112"/>
                <a:gd name="connsiteX7" fmla="*/ 792088 w 2160240"/>
                <a:gd name="connsiteY7" fmla="*/ 144016 h 1008112"/>
                <a:gd name="connsiteX8" fmla="*/ 792088 w 2160240"/>
                <a:gd name="connsiteY8" fmla="*/ 0 h 1008112"/>
                <a:gd name="connsiteX0" fmla="*/ 792088 w 2160240"/>
                <a:gd name="connsiteY0" fmla="*/ 144016 h 1008112"/>
                <a:gd name="connsiteX1" fmla="*/ 1368152 w 2160240"/>
                <a:gd name="connsiteY1" fmla="*/ 0 h 1008112"/>
                <a:gd name="connsiteX2" fmla="*/ 1368152 w 2160240"/>
                <a:gd name="connsiteY2" fmla="*/ 144016 h 1008112"/>
                <a:gd name="connsiteX3" fmla="*/ 2160240 w 2160240"/>
                <a:gd name="connsiteY3" fmla="*/ 144016 h 1008112"/>
                <a:gd name="connsiteX4" fmla="*/ 2160240 w 2160240"/>
                <a:gd name="connsiteY4" fmla="*/ 1008112 h 1008112"/>
                <a:gd name="connsiteX5" fmla="*/ 0 w 2160240"/>
                <a:gd name="connsiteY5" fmla="*/ 1008112 h 1008112"/>
                <a:gd name="connsiteX6" fmla="*/ 0 w 2160240"/>
                <a:gd name="connsiteY6" fmla="*/ 144016 h 1008112"/>
                <a:gd name="connsiteX7" fmla="*/ 792088 w 2160240"/>
                <a:gd name="connsiteY7" fmla="*/ 144016 h 1008112"/>
                <a:gd name="connsiteX0" fmla="*/ 792088 w 2160240"/>
                <a:gd name="connsiteY0" fmla="*/ 0 h 864096"/>
                <a:gd name="connsiteX1" fmla="*/ 1368152 w 2160240"/>
                <a:gd name="connsiteY1" fmla="*/ 0 h 864096"/>
                <a:gd name="connsiteX2" fmla="*/ 2160240 w 2160240"/>
                <a:gd name="connsiteY2" fmla="*/ 0 h 864096"/>
                <a:gd name="connsiteX3" fmla="*/ 2160240 w 2160240"/>
                <a:gd name="connsiteY3" fmla="*/ 864096 h 864096"/>
                <a:gd name="connsiteX4" fmla="*/ 0 w 2160240"/>
                <a:gd name="connsiteY4" fmla="*/ 864096 h 864096"/>
                <a:gd name="connsiteX5" fmla="*/ 0 w 2160240"/>
                <a:gd name="connsiteY5" fmla="*/ 0 h 864096"/>
                <a:gd name="connsiteX6" fmla="*/ 792088 w 2160240"/>
                <a:gd name="connsiteY6" fmla="*/ 0 h 864096"/>
                <a:gd name="connsiteX0" fmla="*/ 792088 w 2160240"/>
                <a:gd name="connsiteY0" fmla="*/ 0 h 864096"/>
                <a:gd name="connsiteX1" fmla="*/ 2160240 w 2160240"/>
                <a:gd name="connsiteY1" fmla="*/ 0 h 864096"/>
                <a:gd name="connsiteX2" fmla="*/ 2160240 w 2160240"/>
                <a:gd name="connsiteY2" fmla="*/ 864096 h 864096"/>
                <a:gd name="connsiteX3" fmla="*/ 0 w 2160240"/>
                <a:gd name="connsiteY3" fmla="*/ 864096 h 864096"/>
                <a:gd name="connsiteX4" fmla="*/ 0 w 2160240"/>
                <a:gd name="connsiteY4" fmla="*/ 0 h 864096"/>
                <a:gd name="connsiteX5" fmla="*/ 792088 w 2160240"/>
                <a:gd name="connsiteY5" fmla="*/ 0 h 864096"/>
                <a:gd name="connsiteX0" fmla="*/ 0 w 2160240"/>
                <a:gd name="connsiteY0" fmla="*/ 0 h 864096"/>
                <a:gd name="connsiteX1" fmla="*/ 2160240 w 2160240"/>
                <a:gd name="connsiteY1" fmla="*/ 0 h 864096"/>
                <a:gd name="connsiteX2" fmla="*/ 2160240 w 2160240"/>
                <a:gd name="connsiteY2" fmla="*/ 864096 h 864096"/>
                <a:gd name="connsiteX3" fmla="*/ 0 w 2160240"/>
                <a:gd name="connsiteY3" fmla="*/ 864096 h 864096"/>
                <a:gd name="connsiteX4" fmla="*/ 0 w 2160240"/>
                <a:gd name="connsiteY4" fmla="*/ 0 h 86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240" h="864096">
                  <a:moveTo>
                    <a:pt x="0" y="0"/>
                  </a:moveTo>
                  <a:lnTo>
                    <a:pt x="2160240" y="0"/>
                  </a:lnTo>
                  <a:lnTo>
                    <a:pt x="2160240" y="864096"/>
                  </a:lnTo>
                  <a:lnTo>
                    <a:pt x="0" y="864096"/>
                  </a:lnTo>
                  <a:lnTo>
                    <a:pt x="0" y="0"/>
                  </a:lnTo>
                  <a:close/>
                </a:path>
              </a:pathLst>
            </a:custGeom>
            <a:solidFill>
              <a:srgbClr val="A2BBDC"/>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grpSp>
          <p:nvGrpSpPr>
            <p:cNvPr id="14" name="グループ化 13"/>
            <p:cNvGrpSpPr/>
            <p:nvPr/>
          </p:nvGrpSpPr>
          <p:grpSpPr>
            <a:xfrm>
              <a:off x="2181108" y="2845421"/>
              <a:ext cx="216675" cy="216675"/>
              <a:chOff x="560512" y="1484784"/>
              <a:chExt cx="288032" cy="288032"/>
            </a:xfrm>
          </p:grpSpPr>
          <p:sp>
            <p:nvSpPr>
              <p:cNvPr id="54" name="正方形/長方形 53"/>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5" name="正方形/長方形 54"/>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6" name="正方形/長方形 55"/>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7" name="正方形/長方形 56"/>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5" name="グループ化 14"/>
            <p:cNvGrpSpPr/>
            <p:nvPr/>
          </p:nvGrpSpPr>
          <p:grpSpPr>
            <a:xfrm>
              <a:off x="2451952" y="2845421"/>
              <a:ext cx="216675" cy="216675"/>
              <a:chOff x="560512" y="1484784"/>
              <a:chExt cx="288032" cy="288032"/>
            </a:xfrm>
          </p:grpSpPr>
          <p:sp>
            <p:nvSpPr>
              <p:cNvPr id="50" name="正方形/長方形 49"/>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1" name="正方形/長方形 50"/>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2" name="正方形/長方形 51"/>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3" name="正方形/長方形 52"/>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6" name="グループ化 15"/>
            <p:cNvGrpSpPr/>
            <p:nvPr/>
          </p:nvGrpSpPr>
          <p:grpSpPr>
            <a:xfrm>
              <a:off x="2722794" y="2845421"/>
              <a:ext cx="216675" cy="216675"/>
              <a:chOff x="560512" y="1484784"/>
              <a:chExt cx="288032" cy="288032"/>
            </a:xfrm>
          </p:grpSpPr>
          <p:sp>
            <p:nvSpPr>
              <p:cNvPr id="46" name="正方形/長方形 45"/>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7" name="正方形/長方形 46"/>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8" name="正方形/長方形 47"/>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9" name="正方形/長方形 48"/>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7" name="グループ化 16"/>
            <p:cNvGrpSpPr/>
            <p:nvPr/>
          </p:nvGrpSpPr>
          <p:grpSpPr>
            <a:xfrm>
              <a:off x="2993638" y="2845421"/>
              <a:ext cx="216675" cy="216675"/>
              <a:chOff x="560512" y="1484784"/>
              <a:chExt cx="288032" cy="288032"/>
            </a:xfrm>
          </p:grpSpPr>
          <p:sp>
            <p:nvSpPr>
              <p:cNvPr id="42" name="正方形/長方形 41"/>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3" name="正方形/長方形 42"/>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4" name="正方形/長方形 43"/>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5" name="正方形/長方形 44"/>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8" name="グループ化 17"/>
            <p:cNvGrpSpPr/>
            <p:nvPr/>
          </p:nvGrpSpPr>
          <p:grpSpPr>
            <a:xfrm>
              <a:off x="2181108" y="3077572"/>
              <a:ext cx="216675" cy="216675"/>
              <a:chOff x="560512" y="1484784"/>
              <a:chExt cx="288032" cy="288032"/>
            </a:xfrm>
          </p:grpSpPr>
          <p:sp>
            <p:nvSpPr>
              <p:cNvPr id="38" name="正方形/長方形 37"/>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9" name="正方形/長方形 38"/>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 name="正方形/長方形 39"/>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1" name="正方形/長方形 40"/>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9" name="グループ化 18"/>
            <p:cNvGrpSpPr/>
            <p:nvPr/>
          </p:nvGrpSpPr>
          <p:grpSpPr>
            <a:xfrm>
              <a:off x="2451952" y="3077572"/>
              <a:ext cx="216675" cy="216675"/>
              <a:chOff x="560512" y="1484784"/>
              <a:chExt cx="288032" cy="288032"/>
            </a:xfrm>
          </p:grpSpPr>
          <p:sp>
            <p:nvSpPr>
              <p:cNvPr id="34" name="正方形/長方形 33"/>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5" name="正方形/長方形 34"/>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6" name="正方形/長方形 35"/>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7" name="正方形/長方形 36"/>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20" name="グループ化 19"/>
            <p:cNvGrpSpPr/>
            <p:nvPr/>
          </p:nvGrpSpPr>
          <p:grpSpPr>
            <a:xfrm>
              <a:off x="2722794" y="3077572"/>
              <a:ext cx="216675" cy="216675"/>
              <a:chOff x="560512" y="1484784"/>
              <a:chExt cx="288032" cy="288032"/>
            </a:xfrm>
          </p:grpSpPr>
          <p:sp>
            <p:nvSpPr>
              <p:cNvPr id="30" name="正方形/長方形 29"/>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1" name="正方形/長方形 30"/>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 name="正方形/長方形 31"/>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正方形/長方形 32"/>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21" name="グループ化 20"/>
            <p:cNvGrpSpPr/>
            <p:nvPr/>
          </p:nvGrpSpPr>
          <p:grpSpPr>
            <a:xfrm>
              <a:off x="2993638" y="3077572"/>
              <a:ext cx="216675" cy="216675"/>
              <a:chOff x="560512" y="1484784"/>
              <a:chExt cx="288032" cy="288032"/>
            </a:xfrm>
          </p:grpSpPr>
          <p:sp>
            <p:nvSpPr>
              <p:cNvPr id="26" name="正方形/長方形 25"/>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 name="正方形/長方形 26"/>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8" name="正方形/長方形 27"/>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 name="正方形/長方形 28"/>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22" name="正方形/長方形 299"/>
            <p:cNvSpPr/>
            <p:nvPr/>
          </p:nvSpPr>
          <p:spPr>
            <a:xfrm>
              <a:off x="2181108" y="3354219"/>
              <a:ext cx="216675" cy="108337"/>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3" name="正方形/長方形 295"/>
            <p:cNvSpPr/>
            <p:nvPr/>
          </p:nvSpPr>
          <p:spPr>
            <a:xfrm>
              <a:off x="2451952" y="3354219"/>
              <a:ext cx="216675" cy="108337"/>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4" name="正方形/長方形 291"/>
            <p:cNvSpPr/>
            <p:nvPr/>
          </p:nvSpPr>
          <p:spPr>
            <a:xfrm>
              <a:off x="2722794" y="3354219"/>
              <a:ext cx="216675" cy="108337"/>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5" name="正方形/長方形 287"/>
            <p:cNvSpPr/>
            <p:nvPr/>
          </p:nvSpPr>
          <p:spPr>
            <a:xfrm>
              <a:off x="2993638" y="3354219"/>
              <a:ext cx="216675" cy="108337"/>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50" name="Group 3479"/>
          <p:cNvGrpSpPr>
            <a:grpSpLocks noChangeAspect="1"/>
          </p:cNvGrpSpPr>
          <p:nvPr/>
        </p:nvGrpSpPr>
        <p:grpSpPr bwMode="auto">
          <a:xfrm>
            <a:off x="1424608" y="5327606"/>
            <a:ext cx="1080119" cy="909706"/>
            <a:chOff x="432" y="1920"/>
            <a:chExt cx="912" cy="768"/>
          </a:xfrm>
          <a:solidFill>
            <a:srgbClr val="5F8AC3"/>
          </a:solidFill>
        </p:grpSpPr>
        <p:grpSp>
          <p:nvGrpSpPr>
            <p:cNvPr id="151" name="Group 3475"/>
            <p:cNvGrpSpPr>
              <a:grpSpLocks noChangeAspect="1"/>
            </p:cNvGrpSpPr>
            <p:nvPr/>
          </p:nvGrpSpPr>
          <p:grpSpPr bwMode="auto">
            <a:xfrm>
              <a:off x="740" y="1920"/>
              <a:ext cx="346" cy="768"/>
              <a:chOff x="740" y="1920"/>
              <a:chExt cx="346" cy="768"/>
            </a:xfrm>
            <a:grpFill/>
          </p:grpSpPr>
          <p:sp>
            <p:nvSpPr>
              <p:cNvPr id="207" name="Rectangle 687"/>
              <p:cNvSpPr>
                <a:spLocks noChangeAspect="1" noChangeArrowheads="1"/>
              </p:cNvSpPr>
              <p:nvPr/>
            </p:nvSpPr>
            <p:spPr bwMode="auto">
              <a:xfrm>
                <a:off x="740" y="1920"/>
                <a:ext cx="346" cy="768"/>
              </a:xfrm>
              <a:prstGeom prst="rect">
                <a:avLst/>
              </a:prstGeom>
              <a:solidFill>
                <a:srgbClr val="ACACAC"/>
              </a:solidFill>
              <a:ln w="12700">
                <a:solidFill>
                  <a:srgbClr val="FFFFFF"/>
                </a:solidFill>
                <a:miter lim="800000"/>
                <a:headEnd/>
                <a:tailEnd/>
              </a:ln>
              <a:effectLst/>
            </p:spPr>
            <p:txBody>
              <a:bodyPr wrap="none" tIns="0" bIns="0" anchor="ctr"/>
              <a:lstStyle/>
              <a:p>
                <a:endParaRPr lang="ja-JP" altLang="en-US"/>
              </a:p>
            </p:txBody>
          </p:sp>
          <p:sp>
            <p:nvSpPr>
              <p:cNvPr id="208" name="Rectangle 688"/>
              <p:cNvSpPr>
                <a:spLocks noChangeAspect="1" noChangeArrowheads="1"/>
              </p:cNvSpPr>
              <p:nvPr/>
            </p:nvSpPr>
            <p:spPr bwMode="auto">
              <a:xfrm>
                <a:off x="764" y="1944"/>
                <a:ext cx="308" cy="20"/>
              </a:xfrm>
              <a:prstGeom prst="rect">
                <a:avLst/>
              </a:prstGeom>
              <a:solidFill>
                <a:srgbClr val="5C5C5C"/>
              </a:solidFill>
              <a:ln w="6350">
                <a:noFill/>
                <a:miter lim="800000"/>
                <a:headEnd/>
                <a:tailEnd/>
              </a:ln>
              <a:effectLst/>
            </p:spPr>
            <p:txBody>
              <a:bodyPr wrap="none" tIns="0" bIns="0" anchor="ctr"/>
              <a:lstStyle/>
              <a:p>
                <a:endParaRPr lang="ja-JP" altLang="en-US"/>
              </a:p>
            </p:txBody>
          </p:sp>
          <p:sp>
            <p:nvSpPr>
              <p:cNvPr id="209" name="Rectangle 689"/>
              <p:cNvSpPr>
                <a:spLocks noChangeAspect="1" noChangeArrowheads="1"/>
              </p:cNvSpPr>
              <p:nvPr/>
            </p:nvSpPr>
            <p:spPr bwMode="auto">
              <a:xfrm>
                <a:off x="764" y="2004"/>
                <a:ext cx="308" cy="20"/>
              </a:xfrm>
              <a:prstGeom prst="rect">
                <a:avLst/>
              </a:prstGeom>
              <a:solidFill>
                <a:srgbClr val="5C5C5C"/>
              </a:solidFill>
              <a:ln w="6350">
                <a:noFill/>
                <a:miter lim="800000"/>
                <a:headEnd/>
                <a:tailEnd/>
              </a:ln>
              <a:effectLst/>
            </p:spPr>
            <p:txBody>
              <a:bodyPr wrap="none" tIns="0" bIns="0" anchor="ctr"/>
              <a:lstStyle/>
              <a:p>
                <a:endParaRPr lang="ja-JP" altLang="en-US"/>
              </a:p>
            </p:txBody>
          </p:sp>
          <p:sp>
            <p:nvSpPr>
              <p:cNvPr id="210" name="Rectangle 690"/>
              <p:cNvSpPr>
                <a:spLocks noChangeAspect="1" noChangeArrowheads="1"/>
              </p:cNvSpPr>
              <p:nvPr/>
            </p:nvSpPr>
            <p:spPr bwMode="auto">
              <a:xfrm>
                <a:off x="764" y="2064"/>
                <a:ext cx="308" cy="20"/>
              </a:xfrm>
              <a:prstGeom prst="rect">
                <a:avLst/>
              </a:prstGeom>
              <a:solidFill>
                <a:srgbClr val="5C5C5C"/>
              </a:solidFill>
              <a:ln w="6350">
                <a:noFill/>
                <a:miter lim="800000"/>
                <a:headEnd/>
                <a:tailEnd/>
              </a:ln>
              <a:effectLst/>
            </p:spPr>
            <p:txBody>
              <a:bodyPr wrap="none" tIns="0" bIns="0" anchor="ctr"/>
              <a:lstStyle/>
              <a:p>
                <a:endParaRPr lang="ja-JP" altLang="en-US"/>
              </a:p>
            </p:txBody>
          </p:sp>
          <p:sp>
            <p:nvSpPr>
              <p:cNvPr id="211" name="Rectangle 691"/>
              <p:cNvSpPr>
                <a:spLocks noChangeAspect="1" noChangeArrowheads="1"/>
              </p:cNvSpPr>
              <p:nvPr/>
            </p:nvSpPr>
            <p:spPr bwMode="auto">
              <a:xfrm>
                <a:off x="764" y="2125"/>
                <a:ext cx="308" cy="20"/>
              </a:xfrm>
              <a:prstGeom prst="rect">
                <a:avLst/>
              </a:prstGeom>
              <a:solidFill>
                <a:srgbClr val="5C5C5C"/>
              </a:solidFill>
              <a:ln w="6350">
                <a:noFill/>
                <a:miter lim="800000"/>
                <a:headEnd/>
                <a:tailEnd/>
              </a:ln>
              <a:effectLst/>
            </p:spPr>
            <p:txBody>
              <a:bodyPr wrap="none" tIns="0" bIns="0" anchor="ctr"/>
              <a:lstStyle/>
              <a:p>
                <a:endParaRPr lang="ja-JP" altLang="en-US"/>
              </a:p>
            </p:txBody>
          </p:sp>
          <p:sp>
            <p:nvSpPr>
              <p:cNvPr id="212" name="Rectangle 692"/>
              <p:cNvSpPr>
                <a:spLocks noChangeAspect="1" noChangeArrowheads="1"/>
              </p:cNvSpPr>
              <p:nvPr/>
            </p:nvSpPr>
            <p:spPr bwMode="auto">
              <a:xfrm>
                <a:off x="764" y="2185"/>
                <a:ext cx="308" cy="20"/>
              </a:xfrm>
              <a:prstGeom prst="rect">
                <a:avLst/>
              </a:prstGeom>
              <a:solidFill>
                <a:srgbClr val="5C5C5C"/>
              </a:solidFill>
              <a:ln w="6350">
                <a:noFill/>
                <a:miter lim="800000"/>
                <a:headEnd/>
                <a:tailEnd/>
              </a:ln>
              <a:effectLst/>
            </p:spPr>
            <p:txBody>
              <a:bodyPr wrap="none" tIns="0" bIns="0" anchor="ctr"/>
              <a:lstStyle/>
              <a:p>
                <a:endParaRPr lang="ja-JP" altLang="en-US"/>
              </a:p>
            </p:txBody>
          </p:sp>
          <p:sp>
            <p:nvSpPr>
              <p:cNvPr id="213" name="Rectangle 693"/>
              <p:cNvSpPr>
                <a:spLocks noChangeAspect="1" noChangeArrowheads="1"/>
              </p:cNvSpPr>
              <p:nvPr/>
            </p:nvSpPr>
            <p:spPr bwMode="auto">
              <a:xfrm>
                <a:off x="764" y="2245"/>
                <a:ext cx="308" cy="20"/>
              </a:xfrm>
              <a:prstGeom prst="rect">
                <a:avLst/>
              </a:prstGeom>
              <a:solidFill>
                <a:srgbClr val="5C5C5C"/>
              </a:solidFill>
              <a:ln w="6350">
                <a:noFill/>
                <a:miter lim="800000"/>
                <a:headEnd/>
                <a:tailEnd/>
              </a:ln>
              <a:effectLst/>
            </p:spPr>
            <p:txBody>
              <a:bodyPr wrap="none" tIns="0" bIns="0" anchor="ctr"/>
              <a:lstStyle/>
              <a:p>
                <a:endParaRPr lang="ja-JP" altLang="en-US"/>
              </a:p>
            </p:txBody>
          </p:sp>
          <p:sp>
            <p:nvSpPr>
              <p:cNvPr id="214" name="Rectangle 694"/>
              <p:cNvSpPr>
                <a:spLocks noChangeAspect="1" noChangeArrowheads="1"/>
              </p:cNvSpPr>
              <p:nvPr/>
            </p:nvSpPr>
            <p:spPr bwMode="auto">
              <a:xfrm>
                <a:off x="764" y="2306"/>
                <a:ext cx="308" cy="20"/>
              </a:xfrm>
              <a:prstGeom prst="rect">
                <a:avLst/>
              </a:prstGeom>
              <a:solidFill>
                <a:srgbClr val="5C5C5C"/>
              </a:solidFill>
              <a:ln w="6350">
                <a:noFill/>
                <a:miter lim="800000"/>
                <a:headEnd/>
                <a:tailEnd/>
              </a:ln>
              <a:effectLst/>
            </p:spPr>
            <p:txBody>
              <a:bodyPr wrap="none" tIns="0" bIns="0" anchor="ctr"/>
              <a:lstStyle/>
              <a:p>
                <a:endParaRPr lang="ja-JP" altLang="en-US"/>
              </a:p>
            </p:txBody>
          </p:sp>
          <p:sp>
            <p:nvSpPr>
              <p:cNvPr id="215" name="Rectangle 695"/>
              <p:cNvSpPr>
                <a:spLocks noChangeAspect="1" noChangeArrowheads="1"/>
              </p:cNvSpPr>
              <p:nvPr/>
            </p:nvSpPr>
            <p:spPr bwMode="auto">
              <a:xfrm>
                <a:off x="764" y="2366"/>
                <a:ext cx="308" cy="20"/>
              </a:xfrm>
              <a:prstGeom prst="rect">
                <a:avLst/>
              </a:prstGeom>
              <a:solidFill>
                <a:srgbClr val="5C5C5C"/>
              </a:solidFill>
              <a:ln w="6350">
                <a:noFill/>
                <a:miter lim="800000"/>
                <a:headEnd/>
                <a:tailEnd/>
              </a:ln>
              <a:effectLst/>
            </p:spPr>
            <p:txBody>
              <a:bodyPr wrap="none" tIns="0" bIns="0" anchor="ctr"/>
              <a:lstStyle/>
              <a:p>
                <a:endParaRPr lang="ja-JP" altLang="en-US"/>
              </a:p>
            </p:txBody>
          </p:sp>
          <p:sp>
            <p:nvSpPr>
              <p:cNvPr id="216" name="Rectangle 696"/>
              <p:cNvSpPr>
                <a:spLocks noChangeAspect="1" noChangeArrowheads="1"/>
              </p:cNvSpPr>
              <p:nvPr/>
            </p:nvSpPr>
            <p:spPr bwMode="auto">
              <a:xfrm>
                <a:off x="764" y="2426"/>
                <a:ext cx="308" cy="20"/>
              </a:xfrm>
              <a:prstGeom prst="rect">
                <a:avLst/>
              </a:prstGeom>
              <a:solidFill>
                <a:srgbClr val="5C5C5C"/>
              </a:solidFill>
              <a:ln w="6350">
                <a:noFill/>
                <a:miter lim="800000"/>
                <a:headEnd/>
                <a:tailEnd/>
              </a:ln>
              <a:effectLst/>
            </p:spPr>
            <p:txBody>
              <a:bodyPr wrap="none" tIns="0" bIns="0" anchor="ctr"/>
              <a:lstStyle/>
              <a:p>
                <a:endParaRPr lang="ja-JP" altLang="en-US"/>
              </a:p>
            </p:txBody>
          </p:sp>
          <p:sp>
            <p:nvSpPr>
              <p:cNvPr id="217" name="Rectangle 697"/>
              <p:cNvSpPr>
                <a:spLocks noChangeAspect="1" noChangeArrowheads="1"/>
              </p:cNvSpPr>
              <p:nvPr/>
            </p:nvSpPr>
            <p:spPr bwMode="auto">
              <a:xfrm>
                <a:off x="764" y="2487"/>
                <a:ext cx="308" cy="20"/>
              </a:xfrm>
              <a:prstGeom prst="rect">
                <a:avLst/>
              </a:prstGeom>
              <a:solidFill>
                <a:srgbClr val="5C5C5C"/>
              </a:solidFill>
              <a:ln w="6350">
                <a:noFill/>
                <a:miter lim="800000"/>
                <a:headEnd/>
                <a:tailEnd/>
              </a:ln>
              <a:effectLst/>
            </p:spPr>
            <p:txBody>
              <a:bodyPr wrap="none" tIns="0" bIns="0" anchor="ctr"/>
              <a:lstStyle/>
              <a:p>
                <a:endParaRPr lang="ja-JP" altLang="en-US"/>
              </a:p>
            </p:txBody>
          </p:sp>
          <p:sp>
            <p:nvSpPr>
              <p:cNvPr id="218" name="Rectangle 698"/>
              <p:cNvSpPr>
                <a:spLocks noChangeAspect="1" noChangeArrowheads="1"/>
              </p:cNvSpPr>
              <p:nvPr/>
            </p:nvSpPr>
            <p:spPr bwMode="auto">
              <a:xfrm>
                <a:off x="764" y="2547"/>
                <a:ext cx="308" cy="20"/>
              </a:xfrm>
              <a:prstGeom prst="rect">
                <a:avLst/>
              </a:prstGeom>
              <a:solidFill>
                <a:srgbClr val="5C5C5C"/>
              </a:solidFill>
              <a:ln w="6350">
                <a:noFill/>
                <a:miter lim="800000"/>
                <a:headEnd/>
                <a:tailEnd/>
              </a:ln>
              <a:effectLst/>
            </p:spPr>
            <p:txBody>
              <a:bodyPr wrap="none" tIns="0" bIns="0" anchor="ctr"/>
              <a:lstStyle/>
              <a:p>
                <a:endParaRPr lang="ja-JP" altLang="en-US"/>
              </a:p>
            </p:txBody>
          </p:sp>
          <p:sp>
            <p:nvSpPr>
              <p:cNvPr id="219" name="Rectangle 699"/>
              <p:cNvSpPr>
                <a:spLocks noChangeAspect="1" noChangeArrowheads="1"/>
              </p:cNvSpPr>
              <p:nvPr/>
            </p:nvSpPr>
            <p:spPr bwMode="auto">
              <a:xfrm>
                <a:off x="764" y="2607"/>
                <a:ext cx="308" cy="20"/>
              </a:xfrm>
              <a:prstGeom prst="rect">
                <a:avLst/>
              </a:prstGeom>
              <a:solidFill>
                <a:srgbClr val="5C5C5C"/>
              </a:solidFill>
              <a:ln w="6350">
                <a:noFill/>
                <a:miter lim="800000"/>
                <a:headEnd/>
                <a:tailEnd/>
              </a:ln>
              <a:effectLst/>
            </p:spPr>
            <p:txBody>
              <a:bodyPr wrap="none" tIns="0" bIns="0" anchor="ctr"/>
              <a:lstStyle/>
              <a:p>
                <a:endParaRPr lang="ja-JP" altLang="en-US"/>
              </a:p>
            </p:txBody>
          </p:sp>
        </p:grpSp>
        <p:grpSp>
          <p:nvGrpSpPr>
            <p:cNvPr id="152" name="Group 3476"/>
            <p:cNvGrpSpPr>
              <a:grpSpLocks noChangeAspect="1"/>
            </p:cNvGrpSpPr>
            <p:nvPr/>
          </p:nvGrpSpPr>
          <p:grpSpPr bwMode="auto">
            <a:xfrm>
              <a:off x="432" y="2064"/>
              <a:ext cx="432" cy="624"/>
              <a:chOff x="432" y="2064"/>
              <a:chExt cx="432" cy="624"/>
            </a:xfrm>
            <a:grpFill/>
          </p:grpSpPr>
          <p:sp>
            <p:nvSpPr>
              <p:cNvPr id="188" name="Rectangle 701"/>
              <p:cNvSpPr>
                <a:spLocks noChangeAspect="1" noChangeArrowheads="1"/>
              </p:cNvSpPr>
              <p:nvPr/>
            </p:nvSpPr>
            <p:spPr bwMode="auto">
              <a:xfrm>
                <a:off x="432" y="2064"/>
                <a:ext cx="432" cy="624"/>
              </a:xfrm>
              <a:prstGeom prst="rect">
                <a:avLst/>
              </a:prstGeom>
              <a:solidFill>
                <a:srgbClr val="CFCFCF"/>
              </a:solidFill>
              <a:ln w="12700">
                <a:noFill/>
                <a:miter lim="800000"/>
                <a:headEnd/>
                <a:tailEnd/>
              </a:ln>
              <a:effectLst/>
            </p:spPr>
            <p:txBody>
              <a:bodyPr wrap="none" tIns="0" bIns="0" anchor="ctr"/>
              <a:lstStyle/>
              <a:p>
                <a:endParaRPr lang="ja-JP" altLang="en-US"/>
              </a:p>
            </p:txBody>
          </p:sp>
          <p:sp>
            <p:nvSpPr>
              <p:cNvPr id="189" name="Rectangle 702"/>
              <p:cNvSpPr>
                <a:spLocks noChangeAspect="1" noChangeArrowheads="1"/>
              </p:cNvSpPr>
              <p:nvPr/>
            </p:nvSpPr>
            <p:spPr bwMode="auto">
              <a:xfrm>
                <a:off x="480" y="2112"/>
                <a:ext cx="48" cy="48"/>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90" name="Rectangle 703"/>
              <p:cNvSpPr>
                <a:spLocks noChangeAspect="1" noChangeArrowheads="1"/>
              </p:cNvSpPr>
              <p:nvPr/>
            </p:nvSpPr>
            <p:spPr bwMode="auto">
              <a:xfrm>
                <a:off x="576" y="2112"/>
                <a:ext cx="48" cy="48"/>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91" name="Rectangle 704"/>
              <p:cNvSpPr>
                <a:spLocks noChangeAspect="1" noChangeArrowheads="1"/>
              </p:cNvSpPr>
              <p:nvPr/>
            </p:nvSpPr>
            <p:spPr bwMode="auto">
              <a:xfrm>
                <a:off x="672" y="2112"/>
                <a:ext cx="48" cy="48"/>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92" name="Rectangle 705"/>
              <p:cNvSpPr>
                <a:spLocks noChangeAspect="1" noChangeArrowheads="1"/>
              </p:cNvSpPr>
              <p:nvPr/>
            </p:nvSpPr>
            <p:spPr bwMode="auto">
              <a:xfrm>
                <a:off x="768" y="2112"/>
                <a:ext cx="48" cy="48"/>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93" name="Rectangle 706"/>
              <p:cNvSpPr>
                <a:spLocks noChangeAspect="1" noChangeArrowheads="1"/>
              </p:cNvSpPr>
              <p:nvPr/>
            </p:nvSpPr>
            <p:spPr bwMode="auto">
              <a:xfrm>
                <a:off x="480" y="2208"/>
                <a:ext cx="48" cy="48"/>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94" name="Rectangle 707"/>
              <p:cNvSpPr>
                <a:spLocks noChangeAspect="1" noChangeArrowheads="1"/>
              </p:cNvSpPr>
              <p:nvPr/>
            </p:nvSpPr>
            <p:spPr bwMode="auto">
              <a:xfrm>
                <a:off x="576" y="2208"/>
                <a:ext cx="48" cy="48"/>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95" name="Rectangle 708"/>
              <p:cNvSpPr>
                <a:spLocks noChangeAspect="1" noChangeArrowheads="1"/>
              </p:cNvSpPr>
              <p:nvPr/>
            </p:nvSpPr>
            <p:spPr bwMode="auto">
              <a:xfrm>
                <a:off x="672" y="2208"/>
                <a:ext cx="48" cy="48"/>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96" name="Rectangle 709"/>
              <p:cNvSpPr>
                <a:spLocks noChangeAspect="1" noChangeArrowheads="1"/>
              </p:cNvSpPr>
              <p:nvPr/>
            </p:nvSpPr>
            <p:spPr bwMode="auto">
              <a:xfrm>
                <a:off x="768" y="2208"/>
                <a:ext cx="48" cy="48"/>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97" name="Rectangle 710"/>
              <p:cNvSpPr>
                <a:spLocks noChangeAspect="1" noChangeArrowheads="1"/>
              </p:cNvSpPr>
              <p:nvPr/>
            </p:nvSpPr>
            <p:spPr bwMode="auto">
              <a:xfrm>
                <a:off x="480" y="2304"/>
                <a:ext cx="48" cy="48"/>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98" name="Rectangle 711"/>
              <p:cNvSpPr>
                <a:spLocks noChangeAspect="1" noChangeArrowheads="1"/>
              </p:cNvSpPr>
              <p:nvPr/>
            </p:nvSpPr>
            <p:spPr bwMode="auto">
              <a:xfrm>
                <a:off x="576" y="2304"/>
                <a:ext cx="48" cy="48"/>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99" name="Rectangle 712"/>
              <p:cNvSpPr>
                <a:spLocks noChangeAspect="1" noChangeArrowheads="1"/>
              </p:cNvSpPr>
              <p:nvPr/>
            </p:nvSpPr>
            <p:spPr bwMode="auto">
              <a:xfrm>
                <a:off x="672" y="2304"/>
                <a:ext cx="48" cy="48"/>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200" name="Rectangle 713"/>
              <p:cNvSpPr>
                <a:spLocks noChangeAspect="1" noChangeArrowheads="1"/>
              </p:cNvSpPr>
              <p:nvPr/>
            </p:nvSpPr>
            <p:spPr bwMode="auto">
              <a:xfrm>
                <a:off x="768" y="2304"/>
                <a:ext cx="48" cy="48"/>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201" name="Rectangle 714"/>
              <p:cNvSpPr>
                <a:spLocks noChangeAspect="1" noChangeArrowheads="1"/>
              </p:cNvSpPr>
              <p:nvPr/>
            </p:nvSpPr>
            <p:spPr bwMode="auto">
              <a:xfrm>
                <a:off x="480" y="2400"/>
                <a:ext cx="48" cy="48"/>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202" name="Rectangle 715"/>
              <p:cNvSpPr>
                <a:spLocks noChangeAspect="1" noChangeArrowheads="1"/>
              </p:cNvSpPr>
              <p:nvPr/>
            </p:nvSpPr>
            <p:spPr bwMode="auto">
              <a:xfrm>
                <a:off x="576" y="2400"/>
                <a:ext cx="48" cy="48"/>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203" name="Rectangle 716"/>
              <p:cNvSpPr>
                <a:spLocks noChangeAspect="1" noChangeArrowheads="1"/>
              </p:cNvSpPr>
              <p:nvPr/>
            </p:nvSpPr>
            <p:spPr bwMode="auto">
              <a:xfrm>
                <a:off x="672" y="2400"/>
                <a:ext cx="48" cy="48"/>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204" name="Rectangle 717"/>
              <p:cNvSpPr>
                <a:spLocks noChangeAspect="1" noChangeArrowheads="1"/>
              </p:cNvSpPr>
              <p:nvPr/>
            </p:nvSpPr>
            <p:spPr bwMode="auto">
              <a:xfrm>
                <a:off x="768" y="2400"/>
                <a:ext cx="48" cy="48"/>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205" name="Rectangle 718"/>
              <p:cNvSpPr>
                <a:spLocks noChangeAspect="1" noChangeArrowheads="1"/>
              </p:cNvSpPr>
              <p:nvPr/>
            </p:nvSpPr>
            <p:spPr bwMode="auto">
              <a:xfrm>
                <a:off x="480" y="2496"/>
                <a:ext cx="48" cy="48"/>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206" name="Rectangle 719"/>
              <p:cNvSpPr>
                <a:spLocks noChangeAspect="1" noChangeArrowheads="1"/>
              </p:cNvSpPr>
              <p:nvPr/>
            </p:nvSpPr>
            <p:spPr bwMode="auto">
              <a:xfrm>
                <a:off x="480" y="2592"/>
                <a:ext cx="48" cy="48"/>
              </a:xfrm>
              <a:prstGeom prst="rect">
                <a:avLst/>
              </a:prstGeom>
              <a:solidFill>
                <a:srgbClr val="5C5C5C"/>
              </a:solidFill>
              <a:ln w="9525">
                <a:noFill/>
                <a:miter lim="800000"/>
                <a:headEnd/>
                <a:tailEnd/>
              </a:ln>
              <a:effectLst/>
            </p:spPr>
            <p:txBody>
              <a:bodyPr wrap="none" tIns="0" bIns="0" anchor="ctr"/>
              <a:lstStyle/>
              <a:p>
                <a:endParaRPr lang="ja-JP" altLang="en-US"/>
              </a:p>
            </p:txBody>
          </p:sp>
        </p:grpSp>
        <p:grpSp>
          <p:nvGrpSpPr>
            <p:cNvPr id="153" name="Group 3478"/>
            <p:cNvGrpSpPr>
              <a:grpSpLocks noChangeAspect="1"/>
            </p:cNvGrpSpPr>
            <p:nvPr/>
          </p:nvGrpSpPr>
          <p:grpSpPr bwMode="auto">
            <a:xfrm>
              <a:off x="963" y="2350"/>
              <a:ext cx="381" cy="338"/>
              <a:chOff x="963" y="2350"/>
              <a:chExt cx="381" cy="338"/>
            </a:xfrm>
            <a:grpFill/>
          </p:grpSpPr>
          <p:sp>
            <p:nvSpPr>
              <p:cNvPr id="165" name="Rectangle 721"/>
              <p:cNvSpPr>
                <a:spLocks noChangeAspect="1" noChangeArrowheads="1"/>
              </p:cNvSpPr>
              <p:nvPr/>
            </p:nvSpPr>
            <p:spPr bwMode="auto">
              <a:xfrm>
                <a:off x="963" y="2350"/>
                <a:ext cx="381" cy="338"/>
              </a:xfrm>
              <a:prstGeom prst="rect">
                <a:avLst/>
              </a:prstGeom>
              <a:solidFill>
                <a:srgbClr val="CFCFCF"/>
              </a:solidFill>
              <a:ln w="12700">
                <a:noFill/>
                <a:miter lim="800000"/>
                <a:headEnd/>
                <a:tailEnd/>
              </a:ln>
              <a:effectLst/>
            </p:spPr>
            <p:txBody>
              <a:bodyPr wrap="none" tIns="0" bIns="0" anchor="ctr"/>
              <a:lstStyle/>
              <a:p>
                <a:endParaRPr lang="ja-JP" altLang="en-US"/>
              </a:p>
            </p:txBody>
          </p:sp>
          <p:sp>
            <p:nvSpPr>
              <p:cNvPr id="166" name="Rectangle 722"/>
              <p:cNvSpPr>
                <a:spLocks noChangeAspect="1" noChangeArrowheads="1"/>
              </p:cNvSpPr>
              <p:nvPr/>
            </p:nvSpPr>
            <p:spPr bwMode="auto">
              <a:xfrm>
                <a:off x="965" y="2378"/>
                <a:ext cx="48" cy="41"/>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67" name="Rectangle 723"/>
              <p:cNvSpPr>
                <a:spLocks noChangeAspect="1" noChangeArrowheads="1"/>
              </p:cNvSpPr>
              <p:nvPr/>
            </p:nvSpPr>
            <p:spPr bwMode="auto">
              <a:xfrm>
                <a:off x="1030" y="2378"/>
                <a:ext cx="48" cy="41"/>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68" name="Rectangle 724"/>
              <p:cNvSpPr>
                <a:spLocks noChangeAspect="1" noChangeArrowheads="1"/>
              </p:cNvSpPr>
              <p:nvPr/>
            </p:nvSpPr>
            <p:spPr bwMode="auto">
              <a:xfrm>
                <a:off x="1096" y="2378"/>
                <a:ext cx="48" cy="41"/>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69" name="Rectangle 725"/>
              <p:cNvSpPr>
                <a:spLocks noChangeAspect="1" noChangeArrowheads="1"/>
              </p:cNvSpPr>
              <p:nvPr/>
            </p:nvSpPr>
            <p:spPr bwMode="auto">
              <a:xfrm>
                <a:off x="1161" y="2378"/>
                <a:ext cx="48" cy="41"/>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70" name="Rectangle 726"/>
              <p:cNvSpPr>
                <a:spLocks noChangeAspect="1" noChangeArrowheads="1"/>
              </p:cNvSpPr>
              <p:nvPr/>
            </p:nvSpPr>
            <p:spPr bwMode="auto">
              <a:xfrm>
                <a:off x="1227" y="2378"/>
                <a:ext cx="48" cy="41"/>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71" name="Rectangle 727"/>
              <p:cNvSpPr>
                <a:spLocks noChangeAspect="1" noChangeArrowheads="1"/>
              </p:cNvSpPr>
              <p:nvPr/>
            </p:nvSpPr>
            <p:spPr bwMode="auto">
              <a:xfrm>
                <a:off x="1293" y="2378"/>
                <a:ext cx="39" cy="41"/>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72" name="Rectangle 728"/>
              <p:cNvSpPr>
                <a:spLocks noChangeAspect="1" noChangeArrowheads="1"/>
              </p:cNvSpPr>
              <p:nvPr/>
            </p:nvSpPr>
            <p:spPr bwMode="auto">
              <a:xfrm>
                <a:off x="1030" y="2602"/>
                <a:ext cx="48" cy="76"/>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73" name="Rectangle 729"/>
              <p:cNvSpPr>
                <a:spLocks noChangeAspect="1" noChangeArrowheads="1"/>
              </p:cNvSpPr>
              <p:nvPr/>
            </p:nvSpPr>
            <p:spPr bwMode="auto">
              <a:xfrm>
                <a:off x="1096" y="2602"/>
                <a:ext cx="48" cy="76"/>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74" name="Rectangle 730"/>
              <p:cNvSpPr>
                <a:spLocks noChangeAspect="1" noChangeArrowheads="1"/>
              </p:cNvSpPr>
              <p:nvPr/>
            </p:nvSpPr>
            <p:spPr bwMode="auto">
              <a:xfrm>
                <a:off x="1161" y="2602"/>
                <a:ext cx="48" cy="76"/>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75" name="Rectangle 731"/>
              <p:cNvSpPr>
                <a:spLocks noChangeAspect="1" noChangeArrowheads="1"/>
              </p:cNvSpPr>
              <p:nvPr/>
            </p:nvSpPr>
            <p:spPr bwMode="auto">
              <a:xfrm>
                <a:off x="1227" y="2602"/>
                <a:ext cx="48" cy="76"/>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76" name="Rectangle 732"/>
              <p:cNvSpPr>
                <a:spLocks noChangeAspect="1" noChangeArrowheads="1"/>
              </p:cNvSpPr>
              <p:nvPr/>
            </p:nvSpPr>
            <p:spPr bwMode="auto">
              <a:xfrm>
                <a:off x="965" y="2451"/>
                <a:ext cx="48" cy="41"/>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77" name="Rectangle 733"/>
              <p:cNvSpPr>
                <a:spLocks noChangeAspect="1" noChangeArrowheads="1"/>
              </p:cNvSpPr>
              <p:nvPr/>
            </p:nvSpPr>
            <p:spPr bwMode="auto">
              <a:xfrm>
                <a:off x="1030" y="2451"/>
                <a:ext cx="48" cy="41"/>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78" name="Rectangle 734"/>
              <p:cNvSpPr>
                <a:spLocks noChangeAspect="1" noChangeArrowheads="1"/>
              </p:cNvSpPr>
              <p:nvPr/>
            </p:nvSpPr>
            <p:spPr bwMode="auto">
              <a:xfrm>
                <a:off x="1096" y="2451"/>
                <a:ext cx="48" cy="41"/>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79" name="Rectangle 735"/>
              <p:cNvSpPr>
                <a:spLocks noChangeAspect="1" noChangeArrowheads="1"/>
              </p:cNvSpPr>
              <p:nvPr/>
            </p:nvSpPr>
            <p:spPr bwMode="auto">
              <a:xfrm>
                <a:off x="1161" y="2451"/>
                <a:ext cx="48" cy="41"/>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80" name="Rectangle 736"/>
              <p:cNvSpPr>
                <a:spLocks noChangeAspect="1" noChangeArrowheads="1"/>
              </p:cNvSpPr>
              <p:nvPr/>
            </p:nvSpPr>
            <p:spPr bwMode="auto">
              <a:xfrm>
                <a:off x="1227" y="2451"/>
                <a:ext cx="48" cy="41"/>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81" name="Rectangle 737"/>
              <p:cNvSpPr>
                <a:spLocks noChangeAspect="1" noChangeArrowheads="1"/>
              </p:cNvSpPr>
              <p:nvPr/>
            </p:nvSpPr>
            <p:spPr bwMode="auto">
              <a:xfrm>
                <a:off x="1293" y="2451"/>
                <a:ext cx="39" cy="41"/>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82" name="Rectangle 738"/>
              <p:cNvSpPr>
                <a:spLocks noChangeAspect="1" noChangeArrowheads="1"/>
              </p:cNvSpPr>
              <p:nvPr/>
            </p:nvSpPr>
            <p:spPr bwMode="auto">
              <a:xfrm>
                <a:off x="965" y="2524"/>
                <a:ext cx="48" cy="41"/>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83" name="Rectangle 739"/>
              <p:cNvSpPr>
                <a:spLocks noChangeAspect="1" noChangeArrowheads="1"/>
              </p:cNvSpPr>
              <p:nvPr/>
            </p:nvSpPr>
            <p:spPr bwMode="auto">
              <a:xfrm>
                <a:off x="1030" y="2524"/>
                <a:ext cx="48" cy="41"/>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84" name="Rectangle 740"/>
              <p:cNvSpPr>
                <a:spLocks noChangeAspect="1" noChangeArrowheads="1"/>
              </p:cNvSpPr>
              <p:nvPr/>
            </p:nvSpPr>
            <p:spPr bwMode="auto">
              <a:xfrm>
                <a:off x="1096" y="2524"/>
                <a:ext cx="48" cy="41"/>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85" name="Rectangle 741"/>
              <p:cNvSpPr>
                <a:spLocks noChangeAspect="1" noChangeArrowheads="1"/>
              </p:cNvSpPr>
              <p:nvPr/>
            </p:nvSpPr>
            <p:spPr bwMode="auto">
              <a:xfrm>
                <a:off x="1161" y="2524"/>
                <a:ext cx="48" cy="41"/>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86" name="Rectangle 742"/>
              <p:cNvSpPr>
                <a:spLocks noChangeAspect="1" noChangeArrowheads="1"/>
              </p:cNvSpPr>
              <p:nvPr/>
            </p:nvSpPr>
            <p:spPr bwMode="auto">
              <a:xfrm>
                <a:off x="1227" y="2524"/>
                <a:ext cx="48" cy="41"/>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87" name="Rectangle 743"/>
              <p:cNvSpPr>
                <a:spLocks noChangeAspect="1" noChangeArrowheads="1"/>
              </p:cNvSpPr>
              <p:nvPr/>
            </p:nvSpPr>
            <p:spPr bwMode="auto">
              <a:xfrm>
                <a:off x="1293" y="2524"/>
                <a:ext cx="39" cy="41"/>
              </a:xfrm>
              <a:prstGeom prst="rect">
                <a:avLst/>
              </a:prstGeom>
              <a:solidFill>
                <a:srgbClr val="5C5C5C"/>
              </a:solidFill>
              <a:ln w="9525">
                <a:noFill/>
                <a:miter lim="800000"/>
                <a:headEnd/>
                <a:tailEnd/>
              </a:ln>
              <a:effectLst/>
            </p:spPr>
            <p:txBody>
              <a:bodyPr wrap="none" tIns="0" bIns="0" anchor="ctr"/>
              <a:lstStyle/>
              <a:p>
                <a:endParaRPr lang="ja-JP" altLang="en-US"/>
              </a:p>
            </p:txBody>
          </p:sp>
        </p:grpSp>
        <p:grpSp>
          <p:nvGrpSpPr>
            <p:cNvPr id="154" name="Group 3477"/>
            <p:cNvGrpSpPr>
              <a:grpSpLocks noChangeAspect="1"/>
            </p:cNvGrpSpPr>
            <p:nvPr/>
          </p:nvGrpSpPr>
          <p:grpSpPr bwMode="auto">
            <a:xfrm>
              <a:off x="539" y="2437"/>
              <a:ext cx="380" cy="251"/>
              <a:chOff x="539" y="2437"/>
              <a:chExt cx="380" cy="251"/>
            </a:xfrm>
            <a:grpFill/>
          </p:grpSpPr>
          <p:sp>
            <p:nvSpPr>
              <p:cNvPr id="155" name="Rectangle 745"/>
              <p:cNvSpPr>
                <a:spLocks noChangeAspect="1" noChangeArrowheads="1"/>
              </p:cNvSpPr>
              <p:nvPr/>
            </p:nvSpPr>
            <p:spPr bwMode="auto">
              <a:xfrm>
                <a:off x="539" y="2437"/>
                <a:ext cx="380" cy="251"/>
              </a:xfrm>
              <a:prstGeom prst="rect">
                <a:avLst/>
              </a:prstGeom>
              <a:solidFill>
                <a:srgbClr val="ACACAC"/>
              </a:solidFill>
              <a:ln w="12700">
                <a:noFill/>
                <a:miter lim="800000"/>
                <a:headEnd/>
                <a:tailEnd/>
              </a:ln>
              <a:effectLst/>
            </p:spPr>
            <p:txBody>
              <a:bodyPr wrap="none" tIns="0" bIns="0" anchor="ctr"/>
              <a:lstStyle/>
              <a:p>
                <a:endParaRPr lang="ja-JP" altLang="en-US"/>
              </a:p>
            </p:txBody>
          </p:sp>
          <p:sp>
            <p:nvSpPr>
              <p:cNvPr id="156" name="Rectangle 747"/>
              <p:cNvSpPr>
                <a:spLocks noChangeAspect="1" noChangeArrowheads="1"/>
              </p:cNvSpPr>
              <p:nvPr/>
            </p:nvSpPr>
            <p:spPr bwMode="auto">
              <a:xfrm>
                <a:off x="577" y="2544"/>
                <a:ext cx="76" cy="35"/>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57" name="Rectangle 748"/>
              <p:cNvSpPr>
                <a:spLocks noChangeAspect="1" noChangeArrowheads="1"/>
              </p:cNvSpPr>
              <p:nvPr/>
            </p:nvSpPr>
            <p:spPr bwMode="auto">
              <a:xfrm>
                <a:off x="691" y="2544"/>
                <a:ext cx="76" cy="35"/>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58" name="Rectangle 749"/>
              <p:cNvSpPr>
                <a:spLocks noChangeAspect="1" noChangeArrowheads="1"/>
              </p:cNvSpPr>
              <p:nvPr/>
            </p:nvSpPr>
            <p:spPr bwMode="auto">
              <a:xfrm>
                <a:off x="805" y="2544"/>
                <a:ext cx="76" cy="35"/>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59" name="Rectangle 751"/>
              <p:cNvSpPr>
                <a:spLocks noChangeAspect="1" noChangeArrowheads="1"/>
              </p:cNvSpPr>
              <p:nvPr/>
            </p:nvSpPr>
            <p:spPr bwMode="auto">
              <a:xfrm>
                <a:off x="577" y="2473"/>
                <a:ext cx="76" cy="36"/>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60" name="Rectangle 752"/>
              <p:cNvSpPr>
                <a:spLocks noChangeAspect="1" noChangeArrowheads="1"/>
              </p:cNvSpPr>
              <p:nvPr/>
            </p:nvSpPr>
            <p:spPr bwMode="auto">
              <a:xfrm>
                <a:off x="691" y="2473"/>
                <a:ext cx="76" cy="36"/>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61" name="Rectangle 753"/>
              <p:cNvSpPr>
                <a:spLocks noChangeAspect="1" noChangeArrowheads="1"/>
              </p:cNvSpPr>
              <p:nvPr/>
            </p:nvSpPr>
            <p:spPr bwMode="auto">
              <a:xfrm>
                <a:off x="805" y="2473"/>
                <a:ext cx="76" cy="36"/>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62" name="Rectangle 755"/>
              <p:cNvSpPr>
                <a:spLocks noChangeAspect="1" noChangeArrowheads="1"/>
              </p:cNvSpPr>
              <p:nvPr/>
            </p:nvSpPr>
            <p:spPr bwMode="auto">
              <a:xfrm>
                <a:off x="577" y="2614"/>
                <a:ext cx="76" cy="35"/>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63" name="Rectangle 756"/>
              <p:cNvSpPr>
                <a:spLocks noChangeAspect="1" noChangeArrowheads="1"/>
              </p:cNvSpPr>
              <p:nvPr/>
            </p:nvSpPr>
            <p:spPr bwMode="auto">
              <a:xfrm>
                <a:off x="691" y="2614"/>
                <a:ext cx="76" cy="35"/>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64" name="Rectangle 757"/>
              <p:cNvSpPr>
                <a:spLocks noChangeAspect="1" noChangeArrowheads="1"/>
              </p:cNvSpPr>
              <p:nvPr/>
            </p:nvSpPr>
            <p:spPr bwMode="auto">
              <a:xfrm>
                <a:off x="805" y="2614"/>
                <a:ext cx="76" cy="35"/>
              </a:xfrm>
              <a:prstGeom prst="rect">
                <a:avLst/>
              </a:prstGeom>
              <a:solidFill>
                <a:srgbClr val="5C5C5C"/>
              </a:solidFill>
              <a:ln w="9525">
                <a:noFill/>
                <a:miter lim="800000"/>
                <a:headEnd/>
                <a:tailEnd/>
              </a:ln>
              <a:effectLst/>
            </p:spPr>
            <p:txBody>
              <a:bodyPr wrap="none" tIns="0" bIns="0" anchor="ctr"/>
              <a:lstStyle/>
              <a:p>
                <a:endParaRPr lang="ja-JP" altLang="en-US"/>
              </a:p>
            </p:txBody>
          </p:sp>
        </p:grpSp>
      </p:grpSp>
      <p:grpSp>
        <p:nvGrpSpPr>
          <p:cNvPr id="1029" name="グループ化 1028"/>
          <p:cNvGrpSpPr/>
          <p:nvPr/>
        </p:nvGrpSpPr>
        <p:grpSpPr>
          <a:xfrm>
            <a:off x="2648744" y="5440834"/>
            <a:ext cx="936104" cy="796478"/>
            <a:chOff x="2722563" y="4901158"/>
            <a:chExt cx="1271834" cy="1082130"/>
          </a:xfrm>
          <a:solidFill>
            <a:srgbClr val="868686"/>
          </a:solidFill>
        </p:grpSpPr>
        <p:grpSp>
          <p:nvGrpSpPr>
            <p:cNvPr id="239" name="Group 5"/>
            <p:cNvGrpSpPr>
              <a:grpSpLocks noChangeAspect="1"/>
            </p:cNvGrpSpPr>
            <p:nvPr/>
          </p:nvGrpSpPr>
          <p:grpSpPr bwMode="auto">
            <a:xfrm>
              <a:off x="3152800" y="4901158"/>
              <a:ext cx="409549" cy="682080"/>
              <a:chOff x="1715" y="3316"/>
              <a:chExt cx="272" cy="453"/>
            </a:xfrm>
            <a:grpFill/>
          </p:grpSpPr>
          <p:sp>
            <p:nvSpPr>
              <p:cNvPr id="240" name="Oval 6"/>
              <p:cNvSpPr>
                <a:spLocks noChangeArrowheads="1"/>
              </p:cNvSpPr>
              <p:nvPr/>
            </p:nvSpPr>
            <p:spPr bwMode="auto">
              <a:xfrm>
                <a:off x="1767" y="3316"/>
                <a:ext cx="169" cy="170"/>
              </a:xfrm>
              <a:prstGeom prst="ellipse">
                <a:avLst/>
              </a:prstGeom>
              <a:grp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41" name="Freeform 7"/>
              <p:cNvSpPr>
                <a:spLocks/>
              </p:cNvSpPr>
              <p:nvPr/>
            </p:nvSpPr>
            <p:spPr bwMode="auto">
              <a:xfrm>
                <a:off x="1715" y="3485"/>
                <a:ext cx="272" cy="284"/>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grp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grpSp>
        <p:grpSp>
          <p:nvGrpSpPr>
            <p:cNvPr id="233" name="Group 5"/>
            <p:cNvGrpSpPr>
              <a:grpSpLocks noChangeAspect="1"/>
            </p:cNvGrpSpPr>
            <p:nvPr/>
          </p:nvGrpSpPr>
          <p:grpSpPr bwMode="auto">
            <a:xfrm>
              <a:off x="2936776" y="5085184"/>
              <a:ext cx="409549" cy="682080"/>
              <a:chOff x="1715" y="3316"/>
              <a:chExt cx="272" cy="453"/>
            </a:xfrm>
            <a:grpFill/>
          </p:grpSpPr>
          <p:sp>
            <p:nvSpPr>
              <p:cNvPr id="234" name="Oval 6"/>
              <p:cNvSpPr>
                <a:spLocks noChangeArrowheads="1"/>
              </p:cNvSpPr>
              <p:nvPr/>
            </p:nvSpPr>
            <p:spPr bwMode="auto">
              <a:xfrm>
                <a:off x="1767" y="3316"/>
                <a:ext cx="169" cy="170"/>
              </a:xfrm>
              <a:prstGeom prst="ellipse">
                <a:avLst/>
              </a:prstGeom>
              <a:grp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35" name="Freeform 7"/>
              <p:cNvSpPr>
                <a:spLocks/>
              </p:cNvSpPr>
              <p:nvPr/>
            </p:nvSpPr>
            <p:spPr bwMode="auto">
              <a:xfrm>
                <a:off x="1715" y="3485"/>
                <a:ext cx="272" cy="284"/>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grp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grpSp>
        <p:grpSp>
          <p:nvGrpSpPr>
            <p:cNvPr id="236" name="Group 5"/>
            <p:cNvGrpSpPr>
              <a:grpSpLocks noChangeAspect="1"/>
            </p:cNvGrpSpPr>
            <p:nvPr/>
          </p:nvGrpSpPr>
          <p:grpSpPr bwMode="auto">
            <a:xfrm>
              <a:off x="3367013" y="5085184"/>
              <a:ext cx="409549" cy="682080"/>
              <a:chOff x="1715" y="3316"/>
              <a:chExt cx="272" cy="453"/>
            </a:xfrm>
            <a:grpFill/>
          </p:grpSpPr>
          <p:sp>
            <p:nvSpPr>
              <p:cNvPr id="237" name="Oval 6"/>
              <p:cNvSpPr>
                <a:spLocks noChangeArrowheads="1"/>
              </p:cNvSpPr>
              <p:nvPr/>
            </p:nvSpPr>
            <p:spPr bwMode="auto">
              <a:xfrm>
                <a:off x="1767" y="3316"/>
                <a:ext cx="169" cy="170"/>
              </a:xfrm>
              <a:prstGeom prst="ellipse">
                <a:avLst/>
              </a:prstGeom>
              <a:grp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38" name="Freeform 7"/>
              <p:cNvSpPr>
                <a:spLocks/>
              </p:cNvSpPr>
              <p:nvPr/>
            </p:nvSpPr>
            <p:spPr bwMode="auto">
              <a:xfrm>
                <a:off x="1715" y="3485"/>
                <a:ext cx="272" cy="284"/>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grp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grpSp>
        <p:grpSp>
          <p:nvGrpSpPr>
            <p:cNvPr id="1024" name="Group 5"/>
            <p:cNvGrpSpPr>
              <a:grpSpLocks noChangeAspect="1"/>
            </p:cNvGrpSpPr>
            <p:nvPr/>
          </p:nvGrpSpPr>
          <p:grpSpPr bwMode="auto">
            <a:xfrm>
              <a:off x="2722563" y="5301208"/>
              <a:ext cx="409549" cy="682080"/>
              <a:chOff x="1715" y="3316"/>
              <a:chExt cx="272" cy="453"/>
            </a:xfrm>
            <a:grpFill/>
          </p:grpSpPr>
          <p:sp>
            <p:nvSpPr>
              <p:cNvPr id="1027" name="Oval 6"/>
              <p:cNvSpPr>
                <a:spLocks noChangeArrowheads="1"/>
              </p:cNvSpPr>
              <p:nvPr/>
            </p:nvSpPr>
            <p:spPr bwMode="auto">
              <a:xfrm>
                <a:off x="1767" y="3316"/>
                <a:ext cx="169" cy="170"/>
              </a:xfrm>
              <a:prstGeom prst="ellipse">
                <a:avLst/>
              </a:prstGeom>
              <a:grp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28" name="Freeform 7"/>
              <p:cNvSpPr>
                <a:spLocks/>
              </p:cNvSpPr>
              <p:nvPr/>
            </p:nvSpPr>
            <p:spPr bwMode="auto">
              <a:xfrm>
                <a:off x="1715" y="3485"/>
                <a:ext cx="272" cy="284"/>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grp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grpSp>
        <p:grpSp>
          <p:nvGrpSpPr>
            <p:cNvPr id="227" name="Group 5"/>
            <p:cNvGrpSpPr>
              <a:grpSpLocks noChangeAspect="1"/>
            </p:cNvGrpSpPr>
            <p:nvPr/>
          </p:nvGrpSpPr>
          <p:grpSpPr bwMode="auto">
            <a:xfrm>
              <a:off x="3152800" y="5301208"/>
              <a:ext cx="409549" cy="682080"/>
              <a:chOff x="1715" y="3316"/>
              <a:chExt cx="272" cy="453"/>
            </a:xfrm>
            <a:grpFill/>
          </p:grpSpPr>
          <p:sp>
            <p:nvSpPr>
              <p:cNvPr id="228" name="Oval 6"/>
              <p:cNvSpPr>
                <a:spLocks noChangeArrowheads="1"/>
              </p:cNvSpPr>
              <p:nvPr/>
            </p:nvSpPr>
            <p:spPr bwMode="auto">
              <a:xfrm>
                <a:off x="1767" y="3316"/>
                <a:ext cx="169" cy="170"/>
              </a:xfrm>
              <a:prstGeom prst="ellipse">
                <a:avLst/>
              </a:prstGeom>
              <a:grp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29" name="Freeform 7"/>
              <p:cNvSpPr>
                <a:spLocks/>
              </p:cNvSpPr>
              <p:nvPr/>
            </p:nvSpPr>
            <p:spPr bwMode="auto">
              <a:xfrm>
                <a:off x="1715" y="3485"/>
                <a:ext cx="272" cy="284"/>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grp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grpSp>
        <p:grpSp>
          <p:nvGrpSpPr>
            <p:cNvPr id="230" name="Group 5"/>
            <p:cNvGrpSpPr>
              <a:grpSpLocks noChangeAspect="1"/>
            </p:cNvGrpSpPr>
            <p:nvPr/>
          </p:nvGrpSpPr>
          <p:grpSpPr bwMode="auto">
            <a:xfrm>
              <a:off x="3584848" y="5301208"/>
              <a:ext cx="409549" cy="682080"/>
              <a:chOff x="1715" y="3316"/>
              <a:chExt cx="272" cy="453"/>
            </a:xfrm>
            <a:grpFill/>
          </p:grpSpPr>
          <p:sp>
            <p:nvSpPr>
              <p:cNvPr id="231" name="Oval 6"/>
              <p:cNvSpPr>
                <a:spLocks noChangeArrowheads="1"/>
              </p:cNvSpPr>
              <p:nvPr/>
            </p:nvSpPr>
            <p:spPr bwMode="auto">
              <a:xfrm>
                <a:off x="1767" y="3316"/>
                <a:ext cx="169" cy="170"/>
              </a:xfrm>
              <a:prstGeom prst="ellipse">
                <a:avLst/>
              </a:prstGeom>
              <a:grp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32" name="Freeform 7"/>
              <p:cNvSpPr>
                <a:spLocks/>
              </p:cNvSpPr>
              <p:nvPr/>
            </p:nvSpPr>
            <p:spPr bwMode="auto">
              <a:xfrm>
                <a:off x="1715" y="3485"/>
                <a:ext cx="272" cy="284"/>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grp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grpSp>
      </p:grpSp>
      <p:sp>
        <p:nvSpPr>
          <p:cNvPr id="1030" name="テキスト ボックス 1029"/>
          <p:cNvSpPr txBox="1"/>
          <p:nvPr/>
        </p:nvSpPr>
        <p:spPr>
          <a:xfrm>
            <a:off x="1280592" y="6237312"/>
            <a:ext cx="1368152" cy="276999"/>
          </a:xfrm>
          <a:prstGeom prst="rect">
            <a:avLst/>
          </a:prstGeom>
          <a:noFill/>
        </p:spPr>
        <p:txBody>
          <a:bodyPr wrap="square" lIns="0" rIns="0" rtlCol="0">
            <a:noAutofit/>
          </a:bodyPr>
          <a:lstStyle/>
          <a:p>
            <a:pPr algn="ctr"/>
            <a:r>
              <a:rPr kumimoji="1" lang="ja-JP" altLang="en-US" sz="1000" b="1" dirty="0">
                <a:latin typeface="Arial" panose="020B0604020202020204" pitchFamily="34" charset="0"/>
                <a:ea typeface="ＭＳ Ｐゴシック" panose="020B0600070205080204" pitchFamily="50" charset="-128"/>
                <a:cs typeface="Arial" panose="020B0604020202020204" pitchFamily="34" charset="0"/>
              </a:rPr>
              <a:t>海外医療関連企業</a:t>
            </a:r>
          </a:p>
        </p:txBody>
      </p:sp>
      <p:sp>
        <p:nvSpPr>
          <p:cNvPr id="244" name="テキスト ボックス 243"/>
          <p:cNvSpPr txBox="1"/>
          <p:nvPr/>
        </p:nvSpPr>
        <p:spPr>
          <a:xfrm>
            <a:off x="2432720" y="6237312"/>
            <a:ext cx="1368152" cy="276999"/>
          </a:xfrm>
          <a:prstGeom prst="rect">
            <a:avLst/>
          </a:prstGeom>
          <a:noFill/>
        </p:spPr>
        <p:txBody>
          <a:bodyPr wrap="square" lIns="0" rIns="0" rtlCol="0">
            <a:noAutofit/>
          </a:bodyPr>
          <a:lstStyle/>
          <a:p>
            <a:pPr algn="ctr"/>
            <a:r>
              <a:rPr kumimoji="1" lang="ja-JP" altLang="en-US" sz="1000" b="1" dirty="0">
                <a:latin typeface="Arial" panose="020B0604020202020204" pitchFamily="34" charset="0"/>
                <a:ea typeface="ＭＳ Ｐゴシック" panose="020B0600070205080204" pitchFamily="50" charset="-128"/>
                <a:cs typeface="Arial" panose="020B0604020202020204" pitchFamily="34" charset="0"/>
              </a:rPr>
              <a:t>外国人患者</a:t>
            </a:r>
          </a:p>
        </p:txBody>
      </p:sp>
      <p:sp>
        <p:nvSpPr>
          <p:cNvPr id="338" name="テキスト ボックス 337"/>
          <p:cNvSpPr txBox="1"/>
          <p:nvPr/>
        </p:nvSpPr>
        <p:spPr>
          <a:xfrm>
            <a:off x="1424608" y="3212976"/>
            <a:ext cx="2304256" cy="276999"/>
          </a:xfrm>
          <a:prstGeom prst="rect">
            <a:avLst/>
          </a:prstGeom>
          <a:noFill/>
        </p:spPr>
        <p:txBody>
          <a:bodyPr wrap="square" lIns="0" rIns="0" rtlCol="0">
            <a:noAutofit/>
          </a:bodyPr>
          <a:lstStyle/>
          <a:p>
            <a:pPr algn="ct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保健省を中心とした</a:t>
            </a:r>
            <a:br>
              <a:rPr lang="en-US" altLang="ja-JP" sz="1200" b="1" dirty="0">
                <a:latin typeface="Arial" panose="020B0604020202020204" pitchFamily="34" charset="0"/>
                <a:ea typeface="ＭＳ Ｐゴシック" panose="020B0600070205080204" pitchFamily="50" charset="-128"/>
                <a:cs typeface="Arial" panose="020B0604020202020204" pitchFamily="34" charset="0"/>
              </a:rPr>
            </a:b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様々な関係政府機関が連携</a:t>
            </a:r>
            <a:endParaRPr kumimoji="1"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431" name="グループ化 430"/>
          <p:cNvGrpSpPr/>
          <p:nvPr/>
        </p:nvGrpSpPr>
        <p:grpSpPr>
          <a:xfrm>
            <a:off x="3590842" y="3717032"/>
            <a:ext cx="858102" cy="504056"/>
            <a:chOff x="2122652" y="2789319"/>
            <a:chExt cx="1146118" cy="673238"/>
          </a:xfrm>
        </p:grpSpPr>
        <p:sp>
          <p:nvSpPr>
            <p:cNvPr id="432" name="二等辺三角形 8"/>
            <p:cNvSpPr/>
            <p:nvPr/>
          </p:nvSpPr>
          <p:spPr>
            <a:xfrm>
              <a:off x="2122652" y="2789319"/>
              <a:ext cx="1146118" cy="673238"/>
            </a:xfrm>
            <a:custGeom>
              <a:avLst/>
              <a:gdLst>
                <a:gd name="connsiteX0" fmla="*/ 792088 w 2160240"/>
                <a:gd name="connsiteY0" fmla="*/ 0 h 1008112"/>
                <a:gd name="connsiteX1" fmla="*/ 1368152 w 2160240"/>
                <a:gd name="connsiteY1" fmla="*/ 0 h 1008112"/>
                <a:gd name="connsiteX2" fmla="*/ 1368152 w 2160240"/>
                <a:gd name="connsiteY2" fmla="*/ 144016 h 1008112"/>
                <a:gd name="connsiteX3" fmla="*/ 2160240 w 2160240"/>
                <a:gd name="connsiteY3" fmla="*/ 144016 h 1008112"/>
                <a:gd name="connsiteX4" fmla="*/ 2160240 w 2160240"/>
                <a:gd name="connsiteY4" fmla="*/ 1008112 h 1008112"/>
                <a:gd name="connsiteX5" fmla="*/ 0 w 2160240"/>
                <a:gd name="connsiteY5" fmla="*/ 1008112 h 1008112"/>
                <a:gd name="connsiteX6" fmla="*/ 0 w 2160240"/>
                <a:gd name="connsiteY6" fmla="*/ 144016 h 1008112"/>
                <a:gd name="connsiteX7" fmla="*/ 792088 w 2160240"/>
                <a:gd name="connsiteY7" fmla="*/ 144016 h 1008112"/>
                <a:gd name="connsiteX8" fmla="*/ 792088 w 2160240"/>
                <a:gd name="connsiteY8" fmla="*/ 0 h 1008112"/>
                <a:gd name="connsiteX0" fmla="*/ 792088 w 2160240"/>
                <a:gd name="connsiteY0" fmla="*/ 144016 h 1008112"/>
                <a:gd name="connsiteX1" fmla="*/ 1368152 w 2160240"/>
                <a:gd name="connsiteY1" fmla="*/ 0 h 1008112"/>
                <a:gd name="connsiteX2" fmla="*/ 1368152 w 2160240"/>
                <a:gd name="connsiteY2" fmla="*/ 144016 h 1008112"/>
                <a:gd name="connsiteX3" fmla="*/ 2160240 w 2160240"/>
                <a:gd name="connsiteY3" fmla="*/ 144016 h 1008112"/>
                <a:gd name="connsiteX4" fmla="*/ 2160240 w 2160240"/>
                <a:gd name="connsiteY4" fmla="*/ 1008112 h 1008112"/>
                <a:gd name="connsiteX5" fmla="*/ 0 w 2160240"/>
                <a:gd name="connsiteY5" fmla="*/ 1008112 h 1008112"/>
                <a:gd name="connsiteX6" fmla="*/ 0 w 2160240"/>
                <a:gd name="connsiteY6" fmla="*/ 144016 h 1008112"/>
                <a:gd name="connsiteX7" fmla="*/ 792088 w 2160240"/>
                <a:gd name="connsiteY7" fmla="*/ 144016 h 1008112"/>
                <a:gd name="connsiteX0" fmla="*/ 792088 w 2160240"/>
                <a:gd name="connsiteY0" fmla="*/ 0 h 864096"/>
                <a:gd name="connsiteX1" fmla="*/ 1368152 w 2160240"/>
                <a:gd name="connsiteY1" fmla="*/ 0 h 864096"/>
                <a:gd name="connsiteX2" fmla="*/ 2160240 w 2160240"/>
                <a:gd name="connsiteY2" fmla="*/ 0 h 864096"/>
                <a:gd name="connsiteX3" fmla="*/ 2160240 w 2160240"/>
                <a:gd name="connsiteY3" fmla="*/ 864096 h 864096"/>
                <a:gd name="connsiteX4" fmla="*/ 0 w 2160240"/>
                <a:gd name="connsiteY4" fmla="*/ 864096 h 864096"/>
                <a:gd name="connsiteX5" fmla="*/ 0 w 2160240"/>
                <a:gd name="connsiteY5" fmla="*/ 0 h 864096"/>
                <a:gd name="connsiteX6" fmla="*/ 792088 w 2160240"/>
                <a:gd name="connsiteY6" fmla="*/ 0 h 864096"/>
                <a:gd name="connsiteX0" fmla="*/ 792088 w 2160240"/>
                <a:gd name="connsiteY0" fmla="*/ 0 h 864096"/>
                <a:gd name="connsiteX1" fmla="*/ 2160240 w 2160240"/>
                <a:gd name="connsiteY1" fmla="*/ 0 h 864096"/>
                <a:gd name="connsiteX2" fmla="*/ 2160240 w 2160240"/>
                <a:gd name="connsiteY2" fmla="*/ 864096 h 864096"/>
                <a:gd name="connsiteX3" fmla="*/ 0 w 2160240"/>
                <a:gd name="connsiteY3" fmla="*/ 864096 h 864096"/>
                <a:gd name="connsiteX4" fmla="*/ 0 w 2160240"/>
                <a:gd name="connsiteY4" fmla="*/ 0 h 864096"/>
                <a:gd name="connsiteX5" fmla="*/ 792088 w 2160240"/>
                <a:gd name="connsiteY5" fmla="*/ 0 h 864096"/>
                <a:gd name="connsiteX0" fmla="*/ 0 w 2160240"/>
                <a:gd name="connsiteY0" fmla="*/ 0 h 864096"/>
                <a:gd name="connsiteX1" fmla="*/ 2160240 w 2160240"/>
                <a:gd name="connsiteY1" fmla="*/ 0 h 864096"/>
                <a:gd name="connsiteX2" fmla="*/ 2160240 w 2160240"/>
                <a:gd name="connsiteY2" fmla="*/ 864096 h 864096"/>
                <a:gd name="connsiteX3" fmla="*/ 0 w 2160240"/>
                <a:gd name="connsiteY3" fmla="*/ 864096 h 864096"/>
                <a:gd name="connsiteX4" fmla="*/ 0 w 2160240"/>
                <a:gd name="connsiteY4" fmla="*/ 0 h 86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240" h="864096">
                  <a:moveTo>
                    <a:pt x="0" y="0"/>
                  </a:moveTo>
                  <a:lnTo>
                    <a:pt x="2160240" y="0"/>
                  </a:lnTo>
                  <a:lnTo>
                    <a:pt x="2160240" y="864096"/>
                  </a:lnTo>
                  <a:lnTo>
                    <a:pt x="0" y="864096"/>
                  </a:lnTo>
                  <a:lnTo>
                    <a:pt x="0" y="0"/>
                  </a:lnTo>
                  <a:close/>
                </a:path>
              </a:pathLst>
            </a:custGeom>
            <a:solidFill>
              <a:srgbClr val="A2BBDC"/>
            </a:solidFill>
            <a:ln cmpd="sng">
              <a:noFill/>
            </a:ln>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grpSp>
          <p:nvGrpSpPr>
            <p:cNvPr id="433" name="グループ化 432"/>
            <p:cNvGrpSpPr/>
            <p:nvPr/>
          </p:nvGrpSpPr>
          <p:grpSpPr>
            <a:xfrm>
              <a:off x="2181108" y="2845421"/>
              <a:ext cx="216675" cy="216675"/>
              <a:chOff x="560512" y="1484784"/>
              <a:chExt cx="288032" cy="288032"/>
            </a:xfrm>
          </p:grpSpPr>
          <p:sp>
            <p:nvSpPr>
              <p:cNvPr id="473" name="正方形/長方形 472"/>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74" name="正方形/長方形 473"/>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75" name="正方形/長方形 474"/>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76" name="正方形/長方形 475"/>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434" name="グループ化 433"/>
            <p:cNvGrpSpPr/>
            <p:nvPr/>
          </p:nvGrpSpPr>
          <p:grpSpPr>
            <a:xfrm>
              <a:off x="2451952" y="2845421"/>
              <a:ext cx="216675" cy="216675"/>
              <a:chOff x="560512" y="1484784"/>
              <a:chExt cx="288032" cy="288032"/>
            </a:xfrm>
          </p:grpSpPr>
          <p:sp>
            <p:nvSpPr>
              <p:cNvPr id="469" name="正方形/長方形 468"/>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70" name="正方形/長方形 469"/>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71" name="正方形/長方形 470"/>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72" name="正方形/長方形 471"/>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435" name="グループ化 434"/>
            <p:cNvGrpSpPr/>
            <p:nvPr/>
          </p:nvGrpSpPr>
          <p:grpSpPr>
            <a:xfrm>
              <a:off x="2722794" y="2845421"/>
              <a:ext cx="216675" cy="216675"/>
              <a:chOff x="560512" y="1484784"/>
              <a:chExt cx="288032" cy="288032"/>
            </a:xfrm>
          </p:grpSpPr>
          <p:sp>
            <p:nvSpPr>
              <p:cNvPr id="465" name="正方形/長方形 464"/>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66" name="正方形/長方形 465"/>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67" name="正方形/長方形 466"/>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68" name="正方形/長方形 467"/>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436" name="グループ化 435"/>
            <p:cNvGrpSpPr/>
            <p:nvPr/>
          </p:nvGrpSpPr>
          <p:grpSpPr>
            <a:xfrm>
              <a:off x="2993638" y="2845421"/>
              <a:ext cx="216675" cy="216675"/>
              <a:chOff x="560512" y="1484784"/>
              <a:chExt cx="288032" cy="288032"/>
            </a:xfrm>
          </p:grpSpPr>
          <p:sp>
            <p:nvSpPr>
              <p:cNvPr id="461" name="正方形/長方形 460"/>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62" name="正方形/長方形 461"/>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63" name="正方形/長方形 462"/>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64" name="正方形/長方形 463"/>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437" name="グループ化 436"/>
            <p:cNvGrpSpPr/>
            <p:nvPr/>
          </p:nvGrpSpPr>
          <p:grpSpPr>
            <a:xfrm>
              <a:off x="2181108" y="3077572"/>
              <a:ext cx="216675" cy="216675"/>
              <a:chOff x="560512" y="1484784"/>
              <a:chExt cx="288032" cy="288032"/>
            </a:xfrm>
          </p:grpSpPr>
          <p:sp>
            <p:nvSpPr>
              <p:cNvPr id="457" name="正方形/長方形 456"/>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58" name="正方形/長方形 457"/>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59" name="正方形/長方形 458"/>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60" name="正方形/長方形 459"/>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438" name="グループ化 437"/>
            <p:cNvGrpSpPr/>
            <p:nvPr/>
          </p:nvGrpSpPr>
          <p:grpSpPr>
            <a:xfrm>
              <a:off x="2451952" y="3077572"/>
              <a:ext cx="216675" cy="216675"/>
              <a:chOff x="560512" y="1484784"/>
              <a:chExt cx="288032" cy="288032"/>
            </a:xfrm>
          </p:grpSpPr>
          <p:sp>
            <p:nvSpPr>
              <p:cNvPr id="453" name="正方形/長方形 452"/>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54" name="正方形/長方形 453"/>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55" name="正方形/長方形 454"/>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56" name="正方形/長方形 455"/>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439" name="グループ化 438"/>
            <p:cNvGrpSpPr/>
            <p:nvPr/>
          </p:nvGrpSpPr>
          <p:grpSpPr>
            <a:xfrm>
              <a:off x="2722794" y="3077572"/>
              <a:ext cx="216675" cy="216675"/>
              <a:chOff x="560512" y="1484784"/>
              <a:chExt cx="288032" cy="288032"/>
            </a:xfrm>
          </p:grpSpPr>
          <p:sp>
            <p:nvSpPr>
              <p:cNvPr id="449" name="正方形/長方形 448"/>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50" name="正方形/長方形 449"/>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51" name="正方形/長方形 450"/>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52" name="正方形/長方形 451"/>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440" name="グループ化 439"/>
            <p:cNvGrpSpPr/>
            <p:nvPr/>
          </p:nvGrpSpPr>
          <p:grpSpPr>
            <a:xfrm>
              <a:off x="2993638" y="3077572"/>
              <a:ext cx="216675" cy="216675"/>
              <a:chOff x="560512" y="1484784"/>
              <a:chExt cx="288032" cy="288032"/>
            </a:xfrm>
          </p:grpSpPr>
          <p:sp>
            <p:nvSpPr>
              <p:cNvPr id="445" name="正方形/長方形 444"/>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46" name="正方形/長方形 445"/>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47" name="正方形/長方形 446"/>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48" name="正方形/長方形 447"/>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441" name="正方形/長方形 299"/>
            <p:cNvSpPr/>
            <p:nvPr/>
          </p:nvSpPr>
          <p:spPr>
            <a:xfrm>
              <a:off x="2181108" y="3354219"/>
              <a:ext cx="216675" cy="108337"/>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42" name="正方形/長方形 295"/>
            <p:cNvSpPr/>
            <p:nvPr/>
          </p:nvSpPr>
          <p:spPr>
            <a:xfrm>
              <a:off x="2451952" y="3354219"/>
              <a:ext cx="216675" cy="108337"/>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43" name="正方形/長方形 291"/>
            <p:cNvSpPr/>
            <p:nvPr/>
          </p:nvSpPr>
          <p:spPr>
            <a:xfrm>
              <a:off x="2722794" y="3354219"/>
              <a:ext cx="216675" cy="108337"/>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44" name="正方形/長方形 287"/>
            <p:cNvSpPr/>
            <p:nvPr/>
          </p:nvSpPr>
          <p:spPr>
            <a:xfrm>
              <a:off x="2993638" y="3354219"/>
              <a:ext cx="216675" cy="108337"/>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477" name="グループ化 476"/>
          <p:cNvGrpSpPr/>
          <p:nvPr/>
        </p:nvGrpSpPr>
        <p:grpSpPr>
          <a:xfrm>
            <a:off x="2628738" y="3717032"/>
            <a:ext cx="858102" cy="504056"/>
            <a:chOff x="2122652" y="2789319"/>
            <a:chExt cx="1146118" cy="673238"/>
          </a:xfrm>
        </p:grpSpPr>
        <p:sp>
          <p:nvSpPr>
            <p:cNvPr id="478" name="二等辺三角形 8"/>
            <p:cNvSpPr/>
            <p:nvPr/>
          </p:nvSpPr>
          <p:spPr>
            <a:xfrm>
              <a:off x="2122652" y="2789319"/>
              <a:ext cx="1146118" cy="673238"/>
            </a:xfrm>
            <a:custGeom>
              <a:avLst/>
              <a:gdLst>
                <a:gd name="connsiteX0" fmla="*/ 792088 w 2160240"/>
                <a:gd name="connsiteY0" fmla="*/ 0 h 1008112"/>
                <a:gd name="connsiteX1" fmla="*/ 1368152 w 2160240"/>
                <a:gd name="connsiteY1" fmla="*/ 0 h 1008112"/>
                <a:gd name="connsiteX2" fmla="*/ 1368152 w 2160240"/>
                <a:gd name="connsiteY2" fmla="*/ 144016 h 1008112"/>
                <a:gd name="connsiteX3" fmla="*/ 2160240 w 2160240"/>
                <a:gd name="connsiteY3" fmla="*/ 144016 h 1008112"/>
                <a:gd name="connsiteX4" fmla="*/ 2160240 w 2160240"/>
                <a:gd name="connsiteY4" fmla="*/ 1008112 h 1008112"/>
                <a:gd name="connsiteX5" fmla="*/ 0 w 2160240"/>
                <a:gd name="connsiteY5" fmla="*/ 1008112 h 1008112"/>
                <a:gd name="connsiteX6" fmla="*/ 0 w 2160240"/>
                <a:gd name="connsiteY6" fmla="*/ 144016 h 1008112"/>
                <a:gd name="connsiteX7" fmla="*/ 792088 w 2160240"/>
                <a:gd name="connsiteY7" fmla="*/ 144016 h 1008112"/>
                <a:gd name="connsiteX8" fmla="*/ 792088 w 2160240"/>
                <a:gd name="connsiteY8" fmla="*/ 0 h 1008112"/>
                <a:gd name="connsiteX0" fmla="*/ 792088 w 2160240"/>
                <a:gd name="connsiteY0" fmla="*/ 144016 h 1008112"/>
                <a:gd name="connsiteX1" fmla="*/ 1368152 w 2160240"/>
                <a:gd name="connsiteY1" fmla="*/ 0 h 1008112"/>
                <a:gd name="connsiteX2" fmla="*/ 1368152 w 2160240"/>
                <a:gd name="connsiteY2" fmla="*/ 144016 h 1008112"/>
                <a:gd name="connsiteX3" fmla="*/ 2160240 w 2160240"/>
                <a:gd name="connsiteY3" fmla="*/ 144016 h 1008112"/>
                <a:gd name="connsiteX4" fmla="*/ 2160240 w 2160240"/>
                <a:gd name="connsiteY4" fmla="*/ 1008112 h 1008112"/>
                <a:gd name="connsiteX5" fmla="*/ 0 w 2160240"/>
                <a:gd name="connsiteY5" fmla="*/ 1008112 h 1008112"/>
                <a:gd name="connsiteX6" fmla="*/ 0 w 2160240"/>
                <a:gd name="connsiteY6" fmla="*/ 144016 h 1008112"/>
                <a:gd name="connsiteX7" fmla="*/ 792088 w 2160240"/>
                <a:gd name="connsiteY7" fmla="*/ 144016 h 1008112"/>
                <a:gd name="connsiteX0" fmla="*/ 792088 w 2160240"/>
                <a:gd name="connsiteY0" fmla="*/ 0 h 864096"/>
                <a:gd name="connsiteX1" fmla="*/ 1368152 w 2160240"/>
                <a:gd name="connsiteY1" fmla="*/ 0 h 864096"/>
                <a:gd name="connsiteX2" fmla="*/ 2160240 w 2160240"/>
                <a:gd name="connsiteY2" fmla="*/ 0 h 864096"/>
                <a:gd name="connsiteX3" fmla="*/ 2160240 w 2160240"/>
                <a:gd name="connsiteY3" fmla="*/ 864096 h 864096"/>
                <a:gd name="connsiteX4" fmla="*/ 0 w 2160240"/>
                <a:gd name="connsiteY4" fmla="*/ 864096 h 864096"/>
                <a:gd name="connsiteX5" fmla="*/ 0 w 2160240"/>
                <a:gd name="connsiteY5" fmla="*/ 0 h 864096"/>
                <a:gd name="connsiteX6" fmla="*/ 792088 w 2160240"/>
                <a:gd name="connsiteY6" fmla="*/ 0 h 864096"/>
                <a:gd name="connsiteX0" fmla="*/ 792088 w 2160240"/>
                <a:gd name="connsiteY0" fmla="*/ 0 h 864096"/>
                <a:gd name="connsiteX1" fmla="*/ 2160240 w 2160240"/>
                <a:gd name="connsiteY1" fmla="*/ 0 h 864096"/>
                <a:gd name="connsiteX2" fmla="*/ 2160240 w 2160240"/>
                <a:gd name="connsiteY2" fmla="*/ 864096 h 864096"/>
                <a:gd name="connsiteX3" fmla="*/ 0 w 2160240"/>
                <a:gd name="connsiteY3" fmla="*/ 864096 h 864096"/>
                <a:gd name="connsiteX4" fmla="*/ 0 w 2160240"/>
                <a:gd name="connsiteY4" fmla="*/ 0 h 864096"/>
                <a:gd name="connsiteX5" fmla="*/ 792088 w 2160240"/>
                <a:gd name="connsiteY5" fmla="*/ 0 h 864096"/>
                <a:gd name="connsiteX0" fmla="*/ 0 w 2160240"/>
                <a:gd name="connsiteY0" fmla="*/ 0 h 864096"/>
                <a:gd name="connsiteX1" fmla="*/ 2160240 w 2160240"/>
                <a:gd name="connsiteY1" fmla="*/ 0 h 864096"/>
                <a:gd name="connsiteX2" fmla="*/ 2160240 w 2160240"/>
                <a:gd name="connsiteY2" fmla="*/ 864096 h 864096"/>
                <a:gd name="connsiteX3" fmla="*/ 0 w 2160240"/>
                <a:gd name="connsiteY3" fmla="*/ 864096 h 864096"/>
                <a:gd name="connsiteX4" fmla="*/ 0 w 2160240"/>
                <a:gd name="connsiteY4" fmla="*/ 0 h 86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240" h="864096">
                  <a:moveTo>
                    <a:pt x="0" y="0"/>
                  </a:moveTo>
                  <a:lnTo>
                    <a:pt x="2160240" y="0"/>
                  </a:lnTo>
                  <a:lnTo>
                    <a:pt x="2160240" y="864096"/>
                  </a:lnTo>
                  <a:lnTo>
                    <a:pt x="0" y="864096"/>
                  </a:lnTo>
                  <a:lnTo>
                    <a:pt x="0" y="0"/>
                  </a:lnTo>
                  <a:close/>
                </a:path>
              </a:pathLst>
            </a:custGeom>
            <a:solidFill>
              <a:srgbClr val="A2BBDC"/>
            </a:solidFill>
            <a:ln cmpd="sng">
              <a:noFill/>
            </a:ln>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grpSp>
          <p:nvGrpSpPr>
            <p:cNvPr id="479" name="グループ化 478"/>
            <p:cNvGrpSpPr/>
            <p:nvPr/>
          </p:nvGrpSpPr>
          <p:grpSpPr>
            <a:xfrm>
              <a:off x="2181108" y="2845421"/>
              <a:ext cx="216675" cy="216675"/>
              <a:chOff x="560512" y="1484784"/>
              <a:chExt cx="288032" cy="288032"/>
            </a:xfrm>
          </p:grpSpPr>
          <p:sp>
            <p:nvSpPr>
              <p:cNvPr id="519" name="正方形/長方形 518"/>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20" name="正方形/長方形 519"/>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21" name="正方形/長方形 520"/>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22" name="正方形/長方形 521"/>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480" name="グループ化 479"/>
            <p:cNvGrpSpPr/>
            <p:nvPr/>
          </p:nvGrpSpPr>
          <p:grpSpPr>
            <a:xfrm>
              <a:off x="2451952" y="2845421"/>
              <a:ext cx="216675" cy="216675"/>
              <a:chOff x="560512" y="1484784"/>
              <a:chExt cx="288032" cy="288032"/>
            </a:xfrm>
          </p:grpSpPr>
          <p:sp>
            <p:nvSpPr>
              <p:cNvPr id="515" name="正方形/長方形 514"/>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16" name="正方形/長方形 515"/>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17" name="正方形/長方形 516"/>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18" name="正方形/長方形 517"/>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481" name="グループ化 480"/>
            <p:cNvGrpSpPr/>
            <p:nvPr/>
          </p:nvGrpSpPr>
          <p:grpSpPr>
            <a:xfrm>
              <a:off x="2722794" y="2845421"/>
              <a:ext cx="216675" cy="216675"/>
              <a:chOff x="560512" y="1484784"/>
              <a:chExt cx="288032" cy="288032"/>
            </a:xfrm>
          </p:grpSpPr>
          <p:sp>
            <p:nvSpPr>
              <p:cNvPr id="511" name="正方形/長方形 510"/>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12" name="正方形/長方形 511"/>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13" name="正方形/長方形 512"/>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14" name="正方形/長方形 513"/>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482" name="グループ化 481"/>
            <p:cNvGrpSpPr/>
            <p:nvPr/>
          </p:nvGrpSpPr>
          <p:grpSpPr>
            <a:xfrm>
              <a:off x="2993638" y="2845421"/>
              <a:ext cx="216675" cy="216675"/>
              <a:chOff x="560512" y="1484784"/>
              <a:chExt cx="288032" cy="288032"/>
            </a:xfrm>
          </p:grpSpPr>
          <p:sp>
            <p:nvSpPr>
              <p:cNvPr id="507" name="正方形/長方形 506"/>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08" name="正方形/長方形 507"/>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09" name="正方形/長方形 508"/>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10" name="正方形/長方形 509"/>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483" name="グループ化 482"/>
            <p:cNvGrpSpPr/>
            <p:nvPr/>
          </p:nvGrpSpPr>
          <p:grpSpPr>
            <a:xfrm>
              <a:off x="2181108" y="3077572"/>
              <a:ext cx="216675" cy="216675"/>
              <a:chOff x="560512" y="1484784"/>
              <a:chExt cx="288032" cy="288032"/>
            </a:xfrm>
          </p:grpSpPr>
          <p:sp>
            <p:nvSpPr>
              <p:cNvPr id="503" name="正方形/長方形 502"/>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04" name="正方形/長方形 503"/>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05" name="正方形/長方形 504"/>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06" name="正方形/長方形 505"/>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484" name="グループ化 483"/>
            <p:cNvGrpSpPr/>
            <p:nvPr/>
          </p:nvGrpSpPr>
          <p:grpSpPr>
            <a:xfrm>
              <a:off x="2451952" y="3077572"/>
              <a:ext cx="216675" cy="216675"/>
              <a:chOff x="560512" y="1484784"/>
              <a:chExt cx="288032" cy="288032"/>
            </a:xfrm>
          </p:grpSpPr>
          <p:sp>
            <p:nvSpPr>
              <p:cNvPr id="499" name="正方形/長方形 498"/>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00" name="正方形/長方形 499"/>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01" name="正方形/長方形 500"/>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02" name="正方形/長方形 501"/>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485" name="グループ化 484"/>
            <p:cNvGrpSpPr/>
            <p:nvPr/>
          </p:nvGrpSpPr>
          <p:grpSpPr>
            <a:xfrm>
              <a:off x="2722794" y="3077572"/>
              <a:ext cx="216675" cy="216675"/>
              <a:chOff x="560512" y="1484784"/>
              <a:chExt cx="288032" cy="288032"/>
            </a:xfrm>
          </p:grpSpPr>
          <p:sp>
            <p:nvSpPr>
              <p:cNvPr id="495" name="正方形/長方形 494"/>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96" name="正方形/長方形 495"/>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97" name="正方形/長方形 496"/>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98" name="正方形/長方形 497"/>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486" name="グループ化 485"/>
            <p:cNvGrpSpPr/>
            <p:nvPr/>
          </p:nvGrpSpPr>
          <p:grpSpPr>
            <a:xfrm>
              <a:off x="2993638" y="3077572"/>
              <a:ext cx="216675" cy="216675"/>
              <a:chOff x="560512" y="1484784"/>
              <a:chExt cx="288032" cy="288032"/>
            </a:xfrm>
          </p:grpSpPr>
          <p:sp>
            <p:nvSpPr>
              <p:cNvPr id="491" name="正方形/長方形 490"/>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92" name="正方形/長方形 491"/>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93" name="正方形/長方形 492"/>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94" name="正方形/長方形 493"/>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487" name="正方形/長方形 299"/>
            <p:cNvSpPr/>
            <p:nvPr/>
          </p:nvSpPr>
          <p:spPr>
            <a:xfrm>
              <a:off x="2181108" y="3354219"/>
              <a:ext cx="216675" cy="108337"/>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88" name="正方形/長方形 295"/>
            <p:cNvSpPr/>
            <p:nvPr/>
          </p:nvSpPr>
          <p:spPr>
            <a:xfrm>
              <a:off x="2451952" y="3354219"/>
              <a:ext cx="216675" cy="108337"/>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89" name="正方形/長方形 291"/>
            <p:cNvSpPr/>
            <p:nvPr/>
          </p:nvSpPr>
          <p:spPr>
            <a:xfrm>
              <a:off x="2722794" y="3354219"/>
              <a:ext cx="216675" cy="108337"/>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90" name="正方形/長方形 287"/>
            <p:cNvSpPr/>
            <p:nvPr/>
          </p:nvSpPr>
          <p:spPr>
            <a:xfrm>
              <a:off x="2993638" y="3354219"/>
              <a:ext cx="216675" cy="108337"/>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523" name="グループ化 522"/>
          <p:cNvGrpSpPr/>
          <p:nvPr/>
        </p:nvGrpSpPr>
        <p:grpSpPr>
          <a:xfrm>
            <a:off x="1666633" y="3717032"/>
            <a:ext cx="858102" cy="504056"/>
            <a:chOff x="2122652" y="2789319"/>
            <a:chExt cx="1146118" cy="673238"/>
          </a:xfrm>
        </p:grpSpPr>
        <p:sp>
          <p:nvSpPr>
            <p:cNvPr id="524" name="二等辺三角形 8"/>
            <p:cNvSpPr/>
            <p:nvPr/>
          </p:nvSpPr>
          <p:spPr>
            <a:xfrm>
              <a:off x="2122652" y="2789319"/>
              <a:ext cx="1146118" cy="673238"/>
            </a:xfrm>
            <a:custGeom>
              <a:avLst/>
              <a:gdLst>
                <a:gd name="connsiteX0" fmla="*/ 792088 w 2160240"/>
                <a:gd name="connsiteY0" fmla="*/ 0 h 1008112"/>
                <a:gd name="connsiteX1" fmla="*/ 1368152 w 2160240"/>
                <a:gd name="connsiteY1" fmla="*/ 0 h 1008112"/>
                <a:gd name="connsiteX2" fmla="*/ 1368152 w 2160240"/>
                <a:gd name="connsiteY2" fmla="*/ 144016 h 1008112"/>
                <a:gd name="connsiteX3" fmla="*/ 2160240 w 2160240"/>
                <a:gd name="connsiteY3" fmla="*/ 144016 h 1008112"/>
                <a:gd name="connsiteX4" fmla="*/ 2160240 w 2160240"/>
                <a:gd name="connsiteY4" fmla="*/ 1008112 h 1008112"/>
                <a:gd name="connsiteX5" fmla="*/ 0 w 2160240"/>
                <a:gd name="connsiteY5" fmla="*/ 1008112 h 1008112"/>
                <a:gd name="connsiteX6" fmla="*/ 0 w 2160240"/>
                <a:gd name="connsiteY6" fmla="*/ 144016 h 1008112"/>
                <a:gd name="connsiteX7" fmla="*/ 792088 w 2160240"/>
                <a:gd name="connsiteY7" fmla="*/ 144016 h 1008112"/>
                <a:gd name="connsiteX8" fmla="*/ 792088 w 2160240"/>
                <a:gd name="connsiteY8" fmla="*/ 0 h 1008112"/>
                <a:gd name="connsiteX0" fmla="*/ 792088 w 2160240"/>
                <a:gd name="connsiteY0" fmla="*/ 144016 h 1008112"/>
                <a:gd name="connsiteX1" fmla="*/ 1368152 w 2160240"/>
                <a:gd name="connsiteY1" fmla="*/ 0 h 1008112"/>
                <a:gd name="connsiteX2" fmla="*/ 1368152 w 2160240"/>
                <a:gd name="connsiteY2" fmla="*/ 144016 h 1008112"/>
                <a:gd name="connsiteX3" fmla="*/ 2160240 w 2160240"/>
                <a:gd name="connsiteY3" fmla="*/ 144016 h 1008112"/>
                <a:gd name="connsiteX4" fmla="*/ 2160240 w 2160240"/>
                <a:gd name="connsiteY4" fmla="*/ 1008112 h 1008112"/>
                <a:gd name="connsiteX5" fmla="*/ 0 w 2160240"/>
                <a:gd name="connsiteY5" fmla="*/ 1008112 h 1008112"/>
                <a:gd name="connsiteX6" fmla="*/ 0 w 2160240"/>
                <a:gd name="connsiteY6" fmla="*/ 144016 h 1008112"/>
                <a:gd name="connsiteX7" fmla="*/ 792088 w 2160240"/>
                <a:gd name="connsiteY7" fmla="*/ 144016 h 1008112"/>
                <a:gd name="connsiteX0" fmla="*/ 792088 w 2160240"/>
                <a:gd name="connsiteY0" fmla="*/ 0 h 864096"/>
                <a:gd name="connsiteX1" fmla="*/ 1368152 w 2160240"/>
                <a:gd name="connsiteY1" fmla="*/ 0 h 864096"/>
                <a:gd name="connsiteX2" fmla="*/ 2160240 w 2160240"/>
                <a:gd name="connsiteY2" fmla="*/ 0 h 864096"/>
                <a:gd name="connsiteX3" fmla="*/ 2160240 w 2160240"/>
                <a:gd name="connsiteY3" fmla="*/ 864096 h 864096"/>
                <a:gd name="connsiteX4" fmla="*/ 0 w 2160240"/>
                <a:gd name="connsiteY4" fmla="*/ 864096 h 864096"/>
                <a:gd name="connsiteX5" fmla="*/ 0 w 2160240"/>
                <a:gd name="connsiteY5" fmla="*/ 0 h 864096"/>
                <a:gd name="connsiteX6" fmla="*/ 792088 w 2160240"/>
                <a:gd name="connsiteY6" fmla="*/ 0 h 864096"/>
                <a:gd name="connsiteX0" fmla="*/ 792088 w 2160240"/>
                <a:gd name="connsiteY0" fmla="*/ 0 h 864096"/>
                <a:gd name="connsiteX1" fmla="*/ 2160240 w 2160240"/>
                <a:gd name="connsiteY1" fmla="*/ 0 h 864096"/>
                <a:gd name="connsiteX2" fmla="*/ 2160240 w 2160240"/>
                <a:gd name="connsiteY2" fmla="*/ 864096 h 864096"/>
                <a:gd name="connsiteX3" fmla="*/ 0 w 2160240"/>
                <a:gd name="connsiteY3" fmla="*/ 864096 h 864096"/>
                <a:gd name="connsiteX4" fmla="*/ 0 w 2160240"/>
                <a:gd name="connsiteY4" fmla="*/ 0 h 864096"/>
                <a:gd name="connsiteX5" fmla="*/ 792088 w 2160240"/>
                <a:gd name="connsiteY5" fmla="*/ 0 h 864096"/>
                <a:gd name="connsiteX0" fmla="*/ 0 w 2160240"/>
                <a:gd name="connsiteY0" fmla="*/ 0 h 864096"/>
                <a:gd name="connsiteX1" fmla="*/ 2160240 w 2160240"/>
                <a:gd name="connsiteY1" fmla="*/ 0 h 864096"/>
                <a:gd name="connsiteX2" fmla="*/ 2160240 w 2160240"/>
                <a:gd name="connsiteY2" fmla="*/ 864096 h 864096"/>
                <a:gd name="connsiteX3" fmla="*/ 0 w 2160240"/>
                <a:gd name="connsiteY3" fmla="*/ 864096 h 864096"/>
                <a:gd name="connsiteX4" fmla="*/ 0 w 2160240"/>
                <a:gd name="connsiteY4" fmla="*/ 0 h 86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240" h="864096">
                  <a:moveTo>
                    <a:pt x="0" y="0"/>
                  </a:moveTo>
                  <a:lnTo>
                    <a:pt x="2160240" y="0"/>
                  </a:lnTo>
                  <a:lnTo>
                    <a:pt x="2160240" y="864096"/>
                  </a:lnTo>
                  <a:lnTo>
                    <a:pt x="0" y="864096"/>
                  </a:lnTo>
                  <a:lnTo>
                    <a:pt x="0" y="0"/>
                  </a:lnTo>
                  <a:close/>
                </a:path>
              </a:pathLst>
            </a:custGeom>
            <a:solidFill>
              <a:srgbClr val="A2BBDC"/>
            </a:solidFill>
            <a:ln cmpd="sng">
              <a:noFill/>
            </a:ln>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grpSp>
          <p:nvGrpSpPr>
            <p:cNvPr id="525" name="グループ化 524"/>
            <p:cNvGrpSpPr/>
            <p:nvPr/>
          </p:nvGrpSpPr>
          <p:grpSpPr>
            <a:xfrm>
              <a:off x="2181108" y="2845421"/>
              <a:ext cx="216675" cy="216675"/>
              <a:chOff x="560512" y="1484784"/>
              <a:chExt cx="288032" cy="288032"/>
            </a:xfrm>
          </p:grpSpPr>
          <p:sp>
            <p:nvSpPr>
              <p:cNvPr id="565" name="正方形/長方形 564"/>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66" name="正方形/長方形 565"/>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67" name="正方形/長方形 566"/>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68" name="正方形/長方形 567"/>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526" name="グループ化 525"/>
            <p:cNvGrpSpPr/>
            <p:nvPr/>
          </p:nvGrpSpPr>
          <p:grpSpPr>
            <a:xfrm>
              <a:off x="2451952" y="2845421"/>
              <a:ext cx="216675" cy="216675"/>
              <a:chOff x="560512" y="1484784"/>
              <a:chExt cx="288032" cy="288032"/>
            </a:xfrm>
          </p:grpSpPr>
          <p:sp>
            <p:nvSpPr>
              <p:cNvPr id="561" name="正方形/長方形 560"/>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62" name="正方形/長方形 561"/>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63" name="正方形/長方形 562"/>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64" name="正方形/長方形 563"/>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527" name="グループ化 526"/>
            <p:cNvGrpSpPr/>
            <p:nvPr/>
          </p:nvGrpSpPr>
          <p:grpSpPr>
            <a:xfrm>
              <a:off x="2722794" y="2845421"/>
              <a:ext cx="216675" cy="216675"/>
              <a:chOff x="560512" y="1484784"/>
              <a:chExt cx="288032" cy="288032"/>
            </a:xfrm>
          </p:grpSpPr>
          <p:sp>
            <p:nvSpPr>
              <p:cNvPr id="557" name="正方形/長方形 556"/>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58" name="正方形/長方形 557"/>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59" name="正方形/長方形 558"/>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60" name="正方形/長方形 559"/>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528" name="グループ化 527"/>
            <p:cNvGrpSpPr/>
            <p:nvPr/>
          </p:nvGrpSpPr>
          <p:grpSpPr>
            <a:xfrm>
              <a:off x="2993638" y="2845421"/>
              <a:ext cx="216675" cy="216675"/>
              <a:chOff x="560512" y="1484784"/>
              <a:chExt cx="288032" cy="288032"/>
            </a:xfrm>
          </p:grpSpPr>
          <p:sp>
            <p:nvSpPr>
              <p:cNvPr id="553" name="正方形/長方形 552"/>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54" name="正方形/長方形 553"/>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55" name="正方形/長方形 554"/>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56" name="正方形/長方形 555"/>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529" name="グループ化 528"/>
            <p:cNvGrpSpPr/>
            <p:nvPr/>
          </p:nvGrpSpPr>
          <p:grpSpPr>
            <a:xfrm>
              <a:off x="2181108" y="3077572"/>
              <a:ext cx="216675" cy="216675"/>
              <a:chOff x="560512" y="1484784"/>
              <a:chExt cx="288032" cy="288032"/>
            </a:xfrm>
          </p:grpSpPr>
          <p:sp>
            <p:nvSpPr>
              <p:cNvPr id="549" name="正方形/長方形 548"/>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50" name="正方形/長方形 549"/>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51" name="正方形/長方形 550"/>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52" name="正方形/長方形 551"/>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530" name="グループ化 529"/>
            <p:cNvGrpSpPr/>
            <p:nvPr/>
          </p:nvGrpSpPr>
          <p:grpSpPr>
            <a:xfrm>
              <a:off x="2451952" y="3077572"/>
              <a:ext cx="216675" cy="216675"/>
              <a:chOff x="560512" y="1484784"/>
              <a:chExt cx="288032" cy="288032"/>
            </a:xfrm>
          </p:grpSpPr>
          <p:sp>
            <p:nvSpPr>
              <p:cNvPr id="545" name="正方形/長方形 544"/>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46" name="正方形/長方形 545"/>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47" name="正方形/長方形 546"/>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48" name="正方形/長方形 547"/>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531" name="グループ化 530"/>
            <p:cNvGrpSpPr/>
            <p:nvPr/>
          </p:nvGrpSpPr>
          <p:grpSpPr>
            <a:xfrm>
              <a:off x="2722794" y="3077572"/>
              <a:ext cx="216675" cy="216675"/>
              <a:chOff x="560512" y="1484784"/>
              <a:chExt cx="288032" cy="288032"/>
            </a:xfrm>
          </p:grpSpPr>
          <p:sp>
            <p:nvSpPr>
              <p:cNvPr id="541" name="正方形/長方形 540"/>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42" name="正方形/長方形 541"/>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43" name="正方形/長方形 542"/>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44" name="正方形/長方形 543"/>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532" name="グループ化 531"/>
            <p:cNvGrpSpPr/>
            <p:nvPr/>
          </p:nvGrpSpPr>
          <p:grpSpPr>
            <a:xfrm>
              <a:off x="2993638" y="3077572"/>
              <a:ext cx="216675" cy="216675"/>
              <a:chOff x="560512" y="1484784"/>
              <a:chExt cx="288032" cy="288032"/>
            </a:xfrm>
          </p:grpSpPr>
          <p:sp>
            <p:nvSpPr>
              <p:cNvPr id="537" name="正方形/長方形 536"/>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38" name="正方形/長方形 537"/>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39" name="正方形/長方形 538"/>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40" name="正方形/長方形 539"/>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533" name="正方形/長方形 299"/>
            <p:cNvSpPr/>
            <p:nvPr/>
          </p:nvSpPr>
          <p:spPr>
            <a:xfrm>
              <a:off x="2181108" y="3354219"/>
              <a:ext cx="216675" cy="108337"/>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34" name="正方形/長方形 295"/>
            <p:cNvSpPr/>
            <p:nvPr/>
          </p:nvSpPr>
          <p:spPr>
            <a:xfrm>
              <a:off x="2451952" y="3354219"/>
              <a:ext cx="216675" cy="108337"/>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35" name="正方形/長方形 291"/>
            <p:cNvSpPr/>
            <p:nvPr/>
          </p:nvSpPr>
          <p:spPr>
            <a:xfrm>
              <a:off x="2722794" y="3354219"/>
              <a:ext cx="216675" cy="108337"/>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36" name="正方形/長方形 287"/>
            <p:cNvSpPr/>
            <p:nvPr/>
          </p:nvSpPr>
          <p:spPr>
            <a:xfrm>
              <a:off x="2993638" y="3354219"/>
              <a:ext cx="216675" cy="108337"/>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569" name="グループ化 568"/>
          <p:cNvGrpSpPr/>
          <p:nvPr/>
        </p:nvGrpSpPr>
        <p:grpSpPr>
          <a:xfrm>
            <a:off x="704528" y="3717032"/>
            <a:ext cx="858102" cy="504056"/>
            <a:chOff x="2122652" y="2789319"/>
            <a:chExt cx="1146118" cy="673238"/>
          </a:xfrm>
        </p:grpSpPr>
        <p:sp>
          <p:nvSpPr>
            <p:cNvPr id="570" name="二等辺三角形 8"/>
            <p:cNvSpPr/>
            <p:nvPr/>
          </p:nvSpPr>
          <p:spPr>
            <a:xfrm>
              <a:off x="2122652" y="2789319"/>
              <a:ext cx="1146118" cy="673238"/>
            </a:xfrm>
            <a:custGeom>
              <a:avLst/>
              <a:gdLst>
                <a:gd name="connsiteX0" fmla="*/ 792088 w 2160240"/>
                <a:gd name="connsiteY0" fmla="*/ 0 h 1008112"/>
                <a:gd name="connsiteX1" fmla="*/ 1368152 w 2160240"/>
                <a:gd name="connsiteY1" fmla="*/ 0 h 1008112"/>
                <a:gd name="connsiteX2" fmla="*/ 1368152 w 2160240"/>
                <a:gd name="connsiteY2" fmla="*/ 144016 h 1008112"/>
                <a:gd name="connsiteX3" fmla="*/ 2160240 w 2160240"/>
                <a:gd name="connsiteY3" fmla="*/ 144016 h 1008112"/>
                <a:gd name="connsiteX4" fmla="*/ 2160240 w 2160240"/>
                <a:gd name="connsiteY4" fmla="*/ 1008112 h 1008112"/>
                <a:gd name="connsiteX5" fmla="*/ 0 w 2160240"/>
                <a:gd name="connsiteY5" fmla="*/ 1008112 h 1008112"/>
                <a:gd name="connsiteX6" fmla="*/ 0 w 2160240"/>
                <a:gd name="connsiteY6" fmla="*/ 144016 h 1008112"/>
                <a:gd name="connsiteX7" fmla="*/ 792088 w 2160240"/>
                <a:gd name="connsiteY7" fmla="*/ 144016 h 1008112"/>
                <a:gd name="connsiteX8" fmla="*/ 792088 w 2160240"/>
                <a:gd name="connsiteY8" fmla="*/ 0 h 1008112"/>
                <a:gd name="connsiteX0" fmla="*/ 792088 w 2160240"/>
                <a:gd name="connsiteY0" fmla="*/ 144016 h 1008112"/>
                <a:gd name="connsiteX1" fmla="*/ 1368152 w 2160240"/>
                <a:gd name="connsiteY1" fmla="*/ 0 h 1008112"/>
                <a:gd name="connsiteX2" fmla="*/ 1368152 w 2160240"/>
                <a:gd name="connsiteY2" fmla="*/ 144016 h 1008112"/>
                <a:gd name="connsiteX3" fmla="*/ 2160240 w 2160240"/>
                <a:gd name="connsiteY3" fmla="*/ 144016 h 1008112"/>
                <a:gd name="connsiteX4" fmla="*/ 2160240 w 2160240"/>
                <a:gd name="connsiteY4" fmla="*/ 1008112 h 1008112"/>
                <a:gd name="connsiteX5" fmla="*/ 0 w 2160240"/>
                <a:gd name="connsiteY5" fmla="*/ 1008112 h 1008112"/>
                <a:gd name="connsiteX6" fmla="*/ 0 w 2160240"/>
                <a:gd name="connsiteY6" fmla="*/ 144016 h 1008112"/>
                <a:gd name="connsiteX7" fmla="*/ 792088 w 2160240"/>
                <a:gd name="connsiteY7" fmla="*/ 144016 h 1008112"/>
                <a:gd name="connsiteX0" fmla="*/ 792088 w 2160240"/>
                <a:gd name="connsiteY0" fmla="*/ 0 h 864096"/>
                <a:gd name="connsiteX1" fmla="*/ 1368152 w 2160240"/>
                <a:gd name="connsiteY1" fmla="*/ 0 h 864096"/>
                <a:gd name="connsiteX2" fmla="*/ 2160240 w 2160240"/>
                <a:gd name="connsiteY2" fmla="*/ 0 h 864096"/>
                <a:gd name="connsiteX3" fmla="*/ 2160240 w 2160240"/>
                <a:gd name="connsiteY3" fmla="*/ 864096 h 864096"/>
                <a:gd name="connsiteX4" fmla="*/ 0 w 2160240"/>
                <a:gd name="connsiteY4" fmla="*/ 864096 h 864096"/>
                <a:gd name="connsiteX5" fmla="*/ 0 w 2160240"/>
                <a:gd name="connsiteY5" fmla="*/ 0 h 864096"/>
                <a:gd name="connsiteX6" fmla="*/ 792088 w 2160240"/>
                <a:gd name="connsiteY6" fmla="*/ 0 h 864096"/>
                <a:gd name="connsiteX0" fmla="*/ 792088 w 2160240"/>
                <a:gd name="connsiteY0" fmla="*/ 0 h 864096"/>
                <a:gd name="connsiteX1" fmla="*/ 2160240 w 2160240"/>
                <a:gd name="connsiteY1" fmla="*/ 0 h 864096"/>
                <a:gd name="connsiteX2" fmla="*/ 2160240 w 2160240"/>
                <a:gd name="connsiteY2" fmla="*/ 864096 h 864096"/>
                <a:gd name="connsiteX3" fmla="*/ 0 w 2160240"/>
                <a:gd name="connsiteY3" fmla="*/ 864096 h 864096"/>
                <a:gd name="connsiteX4" fmla="*/ 0 w 2160240"/>
                <a:gd name="connsiteY4" fmla="*/ 0 h 864096"/>
                <a:gd name="connsiteX5" fmla="*/ 792088 w 2160240"/>
                <a:gd name="connsiteY5" fmla="*/ 0 h 864096"/>
                <a:gd name="connsiteX0" fmla="*/ 0 w 2160240"/>
                <a:gd name="connsiteY0" fmla="*/ 0 h 864096"/>
                <a:gd name="connsiteX1" fmla="*/ 2160240 w 2160240"/>
                <a:gd name="connsiteY1" fmla="*/ 0 h 864096"/>
                <a:gd name="connsiteX2" fmla="*/ 2160240 w 2160240"/>
                <a:gd name="connsiteY2" fmla="*/ 864096 h 864096"/>
                <a:gd name="connsiteX3" fmla="*/ 0 w 2160240"/>
                <a:gd name="connsiteY3" fmla="*/ 864096 h 864096"/>
                <a:gd name="connsiteX4" fmla="*/ 0 w 2160240"/>
                <a:gd name="connsiteY4" fmla="*/ 0 h 86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240" h="864096">
                  <a:moveTo>
                    <a:pt x="0" y="0"/>
                  </a:moveTo>
                  <a:lnTo>
                    <a:pt x="2160240" y="0"/>
                  </a:lnTo>
                  <a:lnTo>
                    <a:pt x="2160240" y="864096"/>
                  </a:lnTo>
                  <a:lnTo>
                    <a:pt x="0" y="864096"/>
                  </a:lnTo>
                  <a:lnTo>
                    <a:pt x="0" y="0"/>
                  </a:lnTo>
                  <a:close/>
                </a:path>
              </a:pathLst>
            </a:custGeom>
            <a:solidFill>
              <a:srgbClr val="A2BBDC"/>
            </a:solidFill>
            <a:ln cmpd="sng">
              <a:noFill/>
            </a:ln>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grpSp>
          <p:nvGrpSpPr>
            <p:cNvPr id="571" name="グループ化 570"/>
            <p:cNvGrpSpPr/>
            <p:nvPr/>
          </p:nvGrpSpPr>
          <p:grpSpPr>
            <a:xfrm>
              <a:off x="2181108" y="2845421"/>
              <a:ext cx="216675" cy="216675"/>
              <a:chOff x="560512" y="1484784"/>
              <a:chExt cx="288032" cy="288032"/>
            </a:xfrm>
          </p:grpSpPr>
          <p:sp>
            <p:nvSpPr>
              <p:cNvPr id="611" name="正方形/長方形 610"/>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12" name="正方形/長方形 611"/>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13" name="正方形/長方形 612"/>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14" name="正方形/長方形 613"/>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572" name="グループ化 571"/>
            <p:cNvGrpSpPr/>
            <p:nvPr/>
          </p:nvGrpSpPr>
          <p:grpSpPr>
            <a:xfrm>
              <a:off x="2451952" y="2845421"/>
              <a:ext cx="216675" cy="216675"/>
              <a:chOff x="560512" y="1484784"/>
              <a:chExt cx="288032" cy="288032"/>
            </a:xfrm>
          </p:grpSpPr>
          <p:sp>
            <p:nvSpPr>
              <p:cNvPr id="607" name="正方形/長方形 606"/>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08" name="正方形/長方形 607"/>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09" name="正方形/長方形 608"/>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10" name="正方形/長方形 609"/>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573" name="グループ化 572"/>
            <p:cNvGrpSpPr/>
            <p:nvPr/>
          </p:nvGrpSpPr>
          <p:grpSpPr>
            <a:xfrm>
              <a:off x="2722794" y="2845421"/>
              <a:ext cx="216675" cy="216675"/>
              <a:chOff x="560512" y="1484784"/>
              <a:chExt cx="288032" cy="288032"/>
            </a:xfrm>
          </p:grpSpPr>
          <p:sp>
            <p:nvSpPr>
              <p:cNvPr id="603" name="正方形/長方形 602"/>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04" name="正方形/長方形 603"/>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05" name="正方形/長方形 604"/>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06" name="正方形/長方形 605"/>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574" name="グループ化 573"/>
            <p:cNvGrpSpPr/>
            <p:nvPr/>
          </p:nvGrpSpPr>
          <p:grpSpPr>
            <a:xfrm>
              <a:off x="2993638" y="2845421"/>
              <a:ext cx="216675" cy="216675"/>
              <a:chOff x="560512" y="1484784"/>
              <a:chExt cx="288032" cy="288032"/>
            </a:xfrm>
          </p:grpSpPr>
          <p:sp>
            <p:nvSpPr>
              <p:cNvPr id="599" name="正方形/長方形 598"/>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00" name="正方形/長方形 599"/>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01" name="正方形/長方形 600"/>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02" name="正方形/長方形 601"/>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575" name="グループ化 574"/>
            <p:cNvGrpSpPr/>
            <p:nvPr/>
          </p:nvGrpSpPr>
          <p:grpSpPr>
            <a:xfrm>
              <a:off x="2181108" y="3077572"/>
              <a:ext cx="216675" cy="216675"/>
              <a:chOff x="560512" y="1484784"/>
              <a:chExt cx="288032" cy="288032"/>
            </a:xfrm>
          </p:grpSpPr>
          <p:sp>
            <p:nvSpPr>
              <p:cNvPr id="595" name="正方形/長方形 594"/>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96" name="正方形/長方形 595"/>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97" name="正方形/長方形 596"/>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98" name="正方形/長方形 597"/>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576" name="グループ化 575"/>
            <p:cNvGrpSpPr/>
            <p:nvPr/>
          </p:nvGrpSpPr>
          <p:grpSpPr>
            <a:xfrm>
              <a:off x="2451952" y="3077572"/>
              <a:ext cx="216675" cy="216675"/>
              <a:chOff x="560512" y="1484784"/>
              <a:chExt cx="288032" cy="288032"/>
            </a:xfrm>
          </p:grpSpPr>
          <p:sp>
            <p:nvSpPr>
              <p:cNvPr id="591" name="正方形/長方形 590"/>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92" name="正方形/長方形 591"/>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93" name="正方形/長方形 592"/>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94" name="正方形/長方形 593"/>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577" name="グループ化 576"/>
            <p:cNvGrpSpPr/>
            <p:nvPr/>
          </p:nvGrpSpPr>
          <p:grpSpPr>
            <a:xfrm>
              <a:off x="2722794" y="3077572"/>
              <a:ext cx="216675" cy="216675"/>
              <a:chOff x="560512" y="1484784"/>
              <a:chExt cx="288032" cy="288032"/>
            </a:xfrm>
          </p:grpSpPr>
          <p:sp>
            <p:nvSpPr>
              <p:cNvPr id="587" name="正方形/長方形 586"/>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88" name="正方形/長方形 587"/>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89" name="正方形/長方形 588"/>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90" name="正方形/長方形 589"/>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578" name="グループ化 577"/>
            <p:cNvGrpSpPr/>
            <p:nvPr/>
          </p:nvGrpSpPr>
          <p:grpSpPr>
            <a:xfrm>
              <a:off x="2993638" y="3077572"/>
              <a:ext cx="216675" cy="216675"/>
              <a:chOff x="560512" y="1484784"/>
              <a:chExt cx="288032" cy="288032"/>
            </a:xfrm>
          </p:grpSpPr>
          <p:sp>
            <p:nvSpPr>
              <p:cNvPr id="583" name="正方形/長方形 582"/>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84" name="正方形/長方形 583"/>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85" name="正方形/長方形 584"/>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86" name="正方形/長方形 585"/>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579" name="正方形/長方形 299"/>
            <p:cNvSpPr/>
            <p:nvPr/>
          </p:nvSpPr>
          <p:spPr>
            <a:xfrm>
              <a:off x="2181108" y="3354219"/>
              <a:ext cx="216675" cy="108337"/>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80" name="正方形/長方形 295"/>
            <p:cNvSpPr/>
            <p:nvPr/>
          </p:nvSpPr>
          <p:spPr>
            <a:xfrm>
              <a:off x="2451952" y="3354219"/>
              <a:ext cx="216675" cy="108337"/>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81" name="正方形/長方形 291"/>
            <p:cNvSpPr/>
            <p:nvPr/>
          </p:nvSpPr>
          <p:spPr>
            <a:xfrm>
              <a:off x="2722794" y="3354219"/>
              <a:ext cx="216675" cy="108337"/>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82" name="正方形/長方形 287"/>
            <p:cNvSpPr/>
            <p:nvPr/>
          </p:nvSpPr>
          <p:spPr>
            <a:xfrm>
              <a:off x="2993638" y="3354219"/>
              <a:ext cx="216675" cy="108337"/>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1032" name="正方形/長方形 1031"/>
          <p:cNvSpPr/>
          <p:nvPr/>
        </p:nvSpPr>
        <p:spPr>
          <a:xfrm>
            <a:off x="1208584" y="4293096"/>
            <a:ext cx="2736304" cy="276999"/>
          </a:xfrm>
          <a:prstGeom prst="rect">
            <a:avLst/>
          </a:prstGeom>
        </p:spPr>
        <p:txBody>
          <a:bodyPr wrap="square">
            <a:spAutoFit/>
          </a:bodyPr>
          <a:lstStyle/>
          <a:p>
            <a:pPr algn="ct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優遇政策を通じて積極的に誘致</a:t>
            </a:r>
            <a:endParaRPr lang="ja-JP" altLang="en-US" sz="1200" b="1" dirty="0"/>
          </a:p>
        </p:txBody>
      </p:sp>
      <p:sp>
        <p:nvSpPr>
          <p:cNvPr id="619" name="正方形/長方形 618"/>
          <p:cNvSpPr/>
          <p:nvPr/>
        </p:nvSpPr>
        <p:spPr>
          <a:xfrm>
            <a:off x="2000672" y="4509120"/>
            <a:ext cx="1224136" cy="425758"/>
          </a:xfrm>
          <a:prstGeom prst="rect">
            <a:avLst/>
          </a:prstGeom>
        </p:spPr>
        <p:txBody>
          <a:bodyPr wrap="square">
            <a:spAutoFit/>
          </a:bodyPr>
          <a:lstStyle/>
          <a:p>
            <a:pPr marL="130175" indent="-130175" fontAlgn="ctr">
              <a:spcAft>
                <a:spcPts val="200"/>
              </a:spcAft>
              <a:buClr>
                <a:srgbClr val="3D6AA7"/>
              </a:buClr>
              <a:buSzPct val="80000"/>
              <a:buFont typeface="Wingdings" panose="05000000000000000000" pitchFamily="2" charset="2"/>
              <a:buChar char="l"/>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ビザ要件の緩和</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30175" indent="-130175" fontAlgn="ctr">
              <a:spcAft>
                <a:spcPts val="200"/>
              </a:spcAft>
              <a:buClr>
                <a:srgbClr val="3D6AA7"/>
              </a:buClr>
              <a:buSzPct val="80000"/>
              <a:buFont typeface="Wingdings" panose="05000000000000000000" pitchFamily="2" charset="2"/>
              <a:buChar char="l"/>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税金の非課税</a:t>
            </a:r>
            <a:endParaRPr lang="ja-JP" altLang="en-US" sz="1000" dirty="0"/>
          </a:p>
        </p:txBody>
      </p:sp>
      <p:graphicFrame>
        <p:nvGraphicFramePr>
          <p:cNvPr id="9" name="Object 59"/>
          <p:cNvGraphicFramePr>
            <a:graphicFrameLocks/>
          </p:cNvGraphicFramePr>
          <p:nvPr>
            <p:custDataLst>
              <p:tags r:id="rId3"/>
            </p:custDataLst>
          </p:nvPr>
        </p:nvGraphicFramePr>
        <p:xfrm>
          <a:off x="4775200" y="2603500"/>
          <a:ext cx="4841827" cy="3832142"/>
        </p:xfrm>
        <a:graphic>
          <a:graphicData uri="http://schemas.openxmlformats.org/drawingml/2006/chart">
            <c:chart xmlns:c="http://schemas.openxmlformats.org/drawingml/2006/chart" xmlns:r="http://schemas.openxmlformats.org/officeDocument/2006/relationships" r:id="rId17"/>
          </a:graphicData>
        </a:graphic>
      </p:graphicFrame>
      <p:sp>
        <p:nvSpPr>
          <p:cNvPr id="372" name="テキスト プレースホルダ 9"/>
          <p:cNvSpPr>
            <a:spLocks noGrp="1"/>
          </p:cNvSpPr>
          <p:nvPr>
            <p:custDataLst>
              <p:tags r:id="rId4"/>
            </p:custDataLst>
          </p:nvPr>
        </p:nvSpPr>
        <p:spPr bwMode="gray">
          <a:xfrm>
            <a:off x="8678863" y="63468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EBF4E54-4D31-4878-A048-2D5F808DD1DD}" type="datetime'''''''''''''''2''''''''''0''''''''''''''''''''17'">
              <a:rPr lang="ja-JP" altLang="en-US" sz="1000"/>
              <a:pPr/>
              <a:t>2017</a:t>
            </a:fld>
            <a:endParaRPr kumimoji="0" lang="ja-JP" altLang="en-US" sz="1000" dirty="0">
              <a:sym typeface="+mn-lt"/>
            </a:endParaRPr>
          </a:p>
        </p:txBody>
      </p:sp>
      <p:sp>
        <p:nvSpPr>
          <p:cNvPr id="373" name="テキスト プレースホルダ 9"/>
          <p:cNvSpPr>
            <a:spLocks noGrp="1"/>
          </p:cNvSpPr>
          <p:nvPr>
            <p:custDataLst>
              <p:tags r:id="rId5"/>
            </p:custDataLst>
          </p:nvPr>
        </p:nvSpPr>
        <p:spPr bwMode="gray">
          <a:xfrm>
            <a:off x="9174163" y="63468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1D07A4D-A756-49EC-AFB1-1B79C407538D}" type="datetime'''2''''''''''''''''''''0''''''''1''''''''''''8'''''">
              <a:rPr lang="ja-JP" altLang="en-US" sz="1000"/>
              <a:pPr/>
              <a:t>2018</a:t>
            </a:fld>
            <a:endParaRPr kumimoji="0" lang="ja-JP" altLang="en-US" sz="1000" dirty="0">
              <a:sym typeface="+mn-lt"/>
            </a:endParaRPr>
          </a:p>
        </p:txBody>
      </p:sp>
      <p:sp>
        <p:nvSpPr>
          <p:cNvPr id="352" name="テキスト プレースホルダ 9"/>
          <p:cNvSpPr>
            <a:spLocks noGrp="1"/>
          </p:cNvSpPr>
          <p:nvPr>
            <p:custDataLst>
              <p:tags r:id="rId6"/>
            </p:custDataLst>
          </p:nvPr>
        </p:nvSpPr>
        <p:spPr bwMode="gray">
          <a:xfrm>
            <a:off x="4813300" y="2468563"/>
            <a:ext cx="304800"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1200" dirty="0">
                <a:sym typeface="+mn-lt"/>
              </a:rPr>
              <a:t>万人</a:t>
            </a:r>
          </a:p>
        </p:txBody>
      </p:sp>
      <p:sp>
        <p:nvSpPr>
          <p:cNvPr id="369" name="テキスト プレースホルダ 9"/>
          <p:cNvSpPr>
            <a:spLocks noGrp="1"/>
          </p:cNvSpPr>
          <p:nvPr>
            <p:custDataLst>
              <p:tags r:id="rId7"/>
            </p:custDataLst>
          </p:nvPr>
        </p:nvSpPr>
        <p:spPr bwMode="gray">
          <a:xfrm>
            <a:off x="7197725" y="63468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26F1936-8511-4C10-A661-CE63AFB9EB33}" type="datetime'''''''''''''''''''''''''2''0''1''4'''''''''''''''''''''''''">
              <a:rPr lang="ja-JP" altLang="en-US" sz="1000"/>
              <a:pPr/>
              <a:t>2014</a:t>
            </a:fld>
            <a:endParaRPr kumimoji="0" lang="ja-JP" altLang="en-US" sz="1000" dirty="0">
              <a:sym typeface="+mn-lt"/>
            </a:endParaRPr>
          </a:p>
        </p:txBody>
      </p:sp>
      <p:sp>
        <p:nvSpPr>
          <p:cNvPr id="370" name="テキスト プレースホルダ 9"/>
          <p:cNvSpPr>
            <a:spLocks noGrp="1"/>
          </p:cNvSpPr>
          <p:nvPr>
            <p:custDataLst>
              <p:tags r:id="rId8"/>
            </p:custDataLst>
          </p:nvPr>
        </p:nvSpPr>
        <p:spPr bwMode="gray">
          <a:xfrm>
            <a:off x="7688263" y="63468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64A478D-7015-4248-B5B1-AF12DAE2A88A}" type="datetime'''''''201''''''''''''''''''5'''''''''''">
              <a:rPr lang="ja-JP" altLang="en-US" sz="1000"/>
              <a:pPr/>
              <a:t>2015</a:t>
            </a:fld>
            <a:endParaRPr kumimoji="0" lang="ja-JP" altLang="en-US" sz="1000" dirty="0">
              <a:sym typeface="+mn-lt"/>
            </a:endParaRPr>
          </a:p>
        </p:txBody>
      </p:sp>
      <p:sp>
        <p:nvSpPr>
          <p:cNvPr id="371" name="テキスト プレースホルダ 9"/>
          <p:cNvSpPr>
            <a:spLocks noGrp="1"/>
          </p:cNvSpPr>
          <p:nvPr>
            <p:custDataLst>
              <p:tags r:id="rId9"/>
            </p:custDataLst>
          </p:nvPr>
        </p:nvSpPr>
        <p:spPr bwMode="gray">
          <a:xfrm>
            <a:off x="8183563" y="63468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C63E3D8-826E-462D-8CC4-58AC5330903E}" type="datetime'2''''''''''01''''''''''''''''''''6'''''''''''''''''''''''''''">
              <a:rPr lang="ja-JP" altLang="en-US" sz="1000"/>
              <a:pPr/>
              <a:t>2016</a:t>
            </a:fld>
            <a:endParaRPr kumimoji="0" lang="ja-JP" altLang="en-US" sz="1000" dirty="0">
              <a:sym typeface="+mn-lt"/>
            </a:endParaRPr>
          </a:p>
        </p:txBody>
      </p:sp>
      <p:sp>
        <p:nvSpPr>
          <p:cNvPr id="368" name="テキスト プレースホルダ 9"/>
          <p:cNvSpPr>
            <a:spLocks noGrp="1"/>
          </p:cNvSpPr>
          <p:nvPr>
            <p:custDataLst>
              <p:tags r:id="rId10"/>
            </p:custDataLst>
          </p:nvPr>
        </p:nvSpPr>
        <p:spPr bwMode="gray">
          <a:xfrm>
            <a:off x="6707188" y="63468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31FE00D-5F68-4F03-A5D6-051164027A5E}" type="datetime'''''''''''''''''2''''''''''''''''''0''''13'''''''''">
              <a:rPr lang="ja-JP" altLang="en-US" sz="1000"/>
              <a:pPr/>
              <a:t>2013</a:t>
            </a:fld>
            <a:endParaRPr kumimoji="0" lang="ja-JP" altLang="en-US" sz="1000" dirty="0">
              <a:sym typeface="+mn-lt"/>
            </a:endParaRPr>
          </a:p>
        </p:txBody>
      </p:sp>
      <p:sp>
        <p:nvSpPr>
          <p:cNvPr id="367" name="テキスト プレースホルダ 9"/>
          <p:cNvSpPr>
            <a:spLocks noGrp="1"/>
          </p:cNvSpPr>
          <p:nvPr>
            <p:custDataLst>
              <p:tags r:id="rId11"/>
            </p:custDataLst>
          </p:nvPr>
        </p:nvSpPr>
        <p:spPr bwMode="gray">
          <a:xfrm>
            <a:off x="6211888" y="63468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B9C454E-0989-4E87-9E08-E464F465742D}" type="datetime'''''''''''2''0''''''''1''2'''''''''''''''''''''">
              <a:rPr lang="ja-JP" altLang="en-US" sz="1000"/>
              <a:pPr/>
              <a:t>2012</a:t>
            </a:fld>
            <a:endParaRPr kumimoji="0" lang="ja-JP" altLang="en-US" sz="1000" dirty="0">
              <a:sym typeface="+mn-lt"/>
            </a:endParaRPr>
          </a:p>
        </p:txBody>
      </p:sp>
      <p:sp>
        <p:nvSpPr>
          <p:cNvPr id="366" name="テキスト プレースホルダ 9"/>
          <p:cNvSpPr>
            <a:spLocks noGrp="1"/>
          </p:cNvSpPr>
          <p:nvPr>
            <p:custDataLst>
              <p:tags r:id="rId12"/>
            </p:custDataLst>
          </p:nvPr>
        </p:nvSpPr>
        <p:spPr bwMode="gray">
          <a:xfrm>
            <a:off x="5716588" y="63468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3416F9B-821A-4C6F-A760-782A16E4BAE2}" type="datetime'''''''''''2''''''''''''''0''''''''''''''1''''''''''1'''''''">
              <a:rPr lang="ja-JP" altLang="en-US" sz="1000"/>
              <a:pPr/>
              <a:t>2011</a:t>
            </a:fld>
            <a:endParaRPr kumimoji="0" lang="ja-JP" altLang="en-US" sz="1000" dirty="0">
              <a:sym typeface="+mn-lt"/>
            </a:endParaRPr>
          </a:p>
        </p:txBody>
      </p:sp>
      <p:sp>
        <p:nvSpPr>
          <p:cNvPr id="365" name="テキスト プレースホルダ 9"/>
          <p:cNvSpPr>
            <a:spLocks noGrp="1"/>
          </p:cNvSpPr>
          <p:nvPr>
            <p:custDataLst>
              <p:tags r:id="rId13"/>
            </p:custDataLst>
          </p:nvPr>
        </p:nvSpPr>
        <p:spPr bwMode="gray">
          <a:xfrm>
            <a:off x="5221288" y="63468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DF4C774-D778-499B-A344-ED5E09910CDA}" type="datetime'201''''''''''''''''''''''''''''''0'''''''''''''">
              <a:rPr lang="ja-JP" altLang="en-US" sz="1000"/>
              <a:pPr/>
              <a:t>2010</a:t>
            </a:fld>
            <a:endParaRPr kumimoji="0" lang="ja-JP" altLang="en-US" sz="1000" dirty="0">
              <a:sym typeface="+mn-lt"/>
            </a:endParaRPr>
          </a:p>
        </p:txBody>
      </p:sp>
      <p:sp>
        <p:nvSpPr>
          <p:cNvPr id="389" name="テキスト ボックス 4"/>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err="1"/>
              <a:t>Renub</a:t>
            </a:r>
            <a:r>
              <a:rPr lang="en-US" altLang="ja-JP" sz="800" dirty="0"/>
              <a:t> Research</a:t>
            </a:r>
            <a:r>
              <a:rPr lang="ja-JP" altLang="en-US" sz="800" dirty="0"/>
              <a:t>、</a:t>
            </a:r>
            <a:r>
              <a:rPr lang="en-US" altLang="ja-JP" sz="800" dirty="0">
                <a:hlinkClick r:id="rId18">
                  <a:extLst>
                    <a:ext uri="{A12FA001-AC4F-418D-AE19-62706E023703}">
                      <ahyp:hlinkClr xmlns:ahyp="http://schemas.microsoft.com/office/drawing/2018/hyperlinkcolor" val="tx"/>
                    </a:ext>
                  </a:extLst>
                </a:hlinkClick>
              </a:rPr>
              <a:t>Healthcare and Medical Sector in Thailand_publ.pdf </a:t>
            </a:r>
            <a:r>
              <a:rPr lang="ja-JP" altLang="en-US" sz="800" dirty="0">
                <a:hlinkClick r:id="rId18">
                  <a:extLst>
                    <a:ext uri="{A12FA001-AC4F-418D-AE19-62706E023703}">
                      <ahyp:hlinkClr xmlns:ahyp="http://schemas.microsoft.com/office/drawing/2018/hyperlinkcolor" val="tx"/>
                    </a:ext>
                  </a:extLst>
                </a:hlinkClick>
              </a:rPr>
              <a:t>（</a:t>
            </a:r>
            <a:r>
              <a:rPr lang="en-US" altLang="ja-JP" sz="800" dirty="0">
                <a:hlinkClick r:id="rId18">
                  <a:extLst>
                    <a:ext uri="{A12FA001-AC4F-418D-AE19-62706E023703}">
                      <ahyp:hlinkClr xmlns:ahyp="http://schemas.microsoft.com/office/drawing/2018/hyperlinkcolor" val="tx"/>
                    </a:ext>
                  </a:extLst>
                </a:hlinkClick>
              </a:rPr>
              <a:t>flandersinvestmentandtrade.com</a:t>
            </a:r>
            <a:r>
              <a:rPr lang="ja-JP" altLang="en-US" sz="800" dirty="0">
                <a:hlinkClick r:id="rId18">
                  <a:extLst>
                    <a:ext uri="{A12FA001-AC4F-418D-AE19-62706E023703}">
                      <ahyp:hlinkClr xmlns:ahyp="http://schemas.microsoft.com/office/drawing/2018/hyperlinkcolor" val="tx"/>
                    </a:ext>
                  </a:extLst>
                </a:hlinkClick>
              </a:rPr>
              <a:t>）</a:t>
            </a:r>
            <a:r>
              <a:rPr lang="ja-JP" altLang="en-US" sz="800" dirty="0"/>
              <a:t>、</a:t>
            </a:r>
            <a:r>
              <a:rPr lang="en-US" altLang="ja-JP" sz="800" dirty="0"/>
              <a:t>BOI-brochure_medical_hub.pdf</a:t>
            </a:r>
            <a:r>
              <a:rPr lang="ja-JP" altLang="en-US" sz="800" dirty="0"/>
              <a:t>　</a:t>
            </a:r>
            <a:endParaRPr kumimoji="0" lang="ja-JP" altLang="en-US" sz="800" dirty="0" bmk=""/>
          </a:p>
        </p:txBody>
      </p:sp>
    </p:spTree>
    <p:extLst>
      <p:ext uri="{BB962C8B-B14F-4D97-AF65-F5344CB8AC3E}">
        <p14:creationId xmlns:p14="http://schemas.microsoft.com/office/powerpoint/2010/main" val="207983387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2" y="2823295"/>
            <a:ext cx="9505502" cy="461665"/>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latin typeface="HGP創英角ｺﾞｼｯｸUB" panose="020B0A00000000000000" pitchFamily="34" charset="-128"/>
              </a:rPr>
              <a:t>政策動向</a:t>
            </a:r>
            <a:endParaRPr kumimoji="1" lang="ja-JP" altLang="en-US" dirty="0">
              <a:latin typeface="HGP創英角ｺﾞｼｯｸUB" panose="020B0A00000000000000" pitchFamily="34" charset="-128"/>
            </a:endParaRPr>
          </a:p>
        </p:txBody>
      </p:sp>
    </p:spTree>
    <p:extLst>
      <p:ext uri="{BB962C8B-B14F-4D97-AF65-F5344CB8AC3E}">
        <p14:creationId xmlns:p14="http://schemas.microsoft.com/office/powerpoint/2010/main" val="101967503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タイ／政策動向</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noAutofit/>
          </a:bodyPr>
          <a:lstStyle/>
          <a:p>
            <a:r>
              <a:rPr lang="ja-JP" altLang="en-US" dirty="0"/>
              <a:t>医療関連政策の将来動向（</a:t>
            </a:r>
            <a:r>
              <a:rPr lang="en-US" altLang="ja-JP" dirty="0"/>
              <a:t>1/3</a:t>
            </a:r>
            <a:r>
              <a:rPr lang="ja-JP" altLang="en-US" dirty="0"/>
              <a:t>）</a:t>
            </a:r>
          </a:p>
        </p:txBody>
      </p:sp>
      <p:sp>
        <p:nvSpPr>
          <p:cNvPr id="4" name="テキスト ボックス 3"/>
          <p:cNvSpPr txBox="1"/>
          <p:nvPr/>
        </p:nvSpPr>
        <p:spPr>
          <a:xfrm>
            <a:off x="200472" y="1082816"/>
            <a:ext cx="9505056" cy="1473224"/>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月に開催されたバイオ・循環・グリーン（</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BCG</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）経済委員会において、首相は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BCG</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経済を国家戦略モデル（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BCG</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モデル）に据えると表明。</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政府は今後、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BCG</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を国家的課題として宣言する見込みで、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BCG</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モデルを達成するための戦略計画を</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年間にわたって実行。</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知識と能力を持つ新しい世代が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BCG</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経済の実現に向けた牽引役になると期待しており、農業や公衆衛生、観光など強みを持つ分野を生かし、タイ経済・社会の発展を目指す。</a:t>
            </a:r>
          </a:p>
        </p:txBody>
      </p:sp>
      <p:grpSp>
        <p:nvGrpSpPr>
          <p:cNvPr id="5" name="グループ化 7"/>
          <p:cNvGrpSpPr>
            <a:grpSpLocks/>
          </p:cNvGrpSpPr>
          <p:nvPr/>
        </p:nvGrpSpPr>
        <p:grpSpPr>
          <a:xfrm>
            <a:off x="200026" y="2721501"/>
            <a:ext cx="4657916"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itchFamily="50" charset="-128"/>
                </a:rPr>
                <a:t>BCG</a:t>
              </a:r>
              <a:r>
                <a:rPr lang="ja-JP" altLang="en-US" sz="1400" dirty="0">
                  <a:solidFill>
                    <a:srgbClr val="000000"/>
                  </a:solidFill>
                  <a:latin typeface="Arial Black" pitchFamily="34" charset="0"/>
                  <a:ea typeface="HGP創英角ｺﾞｼｯｸUB" pitchFamily="50" charset="-128"/>
                </a:rPr>
                <a:t>モデルで焦点を当てる</a:t>
              </a:r>
              <a:r>
                <a:rPr lang="en-US" altLang="ja-JP" sz="1400" dirty="0">
                  <a:solidFill>
                    <a:srgbClr val="000000"/>
                  </a:solidFill>
                  <a:latin typeface="Arial Black" pitchFamily="34" charset="0"/>
                  <a:ea typeface="HGP創英角ｺﾞｼｯｸUB" pitchFamily="50" charset="-128"/>
                </a:rPr>
                <a:t>4</a:t>
              </a:r>
              <a:r>
                <a:rPr lang="ja-JP" altLang="en-US" sz="1400" dirty="0">
                  <a:solidFill>
                    <a:srgbClr val="000000"/>
                  </a:solidFill>
                  <a:latin typeface="Arial Black" pitchFamily="34" charset="0"/>
                  <a:ea typeface="HGP創英角ｺﾞｼｯｸUB" pitchFamily="50" charset="-128"/>
                </a:rPr>
                <a:t>分野</a:t>
              </a:r>
            </a:p>
          </p:txBody>
        </p:sp>
      </p:grpSp>
      <p:sp>
        <p:nvSpPr>
          <p:cNvPr id="19" name="角丸四角形 18"/>
          <p:cNvSpPr/>
          <p:nvPr/>
        </p:nvSpPr>
        <p:spPr>
          <a:xfrm>
            <a:off x="2575562" y="3207959"/>
            <a:ext cx="2282379" cy="1512000"/>
          </a:xfrm>
          <a:prstGeom prst="roundRect">
            <a:avLst>
              <a:gd name="adj" fmla="val 6673"/>
            </a:avLst>
          </a:prstGeom>
          <a:solidFill>
            <a:srgbClr val="DDE6F3"/>
          </a:solidFill>
        </p:spPr>
        <p:txBody>
          <a:bodyPr wrap="square" lIns="108000" tIns="108000" rIns="108000" bIns="108000" anchor="b" anchorCtr="0">
            <a:noAutofit/>
          </a:bodyPr>
          <a:lstStyle/>
          <a:p>
            <a:pPr marL="185738" algn="ctr" fontAlgn="t">
              <a:spcAft>
                <a:spcPts val="400"/>
              </a:spcAft>
            </a:pPr>
            <a:r>
              <a:rPr lang="ja-JP" altLang="en-US" sz="1200" dirty="0"/>
              <a:t>医療と健康</a:t>
            </a:r>
            <a:br>
              <a:rPr lang="en-US" altLang="ja-JP" sz="1200" dirty="0"/>
            </a:br>
            <a:endParaRPr lang="en-US" altLang="ja-JP" sz="1200" dirty="0"/>
          </a:p>
        </p:txBody>
      </p:sp>
      <p:sp>
        <p:nvSpPr>
          <p:cNvPr id="20" name="テキスト ボックス 19"/>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「プラユット首相、バイオ・循環型・グリーン（</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BCG</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）経済を国家戦略に（タイ）</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ビジネス短信」（</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ja-JP" altLang="ja-JP" sz="800" dirty="0"/>
          </a:p>
        </p:txBody>
      </p:sp>
      <p:grpSp>
        <p:nvGrpSpPr>
          <p:cNvPr id="26" name="グループ化 7">
            <a:extLst>
              <a:ext uri="{FF2B5EF4-FFF2-40B4-BE49-F238E27FC236}">
                <a16:creationId xmlns:a16="http://schemas.microsoft.com/office/drawing/2014/main" id="{B9D0AC20-8363-4B9A-8D63-1971445EE2C7}"/>
              </a:ext>
            </a:extLst>
          </p:cNvPr>
          <p:cNvGrpSpPr>
            <a:grpSpLocks/>
          </p:cNvGrpSpPr>
          <p:nvPr/>
        </p:nvGrpSpPr>
        <p:grpSpPr>
          <a:xfrm>
            <a:off x="5048059" y="2721501"/>
            <a:ext cx="4657916" cy="288032"/>
            <a:chOff x="4803500" y="2113806"/>
            <a:chExt cx="2954133" cy="288032"/>
          </a:xfrm>
        </p:grpSpPr>
        <p:cxnSp>
          <p:nvCxnSpPr>
            <p:cNvPr id="27" name="直線コネクタ 5">
              <a:extLst>
                <a:ext uri="{FF2B5EF4-FFF2-40B4-BE49-F238E27FC236}">
                  <a16:creationId xmlns:a16="http://schemas.microsoft.com/office/drawing/2014/main" id="{4C75FC79-F3F5-4941-AAD1-57F7E05B2C0F}"/>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A914EC62-404C-49D0-A6B5-ACBBFFA8B66B}"/>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委員会で審議・承認された</a:t>
              </a:r>
              <a:r>
                <a:rPr lang="en-US" altLang="ja-JP" sz="1400" dirty="0">
                  <a:solidFill>
                    <a:srgbClr val="000000"/>
                  </a:solidFill>
                  <a:latin typeface="Arial Black" pitchFamily="34" charset="0"/>
                  <a:ea typeface="HGP創英角ｺﾞｼｯｸUB" pitchFamily="50" charset="-128"/>
                </a:rPr>
                <a:t>4</a:t>
              </a:r>
              <a:r>
                <a:rPr lang="ja-JP" altLang="en-US" sz="1400" dirty="0">
                  <a:solidFill>
                    <a:srgbClr val="000000"/>
                  </a:solidFill>
                  <a:latin typeface="Arial Black" pitchFamily="34" charset="0"/>
                  <a:ea typeface="HGP創英角ｺﾞｼｯｸUB" pitchFamily="50" charset="-128"/>
                </a:rPr>
                <a:t>つの戦略</a:t>
              </a:r>
            </a:p>
          </p:txBody>
        </p:sp>
      </p:grpSp>
      <p:sp>
        <p:nvSpPr>
          <p:cNvPr id="29" name="角丸四角形 18">
            <a:extLst>
              <a:ext uri="{FF2B5EF4-FFF2-40B4-BE49-F238E27FC236}">
                <a16:creationId xmlns:a16="http://schemas.microsoft.com/office/drawing/2014/main" id="{43875261-3469-4578-8B71-14C88F53D6BC}"/>
              </a:ext>
            </a:extLst>
          </p:cNvPr>
          <p:cNvSpPr/>
          <p:nvPr/>
        </p:nvSpPr>
        <p:spPr>
          <a:xfrm>
            <a:off x="200026" y="3207959"/>
            <a:ext cx="2282379" cy="1512000"/>
          </a:xfrm>
          <a:prstGeom prst="roundRect">
            <a:avLst>
              <a:gd name="adj" fmla="val 6673"/>
            </a:avLst>
          </a:prstGeom>
          <a:solidFill>
            <a:srgbClr val="DDE6F3"/>
          </a:solidFill>
        </p:spPr>
        <p:txBody>
          <a:bodyPr wrap="square" lIns="108000" tIns="108000" rIns="108000" bIns="108000" anchor="b" anchorCtr="0">
            <a:noAutofit/>
          </a:bodyPr>
          <a:lstStyle/>
          <a:p>
            <a:pPr marL="185738" algn="ctr" fontAlgn="t">
              <a:spcAft>
                <a:spcPts val="400"/>
              </a:spcAft>
            </a:pPr>
            <a:r>
              <a:rPr lang="ja-JP" altLang="en-US" sz="1200" dirty="0"/>
              <a:t>食品と農業</a:t>
            </a:r>
            <a:br>
              <a:rPr lang="en-US" altLang="ja-JP" sz="1200" dirty="0"/>
            </a:br>
            <a:endParaRPr lang="en-US" altLang="ja-JP" sz="1200" dirty="0"/>
          </a:p>
        </p:txBody>
      </p:sp>
      <p:sp>
        <p:nvSpPr>
          <p:cNvPr id="30" name="角丸四角形 18">
            <a:extLst>
              <a:ext uri="{FF2B5EF4-FFF2-40B4-BE49-F238E27FC236}">
                <a16:creationId xmlns:a16="http://schemas.microsoft.com/office/drawing/2014/main" id="{5087CE94-870D-4F6A-AC2F-303451B8F466}"/>
              </a:ext>
            </a:extLst>
          </p:cNvPr>
          <p:cNvSpPr/>
          <p:nvPr/>
        </p:nvSpPr>
        <p:spPr>
          <a:xfrm>
            <a:off x="2575562" y="4828914"/>
            <a:ext cx="2282379" cy="1512000"/>
          </a:xfrm>
          <a:prstGeom prst="roundRect">
            <a:avLst>
              <a:gd name="adj" fmla="val 6673"/>
            </a:avLst>
          </a:prstGeom>
          <a:solidFill>
            <a:srgbClr val="DDE6F3"/>
          </a:solidFill>
        </p:spPr>
        <p:txBody>
          <a:bodyPr wrap="square" lIns="108000" tIns="108000" rIns="108000" bIns="108000" anchor="b" anchorCtr="0">
            <a:noAutofit/>
          </a:bodyPr>
          <a:lstStyle/>
          <a:p>
            <a:pPr marL="185738" algn="ctr" fontAlgn="t">
              <a:spcAft>
                <a:spcPts val="400"/>
              </a:spcAft>
            </a:pPr>
            <a:r>
              <a:rPr lang="ja-JP" altLang="en-US" sz="1200" dirty="0"/>
              <a:t>観光、</a:t>
            </a:r>
            <a:br>
              <a:rPr lang="en-US" altLang="ja-JP" sz="1200" dirty="0"/>
            </a:br>
            <a:r>
              <a:rPr lang="ja-JP" altLang="en-US" sz="1200" dirty="0"/>
              <a:t>クリエーティブ経済</a:t>
            </a:r>
            <a:br>
              <a:rPr lang="en-US" altLang="ja-JP" sz="1200" dirty="0"/>
            </a:br>
            <a:endParaRPr lang="en-US" altLang="ja-JP" sz="1200" dirty="0"/>
          </a:p>
        </p:txBody>
      </p:sp>
      <p:sp>
        <p:nvSpPr>
          <p:cNvPr id="31" name="角丸四角形 18">
            <a:extLst>
              <a:ext uri="{FF2B5EF4-FFF2-40B4-BE49-F238E27FC236}">
                <a16:creationId xmlns:a16="http://schemas.microsoft.com/office/drawing/2014/main" id="{0B60DFE0-9BC1-41F5-92ED-F53C06F95F4D}"/>
              </a:ext>
            </a:extLst>
          </p:cNvPr>
          <p:cNvSpPr/>
          <p:nvPr/>
        </p:nvSpPr>
        <p:spPr>
          <a:xfrm>
            <a:off x="200026" y="4828914"/>
            <a:ext cx="2282379" cy="1512000"/>
          </a:xfrm>
          <a:prstGeom prst="roundRect">
            <a:avLst>
              <a:gd name="adj" fmla="val 6673"/>
            </a:avLst>
          </a:prstGeom>
          <a:solidFill>
            <a:srgbClr val="DDE6F3"/>
          </a:solidFill>
        </p:spPr>
        <p:txBody>
          <a:bodyPr wrap="square" lIns="108000" tIns="108000" rIns="108000" bIns="108000" anchor="b" anchorCtr="0">
            <a:noAutofit/>
          </a:bodyPr>
          <a:lstStyle/>
          <a:p>
            <a:pPr marL="185738" algn="ctr" fontAlgn="t">
              <a:spcAft>
                <a:spcPts val="400"/>
              </a:spcAft>
            </a:pPr>
            <a:r>
              <a:rPr lang="ja-JP" altLang="en-US" sz="1200" dirty="0"/>
              <a:t>バイオエネルギー、</a:t>
            </a:r>
            <a:br>
              <a:rPr lang="en-US" altLang="ja-JP" sz="1200" dirty="0"/>
            </a:br>
            <a:r>
              <a:rPr lang="ja-JP" altLang="en-US" sz="1200" dirty="0"/>
              <a:t>バイオマテリアル、</a:t>
            </a:r>
            <a:br>
              <a:rPr lang="en-US" altLang="ja-JP" sz="1200" dirty="0"/>
            </a:br>
            <a:r>
              <a:rPr lang="ja-JP" altLang="en-US" sz="1200" dirty="0"/>
              <a:t>バイオケミカル</a:t>
            </a:r>
            <a:endParaRPr lang="en-US" altLang="ja-JP" sz="1200" dirty="0"/>
          </a:p>
        </p:txBody>
      </p:sp>
      <p:sp>
        <p:nvSpPr>
          <p:cNvPr id="32" name="テキスト ボックス 3">
            <a:extLst>
              <a:ext uri="{FF2B5EF4-FFF2-40B4-BE49-F238E27FC236}">
                <a16:creationId xmlns:a16="http://schemas.microsoft.com/office/drawing/2014/main" id="{D3D8D6C6-E2D1-463F-B7A8-202BDC6BD942}"/>
              </a:ext>
            </a:extLst>
          </p:cNvPr>
          <p:cNvSpPr txBox="1">
            <a:spLocks/>
          </p:cNvSpPr>
          <p:nvPr/>
        </p:nvSpPr>
        <p:spPr>
          <a:xfrm>
            <a:off x="5211851" y="3207959"/>
            <a:ext cx="4494123" cy="3157788"/>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保全と利用のバランスを取りながら、資源基盤と生物多様性の持続可能性を推進する。</a:t>
            </a:r>
          </a:p>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資本、資源、アイデンティティー、創造性、最新技術を用いて、共同体と草の根経済の能力を向上させる。「生物多様性」と「文化的多様性」を重視しつつ、地域を基盤とする発展可能性を「内側からの爆発」に活用し、生産チェーンをより高付加価値なものへと昇華させる。</a:t>
            </a:r>
          </a:p>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知識、技術、イノベーションにより、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BCG</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経済の下で産業における持続可能な競争力を向上・促進するとともに、「少ない方が豊か」という思想に基づいた環境に優しい生産システムを重視する。</a:t>
            </a:r>
          </a:p>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世界的な変化に素早く対応する能力、免疫力を高め、影響を緩和する。</a:t>
            </a:r>
          </a:p>
        </p:txBody>
      </p:sp>
      <p:sp>
        <p:nvSpPr>
          <p:cNvPr id="33" name="TrackerNum 33">
            <a:extLst>
              <a:ext uri="{FF2B5EF4-FFF2-40B4-BE49-F238E27FC236}">
                <a16:creationId xmlns:a16="http://schemas.microsoft.com/office/drawing/2014/main" id="{35768D18-0D31-453E-B812-B484C4F85754}"/>
              </a:ext>
            </a:extLst>
          </p:cNvPr>
          <p:cNvSpPr/>
          <p:nvPr>
            <p:custDataLst>
              <p:tags r:id="rId1"/>
            </p:custDataLst>
          </p:nvPr>
        </p:nvSpPr>
        <p:spPr>
          <a:xfrm>
            <a:off x="5106347" y="3231638"/>
            <a:ext cx="230859" cy="230859"/>
          </a:xfrm>
          <a:prstGeom prst="ellipse">
            <a:avLst/>
          </a:prstGeom>
          <a:solidFill>
            <a:schemeClr val="accent1"/>
          </a:solidFill>
          <a:ln w="6350">
            <a:solidFill>
              <a:schemeClr val="accent1"/>
            </a:solidFill>
          </a:ln>
        </p:spPr>
        <p:txBody>
          <a:bodyPr wrap="none" lIns="0" tIns="0" rIns="0" bIns="0" rtlCol="0" anchor="ctr" anchorCtr="1">
            <a:noAutofit/>
          </a:bodyPr>
          <a:lstStyle/>
          <a:p>
            <a:pPr marL="3175" algn="just">
              <a:lnSpc>
                <a:spcPct val="114000"/>
              </a:lnSpc>
              <a:buClr>
                <a:schemeClr val="bg2"/>
              </a:buClr>
            </a:pPr>
            <a:r>
              <a:rPr kumimoji="1" lang="en-US" altLang="ja-JP" sz="1400" b="1">
                <a:solidFill>
                  <a:schemeClr val="lt1"/>
                </a:solidFill>
              </a:rPr>
              <a:t>1</a:t>
            </a:r>
            <a:endParaRPr kumimoji="1" lang="ja-JP" altLang="en-US" sz="1400" b="1" dirty="0">
              <a:solidFill>
                <a:schemeClr val="lt1"/>
              </a:solidFill>
            </a:endParaRPr>
          </a:p>
        </p:txBody>
      </p:sp>
      <p:sp>
        <p:nvSpPr>
          <p:cNvPr id="35" name="TrackerNum 33">
            <a:extLst>
              <a:ext uri="{FF2B5EF4-FFF2-40B4-BE49-F238E27FC236}">
                <a16:creationId xmlns:a16="http://schemas.microsoft.com/office/drawing/2014/main" id="{4076252B-B42C-4EB9-93CC-C042711A3C41}"/>
              </a:ext>
            </a:extLst>
          </p:cNvPr>
          <p:cNvSpPr/>
          <p:nvPr>
            <p:custDataLst>
              <p:tags r:id="rId2"/>
            </p:custDataLst>
          </p:nvPr>
        </p:nvSpPr>
        <p:spPr>
          <a:xfrm>
            <a:off x="5106347" y="3716220"/>
            <a:ext cx="230859" cy="230859"/>
          </a:xfrm>
          <a:prstGeom prst="ellipse">
            <a:avLst/>
          </a:prstGeom>
          <a:solidFill>
            <a:schemeClr val="accent1"/>
          </a:solidFill>
          <a:ln w="6350">
            <a:solidFill>
              <a:schemeClr val="accent1"/>
            </a:solidFill>
          </a:ln>
        </p:spPr>
        <p:txBody>
          <a:bodyPr wrap="none" lIns="0" tIns="0" rIns="0" bIns="0" rtlCol="0" anchor="ctr" anchorCtr="1">
            <a:noAutofit/>
          </a:bodyPr>
          <a:lstStyle/>
          <a:p>
            <a:pPr marL="3175" algn="just">
              <a:lnSpc>
                <a:spcPct val="114000"/>
              </a:lnSpc>
              <a:buClr>
                <a:schemeClr val="bg2"/>
              </a:buClr>
            </a:pPr>
            <a:r>
              <a:rPr kumimoji="1" lang="en-US" altLang="ja-JP" sz="1400" b="1" dirty="0">
                <a:solidFill>
                  <a:schemeClr val="lt1"/>
                </a:solidFill>
              </a:rPr>
              <a:t>2</a:t>
            </a:r>
            <a:endParaRPr kumimoji="1" lang="ja-JP" altLang="en-US" sz="1400" b="1" dirty="0">
              <a:solidFill>
                <a:schemeClr val="lt1"/>
              </a:solidFill>
            </a:endParaRPr>
          </a:p>
        </p:txBody>
      </p:sp>
      <p:sp>
        <p:nvSpPr>
          <p:cNvPr id="36" name="TrackerNum 33">
            <a:extLst>
              <a:ext uri="{FF2B5EF4-FFF2-40B4-BE49-F238E27FC236}">
                <a16:creationId xmlns:a16="http://schemas.microsoft.com/office/drawing/2014/main" id="{A6D51D6C-EB77-4DFC-A338-23FF7A9DEFDE}"/>
              </a:ext>
            </a:extLst>
          </p:cNvPr>
          <p:cNvSpPr/>
          <p:nvPr>
            <p:custDataLst>
              <p:tags r:id="rId3"/>
            </p:custDataLst>
          </p:nvPr>
        </p:nvSpPr>
        <p:spPr>
          <a:xfrm>
            <a:off x="5106347" y="4905266"/>
            <a:ext cx="230859" cy="230859"/>
          </a:xfrm>
          <a:prstGeom prst="ellipse">
            <a:avLst/>
          </a:prstGeom>
          <a:solidFill>
            <a:schemeClr val="accent1"/>
          </a:solidFill>
          <a:ln w="6350">
            <a:solidFill>
              <a:schemeClr val="accent1"/>
            </a:solidFill>
          </a:ln>
        </p:spPr>
        <p:txBody>
          <a:bodyPr wrap="none" lIns="0" tIns="0" rIns="0" bIns="0" rtlCol="0" anchor="ctr" anchorCtr="1">
            <a:noAutofit/>
          </a:bodyPr>
          <a:lstStyle/>
          <a:p>
            <a:pPr marL="3175" algn="just">
              <a:lnSpc>
                <a:spcPct val="114000"/>
              </a:lnSpc>
              <a:buClr>
                <a:schemeClr val="bg2"/>
              </a:buClr>
            </a:pPr>
            <a:r>
              <a:rPr kumimoji="1" lang="en-US" altLang="ja-JP" sz="1400" b="1" dirty="0">
                <a:solidFill>
                  <a:schemeClr val="lt1"/>
                </a:solidFill>
              </a:rPr>
              <a:t>3</a:t>
            </a:r>
            <a:endParaRPr kumimoji="1" lang="ja-JP" altLang="en-US" sz="1400" b="1" dirty="0">
              <a:solidFill>
                <a:schemeClr val="lt1"/>
              </a:solidFill>
            </a:endParaRPr>
          </a:p>
        </p:txBody>
      </p:sp>
      <p:sp>
        <p:nvSpPr>
          <p:cNvPr id="37" name="TrackerNum 33">
            <a:extLst>
              <a:ext uri="{FF2B5EF4-FFF2-40B4-BE49-F238E27FC236}">
                <a16:creationId xmlns:a16="http://schemas.microsoft.com/office/drawing/2014/main" id="{FA884A56-8376-424C-8D06-D3851F097808}"/>
              </a:ext>
            </a:extLst>
          </p:cNvPr>
          <p:cNvSpPr/>
          <p:nvPr>
            <p:custDataLst>
              <p:tags r:id="rId4"/>
            </p:custDataLst>
          </p:nvPr>
        </p:nvSpPr>
        <p:spPr>
          <a:xfrm>
            <a:off x="5106347" y="5886603"/>
            <a:ext cx="230859" cy="230859"/>
          </a:xfrm>
          <a:prstGeom prst="ellipse">
            <a:avLst/>
          </a:prstGeom>
          <a:solidFill>
            <a:schemeClr val="accent1"/>
          </a:solidFill>
          <a:ln w="6350">
            <a:solidFill>
              <a:schemeClr val="accent1"/>
            </a:solidFill>
          </a:ln>
        </p:spPr>
        <p:txBody>
          <a:bodyPr wrap="none" lIns="0" tIns="0" rIns="0" bIns="0" rtlCol="0" anchor="ctr" anchorCtr="1">
            <a:noAutofit/>
          </a:bodyPr>
          <a:lstStyle/>
          <a:p>
            <a:pPr marL="3175" algn="just">
              <a:lnSpc>
                <a:spcPct val="114000"/>
              </a:lnSpc>
              <a:buClr>
                <a:schemeClr val="bg2"/>
              </a:buClr>
            </a:pPr>
            <a:r>
              <a:rPr kumimoji="1" lang="en-US" altLang="ja-JP" sz="1400" b="1" dirty="0">
                <a:solidFill>
                  <a:schemeClr val="lt1"/>
                </a:solidFill>
              </a:rPr>
              <a:t>4</a:t>
            </a:r>
            <a:endParaRPr kumimoji="1" lang="ja-JP" altLang="en-US" sz="1400" b="1" dirty="0">
              <a:solidFill>
                <a:schemeClr val="lt1"/>
              </a:solidFill>
            </a:endParaRPr>
          </a:p>
        </p:txBody>
      </p:sp>
      <p:grpSp>
        <p:nvGrpSpPr>
          <p:cNvPr id="79" name="Group 78">
            <a:extLst>
              <a:ext uri="{FF2B5EF4-FFF2-40B4-BE49-F238E27FC236}">
                <a16:creationId xmlns:a16="http://schemas.microsoft.com/office/drawing/2014/main" id="{45FB3BAC-7A1E-4470-A588-08007E4EC704}"/>
              </a:ext>
            </a:extLst>
          </p:cNvPr>
          <p:cNvGrpSpPr/>
          <p:nvPr/>
        </p:nvGrpSpPr>
        <p:grpSpPr>
          <a:xfrm>
            <a:off x="586644" y="3357400"/>
            <a:ext cx="1509142" cy="575656"/>
            <a:chOff x="708282" y="3357400"/>
            <a:chExt cx="1509142" cy="575656"/>
          </a:xfrm>
        </p:grpSpPr>
        <p:grpSp>
          <p:nvGrpSpPr>
            <p:cNvPr id="41" name="CustomIcon">
              <a:extLst>
                <a:ext uri="{FF2B5EF4-FFF2-40B4-BE49-F238E27FC236}">
                  <a16:creationId xmlns:a16="http://schemas.microsoft.com/office/drawing/2014/main" id="{6FB84F23-4929-4003-BC4A-FD24C93104BD}"/>
                </a:ext>
              </a:extLst>
            </p:cNvPr>
            <p:cNvGrpSpPr>
              <a:grpSpLocks noChangeAspect="1"/>
            </p:cNvGrpSpPr>
            <p:nvPr>
              <p:custDataLst>
                <p:tags r:id="rId11"/>
              </p:custDataLst>
            </p:nvPr>
          </p:nvGrpSpPr>
          <p:grpSpPr>
            <a:xfrm>
              <a:off x="708282" y="3357400"/>
              <a:ext cx="575656" cy="575656"/>
              <a:chOff x="-205105" y="-205105"/>
              <a:chExt cx="1019810" cy="1019810"/>
            </a:xfrm>
          </p:grpSpPr>
          <p:sp>
            <p:nvSpPr>
              <p:cNvPr id="38" name="Oval 37">
                <a:extLst>
                  <a:ext uri="{FF2B5EF4-FFF2-40B4-BE49-F238E27FC236}">
                    <a16:creationId xmlns:a16="http://schemas.microsoft.com/office/drawing/2014/main" id="{4AF69421-FBBC-40F6-AE3E-F627965CF4E8}"/>
                  </a:ext>
                </a:extLst>
              </p:cNvPr>
              <p:cNvSpPr>
                <a:spLocks noChangeAspect="1"/>
              </p:cNvSpPr>
              <p:nvPr/>
            </p:nvSpPr>
            <p:spPr>
              <a:xfrm>
                <a:off x="-205105" y="-205105"/>
                <a:ext cx="1019810" cy="1019810"/>
              </a:xfrm>
              <a:prstGeom prst="ellipse">
                <a:avLst/>
              </a:prstGeom>
              <a:solidFill>
                <a:schemeClr val="accent1"/>
              </a:solidFill>
            </p:spPr>
            <p:txBody>
              <a:bodyPr wrap="square" rIns="0" rtlCol="0" anchor="ctr" anchorCtr="0">
                <a:noAutofit/>
              </a:bodyPr>
              <a:lstStyle/>
              <a:p>
                <a:pPr marL="3175" algn="just">
                  <a:lnSpc>
                    <a:spcPct val="114000"/>
                  </a:lnSpc>
                </a:pPr>
                <a:endParaRPr kumimoji="1" lang="ja-JP" altLang="en-US" sz="1200" dirty="0"/>
              </a:p>
            </p:txBody>
          </p:sp>
          <p:pic>
            <p:nvPicPr>
              <p:cNvPr id="40" name="Graphic 39">
                <a:extLst>
                  <a:ext uri="{FF2B5EF4-FFF2-40B4-BE49-F238E27FC236}">
                    <a16:creationId xmlns:a16="http://schemas.microsoft.com/office/drawing/2014/main" id="{C3B335E5-DDE7-43F2-BF84-4B7D7FDB685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0" y="0"/>
                <a:ext cx="609600" cy="609600"/>
              </a:xfrm>
              <a:prstGeom prst="rect">
                <a:avLst/>
              </a:prstGeom>
            </p:spPr>
          </p:pic>
        </p:grpSp>
        <p:grpSp>
          <p:nvGrpSpPr>
            <p:cNvPr id="45" name="CustomIcon">
              <a:extLst>
                <a:ext uri="{FF2B5EF4-FFF2-40B4-BE49-F238E27FC236}">
                  <a16:creationId xmlns:a16="http://schemas.microsoft.com/office/drawing/2014/main" id="{368541EF-2098-40F4-BFEB-12A569FF157D}"/>
                </a:ext>
              </a:extLst>
            </p:cNvPr>
            <p:cNvGrpSpPr>
              <a:grpSpLocks noChangeAspect="1"/>
            </p:cNvGrpSpPr>
            <p:nvPr>
              <p:custDataLst>
                <p:tags r:id="rId12"/>
              </p:custDataLst>
            </p:nvPr>
          </p:nvGrpSpPr>
          <p:grpSpPr>
            <a:xfrm>
              <a:off x="1641768" y="3357400"/>
              <a:ext cx="575656" cy="575656"/>
              <a:chOff x="-205105" y="-205105"/>
              <a:chExt cx="1019810" cy="1019810"/>
            </a:xfrm>
          </p:grpSpPr>
          <p:sp>
            <p:nvSpPr>
              <p:cNvPr id="42" name="Oval 41">
                <a:extLst>
                  <a:ext uri="{FF2B5EF4-FFF2-40B4-BE49-F238E27FC236}">
                    <a16:creationId xmlns:a16="http://schemas.microsoft.com/office/drawing/2014/main" id="{017F53A6-D907-4952-815D-7113AEF73D53}"/>
                  </a:ext>
                </a:extLst>
              </p:cNvPr>
              <p:cNvSpPr>
                <a:spLocks noChangeAspect="1"/>
              </p:cNvSpPr>
              <p:nvPr/>
            </p:nvSpPr>
            <p:spPr>
              <a:xfrm>
                <a:off x="-205105" y="-205105"/>
                <a:ext cx="1019810" cy="1019810"/>
              </a:xfrm>
              <a:prstGeom prst="ellipse">
                <a:avLst/>
              </a:prstGeom>
              <a:solidFill>
                <a:schemeClr val="accent1"/>
              </a:solidFill>
            </p:spPr>
            <p:txBody>
              <a:bodyPr wrap="square" rIns="0" rtlCol="0" anchor="ctr" anchorCtr="0">
                <a:noAutofit/>
              </a:bodyPr>
              <a:lstStyle/>
              <a:p>
                <a:pPr marL="3175" algn="just">
                  <a:lnSpc>
                    <a:spcPct val="114000"/>
                  </a:lnSpc>
                </a:pPr>
                <a:endParaRPr kumimoji="1" lang="ja-JP" altLang="en-US" sz="1200" dirty="0"/>
              </a:p>
            </p:txBody>
          </p:sp>
          <p:pic>
            <p:nvPicPr>
              <p:cNvPr id="44" name="Graphic 43">
                <a:extLst>
                  <a:ext uri="{FF2B5EF4-FFF2-40B4-BE49-F238E27FC236}">
                    <a16:creationId xmlns:a16="http://schemas.microsoft.com/office/drawing/2014/main" id="{34037DAE-B2B5-4C03-8238-4E5DE825906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0" y="0"/>
                <a:ext cx="609600" cy="609600"/>
              </a:xfrm>
              <a:prstGeom prst="rect">
                <a:avLst/>
              </a:prstGeom>
            </p:spPr>
          </p:pic>
        </p:grpSp>
      </p:grpSp>
      <p:grpSp>
        <p:nvGrpSpPr>
          <p:cNvPr id="80" name="Group 79">
            <a:extLst>
              <a:ext uri="{FF2B5EF4-FFF2-40B4-BE49-F238E27FC236}">
                <a16:creationId xmlns:a16="http://schemas.microsoft.com/office/drawing/2014/main" id="{6FC0B0A8-66FF-4D24-BD39-07AE4179D306}"/>
              </a:ext>
            </a:extLst>
          </p:cNvPr>
          <p:cNvGrpSpPr/>
          <p:nvPr/>
        </p:nvGrpSpPr>
        <p:grpSpPr>
          <a:xfrm>
            <a:off x="2962180" y="3357400"/>
            <a:ext cx="1509142" cy="575656"/>
            <a:chOff x="3083818" y="3357400"/>
            <a:chExt cx="1509142" cy="575656"/>
          </a:xfrm>
        </p:grpSpPr>
        <p:grpSp>
          <p:nvGrpSpPr>
            <p:cNvPr id="49" name="CustomIcon">
              <a:extLst>
                <a:ext uri="{FF2B5EF4-FFF2-40B4-BE49-F238E27FC236}">
                  <a16:creationId xmlns:a16="http://schemas.microsoft.com/office/drawing/2014/main" id="{540EF1A5-F30F-47EE-8D26-8446B87F406E}"/>
                </a:ext>
              </a:extLst>
            </p:cNvPr>
            <p:cNvGrpSpPr>
              <a:grpSpLocks noChangeAspect="1"/>
            </p:cNvGrpSpPr>
            <p:nvPr>
              <p:custDataLst>
                <p:tags r:id="rId9"/>
              </p:custDataLst>
            </p:nvPr>
          </p:nvGrpSpPr>
          <p:grpSpPr>
            <a:xfrm>
              <a:off x="3083818" y="3357400"/>
              <a:ext cx="575656" cy="575656"/>
              <a:chOff x="-205105" y="-205105"/>
              <a:chExt cx="1019810" cy="1019810"/>
            </a:xfrm>
          </p:grpSpPr>
          <p:sp>
            <p:nvSpPr>
              <p:cNvPr id="46" name="Oval 45">
                <a:extLst>
                  <a:ext uri="{FF2B5EF4-FFF2-40B4-BE49-F238E27FC236}">
                    <a16:creationId xmlns:a16="http://schemas.microsoft.com/office/drawing/2014/main" id="{F5C60DED-9C5A-4788-AC4A-D2A9880A93EC}"/>
                  </a:ext>
                </a:extLst>
              </p:cNvPr>
              <p:cNvSpPr>
                <a:spLocks noChangeAspect="1"/>
              </p:cNvSpPr>
              <p:nvPr/>
            </p:nvSpPr>
            <p:spPr>
              <a:xfrm>
                <a:off x="-205105" y="-205105"/>
                <a:ext cx="1019810" cy="1019810"/>
              </a:xfrm>
              <a:prstGeom prst="ellipse">
                <a:avLst/>
              </a:prstGeom>
              <a:solidFill>
                <a:schemeClr val="accent1"/>
              </a:solidFill>
            </p:spPr>
            <p:txBody>
              <a:bodyPr wrap="square" rIns="0" rtlCol="0" anchor="ctr" anchorCtr="0">
                <a:noAutofit/>
              </a:bodyPr>
              <a:lstStyle/>
              <a:p>
                <a:pPr marL="3175" algn="just">
                  <a:lnSpc>
                    <a:spcPct val="114000"/>
                  </a:lnSpc>
                </a:pPr>
                <a:endParaRPr kumimoji="1" lang="ja-JP" altLang="en-US" sz="1200" dirty="0"/>
              </a:p>
            </p:txBody>
          </p:sp>
          <p:pic>
            <p:nvPicPr>
              <p:cNvPr id="48" name="Graphic 47">
                <a:extLst>
                  <a:ext uri="{FF2B5EF4-FFF2-40B4-BE49-F238E27FC236}">
                    <a16:creationId xmlns:a16="http://schemas.microsoft.com/office/drawing/2014/main" id="{103F610F-813D-4407-A0B1-6E775F4D813F}"/>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0" y="0"/>
                <a:ext cx="609600" cy="609600"/>
              </a:xfrm>
              <a:prstGeom prst="rect">
                <a:avLst/>
              </a:prstGeom>
            </p:spPr>
          </p:pic>
        </p:grpSp>
        <p:grpSp>
          <p:nvGrpSpPr>
            <p:cNvPr id="53" name="CustomIcon">
              <a:extLst>
                <a:ext uri="{FF2B5EF4-FFF2-40B4-BE49-F238E27FC236}">
                  <a16:creationId xmlns:a16="http://schemas.microsoft.com/office/drawing/2014/main" id="{DD141217-51A3-4520-A6AC-F1A8FFF6A974}"/>
                </a:ext>
              </a:extLst>
            </p:cNvPr>
            <p:cNvGrpSpPr>
              <a:grpSpLocks noChangeAspect="1"/>
            </p:cNvGrpSpPr>
            <p:nvPr>
              <p:custDataLst>
                <p:tags r:id="rId10"/>
              </p:custDataLst>
            </p:nvPr>
          </p:nvGrpSpPr>
          <p:grpSpPr>
            <a:xfrm>
              <a:off x="4017304" y="3357400"/>
              <a:ext cx="575656" cy="575656"/>
              <a:chOff x="-205105" y="-205105"/>
              <a:chExt cx="1019810" cy="1019810"/>
            </a:xfrm>
          </p:grpSpPr>
          <p:sp>
            <p:nvSpPr>
              <p:cNvPr id="50" name="Oval 49">
                <a:extLst>
                  <a:ext uri="{FF2B5EF4-FFF2-40B4-BE49-F238E27FC236}">
                    <a16:creationId xmlns:a16="http://schemas.microsoft.com/office/drawing/2014/main" id="{4116150A-B599-49F5-A532-3F68569B5755}"/>
                  </a:ext>
                </a:extLst>
              </p:cNvPr>
              <p:cNvSpPr>
                <a:spLocks noChangeAspect="1"/>
              </p:cNvSpPr>
              <p:nvPr/>
            </p:nvSpPr>
            <p:spPr>
              <a:xfrm>
                <a:off x="-205105" y="-205105"/>
                <a:ext cx="1019810" cy="1019810"/>
              </a:xfrm>
              <a:prstGeom prst="ellipse">
                <a:avLst/>
              </a:prstGeom>
              <a:solidFill>
                <a:schemeClr val="accent1"/>
              </a:solidFill>
            </p:spPr>
            <p:txBody>
              <a:bodyPr wrap="square" rIns="0" rtlCol="0" anchor="ctr" anchorCtr="0">
                <a:noAutofit/>
              </a:bodyPr>
              <a:lstStyle/>
              <a:p>
                <a:pPr marL="3175" algn="just">
                  <a:lnSpc>
                    <a:spcPct val="114000"/>
                  </a:lnSpc>
                </a:pPr>
                <a:endParaRPr kumimoji="1" lang="ja-JP" altLang="en-US" sz="1200" dirty="0"/>
              </a:p>
            </p:txBody>
          </p:sp>
          <p:pic>
            <p:nvPicPr>
              <p:cNvPr id="52" name="Graphic 51">
                <a:extLst>
                  <a:ext uri="{FF2B5EF4-FFF2-40B4-BE49-F238E27FC236}">
                    <a16:creationId xmlns:a16="http://schemas.microsoft.com/office/drawing/2014/main" id="{6D84065C-2A8D-48F4-B6B8-D436FDF7F73C}"/>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0" y="0"/>
                <a:ext cx="609600" cy="609600"/>
              </a:xfrm>
              <a:prstGeom prst="rect">
                <a:avLst/>
              </a:prstGeom>
            </p:spPr>
          </p:pic>
        </p:grpSp>
      </p:grpSp>
      <p:grpSp>
        <p:nvGrpSpPr>
          <p:cNvPr id="57" name="CustomIcon">
            <a:extLst>
              <a:ext uri="{FF2B5EF4-FFF2-40B4-BE49-F238E27FC236}">
                <a16:creationId xmlns:a16="http://schemas.microsoft.com/office/drawing/2014/main" id="{56BCCF9D-46E4-4543-B3D3-483B4B6E74AF}"/>
              </a:ext>
            </a:extLst>
          </p:cNvPr>
          <p:cNvGrpSpPr>
            <a:grpSpLocks noChangeAspect="1"/>
          </p:cNvGrpSpPr>
          <p:nvPr>
            <p:custDataLst>
              <p:tags r:id="rId5"/>
            </p:custDataLst>
          </p:nvPr>
        </p:nvGrpSpPr>
        <p:grpSpPr>
          <a:xfrm>
            <a:off x="1053388" y="4968578"/>
            <a:ext cx="575656" cy="575656"/>
            <a:chOff x="-205105" y="-205105"/>
            <a:chExt cx="1019810" cy="1019810"/>
          </a:xfrm>
        </p:grpSpPr>
        <p:sp>
          <p:nvSpPr>
            <p:cNvPr id="54" name="Oval 53">
              <a:extLst>
                <a:ext uri="{FF2B5EF4-FFF2-40B4-BE49-F238E27FC236}">
                  <a16:creationId xmlns:a16="http://schemas.microsoft.com/office/drawing/2014/main" id="{122E89F3-C7BC-4542-AE16-F392262F2ABD}"/>
                </a:ext>
              </a:extLst>
            </p:cNvPr>
            <p:cNvSpPr>
              <a:spLocks noChangeAspect="1"/>
            </p:cNvSpPr>
            <p:nvPr/>
          </p:nvSpPr>
          <p:spPr>
            <a:xfrm>
              <a:off x="-205105" y="-205105"/>
              <a:ext cx="1019810" cy="1019810"/>
            </a:xfrm>
            <a:prstGeom prst="ellipse">
              <a:avLst/>
            </a:prstGeom>
            <a:solidFill>
              <a:schemeClr val="accent1"/>
            </a:solidFill>
          </p:spPr>
          <p:txBody>
            <a:bodyPr wrap="square" rIns="0" rtlCol="0" anchor="ctr" anchorCtr="0">
              <a:noAutofit/>
            </a:bodyPr>
            <a:lstStyle/>
            <a:p>
              <a:pPr marL="3175" algn="just">
                <a:lnSpc>
                  <a:spcPct val="114000"/>
                </a:lnSpc>
              </a:pPr>
              <a:endParaRPr kumimoji="1" lang="ja-JP" altLang="en-US" sz="1200" dirty="0"/>
            </a:p>
          </p:txBody>
        </p:sp>
        <p:pic>
          <p:nvPicPr>
            <p:cNvPr id="56" name="Graphic 55">
              <a:extLst>
                <a:ext uri="{FF2B5EF4-FFF2-40B4-BE49-F238E27FC236}">
                  <a16:creationId xmlns:a16="http://schemas.microsoft.com/office/drawing/2014/main" id="{8C6DD48D-2482-45B3-9974-27FD823364BA}"/>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0" y="0"/>
              <a:ext cx="609600" cy="609600"/>
            </a:xfrm>
            <a:prstGeom prst="rect">
              <a:avLst/>
            </a:prstGeom>
          </p:spPr>
        </p:pic>
      </p:grpSp>
      <p:grpSp>
        <p:nvGrpSpPr>
          <p:cNvPr id="61" name="CustomIcon">
            <a:extLst>
              <a:ext uri="{FF2B5EF4-FFF2-40B4-BE49-F238E27FC236}">
                <a16:creationId xmlns:a16="http://schemas.microsoft.com/office/drawing/2014/main" id="{4C231AA8-6D9C-4D30-AA36-5515C82CF7FA}"/>
              </a:ext>
            </a:extLst>
          </p:cNvPr>
          <p:cNvGrpSpPr>
            <a:grpSpLocks noChangeAspect="1"/>
          </p:cNvGrpSpPr>
          <p:nvPr>
            <p:custDataLst>
              <p:tags r:id="rId6"/>
            </p:custDataLst>
          </p:nvPr>
        </p:nvGrpSpPr>
        <p:grpSpPr>
          <a:xfrm>
            <a:off x="1743598" y="4968578"/>
            <a:ext cx="575656" cy="575656"/>
            <a:chOff x="-205105" y="-205105"/>
            <a:chExt cx="1019810" cy="1019810"/>
          </a:xfrm>
        </p:grpSpPr>
        <p:sp>
          <p:nvSpPr>
            <p:cNvPr id="58" name="Oval 57">
              <a:extLst>
                <a:ext uri="{FF2B5EF4-FFF2-40B4-BE49-F238E27FC236}">
                  <a16:creationId xmlns:a16="http://schemas.microsoft.com/office/drawing/2014/main" id="{AC9DA5BF-F67C-40FC-AEB9-4B4F122866E9}"/>
                </a:ext>
              </a:extLst>
            </p:cNvPr>
            <p:cNvSpPr>
              <a:spLocks noChangeAspect="1"/>
            </p:cNvSpPr>
            <p:nvPr/>
          </p:nvSpPr>
          <p:spPr>
            <a:xfrm>
              <a:off x="-205105" y="-205105"/>
              <a:ext cx="1019810" cy="1019810"/>
            </a:xfrm>
            <a:prstGeom prst="ellipse">
              <a:avLst/>
            </a:prstGeom>
            <a:solidFill>
              <a:schemeClr val="accent1"/>
            </a:solidFill>
          </p:spPr>
          <p:txBody>
            <a:bodyPr wrap="square" rIns="0" rtlCol="0" anchor="ctr" anchorCtr="0">
              <a:noAutofit/>
            </a:bodyPr>
            <a:lstStyle/>
            <a:p>
              <a:pPr marL="3175" algn="just">
                <a:lnSpc>
                  <a:spcPct val="114000"/>
                </a:lnSpc>
              </a:pPr>
              <a:endParaRPr kumimoji="1" lang="ja-JP" altLang="en-US" sz="1200" dirty="0"/>
            </a:p>
          </p:txBody>
        </p:sp>
        <p:pic>
          <p:nvPicPr>
            <p:cNvPr id="60" name="Graphic 59">
              <a:extLst>
                <a:ext uri="{FF2B5EF4-FFF2-40B4-BE49-F238E27FC236}">
                  <a16:creationId xmlns:a16="http://schemas.microsoft.com/office/drawing/2014/main" id="{21CADC6B-68D2-45F1-8B8D-3E359DAFF97B}"/>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0" y="0"/>
              <a:ext cx="609600" cy="609600"/>
            </a:xfrm>
            <a:prstGeom prst="rect">
              <a:avLst/>
            </a:prstGeom>
          </p:spPr>
        </p:pic>
      </p:grpSp>
      <p:grpSp>
        <p:nvGrpSpPr>
          <p:cNvPr id="82" name="Group 81">
            <a:extLst>
              <a:ext uri="{FF2B5EF4-FFF2-40B4-BE49-F238E27FC236}">
                <a16:creationId xmlns:a16="http://schemas.microsoft.com/office/drawing/2014/main" id="{D531E23A-FD1E-4174-B6F3-D44EAEEFC70C}"/>
              </a:ext>
            </a:extLst>
          </p:cNvPr>
          <p:cNvGrpSpPr/>
          <p:nvPr/>
        </p:nvGrpSpPr>
        <p:grpSpPr>
          <a:xfrm>
            <a:off x="363177" y="4968578"/>
            <a:ext cx="575656" cy="575656"/>
            <a:chOff x="1743598" y="4968578"/>
            <a:chExt cx="575656" cy="575656"/>
          </a:xfrm>
        </p:grpSpPr>
        <p:sp>
          <p:nvSpPr>
            <p:cNvPr id="62" name="Oval 61">
              <a:extLst>
                <a:ext uri="{FF2B5EF4-FFF2-40B4-BE49-F238E27FC236}">
                  <a16:creationId xmlns:a16="http://schemas.microsoft.com/office/drawing/2014/main" id="{926AF86C-6AE0-4973-94F0-BCD483D3B9B4}"/>
                </a:ext>
              </a:extLst>
            </p:cNvPr>
            <p:cNvSpPr>
              <a:spLocks noChangeAspect="1"/>
            </p:cNvSpPr>
            <p:nvPr/>
          </p:nvSpPr>
          <p:spPr>
            <a:xfrm>
              <a:off x="1743598" y="4968578"/>
              <a:ext cx="575656" cy="575656"/>
            </a:xfrm>
            <a:prstGeom prst="ellipse">
              <a:avLst/>
            </a:prstGeom>
            <a:solidFill>
              <a:schemeClr val="accent1"/>
            </a:solidFill>
          </p:spPr>
          <p:txBody>
            <a:bodyPr wrap="square" rIns="0" rtlCol="0" anchor="ctr" anchorCtr="0">
              <a:noAutofit/>
            </a:bodyPr>
            <a:lstStyle/>
            <a:p>
              <a:pPr marL="3175" algn="just">
                <a:lnSpc>
                  <a:spcPct val="114000"/>
                </a:lnSpc>
              </a:pPr>
              <a:endParaRPr kumimoji="1" lang="ja-JP" altLang="en-US" sz="1200" dirty="0"/>
            </a:p>
          </p:txBody>
        </p:sp>
        <p:pic>
          <p:nvPicPr>
            <p:cNvPr id="64" name="Graphic 63">
              <a:extLst>
                <a:ext uri="{FF2B5EF4-FFF2-40B4-BE49-F238E27FC236}">
                  <a16:creationId xmlns:a16="http://schemas.microsoft.com/office/drawing/2014/main" id="{505435C9-F9C0-4F4B-94AE-74BC8F5F9894}"/>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1859374" y="5084354"/>
              <a:ext cx="344103" cy="344103"/>
            </a:xfrm>
            <a:prstGeom prst="rect">
              <a:avLst/>
            </a:prstGeom>
          </p:spPr>
        </p:pic>
      </p:grpSp>
      <p:grpSp>
        <p:nvGrpSpPr>
          <p:cNvPr id="81" name="Group 80">
            <a:extLst>
              <a:ext uri="{FF2B5EF4-FFF2-40B4-BE49-F238E27FC236}">
                <a16:creationId xmlns:a16="http://schemas.microsoft.com/office/drawing/2014/main" id="{8FF5B9AA-D1BF-45AA-BB16-F837FBCB63AA}"/>
              </a:ext>
            </a:extLst>
          </p:cNvPr>
          <p:cNvGrpSpPr/>
          <p:nvPr/>
        </p:nvGrpSpPr>
        <p:grpSpPr>
          <a:xfrm>
            <a:off x="2962180" y="4968578"/>
            <a:ext cx="1509142" cy="575656"/>
            <a:chOff x="3083818" y="4968578"/>
            <a:chExt cx="1509142" cy="575656"/>
          </a:xfrm>
        </p:grpSpPr>
        <p:grpSp>
          <p:nvGrpSpPr>
            <p:cNvPr id="69" name="CustomIcon">
              <a:extLst>
                <a:ext uri="{FF2B5EF4-FFF2-40B4-BE49-F238E27FC236}">
                  <a16:creationId xmlns:a16="http://schemas.microsoft.com/office/drawing/2014/main" id="{9963238C-4A89-4ED0-833C-8D642EBCD355}"/>
                </a:ext>
              </a:extLst>
            </p:cNvPr>
            <p:cNvGrpSpPr>
              <a:grpSpLocks noChangeAspect="1"/>
            </p:cNvGrpSpPr>
            <p:nvPr>
              <p:custDataLst>
                <p:tags r:id="rId7"/>
              </p:custDataLst>
            </p:nvPr>
          </p:nvGrpSpPr>
          <p:grpSpPr>
            <a:xfrm>
              <a:off x="3083818" y="4968578"/>
              <a:ext cx="575656" cy="575656"/>
              <a:chOff x="-205105" y="-205105"/>
              <a:chExt cx="1019810" cy="1019810"/>
            </a:xfrm>
          </p:grpSpPr>
          <p:sp>
            <p:nvSpPr>
              <p:cNvPr id="66" name="Oval 65">
                <a:extLst>
                  <a:ext uri="{FF2B5EF4-FFF2-40B4-BE49-F238E27FC236}">
                    <a16:creationId xmlns:a16="http://schemas.microsoft.com/office/drawing/2014/main" id="{C6659A45-E1B0-4CEA-8D2D-91F8AF95AA5E}"/>
                  </a:ext>
                </a:extLst>
              </p:cNvPr>
              <p:cNvSpPr>
                <a:spLocks noChangeAspect="1"/>
              </p:cNvSpPr>
              <p:nvPr/>
            </p:nvSpPr>
            <p:spPr>
              <a:xfrm>
                <a:off x="-205105" y="-205105"/>
                <a:ext cx="1019810" cy="1019810"/>
              </a:xfrm>
              <a:prstGeom prst="ellipse">
                <a:avLst/>
              </a:prstGeom>
              <a:solidFill>
                <a:schemeClr val="accent1"/>
              </a:solidFill>
            </p:spPr>
            <p:txBody>
              <a:bodyPr wrap="square" rIns="0" rtlCol="0" anchor="ctr" anchorCtr="0">
                <a:noAutofit/>
              </a:bodyPr>
              <a:lstStyle/>
              <a:p>
                <a:pPr marL="3175" algn="just">
                  <a:lnSpc>
                    <a:spcPct val="114000"/>
                  </a:lnSpc>
                </a:pPr>
                <a:endParaRPr kumimoji="1" lang="ja-JP" altLang="en-US" sz="1200" dirty="0"/>
              </a:p>
            </p:txBody>
          </p:sp>
          <p:pic>
            <p:nvPicPr>
              <p:cNvPr id="68" name="Graphic 67">
                <a:extLst>
                  <a:ext uri="{FF2B5EF4-FFF2-40B4-BE49-F238E27FC236}">
                    <a16:creationId xmlns:a16="http://schemas.microsoft.com/office/drawing/2014/main" id="{CE67F1E9-4527-464C-9171-4921364D1B07}"/>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0" y="0"/>
                <a:ext cx="609600" cy="609600"/>
              </a:xfrm>
              <a:prstGeom prst="rect">
                <a:avLst/>
              </a:prstGeom>
            </p:spPr>
          </p:pic>
        </p:grpSp>
        <p:grpSp>
          <p:nvGrpSpPr>
            <p:cNvPr id="73" name="CustomIcon">
              <a:extLst>
                <a:ext uri="{FF2B5EF4-FFF2-40B4-BE49-F238E27FC236}">
                  <a16:creationId xmlns:a16="http://schemas.microsoft.com/office/drawing/2014/main" id="{A9AA010A-FD80-47B5-BC82-C131CE3FBAC8}"/>
                </a:ext>
              </a:extLst>
            </p:cNvPr>
            <p:cNvGrpSpPr>
              <a:grpSpLocks noChangeAspect="1"/>
            </p:cNvGrpSpPr>
            <p:nvPr>
              <p:custDataLst>
                <p:tags r:id="rId8"/>
              </p:custDataLst>
            </p:nvPr>
          </p:nvGrpSpPr>
          <p:grpSpPr>
            <a:xfrm>
              <a:off x="4017304" y="4968578"/>
              <a:ext cx="575656" cy="575656"/>
              <a:chOff x="-205105" y="-205105"/>
              <a:chExt cx="1019811" cy="1019811"/>
            </a:xfrm>
          </p:grpSpPr>
          <p:sp>
            <p:nvSpPr>
              <p:cNvPr id="70" name="Oval 69">
                <a:extLst>
                  <a:ext uri="{FF2B5EF4-FFF2-40B4-BE49-F238E27FC236}">
                    <a16:creationId xmlns:a16="http://schemas.microsoft.com/office/drawing/2014/main" id="{72A3325C-E422-4280-846B-D224F3F6BE0F}"/>
                  </a:ext>
                </a:extLst>
              </p:cNvPr>
              <p:cNvSpPr>
                <a:spLocks noChangeAspect="1"/>
              </p:cNvSpPr>
              <p:nvPr/>
            </p:nvSpPr>
            <p:spPr>
              <a:xfrm>
                <a:off x="-205105" y="-205105"/>
                <a:ext cx="1019811" cy="1019811"/>
              </a:xfrm>
              <a:prstGeom prst="ellipse">
                <a:avLst/>
              </a:prstGeom>
              <a:solidFill>
                <a:schemeClr val="accent1"/>
              </a:solidFill>
            </p:spPr>
            <p:txBody>
              <a:bodyPr wrap="square" rIns="0" rtlCol="0" anchor="ctr" anchorCtr="0">
                <a:noAutofit/>
              </a:bodyPr>
              <a:lstStyle/>
              <a:p>
                <a:pPr marL="3175" algn="just">
                  <a:lnSpc>
                    <a:spcPct val="114000"/>
                  </a:lnSpc>
                </a:pPr>
                <a:endParaRPr kumimoji="1" lang="ja-JP" altLang="en-US" sz="1200" dirty="0"/>
              </a:p>
            </p:txBody>
          </p:sp>
          <p:pic>
            <p:nvPicPr>
              <p:cNvPr id="72" name="Graphic 71">
                <a:extLst>
                  <a:ext uri="{FF2B5EF4-FFF2-40B4-BE49-F238E27FC236}">
                    <a16:creationId xmlns:a16="http://schemas.microsoft.com/office/drawing/2014/main" id="{4CFF52B7-5167-4EAF-A64D-CA6A05CB00A5}"/>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1" y="-1"/>
                <a:ext cx="609600" cy="609600"/>
              </a:xfrm>
              <a:prstGeom prst="rect">
                <a:avLst/>
              </a:prstGeom>
            </p:spPr>
          </p:pic>
        </p:grpSp>
      </p:grpSp>
    </p:spTree>
    <p:extLst>
      <p:ext uri="{BB962C8B-B14F-4D97-AF65-F5344CB8AC3E}">
        <p14:creationId xmlns:p14="http://schemas.microsoft.com/office/powerpoint/2010/main" val="36047843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7" imgW="360" imgH="360" progId="TCLayout.ActiveDocument.1">
                  <p:embed/>
                </p:oleObj>
              </mc:Choice>
              <mc:Fallback>
                <p:oleObj name="think-cellスライド" r:id="rId7" imgW="360" imgH="360" progId="TCLayout.ActiveDocument.1">
                  <p:embed/>
                  <p:pic>
                    <p:nvPicPr>
                      <p:cNvPr id="8" name="Object 7" hidde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hidden="1"/>
          <p:cNvSpPr/>
          <p:nvPr>
            <p:custDataLst>
              <p:tags r:id="rId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sym typeface="Arial" panose="020B0604020202020204" pitchFamily="34" charset="0"/>
            </a:endParaRPr>
          </a:p>
        </p:txBody>
      </p:sp>
      <p:sp>
        <p:nvSpPr>
          <p:cNvPr id="2" name="タイトル 1"/>
          <p:cNvSpPr>
            <a:spLocks noGrp="1"/>
          </p:cNvSpPr>
          <p:nvPr>
            <p:ph type="title"/>
          </p:nvPr>
        </p:nvSpPr>
        <p:spPr>
          <a:xfrm>
            <a:off x="200471" y="268672"/>
            <a:ext cx="9505055" cy="264688"/>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noProof="1"/>
              <a:t>タイ／政策動向</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noProof="1"/>
              <a:t>今後の医療政策の動向（2/3）</a:t>
            </a:r>
          </a:p>
        </p:txBody>
      </p:sp>
      <p:sp>
        <p:nvSpPr>
          <p:cNvPr id="4" name="テキスト ボックス 3"/>
          <p:cNvSpPr txBox="1"/>
          <p:nvPr/>
        </p:nvSpPr>
        <p:spPr>
          <a:xfrm>
            <a:off x="200472" y="1124744"/>
            <a:ext cx="9505056" cy="45865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en-US" altLang="ja-JP" sz="1400" b="0" i="0" dirty="0">
                <a:effectLst/>
                <a:latin typeface="+mj-lt"/>
              </a:rPr>
              <a:t>2025</a:t>
            </a:r>
            <a:r>
              <a:rPr lang="ja-JP" altLang="en-US" sz="1400" b="0" i="0" dirty="0">
                <a:effectLst/>
                <a:latin typeface="Noto Sans JP"/>
              </a:rPr>
              <a:t>年度（案）における保健セクター予算は</a:t>
            </a:r>
            <a:r>
              <a:rPr lang="en-US" altLang="ja-JP" sz="1400" b="0" i="0" dirty="0">
                <a:effectLst/>
                <a:latin typeface="Noto Sans JP"/>
              </a:rPr>
              <a:t>2016</a:t>
            </a:r>
            <a:r>
              <a:rPr lang="ja-JP" altLang="en-US" sz="1400" b="0" i="0" dirty="0">
                <a:effectLst/>
                <a:latin typeface="Noto Sans JP"/>
              </a:rPr>
              <a:t>年度と比較して増加し、</a:t>
            </a:r>
            <a:r>
              <a:rPr lang="en-US" altLang="ja-JP" sz="1400" b="0" i="0" dirty="0">
                <a:effectLst/>
                <a:latin typeface="+mj-lt"/>
              </a:rPr>
              <a:t>3,544</a:t>
            </a:r>
            <a:r>
              <a:rPr lang="ja-JP" altLang="en-US" sz="1400" b="0" i="0" dirty="0">
                <a:effectLst/>
                <a:latin typeface="Noto Sans JP"/>
              </a:rPr>
              <a:t>億バーツ（国家予算の</a:t>
            </a:r>
            <a:r>
              <a:rPr lang="en-US" altLang="ja-JP" sz="1400" b="0" i="0" dirty="0">
                <a:effectLst/>
                <a:latin typeface="+mj-lt"/>
              </a:rPr>
              <a:t>9.4%</a:t>
            </a:r>
            <a:r>
              <a:rPr lang="ja-JP" altLang="en-US" sz="1400" b="0" i="0" dirty="0">
                <a:effectLst/>
                <a:latin typeface="Noto Sans JP"/>
              </a:rPr>
              <a:t>）に達している。</a:t>
            </a:r>
            <a:r>
              <a:rPr lang="en-US" altLang="ja-JP" sz="1400" b="0" i="0" dirty="0">
                <a:effectLst/>
                <a:latin typeface="+mj-lt"/>
              </a:rPr>
              <a:t>2024</a:t>
            </a:r>
            <a:r>
              <a:rPr lang="ja-JP" altLang="en-US" sz="1400" b="0" i="0" dirty="0">
                <a:effectLst/>
                <a:latin typeface="Noto Sans JP"/>
              </a:rPr>
              <a:t>年度の予算は</a:t>
            </a:r>
            <a:r>
              <a:rPr lang="en-US" altLang="ja-JP" sz="1400" b="0" i="0" dirty="0">
                <a:effectLst/>
                <a:latin typeface="+mj-lt"/>
              </a:rPr>
              <a:t>3,325</a:t>
            </a:r>
            <a:r>
              <a:rPr lang="ja-JP" altLang="en-US" sz="1400" b="0" i="0" dirty="0">
                <a:effectLst/>
                <a:latin typeface="Noto Sans JP"/>
              </a:rPr>
              <a:t>億バーツ（国家予算の</a:t>
            </a:r>
            <a:r>
              <a:rPr lang="en-US" altLang="ja-JP" sz="1400" b="0" i="0" dirty="0">
                <a:effectLst/>
                <a:latin typeface="+mj-lt"/>
              </a:rPr>
              <a:t>9.6%</a:t>
            </a:r>
            <a:r>
              <a:rPr lang="ja-JP" altLang="en-US" sz="1400" b="0" i="0" dirty="0">
                <a:effectLst/>
                <a:latin typeface="Noto Sans JP"/>
              </a:rPr>
              <a:t>）である。</a:t>
            </a:r>
            <a:endParaRPr kumimoji="1" lang="ja-JP" altLang="en-US" sz="1200" b="0" i="0" u="none" strike="noStrike" kern="1200" cap="none" spc="0" normalizeH="0" baseline="0" noProof="0" dirty="0">
              <a:ln>
                <a:noFill/>
              </a:ln>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4" name="グループ化 7"/>
          <p:cNvGrpSpPr/>
          <p:nvPr/>
        </p:nvGrpSpPr>
        <p:grpSpPr>
          <a:xfrm>
            <a:off x="404525" y="1748353"/>
            <a:ext cx="9156988" cy="288032"/>
            <a:chOff x="4944173" y="2113806"/>
            <a:chExt cx="5861371" cy="288032"/>
          </a:xfrm>
        </p:grpSpPr>
        <p:cxnSp>
          <p:nvCxnSpPr>
            <p:cNvPr id="15" name="直線コネクタ 6"/>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ja-JP" altLang="en-US" sz="1300" i="0" u="none" strike="noStrike" kern="1200" cap="none" spc="0" normalizeH="0" baseline="0" noProof="1">
                  <a:ln>
                    <a:noFill/>
                  </a:ln>
                  <a:solidFill>
                    <a:srgbClr val="000000"/>
                  </a:solidFill>
                  <a:effectLst/>
                  <a:uLnTx/>
                  <a:uFillTx/>
                  <a:ea typeface="HGP創英角ｺﾞｼｯｸUB" pitchFamily="50" charset="-128"/>
                  <a:cs typeface="Arial" panose="020B0604020202020204" pitchFamily="34" charset="0"/>
                </a:rPr>
                <a:t>政府の医療分野への予算額</a:t>
              </a:r>
            </a:p>
          </p:txBody>
        </p:sp>
      </p:grpSp>
      <p:sp>
        <p:nvSpPr>
          <p:cNvPr id="23" name="テキスト プレースホルダ 9"/>
          <p:cNvSpPr>
            <a:spLocks noGrp="1"/>
          </p:cNvSpPr>
          <p:nvPr>
            <p:custDataLst>
              <p:tags r:id="rId3"/>
            </p:custDataLst>
          </p:nvPr>
        </p:nvSpPr>
        <p:spPr bwMode="auto">
          <a:xfrm>
            <a:off x="416496" y="2143919"/>
            <a:ext cx="490538"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r>
              <a:rPr kumimoji="0" lang="ja-JP" altLang="en-US" sz="800" b="0" i="0" u="none" strike="noStrike" kern="1200" cap="none" spc="0" normalizeH="0" baseline="0" noProof="1">
                <a:ln>
                  <a:noFill/>
                </a:ln>
                <a:solidFill>
                  <a:srgbClr val="000000"/>
                </a:solidFill>
                <a:effectLst/>
                <a:uLnTx/>
                <a:uFillTx/>
                <a:latin typeface="Arial"/>
                <a:ea typeface="ＭＳ Ｐゴシック"/>
                <a:cs typeface="+mn-cs"/>
                <a:sym typeface="+mn-lt"/>
              </a:rPr>
              <a:t>（億バーツ）</a:t>
            </a:r>
          </a:p>
        </p:txBody>
      </p:sp>
      <p:sp useBgFill="1">
        <p:nvSpPr>
          <p:cNvPr id="12" name="Freeform: Shape 191">
            <a:extLst>
              <a:ext uri="{FF2B5EF4-FFF2-40B4-BE49-F238E27FC236}">
                <a16:creationId xmlns:a16="http://schemas.microsoft.com/office/drawing/2014/main" id="{32715F00-5C98-CED0-9A80-BCCC50991E13}"/>
              </a:ext>
            </a:extLst>
          </p:cNvPr>
          <p:cNvSpPr/>
          <p:nvPr>
            <p:custDataLst>
              <p:tags r:id="rId4"/>
            </p:custDataLst>
          </p:nvPr>
        </p:nvSpPr>
        <p:spPr bwMode="auto">
          <a:xfrm>
            <a:off x="1681163" y="4691063"/>
            <a:ext cx="2763838" cy="801688"/>
          </a:xfrm>
          <a:custGeom>
            <a:avLst/>
            <a:gdLst/>
            <a:ahLst/>
            <a:cxnLst/>
            <a:rect l="0" t="0" r="0" b="0"/>
            <a:pathLst>
              <a:path w="2763838" h="801688">
                <a:moveTo>
                  <a:pt x="0" y="744537"/>
                </a:moveTo>
                <a:lnTo>
                  <a:pt x="2763837" y="0"/>
                </a:lnTo>
                <a:lnTo>
                  <a:pt x="2763837" y="57150"/>
                </a:lnTo>
                <a:lnTo>
                  <a:pt x="0" y="801687"/>
                </a:lnTo>
                <a:close/>
              </a:path>
            </a:pathLst>
          </a:custGeom>
          <a:ln>
            <a:noFill/>
          </a:ln>
          <a:effectLst/>
        </p:spPr>
        <p:txBody>
          <a:bodyPr wrap="square" rIns="0" rtlCol="0" anchor="ctr" anchorCtr="0">
            <a:noAutofit/>
          </a:bodyPr>
          <a:lstStyle/>
          <a:p>
            <a:pPr marL="3175" marR="0" lvl="0" indent="0" algn="just" defTabSz="914400" rtl="0" eaLnBrk="1" fontAlgn="auto" latinLnBrk="0" hangingPunct="1">
              <a:lnSpc>
                <a:spcPct val="114000"/>
              </a:lnSpc>
              <a:spcBef>
                <a:spcPts val="0"/>
              </a:spcBef>
              <a:spcAft>
                <a:spcPts val="0"/>
              </a:spcAft>
              <a:buClrTx/>
              <a:buSzTx/>
              <a:buFontTx/>
              <a:buNone/>
              <a:tabLst/>
              <a:defRPr/>
            </a:pPr>
            <a:endParaRPr kumimoji="1" lang="en-US" sz="768" b="0" i="0" u="none" strike="noStrike" kern="1200" cap="none" spc="0" normalizeH="0" baseline="0" noProof="0" dirty="0">
              <a:ln>
                <a:noFill/>
              </a:ln>
              <a:solidFill>
                <a:srgbClr val="000000"/>
              </a:solidFill>
              <a:effectLst/>
              <a:uLnTx/>
              <a:uFillTx/>
              <a:latin typeface="Arial"/>
              <a:ea typeface="ＭＳ Ｐゴシック"/>
              <a:cs typeface="+mn-cs"/>
            </a:endParaRPr>
          </a:p>
        </p:txBody>
      </p:sp>
      <p:graphicFrame>
        <p:nvGraphicFramePr>
          <p:cNvPr id="33" name="Chart 32">
            <a:extLst>
              <a:ext uri="{FF2B5EF4-FFF2-40B4-BE49-F238E27FC236}">
                <a16:creationId xmlns:a16="http://schemas.microsoft.com/office/drawing/2014/main" id="{EA7AB1D2-E3A5-8415-A4D5-5A9F476D350B}"/>
              </a:ext>
            </a:extLst>
          </p:cNvPr>
          <p:cNvGraphicFramePr>
            <a:graphicFrameLocks/>
          </p:cNvGraphicFramePr>
          <p:nvPr>
            <p:extLst>
              <p:ext uri="{D42A27DB-BD31-4B8C-83A1-F6EECF244321}">
                <p14:modId xmlns:p14="http://schemas.microsoft.com/office/powerpoint/2010/main" val="3970200093"/>
              </p:ext>
            </p:extLst>
          </p:nvPr>
        </p:nvGraphicFramePr>
        <p:xfrm>
          <a:off x="446515" y="2036385"/>
          <a:ext cx="9073008" cy="4480080"/>
        </p:xfrm>
        <a:graphic>
          <a:graphicData uri="http://schemas.openxmlformats.org/drawingml/2006/chart">
            <c:chart xmlns:c="http://schemas.openxmlformats.org/drawingml/2006/chart" xmlns:r="http://schemas.openxmlformats.org/officeDocument/2006/relationships" r:id="rId9"/>
          </a:graphicData>
        </a:graphic>
      </p:graphicFrame>
      <p:sp>
        <p:nvSpPr>
          <p:cNvPr id="5" name="テキスト ボックス 43">
            <a:extLst>
              <a:ext uri="{FF2B5EF4-FFF2-40B4-BE49-F238E27FC236}">
                <a16:creationId xmlns:a16="http://schemas.microsoft.com/office/drawing/2014/main" id="{B9F3751D-A4C0-38C1-D392-2E597DE7CFFB}"/>
              </a:ext>
            </a:extLst>
          </p:cNvPr>
          <p:cNvSpPr txBox="1"/>
          <p:nvPr/>
        </p:nvSpPr>
        <p:spPr>
          <a:xfrm>
            <a:off x="200472" y="6525344"/>
            <a:ext cx="8640960" cy="144016"/>
          </a:xfrm>
          <a:prstGeom prst="rect">
            <a:avLst/>
          </a:prstGeom>
          <a:noFill/>
        </p:spPr>
        <p:txBody>
          <a:bodyPr wrap="square" lIns="0" tIns="0" rIns="0" bIns="0" rtlCol="0">
            <a:noAutofit/>
          </a:bodyPr>
          <a:lstStyle/>
          <a:p>
            <a:pPr lvl="0"/>
            <a:r>
              <a:rPr lang="ja-JP" altLang="en-US" sz="7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BUREAU OF THE BUDGET</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THAILAND’S BUDGET</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IN BRIEF FISCAL YEAR</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64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09493567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extLst>
              <p:ext uri="{D42A27DB-BD31-4B8C-83A1-F6EECF244321}">
                <p14:modId xmlns:p14="http://schemas.microsoft.com/office/powerpoint/2010/main" val="20176684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5" imgW="360" imgH="360" progId="TCLayout.ActiveDocument.1">
                  <p:embed/>
                </p:oleObj>
              </mc:Choice>
              <mc:Fallback>
                <p:oleObj name="think-cellスライド" r:id="rId5" imgW="360" imgH="360" progId="TCLayout.ActiveDocument.1">
                  <p:embed/>
                  <p:pic>
                    <p:nvPicPr>
                      <p:cNvPr id="8" name="Object 7"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hidden="1"/>
          <p:cNvSpPr/>
          <p:nvPr>
            <p:custDataLst>
              <p:tags r:id="rId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latin typeface="Arial" panose="020B0604020202020204" pitchFamily="34" charset="0"/>
              <a:ea typeface="ＭＳ Ｐゴシック" panose="020B0600070205080204" pitchFamily="50" charset="-128"/>
              <a:sym typeface="Arial" panose="020B0604020202020204" pitchFamily="34" charset="0"/>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タイ／政策動向</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医療関連政策の将来動向（</a:t>
            </a:r>
            <a:r>
              <a:rPr lang="en-US" altLang="ja-JP" dirty="0"/>
              <a:t>3/3</a:t>
            </a:r>
            <a:r>
              <a:rPr lang="ja-JP" altLang="en-US" dirty="0"/>
              <a:t>）</a:t>
            </a:r>
          </a:p>
        </p:txBody>
      </p:sp>
      <p:sp>
        <p:nvSpPr>
          <p:cNvPr id="4" name="テキスト ボックス 3"/>
          <p:cNvSpPr txBox="1"/>
          <p:nvPr/>
        </p:nvSpPr>
        <p:spPr>
          <a:xfrm>
            <a:off x="200472" y="1164947"/>
            <a:ext cx="9577064" cy="2072362"/>
          </a:xfrm>
          <a:prstGeom prst="rect">
            <a:avLst/>
          </a:prstGeom>
          <a:noFill/>
        </p:spPr>
        <p:txBody>
          <a:bodyPr wrap="square" lIns="0" tIns="0" rIns="0" bIns="0" rtlCol="0">
            <a:spAutoFit/>
          </a:bodyPr>
          <a:lstStyle/>
          <a:p>
            <a:pPr algn="just">
              <a:lnSpc>
                <a:spcPct val="150000"/>
              </a:lnSpc>
              <a:spcAft>
                <a:spcPts val="200"/>
              </a:spcAft>
              <a:buClr>
                <a:srgbClr val="5F8AC3"/>
              </a:buClr>
            </a:pPr>
            <a:r>
              <a:rPr lang="ja-JP" altLang="en-US" sz="1400" b="1" dirty="0"/>
              <a:t>医薬品等規制当局をめぐる近年の動向</a:t>
            </a:r>
            <a:endParaRPr lang="en-US" altLang="ja-JP" sz="1400" b="1" dirty="0"/>
          </a:p>
          <a:p>
            <a:pPr marL="190500" indent="-190500" algn="jus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rPr>
              <a:t>2019</a:t>
            </a:r>
            <a:r>
              <a:rPr lang="ja-JP" altLang="en-US" sz="1400" dirty="0">
                <a:latin typeface="Arial" panose="020B0604020202020204" pitchFamily="34" charset="0"/>
                <a:ea typeface="ＭＳ Ｐゴシック" panose="020B0600070205080204" pitchFamily="50" charset="-128"/>
              </a:rPr>
              <a:t>年</a:t>
            </a:r>
            <a:r>
              <a:rPr lang="en-US" altLang="ja-JP" sz="1400" dirty="0">
                <a:latin typeface="Arial" panose="020B0604020202020204" pitchFamily="34" charset="0"/>
                <a:ea typeface="ＭＳ Ｐゴシック" panose="020B0600070205080204" pitchFamily="50" charset="-128"/>
              </a:rPr>
              <a:t>4</a:t>
            </a:r>
            <a:r>
              <a:rPr lang="ja-JP" altLang="en-US" sz="1400" dirty="0">
                <a:latin typeface="Arial" panose="020B0604020202020204" pitchFamily="34" charset="0"/>
                <a:ea typeface="ＭＳ Ｐゴシック" panose="020B0600070205080204" pitchFamily="50" charset="-128"/>
              </a:rPr>
              <a:t>月に</a:t>
            </a:r>
            <a:r>
              <a:rPr lang="en-US" altLang="ja-JP" sz="1400" dirty="0">
                <a:latin typeface="Arial" panose="020B0604020202020204" pitchFamily="34" charset="0"/>
                <a:ea typeface="ＭＳ Ｐゴシック" panose="020B0600070205080204" pitchFamily="50" charset="-128"/>
              </a:rPr>
              <a:t>Drug Act</a:t>
            </a:r>
            <a:r>
              <a:rPr lang="ja-JP" altLang="en-US" sz="1400" dirty="0">
                <a:latin typeface="Arial" panose="020B0604020202020204" pitchFamily="34" charset="0"/>
                <a:ea typeface="ＭＳ Ｐゴシック" panose="020B0600070205080204" pitchFamily="50" charset="-128"/>
              </a:rPr>
              <a:t>の改正が行われ、ライセンス の更新制度や再評価制度が導入。</a:t>
            </a:r>
            <a:endParaRPr lang="en-US" altLang="ja-JP" sz="1400" dirty="0">
              <a:latin typeface="Arial" panose="020B0604020202020204" pitchFamily="34" charset="0"/>
              <a:ea typeface="ＭＳ Ｐゴシック" panose="020B0600070205080204" pitchFamily="50" charset="-128"/>
            </a:endParaRPr>
          </a:p>
          <a:p>
            <a:pPr marL="190500" indent="-190500" algn="jus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rPr>
              <a:t>2013</a:t>
            </a:r>
            <a:r>
              <a:rPr lang="ja-JP" altLang="en-US" sz="1400" dirty="0">
                <a:latin typeface="Arial" panose="020B0604020202020204" pitchFamily="34" charset="0"/>
                <a:ea typeface="ＭＳ Ｐゴシック" panose="020B0600070205080204" pitchFamily="50" charset="-128"/>
              </a:rPr>
              <a:t>年</a:t>
            </a:r>
            <a:r>
              <a:rPr lang="en-US" altLang="ja-JP" sz="1400" dirty="0">
                <a:latin typeface="Arial" panose="020B0604020202020204" pitchFamily="34" charset="0"/>
                <a:ea typeface="ＭＳ Ｐゴシック" panose="020B0600070205080204" pitchFamily="50" charset="-128"/>
              </a:rPr>
              <a:t>10</a:t>
            </a:r>
            <a:r>
              <a:rPr lang="ja-JP" altLang="en-US" sz="1400" dirty="0">
                <a:latin typeface="Arial" panose="020B0604020202020204" pitchFamily="34" charset="0"/>
                <a:ea typeface="ＭＳ Ｐゴシック" panose="020B0600070205080204" pitchFamily="50" charset="-128"/>
              </a:rPr>
              <a:t>月以降、日タイの医薬品等規制当局である医薬品医療機器総合機構（</a:t>
            </a:r>
            <a:r>
              <a:rPr lang="en-US" altLang="ja-JP" sz="1400" dirty="0">
                <a:latin typeface="Arial" panose="020B0604020202020204" pitchFamily="34" charset="0"/>
                <a:ea typeface="ＭＳ Ｐゴシック" panose="020B0600070205080204" pitchFamily="50" charset="-128"/>
              </a:rPr>
              <a:t>PMDA</a:t>
            </a:r>
            <a:r>
              <a:rPr lang="ja-JP" altLang="en-US" sz="1400" dirty="0">
                <a:latin typeface="Arial" panose="020B0604020202020204" pitchFamily="34" charset="0"/>
                <a:ea typeface="ＭＳ Ｐゴシック" panose="020B0600070205080204" pitchFamily="50" charset="-128"/>
              </a:rPr>
              <a:t>）と</a:t>
            </a:r>
            <a:r>
              <a:rPr lang="en-US" altLang="ja-JP" sz="1400" dirty="0">
                <a:latin typeface="Arial" panose="020B0604020202020204" pitchFamily="34" charset="0"/>
                <a:ea typeface="ＭＳ Ｐゴシック" panose="020B0600070205080204" pitchFamily="50" charset="-128"/>
              </a:rPr>
              <a:t>FDA</a:t>
            </a:r>
            <a:r>
              <a:rPr lang="ja-JP" altLang="en-US" sz="1400" dirty="0">
                <a:latin typeface="Arial" panose="020B0604020202020204" pitchFamily="34" charset="0"/>
                <a:ea typeface="ＭＳ Ｐゴシック" panose="020B0600070205080204" pitchFamily="50" charset="-128"/>
              </a:rPr>
              <a:t>による日本</a:t>
            </a:r>
            <a:r>
              <a:rPr lang="en-US" altLang="ja-JP" sz="1400" dirty="0">
                <a:latin typeface="Arial" panose="020B0604020202020204" pitchFamily="34" charset="0"/>
                <a:ea typeface="ＭＳ Ｐゴシック" panose="020B0600070205080204" pitchFamily="50" charset="-128"/>
              </a:rPr>
              <a:t>-</a:t>
            </a:r>
            <a:r>
              <a:rPr lang="ja-JP" altLang="en-US" sz="1400" dirty="0">
                <a:latin typeface="Arial" panose="020B0604020202020204" pitchFamily="34" charset="0"/>
                <a:ea typeface="ＭＳ Ｐゴシック" panose="020B0600070205080204" pitchFamily="50" charset="-128"/>
              </a:rPr>
              <a:t>タイ合同シンポジウムが毎年開催されており、こうした規制当局間の交流を踏まえ、</a:t>
            </a:r>
            <a:r>
              <a:rPr lang="en-US" altLang="ja-JP" sz="1400" dirty="0">
                <a:latin typeface="Arial" panose="020B0604020202020204" pitchFamily="34" charset="0"/>
                <a:ea typeface="ＭＳ Ｐゴシック" panose="020B0600070205080204" pitchFamily="50" charset="-128"/>
              </a:rPr>
              <a:t>2018</a:t>
            </a:r>
            <a:r>
              <a:rPr lang="ja-JP" altLang="en-US" sz="1400" dirty="0">
                <a:latin typeface="Arial" panose="020B0604020202020204" pitchFamily="34" charset="0"/>
                <a:ea typeface="ＭＳ Ｐゴシック" panose="020B0600070205080204" pitchFamily="50" charset="-128"/>
              </a:rPr>
              <a:t>年</a:t>
            </a:r>
            <a:r>
              <a:rPr lang="en-US" altLang="ja-JP" sz="1400" dirty="0">
                <a:latin typeface="Arial" panose="020B0604020202020204" pitchFamily="34" charset="0"/>
                <a:ea typeface="ＭＳ Ｐゴシック" panose="020B0600070205080204" pitchFamily="50" charset="-128"/>
              </a:rPr>
              <a:t>4</a:t>
            </a:r>
            <a:r>
              <a:rPr lang="ja-JP" altLang="en-US" sz="1400" dirty="0">
                <a:latin typeface="Arial" panose="020B0604020202020204" pitchFamily="34" charset="0"/>
                <a:ea typeface="ＭＳ Ｐゴシック" panose="020B0600070205080204" pitchFamily="50" charset="-128"/>
              </a:rPr>
              <a:t>月には厚生労働省と</a:t>
            </a:r>
            <a:r>
              <a:rPr lang="en-US" altLang="ja-JP" sz="1400" dirty="0">
                <a:latin typeface="Arial" panose="020B0604020202020204" pitchFamily="34" charset="0"/>
                <a:ea typeface="ＭＳ Ｐゴシック" panose="020B0600070205080204" pitchFamily="50" charset="-128"/>
              </a:rPr>
              <a:t>FDA</a:t>
            </a:r>
            <a:r>
              <a:rPr lang="ja-JP" altLang="en-US" sz="1400" dirty="0">
                <a:latin typeface="Arial" panose="020B0604020202020204" pitchFamily="34" charset="0"/>
                <a:ea typeface="ＭＳ Ｐゴシック" panose="020B0600070205080204" pitchFamily="50" charset="-128"/>
              </a:rPr>
              <a:t>との間で、医薬品医療機器等の規制に関する協力のための覚書を締結。</a:t>
            </a:r>
          </a:p>
          <a:p>
            <a:pPr marL="190500" indent="-190500" algn="jus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rPr>
              <a:t>独立審査機関の設立に向けた議論は中長期的な課題。</a:t>
            </a:r>
            <a:endParaRPr lang="en-US" altLang="ja-JP" sz="1400" dirty="0">
              <a:latin typeface="Arial" panose="020B0604020202020204" pitchFamily="34" charset="0"/>
              <a:ea typeface="ＭＳ Ｐゴシック" panose="020B0600070205080204" pitchFamily="50" charset="-128"/>
            </a:endParaRPr>
          </a:p>
          <a:p>
            <a:pPr marL="190500" indent="-190500" algn="just">
              <a:buClr>
                <a:srgbClr val="5F8AC3"/>
              </a:buClr>
              <a:buFont typeface="Wingdings" panose="05000000000000000000" pitchFamily="2" charset="2"/>
              <a:buChar char="n"/>
            </a:pPr>
            <a:r>
              <a:rPr lang="ja-JP" altLang="en-US" sz="1400" b="0" i="0" dirty="0">
                <a:effectLst/>
                <a:latin typeface="Arial" panose="020B0604020202020204" pitchFamily="34" charset="0"/>
                <a:ea typeface="ＭＳ Ｐゴシック" panose="020B0600070205080204" pitchFamily="50" charset="-128"/>
              </a:rPr>
              <a:t>タイ</a:t>
            </a:r>
            <a:r>
              <a:rPr lang="en-US" altLang="ja-JP" sz="1400" b="0" i="0" dirty="0">
                <a:effectLst/>
                <a:latin typeface="Arial" panose="020B0604020202020204" pitchFamily="34" charset="0"/>
                <a:ea typeface="ＭＳ Ｐゴシック" panose="020B0600070205080204" pitchFamily="50" charset="-128"/>
              </a:rPr>
              <a:t>FDA</a:t>
            </a:r>
            <a:r>
              <a:rPr lang="ja-JP" altLang="en-US" sz="1400" b="0" i="0" dirty="0">
                <a:effectLst/>
                <a:latin typeface="Arial" panose="020B0604020202020204" pitchFamily="34" charset="0"/>
                <a:ea typeface="ＭＳ Ｐゴシック" panose="020B0600070205080204" pitchFamily="50" charset="-128"/>
              </a:rPr>
              <a:t>は、申請前審査期間を</a:t>
            </a:r>
            <a:r>
              <a:rPr lang="en-US" altLang="ja-JP" sz="1400" b="0" i="0" dirty="0">
                <a:effectLst/>
                <a:latin typeface="Arial" panose="020B0604020202020204" pitchFamily="34" charset="0"/>
                <a:ea typeface="ＭＳ Ｐゴシック" panose="020B0600070205080204" pitchFamily="50" charset="-128"/>
              </a:rPr>
              <a:t>30</a:t>
            </a:r>
            <a:r>
              <a:rPr lang="ja-JP" altLang="en-US" sz="1400" b="0" i="0" dirty="0">
                <a:effectLst/>
                <a:latin typeface="Arial" panose="020B0604020202020204" pitchFamily="34" charset="0"/>
                <a:ea typeface="ＭＳ Ｐゴシック" panose="020B0600070205080204" pitchFamily="50" charset="-128"/>
              </a:rPr>
              <a:t>日から</a:t>
            </a:r>
            <a:r>
              <a:rPr lang="en-US" altLang="ja-JP" sz="1400" b="0" i="0" dirty="0">
                <a:effectLst/>
                <a:latin typeface="Arial" panose="020B0604020202020204" pitchFamily="34" charset="0"/>
                <a:ea typeface="ＭＳ Ｐゴシック" panose="020B0600070205080204" pitchFamily="50" charset="-128"/>
              </a:rPr>
              <a:t>1</a:t>
            </a:r>
            <a:r>
              <a:rPr lang="ja-JP" altLang="en-US" sz="1400" b="0" i="0" dirty="0">
                <a:effectLst/>
                <a:latin typeface="Arial" panose="020B0604020202020204" pitchFamily="34" charset="0"/>
                <a:ea typeface="ＭＳ Ｐゴシック" panose="020B0600070205080204" pitchFamily="50" charset="-128"/>
              </a:rPr>
              <a:t>営業日に短縮する計画を発表した。リスククラス</a:t>
            </a:r>
            <a:r>
              <a:rPr lang="en-US" altLang="ja-JP" sz="1400" b="0" i="0" dirty="0">
                <a:effectLst/>
                <a:latin typeface="Arial" panose="020B0604020202020204" pitchFamily="34" charset="0"/>
                <a:ea typeface="ＭＳ Ｐゴシック" panose="020B0600070205080204" pitchFamily="50" charset="-128"/>
              </a:rPr>
              <a:t>2</a:t>
            </a:r>
            <a:r>
              <a:rPr lang="ja-JP" altLang="en-US" sz="1400" b="0" i="0" dirty="0">
                <a:effectLst/>
                <a:latin typeface="Arial" panose="020B0604020202020204" pitchFamily="34" charset="0"/>
                <a:ea typeface="ＭＳ Ｐゴシック" panose="020B0600070205080204" pitchFamily="50" charset="-128"/>
              </a:rPr>
              <a:t>～</a:t>
            </a:r>
            <a:r>
              <a:rPr lang="en-US" altLang="ja-JP" sz="1400" b="0" i="0" dirty="0">
                <a:effectLst/>
                <a:latin typeface="Arial" panose="020B0604020202020204" pitchFamily="34" charset="0"/>
                <a:ea typeface="ＭＳ Ｐゴシック" panose="020B0600070205080204" pitchFamily="50" charset="-128"/>
              </a:rPr>
              <a:t>4</a:t>
            </a:r>
            <a:r>
              <a:rPr lang="ja-JP" altLang="en-US" sz="1400" b="0" i="0" dirty="0">
                <a:effectLst/>
                <a:latin typeface="Arial" panose="020B0604020202020204" pitchFamily="34" charset="0"/>
                <a:ea typeface="ＭＳ Ｐゴシック" panose="020B0600070205080204" pitchFamily="50" charset="-128"/>
              </a:rPr>
              <a:t>の医療機器の審査期間は、専門家審査なしでは</a:t>
            </a:r>
            <a:r>
              <a:rPr lang="en-US" altLang="ja-JP" sz="1400" b="0" i="0" dirty="0">
                <a:effectLst/>
                <a:latin typeface="Arial" panose="020B0604020202020204" pitchFamily="34" charset="0"/>
                <a:ea typeface="ＭＳ Ｐゴシック" panose="020B0600070205080204" pitchFamily="50" charset="-128"/>
              </a:rPr>
              <a:t>200</a:t>
            </a:r>
            <a:r>
              <a:rPr lang="ja-JP" altLang="en-US" sz="1400" b="0" i="0" dirty="0">
                <a:effectLst/>
                <a:latin typeface="Arial" panose="020B0604020202020204" pitchFamily="34" charset="0"/>
                <a:ea typeface="ＭＳ Ｐゴシック" panose="020B0600070205080204" pitchFamily="50" charset="-128"/>
              </a:rPr>
              <a:t>日から</a:t>
            </a:r>
            <a:r>
              <a:rPr lang="en-US" altLang="ja-JP" sz="1400" b="0" i="0" dirty="0">
                <a:effectLst/>
                <a:latin typeface="Arial" panose="020B0604020202020204" pitchFamily="34" charset="0"/>
                <a:ea typeface="ＭＳ Ｐゴシック" panose="020B0600070205080204" pitchFamily="50" charset="-128"/>
              </a:rPr>
              <a:t>120</a:t>
            </a:r>
            <a:r>
              <a:rPr lang="ja-JP" altLang="en-US" sz="1400" b="0" i="0" dirty="0">
                <a:effectLst/>
                <a:latin typeface="Arial" panose="020B0604020202020204" pitchFamily="34" charset="0"/>
                <a:ea typeface="ＭＳ Ｐゴシック" panose="020B0600070205080204" pitchFamily="50" charset="-128"/>
              </a:rPr>
              <a:t>日に短縮され、専門家審査ありでは</a:t>
            </a:r>
            <a:r>
              <a:rPr lang="en-US" altLang="ja-JP" sz="1400" b="0" i="0" dirty="0">
                <a:effectLst/>
                <a:latin typeface="Arial" panose="020B0604020202020204" pitchFamily="34" charset="0"/>
                <a:ea typeface="ＭＳ Ｐゴシック" panose="020B0600070205080204" pitchFamily="50" charset="-128"/>
              </a:rPr>
              <a:t>250</a:t>
            </a:r>
            <a:r>
              <a:rPr lang="ja-JP" altLang="en-US" sz="1400" b="0" i="0" dirty="0">
                <a:effectLst/>
                <a:latin typeface="Arial" panose="020B0604020202020204" pitchFamily="34" charset="0"/>
                <a:ea typeface="ＭＳ Ｐゴシック" panose="020B0600070205080204" pitchFamily="50" charset="-128"/>
              </a:rPr>
              <a:t>日から</a:t>
            </a:r>
            <a:r>
              <a:rPr lang="en-US" altLang="ja-JP" sz="1400" b="0" i="0" dirty="0">
                <a:effectLst/>
                <a:latin typeface="Arial" panose="020B0604020202020204" pitchFamily="34" charset="0"/>
                <a:ea typeface="ＭＳ Ｐゴシック" panose="020B0600070205080204" pitchFamily="50" charset="-128"/>
              </a:rPr>
              <a:t>150</a:t>
            </a:r>
            <a:r>
              <a:rPr lang="ja-JP" altLang="en-US" sz="1400" b="0" i="0" dirty="0">
                <a:effectLst/>
                <a:latin typeface="Arial" panose="020B0604020202020204" pitchFamily="34" charset="0"/>
                <a:ea typeface="ＭＳ Ｐゴシック" panose="020B0600070205080204" pitchFamily="50" charset="-128"/>
              </a:rPr>
              <a:t>日に短縮される。これらの変更は</a:t>
            </a:r>
            <a:r>
              <a:rPr lang="en-US" altLang="ja-JP" sz="1400" b="0" i="0" dirty="0">
                <a:effectLst/>
                <a:latin typeface="Arial" panose="020B0604020202020204" pitchFamily="34" charset="0"/>
                <a:ea typeface="ＭＳ Ｐゴシック" panose="020B0600070205080204" pitchFamily="50" charset="-128"/>
              </a:rPr>
              <a:t>2024</a:t>
            </a:r>
            <a:r>
              <a:rPr lang="ja-JP" altLang="en-US" sz="1400" b="0" i="0" dirty="0">
                <a:effectLst/>
                <a:latin typeface="Arial" panose="020B0604020202020204" pitchFamily="34" charset="0"/>
                <a:ea typeface="ＭＳ Ｐゴシック" panose="020B0600070205080204" pitchFamily="50" charset="-128"/>
              </a:rPr>
              <a:t>年第一四半期に実施される予定である。</a:t>
            </a:r>
            <a:endParaRPr lang="en-US" altLang="ja-JP" sz="1400" dirty="0">
              <a:latin typeface="Arial" panose="020B0604020202020204" pitchFamily="34" charset="0"/>
              <a:ea typeface="ＭＳ Ｐゴシック" panose="020B0600070205080204" pitchFamily="50" charset="-128"/>
            </a:endParaRPr>
          </a:p>
        </p:txBody>
      </p:sp>
      <p:sp>
        <p:nvSpPr>
          <p:cNvPr id="59" name="テキスト ボックス 6">
            <a:extLst>
              <a:ext uri="{FF2B5EF4-FFF2-40B4-BE49-F238E27FC236}">
                <a16:creationId xmlns:a16="http://schemas.microsoft.com/office/drawing/2014/main" id="{BA3D561B-C1E9-43A9-B9A0-E6BADD677123}"/>
              </a:ext>
            </a:extLst>
          </p:cNvPr>
          <p:cNvSpPr txBox="1"/>
          <p:nvPr/>
        </p:nvSpPr>
        <p:spPr>
          <a:xfrm>
            <a:off x="200472" y="6545169"/>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Thailand Country Cooperation Strategy2022-2026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ASIA Actual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Thai FDA to Decrease Registration Application Processing Times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800" dirty="0"/>
          </a:p>
        </p:txBody>
      </p:sp>
      <p:sp>
        <p:nvSpPr>
          <p:cNvPr id="7" name="テキスト ボックス 6">
            <a:extLst>
              <a:ext uri="{FF2B5EF4-FFF2-40B4-BE49-F238E27FC236}">
                <a16:creationId xmlns:a16="http://schemas.microsoft.com/office/drawing/2014/main" id="{E6ABF818-B82A-F74A-B195-3B6A3D46041E}"/>
              </a:ext>
            </a:extLst>
          </p:cNvPr>
          <p:cNvSpPr txBox="1"/>
          <p:nvPr/>
        </p:nvSpPr>
        <p:spPr>
          <a:xfrm>
            <a:off x="200472" y="3540050"/>
            <a:ext cx="9577064" cy="3001912"/>
          </a:xfrm>
          <a:prstGeom prst="rect">
            <a:avLst/>
          </a:prstGeom>
          <a:noFill/>
        </p:spPr>
        <p:txBody>
          <a:bodyPr wrap="square" lIns="0" tIns="0" rIns="0" bIns="0" rtlCol="0">
            <a:spAutoFit/>
          </a:bodyPr>
          <a:lstStyle/>
          <a:p>
            <a:pPr algn="just">
              <a:lnSpc>
                <a:spcPct val="150000"/>
              </a:lnSpc>
              <a:spcAft>
                <a:spcPts val="200"/>
              </a:spcAft>
              <a:buClr>
                <a:srgbClr val="5F8AC3"/>
              </a:buClr>
            </a:pPr>
            <a:r>
              <a:rPr lang="ja-JP" altLang="en-US" sz="1400" b="1" dirty="0">
                <a:hlinkClick r:id="rId7">
                  <a:extLst>
                    <a:ext uri="{A12FA001-AC4F-418D-AE19-62706E023703}">
                      <ahyp:hlinkClr xmlns:ahyp="http://schemas.microsoft.com/office/drawing/2018/hyperlinkcolor" val="tx"/>
                    </a:ext>
                  </a:extLst>
                </a:hlinkClick>
              </a:rPr>
              <a:t>第</a:t>
            </a:r>
            <a:r>
              <a:rPr lang="en-US" altLang="ja-JP" sz="1400" b="1" dirty="0">
                <a:hlinkClick r:id="rId7">
                  <a:extLst>
                    <a:ext uri="{A12FA001-AC4F-418D-AE19-62706E023703}">
                      <ahyp:hlinkClr xmlns:ahyp="http://schemas.microsoft.com/office/drawing/2018/hyperlinkcolor" val="tx"/>
                    </a:ext>
                  </a:extLst>
                </a:hlinkClick>
              </a:rPr>
              <a:t>6</a:t>
            </a:r>
            <a:r>
              <a:rPr lang="ja-JP" altLang="en-US" sz="1400" b="1" dirty="0">
                <a:hlinkClick r:id="rId7">
                  <a:extLst>
                    <a:ext uri="{A12FA001-AC4F-418D-AE19-62706E023703}">
                      <ahyp:hlinkClr xmlns:ahyp="http://schemas.microsoft.com/office/drawing/2018/hyperlinkcolor" val="tx"/>
                    </a:ext>
                  </a:extLst>
                </a:hlinkClick>
              </a:rPr>
              <a:t>国協力戦略（</a:t>
            </a:r>
            <a:r>
              <a:rPr lang="en-US" altLang="ja-JP" sz="1400" b="1" dirty="0">
                <a:hlinkClick r:id="rId7">
                  <a:extLst>
                    <a:ext uri="{A12FA001-AC4F-418D-AE19-62706E023703}">
                      <ahyp:hlinkClr xmlns:ahyp="http://schemas.microsoft.com/office/drawing/2018/hyperlinkcolor" val="tx"/>
                    </a:ext>
                  </a:extLst>
                </a:hlinkClick>
              </a:rPr>
              <a:t>CCS</a:t>
            </a:r>
            <a:r>
              <a:rPr lang="ja-JP" altLang="en-US" sz="1400" b="1" dirty="0">
                <a:hlinkClick r:id="rId7">
                  <a:extLst>
                    <a:ext uri="{A12FA001-AC4F-418D-AE19-62706E023703}">
                      <ahyp:hlinkClr xmlns:ahyp="http://schemas.microsoft.com/office/drawing/2018/hyperlinkcolor" val="tx"/>
                    </a:ext>
                  </a:extLst>
                </a:hlinkClick>
              </a:rPr>
              <a:t>）（</a:t>
            </a:r>
            <a:r>
              <a:rPr lang="en-US" altLang="ja-JP" sz="1400" b="1" dirty="0">
                <a:hlinkClick r:id="rId7">
                  <a:extLst>
                    <a:ext uri="{A12FA001-AC4F-418D-AE19-62706E023703}">
                      <ahyp:hlinkClr xmlns:ahyp="http://schemas.microsoft.com/office/drawing/2018/hyperlinkcolor" val="tx"/>
                    </a:ext>
                  </a:extLst>
                </a:hlinkClick>
              </a:rPr>
              <a:t>2022~2026</a:t>
            </a:r>
            <a:r>
              <a:rPr lang="ja-JP" altLang="en-US" sz="1400" b="1" dirty="0">
                <a:hlinkClick r:id="rId7">
                  <a:extLst>
                    <a:ext uri="{A12FA001-AC4F-418D-AE19-62706E023703}">
                      <ahyp:hlinkClr xmlns:ahyp="http://schemas.microsoft.com/office/drawing/2018/hyperlinkcolor" val="tx"/>
                    </a:ext>
                  </a:extLst>
                </a:hlinkClick>
              </a:rPr>
              <a:t>）</a:t>
            </a:r>
            <a:endParaRPr lang="en-US" altLang="ja-JP" sz="1400" b="1" dirty="0"/>
          </a:p>
          <a:p>
            <a:pPr marL="190500" indent="-190500" algn="just">
              <a:buClr>
                <a:srgbClr val="5F8AC3"/>
              </a:buClr>
              <a:buFont typeface="Wingdings" panose="05000000000000000000" pitchFamily="2" charset="2"/>
              <a:buChar char="n"/>
            </a:pPr>
            <a:r>
              <a:rPr lang="ja-JP" altLang="en-US" sz="1400" b="0" i="0" dirty="0">
                <a:effectLst/>
                <a:latin typeface="Arial" panose="020B0604020202020204" pitchFamily="34" charset="0"/>
                <a:ea typeface="ＭＳ Ｐゴシック" panose="020B0600070205080204" pitchFamily="50" charset="-128"/>
              </a:rPr>
              <a:t>第</a:t>
            </a:r>
            <a:r>
              <a:rPr lang="en-US" altLang="ja-JP" sz="1400" b="0" i="0" dirty="0">
                <a:effectLst/>
                <a:latin typeface="Arial" panose="020B0604020202020204" pitchFamily="34" charset="0"/>
                <a:ea typeface="ＭＳ Ｐゴシック" panose="020B0600070205080204" pitchFamily="50" charset="-128"/>
              </a:rPr>
              <a:t>6</a:t>
            </a:r>
            <a:r>
              <a:rPr lang="ja-JP" altLang="en-US" sz="1400" b="0" i="0" dirty="0">
                <a:effectLst/>
                <a:latin typeface="Arial" panose="020B0604020202020204" pitchFamily="34" charset="0"/>
                <a:ea typeface="ＭＳ Ｐゴシック" panose="020B0600070205080204" pitchFamily="50" charset="-128"/>
              </a:rPr>
              <a:t>国協力戦略 （</a:t>
            </a:r>
            <a:r>
              <a:rPr lang="en-US" altLang="ja-JP" sz="1400" b="0" i="0" dirty="0">
                <a:effectLst/>
                <a:latin typeface="Arial" panose="020B0604020202020204" pitchFamily="34" charset="0"/>
                <a:ea typeface="ＭＳ Ｐゴシック" panose="020B0600070205080204" pitchFamily="50" charset="-128"/>
              </a:rPr>
              <a:t>CCS</a:t>
            </a:r>
            <a:r>
              <a:rPr lang="ja-JP" altLang="en-US" sz="1400" b="0" i="0" dirty="0">
                <a:effectLst/>
                <a:latin typeface="Arial" panose="020B0604020202020204" pitchFamily="34" charset="0"/>
                <a:ea typeface="ＭＳ Ｐゴシック" panose="020B0600070205080204" pitchFamily="50" charset="-128"/>
              </a:rPr>
              <a:t>）</a:t>
            </a:r>
            <a:r>
              <a:rPr lang="en-US" altLang="ja-JP" sz="1400" b="0" i="0" dirty="0">
                <a:effectLst/>
                <a:latin typeface="Arial" panose="020B0604020202020204" pitchFamily="34" charset="0"/>
                <a:ea typeface="ＭＳ Ｐゴシック" panose="020B0600070205080204" pitchFamily="50" charset="-128"/>
              </a:rPr>
              <a:t> </a:t>
            </a:r>
            <a:r>
              <a:rPr lang="ja-JP" altLang="en-US" sz="1400" b="0" i="0" dirty="0">
                <a:effectLst/>
                <a:latin typeface="Arial" panose="020B0604020202020204" pitchFamily="34" charset="0"/>
                <a:ea typeface="ＭＳ Ｐゴシック" panose="020B0600070205080204" pitchFamily="50" charset="-128"/>
              </a:rPr>
              <a:t>（</a:t>
            </a:r>
            <a:r>
              <a:rPr lang="en-US" altLang="ja-JP" sz="1400" b="0" i="0" dirty="0">
                <a:effectLst/>
                <a:latin typeface="Arial" panose="020B0604020202020204" pitchFamily="34" charset="0"/>
                <a:ea typeface="ＭＳ Ｐゴシック" panose="020B0600070205080204" pitchFamily="50" charset="-128"/>
              </a:rPr>
              <a:t>2022~2026</a:t>
            </a:r>
            <a:r>
              <a:rPr lang="ja-JP" altLang="en-US" sz="1400" b="0" i="0" dirty="0">
                <a:effectLst/>
                <a:latin typeface="Arial" panose="020B0604020202020204" pitchFamily="34" charset="0"/>
                <a:ea typeface="ＭＳ Ｐゴシック" panose="020B0600070205080204" pitchFamily="50" charset="-128"/>
              </a:rPr>
              <a:t>年）</a:t>
            </a:r>
            <a:r>
              <a:rPr lang="en-US" altLang="ja-JP" sz="1400" b="0" i="0" dirty="0">
                <a:effectLst/>
                <a:latin typeface="Arial" panose="020B0604020202020204" pitchFamily="34" charset="0"/>
                <a:ea typeface="ＭＳ Ｐゴシック" panose="020B0600070205080204" pitchFamily="50" charset="-128"/>
              </a:rPr>
              <a:t> </a:t>
            </a:r>
            <a:r>
              <a:rPr lang="ja-JP" altLang="en-US" sz="1400" b="0" i="0" dirty="0">
                <a:effectLst/>
                <a:latin typeface="Arial" panose="020B0604020202020204" pitchFamily="34" charset="0"/>
                <a:ea typeface="ＭＳ Ｐゴシック" panose="020B0600070205080204" pitchFamily="50" charset="-128"/>
              </a:rPr>
              <a:t>は、タイ王国政府およびそのパートナーとの協力に関する世界保健機関の戦略的ビジョンを概説している。この戦略は、国の保健政策、戦略、計画を実施するために必要なシステムの強化に焦点を当てている。</a:t>
            </a:r>
            <a:r>
              <a:rPr lang="en-US" altLang="ja-JP" sz="1400" b="0" i="0" dirty="0">
                <a:effectLst/>
                <a:latin typeface="Arial" panose="020B0604020202020204" pitchFamily="34" charset="0"/>
                <a:ea typeface="ＭＳ Ｐゴシック" panose="020B0600070205080204" pitchFamily="50" charset="-128"/>
              </a:rPr>
              <a:t>CCS 2022~2026</a:t>
            </a:r>
            <a:r>
              <a:rPr lang="ja-JP" altLang="en-US" sz="1400" b="0" i="0" dirty="0">
                <a:effectLst/>
                <a:latin typeface="Arial" panose="020B0604020202020204" pitchFamily="34" charset="0"/>
                <a:ea typeface="ＭＳ Ｐゴシック" panose="020B0600070205080204" pitchFamily="50" charset="-128"/>
              </a:rPr>
              <a:t>は、タイの第</a:t>
            </a:r>
            <a:r>
              <a:rPr lang="en-US" altLang="ja-JP" sz="1400" b="0" i="0" dirty="0">
                <a:effectLst/>
                <a:latin typeface="Arial" panose="020B0604020202020204" pitchFamily="34" charset="0"/>
                <a:ea typeface="ＭＳ Ｐゴシック" panose="020B0600070205080204" pitchFamily="50" charset="-128"/>
              </a:rPr>
              <a:t>13</a:t>
            </a:r>
            <a:r>
              <a:rPr lang="ja-JP" altLang="en-US" sz="1400" b="0" i="0" dirty="0">
                <a:effectLst/>
                <a:latin typeface="Arial" panose="020B0604020202020204" pitchFamily="34" charset="0"/>
                <a:ea typeface="ＭＳ Ｐゴシック" panose="020B0600070205080204" pitchFamily="50" charset="-128"/>
              </a:rPr>
              <a:t>次国家経済社会開発計画 （</a:t>
            </a:r>
            <a:r>
              <a:rPr lang="en-US" altLang="ja-JP" sz="1400" b="0" i="0" dirty="0">
                <a:effectLst/>
                <a:latin typeface="Arial" panose="020B0604020202020204" pitchFamily="34" charset="0"/>
                <a:ea typeface="ＭＳ Ｐゴシック" panose="020B0600070205080204" pitchFamily="50" charset="-128"/>
              </a:rPr>
              <a:t>NESDP</a:t>
            </a:r>
            <a:r>
              <a:rPr lang="ja-JP" altLang="en-US" sz="1400" b="0" i="0" dirty="0">
                <a:effectLst/>
                <a:latin typeface="Arial" panose="020B0604020202020204" pitchFamily="34" charset="0"/>
                <a:ea typeface="ＭＳ Ｐゴシック" panose="020B0600070205080204" pitchFamily="50" charset="-128"/>
              </a:rPr>
              <a:t>）</a:t>
            </a:r>
            <a:r>
              <a:rPr lang="en-US" altLang="ja-JP" sz="1400" b="0" i="0" dirty="0">
                <a:effectLst/>
                <a:latin typeface="Arial" panose="020B0604020202020204" pitchFamily="34" charset="0"/>
                <a:ea typeface="ＭＳ Ｐゴシック" panose="020B0600070205080204" pitchFamily="50" charset="-128"/>
              </a:rPr>
              <a:t> </a:t>
            </a:r>
            <a:r>
              <a:rPr lang="ja-JP" altLang="en-US" sz="1400" b="0" i="0" dirty="0">
                <a:effectLst/>
                <a:latin typeface="Arial" panose="020B0604020202020204" pitchFamily="34" charset="0"/>
                <a:ea typeface="ＭＳ Ｐゴシック" panose="020B0600070205080204" pitchFamily="50" charset="-128"/>
              </a:rPr>
              <a:t>および</a:t>
            </a:r>
            <a:r>
              <a:rPr lang="en-US" altLang="ja-JP" sz="1400" b="0" i="0" dirty="0">
                <a:effectLst/>
                <a:latin typeface="Arial" panose="020B0604020202020204" pitchFamily="34" charset="0"/>
                <a:ea typeface="ＭＳ Ｐゴシック" panose="020B0600070205080204" pitchFamily="50" charset="-128"/>
              </a:rPr>
              <a:t>20</a:t>
            </a:r>
            <a:r>
              <a:rPr lang="ja-JP" altLang="en-US" sz="1400" b="0" i="0" dirty="0">
                <a:effectLst/>
                <a:latin typeface="Arial" panose="020B0604020202020204" pitchFamily="34" charset="0"/>
                <a:ea typeface="ＭＳ Ｐゴシック" panose="020B0600070205080204" pitchFamily="50" charset="-128"/>
              </a:rPr>
              <a:t>カ年戦略計画 （</a:t>
            </a:r>
            <a:r>
              <a:rPr lang="en-US" altLang="ja-JP" sz="1400" b="0" i="0" dirty="0">
                <a:effectLst/>
                <a:latin typeface="Arial" panose="020B0604020202020204" pitchFamily="34" charset="0"/>
                <a:ea typeface="ＭＳ Ｐゴシック" panose="020B0600070205080204" pitchFamily="50" charset="-128"/>
              </a:rPr>
              <a:t>2017~2036</a:t>
            </a:r>
            <a:r>
              <a:rPr lang="ja-JP" altLang="en-US" sz="1400" b="0" i="0" dirty="0">
                <a:effectLst/>
                <a:latin typeface="Arial" panose="020B0604020202020204" pitchFamily="34" charset="0"/>
                <a:ea typeface="ＭＳ Ｐゴシック" panose="020B0600070205080204" pitchFamily="50" charset="-128"/>
              </a:rPr>
              <a:t>年）</a:t>
            </a:r>
            <a:r>
              <a:rPr lang="en-US" altLang="ja-JP" sz="1400" b="0" i="0" dirty="0">
                <a:effectLst/>
                <a:latin typeface="Arial" panose="020B0604020202020204" pitchFamily="34" charset="0"/>
                <a:ea typeface="ＭＳ Ｐゴシック" panose="020B0600070205080204" pitchFamily="50" charset="-128"/>
              </a:rPr>
              <a:t> </a:t>
            </a:r>
            <a:r>
              <a:rPr lang="ja-JP" altLang="en-US" sz="1400" b="0" i="0" dirty="0">
                <a:effectLst/>
                <a:latin typeface="Arial" panose="020B0604020202020204" pitchFamily="34" charset="0"/>
                <a:ea typeface="ＭＳ Ｐゴシック" panose="020B0600070205080204" pitchFamily="50" charset="-128"/>
              </a:rPr>
              <a:t>に沿ったものである。</a:t>
            </a:r>
            <a:endParaRPr lang="en-US" altLang="ja-JP" sz="1400" b="0" i="0" dirty="0">
              <a:effectLst/>
              <a:latin typeface="Arial" panose="020B0604020202020204" pitchFamily="34" charset="0"/>
              <a:ea typeface="ＭＳ Ｐゴシック" panose="020B0600070205080204" pitchFamily="50" charset="-128"/>
            </a:endParaRPr>
          </a:p>
          <a:p>
            <a:pPr marL="190500" indent="-190500" algn="just">
              <a:buClr>
                <a:srgbClr val="5F8AC3"/>
              </a:buClr>
              <a:buFont typeface="Wingdings" panose="05000000000000000000" pitchFamily="2" charset="2"/>
              <a:buChar char="n"/>
            </a:pPr>
            <a:r>
              <a:rPr lang="en-US" altLang="ja-JP" sz="1400" b="0" i="0" dirty="0">
                <a:effectLst/>
                <a:latin typeface="Arial" panose="020B0604020202020204" pitchFamily="34" charset="0"/>
                <a:ea typeface="ＭＳ Ｐゴシック" panose="020B0600070205080204" pitchFamily="50" charset="-128"/>
              </a:rPr>
              <a:t>CCS</a:t>
            </a:r>
            <a:r>
              <a:rPr lang="ja-JP" altLang="en-US" sz="1400" b="0" i="0" dirty="0">
                <a:effectLst/>
                <a:latin typeface="Arial" panose="020B0604020202020204" pitchFamily="34" charset="0"/>
                <a:ea typeface="ＭＳ Ｐゴシック" panose="020B0600070205080204" pitchFamily="50" charset="-128"/>
              </a:rPr>
              <a:t>では、協議プロセスを通じて</a:t>
            </a:r>
            <a:r>
              <a:rPr lang="en-US" altLang="ja-JP" sz="1400" b="0" i="0" dirty="0">
                <a:effectLst/>
                <a:latin typeface="Arial" panose="020B0604020202020204" pitchFamily="34" charset="0"/>
                <a:ea typeface="ＭＳ Ｐゴシック" panose="020B0600070205080204" pitchFamily="50" charset="-128"/>
              </a:rPr>
              <a:t>6</a:t>
            </a:r>
            <a:r>
              <a:rPr lang="ja-JP" altLang="en-US" sz="1400" b="0" i="0" dirty="0">
                <a:effectLst/>
                <a:latin typeface="Arial" panose="020B0604020202020204" pitchFamily="34" charset="0"/>
                <a:ea typeface="ＭＳ Ｐゴシック" panose="020B0600070205080204" pitchFamily="50" charset="-128"/>
              </a:rPr>
              <a:t>つの優先プログラムが特定された。</a:t>
            </a:r>
          </a:p>
          <a:p>
            <a:pPr lvl="1">
              <a:buFont typeface="+mj-lt"/>
              <a:buAutoNum type="arabicPeriod"/>
            </a:pPr>
            <a:r>
              <a:rPr lang="ja-JP" altLang="en-US" sz="1400" b="0" i="0" dirty="0">
                <a:effectLst/>
                <a:latin typeface="Arial" panose="020B0604020202020204" pitchFamily="34" charset="0"/>
                <a:ea typeface="ＭＳ Ｐゴシック" panose="020B0600070205080204" pitchFamily="50" charset="-128"/>
              </a:rPr>
              <a:t>　タイにおけるデジタルヘルスプラットフォームと医療情報システムの融合（デジタルヘルス）</a:t>
            </a:r>
          </a:p>
          <a:p>
            <a:pPr lvl="1">
              <a:buFont typeface="+mj-lt"/>
              <a:buAutoNum type="arabicPeriod"/>
            </a:pPr>
            <a:r>
              <a:rPr lang="ja-JP" altLang="en-US" sz="1400" b="0" i="0" dirty="0">
                <a:effectLst/>
                <a:latin typeface="Arial" panose="020B0604020202020204" pitchFamily="34" charset="0"/>
                <a:ea typeface="ＭＳ Ｐゴシック" panose="020B0600070205080204" pitchFamily="50" charset="-128"/>
              </a:rPr>
              <a:t>　グローバルヘルスにおけるリーダーシップの強化（</a:t>
            </a:r>
            <a:r>
              <a:rPr lang="en-US" altLang="ja-JP" sz="1400" b="0" i="0" dirty="0" err="1">
                <a:effectLst/>
                <a:latin typeface="Arial" panose="020B0604020202020204" pitchFamily="34" charset="0"/>
                <a:ea typeface="ＭＳ Ｐゴシック" panose="020B0600070205080204" pitchFamily="50" charset="-128"/>
              </a:rPr>
              <a:t>EnLIGHT</a:t>
            </a:r>
            <a:r>
              <a:rPr lang="ja-JP" altLang="en-US" sz="1400" b="0" i="0" dirty="0">
                <a:effectLst/>
                <a:latin typeface="Arial" panose="020B0604020202020204" pitchFamily="34" charset="0"/>
                <a:ea typeface="ＭＳ Ｐゴシック" panose="020B0600070205080204" pitchFamily="50" charset="-128"/>
              </a:rPr>
              <a:t>）</a:t>
            </a:r>
          </a:p>
          <a:p>
            <a:pPr lvl="1">
              <a:buFont typeface="+mj-lt"/>
              <a:buAutoNum type="arabicPeriod"/>
            </a:pPr>
            <a:r>
              <a:rPr lang="ja-JP" altLang="en-US" sz="1400" b="0" i="0" dirty="0">
                <a:effectLst/>
                <a:latin typeface="Arial" panose="020B0604020202020204" pitchFamily="34" charset="0"/>
                <a:ea typeface="ＭＳ Ｐゴシック" panose="020B0600070205080204" pitchFamily="50" charset="-128"/>
              </a:rPr>
              <a:t>　非感染性疾患 （</a:t>
            </a:r>
            <a:r>
              <a:rPr lang="en-US" altLang="ja-JP" sz="1400" b="0" i="0" dirty="0">
                <a:effectLst/>
                <a:latin typeface="Arial" panose="020B0604020202020204" pitchFamily="34" charset="0"/>
                <a:ea typeface="ＭＳ Ｐゴシック" panose="020B0600070205080204" pitchFamily="50" charset="-128"/>
              </a:rPr>
              <a:t>NCDs</a:t>
            </a:r>
            <a:r>
              <a:rPr lang="ja-JP" altLang="en-US" sz="1400" b="0" i="0" dirty="0">
                <a:effectLst/>
                <a:latin typeface="Arial" panose="020B0604020202020204" pitchFamily="34" charset="0"/>
                <a:ea typeface="ＭＳ Ｐゴシック" panose="020B0600070205080204" pitchFamily="50" charset="-128"/>
              </a:rPr>
              <a:t>）</a:t>
            </a:r>
            <a:r>
              <a:rPr lang="en-US" altLang="ja-JP" sz="1400" b="0" i="0" dirty="0">
                <a:effectLst/>
                <a:latin typeface="Arial" panose="020B0604020202020204" pitchFamily="34" charset="0"/>
                <a:ea typeface="ＭＳ Ｐゴシック" panose="020B0600070205080204" pitchFamily="50" charset="-128"/>
              </a:rPr>
              <a:t> </a:t>
            </a:r>
            <a:r>
              <a:rPr lang="ja-JP" altLang="en-US" sz="1400" b="0" i="0" dirty="0">
                <a:effectLst/>
                <a:latin typeface="Arial" panose="020B0604020202020204" pitchFamily="34" charset="0"/>
                <a:ea typeface="ＭＳ Ｐゴシック" panose="020B0600070205080204" pitchFamily="50" charset="-128"/>
              </a:rPr>
              <a:t>の予防と管理のためのすべての公共政策における健康</a:t>
            </a:r>
          </a:p>
          <a:p>
            <a:pPr lvl="1">
              <a:buFont typeface="+mj-lt"/>
              <a:buAutoNum type="arabicPeriod"/>
            </a:pPr>
            <a:r>
              <a:rPr lang="ja-JP" altLang="en-US" sz="1400" b="0" i="0" dirty="0">
                <a:effectLst/>
                <a:latin typeface="Arial" panose="020B0604020202020204" pitchFamily="34" charset="0"/>
                <a:ea typeface="ＭＳ Ｐゴシック" panose="020B0600070205080204" pitchFamily="50" charset="-128"/>
              </a:rPr>
              <a:t>　移住者の健康</a:t>
            </a:r>
          </a:p>
          <a:p>
            <a:pPr lvl="1">
              <a:buFont typeface="+mj-lt"/>
              <a:buAutoNum type="arabicPeriod"/>
            </a:pPr>
            <a:r>
              <a:rPr lang="ja-JP" altLang="en-US" sz="1400" b="0" i="0" dirty="0">
                <a:effectLst/>
                <a:latin typeface="Arial" panose="020B0604020202020204" pitchFamily="34" charset="0"/>
                <a:ea typeface="ＭＳ Ｐゴシック" panose="020B0600070205080204" pitchFamily="50" charset="-128"/>
              </a:rPr>
              <a:t>　タイにおける公衆衛生緊急事態 （</a:t>
            </a:r>
            <a:r>
              <a:rPr lang="en-US" altLang="ja-JP" sz="1400" b="0" i="0" dirty="0">
                <a:effectLst/>
                <a:latin typeface="Arial" panose="020B0604020202020204" pitchFamily="34" charset="0"/>
                <a:ea typeface="ＭＳ Ｐゴシック" panose="020B0600070205080204" pitchFamily="50" charset="-128"/>
              </a:rPr>
              <a:t>PHE</a:t>
            </a:r>
            <a:r>
              <a:rPr lang="ja-JP" altLang="en-US" sz="1400" b="0" i="0" dirty="0">
                <a:effectLst/>
                <a:latin typeface="Arial" panose="020B0604020202020204" pitchFamily="34" charset="0"/>
                <a:ea typeface="ＭＳ Ｐゴシック" panose="020B0600070205080204" pitchFamily="50" charset="-128"/>
              </a:rPr>
              <a:t>）</a:t>
            </a:r>
            <a:r>
              <a:rPr lang="en-US" altLang="ja-JP" sz="1400" b="0" i="0" dirty="0">
                <a:effectLst/>
                <a:latin typeface="Arial" panose="020B0604020202020204" pitchFamily="34" charset="0"/>
                <a:ea typeface="ＭＳ Ｐゴシック" panose="020B0600070205080204" pitchFamily="50" charset="-128"/>
              </a:rPr>
              <a:t> </a:t>
            </a:r>
            <a:r>
              <a:rPr lang="ja-JP" altLang="en-US" sz="1400" b="0" i="0" dirty="0">
                <a:effectLst/>
                <a:latin typeface="Arial" panose="020B0604020202020204" pitchFamily="34" charset="0"/>
                <a:ea typeface="ＭＳ Ｐゴシック" panose="020B0600070205080204" pitchFamily="50" charset="-128"/>
              </a:rPr>
              <a:t>政策とシステム</a:t>
            </a:r>
          </a:p>
          <a:p>
            <a:pPr lvl="1">
              <a:buFont typeface="+mj-lt"/>
              <a:buAutoNum type="arabicPeriod"/>
            </a:pPr>
            <a:r>
              <a:rPr lang="ja-JP" altLang="en-US" sz="1400" b="0" i="0" dirty="0">
                <a:effectLst/>
                <a:latin typeface="Arial" panose="020B0604020202020204" pitchFamily="34" charset="0"/>
                <a:ea typeface="ＭＳ Ｐゴシック" panose="020B0600070205080204" pitchFamily="50" charset="-128"/>
              </a:rPr>
              <a:t>　交通安全</a:t>
            </a:r>
          </a:p>
          <a:p>
            <a:pPr marL="190500" indent="-190500" algn="just">
              <a:lnSpc>
                <a:spcPct val="150000"/>
              </a:lnSpc>
              <a:spcAft>
                <a:spcPts val="200"/>
              </a:spcAft>
              <a:buClr>
                <a:srgbClr val="5F8AC3"/>
              </a:buClr>
              <a:buFont typeface="Wingdings" panose="05000000000000000000" pitchFamily="2" charset="2"/>
              <a:buChar char="n"/>
            </a:pPr>
            <a:endParaRPr lang="en-US" altLang="ja-JP" sz="1400" dirty="0"/>
          </a:p>
        </p:txBody>
      </p:sp>
    </p:spTree>
    <p:extLst>
      <p:ext uri="{BB962C8B-B14F-4D97-AF65-F5344CB8AC3E}">
        <p14:creationId xmlns:p14="http://schemas.microsoft.com/office/powerpoint/2010/main" val="262278690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タイ／政策動向</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医療産業振興政策の将来動向 </a:t>
            </a:r>
            <a:r>
              <a:rPr lang="en-US" altLang="ja-JP" dirty="0"/>
              <a:t>- </a:t>
            </a:r>
            <a:r>
              <a:rPr lang="ja-JP" altLang="en-US" dirty="0"/>
              <a:t>医療機器</a:t>
            </a:r>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工業省工業経済局は、医療機器の開発とその援助を行うことが決定した。</a:t>
            </a:r>
          </a:p>
        </p:txBody>
      </p:sp>
      <p:sp>
        <p:nvSpPr>
          <p:cNvPr id="5" name="角丸四角形 4"/>
          <p:cNvSpPr/>
          <p:nvPr/>
        </p:nvSpPr>
        <p:spPr>
          <a:xfrm>
            <a:off x="1064568" y="1510316"/>
            <a:ext cx="3744416" cy="1296144"/>
          </a:xfrm>
          <a:prstGeom prst="roundRect">
            <a:avLst>
              <a:gd name="adj" fmla="val 6673"/>
            </a:avLst>
          </a:prstGeom>
          <a:solidFill>
            <a:srgbClr val="DDE6F3"/>
          </a:solidFill>
        </p:spPr>
        <p:txBody>
          <a:bodyPr wrap="square" lIns="180000" tIns="108000" rIns="180000">
            <a:noAutofit/>
          </a:bodyPr>
          <a:lstStyle/>
          <a:p>
            <a:pPr algn="just">
              <a:lnSpc>
                <a:spcPct val="114000"/>
              </a:lnSpc>
              <a:spcAft>
                <a:spcPts val="400"/>
              </a:spcAft>
            </a:pPr>
            <a:r>
              <a:rPr lang="ja-JP" altLang="en-US" sz="1400" dirty="0">
                <a:latin typeface="ＭＳ Ｐゴシック" panose="020B0600070205080204" pitchFamily="50" charset="-128"/>
                <a:ea typeface="ＭＳ Ｐゴシック" panose="020B0600070205080204" pitchFamily="50" charset="-128"/>
              </a:rPr>
              <a:t>近年承認を受けた医療産業パークには、実験室や研究開発室があり、その他にも生産や流通、展示会のためのセンターが設置されている。</a:t>
            </a:r>
          </a:p>
        </p:txBody>
      </p:sp>
      <p:sp>
        <p:nvSpPr>
          <p:cNvPr id="6" name="角丸四角形 5"/>
          <p:cNvSpPr/>
          <p:nvPr/>
        </p:nvSpPr>
        <p:spPr>
          <a:xfrm>
            <a:off x="5097016" y="1510316"/>
            <a:ext cx="3744416" cy="1296144"/>
          </a:xfrm>
          <a:prstGeom prst="roundRect">
            <a:avLst>
              <a:gd name="adj" fmla="val 6673"/>
            </a:avLst>
          </a:prstGeom>
          <a:solidFill>
            <a:srgbClr val="DDE6F3"/>
          </a:solidFill>
        </p:spPr>
        <p:txBody>
          <a:bodyPr wrap="square" lIns="180000" tIns="108000" rIns="180000">
            <a:noAutofit/>
          </a:bodyPr>
          <a:lstStyle/>
          <a:p>
            <a:pPr algn="just">
              <a:lnSpc>
                <a:spcPct val="114000"/>
              </a:lnSpc>
              <a:spcAft>
                <a:spcPts val="400"/>
              </a:spcAft>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年の計画には、高い生産性を誇る工場や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ISO13485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を遵守した高度な医療機器を生産する工場等が建築される「フルセット型医療セクタークラスター」の構想がある。</a:t>
            </a:r>
          </a:p>
        </p:txBody>
      </p:sp>
      <p:sp>
        <p:nvSpPr>
          <p:cNvPr id="7" name="テキスト ボックス 6"/>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PRODUCT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REGULATION &amp;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LIBRARY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Thailand: Thai FDA issues regulations on quality systems for medical devices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800" dirty="0"/>
          </a:p>
        </p:txBody>
      </p:sp>
      <p:sp>
        <p:nvSpPr>
          <p:cNvPr id="8" name="テキスト ボックス 7">
            <a:extLst>
              <a:ext uri="{FF2B5EF4-FFF2-40B4-BE49-F238E27FC236}">
                <a16:creationId xmlns:a16="http://schemas.microsoft.com/office/drawing/2014/main" id="{9BCA11C2-DA68-CAD7-897C-3D8436F53091}"/>
              </a:ext>
            </a:extLst>
          </p:cNvPr>
          <p:cNvSpPr txBox="1"/>
          <p:nvPr/>
        </p:nvSpPr>
        <p:spPr>
          <a:xfrm>
            <a:off x="200472" y="2955044"/>
            <a:ext cx="9505056" cy="973600"/>
          </a:xfrm>
          <a:prstGeom prst="rect">
            <a:avLst/>
          </a:prstGeom>
          <a:noFill/>
        </p:spPr>
        <p:txBody>
          <a:bodyPr wrap="square" lIns="0" tIns="0" rIns="0" bIns="0" rtlCol="0">
            <a:spAutoFit/>
          </a:bodyPr>
          <a:lstStyle/>
          <a:p>
            <a:pPr algn="just" fontAlgn="ctr">
              <a:lnSpc>
                <a:spcPct val="110000"/>
              </a:lnSpc>
              <a:spcAft>
                <a:spcPts val="200"/>
              </a:spcAft>
              <a:buClr>
                <a:srgbClr val="5F8AC3"/>
              </a:buClr>
            </a:pPr>
            <a:r>
              <a:rPr lang="ja-JP" altLang="en-US" sz="1400" b="1" i="0" dirty="0">
                <a:effectLst/>
              </a:rPr>
              <a:t>タイにおける医療機器のライセンス免除に関する新しいガイダンス （</a:t>
            </a:r>
            <a:r>
              <a:rPr lang="en-US" altLang="ja-JP" sz="1400" b="1" i="0" dirty="0">
                <a:effectLst/>
              </a:rPr>
              <a:t>2024</a:t>
            </a:r>
            <a:r>
              <a:rPr lang="ja-JP" altLang="en-US" sz="1400" b="1" i="0" dirty="0">
                <a:effectLst/>
              </a:rPr>
              <a:t>年</a:t>
            </a:r>
            <a:r>
              <a:rPr lang="en-US" altLang="ja-JP" sz="1400" b="1" i="0" dirty="0">
                <a:effectLst/>
              </a:rPr>
              <a:t>3</a:t>
            </a:r>
            <a:r>
              <a:rPr lang="ja-JP" altLang="en-US" sz="1400" b="1" i="0" dirty="0">
                <a:effectLst/>
              </a:rPr>
              <a:t>月）</a:t>
            </a:r>
            <a:endParaRPr lang="en-US" altLang="ja-JP" sz="1400" b="1" i="0" dirty="0">
              <a:effectLst/>
              <a:ea typeface="ＭＳ Ｐゴシック" panose="020B0600070205080204" pitchFamily="50" charset="-128"/>
              <a:cs typeface="Arial" panose="020B0604020202020204" pitchFamily="34" charset="0"/>
            </a:endParaRPr>
          </a:p>
          <a:p>
            <a:pPr marL="268288" indent="-268288" algn="just" fontAlgn="ctr">
              <a:lnSpc>
                <a:spcPct val="110000"/>
              </a:lnSpc>
              <a:spcAft>
                <a:spcPts val="200"/>
              </a:spcAft>
              <a:buClr>
                <a:srgbClr val="5F8AC3"/>
              </a:buClr>
              <a:buFont typeface="Wingdings" panose="05000000000000000000" pitchFamily="2" charset="2"/>
              <a:buChar char="n"/>
            </a:pPr>
            <a:r>
              <a:rPr lang="ja-JP" altLang="en-US" sz="1400" b="0" i="0" dirty="0">
                <a:effectLst/>
              </a:rPr>
              <a:t>タイ食品医薬品局 （</a:t>
            </a:r>
            <a:r>
              <a:rPr lang="en-US" altLang="ja-JP" sz="1400" b="0" i="0" dirty="0">
                <a:effectLst/>
              </a:rPr>
              <a:t>FDA</a:t>
            </a:r>
            <a:r>
              <a:rPr lang="ja-JP" altLang="en-US" sz="1400" b="0" i="0" dirty="0">
                <a:effectLst/>
              </a:rPr>
              <a:t>）</a:t>
            </a:r>
            <a:r>
              <a:rPr lang="en-US" altLang="ja-JP" sz="1400" b="0" i="0" dirty="0">
                <a:effectLst/>
              </a:rPr>
              <a:t> </a:t>
            </a:r>
            <a:r>
              <a:rPr lang="ja-JP" altLang="en-US" sz="1400" b="0" i="0" dirty="0">
                <a:effectLst/>
              </a:rPr>
              <a:t>は最近、公衆衛生省通知</a:t>
            </a:r>
            <a:r>
              <a:rPr lang="en-US" altLang="ja-JP" sz="1400" b="0" i="0" dirty="0">
                <a:effectLst/>
              </a:rPr>
              <a:t>Re:</a:t>
            </a:r>
            <a:r>
              <a:rPr lang="ja-JP" altLang="en-US" sz="1400" b="0" i="0" dirty="0">
                <a:effectLst/>
              </a:rPr>
              <a:t> </a:t>
            </a:r>
            <a:r>
              <a:rPr lang="en-US" altLang="ja-JP" sz="1400" b="0" i="0" dirty="0">
                <a:effectLst/>
              </a:rPr>
              <a:t>Good Manufacturing Practice, B.E.2566 </a:t>
            </a:r>
            <a:r>
              <a:rPr lang="ja-JP" altLang="en-US" sz="1400" b="0" i="0" dirty="0">
                <a:effectLst/>
              </a:rPr>
              <a:t>（</a:t>
            </a:r>
            <a:r>
              <a:rPr lang="en-US" altLang="ja-JP" sz="1400" b="0" i="0" dirty="0">
                <a:effectLst/>
              </a:rPr>
              <a:t>2023</a:t>
            </a:r>
            <a:r>
              <a:rPr lang="ja-JP" altLang="en-US" sz="1400" b="0" i="0" dirty="0">
                <a:effectLst/>
              </a:rPr>
              <a:t>）（「</a:t>
            </a:r>
            <a:r>
              <a:rPr lang="en-US" altLang="ja-JP" sz="1400" b="0" i="0" dirty="0">
                <a:effectLst/>
              </a:rPr>
              <a:t>GMP</a:t>
            </a:r>
            <a:r>
              <a:rPr lang="ja-JP" altLang="en-US" sz="1400" b="0" i="0" dirty="0">
                <a:effectLst/>
              </a:rPr>
              <a:t>通知」）および公衆衛生省通知</a:t>
            </a:r>
            <a:r>
              <a:rPr lang="en-US" altLang="ja-JP" sz="1400" b="0" i="0" dirty="0">
                <a:effectLst/>
              </a:rPr>
              <a:t>Re:</a:t>
            </a:r>
            <a:r>
              <a:rPr lang="ja-JP" altLang="en-US" sz="1400" b="0" i="0" dirty="0">
                <a:effectLst/>
              </a:rPr>
              <a:t> </a:t>
            </a:r>
            <a:r>
              <a:rPr lang="en-US" altLang="ja-JP" sz="1400" b="0" i="0" dirty="0">
                <a:effectLst/>
              </a:rPr>
              <a:t>Good Importing and Sales Practice, B.E.2566 </a:t>
            </a:r>
            <a:r>
              <a:rPr lang="ja-JP" altLang="en-US" sz="1400" b="0" i="0" dirty="0">
                <a:effectLst/>
              </a:rPr>
              <a:t>（</a:t>
            </a:r>
            <a:r>
              <a:rPr lang="en-US" altLang="ja-JP" sz="1400" b="0" i="0" dirty="0">
                <a:effectLst/>
              </a:rPr>
              <a:t>2023</a:t>
            </a:r>
            <a:r>
              <a:rPr lang="ja-JP" altLang="en-US" sz="1400" b="0" i="0" dirty="0">
                <a:effectLst/>
              </a:rPr>
              <a:t>）（「</a:t>
            </a:r>
            <a:r>
              <a:rPr lang="en-US" altLang="ja-JP" sz="1400" b="0" i="0" dirty="0">
                <a:effectLst/>
              </a:rPr>
              <a:t>GISP</a:t>
            </a:r>
            <a:r>
              <a:rPr lang="ja-JP" altLang="en-US" sz="1400" b="0" i="0" dirty="0">
                <a:effectLst/>
              </a:rPr>
              <a:t>通知」）の２つの通知を発行した。これらの通知は、医療機器の製造所および輸入販売業者の品質システムを規制することを目的としている。</a:t>
            </a:r>
            <a:endParaRPr lang="en-US" altLang="ja-JP" sz="1400" b="1" i="0" dirty="0">
              <a:effectLst/>
            </a:endParaRPr>
          </a:p>
        </p:txBody>
      </p:sp>
    </p:spTree>
    <p:extLst>
      <p:ext uri="{BB962C8B-B14F-4D97-AF65-F5344CB8AC3E}">
        <p14:creationId xmlns:p14="http://schemas.microsoft.com/office/powerpoint/2010/main" val="57119469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タイ／政策動向</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医療産業振興政策の将来</a:t>
            </a:r>
            <a:r>
              <a:rPr lang="ja-JP" altLang="en-US"/>
              <a:t>動向 </a:t>
            </a:r>
            <a:r>
              <a:rPr lang="en-US" altLang="ja-JP"/>
              <a:t>- </a:t>
            </a:r>
            <a:r>
              <a:rPr lang="ja-JP" altLang="en-US"/>
              <a:t>医</a:t>
            </a:r>
            <a:r>
              <a:rPr lang="ja-JP" altLang="en-US" dirty="0"/>
              <a:t>薬品</a:t>
            </a:r>
          </a:p>
        </p:txBody>
      </p:sp>
      <p:sp>
        <p:nvSpPr>
          <p:cNvPr id="4" name="テキスト ボックス 3"/>
          <p:cNvSpPr txBox="1"/>
          <p:nvPr/>
        </p:nvSpPr>
        <p:spPr>
          <a:xfrm>
            <a:off x="200472" y="1124744"/>
            <a:ext cx="9505056" cy="736612"/>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年の「医薬品産業戦略」が、産業省と経済産業局により推進されている。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fontAlgn="ctr">
              <a:lnSpc>
                <a:spcPct val="110000"/>
              </a:lnSpc>
              <a:spcAft>
                <a:spcPts val="200"/>
              </a:spcAft>
              <a:buClr>
                <a:srgbClr val="5F8AC3"/>
              </a:buClr>
              <a:buFont typeface="Wingdings" panose="05000000000000000000" pitchFamily="2" charset="2"/>
              <a:buChar char="n"/>
            </a:pPr>
            <a:r>
              <a:rPr lang="ja-JP" altLang="ja-JP" sz="1400" dirty="0">
                <a:latin typeface="Arial" panose="020B0604020202020204" pitchFamily="34" charset="0"/>
                <a:ea typeface="ＭＳ Ｐゴシック" panose="020B0600070205080204" pitchFamily="50" charset="-128"/>
                <a:cs typeface="Arial" panose="020B0604020202020204" pitchFamily="34" charset="0"/>
              </a:rPr>
              <a:t>医薬品検査協働制度</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PIC/S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ja-JP" altLang="ja-JP" sz="1400" dirty="0">
                <a:latin typeface="Arial" panose="020B0604020202020204" pitchFamily="34" charset="0"/>
                <a:ea typeface="ＭＳ Ｐゴシック" panose="020B0600070205080204" pitchFamily="50" charset="-128"/>
                <a:cs typeface="Arial" panose="020B0604020202020204" pitchFamily="34" charset="0"/>
              </a:rPr>
              <a:t>を遵守すると定めた法案が可決され</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たため</a:t>
            </a:r>
            <a:r>
              <a:rPr lang="ja-JP" altLang="ja-JP" sz="1400" dirty="0">
                <a:latin typeface="Arial" panose="020B0604020202020204" pitchFamily="34" charset="0"/>
                <a:ea typeface="ＭＳ Ｐゴシック" panose="020B0600070205080204" pitchFamily="50" charset="-128"/>
                <a:cs typeface="Arial" panose="020B0604020202020204" pitchFamily="34" charset="0"/>
              </a:rPr>
              <a:t>、タイ</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a:t>
            </a:r>
            <a:r>
              <a:rPr lang="ja-JP" altLang="ja-JP" sz="1400" dirty="0">
                <a:latin typeface="Arial" panose="020B0604020202020204" pitchFamily="34" charset="0"/>
                <a:ea typeface="ＭＳ Ｐゴシック" panose="020B0600070205080204" pitchFamily="50" charset="-128"/>
                <a:cs typeface="Arial" panose="020B0604020202020204" pitchFamily="34" charset="0"/>
              </a:rPr>
              <a:t>医薬品は国際基準を満たさなければ</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いけなく</a:t>
            </a:r>
            <a:r>
              <a:rPr lang="ja-JP" altLang="ja-JP" sz="1400" dirty="0">
                <a:latin typeface="Arial" panose="020B0604020202020204" pitchFamily="34" charset="0"/>
                <a:ea typeface="ＭＳ Ｐゴシック" panose="020B0600070205080204" pitchFamily="50" charset="-128"/>
                <a:cs typeface="Arial" panose="020B0604020202020204" pitchFamily="34" charset="0"/>
              </a:rPr>
              <a:t>なった。 </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5" name="グループ化 7"/>
          <p:cNvGrpSpPr/>
          <p:nvPr/>
        </p:nvGrpSpPr>
        <p:grpSpPr>
          <a:xfrm>
            <a:off x="200026" y="1891091"/>
            <a:ext cx="4536950" cy="360039"/>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医薬品産業戦略に示された具体的な戦略</a:t>
              </a:r>
              <a:endParaRPr lang="en-US" altLang="ko-KR" sz="1400" dirty="0">
                <a:solidFill>
                  <a:srgbClr val="000000"/>
                </a:solidFill>
                <a:latin typeface="Arial Black" pitchFamily="34" charset="0"/>
                <a:ea typeface="HGP創英角ｺﾞｼｯｸUB" pitchFamily="50" charset="-128"/>
              </a:endParaRPr>
            </a:p>
          </p:txBody>
        </p:sp>
      </p:grpSp>
      <p:sp>
        <p:nvSpPr>
          <p:cNvPr id="9" name="角丸四角形 8"/>
          <p:cNvSpPr/>
          <p:nvPr/>
        </p:nvSpPr>
        <p:spPr>
          <a:xfrm>
            <a:off x="416048" y="2408538"/>
            <a:ext cx="4320927" cy="2762041"/>
          </a:xfrm>
          <a:prstGeom prst="roundRect">
            <a:avLst>
              <a:gd name="adj" fmla="val 4588"/>
            </a:avLst>
          </a:prstGeom>
          <a:solidFill>
            <a:srgbClr val="DDE6F3"/>
          </a:solidFill>
        </p:spPr>
        <p:txBody>
          <a:bodyPr wrap="square" lIns="180000" tIns="108000" rIns="180000">
            <a:noAutofit/>
          </a:bodyPr>
          <a:lstStyle/>
          <a:p>
            <a:pPr marL="0" lvl="1" algn="just">
              <a:lnSpc>
                <a:spcPct val="114000"/>
              </a:lnSpc>
              <a:spcAft>
                <a:spcPts val="1200"/>
              </a:spcAft>
            </a:pPr>
            <a:r>
              <a:rPr lang="ja-JP" altLang="en-US" sz="1200" dirty="0"/>
              <a:t>「</a:t>
            </a:r>
            <a:r>
              <a:rPr lang="ja-JP" altLang="ja-JP" sz="1200" dirty="0"/>
              <a:t>研究と製造業の近代化を通して医薬品産業を強化する</a:t>
            </a:r>
            <a:r>
              <a:rPr lang="ja-JP" altLang="en-US" sz="1200" dirty="0"/>
              <a:t>」</a:t>
            </a:r>
            <a:r>
              <a:rPr lang="ja-JP" altLang="ja-JP" sz="1200" dirty="0"/>
              <a:t>とい</a:t>
            </a:r>
            <a:r>
              <a:rPr lang="ja-JP" altLang="en-US" sz="1200" dirty="0"/>
              <a:t>った</a:t>
            </a:r>
            <a:r>
              <a:rPr lang="ja-JP" altLang="ja-JP" sz="1200" dirty="0"/>
              <a:t>目標が掲げられて</a:t>
            </a:r>
            <a:r>
              <a:rPr lang="ja-JP" altLang="en-US" sz="1200" dirty="0"/>
              <a:t>おり、地場メーカー</a:t>
            </a:r>
            <a:r>
              <a:rPr lang="ja-JP" altLang="ja-JP" sz="1200" dirty="0"/>
              <a:t>の成長が促されるような研究開発や環境開発を</a:t>
            </a:r>
            <a:r>
              <a:rPr lang="ja-JP" altLang="en-US" sz="1200" dirty="0"/>
              <a:t>行い、</a:t>
            </a:r>
            <a:r>
              <a:rPr lang="ja-JP" altLang="ja-JP" sz="1200" dirty="0"/>
              <a:t>医薬品産業の競争力を</a:t>
            </a:r>
            <a:r>
              <a:rPr lang="ja-JP" altLang="en-US" sz="1200" dirty="0"/>
              <a:t>向上させようとしている</a:t>
            </a:r>
            <a:r>
              <a:rPr lang="ja-JP" altLang="ja-JP" sz="1200" dirty="0"/>
              <a:t>。</a:t>
            </a:r>
            <a:endParaRPr lang="en-US" altLang="ja-JP" sz="1200" dirty="0"/>
          </a:p>
          <a:p>
            <a:pPr marL="371475" indent="-185738" fontAlgn="t">
              <a:spcAft>
                <a:spcPts val="400"/>
              </a:spcAft>
              <a:buFont typeface="+mj-lt"/>
              <a:buAutoNum type="arabicPeriod"/>
            </a:pPr>
            <a:r>
              <a:rPr lang="ja-JP" altLang="en-US" sz="1200" dirty="0"/>
              <a:t>医薬品産業の競争力の開発・強化</a:t>
            </a:r>
          </a:p>
          <a:p>
            <a:pPr marL="371475" indent="-185738" fontAlgn="t">
              <a:spcAft>
                <a:spcPts val="400"/>
              </a:spcAft>
              <a:buFont typeface="+mj-lt"/>
              <a:buAutoNum type="arabicPeriod"/>
            </a:pPr>
            <a:r>
              <a:rPr lang="ja-JP" altLang="en-US" sz="1200" dirty="0"/>
              <a:t>研究開発、知的財産の使用、</a:t>
            </a:r>
            <a:r>
              <a:rPr lang="en-US" altLang="ja-JP" sz="1200" dirty="0"/>
              <a:t>Thai wisdom</a:t>
            </a:r>
            <a:r>
              <a:rPr lang="ja-JP" altLang="en-US" sz="1200" dirty="0"/>
              <a:t>を含めた知的資本の管理</a:t>
            </a:r>
          </a:p>
          <a:p>
            <a:pPr marL="371475" indent="-185738" fontAlgn="t">
              <a:spcAft>
                <a:spcPts val="400"/>
              </a:spcAft>
              <a:buFont typeface="+mj-lt"/>
              <a:buAutoNum type="arabicPeriod"/>
            </a:pPr>
            <a:r>
              <a:rPr lang="ja-JP" altLang="en-US" sz="1200" dirty="0"/>
              <a:t>国内外への市場拡大</a:t>
            </a:r>
          </a:p>
          <a:p>
            <a:pPr marL="371475" indent="-185738" fontAlgn="t">
              <a:spcAft>
                <a:spcPts val="400"/>
              </a:spcAft>
              <a:buFont typeface="+mj-lt"/>
              <a:buAutoNum type="arabicPeriod"/>
            </a:pPr>
            <a:r>
              <a:rPr lang="ja-JP" altLang="en-US" sz="1200" dirty="0"/>
              <a:t>医薬品産業の開発を促進するための具体的な外的環境の整備</a:t>
            </a:r>
          </a:p>
        </p:txBody>
      </p:sp>
      <p:sp>
        <p:nvSpPr>
          <p:cNvPr id="10" name="テキスト ボックス 9"/>
          <p:cNvSpPr txBox="1"/>
          <p:nvPr/>
        </p:nvSpPr>
        <p:spPr>
          <a:xfrm>
            <a:off x="200472" y="6525344"/>
            <a:ext cx="9361484" cy="99143"/>
          </a:xfrm>
          <a:prstGeom prst="rect">
            <a:avLst/>
          </a:prstGeom>
          <a:noFill/>
        </p:spPr>
        <p:txBody>
          <a:bodyPr wrap="square" lIns="0" tIns="0" rIns="0" bIns="0" rtlCol="0">
            <a:noAutofit/>
          </a:bodyPr>
          <a:lstStyle/>
          <a:p>
            <a:pPr marL="331788" indent="-331788"/>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Thammasat University Research and Consultancy Institute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 Formulation for Strategic</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Plan for the Development of Thai Pharmaceutical Industry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The Nation</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Pharma exec sees high prospects for Thailand to become ASEAN medical hub</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7">
            <a:extLst>
              <a:ext uri="{FF2B5EF4-FFF2-40B4-BE49-F238E27FC236}">
                <a16:creationId xmlns:a16="http://schemas.microsoft.com/office/drawing/2014/main" id="{EDE95272-B276-5E93-E562-2EFC926D3812}"/>
              </a:ext>
            </a:extLst>
          </p:cNvPr>
          <p:cNvSpPr txBox="1"/>
          <p:nvPr/>
        </p:nvSpPr>
        <p:spPr>
          <a:xfrm>
            <a:off x="4953000" y="2408538"/>
            <a:ext cx="4752528" cy="4058547"/>
          </a:xfrm>
          <a:prstGeom prst="rect">
            <a:avLst/>
          </a:prstGeom>
          <a:noFill/>
        </p:spPr>
        <p:txBody>
          <a:bodyPr wrap="square" lIns="0" tIns="0" rIns="0" bIns="0" rtlCol="0">
            <a:spAutoFit/>
          </a:bodyPr>
          <a:lstStyle/>
          <a:p>
            <a:pPr algn="l"/>
            <a:r>
              <a:rPr lang="ja-JP" altLang="en-US" sz="1200" b="0" i="0" dirty="0">
                <a:effectLst/>
              </a:rPr>
              <a:t>国家医薬品システム開発委員会は、タイの医療産業の発展を目的とした戦略計画を発表した。計画には、以下の</a:t>
            </a:r>
            <a:r>
              <a:rPr lang="en-US" altLang="ja-JP" sz="1200" b="0" i="0" dirty="0">
                <a:effectLst/>
              </a:rPr>
              <a:t>4</a:t>
            </a:r>
            <a:r>
              <a:rPr lang="ja-JP" altLang="en-US" sz="1200" b="0" i="0" dirty="0">
                <a:effectLst/>
              </a:rPr>
              <a:t>つの主要な戦略が含まれている。</a:t>
            </a:r>
            <a:endParaRPr lang="en-US" altLang="ja-JP" sz="1200" b="0" i="0" dirty="0">
              <a:effectLst/>
            </a:endParaRPr>
          </a:p>
          <a:p>
            <a:pPr algn="l"/>
            <a:endParaRPr lang="ja-JP" altLang="en-US" sz="1200" b="0" i="0" dirty="0">
              <a:effectLst/>
            </a:endParaRPr>
          </a:p>
          <a:p>
            <a:pPr algn="l">
              <a:buFont typeface="+mj-lt"/>
              <a:buAutoNum type="arabicPeriod"/>
            </a:pPr>
            <a:r>
              <a:rPr lang="ja-JP" altLang="en-US" sz="1200" b="1" i="0" dirty="0">
                <a:effectLst/>
              </a:rPr>
              <a:t>研究開発の促進</a:t>
            </a:r>
            <a:r>
              <a:rPr lang="en-US" altLang="ja-JP" sz="1200" b="0" i="0" dirty="0">
                <a:effectLst/>
              </a:rPr>
              <a:t>:</a:t>
            </a:r>
          </a:p>
          <a:p>
            <a:pPr lvl="1" algn="l"/>
            <a:r>
              <a:rPr lang="ja-JP" altLang="en-US" sz="1200" b="0" i="0" dirty="0">
                <a:effectLst/>
              </a:rPr>
              <a:t>タイの製薬業界の成長を促進するための研究開発を推進する。</a:t>
            </a:r>
          </a:p>
          <a:p>
            <a:pPr algn="l">
              <a:buFont typeface="+mj-lt"/>
              <a:buAutoNum type="arabicPeriod"/>
            </a:pPr>
            <a:r>
              <a:rPr lang="ja-JP" altLang="en-US" sz="1200" b="1" i="0" dirty="0">
                <a:effectLst/>
              </a:rPr>
              <a:t>手頃な価格の医薬品へのアクセス</a:t>
            </a:r>
            <a:r>
              <a:rPr lang="en-US" altLang="ja-JP" sz="1200" b="0" i="0" dirty="0">
                <a:effectLst/>
              </a:rPr>
              <a:t>:</a:t>
            </a:r>
          </a:p>
          <a:p>
            <a:pPr lvl="1" algn="l"/>
            <a:r>
              <a:rPr lang="ja-JP" altLang="en-US" sz="1200" b="0" i="0" dirty="0">
                <a:effectLst/>
              </a:rPr>
              <a:t>日常的および緊急時の両方において、手頃な価格の医薬品への一般のアクセスを確保する。</a:t>
            </a:r>
          </a:p>
          <a:p>
            <a:pPr algn="l">
              <a:buFont typeface="+mj-lt"/>
              <a:buAutoNum type="arabicPeriod"/>
            </a:pPr>
            <a:r>
              <a:rPr lang="ja-JP" altLang="en-US" sz="1200" b="1" i="0" dirty="0">
                <a:effectLst/>
              </a:rPr>
              <a:t>医薬品の合理的な使用</a:t>
            </a:r>
            <a:r>
              <a:rPr lang="en-US" altLang="ja-JP" sz="1200" b="0" i="0" dirty="0">
                <a:effectLst/>
              </a:rPr>
              <a:t>:</a:t>
            </a:r>
          </a:p>
          <a:p>
            <a:pPr lvl="1" algn="l"/>
            <a:r>
              <a:rPr lang="en-US" altLang="ja-JP" sz="1200" b="0" i="0" dirty="0">
                <a:effectLst/>
              </a:rPr>
              <a:t>2032</a:t>
            </a:r>
            <a:r>
              <a:rPr lang="ja-JP" altLang="en-US" sz="1200" b="0" i="0" dirty="0">
                <a:effectLst/>
              </a:rPr>
              <a:t>年までに多部門の協力を通じて医薬品の合理的な使用を達成する。</a:t>
            </a:r>
          </a:p>
          <a:p>
            <a:pPr algn="l">
              <a:buFont typeface="+mj-lt"/>
              <a:buAutoNum type="arabicPeriod"/>
            </a:pPr>
            <a:r>
              <a:rPr lang="ja-JP" altLang="en-US" sz="1200" b="1" i="0" dirty="0">
                <a:effectLst/>
              </a:rPr>
              <a:t>包括的な医薬品管理</a:t>
            </a:r>
            <a:r>
              <a:rPr lang="en-US" altLang="ja-JP" sz="1200" b="0" i="0" dirty="0">
                <a:effectLst/>
              </a:rPr>
              <a:t>:</a:t>
            </a:r>
          </a:p>
          <a:p>
            <a:pPr lvl="1" algn="l"/>
            <a:r>
              <a:rPr lang="ja-JP" altLang="en-US" sz="1200" b="0" i="0" dirty="0">
                <a:effectLst/>
              </a:rPr>
              <a:t>医薬品管理を強化し、ファ・タライ・ジョーンズ（緑のチレッタ）などの物質を含む国内医薬品や漢方薬の生産を支援する。</a:t>
            </a:r>
          </a:p>
          <a:p>
            <a:pPr algn="just" fontAlgn="ctr">
              <a:lnSpc>
                <a:spcPct val="110000"/>
              </a:lnSpc>
              <a:spcAft>
                <a:spcPts val="200"/>
              </a:spcAft>
              <a:buClr>
                <a:srgbClr val="5F8AC3"/>
              </a:buClr>
            </a:pPr>
            <a:endParaRPr lang="en-US" altLang="ja-JP" sz="1200" dirty="0">
              <a:ea typeface="ＭＳ Ｐゴシック" panose="020B0600070205080204" pitchFamily="50" charset="-128"/>
              <a:cs typeface="Arial" panose="020B0604020202020204" pitchFamily="34" charset="0"/>
            </a:endParaRPr>
          </a:p>
          <a:p>
            <a:pPr marL="171450" indent="-171450" algn="just" fontAlgn="ctr">
              <a:lnSpc>
                <a:spcPct val="110000"/>
              </a:lnSpc>
              <a:spcAft>
                <a:spcPts val="200"/>
              </a:spcAft>
              <a:buClr>
                <a:srgbClr val="5F8AC3"/>
              </a:buClr>
              <a:buFont typeface="Wingdings" panose="05000000000000000000" pitchFamily="2" charset="2"/>
              <a:buChar char="Ø"/>
            </a:pPr>
            <a:r>
              <a:rPr lang="ja-JP" altLang="en-US" sz="1200" b="0" i="0" dirty="0">
                <a:effectLst/>
              </a:rPr>
              <a:t>医薬品の研究とイノベーションを加速させ、タイに</a:t>
            </a:r>
            <a:r>
              <a:rPr lang="en-US" altLang="ja-JP" sz="1200" b="0" i="0" dirty="0">
                <a:effectLst/>
              </a:rPr>
              <a:t>100</a:t>
            </a:r>
            <a:r>
              <a:rPr lang="ja-JP" altLang="en-US" sz="1200" b="0" i="0" dirty="0">
                <a:effectLst/>
              </a:rPr>
              <a:t>億バーツ以上をもたらす可能性があると予測されている。さらに、漢方薬を国の必須医薬品リストに統合することは、代替治療を提供し、高価な薬剤への依存を減らし、年間</a:t>
            </a:r>
            <a:r>
              <a:rPr lang="en-US" altLang="ja-JP" sz="1200" b="0" i="0" dirty="0">
                <a:effectLst/>
              </a:rPr>
              <a:t>8</a:t>
            </a:r>
            <a:r>
              <a:rPr lang="ja-JP" altLang="en-US" sz="1200" b="0" i="0" dirty="0">
                <a:effectLst/>
              </a:rPr>
              <a:t>億バーツ以上の政府支出を削減することが期待されている。</a:t>
            </a:r>
          </a:p>
          <a:p>
            <a:pPr marL="190500" indent="-190500" algn="just" fontAlgn="ctr">
              <a:lnSpc>
                <a:spcPct val="110000"/>
              </a:lnSpc>
              <a:spcAft>
                <a:spcPts val="200"/>
              </a:spcAft>
              <a:buClr>
                <a:srgbClr val="5F8AC3"/>
              </a:buClr>
              <a:buFont typeface="Wingdings" panose="05000000000000000000" pitchFamily="2" charset="2"/>
              <a:buChar char="n"/>
            </a:pP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1" name="グループ化 7">
            <a:extLst>
              <a:ext uri="{FF2B5EF4-FFF2-40B4-BE49-F238E27FC236}">
                <a16:creationId xmlns:a16="http://schemas.microsoft.com/office/drawing/2014/main" id="{EC29E24B-CFA3-EF22-FDE6-FE6C53A8F2CA}"/>
              </a:ext>
            </a:extLst>
          </p:cNvPr>
          <p:cNvGrpSpPr/>
          <p:nvPr/>
        </p:nvGrpSpPr>
        <p:grpSpPr>
          <a:xfrm>
            <a:off x="5025008" y="1891091"/>
            <a:ext cx="4536950" cy="360039"/>
            <a:chOff x="4803500" y="2113806"/>
            <a:chExt cx="2954133" cy="288032"/>
          </a:xfrm>
        </p:grpSpPr>
        <p:cxnSp>
          <p:nvCxnSpPr>
            <p:cNvPr id="12" name="直線コネクタ 11">
              <a:extLst>
                <a:ext uri="{FF2B5EF4-FFF2-40B4-BE49-F238E27FC236}">
                  <a16:creationId xmlns:a16="http://schemas.microsoft.com/office/drawing/2014/main" id="{B5E004A1-678C-752C-70CB-04344D497CE7}"/>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3" name="Rectangle 6">
              <a:extLst>
                <a:ext uri="{FF2B5EF4-FFF2-40B4-BE49-F238E27FC236}">
                  <a16:creationId xmlns:a16="http://schemas.microsoft.com/office/drawing/2014/main" id="{99D53E1F-4AF3-1B6A-2DC0-9BA8AC12AE7D}"/>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国家医薬品システム開発計画（</a:t>
              </a:r>
              <a:r>
                <a:rPr lang="en-US" altLang="ja-JP" sz="1400" dirty="0">
                  <a:solidFill>
                    <a:srgbClr val="000000"/>
                  </a:solidFill>
                  <a:latin typeface="Arial Black" pitchFamily="34" charset="0"/>
                  <a:ea typeface="HGP創英角ｺﾞｼｯｸUB" pitchFamily="50" charset="-128"/>
                </a:rPr>
                <a:t>2024</a:t>
              </a:r>
              <a:r>
                <a:rPr lang="ja-JP" altLang="en-US" sz="1400" dirty="0">
                  <a:solidFill>
                    <a:srgbClr val="000000"/>
                  </a:solidFill>
                  <a:latin typeface="Arial Black" pitchFamily="34" charset="0"/>
                  <a:ea typeface="HGP創英角ｺﾞｼｯｸUB" pitchFamily="50" charset="-128"/>
                </a:rPr>
                <a:t>年</a:t>
              </a:r>
              <a:r>
                <a:rPr lang="en-US" altLang="ja-JP" sz="1400" dirty="0">
                  <a:solidFill>
                    <a:srgbClr val="000000"/>
                  </a:solidFill>
                  <a:latin typeface="Arial Black" pitchFamily="34" charset="0"/>
                  <a:ea typeface="HGP創英角ｺﾞｼｯｸUB" pitchFamily="50" charset="-128"/>
                </a:rPr>
                <a:t>3</a:t>
              </a:r>
              <a:r>
                <a:rPr lang="ja-JP" altLang="en-US" sz="1400" dirty="0">
                  <a:solidFill>
                    <a:srgbClr val="000000"/>
                  </a:solidFill>
                  <a:latin typeface="Arial Black" pitchFamily="34" charset="0"/>
                  <a:ea typeface="HGP創英角ｺﾞｼｯｸUB" pitchFamily="50" charset="-128"/>
                </a:rPr>
                <a:t>月）</a:t>
              </a:r>
              <a:endParaRPr lang="en-US" altLang="ko-KR" sz="1400" dirty="0">
                <a:solidFill>
                  <a:srgbClr val="000000"/>
                </a:solidFill>
                <a:latin typeface="Arial Black" pitchFamily="34" charset="0"/>
                <a:ea typeface="HGP創英角ｺﾞｼｯｸUB" pitchFamily="50" charset="-128"/>
              </a:endParaRPr>
            </a:p>
          </p:txBody>
        </p:sp>
      </p:grpSp>
    </p:spTree>
    <p:extLst>
      <p:ext uri="{BB962C8B-B14F-4D97-AF65-F5344CB8AC3E}">
        <p14:creationId xmlns:p14="http://schemas.microsoft.com/office/powerpoint/2010/main" val="69081450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2" y="2823295"/>
            <a:ext cx="9505502" cy="461665"/>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latin typeface="HGP創英角ｺﾞｼｯｸUB" panose="020B0A00000000000000" pitchFamily="34" charset="-128"/>
              </a:rPr>
              <a:t>日本との関わり</a:t>
            </a:r>
            <a:endParaRPr kumimoji="1" lang="ja-JP" altLang="en-US" dirty="0">
              <a:latin typeface="HGP創英角ｺﾞｼｯｸUB" panose="020B0A00000000000000" pitchFamily="34" charset="-128"/>
            </a:endParaRPr>
          </a:p>
        </p:txBody>
      </p:sp>
    </p:spTree>
    <p:extLst>
      <p:ext uri="{BB962C8B-B14F-4D97-AF65-F5344CB8AC3E}">
        <p14:creationId xmlns:p14="http://schemas.microsoft.com/office/powerpoint/2010/main" val="290695766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タイ／日本との関わり</a:t>
            </a:r>
            <a:endParaRPr kumimoji="1" lang="ja-JP" altLang="en-US"/>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外交関係</a:t>
            </a:r>
          </a:p>
        </p:txBody>
      </p:sp>
      <p:sp>
        <p:nvSpPr>
          <p:cNvPr id="14" name="片側の 2 つの角を丸めた四角形 13"/>
          <p:cNvSpPr/>
          <p:nvPr/>
        </p:nvSpPr>
        <p:spPr>
          <a:xfrm>
            <a:off x="848544" y="2233897"/>
            <a:ext cx="5328984" cy="324000"/>
          </a:xfrm>
          <a:prstGeom prst="round2SameRect">
            <a:avLst>
              <a:gd name="adj1" fmla="val 27249"/>
              <a:gd name="adj2" fmla="val 0"/>
            </a:avLst>
          </a:prstGeom>
          <a:solidFill>
            <a:srgbClr val="1E806B"/>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6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タイ</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からの往訪者</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15" name="片側の 2 つの角を丸めた四角形 14"/>
          <p:cNvSpPr/>
          <p:nvPr/>
        </p:nvSpPr>
        <p:spPr>
          <a:xfrm>
            <a:off x="6177528" y="2233897"/>
            <a:ext cx="3528000" cy="324000"/>
          </a:xfrm>
          <a:prstGeom prst="round2SameRect">
            <a:avLst>
              <a:gd name="adj1" fmla="val 27249"/>
              <a:gd name="adj2" fmla="val 0"/>
            </a:avLst>
          </a:prstGeom>
          <a:solidFill>
            <a:srgbClr val="3D6AA7"/>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6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日本</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からの往訪者</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graphicFrame>
        <p:nvGraphicFramePr>
          <p:cNvPr id="16" name="表 15"/>
          <p:cNvGraphicFramePr>
            <a:graphicFrameLocks noGrp="1"/>
          </p:cNvGraphicFramePr>
          <p:nvPr>
            <p:extLst>
              <p:ext uri="{D42A27DB-BD31-4B8C-83A1-F6EECF244321}">
                <p14:modId xmlns:p14="http://schemas.microsoft.com/office/powerpoint/2010/main" val="2768662155"/>
              </p:ext>
            </p:extLst>
          </p:nvPr>
        </p:nvGraphicFramePr>
        <p:xfrm>
          <a:off x="272479" y="2564620"/>
          <a:ext cx="9433049" cy="4032000"/>
        </p:xfrm>
        <a:graphic>
          <a:graphicData uri="http://schemas.openxmlformats.org/drawingml/2006/table">
            <a:tbl>
              <a:tblPr firstRow="1" bandRow="1">
                <a:tableStyleId>{5C22544A-7EE6-4342-B048-85BDC9FD1C3A}</a:tableStyleId>
              </a:tblPr>
              <a:tblGrid>
                <a:gridCol w="576065">
                  <a:extLst>
                    <a:ext uri="{9D8B030D-6E8A-4147-A177-3AD203B41FA5}">
                      <a16:colId xmlns:a16="http://schemas.microsoft.com/office/drawing/2014/main" val="20000"/>
                    </a:ext>
                  </a:extLst>
                </a:gridCol>
                <a:gridCol w="5328592">
                  <a:extLst>
                    <a:ext uri="{9D8B030D-6E8A-4147-A177-3AD203B41FA5}">
                      <a16:colId xmlns:a16="http://schemas.microsoft.com/office/drawing/2014/main" val="20001"/>
                    </a:ext>
                  </a:extLst>
                </a:gridCol>
                <a:gridCol w="3528392">
                  <a:extLst>
                    <a:ext uri="{9D8B030D-6E8A-4147-A177-3AD203B41FA5}">
                      <a16:colId xmlns:a16="http://schemas.microsoft.com/office/drawing/2014/main" val="20002"/>
                    </a:ext>
                  </a:extLst>
                </a:gridCol>
              </a:tblGrid>
              <a:tr h="252000">
                <a:tc>
                  <a:txBody>
                    <a:bodyPr/>
                    <a:lstStyle/>
                    <a:p>
                      <a:pPr marL="0" algn="ctr" defTabSz="914400" rtl="0" eaLnBrk="1" fontAlgn="ctr" latinLnBrk="0" hangingPunct="0"/>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2009</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latinLnBrk="0" hangingPunct="1"/>
                      <a:r>
                        <a:rPr kumimoji="1" lang="ja-JP" altLang="en-US" sz="1000" b="0" kern="1200" dirty="0">
                          <a:solidFill>
                            <a:schemeClr val="dk1"/>
                          </a:solidFill>
                          <a:latin typeface="+mn-lt"/>
                          <a:ea typeface="+mn-ea"/>
                          <a:cs typeface="+mn-cs"/>
                        </a:rPr>
                        <a:t>ソムサワリー王女殿下、アピシット首相（</a:t>
                      </a:r>
                      <a:r>
                        <a:rPr kumimoji="1" lang="en-US" altLang="ja-JP" sz="1000" b="0" kern="1200" dirty="0">
                          <a:solidFill>
                            <a:schemeClr val="dk1"/>
                          </a:solidFill>
                          <a:latin typeface="+mn-lt"/>
                          <a:ea typeface="+mn-ea"/>
                          <a:cs typeface="+mn-cs"/>
                        </a:rPr>
                        <a:t>2</a:t>
                      </a:r>
                      <a:r>
                        <a:rPr kumimoji="1" lang="ja-JP" altLang="en-US" sz="1000" b="0" kern="1200" dirty="0">
                          <a:solidFill>
                            <a:schemeClr val="dk1"/>
                          </a:solidFill>
                          <a:latin typeface="+mn-lt"/>
                          <a:ea typeface="+mn-ea"/>
                          <a:cs typeface="+mn-cs"/>
                        </a:rPr>
                        <a:t>回）、カシット外相</a:t>
                      </a:r>
                    </a:p>
                  </a:txBody>
                  <a:tcPr marL="72000" marR="72000" marT="17501" marB="17501"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zh-TW" altLang="en-US" sz="10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麻生総理大臣、鳩山総理大臣</a:t>
                      </a:r>
                      <a:r>
                        <a:rPr kumimoji="1" lang="ja-JP" altLang="en-US" sz="1000" b="0" kern="120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10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中曽根外務大臣（</a:t>
                      </a:r>
                      <a:r>
                        <a:rPr kumimoji="1" lang="en-US" altLang="zh-TW" sz="10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a:t>
                      </a:r>
                      <a:r>
                        <a:rPr kumimoji="1" lang="zh-TW" altLang="en-US" sz="10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回）</a:t>
                      </a:r>
                    </a:p>
                  </a:txBody>
                  <a:tcPr marL="72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4"/>
                  </a:ext>
                </a:extLst>
              </a:tr>
              <a:tr h="252000">
                <a:tc>
                  <a:txBody>
                    <a:bodyPr/>
                    <a:lstStyle/>
                    <a:p>
                      <a:pPr marL="0" algn="ctr" defTabSz="914400" rtl="0" eaLnBrk="1" fontAlgn="ctr" latinLnBrk="0" hangingPunct="0"/>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2010</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mn-lt"/>
                          <a:ea typeface="+mn-ea"/>
                          <a:cs typeface="+mn-cs"/>
                        </a:rPr>
                        <a:t>シリントン王女殿下、チュラポーン王女殿下、カシット外相</a:t>
                      </a:r>
                    </a:p>
                  </a:txBody>
                  <a:tcPr marL="72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zh-TW" altLang="en-US" sz="10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岡田外務大臣</a:t>
                      </a:r>
                    </a:p>
                  </a:txBody>
                  <a:tcPr marL="72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5"/>
                  </a:ext>
                </a:extLst>
              </a:tr>
              <a:tr h="252000">
                <a:tc>
                  <a:txBody>
                    <a:bodyPr/>
                    <a:lstStyle/>
                    <a:p>
                      <a:pPr marL="0" algn="ctr" defTabSz="914400" rtl="0" eaLnBrk="1" fontAlgn="ctr" latinLnBrk="0" hangingPunct="0"/>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2011</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ctr" defTabSz="914400" rtl="0" eaLnBrk="1" latinLnBrk="0" hangingPunct="1"/>
                      <a:r>
                        <a:rPr kumimoji="1" lang="ja-JP" altLang="en-US" sz="1000" b="0" kern="1200" dirty="0">
                          <a:solidFill>
                            <a:schemeClr val="dk1"/>
                          </a:solidFill>
                          <a:latin typeface="+mn-lt"/>
                          <a:ea typeface="+mn-ea"/>
                          <a:cs typeface="+mn-cs"/>
                        </a:rPr>
                        <a:t>－</a:t>
                      </a:r>
                    </a:p>
                  </a:txBody>
                  <a:tcPr marL="72000" marR="72000" marT="17501" marB="17501"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algn="l" defTabSz="914400" rtl="0" eaLnBrk="1" fontAlgn="ctr" latinLnBrk="0" hangingPunct="0"/>
                      <a:r>
                        <a:rPr kumimoji="1" lang="zh-TW" altLang="en-US" sz="10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秋篠宮殿下</a:t>
                      </a:r>
                      <a:r>
                        <a:rPr kumimoji="1" lang="ja-JP" altLang="en-US" sz="1000" b="0" kern="120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枝野経済産業大臣</a:t>
                      </a:r>
                      <a:endParaRPr kumimoji="1" lang="zh-TW" altLang="en-US" sz="10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6"/>
                  </a:ext>
                </a:extLst>
              </a:tr>
              <a:tr h="252000">
                <a:tc>
                  <a:txBody>
                    <a:bodyPr/>
                    <a:lstStyle/>
                    <a:p>
                      <a:pPr marL="0" algn="ctr" defTabSz="914400" rtl="0" eaLnBrk="1" fontAlgn="ctr" latinLnBrk="0" hangingPunct="0"/>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2012</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mn-lt"/>
                          <a:ea typeface="+mn-ea"/>
                          <a:cs typeface="+mn-cs"/>
                        </a:rPr>
                        <a:t>インラック首相（</a:t>
                      </a:r>
                      <a:r>
                        <a:rPr kumimoji="1" lang="en-US" altLang="ja-JP" sz="1000" b="0" kern="1200" dirty="0">
                          <a:solidFill>
                            <a:schemeClr val="dk1"/>
                          </a:solidFill>
                          <a:latin typeface="+mn-lt"/>
                          <a:ea typeface="+mn-ea"/>
                          <a:cs typeface="+mn-cs"/>
                        </a:rPr>
                        <a:t>2</a:t>
                      </a:r>
                      <a:r>
                        <a:rPr kumimoji="1" lang="ja-JP" altLang="en-US" sz="1000" b="0" kern="1200" dirty="0">
                          <a:solidFill>
                            <a:schemeClr val="dk1"/>
                          </a:solidFill>
                          <a:latin typeface="+mn-lt"/>
                          <a:ea typeface="+mn-ea"/>
                          <a:cs typeface="+mn-cs"/>
                        </a:rPr>
                        <a:t>回）、スラポン外相（</a:t>
                      </a:r>
                      <a:r>
                        <a:rPr kumimoji="1" lang="en-US" altLang="ja-JP" sz="1000" b="0" kern="1200" dirty="0">
                          <a:solidFill>
                            <a:schemeClr val="dk1"/>
                          </a:solidFill>
                          <a:latin typeface="+mn-lt"/>
                          <a:ea typeface="+mn-ea"/>
                          <a:cs typeface="+mn-cs"/>
                        </a:rPr>
                        <a:t>2</a:t>
                      </a:r>
                      <a:r>
                        <a:rPr kumimoji="1" lang="ja-JP" altLang="en-US" sz="1000" b="0" kern="1200" dirty="0">
                          <a:solidFill>
                            <a:schemeClr val="dk1"/>
                          </a:solidFill>
                          <a:latin typeface="+mn-lt"/>
                          <a:ea typeface="+mn-ea"/>
                          <a:cs typeface="+mn-cs"/>
                        </a:rPr>
                        <a:t>回）</a:t>
                      </a:r>
                    </a:p>
                  </a:txBody>
                  <a:tcPr marL="72000" marR="72000" marT="17501" marB="17501"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algn="l" defTabSz="914400" rtl="0" eaLnBrk="1" fontAlgn="ctr" latinLnBrk="0" hangingPunct="0"/>
                      <a:r>
                        <a:rPr lang="zh-TW" altLang="en-US" sz="1000" dirty="0"/>
                        <a:t>皇</a:t>
                      </a:r>
                      <a:r>
                        <a:rPr kumimoji="1" lang="zh-TW" altLang="en-US" sz="10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太子殿下、秋篠宮殿下</a:t>
                      </a:r>
                    </a:p>
                  </a:txBody>
                  <a:tcPr marL="72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7"/>
                  </a:ext>
                </a:extLst>
              </a:tr>
              <a:tr h="252000">
                <a:tc>
                  <a:txBody>
                    <a:bodyPr/>
                    <a:lstStyle/>
                    <a:p>
                      <a:pPr marL="0" algn="ctr" defTabSz="914400" rtl="0" eaLnBrk="1" fontAlgn="ctr" latinLnBrk="0" hangingPunct="0"/>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2013</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mn-lt"/>
                          <a:ea typeface="+mn-ea"/>
                          <a:cs typeface="+mn-cs"/>
                        </a:rPr>
                        <a:t>チュラポーン王女殿下、インラック首相、スラポン副首相兼外相、ニワットタムロン副首相兼商務相</a:t>
                      </a:r>
                    </a:p>
                  </a:txBody>
                  <a:tcPr marL="72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algn="l" defTabSz="914400" rtl="0" eaLnBrk="1" fontAlgn="ctr" latinLnBrk="0" hangingPunct="0"/>
                      <a:r>
                        <a:rPr kumimoji="1" lang="ja-JP" altLang="en-US" sz="10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安倍総理大臣</a:t>
                      </a:r>
                    </a:p>
                  </a:txBody>
                  <a:tcPr marL="72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8"/>
                  </a:ext>
                </a:extLst>
              </a:tr>
              <a:tr h="252000">
                <a:tc>
                  <a:txBody>
                    <a:bodyPr/>
                    <a:lstStyle/>
                    <a:p>
                      <a:pPr marL="0" algn="ctr" defTabSz="914400" rtl="0" eaLnBrk="1" fontAlgn="ctr" latinLnBrk="0" hangingPunct="0"/>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2014</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mn-lt"/>
                          <a:ea typeface="+mn-ea"/>
                          <a:cs typeface="+mn-cs"/>
                        </a:rPr>
                        <a:t>プラウィット副首相兼国防相</a:t>
                      </a:r>
                    </a:p>
                  </a:txBody>
                  <a:tcPr marL="72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algn="ctr"/>
                      <a:r>
                        <a:rPr lang="ja-JP" altLang="en-US" sz="1000" dirty="0"/>
                        <a:t>－</a:t>
                      </a:r>
                    </a:p>
                  </a:txBody>
                  <a:tcPr marL="72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9"/>
                  </a:ext>
                </a:extLst>
              </a:tr>
              <a:tr h="252000">
                <a:tc>
                  <a:txBody>
                    <a:bodyPr/>
                    <a:lstStyle/>
                    <a:p>
                      <a:pPr marL="0" algn="ctr" defTabSz="914400" rtl="0" eaLnBrk="1" fontAlgn="ctr" latinLnBrk="0" hangingPunct="0"/>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b="0" dirty="0">
                          <a:latin typeface="Arial" panose="020B0604020202020204" pitchFamily="34" charset="0"/>
                          <a:ea typeface="ＭＳ Ｐゴシック" panose="020B0600070205080204" pitchFamily="50" charset="-128"/>
                          <a:cs typeface="Arial" panose="020B0604020202020204" pitchFamily="34" charset="0"/>
                        </a:rPr>
                        <a:t>シリントン王女殿下、プラユット首相（</a:t>
                      </a:r>
                      <a:r>
                        <a:rPr lang="en-US" altLang="ja-JP" sz="1000" b="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000" b="0" dirty="0">
                          <a:latin typeface="Arial" panose="020B0604020202020204" pitchFamily="34" charset="0"/>
                          <a:ea typeface="ＭＳ Ｐゴシック" panose="020B0600070205080204" pitchFamily="50" charset="-128"/>
                          <a:cs typeface="Arial" panose="020B0604020202020204" pitchFamily="34" charset="0"/>
                        </a:rPr>
                        <a:t>回）、タナサック副首相兼外相（</a:t>
                      </a:r>
                      <a:r>
                        <a:rPr lang="en-US" altLang="ja-JP" sz="1000" b="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000" b="0" dirty="0">
                          <a:latin typeface="Arial" panose="020B0604020202020204" pitchFamily="34" charset="0"/>
                          <a:ea typeface="ＭＳ Ｐゴシック" panose="020B0600070205080204" pitchFamily="50" charset="-128"/>
                          <a:cs typeface="Arial" panose="020B0604020202020204" pitchFamily="34" charset="0"/>
                        </a:rPr>
                        <a:t>回）、ソムキット副首相</a:t>
                      </a:r>
                    </a:p>
                  </a:txBody>
                  <a:tcPr marL="72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b="0" dirty="0">
                          <a:latin typeface="Arial" panose="020B0604020202020204" pitchFamily="34" charset="0"/>
                          <a:ea typeface="ＭＳ Ｐゴシック" panose="020B0600070205080204" pitchFamily="50" charset="-128"/>
                          <a:cs typeface="Arial" panose="020B0604020202020204" pitchFamily="34" charset="0"/>
                        </a:rPr>
                        <a:t>塩崎厚生労働大臣</a:t>
                      </a:r>
                    </a:p>
                  </a:txBody>
                  <a:tcPr marL="72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10"/>
                  </a:ext>
                </a:extLst>
              </a:tr>
              <a:tr h="252000">
                <a:tc>
                  <a:txBody>
                    <a:bodyPr/>
                    <a:lstStyle/>
                    <a:p>
                      <a:pPr marL="0" algn="ctr" defTabSz="914400" rtl="0" eaLnBrk="1" fontAlgn="ctr" latinLnBrk="0" hangingPunct="0"/>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b="0" dirty="0">
                          <a:latin typeface="Arial" panose="020B0604020202020204" pitchFamily="34" charset="0"/>
                          <a:ea typeface="ＭＳ Ｐゴシック" panose="020B0600070205080204" pitchFamily="50" charset="-128"/>
                          <a:cs typeface="Arial" panose="020B0604020202020204" pitchFamily="34" charset="0"/>
                        </a:rPr>
                        <a:t>ドーン外相、ソムキット副首相</a:t>
                      </a:r>
                      <a:endParaRPr lang="en-US" altLang="ja-JP" sz="1000" b="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b="0" dirty="0">
                          <a:latin typeface="Arial" panose="020B0604020202020204" pitchFamily="34" charset="0"/>
                          <a:ea typeface="ＭＳ Ｐゴシック" panose="020B0600070205080204" pitchFamily="50" charset="-128"/>
                          <a:cs typeface="Arial" panose="020B0604020202020204" pitchFamily="34" charset="0"/>
                        </a:rPr>
                        <a:t>岸田外務大臣、世耕</a:t>
                      </a:r>
                      <a:r>
                        <a:rPr lang="zh-TW" altLang="en-US" sz="1000" b="0" dirty="0">
                          <a:latin typeface="Arial" panose="020B0604020202020204" pitchFamily="34" charset="0"/>
                          <a:ea typeface="ＭＳ Ｐゴシック" panose="020B0600070205080204" pitchFamily="50" charset="-128"/>
                          <a:cs typeface="Arial" panose="020B0604020202020204" pitchFamily="34" charset="0"/>
                        </a:rPr>
                        <a:t>経済産業大臣</a:t>
                      </a:r>
                    </a:p>
                  </a:txBody>
                  <a:tcPr marL="72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11"/>
                  </a:ext>
                </a:extLst>
              </a:tr>
              <a:tr h="252000">
                <a:tc>
                  <a:txBody>
                    <a:bodyPr/>
                    <a:lstStyle/>
                    <a:p>
                      <a:pPr marL="0" algn="ctr" defTabSz="914400" rtl="0" eaLnBrk="1" fontAlgn="ctr" latinLnBrk="0" hangingPunct="0"/>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b="0" dirty="0">
                          <a:latin typeface="Arial" panose="020B0604020202020204" pitchFamily="34" charset="0"/>
                          <a:ea typeface="ＭＳ Ｐゴシック" panose="020B0600070205080204" pitchFamily="50" charset="-128"/>
                          <a:cs typeface="Arial" panose="020B0604020202020204" pitchFamily="34" charset="0"/>
                        </a:rPr>
                        <a:t>タナサック副首相、ソムキット副首相、ドーン外務大臣</a:t>
                      </a:r>
                    </a:p>
                  </a:txBody>
                  <a:tcPr marL="72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b="0" dirty="0"/>
                        <a:t>天皇皇后両陛下</a:t>
                      </a:r>
                    </a:p>
                  </a:txBody>
                  <a:tcPr marL="72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12"/>
                  </a:ext>
                </a:extLst>
              </a:tr>
              <a:tr h="252000">
                <a:tc>
                  <a:txBody>
                    <a:bodyPr/>
                    <a:lstStyle/>
                    <a:p>
                      <a:pPr algn="ctr" fontAlgn="ctr" hangingPunct="0"/>
                      <a:r>
                        <a:rPr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2018</a:t>
                      </a: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tx2">
                        <a:lumMod val="90000"/>
                      </a:schemeClr>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b="0" dirty="0">
                          <a:latin typeface="Arial" panose="020B0604020202020204" pitchFamily="34" charset="0"/>
                          <a:ea typeface="ＭＳ Ｐゴシック" panose="020B0600070205080204" pitchFamily="50" charset="-128"/>
                          <a:cs typeface="Arial" panose="020B0604020202020204" pitchFamily="34" charset="0"/>
                        </a:rPr>
                        <a:t>プラユット首相、ソムキット副首相</a:t>
                      </a:r>
                    </a:p>
                  </a:txBody>
                  <a:tcPr marL="72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zh-TW" altLang="en-US" sz="1000" b="0" dirty="0"/>
                        <a:t>河野外務大臣</a:t>
                      </a:r>
                      <a:endParaRPr lang="ja-JP" altLang="en-US" sz="1000" b="0" dirty="0"/>
                    </a:p>
                  </a:txBody>
                  <a:tcPr marL="72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13"/>
                  </a:ext>
                </a:extLst>
              </a:tr>
              <a:tr h="252000">
                <a:tc>
                  <a:txBody>
                    <a:bodyPr/>
                    <a:lstStyle/>
                    <a:p>
                      <a:pPr algn="ctr" fontAlgn="ctr" hangingPunct="0"/>
                      <a:r>
                        <a:rPr lang="en-US" altLang="ja-JP" sz="1000" b="0" dirty="0">
                          <a:solidFill>
                            <a:sysClr val="windowText" lastClr="000000"/>
                          </a:solidFill>
                          <a:latin typeface="Arial" panose="020B0604020202020204" pitchFamily="34" charset="0"/>
                          <a:ea typeface="ＭＳ Ｐゴシック" panose="020B0600070205080204" pitchFamily="50" charset="-128"/>
                          <a:cs typeface="Arial" panose="020B0604020202020204" pitchFamily="34" charset="0"/>
                        </a:rPr>
                        <a:t>2019</a:t>
                      </a: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tx2">
                        <a:lumMod val="90000"/>
                      </a:schemeClr>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b="0" dirty="0">
                          <a:latin typeface="Arial" panose="020B0604020202020204" pitchFamily="34" charset="0"/>
                          <a:ea typeface="ＭＳ Ｐゴシック" panose="020B0600070205080204" pitchFamily="50" charset="-128"/>
                          <a:cs typeface="Arial" panose="020B0604020202020204" pitchFamily="34" charset="0"/>
                        </a:rPr>
                        <a:t>シリントーン王女殿下、チュラポーン王女殿下、ドーン外相、プラユット首相</a:t>
                      </a:r>
                      <a:endParaRPr lang="en-US" altLang="ja-JP" sz="1000" b="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zh-TW" altLang="en-US" sz="1000" b="0" dirty="0"/>
                        <a:t>河野外務大臣</a:t>
                      </a:r>
                      <a:r>
                        <a:rPr lang="ja-JP" altLang="en-US" sz="1000" b="0" dirty="0"/>
                        <a:t>、安倍総理大臣</a:t>
                      </a:r>
                    </a:p>
                  </a:txBody>
                  <a:tcPr marL="72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89408749"/>
                  </a:ext>
                </a:extLst>
              </a:tr>
              <a:tr h="252000">
                <a:tc>
                  <a:txBody>
                    <a:bodyPr/>
                    <a:lstStyle/>
                    <a:p>
                      <a:pPr algn="ctr" fontAlgn="ctr" hangingPunct="0"/>
                      <a:r>
                        <a:rPr lang="en-US" altLang="ja-JP" sz="1000" b="0" dirty="0">
                          <a:solidFill>
                            <a:sysClr val="windowText" lastClr="000000"/>
                          </a:solidFill>
                          <a:latin typeface="Arial" panose="020B0604020202020204" pitchFamily="34" charset="0"/>
                          <a:ea typeface="ＭＳ Ｐゴシック" panose="020B0600070205080204" pitchFamily="50" charset="-128"/>
                          <a:cs typeface="Arial" panose="020B0604020202020204" pitchFamily="34" charset="0"/>
                        </a:rPr>
                        <a:t>2020</a:t>
                      </a: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tx2">
                        <a:lumMod val="90000"/>
                      </a:schemeClr>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b="0" dirty="0">
                          <a:latin typeface="Arial" panose="020B0604020202020204" pitchFamily="34" charset="0"/>
                          <a:ea typeface="ＭＳ Ｐゴシック" panose="020B0600070205080204" pitchFamily="50" charset="-128"/>
                          <a:cs typeface="Arial" panose="020B0604020202020204" pitchFamily="34" charset="0"/>
                        </a:rPr>
                        <a:t>ソムキット副首相</a:t>
                      </a:r>
                    </a:p>
                  </a:txBody>
                  <a:tcPr marL="72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zh-TW" altLang="en-US" sz="1000" b="0" dirty="0"/>
                        <a:t>茂木外務大臣</a:t>
                      </a:r>
                      <a:endParaRPr lang="ja-JP" altLang="en-US" sz="1000" b="0" dirty="0"/>
                    </a:p>
                  </a:txBody>
                  <a:tcPr marL="72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850698448"/>
                  </a:ext>
                </a:extLst>
              </a:tr>
              <a:tr h="252000">
                <a:tc>
                  <a:txBody>
                    <a:bodyPr/>
                    <a:lstStyle/>
                    <a:p>
                      <a:pPr algn="ctr" fontAlgn="ctr" hangingPunct="0"/>
                      <a:r>
                        <a:rPr lang="en-US" altLang="ja-JP" sz="1000" b="0" dirty="0">
                          <a:solidFill>
                            <a:sysClr val="windowText" lastClr="000000"/>
                          </a:solidFill>
                          <a:latin typeface="Arial" panose="020B0604020202020204" pitchFamily="34" charset="0"/>
                          <a:ea typeface="ＭＳ Ｐゴシック" panose="020B0600070205080204" pitchFamily="50" charset="-128"/>
                          <a:cs typeface="Arial" panose="020B0604020202020204" pitchFamily="34" charset="0"/>
                        </a:rPr>
                        <a:t>2021</a:t>
                      </a: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tx2">
                        <a:lumMod val="90000"/>
                      </a:schemeClr>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ja-JP" altLang="en-US" sz="1000" b="0" kern="1200" dirty="0">
                          <a:solidFill>
                            <a:schemeClr val="dk1"/>
                          </a:solidFill>
                          <a:latin typeface="+mn-lt"/>
                          <a:ea typeface="+mn-ea"/>
                          <a:cs typeface="+mn-cs"/>
                        </a:rPr>
                        <a:t>－</a:t>
                      </a:r>
                    </a:p>
                  </a:txBody>
                  <a:tcPr marL="72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ja-JP" altLang="en-US" sz="1000" b="0" kern="1200" dirty="0">
                          <a:solidFill>
                            <a:schemeClr val="dk1"/>
                          </a:solidFill>
                          <a:latin typeface="+mn-lt"/>
                          <a:ea typeface="+mn-ea"/>
                          <a:cs typeface="+mn-cs"/>
                        </a:rPr>
                        <a:t>－</a:t>
                      </a:r>
                    </a:p>
                  </a:txBody>
                  <a:tcPr marL="72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733645453"/>
                  </a:ext>
                </a:extLst>
              </a:tr>
              <a:tr h="252000">
                <a:tc>
                  <a:txBody>
                    <a:bodyPr/>
                    <a:lstStyle/>
                    <a:p>
                      <a:pPr algn="ctr" fontAlgn="ctr" hangingPunct="0"/>
                      <a:r>
                        <a:rPr lang="en-US" altLang="ja-JP" sz="1000" b="0" dirty="0">
                          <a:solidFill>
                            <a:sysClr val="windowText" lastClr="000000"/>
                          </a:solidFill>
                          <a:latin typeface="Arial" panose="020B0604020202020204" pitchFamily="34" charset="0"/>
                          <a:ea typeface="ＭＳ Ｐゴシック" panose="020B0600070205080204" pitchFamily="50" charset="-128"/>
                          <a:cs typeface="Arial" panose="020B0604020202020204" pitchFamily="34" charset="0"/>
                        </a:rPr>
                        <a:t>2022</a:t>
                      </a: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tx2">
                        <a:lumMod val="90000"/>
                      </a:schemeClr>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kumimoji="1" lang="ja-JP" altLang="en-US" sz="1000" b="0" kern="1200" dirty="0">
                          <a:solidFill>
                            <a:schemeClr val="dk1"/>
                          </a:solidFill>
                          <a:latin typeface="+mn-lt"/>
                          <a:ea typeface="+mn-ea"/>
                          <a:cs typeface="+mn-cs"/>
                        </a:rPr>
                        <a:t>プラユット首相、ドーン副首相兼外相、チュラポーン王女殿</a:t>
                      </a:r>
                    </a:p>
                  </a:txBody>
                  <a:tcPr marL="72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kumimoji="1" lang="zh-TW" altLang="en-US" sz="1000" b="0" kern="1200" dirty="0">
                          <a:solidFill>
                            <a:schemeClr val="dk1"/>
                          </a:solidFill>
                          <a:latin typeface="+mn-lt"/>
                          <a:ea typeface="+mn-ea"/>
                          <a:cs typeface="+mn-cs"/>
                        </a:rPr>
                        <a:t>岸田総理大臣、林外務大臣</a:t>
                      </a:r>
                    </a:p>
                  </a:txBody>
                  <a:tcPr marL="72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81881050"/>
                  </a:ext>
                </a:extLst>
              </a:tr>
              <a:tr h="252000">
                <a:tc>
                  <a:txBody>
                    <a:bodyPr/>
                    <a:lstStyle/>
                    <a:p>
                      <a:pPr algn="ctr" fontAlgn="ctr" hangingPunct="0"/>
                      <a:r>
                        <a:rPr lang="en-US" altLang="ja-JP" sz="1000" b="0" dirty="0">
                          <a:solidFill>
                            <a:sysClr val="windowText" lastClr="000000"/>
                          </a:solidFill>
                          <a:latin typeface="Arial" panose="020B0604020202020204" pitchFamily="34" charset="0"/>
                          <a:ea typeface="ＭＳ Ｐゴシック" panose="020B0600070205080204" pitchFamily="50" charset="-128"/>
                          <a:cs typeface="Arial" panose="020B0604020202020204" pitchFamily="34" charset="0"/>
                        </a:rPr>
                        <a:t>2023</a:t>
                      </a: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tx2">
                        <a:lumMod val="90000"/>
                      </a:schemeClr>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kumimoji="1" lang="ja-JP" altLang="en-US" sz="1000" b="0" kern="1200" dirty="0">
                          <a:solidFill>
                            <a:schemeClr val="dk1"/>
                          </a:solidFill>
                          <a:latin typeface="+mn-lt"/>
                          <a:ea typeface="+mn-ea"/>
                          <a:cs typeface="+mn-cs"/>
                        </a:rPr>
                        <a:t>ドーン副首相兼外相、セター首相兼商務大臣</a:t>
                      </a:r>
                    </a:p>
                  </a:txBody>
                  <a:tcPr marL="72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kumimoji="1" lang="ja-JP" altLang="en-US" sz="1000" b="0" kern="1200" dirty="0">
                          <a:solidFill>
                            <a:schemeClr val="dk1"/>
                          </a:solidFill>
                          <a:latin typeface="+mn-lt"/>
                          <a:ea typeface="+mn-ea"/>
                          <a:cs typeface="+mn-cs"/>
                        </a:rPr>
                        <a:t>上川外務大臣</a:t>
                      </a:r>
                    </a:p>
                  </a:txBody>
                  <a:tcPr marL="72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935160812"/>
                  </a:ext>
                </a:extLst>
              </a:tr>
              <a:tr h="252000">
                <a:tc>
                  <a:txBody>
                    <a:bodyPr/>
                    <a:lstStyle/>
                    <a:p>
                      <a:pPr algn="ctr" fontAlgn="ctr" hangingPunct="0"/>
                      <a:r>
                        <a:rPr lang="en-US" altLang="ja-JP" sz="10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2024</a:t>
                      </a: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868686"/>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プームタム副首相兼商務大臣、セター首相、マーリット首相</a:t>
                      </a:r>
                    </a:p>
                  </a:txBody>
                  <a:tcPr marL="72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AE4D9"/>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endParaRPr lang="ja-JP" altLang="en-US" sz="1000" b="1" dirty="0"/>
                    </a:p>
                  </a:txBody>
                  <a:tcPr marL="72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CCDAEC"/>
                    </a:solidFill>
                  </a:tcPr>
                </a:tc>
                <a:extLst>
                  <a:ext uri="{0D108BD9-81ED-4DB2-BD59-A6C34878D82A}">
                    <a16:rowId xmlns:a16="http://schemas.microsoft.com/office/drawing/2014/main" val="3598845955"/>
                  </a:ext>
                </a:extLst>
              </a:tr>
            </a:tbl>
          </a:graphicData>
        </a:graphic>
      </p:graphicFrame>
      <p:sp>
        <p:nvSpPr>
          <p:cNvPr id="17" name="テキスト ボックス 16"/>
          <p:cNvSpPr txBox="1"/>
          <p:nvPr/>
        </p:nvSpPr>
        <p:spPr>
          <a:xfrm>
            <a:off x="200472" y="6688616"/>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外務省</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テキスト ボックス 17"/>
          <p:cNvSpPr txBox="1"/>
          <p:nvPr/>
        </p:nvSpPr>
        <p:spPr>
          <a:xfrm>
            <a:off x="200472" y="1124744"/>
            <a:ext cx="9505056" cy="473976"/>
          </a:xfrm>
          <a:prstGeom prst="rect">
            <a:avLst/>
          </a:prstGeom>
          <a:noFill/>
        </p:spPr>
        <p:txBody>
          <a:bodyPr wrap="square" lIns="0" tIns="0" rIns="0" bIns="0" rtlCol="0">
            <a:spAutoFit/>
          </a:bodyPr>
          <a:lstStyle/>
          <a:p>
            <a:pPr marL="190500" indent="-190500" fontAlgn="ctr">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月、岸田元</a:t>
            </a:r>
            <a:r>
              <a:rPr lang="zh-CN" altLang="en-US" sz="1400" dirty="0">
                <a:latin typeface="Arial" panose="020B0604020202020204" pitchFamily="34" charset="0"/>
                <a:ea typeface="ＭＳ Ｐゴシック" panose="020B0600070205080204" pitchFamily="50" charset="-128"/>
                <a:cs typeface="Arial" panose="020B0604020202020204" pitchFamily="34" charset="0"/>
              </a:rPr>
              <a:t>総理大臣</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APEC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首脳会議に出席するために訪問した米国にて、セター・タウィーシン・タイ王国首相兼財務大臣と首脳会談を実施。</a:t>
            </a:r>
          </a:p>
        </p:txBody>
      </p:sp>
      <p:grpSp>
        <p:nvGrpSpPr>
          <p:cNvPr id="4" name="グループ化 3"/>
          <p:cNvGrpSpPr/>
          <p:nvPr/>
        </p:nvGrpSpPr>
        <p:grpSpPr>
          <a:xfrm>
            <a:off x="200472" y="1873857"/>
            <a:ext cx="9505056" cy="288032"/>
            <a:chOff x="200472" y="1772816"/>
            <a:chExt cx="9505056" cy="288032"/>
          </a:xfrm>
        </p:grpSpPr>
        <p:cxnSp>
          <p:nvCxnSpPr>
            <p:cNvPr id="23" name="直線コネクタ 22"/>
            <p:cNvCxnSpPr/>
            <p:nvPr/>
          </p:nvCxnSpPr>
          <p:spPr>
            <a:xfrm>
              <a:off x="200472" y="2060848"/>
              <a:ext cx="9505056"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4" name="Rectangle 6"/>
            <p:cNvSpPr>
              <a:spLocks noChangeArrowheads="1"/>
            </p:cNvSpPr>
            <p:nvPr/>
          </p:nvSpPr>
          <p:spPr bwMode="auto">
            <a:xfrm>
              <a:off x="200472" y="1772816"/>
              <a:ext cx="950505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主な往訪者（大臣等）</a:t>
              </a:r>
            </a:p>
          </p:txBody>
        </p:sp>
      </p:grpSp>
    </p:spTree>
    <p:extLst>
      <p:ext uri="{BB962C8B-B14F-4D97-AF65-F5344CB8AC3E}">
        <p14:creationId xmlns:p14="http://schemas.microsoft.com/office/powerpoint/2010/main" val="158559600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タイ／日本との関わり</a:t>
            </a:r>
            <a:endParaRPr kumimoji="1" lang="ja-JP" altLang="en-US"/>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経済産業省の主な医療国際化関連事業（</a:t>
            </a:r>
            <a:r>
              <a:rPr lang="en-US" altLang="ja-JP" dirty="0"/>
              <a:t>1/3</a:t>
            </a:r>
            <a:r>
              <a:rPr lang="ja-JP" altLang="en-US" dirty="0"/>
              <a:t>）</a:t>
            </a:r>
          </a:p>
        </p:txBody>
      </p:sp>
      <p:sp>
        <p:nvSpPr>
          <p:cNvPr id="7" name="Rectangle 6"/>
          <p:cNvSpPr>
            <a:spLocks noChangeArrowheads="1"/>
          </p:cNvSpPr>
          <p:nvPr/>
        </p:nvSpPr>
        <p:spPr bwMode="auto">
          <a:xfrm>
            <a:off x="200472" y="1270023"/>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医療国際化事業</a:t>
            </a:r>
            <a:endParaRPr lang="en-US" altLang="ko-KR" sz="1400" dirty="0">
              <a:solidFill>
                <a:srgbClr val="000000"/>
              </a:solidFill>
              <a:latin typeface="Arial Black" pitchFamily="34" charset="0"/>
              <a:ea typeface="HGP創英角ｺﾞｼｯｸUB"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1570897828"/>
              </p:ext>
            </p:extLst>
          </p:nvPr>
        </p:nvGraphicFramePr>
        <p:xfrm>
          <a:off x="200472" y="1556792"/>
          <a:ext cx="9504592" cy="48954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936000">
                  <a:extLst>
                    <a:ext uri="{9D8B030D-6E8A-4147-A177-3AD203B41FA5}">
                      <a16:colId xmlns:a16="http://schemas.microsoft.com/office/drawing/2014/main" val="20002"/>
                    </a:ext>
                  </a:extLst>
                </a:gridCol>
                <a:gridCol w="792000">
                  <a:extLst>
                    <a:ext uri="{9D8B030D-6E8A-4147-A177-3AD203B41FA5}">
                      <a16:colId xmlns:a16="http://schemas.microsoft.com/office/drawing/2014/main" val="20003"/>
                    </a:ext>
                  </a:extLst>
                </a:gridCol>
                <a:gridCol w="2160536">
                  <a:extLst>
                    <a:ext uri="{9D8B030D-6E8A-4147-A177-3AD203B41FA5}">
                      <a16:colId xmlns:a16="http://schemas.microsoft.com/office/drawing/2014/main" val="20004"/>
                    </a:ext>
                  </a:extLst>
                </a:gridCol>
                <a:gridCol w="4680056">
                  <a:extLst>
                    <a:ext uri="{9D8B030D-6E8A-4147-A177-3AD203B41FA5}">
                      <a16:colId xmlns:a16="http://schemas.microsoft.com/office/drawing/2014/main" val="20005"/>
                    </a:ext>
                  </a:extLst>
                </a:gridCol>
              </a:tblGrid>
              <a:tr h="185732">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893356">
                <a:tc>
                  <a:txBody>
                    <a:bodyPr/>
                    <a:lstStyle/>
                    <a:p>
                      <a:pPr algn="ctr" fontAlgn="ctr" hangingPunct="0">
                        <a:spcBef>
                          <a:spcPts val="0"/>
                        </a:spcBef>
                      </a:pPr>
                      <a:r>
                        <a:rPr lang="en-US" altLang="ja-JP" sz="9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9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900" dirty="0">
                          <a:latin typeface="Arial" panose="020B0604020202020204" pitchFamily="34" charset="0"/>
                          <a:ea typeface="ＭＳ Ｐゴシック" panose="020B0600070205080204" pitchFamily="50" charset="-128"/>
                          <a:cs typeface="Arial" panose="020B0604020202020204" pitchFamily="34" charset="0"/>
                        </a:rPr>
                        <a:t>2012</a:t>
                      </a:r>
                    </a:p>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900" dirty="0">
                          <a:latin typeface="Arial" panose="020B0604020202020204" pitchFamily="34" charset="0"/>
                          <a:ea typeface="ＭＳ Ｐゴシック" panose="020B0600070205080204" pitchFamily="50" charset="-128"/>
                          <a:cs typeface="Arial" panose="020B0604020202020204" pitchFamily="34" charset="0"/>
                        </a:rPr>
                        <a:t>2013</a:t>
                      </a: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人工透析</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仁友会</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kumimoji="1" lang="ja-JP" altLang="en-US" sz="9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透析機器管理テキストの英語化 </a:t>
                      </a:r>
                    </a:p>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kumimoji="1" lang="ja-JP" altLang="en-US" sz="9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国内研修の受入れ </a:t>
                      </a:r>
                    </a:p>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kumimoji="1" lang="en-US" altLang="ja-JP" sz="9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CDDS</a:t>
                      </a:r>
                      <a:r>
                        <a:rPr kumimoji="1" lang="ja-JP" altLang="en-US" sz="9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運用シミュレーションの実施 </a:t>
                      </a:r>
                    </a:p>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kumimoji="1" lang="en-US" altLang="ja-JP" sz="9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CDDS</a:t>
                      </a:r>
                      <a:r>
                        <a:rPr kumimoji="1" lang="ja-JP" altLang="en-US" sz="9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導入可能性に関するアンケート調査 </a:t>
                      </a:r>
                    </a:p>
                  </a:txBody>
                  <a:tcPr marL="108000" marR="108000" marT="0" marB="0">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英語版の研修テキストを整備し、北彩都病院ならびに日機装静岡工場においてトレーニングを行った結果、装置の使用方法や構造についての理解が進み、</a:t>
                      </a:r>
                      <a:r>
                        <a:rPr kumimoji="1" lang="en-US" altLang="ja-JP"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CDDS</a:t>
                      </a: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をメンテナンスできるレベルに達した。 </a:t>
                      </a:r>
                    </a:p>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バムルンラード国際病院への導入可能性調査では、水質調査を行い、</a:t>
                      </a:r>
                      <a:r>
                        <a:rPr kumimoji="1" lang="en-US" altLang="ja-JP"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CDDS</a:t>
                      </a: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の導入が十分可能であることがわかった。 </a:t>
                      </a:r>
                    </a:p>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導入に関するイニシャルコストの低減や臨床工学技士の確保、育成等の課題が明らかとなった。</a:t>
                      </a:r>
                    </a:p>
                  </a:txBody>
                  <a:tcPr marL="72000" marR="36000" marT="0" marB="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0">
                <a:tc>
                  <a:txBody>
                    <a:bodyPr/>
                    <a:lstStyle/>
                    <a:p>
                      <a:pPr algn="ctr" fontAlgn="ctr" hangingPunct="0">
                        <a:spcBef>
                          <a:spcPts val="0"/>
                        </a:spcBef>
                      </a:pPr>
                      <a:r>
                        <a:rPr lang="en-US" altLang="ja-JP" sz="9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9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fontAlgn="ctr" hangingPunct="0">
                        <a:spcBef>
                          <a:spcPts val="0"/>
                        </a:spcBef>
                      </a:pPr>
                      <a:r>
                        <a:rPr lang="en-US" altLang="ja-JP" sz="900" dirty="0">
                          <a:latin typeface="Arial" panose="020B0604020202020204" pitchFamily="34" charset="0"/>
                          <a:ea typeface="ＭＳ Ｐゴシック" panose="020B0600070205080204" pitchFamily="50" charset="-128"/>
                          <a:cs typeface="Arial" panose="020B0604020202020204" pitchFamily="34" charset="0"/>
                        </a:rPr>
                        <a:t>2013</a:t>
                      </a: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spcBef>
                          <a:spcPts val="0"/>
                        </a:spcBef>
                      </a:pPr>
                      <a:r>
                        <a:rPr lang="ja-JP" altLang="en-US" sz="900">
                          <a:latin typeface="Arial" panose="020B0604020202020204" pitchFamily="34" charset="0"/>
                          <a:ea typeface="ＭＳ Ｐゴシック" panose="020B0600070205080204" pitchFamily="50" charset="-128"/>
                          <a:cs typeface="Arial" panose="020B0604020202020204" pitchFamily="34" charset="0"/>
                        </a:rPr>
                        <a:t>高度病理診断</a:t>
                      </a:r>
                      <a:br>
                        <a:rPr lang="en-US" altLang="ja-JP" sz="900">
                          <a:latin typeface="Arial" panose="020B0604020202020204" pitchFamily="34" charset="0"/>
                          <a:ea typeface="ＭＳ Ｐゴシック" panose="020B0600070205080204" pitchFamily="50" charset="-128"/>
                          <a:cs typeface="Arial" panose="020B0604020202020204" pitchFamily="34" charset="0"/>
                        </a:rPr>
                      </a:br>
                      <a:r>
                        <a:rPr lang="ja-JP" altLang="en-US" sz="900">
                          <a:latin typeface="Arial" panose="020B0604020202020204" pitchFamily="34" charset="0"/>
                          <a:ea typeface="ＭＳ Ｐゴシック" panose="020B0600070205080204" pitchFamily="50" charset="-128"/>
                          <a:cs typeface="Arial" panose="020B0604020202020204" pitchFamily="34" charset="0"/>
                        </a:rPr>
                        <a:t>支援サービス</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spcBef>
                          <a:spcPts val="0"/>
                        </a:spcBef>
                      </a:pPr>
                      <a:r>
                        <a:rPr lang="zh-TW" altLang="en-US" sz="900" dirty="0">
                          <a:latin typeface="Arial" panose="020B0604020202020204" pitchFamily="34" charset="0"/>
                          <a:ea typeface="ＭＳ Ｐゴシック" panose="020B0600070205080204" pitchFamily="50" charset="-128"/>
                          <a:cs typeface="Arial" panose="020B0604020202020204" pitchFamily="34" charset="0"/>
                        </a:rPr>
                        <a:t>日本電気</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kumimoji="1" lang="ja-JP" altLang="en-US" sz="9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医療機関の動向、医療制度の理解（保険制度、検査料金） </a:t>
                      </a:r>
                    </a:p>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kumimoji="1" lang="ja-JP" altLang="en-US" sz="9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現地ニーズの把握 </a:t>
                      </a:r>
                    </a:p>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kumimoji="1" lang="ja-JP" altLang="en-US" sz="9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プラットフォームの仕様検討 </a:t>
                      </a:r>
                    </a:p>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kumimoji="1" lang="ja-JP" altLang="en-US" sz="9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プラットフォームのエビデンスデータ蓄積 </a:t>
                      </a:r>
                    </a:p>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kumimoji="1" lang="en-US" altLang="ja-JP" sz="9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ASEAN</a:t>
                      </a:r>
                      <a:r>
                        <a:rPr kumimoji="1" lang="ja-JP" altLang="en-US" sz="9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地域への展開可能性検討 </a:t>
                      </a:r>
                    </a:p>
                  </a:txBody>
                  <a:tcPr marL="108000" marR="108000" marT="0" marB="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現地医療機関との関係構築を通じて、民間検査センターの動向や政府が主導する「大腸がん検診プロジェクト」を把握することできた。 </a:t>
                      </a:r>
                    </a:p>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がんの早期発見に向けて日本の病理診断基準を導入したいという現地ニーズが把握できたため、プラットフォームの基本設計に反映した。</a:t>
                      </a:r>
                    </a:p>
                  </a:txBody>
                  <a:tcPr marL="72000" marR="36000" marT="0" marB="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60132">
                <a:tc>
                  <a:txBody>
                    <a:bodyPr/>
                    <a:lstStyle/>
                    <a:p>
                      <a:pPr algn="ctr" fontAlgn="ctr" hangingPunct="0">
                        <a:spcBef>
                          <a:spcPts val="0"/>
                        </a:spcBef>
                      </a:pPr>
                      <a:r>
                        <a:rPr lang="en-US" altLang="ja-JP" sz="9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9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fontAlgn="ctr" hangingPunct="0">
                        <a:spcBef>
                          <a:spcPts val="0"/>
                        </a:spcBef>
                      </a:pPr>
                      <a:r>
                        <a:rPr lang="en-US" altLang="ja-JP" sz="900" dirty="0">
                          <a:latin typeface="Arial" panose="020B0604020202020204" pitchFamily="34" charset="0"/>
                          <a:ea typeface="ＭＳ Ｐゴシック" panose="020B0600070205080204" pitchFamily="50" charset="-128"/>
                          <a:cs typeface="Arial" panose="020B0604020202020204" pitchFamily="34" charset="0"/>
                        </a:rPr>
                        <a:t>2014</a:t>
                      </a: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spcBef>
                          <a:spcPts val="0"/>
                        </a:spcBef>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粒子線治療装置フルサポート輸出</a:t>
                      </a:r>
                    </a:p>
                  </a:txBody>
                  <a:tcPr marL="36000" marR="36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spcBef>
                          <a:spcPts val="0"/>
                        </a:spcBef>
                      </a:pPr>
                      <a:r>
                        <a:rPr lang="zh-TW" altLang="en-US" sz="900" dirty="0">
                          <a:latin typeface="Arial" panose="020B0604020202020204" pitchFamily="34" charset="0"/>
                          <a:ea typeface="ＭＳ Ｐゴシック" panose="020B0600070205080204" pitchFamily="50" charset="-128"/>
                          <a:cs typeface="Arial" panose="020B0604020202020204" pitchFamily="34" charset="0"/>
                        </a:rPr>
                        <a:t>鉄蕉会</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kumimoji="1" lang="ja-JP" altLang="en-US" sz="9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市場調査（（現地調査含む）</a:t>
                      </a:r>
                      <a:r>
                        <a:rPr kumimoji="1" lang="en-US" altLang="ja-JP" sz="9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a:t>
                      </a:r>
                    </a:p>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kumimoji="1" lang="ja-JP" altLang="en-US" sz="9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教育支援・医療支援体制設計 </a:t>
                      </a:r>
                    </a:p>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kumimoji="1" lang="ja-JP" altLang="en-US" sz="9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ビジネススキーム設計 </a:t>
                      </a:r>
                    </a:p>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kumimoji="1" lang="ja-JP" altLang="en-US" sz="9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啓発活動 </a:t>
                      </a:r>
                    </a:p>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kumimoji="1" lang="en-US" altLang="ja-JP" sz="9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ASEAN</a:t>
                      </a:r>
                      <a:r>
                        <a:rPr kumimoji="1" lang="ja-JP" altLang="en-US" sz="9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諸国への展開可能性調査 </a:t>
                      </a:r>
                    </a:p>
                  </a:txBody>
                  <a:tcPr marL="108000" marR="108000" marT="0" marB="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kumimoji="1" lang="ja-JP" altLang="en-US" sz="900" b="0" i="0" u="none" strike="noStrike" kern="900" cap="none" spc="-2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タイ国内の</a:t>
                      </a:r>
                      <a:r>
                        <a:rPr kumimoji="1" lang="en-US" altLang="ja-JP" sz="900" b="0" i="0" u="none" strike="noStrike" kern="900" cap="none" spc="-2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7</a:t>
                      </a:r>
                      <a:r>
                        <a:rPr kumimoji="1" lang="ja-JP" altLang="en-US" sz="900" b="0" i="0" u="none" strike="noStrike" kern="900" cap="none" spc="-2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病院等を訪問し、粒子線治療の普及啓発とともに、病院側のニーズの聞きとり調査を行った。結果、訪問した</a:t>
                      </a:r>
                      <a:r>
                        <a:rPr kumimoji="1" lang="en-US" altLang="ja-JP" sz="900" b="0" i="0" u="none" strike="noStrike" kern="900" cap="none" spc="-2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7</a:t>
                      </a:r>
                      <a:r>
                        <a:rPr kumimoji="1" lang="ja-JP" altLang="en-US" sz="900" b="0" i="0" u="none" strike="noStrike" kern="900" cap="none" spc="-2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病院のうち</a:t>
                      </a:r>
                      <a:r>
                        <a:rPr kumimoji="1" lang="en-US" altLang="ja-JP" sz="900" b="0" i="0" u="none" strike="noStrike" kern="900" cap="none" spc="-2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900" b="0" i="0" u="none" strike="noStrike" kern="900" cap="none" spc="-2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病院に導入可能性があるとわかった。 </a:t>
                      </a:r>
                    </a:p>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医師・診療放射線技師・医学物理士ごとに教育基準プログラムを構築した。また運用開始後の医療支援体制について、想定されるニーズごとに手法・手段を整理した。 </a:t>
                      </a:r>
                    </a:p>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病院側のニーズを踏まえたビジネスモデルの原案を構築した。また導入先候補となる病院と議論を進めるための収支シミュレーションツールも作成した。</a:t>
                      </a:r>
                    </a:p>
                  </a:txBody>
                  <a:tcPr marL="72000" marR="36000" marT="0" marB="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781">
                <a:tc>
                  <a:txBody>
                    <a:bodyPr/>
                    <a:lstStyle/>
                    <a:p>
                      <a:pPr algn="ctr" fontAlgn="ctr" hangingPunct="0">
                        <a:spcBef>
                          <a:spcPts val="0"/>
                        </a:spcBef>
                      </a:pPr>
                      <a:r>
                        <a:rPr lang="en-US" altLang="ja-JP" sz="900" b="1" dirty="0">
                          <a:latin typeface="Arial" panose="020B0604020202020204" pitchFamily="34" charset="0"/>
                          <a:ea typeface="ＭＳ Ｐゴシック" panose="020B0600070205080204" pitchFamily="50" charset="-128"/>
                          <a:cs typeface="Arial" panose="020B0604020202020204" pitchFamily="34" charset="0"/>
                        </a:rPr>
                        <a:t>4</a:t>
                      </a:r>
                      <a:endParaRPr lang="ja-JP" altLang="en-US" sz="9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fontAlgn="ctr" hangingPunct="0">
                        <a:spcBef>
                          <a:spcPts val="0"/>
                        </a:spcBef>
                      </a:pPr>
                      <a:r>
                        <a:rPr lang="en-US" altLang="ja-JP" sz="900" dirty="0">
                          <a:latin typeface="Arial" panose="020B0604020202020204" pitchFamily="34" charset="0"/>
                          <a:ea typeface="ＭＳ Ｐゴシック" panose="020B0600070205080204" pitchFamily="50" charset="-128"/>
                          <a:cs typeface="Arial" panose="020B0604020202020204" pitchFamily="34" charset="0"/>
                        </a:rPr>
                        <a:t>2015</a:t>
                      </a: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900" dirty="0"/>
                        <a:t>外科トレーニングセンター</a:t>
                      </a:r>
                    </a:p>
                  </a:txBody>
                  <a:tcPr marL="36000" marR="36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spcBef>
                          <a:spcPts val="0"/>
                        </a:spcBef>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オリンパス</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kumimoji="1" lang="ja-JP" altLang="en-US" sz="9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日本への受入研修実施</a:t>
                      </a:r>
                      <a:endParaRPr kumimoji="1" lang="en-US" altLang="ja-JP" sz="9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kumimoji="1" lang="en-US" altLang="ja-JP" sz="9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All Japan</a:t>
                      </a:r>
                      <a:r>
                        <a:rPr kumimoji="1" lang="ja-JP" altLang="en-US" sz="9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外科トレーニングセンターの開設の検討と計画立案（メコン）</a:t>
                      </a:r>
                      <a:endParaRPr kumimoji="1" lang="en-US" altLang="ja-JP" sz="9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kumimoji="1" lang="ja-JP" altLang="en-US" sz="9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バンコクセミナーの開催</a:t>
                      </a:r>
                      <a:endParaRPr kumimoji="1" lang="en-US" altLang="ja-JP" sz="9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kumimoji="1" lang="ja-JP" altLang="en-US" sz="9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日本とメコンとの学会連携によるトレーニング支援プログラムの立案検討</a:t>
                      </a:r>
                    </a:p>
                  </a:txBody>
                  <a:tcPr marL="108000" marR="108000" marT="0" marB="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kumimoji="1" lang="ja-JP" altLang="en-US" sz="900" b="0" i="0" u="none" strike="noStrike" kern="900" cap="none" spc="-2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タイから内視鏡外科をリードする医師を日本に招聘し、日本内視鏡外科学会総会における発表、手術手技実習ラボトレーニング、手術・施設見学等を実施。両国の医師による日本式内視鏡外科手術に対する認識度向上を図った。</a:t>
                      </a:r>
                      <a:endParaRPr kumimoji="1" lang="en-US" altLang="ja-JP" sz="900" b="0" i="0" u="none" strike="noStrike" kern="900" cap="none" spc="-2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オリンパスタイランドが開設準備を進める技術・製品トレーニングセンターにおいて、日本製外科・手術室関連製品を紹介する可能性（仕組み、方法）について検討を進めた。 </a:t>
                      </a:r>
                    </a:p>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メコン（カンボジア、ラオス、ミャンマー、タイ、ベトナム）の代表となる外科医師を対象に、日本の内視鏡外科手術および最新技術の紹介を行うセミナーを開催。タイ内視鏡外科学会が主体となり、メコン内でのトレーニング活性化に向けたトレーニング組織の設立が提案された。</a:t>
                      </a:r>
                    </a:p>
                  </a:txBody>
                  <a:tcPr marL="72000" marR="36000" marT="0" marB="0" anchor="ctr">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316997">
                <a:tc>
                  <a:txBody>
                    <a:bodyPr/>
                    <a:lstStyle/>
                    <a:p>
                      <a:pPr marL="0" algn="ctr" defTabSz="914400" rtl="0" eaLnBrk="1" fontAlgn="ctr" latinLnBrk="0" hangingPunct="0"/>
                      <a:r>
                        <a:rPr kumimoji="1" lang="en-US" altLang="ja-JP" sz="9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a:t>
                      </a:r>
                      <a:endParaRPr kumimoji="1" lang="ja-JP" altLang="en-US" sz="9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fontAlgn="ctr" hangingPunct="0"/>
                      <a:r>
                        <a:rPr lang="en-US" altLang="ja-JP" sz="900" dirty="0">
                          <a:latin typeface="Arial" panose="020B0604020202020204" pitchFamily="34" charset="0"/>
                          <a:ea typeface="ＭＳ Ｐゴシック" panose="020B0600070205080204" pitchFamily="50" charset="-128"/>
                          <a:cs typeface="Arial" panose="020B0604020202020204" pitchFamily="34" charset="0"/>
                        </a:rPr>
                        <a:t>2019</a:t>
                      </a: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900" dirty="0">
                          <a:latin typeface="Arial" panose="020B0604020202020204" pitchFamily="34" charset="0"/>
                          <a:ea typeface="ＭＳ Ｐゴシック" panose="020B0600070205080204" pitchFamily="50" charset="-128"/>
                          <a:cs typeface="Arial" panose="020B0604020202020204" pitchFamily="34" charset="0"/>
                        </a:rPr>
                        <a:t>医療画像データ</a:t>
                      </a:r>
                    </a:p>
                  </a:txBody>
                  <a:tcPr marL="36000" marR="36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900" dirty="0"/>
                        <a:t>富士フイルム株式会社</a:t>
                      </a:r>
                      <a:endParaRPr lang="zh-TW" altLang="en-US" sz="9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200"/>
                        </a:spcBef>
                        <a:spcAft>
                          <a:spcPts val="0"/>
                        </a:spcAft>
                        <a:buClr>
                          <a:srgbClr val="3D6AA7"/>
                        </a:buClr>
                        <a:buSzPct val="80000"/>
                        <a:buFont typeface="Wingdings" panose="05000000000000000000" pitchFamily="2" charset="2"/>
                        <a:buChar char="l"/>
                        <a:tabLst/>
                        <a:defRPr/>
                      </a:pPr>
                      <a:r>
                        <a:rPr lang="ja-JP" altLang="en-US" sz="900" dirty="0"/>
                        <a:t>現状調査とＶＮＡ導入モデル設計</a:t>
                      </a:r>
                      <a:endParaRPr kumimoji="1" lang="ja-JP" altLang="en-US" sz="9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200"/>
                        </a:spcBef>
                        <a:spcAft>
                          <a:spcPts val="0"/>
                        </a:spcAft>
                        <a:buClr>
                          <a:srgbClr val="3D6AA7"/>
                        </a:buClr>
                        <a:buSzPct val="80000"/>
                        <a:buFont typeface="Wingdings" panose="05000000000000000000" pitchFamily="2" charset="2"/>
                        <a:buChar char="l"/>
                        <a:tabLst/>
                        <a:defRPr/>
                      </a:pPr>
                      <a:r>
                        <a:rPr lang="ja-JP" altLang="en-US" sz="900" dirty="0"/>
                        <a:t>システムの導入と運用</a:t>
                      </a:r>
                      <a:endParaRPr lang="en-US" altLang="ja-JP" sz="900" dirty="0"/>
                    </a:p>
                    <a:p>
                      <a:pPr marL="112713" marR="0" lvl="0" indent="-112713" algn="just" defTabSz="914400" rtl="0" eaLnBrk="1" fontAlgn="ctr" latinLnBrk="0" hangingPunct="0">
                        <a:lnSpc>
                          <a:spcPct val="100000"/>
                        </a:lnSpc>
                        <a:spcBef>
                          <a:spcPts val="200"/>
                        </a:spcBef>
                        <a:spcAft>
                          <a:spcPts val="0"/>
                        </a:spcAft>
                        <a:buClr>
                          <a:srgbClr val="3D6AA7"/>
                        </a:buClr>
                        <a:buSzPct val="80000"/>
                        <a:buFont typeface="Wingdings" panose="05000000000000000000" pitchFamily="2" charset="2"/>
                        <a:buChar char="l"/>
                        <a:tabLst/>
                        <a:defRPr/>
                      </a:pPr>
                      <a:r>
                        <a:rPr lang="ja-JP" altLang="en-US" sz="900" dirty="0"/>
                        <a:t>ＶＮＡ導入に関する技術移転 </a:t>
                      </a:r>
                      <a:endParaRPr kumimoji="1" lang="ja-JP" altLang="en-US" sz="9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1600" indent="-111600" algn="l" fontAlgn="ctr" hangingPunct="0">
                        <a:spcBef>
                          <a:spcPts val="0"/>
                        </a:spcBef>
                        <a:buClr>
                          <a:schemeClr val="accent1"/>
                        </a:buClr>
                        <a:buSzPct val="90000"/>
                        <a:buFont typeface="Wingdings" panose="05000000000000000000" pitchFamily="2" charset="2"/>
                        <a:buChar char="l"/>
                        <a:tabLst/>
                      </a:pPr>
                      <a:r>
                        <a:rPr lang="ja-JP" altLang="en-US" sz="900" dirty="0"/>
                        <a:t>タイ版 </a:t>
                      </a:r>
                      <a:r>
                        <a:rPr lang="en-US" altLang="ja-JP" sz="900" dirty="0"/>
                        <a:t>VNA </a:t>
                      </a:r>
                      <a:r>
                        <a:rPr lang="ja-JP" altLang="en-US" sz="900" dirty="0"/>
                        <a:t>モデル（将来的 には </a:t>
                      </a:r>
                      <a:r>
                        <a:rPr lang="en-US" altLang="ja-JP" sz="900" dirty="0"/>
                        <a:t>ASEAN </a:t>
                      </a:r>
                      <a:r>
                        <a:rPr lang="ja-JP" altLang="en-US" sz="900" dirty="0"/>
                        <a:t>諸国版 </a:t>
                      </a:r>
                      <a:r>
                        <a:rPr lang="en-US" altLang="ja-JP" sz="900" dirty="0"/>
                        <a:t>VNA </a:t>
                      </a:r>
                      <a:r>
                        <a:rPr lang="ja-JP" altLang="en-US" sz="900" dirty="0"/>
                        <a:t>モデルに発展）を検討・提案し、</a:t>
                      </a:r>
                      <a:r>
                        <a:rPr lang="en-US" altLang="ja-JP" sz="900" dirty="0" err="1"/>
                        <a:t>Ramathibodi</a:t>
                      </a:r>
                      <a:r>
                        <a:rPr lang="en-US" altLang="ja-JP" sz="900" dirty="0"/>
                        <a:t> Hospital </a:t>
                      </a:r>
                      <a:r>
                        <a:rPr lang="ja-JP" altLang="en-US" sz="900" dirty="0"/>
                        <a:t>という 国内有数の大規模病院において実導入例を創出し、次年度以降の本格展開の足掛かりをつ くった。</a:t>
                      </a:r>
                      <a:endParaRPr lang="en-US" altLang="ja-JP" sz="900" dirty="0"/>
                    </a:p>
                    <a:p>
                      <a:pPr marL="111600" indent="-111600" algn="l" fontAlgn="ctr" hangingPunct="0">
                        <a:spcBef>
                          <a:spcPts val="0"/>
                        </a:spcBef>
                        <a:buClr>
                          <a:schemeClr val="accent1"/>
                        </a:buClr>
                        <a:buSzPct val="90000"/>
                        <a:buFont typeface="Wingdings" panose="05000000000000000000" pitchFamily="2" charset="2"/>
                        <a:buChar char="l"/>
                        <a:tabLst/>
                      </a:pPr>
                      <a:r>
                        <a:rPr lang="en-US" altLang="ja-JP" sz="900" dirty="0" err="1"/>
                        <a:t>Ramathibodi</a:t>
                      </a:r>
                      <a:r>
                        <a:rPr lang="en-US" altLang="ja-JP" sz="900" dirty="0"/>
                        <a:t> Hospital </a:t>
                      </a:r>
                      <a:r>
                        <a:rPr lang="ja-JP" altLang="en-US" sz="900" dirty="0"/>
                        <a:t>との間に実現すべき期待効果を確認できた。</a:t>
                      </a:r>
                      <a:endParaRPr lang="en-US" altLang="ja-JP" sz="900" dirty="0"/>
                    </a:p>
                    <a:p>
                      <a:pPr marL="111600" indent="-111600" algn="l" fontAlgn="ctr" hangingPunct="0">
                        <a:spcBef>
                          <a:spcPts val="0"/>
                        </a:spcBef>
                        <a:buClr>
                          <a:schemeClr val="accent1"/>
                        </a:buClr>
                        <a:buSzPct val="90000"/>
                        <a:buFont typeface="Wingdings" panose="05000000000000000000" pitchFamily="2" charset="2"/>
                        <a:buChar char="l"/>
                        <a:tabLst/>
                      </a:pPr>
                      <a:r>
                        <a:rPr lang="ja-JP" altLang="en-US" sz="900" dirty="0"/>
                        <a:t> </a:t>
                      </a:r>
                      <a:r>
                        <a:rPr lang="en-US" altLang="ja-JP" sz="900" dirty="0"/>
                        <a:t>VNA </a:t>
                      </a:r>
                      <a:r>
                        <a:rPr lang="ja-JP" altLang="en-US" sz="900" dirty="0"/>
                        <a:t>が欧米勢の占有率が高い市場構造を転換する可能性を有する手応えを感得したことにより、今後の推進の方向性が明らかになった。</a:t>
                      </a:r>
                      <a:endPar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36000" marT="0" marB="0" anchor="ctr">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258362532"/>
                  </a:ext>
                </a:extLst>
              </a:tr>
            </a:tbl>
          </a:graphicData>
        </a:graphic>
      </p:graphicFrame>
      <p:sp>
        <p:nvSpPr>
          <p:cNvPr id="13" name="テキスト ボックス 12"/>
          <p:cNvSpPr txBox="1"/>
          <p:nvPr/>
        </p:nvSpPr>
        <p:spPr>
          <a:xfrm>
            <a:off x="200472" y="102033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「医療国際化事業」や「留学人材セミナー」、「</a:t>
            </a:r>
            <a:r>
              <a:rPr lang="zh-TW" altLang="en-US" sz="1400" dirty="0">
                <a:latin typeface="Arial" panose="020B0604020202020204" pitchFamily="34" charset="0"/>
                <a:ea typeface="ＭＳ Ｐゴシック" panose="020B0600070205080204" pitchFamily="50" charset="-128"/>
                <a:cs typeface="Arial" panose="020B0604020202020204" pitchFamily="34" charset="0"/>
              </a:rPr>
              <a:t>貿易投資促進事業</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」を実施。</a:t>
            </a:r>
          </a:p>
        </p:txBody>
      </p:sp>
      <p:sp>
        <p:nvSpPr>
          <p:cNvPr id="9" name="テキスト ボックス 8"/>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zh-TW" altLang="en-US" sz="800">
                <a:latin typeface="Arial" panose="020B0604020202020204" pitchFamily="34" charset="0"/>
                <a:ea typeface="ＭＳ Ｐゴシック" panose="020B0600070205080204" pitchFamily="50" charset="-128"/>
                <a:cs typeface="Arial" panose="020B0604020202020204" pitchFamily="34" charset="0"/>
              </a:rPr>
              <a:t>所） </a:t>
            </a:r>
            <a:r>
              <a:rPr lang="ja-JP" altLang="en-US" sz="800">
                <a:latin typeface="Arial" panose="020B0604020202020204" pitchFamily="34" charset="0"/>
                <a:ea typeface="ＭＳ Ｐゴシック" panose="020B0600070205080204" pitchFamily="50" charset="-128"/>
                <a:cs typeface="Arial" panose="020B0604020202020204" pitchFamily="34" charset="0"/>
              </a:rPr>
              <a:t>経</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済産業省ホームページ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8921692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6" imgW="360" imgH="360" progId="TCLayout.ActiveDocument.1">
                  <p:embed/>
                </p:oleObj>
              </mc:Choice>
              <mc:Fallback>
                <p:oleObj name="think-cellスライド" r:id="rId6" imgW="360" imgH="360" progId="TCLayout.ActiveDocument.1">
                  <p:embed/>
                  <p:pic>
                    <p:nvPicPr>
                      <p:cNvPr id="8" name="Object 7" hidde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marL="0" marR="0" lvl="0" indent="0" algn="ctr" defTabSz="914400" rtl="0" eaLnBrk="1" fontAlgn="ctr" latinLnBrk="0" hangingPunct="1">
              <a:lnSpc>
                <a:spcPct val="100000"/>
              </a:lnSpc>
              <a:spcBef>
                <a:spcPct val="0"/>
              </a:spcBef>
              <a:spcAft>
                <a:spcPct val="0"/>
              </a:spcAft>
              <a:buClrTx/>
              <a:buSzTx/>
              <a:buFontTx/>
              <a:buNone/>
              <a:tabLst/>
              <a:defRPr/>
            </a:pPr>
            <a:endParaRPr kumimoji="1"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t>タイ</a:t>
            </a:r>
            <a:r>
              <a:rPr lang="ja-JP" altLang="en-US" sz="1400" noProof="1"/>
              <a:t>／一般</a:t>
            </a:r>
            <a:r>
              <a:rPr lang="en-US" altLang="ja-JP" sz="1400" noProof="1"/>
              <a:t>概況</a:t>
            </a:r>
            <a:r>
              <a:rPr lang="ja-JP" altLang="en-US" sz="1400" noProof="1"/>
              <a:t>／</a:t>
            </a:r>
            <a:r>
              <a:rPr lang="en-US" altLang="ja-JP" sz="1400" noProof="1"/>
              <a:t>経済</a:t>
            </a:r>
            <a:endParaRPr kumimoji="1" lang="ja-JP" altLang="en-US" sz="1400"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000" noProof="1"/>
              <a:t>所得分配</a:t>
            </a:r>
            <a:endParaRPr lang="en-US" altLang="ja-JP" sz="2000" noProof="1"/>
          </a:p>
        </p:txBody>
      </p:sp>
      <p:sp>
        <p:nvSpPr>
          <p:cNvPr id="60" name="テキスト ボックス 59"/>
          <p:cNvSpPr txBox="1"/>
          <p:nvPr/>
        </p:nvSpPr>
        <p:spPr>
          <a:xfrm>
            <a:off x="200472" y="1124744"/>
            <a:ext cx="9505056" cy="453650"/>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12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1400" noProof="1"/>
              <a:t>最も高い</a:t>
            </a:r>
            <a:r>
              <a:rPr lang="en-US" altLang="ja-JP" sz="1400" noProof="1"/>
              <a:t>五分位</a:t>
            </a:r>
            <a:r>
              <a:rPr lang="ja-JP" altLang="en-US" sz="1400" noProof="1"/>
              <a:t>（上位</a:t>
            </a:r>
            <a:r>
              <a:rPr lang="en-US" altLang="ja-JP" sz="1400" noProof="1"/>
              <a:t>20%</a:t>
            </a:r>
            <a:r>
              <a:rPr lang="ja-JP" altLang="en-US" sz="1400" noProof="1"/>
              <a:t>）</a:t>
            </a:r>
            <a:r>
              <a:rPr lang="en-US" altLang="ja-JP" sz="1400" noProof="1"/>
              <a:t>と最</a:t>
            </a:r>
            <a:r>
              <a:rPr lang="ja-JP" altLang="en-US" sz="1400" noProof="1"/>
              <a:t>も低い</a:t>
            </a:r>
            <a:r>
              <a:rPr lang="en-US" altLang="ja-JP" sz="1400" noProof="1"/>
              <a:t>五分位</a:t>
            </a:r>
            <a:r>
              <a:rPr lang="ja-JP" altLang="en-US" sz="1400" noProof="1"/>
              <a:t>（下位</a:t>
            </a:r>
            <a:r>
              <a:rPr lang="en-US" altLang="ja-JP" sz="1400" noProof="1"/>
              <a:t>20%</a:t>
            </a:r>
            <a:r>
              <a:rPr lang="ja-JP" altLang="en-US" sz="1400" noProof="1"/>
              <a:t>）</a:t>
            </a:r>
            <a:r>
              <a:rPr lang="en-US" altLang="ja-JP" sz="1400" noProof="1"/>
              <a:t>の</a:t>
            </a:r>
            <a:r>
              <a:rPr lang="ja-JP" altLang="en-US" sz="1400" noProof="1"/>
              <a:t>間において、</a:t>
            </a:r>
            <a:r>
              <a:rPr lang="en-US" altLang="ja-JP" sz="1400" noProof="1"/>
              <a:t>所得分配率に大きな差があるが、その差は年々緩やかに縮小している</a:t>
            </a:r>
            <a:r>
              <a:rPr lang="ja-JP" altLang="en-US" sz="1400" noProof="1"/>
              <a:t>。</a:t>
            </a:r>
            <a:endParaRPr lang="en-US" altLang="ja-JP" sz="1400" dirty="0"/>
          </a:p>
        </p:txBody>
      </p:sp>
      <p:sp>
        <p:nvSpPr>
          <p:cNvPr id="13" name="テキスト ボックス 74">
            <a:extLst>
              <a:ext uri="{FF2B5EF4-FFF2-40B4-BE49-F238E27FC236}">
                <a16:creationId xmlns:a16="http://schemas.microsoft.com/office/drawing/2014/main" id="{057A0663-BDCB-3295-8ECB-CF4E570E21B5}"/>
              </a:ext>
            </a:extLst>
          </p:cNvPr>
          <p:cNvSpPr txBox="1"/>
          <p:nvPr/>
        </p:nvSpPr>
        <p:spPr>
          <a:xfrm>
            <a:off x="1100668" y="6170657"/>
            <a:ext cx="1291302" cy="9144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kumimoji="1" lang="ja-JP" altLang="en-US" sz="8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rPr>
              <a:t>第五分位</a:t>
            </a:r>
            <a:endParaRPr kumimoji="1" lang="en-US" altLang="ja-JP" sz="8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100"/>
              </a:spcAft>
              <a:buClrTx/>
              <a:buSzTx/>
              <a:buFontTx/>
              <a:buNone/>
              <a:tabLst/>
              <a:defRPr/>
            </a:pPr>
            <a:r>
              <a:rPr lang="ja-JP" altLang="en-US" sz="800" noProof="1">
                <a:solidFill>
                  <a:srgbClr val="000000"/>
                </a:solidFill>
                <a:latin typeface="+mj-lt"/>
                <a:ea typeface="ＭＳ Ｐゴシック" panose="020B0600070205080204" pitchFamily="50" charset="-128"/>
                <a:cs typeface="Arial" panose="020B0604020202020204" pitchFamily="34" charset="0"/>
              </a:rPr>
              <a:t>（</a:t>
            </a:r>
            <a:r>
              <a:rPr kumimoji="1" lang="en-US" altLang="ja-JP" sz="8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rPr>
              <a:t>最</a:t>
            </a:r>
            <a:r>
              <a:rPr kumimoji="1" lang="ja-JP" altLang="en-US" sz="8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rPr>
              <a:t>も高い</a:t>
            </a:r>
            <a:r>
              <a:rPr kumimoji="1" lang="en-US" altLang="ja-JP" sz="8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rPr>
              <a:t>20%の人口</a:t>
            </a:r>
            <a:r>
              <a:rPr kumimoji="1" lang="ja-JP" altLang="en-US" sz="8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rPr>
              <a:t>）</a:t>
            </a:r>
          </a:p>
        </p:txBody>
      </p:sp>
      <p:graphicFrame>
        <p:nvGraphicFramePr>
          <p:cNvPr id="12" name="Chart 97">
            <a:extLst>
              <a:ext uri="{FF2B5EF4-FFF2-40B4-BE49-F238E27FC236}">
                <a16:creationId xmlns:a16="http://schemas.microsoft.com/office/drawing/2014/main" id="{23912ADD-8F7D-A6C1-7137-7542406D2EE4}"/>
              </a:ext>
            </a:extLst>
          </p:cNvPr>
          <p:cNvGraphicFramePr/>
          <p:nvPr>
            <p:custDataLst>
              <p:tags r:id="rId3"/>
            </p:custDataLst>
          </p:nvPr>
        </p:nvGraphicFramePr>
        <p:xfrm>
          <a:off x="10633" y="2109227"/>
          <a:ext cx="9494422" cy="3748088"/>
        </p:xfrm>
        <a:graphic>
          <a:graphicData uri="http://schemas.openxmlformats.org/drawingml/2006/chart">
            <c:chart xmlns:c="http://schemas.openxmlformats.org/drawingml/2006/chart" xmlns:r="http://schemas.openxmlformats.org/officeDocument/2006/relationships" r:id="rId8"/>
          </a:graphicData>
        </a:graphic>
      </p:graphicFrame>
      <p:sp>
        <p:nvSpPr>
          <p:cNvPr id="19" name="Oval 18">
            <a:extLst>
              <a:ext uri="{FF2B5EF4-FFF2-40B4-BE49-F238E27FC236}">
                <a16:creationId xmlns:a16="http://schemas.microsoft.com/office/drawing/2014/main" id="{6FEBD0CD-0557-C450-DD3F-2F74B2C55CB0}"/>
              </a:ext>
            </a:extLst>
          </p:cNvPr>
          <p:cNvSpPr/>
          <p:nvPr/>
        </p:nvSpPr>
        <p:spPr>
          <a:xfrm>
            <a:off x="916814" y="6185352"/>
            <a:ext cx="91440" cy="91440"/>
          </a:xfrm>
          <a:prstGeom prst="ellipse">
            <a:avLst/>
          </a:prstGeom>
          <a:solidFill>
            <a:srgbClr val="3399C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1" name="Isosceles Triangle 20">
            <a:extLst>
              <a:ext uri="{FF2B5EF4-FFF2-40B4-BE49-F238E27FC236}">
                <a16:creationId xmlns:a16="http://schemas.microsoft.com/office/drawing/2014/main" id="{17543BF5-3C45-8257-9576-3D674A79D14D}"/>
              </a:ext>
            </a:extLst>
          </p:cNvPr>
          <p:cNvSpPr/>
          <p:nvPr/>
        </p:nvSpPr>
        <p:spPr>
          <a:xfrm>
            <a:off x="4256245" y="6170657"/>
            <a:ext cx="91440" cy="91440"/>
          </a:xfrm>
          <a:prstGeom prst="triangle">
            <a:avLst/>
          </a:prstGeom>
          <a:solidFill>
            <a:srgbClr val="B4D1E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2" name="Rectangle 21">
            <a:extLst>
              <a:ext uri="{FF2B5EF4-FFF2-40B4-BE49-F238E27FC236}">
                <a16:creationId xmlns:a16="http://schemas.microsoft.com/office/drawing/2014/main" id="{DBF33A74-56FA-B017-8589-50F5C877CB03}"/>
              </a:ext>
            </a:extLst>
          </p:cNvPr>
          <p:cNvSpPr/>
          <p:nvPr/>
        </p:nvSpPr>
        <p:spPr>
          <a:xfrm>
            <a:off x="2619728" y="6191619"/>
            <a:ext cx="91440" cy="91440"/>
          </a:xfrm>
          <a:prstGeom prst="rect">
            <a:avLst/>
          </a:prstGeom>
          <a:solidFill>
            <a:srgbClr val="7AABC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3" name="Multiplication Sign 22">
            <a:extLst>
              <a:ext uri="{FF2B5EF4-FFF2-40B4-BE49-F238E27FC236}">
                <a16:creationId xmlns:a16="http://schemas.microsoft.com/office/drawing/2014/main" id="{7476A253-6A8E-908E-EBF6-986617D98E99}"/>
              </a:ext>
            </a:extLst>
          </p:cNvPr>
          <p:cNvSpPr/>
          <p:nvPr/>
        </p:nvSpPr>
        <p:spPr>
          <a:xfrm>
            <a:off x="7566556" y="6170657"/>
            <a:ext cx="91440" cy="91440"/>
          </a:xfrm>
          <a:prstGeom prst="mathMultiply">
            <a:avLst/>
          </a:prstGeom>
          <a:solidFill>
            <a:srgbClr val="00B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5" name="テキスト ボックス 74">
            <a:extLst>
              <a:ext uri="{FF2B5EF4-FFF2-40B4-BE49-F238E27FC236}">
                <a16:creationId xmlns:a16="http://schemas.microsoft.com/office/drawing/2014/main" id="{54CF22FD-D5E0-B165-3474-07AA3970BDE1}"/>
              </a:ext>
            </a:extLst>
          </p:cNvPr>
          <p:cNvSpPr txBox="1"/>
          <p:nvPr/>
        </p:nvSpPr>
        <p:spPr>
          <a:xfrm>
            <a:off x="2755071" y="6170657"/>
            <a:ext cx="1291302" cy="9144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kumimoji="1" lang="ja-JP" altLang="en-US" sz="8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rPr>
              <a:t>第四分位</a:t>
            </a:r>
            <a:endParaRPr kumimoji="1" lang="en-US" altLang="ja-JP" sz="8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100"/>
              </a:spcAft>
              <a:buClrTx/>
              <a:buSzTx/>
              <a:buFontTx/>
              <a:buNone/>
              <a:tabLst/>
              <a:defRPr/>
            </a:pPr>
            <a:r>
              <a:rPr lang="ja-JP" altLang="en-US" sz="800" noProof="1">
                <a:solidFill>
                  <a:srgbClr val="000000"/>
                </a:solidFill>
                <a:latin typeface="+mj-lt"/>
                <a:ea typeface="ＭＳ Ｐゴシック" panose="020B0600070205080204" pitchFamily="50" charset="-128"/>
                <a:cs typeface="Arial" panose="020B0604020202020204" pitchFamily="34" charset="0"/>
              </a:rPr>
              <a:t>（</a:t>
            </a:r>
            <a:r>
              <a:rPr kumimoji="1" lang="en-US" altLang="ja-JP" sz="8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rPr>
              <a:t>2番目</a:t>
            </a:r>
            <a:r>
              <a:rPr kumimoji="1" lang="ja-JP" altLang="en-US" sz="8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rPr>
              <a:t>に高い</a:t>
            </a:r>
            <a:r>
              <a:rPr kumimoji="1" lang="en-US" altLang="ja-JP" sz="8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rPr>
              <a:t>20%の人口</a:t>
            </a:r>
            <a:r>
              <a:rPr kumimoji="1" lang="ja-JP" altLang="en-US" sz="8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rPr>
              <a:t>）</a:t>
            </a:r>
          </a:p>
        </p:txBody>
      </p:sp>
      <p:sp>
        <p:nvSpPr>
          <p:cNvPr id="37" name="テキスト ボックス 74">
            <a:extLst>
              <a:ext uri="{FF2B5EF4-FFF2-40B4-BE49-F238E27FC236}">
                <a16:creationId xmlns:a16="http://schemas.microsoft.com/office/drawing/2014/main" id="{C972E747-BBCC-D046-388C-BCA0523B1A7D}"/>
              </a:ext>
            </a:extLst>
          </p:cNvPr>
          <p:cNvSpPr txBox="1"/>
          <p:nvPr/>
        </p:nvSpPr>
        <p:spPr>
          <a:xfrm>
            <a:off x="4409475" y="6155932"/>
            <a:ext cx="1291302" cy="9144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kumimoji="1" lang="ja-JP" altLang="en-US" sz="8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rPr>
              <a:t>第三分位</a:t>
            </a:r>
            <a:endParaRPr kumimoji="1" lang="en-US" altLang="ja-JP" sz="8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100"/>
              </a:spcAft>
              <a:buClrTx/>
              <a:buSzTx/>
              <a:buFontTx/>
              <a:buNone/>
              <a:tabLst/>
              <a:defRPr/>
            </a:pPr>
            <a:r>
              <a:rPr kumimoji="1" lang="ja-JP" altLang="en-US" sz="8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rPr>
              <a:t>（中間の</a:t>
            </a:r>
            <a:r>
              <a:rPr kumimoji="1" lang="en-US" altLang="ja-JP" sz="8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rPr>
              <a:t>20%の人口</a:t>
            </a:r>
            <a:r>
              <a:rPr kumimoji="1" lang="ja-JP" altLang="en-US" sz="8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rPr>
              <a:t>）</a:t>
            </a:r>
          </a:p>
        </p:txBody>
      </p:sp>
      <p:sp>
        <p:nvSpPr>
          <p:cNvPr id="43" name="テキスト ボックス 74">
            <a:extLst>
              <a:ext uri="{FF2B5EF4-FFF2-40B4-BE49-F238E27FC236}">
                <a16:creationId xmlns:a16="http://schemas.microsoft.com/office/drawing/2014/main" id="{79183A7E-9AEE-2430-1FBB-6405E5A9D54E}"/>
              </a:ext>
            </a:extLst>
          </p:cNvPr>
          <p:cNvSpPr txBox="1"/>
          <p:nvPr/>
        </p:nvSpPr>
        <p:spPr>
          <a:xfrm>
            <a:off x="7718282" y="6155932"/>
            <a:ext cx="1291302" cy="9144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lang="ja-JP" altLang="en-US" sz="800" noProof="1">
                <a:solidFill>
                  <a:srgbClr val="000000"/>
                </a:solidFill>
                <a:latin typeface="+mj-lt"/>
                <a:ea typeface="ＭＳ Ｐゴシック" panose="020B0600070205080204" pitchFamily="50" charset="-128"/>
                <a:cs typeface="Arial" panose="020B0604020202020204" pitchFamily="34" charset="0"/>
              </a:rPr>
              <a:t>第一分位</a:t>
            </a:r>
            <a:endParaRPr lang="en-US" altLang="ja-JP" sz="800" noProof="1">
              <a:solidFill>
                <a:srgbClr val="000000"/>
              </a:solidFill>
              <a:latin typeface="+mj-lt"/>
              <a:ea typeface="ＭＳ Ｐゴシック" panose="020B0600070205080204" pitchFamily="50"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100"/>
              </a:spcAft>
              <a:buClrTx/>
              <a:buSzTx/>
              <a:buFontTx/>
              <a:buNone/>
              <a:tabLst/>
              <a:defRPr/>
            </a:pPr>
            <a:r>
              <a:rPr kumimoji="1" lang="ja-JP" altLang="en-US" sz="8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rPr>
              <a:t>（最も低い２０％の人口）</a:t>
            </a:r>
          </a:p>
        </p:txBody>
      </p:sp>
      <p:sp>
        <p:nvSpPr>
          <p:cNvPr id="7" name="TextBox 6">
            <a:extLst>
              <a:ext uri="{FF2B5EF4-FFF2-40B4-BE49-F238E27FC236}">
                <a16:creationId xmlns:a16="http://schemas.microsoft.com/office/drawing/2014/main" id="{1C6BB206-50CD-40F5-DB05-A4080B915B1D}"/>
              </a:ext>
            </a:extLst>
          </p:cNvPr>
          <p:cNvSpPr txBox="1"/>
          <p:nvPr/>
        </p:nvSpPr>
        <p:spPr>
          <a:xfrm>
            <a:off x="899512" y="5756147"/>
            <a:ext cx="432048" cy="215444"/>
          </a:xfrm>
          <a:prstGeom prst="rect">
            <a:avLst/>
          </a:prstGeom>
          <a:noFill/>
        </p:spPr>
        <p:txBody>
          <a:bodyPr wrap="square" rtlCol="0">
            <a:spAutoFit/>
          </a:bodyPr>
          <a:lstStyle/>
          <a:p>
            <a:r>
              <a:rPr kumimoji="1" lang="en-US" sz="800" noProof="1">
                <a:latin typeface="Arial" panose="020B0604020202020204" pitchFamily="34" charset="0"/>
                <a:ea typeface="ＭＳ Ｐゴシック" panose="020B0600070205080204" pitchFamily="50" charset="-128"/>
                <a:cs typeface="Arial" panose="020B0604020202020204" pitchFamily="34" charset="0"/>
              </a:rPr>
              <a:t>2000</a:t>
            </a:r>
          </a:p>
        </p:txBody>
      </p:sp>
      <p:sp>
        <p:nvSpPr>
          <p:cNvPr id="9" name="TextBox 8">
            <a:extLst>
              <a:ext uri="{FF2B5EF4-FFF2-40B4-BE49-F238E27FC236}">
                <a16:creationId xmlns:a16="http://schemas.microsoft.com/office/drawing/2014/main" id="{C88B81EB-FF72-800B-173D-BCCCF978B3B0}"/>
              </a:ext>
            </a:extLst>
          </p:cNvPr>
          <p:cNvSpPr txBox="1"/>
          <p:nvPr/>
        </p:nvSpPr>
        <p:spPr>
          <a:xfrm>
            <a:off x="1349629" y="5756147"/>
            <a:ext cx="432048" cy="215444"/>
          </a:xfrm>
          <a:prstGeom prst="rect">
            <a:avLst/>
          </a:prstGeom>
          <a:noFill/>
        </p:spPr>
        <p:txBody>
          <a:bodyPr wrap="square" rtlCol="0">
            <a:spAutoFit/>
          </a:bodyPr>
          <a:lstStyle/>
          <a:p>
            <a:r>
              <a:rPr kumimoji="1" lang="en-US" sz="800" noProof="1">
                <a:latin typeface="Arial" panose="020B0604020202020204" pitchFamily="34" charset="0"/>
                <a:ea typeface="ＭＳ Ｐゴシック" panose="020B0600070205080204" pitchFamily="50" charset="-128"/>
                <a:cs typeface="Arial" panose="020B0604020202020204" pitchFamily="34" charset="0"/>
              </a:rPr>
              <a:t>2002</a:t>
            </a:r>
          </a:p>
        </p:txBody>
      </p:sp>
      <p:sp>
        <p:nvSpPr>
          <p:cNvPr id="10" name="TextBox 9">
            <a:extLst>
              <a:ext uri="{FF2B5EF4-FFF2-40B4-BE49-F238E27FC236}">
                <a16:creationId xmlns:a16="http://schemas.microsoft.com/office/drawing/2014/main" id="{1ED50A38-ABC9-C013-64C8-0BD3238CECEC}"/>
              </a:ext>
            </a:extLst>
          </p:cNvPr>
          <p:cNvSpPr txBox="1"/>
          <p:nvPr/>
        </p:nvSpPr>
        <p:spPr>
          <a:xfrm>
            <a:off x="1799746" y="5762701"/>
            <a:ext cx="432048" cy="215444"/>
          </a:xfrm>
          <a:prstGeom prst="rect">
            <a:avLst/>
          </a:prstGeom>
          <a:noFill/>
        </p:spPr>
        <p:txBody>
          <a:bodyPr wrap="square" rtlCol="0">
            <a:spAutoFit/>
          </a:bodyPr>
          <a:lstStyle/>
          <a:p>
            <a:r>
              <a:rPr kumimoji="1" lang="en-US" sz="800" noProof="1">
                <a:latin typeface="Arial" panose="020B0604020202020204" pitchFamily="34" charset="0"/>
                <a:ea typeface="ＭＳ Ｐゴシック" panose="020B0600070205080204" pitchFamily="50" charset="-128"/>
                <a:cs typeface="Arial" panose="020B0604020202020204" pitchFamily="34" charset="0"/>
              </a:rPr>
              <a:t>2004</a:t>
            </a:r>
          </a:p>
        </p:txBody>
      </p:sp>
      <p:sp>
        <p:nvSpPr>
          <p:cNvPr id="11" name="TextBox 10">
            <a:extLst>
              <a:ext uri="{FF2B5EF4-FFF2-40B4-BE49-F238E27FC236}">
                <a16:creationId xmlns:a16="http://schemas.microsoft.com/office/drawing/2014/main" id="{0877F961-978B-B07A-13A2-717FDE8D5CEC}"/>
              </a:ext>
            </a:extLst>
          </p:cNvPr>
          <p:cNvSpPr txBox="1"/>
          <p:nvPr/>
        </p:nvSpPr>
        <p:spPr>
          <a:xfrm>
            <a:off x="2233741" y="5762701"/>
            <a:ext cx="432048" cy="215444"/>
          </a:xfrm>
          <a:prstGeom prst="rect">
            <a:avLst/>
          </a:prstGeom>
          <a:noFill/>
        </p:spPr>
        <p:txBody>
          <a:bodyPr wrap="square" rtlCol="0">
            <a:spAutoFit/>
          </a:bodyPr>
          <a:lstStyle/>
          <a:p>
            <a:r>
              <a:rPr kumimoji="1" lang="en-US" sz="800" noProof="1">
                <a:latin typeface="Arial" panose="020B0604020202020204" pitchFamily="34" charset="0"/>
                <a:ea typeface="ＭＳ Ｐゴシック" panose="020B0600070205080204" pitchFamily="50" charset="-128"/>
                <a:cs typeface="Arial" panose="020B0604020202020204" pitchFamily="34" charset="0"/>
              </a:rPr>
              <a:t>2006</a:t>
            </a:r>
          </a:p>
        </p:txBody>
      </p:sp>
      <p:sp>
        <p:nvSpPr>
          <p:cNvPr id="14" name="TextBox 13">
            <a:extLst>
              <a:ext uri="{FF2B5EF4-FFF2-40B4-BE49-F238E27FC236}">
                <a16:creationId xmlns:a16="http://schemas.microsoft.com/office/drawing/2014/main" id="{68BEBC59-1481-6972-CA62-EBAC11E529DF}"/>
              </a:ext>
            </a:extLst>
          </p:cNvPr>
          <p:cNvSpPr txBox="1"/>
          <p:nvPr/>
        </p:nvSpPr>
        <p:spPr>
          <a:xfrm>
            <a:off x="2692729" y="5762701"/>
            <a:ext cx="432048" cy="215444"/>
          </a:xfrm>
          <a:prstGeom prst="rect">
            <a:avLst/>
          </a:prstGeom>
          <a:noFill/>
        </p:spPr>
        <p:txBody>
          <a:bodyPr wrap="square" rtlCol="0">
            <a:spAutoFit/>
          </a:bodyPr>
          <a:lstStyle/>
          <a:p>
            <a:r>
              <a:rPr kumimoji="1" lang="en-US" sz="800" noProof="1">
                <a:latin typeface="Arial" panose="020B0604020202020204" pitchFamily="34" charset="0"/>
                <a:ea typeface="ＭＳ Ｐゴシック" panose="020B0600070205080204" pitchFamily="50" charset="-128"/>
                <a:cs typeface="Arial" panose="020B0604020202020204" pitchFamily="34" charset="0"/>
              </a:rPr>
              <a:t>2007</a:t>
            </a:r>
          </a:p>
        </p:txBody>
      </p:sp>
      <p:sp>
        <p:nvSpPr>
          <p:cNvPr id="15" name="TextBox 14">
            <a:extLst>
              <a:ext uri="{FF2B5EF4-FFF2-40B4-BE49-F238E27FC236}">
                <a16:creationId xmlns:a16="http://schemas.microsoft.com/office/drawing/2014/main" id="{AAA4C5E6-336D-A78A-FAEE-8EB248B07601}"/>
              </a:ext>
            </a:extLst>
          </p:cNvPr>
          <p:cNvSpPr txBox="1"/>
          <p:nvPr/>
        </p:nvSpPr>
        <p:spPr>
          <a:xfrm>
            <a:off x="3135596" y="5773886"/>
            <a:ext cx="432048" cy="215444"/>
          </a:xfrm>
          <a:prstGeom prst="rect">
            <a:avLst/>
          </a:prstGeom>
          <a:noFill/>
        </p:spPr>
        <p:txBody>
          <a:bodyPr wrap="square" rtlCol="0">
            <a:spAutoFit/>
          </a:bodyPr>
          <a:lstStyle/>
          <a:p>
            <a:r>
              <a:rPr kumimoji="1" lang="en-US" sz="800" noProof="1">
                <a:latin typeface="Arial" panose="020B0604020202020204" pitchFamily="34" charset="0"/>
                <a:ea typeface="ＭＳ Ｐゴシック" panose="020B0600070205080204" pitchFamily="50" charset="-128"/>
                <a:cs typeface="Arial" panose="020B0604020202020204" pitchFamily="34" charset="0"/>
              </a:rPr>
              <a:t>2008</a:t>
            </a:r>
          </a:p>
        </p:txBody>
      </p:sp>
      <p:sp>
        <p:nvSpPr>
          <p:cNvPr id="16" name="TextBox 15">
            <a:extLst>
              <a:ext uri="{FF2B5EF4-FFF2-40B4-BE49-F238E27FC236}">
                <a16:creationId xmlns:a16="http://schemas.microsoft.com/office/drawing/2014/main" id="{9CF12603-5F33-10EC-6656-D968599507AF}"/>
              </a:ext>
            </a:extLst>
          </p:cNvPr>
          <p:cNvSpPr txBox="1"/>
          <p:nvPr/>
        </p:nvSpPr>
        <p:spPr>
          <a:xfrm>
            <a:off x="3578463" y="5771649"/>
            <a:ext cx="432048" cy="215444"/>
          </a:xfrm>
          <a:prstGeom prst="rect">
            <a:avLst/>
          </a:prstGeom>
          <a:noFill/>
        </p:spPr>
        <p:txBody>
          <a:bodyPr wrap="square" rtlCol="0">
            <a:spAutoFit/>
          </a:bodyPr>
          <a:lstStyle/>
          <a:p>
            <a:r>
              <a:rPr kumimoji="1" lang="en-US" sz="800" noProof="1">
                <a:latin typeface="Arial" panose="020B0604020202020204" pitchFamily="34" charset="0"/>
                <a:ea typeface="ＭＳ Ｐゴシック" panose="020B0600070205080204" pitchFamily="50" charset="-128"/>
                <a:cs typeface="Arial" panose="020B0604020202020204" pitchFamily="34" charset="0"/>
              </a:rPr>
              <a:t>2009</a:t>
            </a:r>
          </a:p>
        </p:txBody>
      </p:sp>
      <p:sp>
        <p:nvSpPr>
          <p:cNvPr id="17" name="TextBox 16">
            <a:extLst>
              <a:ext uri="{FF2B5EF4-FFF2-40B4-BE49-F238E27FC236}">
                <a16:creationId xmlns:a16="http://schemas.microsoft.com/office/drawing/2014/main" id="{730780DF-3992-FF89-CCF3-350889E89896}"/>
              </a:ext>
            </a:extLst>
          </p:cNvPr>
          <p:cNvSpPr txBox="1"/>
          <p:nvPr/>
        </p:nvSpPr>
        <p:spPr>
          <a:xfrm>
            <a:off x="4021330" y="5764938"/>
            <a:ext cx="432048" cy="215444"/>
          </a:xfrm>
          <a:prstGeom prst="rect">
            <a:avLst/>
          </a:prstGeom>
          <a:noFill/>
        </p:spPr>
        <p:txBody>
          <a:bodyPr wrap="square" rtlCol="0">
            <a:spAutoFit/>
          </a:bodyPr>
          <a:lstStyle/>
          <a:p>
            <a:r>
              <a:rPr kumimoji="1" lang="en-US" sz="800" noProof="1">
                <a:latin typeface="Arial" panose="020B0604020202020204" pitchFamily="34" charset="0"/>
                <a:ea typeface="ＭＳ Ｐゴシック" panose="020B0600070205080204" pitchFamily="50" charset="-128"/>
                <a:cs typeface="Arial" panose="020B0604020202020204" pitchFamily="34" charset="0"/>
              </a:rPr>
              <a:t>2010</a:t>
            </a:r>
          </a:p>
        </p:txBody>
      </p:sp>
      <p:sp>
        <p:nvSpPr>
          <p:cNvPr id="18" name="TextBox 17">
            <a:extLst>
              <a:ext uri="{FF2B5EF4-FFF2-40B4-BE49-F238E27FC236}">
                <a16:creationId xmlns:a16="http://schemas.microsoft.com/office/drawing/2014/main" id="{9CD34709-8E85-6D21-5067-4CF6674353E8}"/>
              </a:ext>
            </a:extLst>
          </p:cNvPr>
          <p:cNvSpPr txBox="1"/>
          <p:nvPr/>
        </p:nvSpPr>
        <p:spPr>
          <a:xfrm>
            <a:off x="4440633" y="5759712"/>
            <a:ext cx="432048" cy="215444"/>
          </a:xfrm>
          <a:prstGeom prst="rect">
            <a:avLst/>
          </a:prstGeom>
          <a:noFill/>
        </p:spPr>
        <p:txBody>
          <a:bodyPr wrap="square" rtlCol="0">
            <a:spAutoFit/>
          </a:bodyPr>
          <a:lstStyle/>
          <a:p>
            <a:r>
              <a:rPr kumimoji="1" lang="en-US" sz="800" noProof="1">
                <a:latin typeface="Arial" panose="020B0604020202020204" pitchFamily="34" charset="0"/>
                <a:ea typeface="ＭＳ Ｐゴシック" panose="020B0600070205080204" pitchFamily="50" charset="-128"/>
                <a:cs typeface="Arial" panose="020B0604020202020204" pitchFamily="34" charset="0"/>
              </a:rPr>
              <a:t>2011</a:t>
            </a:r>
          </a:p>
        </p:txBody>
      </p:sp>
      <p:sp>
        <p:nvSpPr>
          <p:cNvPr id="20" name="TextBox 19">
            <a:extLst>
              <a:ext uri="{FF2B5EF4-FFF2-40B4-BE49-F238E27FC236}">
                <a16:creationId xmlns:a16="http://schemas.microsoft.com/office/drawing/2014/main" id="{9C84DED0-6E1D-3C64-9118-3084316C87FF}"/>
              </a:ext>
            </a:extLst>
          </p:cNvPr>
          <p:cNvSpPr txBox="1"/>
          <p:nvPr/>
        </p:nvSpPr>
        <p:spPr>
          <a:xfrm>
            <a:off x="4906478" y="5746306"/>
            <a:ext cx="432048" cy="215444"/>
          </a:xfrm>
          <a:prstGeom prst="rect">
            <a:avLst/>
          </a:prstGeom>
          <a:noFill/>
        </p:spPr>
        <p:txBody>
          <a:bodyPr wrap="square" rtlCol="0">
            <a:spAutoFit/>
          </a:bodyPr>
          <a:lstStyle/>
          <a:p>
            <a:r>
              <a:rPr kumimoji="1" lang="en-US" sz="800" noProof="1">
                <a:latin typeface="Arial" panose="020B0604020202020204" pitchFamily="34" charset="0"/>
                <a:ea typeface="ＭＳ Ｐゴシック" panose="020B0600070205080204" pitchFamily="50" charset="-128"/>
                <a:cs typeface="Arial" panose="020B0604020202020204" pitchFamily="34" charset="0"/>
              </a:rPr>
              <a:t>2012</a:t>
            </a:r>
          </a:p>
        </p:txBody>
      </p:sp>
      <p:sp>
        <p:nvSpPr>
          <p:cNvPr id="24" name="TextBox 23">
            <a:extLst>
              <a:ext uri="{FF2B5EF4-FFF2-40B4-BE49-F238E27FC236}">
                <a16:creationId xmlns:a16="http://schemas.microsoft.com/office/drawing/2014/main" id="{D3D9F2BD-C3B3-941F-2E41-E3C6860C20E9}"/>
              </a:ext>
            </a:extLst>
          </p:cNvPr>
          <p:cNvSpPr txBox="1"/>
          <p:nvPr/>
        </p:nvSpPr>
        <p:spPr>
          <a:xfrm>
            <a:off x="5349931" y="5769412"/>
            <a:ext cx="432048" cy="215444"/>
          </a:xfrm>
          <a:prstGeom prst="rect">
            <a:avLst/>
          </a:prstGeom>
          <a:noFill/>
        </p:spPr>
        <p:txBody>
          <a:bodyPr wrap="square" rtlCol="0">
            <a:spAutoFit/>
          </a:bodyPr>
          <a:lstStyle/>
          <a:p>
            <a:r>
              <a:rPr kumimoji="1" lang="en-US" sz="800" noProof="1">
                <a:latin typeface="Arial" panose="020B0604020202020204" pitchFamily="34" charset="0"/>
                <a:ea typeface="ＭＳ Ｐゴシック" panose="020B0600070205080204" pitchFamily="50" charset="-128"/>
                <a:cs typeface="Arial" panose="020B0604020202020204" pitchFamily="34" charset="0"/>
              </a:rPr>
              <a:t>2013</a:t>
            </a:r>
          </a:p>
        </p:txBody>
      </p:sp>
      <p:sp>
        <p:nvSpPr>
          <p:cNvPr id="26" name="TextBox 25">
            <a:extLst>
              <a:ext uri="{FF2B5EF4-FFF2-40B4-BE49-F238E27FC236}">
                <a16:creationId xmlns:a16="http://schemas.microsoft.com/office/drawing/2014/main" id="{8B8E4C8C-E280-D59B-C644-8C29F8D18267}"/>
              </a:ext>
            </a:extLst>
          </p:cNvPr>
          <p:cNvSpPr txBox="1"/>
          <p:nvPr/>
        </p:nvSpPr>
        <p:spPr>
          <a:xfrm>
            <a:off x="5762908" y="5762701"/>
            <a:ext cx="432048" cy="215444"/>
          </a:xfrm>
          <a:prstGeom prst="rect">
            <a:avLst/>
          </a:prstGeom>
          <a:noFill/>
        </p:spPr>
        <p:txBody>
          <a:bodyPr wrap="square" rtlCol="0">
            <a:spAutoFit/>
          </a:bodyPr>
          <a:lstStyle/>
          <a:p>
            <a:r>
              <a:rPr kumimoji="1" lang="en-US" sz="800" noProof="1">
                <a:latin typeface="Arial" panose="020B0604020202020204" pitchFamily="34" charset="0"/>
                <a:ea typeface="ＭＳ Ｐゴシック" panose="020B0600070205080204" pitchFamily="50" charset="-128"/>
                <a:cs typeface="Arial" panose="020B0604020202020204" pitchFamily="34" charset="0"/>
              </a:rPr>
              <a:t>2014</a:t>
            </a:r>
          </a:p>
        </p:txBody>
      </p:sp>
      <p:sp>
        <p:nvSpPr>
          <p:cNvPr id="27" name="TextBox 26">
            <a:extLst>
              <a:ext uri="{FF2B5EF4-FFF2-40B4-BE49-F238E27FC236}">
                <a16:creationId xmlns:a16="http://schemas.microsoft.com/office/drawing/2014/main" id="{835054F8-028B-41F0-A797-FD28D66A57D3}"/>
              </a:ext>
            </a:extLst>
          </p:cNvPr>
          <p:cNvSpPr txBox="1"/>
          <p:nvPr/>
        </p:nvSpPr>
        <p:spPr>
          <a:xfrm>
            <a:off x="6214645" y="5756147"/>
            <a:ext cx="432048" cy="215444"/>
          </a:xfrm>
          <a:prstGeom prst="rect">
            <a:avLst/>
          </a:prstGeom>
          <a:noFill/>
        </p:spPr>
        <p:txBody>
          <a:bodyPr wrap="square" rtlCol="0">
            <a:spAutoFit/>
          </a:bodyPr>
          <a:lstStyle/>
          <a:p>
            <a:r>
              <a:rPr kumimoji="1" lang="en-US" sz="800" noProof="1">
                <a:latin typeface="Arial" panose="020B0604020202020204" pitchFamily="34" charset="0"/>
                <a:ea typeface="ＭＳ Ｐゴシック" panose="020B0600070205080204" pitchFamily="50" charset="-128"/>
                <a:cs typeface="Arial" panose="020B0604020202020204" pitchFamily="34" charset="0"/>
              </a:rPr>
              <a:t>2015</a:t>
            </a:r>
          </a:p>
        </p:txBody>
      </p:sp>
      <p:sp>
        <p:nvSpPr>
          <p:cNvPr id="28" name="TextBox 27">
            <a:extLst>
              <a:ext uri="{FF2B5EF4-FFF2-40B4-BE49-F238E27FC236}">
                <a16:creationId xmlns:a16="http://schemas.microsoft.com/office/drawing/2014/main" id="{7C4FD38E-AC35-464A-FFD0-C018C5B63763}"/>
              </a:ext>
            </a:extLst>
          </p:cNvPr>
          <p:cNvSpPr txBox="1"/>
          <p:nvPr/>
        </p:nvSpPr>
        <p:spPr>
          <a:xfrm>
            <a:off x="6667713" y="5759712"/>
            <a:ext cx="432048" cy="215444"/>
          </a:xfrm>
          <a:prstGeom prst="rect">
            <a:avLst/>
          </a:prstGeom>
          <a:noFill/>
        </p:spPr>
        <p:txBody>
          <a:bodyPr wrap="square" rtlCol="0">
            <a:spAutoFit/>
          </a:bodyPr>
          <a:lstStyle/>
          <a:p>
            <a:r>
              <a:rPr kumimoji="1" lang="en-US" sz="800" noProof="1">
                <a:latin typeface="Arial" panose="020B0604020202020204" pitchFamily="34" charset="0"/>
                <a:ea typeface="ＭＳ Ｐゴシック" panose="020B0600070205080204" pitchFamily="50" charset="-128"/>
                <a:cs typeface="Arial" panose="020B0604020202020204" pitchFamily="34" charset="0"/>
              </a:rPr>
              <a:t>2016</a:t>
            </a:r>
          </a:p>
        </p:txBody>
      </p:sp>
      <p:sp>
        <p:nvSpPr>
          <p:cNvPr id="29" name="TextBox 28">
            <a:extLst>
              <a:ext uri="{FF2B5EF4-FFF2-40B4-BE49-F238E27FC236}">
                <a16:creationId xmlns:a16="http://schemas.microsoft.com/office/drawing/2014/main" id="{52399C94-0D59-D31F-B87C-C14DB44B4220}"/>
              </a:ext>
            </a:extLst>
          </p:cNvPr>
          <p:cNvSpPr txBox="1"/>
          <p:nvPr/>
        </p:nvSpPr>
        <p:spPr>
          <a:xfrm>
            <a:off x="7100197" y="5756840"/>
            <a:ext cx="432048" cy="215444"/>
          </a:xfrm>
          <a:prstGeom prst="rect">
            <a:avLst/>
          </a:prstGeom>
          <a:noFill/>
        </p:spPr>
        <p:txBody>
          <a:bodyPr wrap="square" rtlCol="0">
            <a:spAutoFit/>
          </a:bodyPr>
          <a:lstStyle/>
          <a:p>
            <a:r>
              <a:rPr kumimoji="1" lang="en-US" sz="800" noProof="1">
                <a:latin typeface="Arial" panose="020B0604020202020204" pitchFamily="34" charset="0"/>
                <a:ea typeface="ＭＳ Ｐゴシック" panose="020B0600070205080204" pitchFamily="50" charset="-128"/>
                <a:cs typeface="Arial" panose="020B0604020202020204" pitchFamily="34" charset="0"/>
              </a:rPr>
              <a:t>2017</a:t>
            </a:r>
          </a:p>
        </p:txBody>
      </p:sp>
      <p:sp>
        <p:nvSpPr>
          <p:cNvPr id="30" name="TextBox 29">
            <a:extLst>
              <a:ext uri="{FF2B5EF4-FFF2-40B4-BE49-F238E27FC236}">
                <a16:creationId xmlns:a16="http://schemas.microsoft.com/office/drawing/2014/main" id="{7BA83A6E-0778-B640-9D8F-BEEDE54CA450}"/>
              </a:ext>
            </a:extLst>
          </p:cNvPr>
          <p:cNvSpPr txBox="1"/>
          <p:nvPr/>
        </p:nvSpPr>
        <p:spPr>
          <a:xfrm>
            <a:off x="7558258" y="5762701"/>
            <a:ext cx="432048" cy="215444"/>
          </a:xfrm>
          <a:prstGeom prst="rect">
            <a:avLst/>
          </a:prstGeom>
          <a:noFill/>
        </p:spPr>
        <p:txBody>
          <a:bodyPr wrap="square" rtlCol="0">
            <a:spAutoFit/>
          </a:bodyPr>
          <a:lstStyle/>
          <a:p>
            <a:r>
              <a:rPr kumimoji="1" lang="en-US" sz="800" noProof="1">
                <a:latin typeface="Arial" panose="020B0604020202020204" pitchFamily="34" charset="0"/>
                <a:ea typeface="ＭＳ Ｐゴシック" panose="020B0600070205080204" pitchFamily="50" charset="-128"/>
                <a:cs typeface="Arial" panose="020B0604020202020204" pitchFamily="34" charset="0"/>
              </a:rPr>
              <a:t>2018</a:t>
            </a:r>
          </a:p>
        </p:txBody>
      </p:sp>
      <p:sp>
        <p:nvSpPr>
          <p:cNvPr id="31" name="TextBox 30">
            <a:extLst>
              <a:ext uri="{FF2B5EF4-FFF2-40B4-BE49-F238E27FC236}">
                <a16:creationId xmlns:a16="http://schemas.microsoft.com/office/drawing/2014/main" id="{2308CF0E-E666-06C5-75A0-152A2FD461D8}"/>
              </a:ext>
            </a:extLst>
          </p:cNvPr>
          <p:cNvSpPr txBox="1"/>
          <p:nvPr/>
        </p:nvSpPr>
        <p:spPr>
          <a:xfrm>
            <a:off x="7945245" y="5756147"/>
            <a:ext cx="432048" cy="215444"/>
          </a:xfrm>
          <a:prstGeom prst="rect">
            <a:avLst/>
          </a:prstGeom>
          <a:noFill/>
        </p:spPr>
        <p:txBody>
          <a:bodyPr wrap="square" rtlCol="0">
            <a:spAutoFit/>
          </a:bodyPr>
          <a:lstStyle/>
          <a:p>
            <a:r>
              <a:rPr kumimoji="1" lang="en-US" sz="800" noProof="1">
                <a:latin typeface="Arial" panose="020B0604020202020204" pitchFamily="34" charset="0"/>
                <a:ea typeface="ＭＳ Ｐゴシック" panose="020B0600070205080204" pitchFamily="50" charset="-128"/>
                <a:cs typeface="Arial" panose="020B0604020202020204" pitchFamily="34" charset="0"/>
              </a:rPr>
              <a:t>2019</a:t>
            </a:r>
          </a:p>
        </p:txBody>
      </p:sp>
      <p:sp>
        <p:nvSpPr>
          <p:cNvPr id="32" name="TextBox 31">
            <a:extLst>
              <a:ext uri="{FF2B5EF4-FFF2-40B4-BE49-F238E27FC236}">
                <a16:creationId xmlns:a16="http://schemas.microsoft.com/office/drawing/2014/main" id="{DFED7882-7CE8-6228-56AC-C7A84F00A39E}"/>
              </a:ext>
            </a:extLst>
          </p:cNvPr>
          <p:cNvSpPr txBox="1"/>
          <p:nvPr/>
        </p:nvSpPr>
        <p:spPr>
          <a:xfrm>
            <a:off x="8377293" y="5762701"/>
            <a:ext cx="432048" cy="215444"/>
          </a:xfrm>
          <a:prstGeom prst="rect">
            <a:avLst/>
          </a:prstGeom>
          <a:noFill/>
        </p:spPr>
        <p:txBody>
          <a:bodyPr wrap="square" rtlCol="0">
            <a:spAutoFit/>
          </a:bodyPr>
          <a:lstStyle/>
          <a:p>
            <a:r>
              <a:rPr kumimoji="1" lang="en-US" sz="800" noProof="1">
                <a:latin typeface="Arial" panose="020B0604020202020204" pitchFamily="34" charset="0"/>
                <a:ea typeface="ＭＳ Ｐゴシック" panose="020B0600070205080204" pitchFamily="50" charset="-128"/>
                <a:cs typeface="Arial" panose="020B0604020202020204" pitchFamily="34" charset="0"/>
              </a:rPr>
              <a:t>2020</a:t>
            </a:r>
          </a:p>
        </p:txBody>
      </p:sp>
      <p:sp>
        <p:nvSpPr>
          <p:cNvPr id="33" name="TextBox 32">
            <a:extLst>
              <a:ext uri="{FF2B5EF4-FFF2-40B4-BE49-F238E27FC236}">
                <a16:creationId xmlns:a16="http://schemas.microsoft.com/office/drawing/2014/main" id="{1AF5B4FA-8CD7-3FC8-88DA-CF78DE959BB3}"/>
              </a:ext>
            </a:extLst>
          </p:cNvPr>
          <p:cNvSpPr txBox="1"/>
          <p:nvPr/>
        </p:nvSpPr>
        <p:spPr>
          <a:xfrm>
            <a:off x="8835790" y="5756147"/>
            <a:ext cx="432048" cy="215444"/>
          </a:xfrm>
          <a:prstGeom prst="rect">
            <a:avLst/>
          </a:prstGeom>
          <a:noFill/>
        </p:spPr>
        <p:txBody>
          <a:bodyPr wrap="square" rtlCol="0">
            <a:spAutoFit/>
          </a:bodyPr>
          <a:lstStyle/>
          <a:p>
            <a:r>
              <a:rPr kumimoji="1" lang="en-US" sz="800" noProof="1">
                <a:latin typeface="Arial" panose="020B0604020202020204" pitchFamily="34" charset="0"/>
                <a:ea typeface="ＭＳ Ｐゴシック" panose="020B0600070205080204" pitchFamily="50" charset="-128"/>
                <a:cs typeface="Arial" panose="020B0604020202020204" pitchFamily="34" charset="0"/>
              </a:rPr>
              <a:t>2021</a:t>
            </a:r>
          </a:p>
        </p:txBody>
      </p:sp>
      <p:sp>
        <p:nvSpPr>
          <p:cNvPr id="4" name="テキスト ボックス 74">
            <a:extLst>
              <a:ext uri="{FF2B5EF4-FFF2-40B4-BE49-F238E27FC236}">
                <a16:creationId xmlns:a16="http://schemas.microsoft.com/office/drawing/2014/main" id="{3634843F-C6E1-653E-5107-C872E95CAF44}"/>
              </a:ext>
            </a:extLst>
          </p:cNvPr>
          <p:cNvSpPr txBox="1"/>
          <p:nvPr/>
        </p:nvSpPr>
        <p:spPr>
          <a:xfrm>
            <a:off x="6063879" y="6155932"/>
            <a:ext cx="1291302" cy="9144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lang="ja-JP" altLang="en-US" sz="800" noProof="1">
                <a:solidFill>
                  <a:srgbClr val="000000"/>
                </a:solidFill>
                <a:latin typeface="+mj-lt"/>
                <a:ea typeface="ＭＳ Ｐゴシック" panose="020B0600070205080204" pitchFamily="50" charset="-128"/>
                <a:cs typeface="Arial" panose="020B0604020202020204" pitchFamily="34" charset="0"/>
              </a:rPr>
              <a:t>第二分位</a:t>
            </a:r>
            <a:endParaRPr lang="en-US" altLang="ja-JP" sz="800" noProof="1">
              <a:solidFill>
                <a:srgbClr val="000000"/>
              </a:solidFill>
              <a:latin typeface="+mj-lt"/>
              <a:ea typeface="ＭＳ Ｐゴシック" panose="020B0600070205080204" pitchFamily="50"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100"/>
              </a:spcAft>
              <a:buClrTx/>
              <a:buSzTx/>
              <a:buFontTx/>
              <a:buNone/>
              <a:tabLst/>
              <a:defRPr/>
            </a:pPr>
            <a:r>
              <a:rPr lang="ja-JP" altLang="en-US" sz="800" noProof="1">
                <a:solidFill>
                  <a:srgbClr val="000000"/>
                </a:solidFill>
                <a:latin typeface="+mj-lt"/>
                <a:ea typeface="ＭＳ Ｐゴシック" panose="020B0600070205080204" pitchFamily="50" charset="-128"/>
                <a:cs typeface="Arial" panose="020B0604020202020204" pitchFamily="34" charset="0"/>
              </a:rPr>
              <a:t>（２番目に低い２０％の人口）</a:t>
            </a:r>
            <a:endParaRPr kumimoji="1" lang="ja-JP" altLang="en-US" sz="8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endParaRPr>
          </a:p>
        </p:txBody>
      </p:sp>
      <p:grpSp>
        <p:nvGrpSpPr>
          <p:cNvPr id="35" name="Group 34">
            <a:extLst>
              <a:ext uri="{FF2B5EF4-FFF2-40B4-BE49-F238E27FC236}">
                <a16:creationId xmlns:a16="http://schemas.microsoft.com/office/drawing/2014/main" id="{66E03006-846B-7795-71F2-B6A7B0F543E4}"/>
              </a:ext>
            </a:extLst>
          </p:cNvPr>
          <p:cNvGrpSpPr/>
          <p:nvPr/>
        </p:nvGrpSpPr>
        <p:grpSpPr>
          <a:xfrm>
            <a:off x="5894610" y="6186424"/>
            <a:ext cx="91440" cy="91439"/>
            <a:chOff x="10272959" y="3870257"/>
            <a:chExt cx="473810" cy="547630"/>
          </a:xfrm>
        </p:grpSpPr>
        <p:cxnSp>
          <p:nvCxnSpPr>
            <p:cNvPr id="36" name="Straight Connector 35">
              <a:extLst>
                <a:ext uri="{FF2B5EF4-FFF2-40B4-BE49-F238E27FC236}">
                  <a16:creationId xmlns:a16="http://schemas.microsoft.com/office/drawing/2014/main" id="{360D7B19-A415-A07E-FABE-D19952DBD2BD}"/>
                </a:ext>
              </a:extLst>
            </p:cNvPr>
            <p:cNvCxnSpPr>
              <a:cxnSpLocks/>
            </p:cNvCxnSpPr>
            <p:nvPr/>
          </p:nvCxnSpPr>
          <p:spPr>
            <a:xfrm>
              <a:off x="10283234" y="3880531"/>
              <a:ext cx="463535" cy="527082"/>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7AFAA87-BDD6-1166-A374-3DEB76FE124B}"/>
                </a:ext>
              </a:extLst>
            </p:cNvPr>
            <p:cNvCxnSpPr>
              <a:cxnSpLocks/>
            </p:cNvCxnSpPr>
            <p:nvPr/>
          </p:nvCxnSpPr>
          <p:spPr>
            <a:xfrm flipH="1">
              <a:off x="10272959" y="3890805"/>
              <a:ext cx="466344" cy="527082"/>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48485D4-AEFC-84B7-588F-B350887A5282}"/>
                </a:ext>
              </a:extLst>
            </p:cNvPr>
            <p:cNvCxnSpPr>
              <a:cxnSpLocks/>
            </p:cNvCxnSpPr>
            <p:nvPr/>
          </p:nvCxnSpPr>
          <p:spPr>
            <a:xfrm>
              <a:off x="10506131" y="3870257"/>
              <a:ext cx="8870" cy="54763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3" name="テキスト ボックス 74">
            <a:extLst>
              <a:ext uri="{FF2B5EF4-FFF2-40B4-BE49-F238E27FC236}">
                <a16:creationId xmlns:a16="http://schemas.microsoft.com/office/drawing/2014/main" id="{5CFF87B9-8DF1-B71A-30E3-6CF28154772E}"/>
              </a:ext>
            </a:extLst>
          </p:cNvPr>
          <p:cNvSpPr txBox="1"/>
          <p:nvPr/>
        </p:nvSpPr>
        <p:spPr>
          <a:xfrm>
            <a:off x="218521" y="6575439"/>
            <a:ext cx="5616624" cy="1440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lang="ja-JP" altLang="en-US" sz="800" noProof="1">
                <a:solidFill>
                  <a:srgbClr val="000000"/>
                </a:solidFill>
                <a:latin typeface="+mj-lt"/>
                <a:ea typeface="ＭＳ Ｐゴシック" panose="020B0600070205080204" pitchFamily="50" charset="-128"/>
                <a:cs typeface="Arial" panose="020B0604020202020204" pitchFamily="34" charset="0"/>
              </a:rPr>
              <a:t>（出所）World Bank Group Database （</a:t>
            </a:r>
            <a:r>
              <a:rPr lang="en-US" altLang="ja-JP" sz="800" noProof="1">
                <a:solidFill>
                  <a:srgbClr val="000000"/>
                </a:solidFill>
                <a:latin typeface="+mj-lt"/>
                <a:ea typeface="ＭＳ Ｐゴシック" panose="020B0600070205080204" pitchFamily="50" charset="-128"/>
                <a:cs typeface="Arial" panose="020B0604020202020204" pitchFamily="34" charset="0"/>
              </a:rPr>
              <a:t>2025</a:t>
            </a:r>
            <a:r>
              <a:rPr lang="ja-JP" altLang="en-US" sz="800" noProof="1">
                <a:solidFill>
                  <a:srgbClr val="000000"/>
                </a:solidFill>
                <a:latin typeface="+mj-lt"/>
                <a:ea typeface="ＭＳ Ｐゴシック" panose="020B0600070205080204" pitchFamily="50" charset="-128"/>
                <a:cs typeface="Arial" panose="020B0604020202020204" pitchFamily="34" charset="0"/>
              </a:rPr>
              <a:t>年</a:t>
            </a:r>
            <a:r>
              <a:rPr lang="en-US" altLang="ja-JP" sz="800" noProof="1">
                <a:solidFill>
                  <a:srgbClr val="000000"/>
                </a:solidFill>
                <a:latin typeface="+mj-lt"/>
                <a:ea typeface="ＭＳ Ｐゴシック" panose="020B0600070205080204" pitchFamily="50" charset="-128"/>
                <a:cs typeface="Arial" panose="020B0604020202020204" pitchFamily="34" charset="0"/>
              </a:rPr>
              <a:t>2</a:t>
            </a:r>
            <a:r>
              <a:rPr lang="ja-JP" altLang="en-US" sz="800" noProof="1">
                <a:solidFill>
                  <a:srgbClr val="000000"/>
                </a:solidFill>
                <a:latin typeface="+mj-lt"/>
                <a:ea typeface="ＭＳ Ｐゴシック" panose="020B0600070205080204" pitchFamily="50" charset="-128"/>
                <a:cs typeface="Arial" panose="020B0604020202020204" pitchFamily="34" charset="0"/>
              </a:rPr>
              <a:t>月時点）</a:t>
            </a:r>
          </a:p>
        </p:txBody>
      </p:sp>
    </p:spTree>
    <p:extLst>
      <p:ext uri="{BB962C8B-B14F-4D97-AF65-F5344CB8AC3E}">
        <p14:creationId xmlns:p14="http://schemas.microsoft.com/office/powerpoint/2010/main" val="7246612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タイ／日本との関わり</a:t>
            </a:r>
            <a:endParaRPr kumimoji="1" lang="ja-JP" altLang="en-US"/>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経済産業省の主な医療国際化関連事業（</a:t>
            </a:r>
            <a:r>
              <a:rPr lang="en-US" altLang="ja-JP" dirty="0"/>
              <a:t>2/3</a:t>
            </a:r>
            <a:r>
              <a:rPr lang="ja-JP" altLang="en-US" dirty="0"/>
              <a:t>）</a:t>
            </a:r>
          </a:p>
        </p:txBody>
      </p:sp>
      <p:sp>
        <p:nvSpPr>
          <p:cNvPr id="7" name="Rectangle 6"/>
          <p:cNvSpPr>
            <a:spLocks noChangeArrowheads="1"/>
          </p:cNvSpPr>
          <p:nvPr/>
        </p:nvSpPr>
        <p:spPr bwMode="auto">
          <a:xfrm>
            <a:off x="200472" y="980728"/>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医療国際化事業</a:t>
            </a:r>
            <a:endParaRPr lang="en-US" altLang="ko-KR" sz="1400" dirty="0">
              <a:solidFill>
                <a:srgbClr val="000000"/>
              </a:solidFill>
              <a:latin typeface="Arial Black" pitchFamily="34" charset="0"/>
              <a:ea typeface="HGP創英角ｺﾞｼｯｸUB"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4061930833"/>
              </p:ext>
            </p:extLst>
          </p:nvPr>
        </p:nvGraphicFramePr>
        <p:xfrm>
          <a:off x="200472" y="1340768"/>
          <a:ext cx="9504592" cy="3333814"/>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792192">
                  <a:extLst>
                    <a:ext uri="{9D8B030D-6E8A-4147-A177-3AD203B41FA5}">
                      <a16:colId xmlns:a16="http://schemas.microsoft.com/office/drawing/2014/main" val="20002"/>
                    </a:ext>
                  </a:extLst>
                </a:gridCol>
                <a:gridCol w="935808">
                  <a:extLst>
                    <a:ext uri="{9D8B030D-6E8A-4147-A177-3AD203B41FA5}">
                      <a16:colId xmlns:a16="http://schemas.microsoft.com/office/drawing/2014/main" val="20003"/>
                    </a:ext>
                  </a:extLst>
                </a:gridCol>
                <a:gridCol w="2304552">
                  <a:extLst>
                    <a:ext uri="{9D8B030D-6E8A-4147-A177-3AD203B41FA5}">
                      <a16:colId xmlns:a16="http://schemas.microsoft.com/office/drawing/2014/main" val="20004"/>
                    </a:ext>
                  </a:extLst>
                </a:gridCol>
                <a:gridCol w="4536040">
                  <a:extLst>
                    <a:ext uri="{9D8B030D-6E8A-4147-A177-3AD203B41FA5}">
                      <a16:colId xmlns:a16="http://schemas.microsoft.com/office/drawing/2014/main" val="20005"/>
                    </a:ext>
                  </a:extLst>
                </a:gridCol>
              </a:tblGrid>
              <a:tr h="234538">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53494">
                <a:tc>
                  <a:txBody>
                    <a:bodyPr/>
                    <a:lstStyle/>
                    <a:p>
                      <a:pPr marL="0" algn="ctr" defTabSz="914400" rtl="0" eaLnBrk="1" fontAlgn="ctr" latinLnBrk="0" hangingPunct="0">
                        <a:spcBef>
                          <a:spcPts val="0"/>
                        </a:spcBef>
                      </a:pPr>
                      <a:r>
                        <a:rPr kumimoji="1" lang="en-US" altLang="ja-JP" sz="8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6</a:t>
                      </a:r>
                      <a:endParaRPr kumimoji="1" lang="ja-JP" altLang="en-US" sz="8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800" dirty="0"/>
                        <a:t>高齢者地域包括ケア</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800" dirty="0"/>
                        <a:t>エフビー介護サービス株式会社</a:t>
                      </a:r>
                      <a:endParaRPr lang="zh-TW" altLang="en-US" sz="8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lang="ja-JP" altLang="en-US" sz="800" dirty="0"/>
                        <a:t>拠点設立のための必要事項調査</a:t>
                      </a:r>
                      <a:endParaRPr lang="en-US" altLang="ja-JP" sz="800" dirty="0"/>
                    </a:p>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lang="ja-JP" altLang="en-US" sz="800" dirty="0"/>
                        <a:t>リハビリセラピストによる理学療法評価およびプログラムの提案、教育</a:t>
                      </a:r>
                      <a:endParaRPr lang="en-US" altLang="ja-JP" sz="800" dirty="0"/>
                    </a:p>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lang="zh-TW" altLang="en-US" sz="800" dirty="0"/>
                        <a:t>地域包括協議</a:t>
                      </a:r>
                      <a:endParaRPr lang="en-US" altLang="ja-JP" sz="800" dirty="0"/>
                    </a:p>
                  </a:txBody>
                  <a:tcPr marL="36000" marR="3600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71450" indent="-171450" algn="l" fontAlgn="ctr" hangingPunct="0">
                        <a:spcBef>
                          <a:spcPts val="0"/>
                        </a:spcBef>
                        <a:buClr>
                          <a:srgbClr val="83A4D1"/>
                        </a:buClr>
                        <a:buSzPct val="80000"/>
                        <a:buFont typeface="Wingdings" panose="05000000000000000000" pitchFamily="2" charset="2"/>
                        <a:buChar char="l"/>
                      </a:pPr>
                      <a:r>
                        <a:rPr lang="en-US" altLang="ja-JP" sz="800" dirty="0"/>
                        <a:t>2020 </a:t>
                      </a:r>
                      <a:r>
                        <a:rPr lang="ja-JP" altLang="en-US" sz="800" dirty="0"/>
                        <a:t>年開業を計画していた介護施設運営事業は、開業を </a:t>
                      </a:r>
                      <a:r>
                        <a:rPr lang="en-US" altLang="ja-JP" sz="800" dirty="0"/>
                        <a:t>2 </a:t>
                      </a:r>
                      <a:r>
                        <a:rPr lang="ja-JP" altLang="en-US" sz="800" dirty="0"/>
                        <a:t>年後の </a:t>
                      </a:r>
                      <a:r>
                        <a:rPr lang="en-US" altLang="ja-JP" sz="800" dirty="0"/>
                        <a:t>2021 </a:t>
                      </a:r>
                      <a:r>
                        <a:rPr lang="ja-JP" altLang="en-US" sz="800" dirty="0"/>
                        <a:t>年 </a:t>
                      </a:r>
                      <a:r>
                        <a:rPr lang="en-US" altLang="ja-JP" sz="800" dirty="0"/>
                        <a:t>1 </a:t>
                      </a:r>
                      <a:r>
                        <a:rPr lang="ja-JP" altLang="en-US" sz="800" dirty="0"/>
                        <a:t>月へ延期することになった。</a:t>
                      </a:r>
                      <a:endParaRPr lang="en-US" altLang="ja-JP" sz="800" dirty="0"/>
                    </a:p>
                    <a:p>
                      <a:pPr marL="171450" indent="-171450" algn="l" fontAlgn="ctr" hangingPunct="0">
                        <a:spcBef>
                          <a:spcPts val="0"/>
                        </a:spcBef>
                        <a:buClr>
                          <a:srgbClr val="83A4D1"/>
                        </a:buClr>
                        <a:buSzPct val="80000"/>
                        <a:buFont typeface="Wingdings" panose="05000000000000000000" pitchFamily="2" charset="2"/>
                        <a:buChar char="l"/>
                      </a:pPr>
                      <a:r>
                        <a:rPr lang="ja-JP" altLang="en-US" sz="800" dirty="0"/>
                        <a:t>事前調査期間を短縮し、 連携先と信頼関係を構築することができた。</a:t>
                      </a:r>
                      <a:endParaRPr lang="en-US" altLang="ja-JP" sz="800" dirty="0"/>
                    </a:p>
                    <a:p>
                      <a:pPr marL="171450" indent="-171450" algn="l" fontAlgn="ctr" hangingPunct="0">
                        <a:spcBef>
                          <a:spcPts val="0"/>
                        </a:spcBef>
                        <a:buClr>
                          <a:srgbClr val="83A4D1"/>
                        </a:buClr>
                        <a:buSzPct val="80000"/>
                        <a:buFont typeface="Wingdings" panose="05000000000000000000" pitchFamily="2" charset="2"/>
                        <a:buChar char="l"/>
                      </a:pPr>
                      <a:r>
                        <a:rPr lang="ja-JP" altLang="en-US" sz="800" dirty="0"/>
                        <a:t>地域でシンポジウムを開催した。</a:t>
                      </a:r>
                      <a:endParaRPr kumimoji="1" lang="ja-JP" altLang="en-US" sz="8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42691">
                <a:tc>
                  <a:txBody>
                    <a:bodyPr/>
                    <a:lstStyle/>
                    <a:p>
                      <a:pPr algn="ctr" fontAlgn="ctr" hangingPunct="0">
                        <a:spcBef>
                          <a:spcPts val="0"/>
                        </a:spcBef>
                      </a:pPr>
                      <a:r>
                        <a:rPr lang="en-US" altLang="ja-JP" sz="800" b="1" dirty="0">
                          <a:latin typeface="Arial" panose="020B0604020202020204" pitchFamily="34" charset="0"/>
                          <a:ea typeface="ＭＳ Ｐゴシック" panose="020B0600070205080204" pitchFamily="50" charset="-128"/>
                          <a:cs typeface="Arial" panose="020B0604020202020204" pitchFamily="34" charset="0"/>
                        </a:rPr>
                        <a:t>7</a:t>
                      </a:r>
                      <a:endParaRPr lang="ja-JP" altLang="en-US" sz="8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fontAlgn="ctr" hangingPunct="0">
                        <a:spcBef>
                          <a:spcPts val="0"/>
                        </a:spcBef>
                      </a:pP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spcBef>
                          <a:spcPts val="0"/>
                        </a:spcBef>
                      </a:pPr>
                      <a:r>
                        <a:rPr lang="ja-JP" altLang="en-US" sz="800" dirty="0"/>
                        <a:t>日本式肝癌サーベイランス</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spcBef>
                          <a:spcPts val="0"/>
                        </a:spcBef>
                      </a:pPr>
                      <a:r>
                        <a:rPr lang="ja-JP" altLang="en-US" sz="800" dirty="0"/>
                        <a:t>富士フイルム株式会社</a:t>
                      </a:r>
                      <a:endParaRPr lang="zh-TW" altLang="en-US" sz="8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lang="ja-JP" altLang="en-US" sz="800" dirty="0"/>
                        <a:t>日本式肝癌サーベイランス・診断の優位性訴求、タイ医療機関への技術移転</a:t>
                      </a:r>
                      <a:endParaRPr lang="en-US" altLang="ja-JP" sz="800" dirty="0"/>
                    </a:p>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lang="ja-JP" altLang="en-US" sz="800" dirty="0"/>
                        <a:t>日本式肝癌サーベイランス・診断の導入・運用</a:t>
                      </a:r>
                      <a:endParaRPr lang="en-US" altLang="ja-JP" sz="800" dirty="0"/>
                    </a:p>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lang="ja-JP" altLang="en-US" sz="800" dirty="0"/>
                        <a:t>実証評価、周知広報</a:t>
                      </a:r>
                      <a:endParaRPr lang="en-US" altLang="ja-JP" sz="800" dirty="0"/>
                    </a:p>
                  </a:txBody>
                  <a:tcPr marL="36000" marR="36000" marT="0" marB="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lang="ja-JP" altLang="en-US" sz="800" dirty="0"/>
                        <a:t>シリラート病院に日本式サーベイランスを導入し、現行のタイの肝癌サーベイランス （超音波検査＋腫瘍マーカー</a:t>
                      </a:r>
                      <a:r>
                        <a:rPr lang="en-US" altLang="ja-JP" sz="800" dirty="0"/>
                        <a:t>AFP1 </a:t>
                      </a:r>
                      <a:r>
                        <a:rPr lang="ja-JP" altLang="en-US" sz="800" dirty="0"/>
                        <a:t>種）では検出できなかった患者を新たに検出することができた。タイ国内で影響力を有するシリラート病院を拠点病院とし医師等ネットワークの形成ができた。 </a:t>
                      </a:r>
                      <a:endParaRPr lang="en-US" altLang="ja-JP" sz="800" dirty="0"/>
                    </a:p>
                  </a:txBody>
                  <a:tcPr marL="36000" marR="36000" marT="0" marB="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38443">
                <a:tc>
                  <a:txBody>
                    <a:bodyPr/>
                    <a:lstStyle/>
                    <a:p>
                      <a:pPr algn="ctr" fontAlgn="ctr" hangingPunct="0">
                        <a:spcBef>
                          <a:spcPts val="0"/>
                        </a:spcBef>
                      </a:pPr>
                      <a:r>
                        <a:rPr lang="en-US" altLang="ja-JP" sz="800" b="1" dirty="0">
                          <a:latin typeface="Arial" panose="020B0604020202020204" pitchFamily="34" charset="0"/>
                          <a:ea typeface="ＭＳ Ｐゴシック" panose="020B0600070205080204" pitchFamily="50" charset="-128"/>
                          <a:cs typeface="Arial" panose="020B0604020202020204" pitchFamily="34" charset="0"/>
                        </a:rPr>
                        <a:t>8</a:t>
                      </a:r>
                      <a:endParaRPr lang="ja-JP" altLang="en-US" sz="8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fontAlgn="ctr" hangingPunct="0">
                        <a:spcBef>
                          <a:spcPts val="0"/>
                        </a:spcBef>
                      </a:pP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800" dirty="0"/>
                        <a:t>消毒・洗浄普及</a:t>
                      </a:r>
                    </a:p>
                  </a:txBody>
                  <a:tcPr marL="36000" marR="36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spcBef>
                          <a:spcPts val="0"/>
                        </a:spcBef>
                      </a:pPr>
                      <a:r>
                        <a:rPr lang="zh-TW" altLang="en-US" sz="800" dirty="0"/>
                        <a:t>東海機器工業株式会社</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lang="ja-JP" altLang="en-US" sz="800" dirty="0"/>
                        <a:t>設備導入 </a:t>
                      </a:r>
                      <a:endParaRPr lang="en-US" altLang="ja-JP" sz="800" dirty="0"/>
                    </a:p>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lang="ja-JP" altLang="en-US" sz="800" dirty="0"/>
                        <a:t>事業化準備</a:t>
                      </a:r>
                      <a:endParaRPr kumimoji="1" lang="ja-JP" altLang="en-US" sz="8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lang="ja-JP" altLang="en-US" sz="800" dirty="0"/>
                        <a:t>病院・施設へのマーケティング・実証</a:t>
                      </a:r>
                      <a:endParaRPr lang="en-US" altLang="ja-JP" sz="800" dirty="0"/>
                    </a:p>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lang="ja-JP" altLang="en-US" sz="800" dirty="0"/>
                        <a:t>展示会出展</a:t>
                      </a:r>
                      <a:endParaRPr lang="en-US" altLang="ja-JP" sz="800" dirty="0"/>
                    </a:p>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lang="ja-JP" altLang="en-US" sz="800" dirty="0"/>
                        <a:t>タイ保健省・タイ商工会議所への活動</a:t>
                      </a:r>
                      <a:endParaRPr kumimoji="1" lang="ja-JP" altLang="en-US" sz="8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lang="en-US" altLang="ja-JP" sz="800" dirty="0"/>
                        <a:t>2019 </a:t>
                      </a:r>
                      <a:r>
                        <a:rPr lang="ja-JP" altLang="en-US" sz="800" dirty="0"/>
                        <a:t>年 </a:t>
                      </a:r>
                      <a:r>
                        <a:rPr lang="en-US" altLang="ja-JP" sz="800" dirty="0"/>
                        <a:t>10 </a:t>
                      </a:r>
                      <a:r>
                        <a:rPr lang="ja-JP" altLang="en-US" sz="800" dirty="0"/>
                        <a:t>月に会社を設立し、</a:t>
                      </a:r>
                      <a:r>
                        <a:rPr lang="en-US" altLang="ja-JP" sz="800" dirty="0"/>
                        <a:t>2020 </a:t>
                      </a:r>
                      <a:r>
                        <a:rPr lang="ja-JP" altLang="en-US" sz="800" dirty="0"/>
                        <a:t>年 </a:t>
                      </a:r>
                      <a:r>
                        <a:rPr lang="en-US" altLang="ja-JP" sz="800" dirty="0"/>
                        <a:t>2 </a:t>
                      </a:r>
                      <a:r>
                        <a:rPr lang="ja-JP" altLang="en-US" sz="800" dirty="0"/>
                        <a:t>月 </a:t>
                      </a:r>
                      <a:r>
                        <a:rPr lang="en-US" altLang="ja-JP" sz="800" dirty="0"/>
                        <a:t>13 </a:t>
                      </a:r>
                      <a:r>
                        <a:rPr lang="ja-JP" altLang="en-US" sz="800" dirty="0"/>
                        <a:t>日に会社設立レセプションを 開催することができた。</a:t>
                      </a:r>
                      <a:endParaRPr lang="en-US" altLang="ja-JP" sz="800" dirty="0"/>
                    </a:p>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lang="ja-JP" altLang="en-US" sz="800" dirty="0"/>
                        <a:t>マットレス、車椅子などの福祉用具を 洗浄・消毒する体制を整備することができた。</a:t>
                      </a:r>
                      <a:endParaRPr lang="en-US" altLang="ja-JP" sz="800" dirty="0"/>
                    </a:p>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lang="ja-JP" altLang="en-US" sz="800" dirty="0"/>
                        <a:t>代理店としてパラマウントベッド及び日系クリーニング事業者には、既存のサービ スメニューに洗浄・消毒サービスを追加提案いただくことで合意できた。</a:t>
                      </a:r>
                      <a:endPar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660876">
                <a:tc>
                  <a:txBody>
                    <a:bodyPr/>
                    <a:lstStyle/>
                    <a:p>
                      <a:pPr algn="ctr" fontAlgn="ctr" hangingPunct="0">
                        <a:spcBef>
                          <a:spcPts val="0"/>
                        </a:spcBef>
                      </a:pPr>
                      <a:r>
                        <a:rPr lang="en-US" altLang="ja-JP" sz="800" b="1" dirty="0">
                          <a:latin typeface="Arial" panose="020B0604020202020204" pitchFamily="34" charset="0"/>
                          <a:ea typeface="ＭＳ Ｐゴシック" panose="020B0600070205080204" pitchFamily="50" charset="-128"/>
                          <a:cs typeface="Arial" panose="020B0604020202020204" pitchFamily="34" charset="0"/>
                        </a:rPr>
                        <a:t>9</a:t>
                      </a:r>
                      <a:endParaRPr lang="ja-JP" altLang="en-US" sz="8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fontAlgn="ctr" hangingPunct="0">
                        <a:spcBef>
                          <a:spcPts val="0"/>
                        </a:spcBef>
                      </a:pP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2022</a:t>
                      </a: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zh-TW" altLang="en-US" sz="800" dirty="0"/>
                        <a:t>周産期遠隔医療</a:t>
                      </a:r>
                      <a:endParaRPr lang="ja-JP" altLang="en-US" sz="800" dirty="0"/>
                    </a:p>
                  </a:txBody>
                  <a:tcPr marL="36000" marR="36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spcBef>
                          <a:spcPts val="0"/>
                        </a:spcBef>
                      </a:pPr>
                      <a:r>
                        <a:rPr lang="ja-JP" altLang="en-US" sz="800" dirty="0"/>
                        <a:t>メロディ・インターナショナル株式会社</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lang="ja-JP" altLang="en-US" sz="800" dirty="0"/>
                        <a:t>周産期医療における</a:t>
                      </a:r>
                      <a:r>
                        <a:rPr lang="en-US" altLang="ja-JP" sz="800" dirty="0"/>
                        <a:t>ICT</a:t>
                      </a:r>
                      <a:r>
                        <a:rPr lang="ja-JP" altLang="en-US" sz="800" dirty="0"/>
                        <a:t>技術を活用した遠隔胎児モニタリングの周知</a:t>
                      </a:r>
                      <a:endParaRPr lang="en-US" altLang="ja-JP" sz="800" dirty="0"/>
                    </a:p>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lang="ja-JP" altLang="en-US" sz="800" dirty="0"/>
                        <a:t>チュラロンコン大学病院およびその関連病院での医療関係者への教育・育成を通じ医療レベルの向上</a:t>
                      </a:r>
                      <a:endParaRPr kumimoji="1" lang="ja-JP" altLang="en-US" sz="8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lang="ja-JP" altLang="en-US" sz="800" dirty="0"/>
                        <a:t>将来的な事業化、周産期医療体制の素地形成ができた。</a:t>
                      </a:r>
                      <a:endParaRPr lang="en-US" altLang="ja-JP" sz="800" dirty="0"/>
                    </a:p>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lang="ja-JP" altLang="en-US" sz="800" dirty="0"/>
                        <a:t>バンコクーチェンマイの周産期医療環境の違いに関する知見の蓄積がなされた。</a:t>
                      </a:r>
                      <a:endParaRPr lang="en-US" altLang="ja-JP" sz="800" dirty="0"/>
                    </a:p>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本</a:t>
                      </a:r>
                      <a:r>
                        <a:rPr lang="ja-JP" altLang="en-US" sz="800" dirty="0"/>
                        <a:t>事業を通じて、</a:t>
                      </a:r>
                      <a:r>
                        <a:rPr lang="en-US" altLang="ja-JP" sz="800" dirty="0" err="1"/>
                        <a:t>iCTG</a:t>
                      </a:r>
                      <a:r>
                        <a:rPr lang="ja-JP" altLang="en-US" sz="800" dirty="0"/>
                        <a:t>で測定したデータを</a:t>
                      </a:r>
                      <a:r>
                        <a:rPr lang="en-US" altLang="ja-JP" sz="800" dirty="0"/>
                        <a:t>Join</a:t>
                      </a:r>
                      <a:r>
                        <a:rPr lang="ja-JP" altLang="en-US" sz="800" dirty="0"/>
                        <a:t>を用いて関係者間で迅速かつ安全に共有できるシ ステムが構築できた。 </a:t>
                      </a:r>
                      <a:endPar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3684437861"/>
                  </a:ext>
                </a:extLst>
              </a:tr>
              <a:tr h="0">
                <a:tc>
                  <a:txBody>
                    <a:bodyPr/>
                    <a:lstStyle/>
                    <a:p>
                      <a:pPr algn="ctr" fontAlgn="ctr" hangingPunct="0">
                        <a:spcBef>
                          <a:spcPts val="0"/>
                        </a:spcBef>
                      </a:pPr>
                      <a:r>
                        <a:rPr lang="en-US" altLang="ja-JP" sz="800" b="1" dirty="0">
                          <a:latin typeface="Arial" panose="020B0604020202020204" pitchFamily="34" charset="0"/>
                          <a:ea typeface="ＭＳ Ｐゴシック" panose="020B0600070205080204" pitchFamily="50" charset="-128"/>
                          <a:cs typeface="Arial" panose="020B0604020202020204" pitchFamily="34" charset="0"/>
                        </a:rPr>
                        <a:t>10</a:t>
                      </a:r>
                      <a:endParaRPr lang="ja-JP" altLang="en-US" sz="8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fontAlgn="ctr" hangingPunct="0">
                        <a:spcBef>
                          <a:spcPts val="0"/>
                        </a:spcBef>
                      </a:pP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2022</a:t>
                      </a: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800" dirty="0"/>
                        <a:t>ヘルスケア産業のプラットフォーム拡充</a:t>
                      </a:r>
                    </a:p>
                  </a:txBody>
                  <a:tcPr marL="36000" marR="36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spcBef>
                          <a:spcPts val="0"/>
                        </a:spcBef>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株式会社　松永製作所</a:t>
                      </a:r>
                    </a:p>
                  </a:txBody>
                  <a:tcPr marL="36000" marR="36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lang="ja-JP" altLang="en-US" sz="800" dirty="0"/>
                        <a:t>割賦販売事業・福祉用具レン タル事業・異業種との協業を支援するためのネットワークの拡充</a:t>
                      </a:r>
                      <a:endParaRPr lang="en-US" altLang="ja-JP" sz="800" dirty="0"/>
                    </a:p>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kumimoji="1" lang="ja-JP" altLang="en-US" sz="8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販売拡大支援</a:t>
                      </a:r>
                    </a:p>
                  </a:txBody>
                  <a:tcPr marL="36000" marR="3600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来年度以降も継続して協力していく要望を受けた。</a:t>
                      </a:r>
                      <a:endPar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JAPAN</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デスクを本社海外営業部内に開設した。</a:t>
                      </a:r>
                      <a:endPar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車いすと歩行器のトライアルを行っていた</a:t>
                      </a: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施設について</a:t>
                      </a: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4</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月以降の正式契約が決定した。</a:t>
                      </a:r>
                    </a:p>
                  </a:txBody>
                  <a:tcPr marL="36000" marR="36000" marT="0" marB="0" anchor="ctr">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3761113022"/>
                  </a:ext>
                </a:extLst>
              </a:tr>
              <a:tr h="416518">
                <a:tc>
                  <a:txBody>
                    <a:bodyPr/>
                    <a:lstStyle/>
                    <a:p>
                      <a:pPr algn="ctr" fontAlgn="ctr" hangingPunct="0">
                        <a:spcBef>
                          <a:spcPts val="0"/>
                        </a:spcBef>
                      </a:pPr>
                      <a:r>
                        <a:rPr lang="en-US" altLang="ja-JP" sz="800" b="1" dirty="0">
                          <a:latin typeface="Arial" panose="020B0604020202020204" pitchFamily="34" charset="0"/>
                          <a:ea typeface="ＭＳ Ｐゴシック" panose="020B0600070205080204" pitchFamily="50" charset="-128"/>
                          <a:cs typeface="Arial" panose="020B0604020202020204" pitchFamily="34" charset="0"/>
                        </a:rPr>
                        <a:t>11</a:t>
                      </a:r>
                      <a:endParaRPr lang="ja-JP" altLang="en-US" sz="8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fontAlgn="ctr" hangingPunct="0">
                        <a:spcBef>
                          <a:spcPts val="0"/>
                        </a:spcBef>
                      </a:pP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2022</a:t>
                      </a: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800" dirty="0"/>
                        <a:t>日本式介護運営の強み調査・モデル確立に向けた実証事業</a:t>
                      </a:r>
                    </a:p>
                  </a:txBody>
                  <a:tcPr marL="36000" marR="36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spcBef>
                          <a:spcPts val="0"/>
                        </a:spcBef>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医療法人石井会</a:t>
                      </a:r>
                    </a:p>
                  </a:txBody>
                  <a:tcPr marL="36000" marR="36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kumimoji="1" lang="ja-JP" altLang="en-US" sz="8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デスクトップ調査</a:t>
                      </a:r>
                      <a:endParaRPr kumimoji="1" lang="en-US" altLang="ja-JP" sz="8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kumimoji="1" lang="ja-JP" altLang="en-US" sz="8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現地介護施設での実地調査</a:t>
                      </a:r>
                      <a:endParaRPr kumimoji="1" lang="en-US" altLang="ja-JP" sz="8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kumimoji="1" lang="ja-JP" altLang="en-US" sz="8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セミナートレーニング</a:t>
                      </a:r>
                    </a:p>
                  </a:txBody>
                  <a:tcPr marL="36000" marR="36000" marT="0" marB="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日タイ比較により日本の会議の強み・日系の介護関連商品に対するタイでの評価を確認した。</a:t>
                      </a:r>
                      <a:endPar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現地の介護施設や学校において、セミナー・研修を通じて日系サービスに関する啓発を行った。</a:t>
                      </a:r>
                      <a:endPar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タイにおける新規出資・事業拡大を行った。</a:t>
                      </a:r>
                    </a:p>
                  </a:txBody>
                  <a:tcPr marL="36000" marR="36000" marT="0" marB="0" anchor="ctr">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2961715087"/>
                  </a:ext>
                </a:extLst>
              </a:tr>
            </a:tbl>
          </a:graphicData>
        </a:graphic>
      </p:graphicFrame>
      <p:sp>
        <p:nvSpPr>
          <p:cNvPr id="9" name="テキスト ボックス 8"/>
          <p:cNvSpPr txBox="1"/>
          <p:nvPr/>
        </p:nvSpPr>
        <p:spPr>
          <a:xfrm>
            <a:off x="200472" y="6617177"/>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zh-TW" altLang="en-US" sz="800">
                <a:latin typeface="Arial" panose="020B0604020202020204" pitchFamily="34" charset="0"/>
                <a:ea typeface="ＭＳ Ｐゴシック" panose="020B0600070205080204" pitchFamily="50" charset="-128"/>
                <a:cs typeface="Arial" panose="020B0604020202020204" pitchFamily="34" charset="0"/>
              </a:rPr>
              <a:t>所） </a:t>
            </a:r>
            <a:r>
              <a:rPr lang="ja-JP" altLang="en-US" sz="800">
                <a:latin typeface="Arial" panose="020B0604020202020204" pitchFamily="34" charset="0"/>
                <a:ea typeface="ＭＳ Ｐゴシック" panose="020B0600070205080204" pitchFamily="50" charset="-128"/>
                <a:cs typeface="Arial" panose="020B0604020202020204" pitchFamily="34" charset="0"/>
              </a:rPr>
              <a:t>経</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済産業省ホームページ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Rectangle 6"/>
          <p:cNvSpPr>
            <a:spLocks noChangeArrowheads="1"/>
          </p:cNvSpPr>
          <p:nvPr/>
        </p:nvSpPr>
        <p:spPr bwMode="auto">
          <a:xfrm>
            <a:off x="200472" y="4797152"/>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官民ミッション</a:t>
            </a:r>
          </a:p>
        </p:txBody>
      </p:sp>
      <p:graphicFrame>
        <p:nvGraphicFramePr>
          <p:cNvPr id="18" name="表 8"/>
          <p:cNvGraphicFramePr>
            <a:graphicFrameLocks noGrp="1"/>
          </p:cNvGraphicFramePr>
          <p:nvPr>
            <p:extLst>
              <p:ext uri="{D42A27DB-BD31-4B8C-83A1-F6EECF244321}">
                <p14:modId xmlns:p14="http://schemas.microsoft.com/office/powerpoint/2010/main" val="1895674610"/>
              </p:ext>
            </p:extLst>
          </p:nvPr>
        </p:nvGraphicFramePr>
        <p:xfrm>
          <a:off x="200472" y="5109448"/>
          <a:ext cx="9505056" cy="1447800"/>
        </p:xfrm>
        <a:graphic>
          <a:graphicData uri="http://schemas.openxmlformats.org/drawingml/2006/table">
            <a:tbl>
              <a:tblPr firstRow="1" bandRow="1">
                <a:tableStyleId>{5C22544A-7EE6-4342-B048-85BDC9FD1C3A}</a:tableStyleId>
              </a:tblPr>
              <a:tblGrid>
                <a:gridCol w="360040">
                  <a:extLst>
                    <a:ext uri="{9D8B030D-6E8A-4147-A177-3AD203B41FA5}">
                      <a16:colId xmlns:a16="http://schemas.microsoft.com/office/drawing/2014/main" val="20000"/>
                    </a:ext>
                  </a:extLst>
                </a:gridCol>
                <a:gridCol w="504056">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gridCol w="1073932">
                  <a:extLst>
                    <a:ext uri="{9D8B030D-6E8A-4147-A177-3AD203B41FA5}">
                      <a16:colId xmlns:a16="http://schemas.microsoft.com/office/drawing/2014/main" val="20003"/>
                    </a:ext>
                  </a:extLst>
                </a:gridCol>
                <a:gridCol w="3765176">
                  <a:extLst>
                    <a:ext uri="{9D8B030D-6E8A-4147-A177-3AD203B41FA5}">
                      <a16:colId xmlns:a16="http://schemas.microsoft.com/office/drawing/2014/main" val="20004"/>
                    </a:ext>
                  </a:extLst>
                </a:gridCol>
                <a:gridCol w="2793740">
                  <a:extLst>
                    <a:ext uri="{9D8B030D-6E8A-4147-A177-3AD203B41FA5}">
                      <a16:colId xmlns:a16="http://schemas.microsoft.com/office/drawing/2014/main" val="20005"/>
                    </a:ext>
                  </a:extLst>
                </a:gridCol>
              </a:tblGrid>
              <a:tr h="0">
                <a:tc>
                  <a:txBody>
                    <a:bodyPr/>
                    <a:lstStyle/>
                    <a:p>
                      <a:pPr algn="ctr" fontAlgn="ctr" hangingPunct="0"/>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内容</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セミナーの主な内容</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特記事項</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0">
                <a:tc>
                  <a:txBody>
                    <a:bodyPr/>
                    <a:lstStyle/>
                    <a:p>
                      <a:pPr algn="ctr" fontAlgn="ctr" hangingPunct="0">
                        <a:spcBef>
                          <a:spcPts val="0"/>
                        </a:spcBef>
                        <a:spcAft>
                          <a:spcPts val="0"/>
                        </a:spcAft>
                      </a:pPr>
                      <a:r>
                        <a:rPr lang="en-US" altLang="ja-JP" sz="9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9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2017</a:t>
                      </a: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800">
                          <a:latin typeface="Arial" panose="020B0604020202020204" pitchFamily="34" charset="0"/>
                          <a:ea typeface="ＭＳ Ｐゴシック" panose="020B0600070205080204" pitchFamily="50" charset="-128"/>
                          <a:cs typeface="Arial" panose="020B0604020202020204" pitchFamily="34" charset="0"/>
                        </a:rPr>
                        <a:t>セミナー、</a:t>
                      </a:r>
                    </a:p>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800">
                          <a:latin typeface="Arial" panose="020B0604020202020204" pitchFamily="34" charset="0"/>
                          <a:ea typeface="ＭＳ Ｐゴシック" panose="020B0600070205080204" pitchFamily="50" charset="-128"/>
                          <a:cs typeface="Arial" panose="020B0604020202020204" pitchFamily="34" charset="0"/>
                        </a:rPr>
                        <a:t>医療機関訪問</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800">
                          <a:latin typeface="Arial" panose="020B0604020202020204" pitchFamily="34" charset="0"/>
                          <a:ea typeface="ＭＳ Ｐゴシック" panose="020B0600070205080204" pitchFamily="50" charset="-128"/>
                          <a:cs typeface="Arial" panose="020B0604020202020204" pitchFamily="34" charset="0"/>
                        </a:rPr>
                        <a:t>内視鏡外科、</a:t>
                      </a:r>
                      <a:br>
                        <a:rPr lang="en-US" altLang="ja-JP" sz="800">
                          <a:latin typeface="Arial" panose="020B0604020202020204" pitchFamily="34" charset="0"/>
                          <a:ea typeface="ＭＳ Ｐゴシック" panose="020B0600070205080204" pitchFamily="50" charset="-128"/>
                          <a:cs typeface="Arial" panose="020B0604020202020204" pitchFamily="34" charset="0"/>
                        </a:rPr>
                      </a:br>
                      <a:r>
                        <a:rPr lang="ja-JP" altLang="en-US" sz="800">
                          <a:latin typeface="Arial" panose="020B0604020202020204" pitchFamily="34" charset="0"/>
                          <a:ea typeface="ＭＳ Ｐゴシック" panose="020B0600070205080204" pitchFamily="50" charset="-128"/>
                          <a:cs typeface="Arial" panose="020B0604020202020204" pitchFamily="34" charset="0"/>
                        </a:rPr>
                        <a:t>糖尿病</a:t>
                      </a:r>
                      <a:endParaRPr lang="zh-TW" altLang="en-US" sz="8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fontAlgn="ctr">
                        <a:spcBef>
                          <a:spcPts val="0"/>
                        </a:spcBef>
                        <a:spcAft>
                          <a:spcPts val="0"/>
                        </a:spcAft>
                      </a:pPr>
                      <a:r>
                        <a:rPr lang="ja-JP" altLang="en-US" sz="800"/>
                        <a:t>タイへの進出・ビジネス拡大を目指す日本企業向けビジネスセミナーにて、バンコク日本人商工会議所ヘルスケア担当委員会の取組や、タイでの医療機器ビジネスのキーとなる市場動向、投資優遇制度、医療機器承認制度について、タイ政府（</a:t>
                      </a:r>
                      <a:r>
                        <a:rPr lang="en-US" altLang="ja-JP" sz="800"/>
                        <a:t>MTEC </a:t>
                      </a:r>
                      <a:r>
                        <a:rPr lang="ja-JP" altLang="en-US" sz="800"/>
                        <a:t>、</a:t>
                      </a:r>
                      <a:r>
                        <a:rPr lang="en-US" altLang="ja-JP" sz="800"/>
                        <a:t>BOI </a:t>
                      </a:r>
                      <a:r>
                        <a:rPr lang="ja-JP" altLang="en-US" sz="800"/>
                        <a:t>、</a:t>
                      </a:r>
                      <a:r>
                        <a:rPr lang="en-US" altLang="ja-JP" sz="800"/>
                        <a:t>FDA</a:t>
                      </a:r>
                      <a:r>
                        <a:rPr lang="ja-JP" altLang="en-US" sz="800"/>
                        <a:t>）から紹介。</a:t>
                      </a:r>
                      <a:endParaRPr lang="ja-JP" altLang="en-US" sz="800" dirty="0"/>
                    </a:p>
                  </a:txBody>
                  <a:tcPr marL="36000" marR="3600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marL="0" indent="0" algn="l" fontAlgn="ctr" hangingPunct="0">
                        <a:spcBef>
                          <a:spcPts val="0"/>
                        </a:spcBef>
                        <a:spcAft>
                          <a:spcPts val="0"/>
                        </a:spcAft>
                        <a:buClr>
                          <a:srgbClr val="83A4D1"/>
                        </a:buClr>
                        <a:buSzPct val="80000"/>
                        <a:buFont typeface="Wingdings" panose="05000000000000000000" pitchFamily="2" charset="2"/>
                        <a:buNone/>
                      </a:pPr>
                      <a:r>
                        <a:rPr kumimoji="1" lang="ja-JP" altLang="en-US" sz="8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日本からは</a:t>
                      </a:r>
                      <a:r>
                        <a:rPr kumimoji="1" lang="en-US" altLang="ja-JP" sz="8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11</a:t>
                      </a:r>
                      <a:r>
                        <a:rPr kumimoji="1" lang="ja-JP" altLang="en-US" sz="8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企業、医療機関の計</a:t>
                      </a:r>
                      <a:r>
                        <a:rPr kumimoji="1" lang="en-US" altLang="ja-JP" sz="8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50</a:t>
                      </a:r>
                      <a:r>
                        <a:rPr kumimoji="1" lang="ja-JP" altLang="en-US" sz="8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名（事務局含む）が参加</a:t>
                      </a:r>
                    </a:p>
                  </a:txBody>
                  <a:tcPr marL="36000" marR="36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0">
                <a:tc>
                  <a:txBody>
                    <a:bodyPr/>
                    <a:lstStyle/>
                    <a:p>
                      <a:pPr algn="ctr" fontAlgn="ctr" hangingPunct="0">
                        <a:spcBef>
                          <a:spcPts val="0"/>
                        </a:spcBef>
                        <a:spcAft>
                          <a:spcPts val="0"/>
                        </a:spcAft>
                      </a:pPr>
                      <a:r>
                        <a:rPr lang="en-US" altLang="ja-JP" sz="9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9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800">
                          <a:latin typeface="Arial" panose="020B0604020202020204" pitchFamily="34" charset="0"/>
                          <a:ea typeface="ＭＳ Ｐゴシック" panose="020B0600070205080204" pitchFamily="50" charset="-128"/>
                          <a:cs typeface="Arial" panose="020B0604020202020204" pitchFamily="34" charset="0"/>
                        </a:rPr>
                        <a:t>2019</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800">
                          <a:latin typeface="Arial" panose="020B0604020202020204" pitchFamily="34" charset="0"/>
                          <a:ea typeface="ＭＳ Ｐゴシック" panose="020B0600070205080204" pitchFamily="50" charset="-128"/>
                          <a:cs typeface="Arial" panose="020B0604020202020204" pitchFamily="34" charset="0"/>
                        </a:rPr>
                        <a:t>セミナー、</a:t>
                      </a:r>
                      <a:endParaRPr lang="en-US" altLang="ja-JP" sz="80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800">
                          <a:latin typeface="Arial" panose="020B0604020202020204" pitchFamily="34" charset="0"/>
                          <a:ea typeface="ＭＳ Ｐゴシック" panose="020B0600070205080204" pitchFamily="50" charset="-128"/>
                          <a:cs typeface="Arial" panose="020B0604020202020204" pitchFamily="34" charset="0"/>
                        </a:rPr>
                        <a:t>企業展示、</a:t>
                      </a:r>
                      <a:endParaRPr lang="en-US" altLang="ja-JP" sz="80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800">
                          <a:latin typeface="Arial" panose="020B0604020202020204" pitchFamily="34" charset="0"/>
                          <a:ea typeface="ＭＳ Ｐゴシック" panose="020B0600070205080204" pitchFamily="50" charset="-128"/>
                          <a:cs typeface="Arial" panose="020B0604020202020204" pitchFamily="34" charset="0"/>
                        </a:rPr>
                        <a:t>医療関連機関訪問</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800">
                          <a:latin typeface="Arial" panose="020B0604020202020204" pitchFamily="34" charset="0"/>
                          <a:ea typeface="ＭＳ Ｐゴシック" panose="020B0600070205080204" pitchFamily="50" charset="-128"/>
                          <a:cs typeface="Arial" panose="020B0604020202020204" pitchFamily="34" charset="0"/>
                        </a:rPr>
                        <a:t>歯科</a:t>
                      </a:r>
                      <a:endParaRPr lang="zh-TW" altLang="en-US" sz="8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fontAlgn="ctr">
                        <a:spcBef>
                          <a:spcPts val="0"/>
                        </a:spcBef>
                        <a:spcAft>
                          <a:spcPts val="0"/>
                        </a:spcAft>
                      </a:pPr>
                      <a:r>
                        <a:rPr lang="ja-JP" altLang="en-US" sz="800" dirty="0"/>
                        <a:t>タイ保健省、タイ</a:t>
                      </a:r>
                      <a:r>
                        <a:rPr lang="en-US" altLang="ja-JP" sz="800" dirty="0"/>
                        <a:t>FDA</a:t>
                      </a:r>
                      <a:r>
                        <a:rPr lang="ja-JP" altLang="en-US" sz="800" dirty="0"/>
                        <a:t>、タイの大学歯学部関係者を招き、バンコク市内のホテルにて歯科医療に関するセミナーを開催。日本から新潟大学大学院医歯学総合研究科の魚島教授、医療法人社団ベル歯科の鈴木理事長（兼</a:t>
                      </a:r>
                      <a:r>
                        <a:rPr lang="en-US" altLang="ja-JP" sz="800" dirty="0"/>
                        <a:t>ADF</a:t>
                      </a:r>
                      <a:r>
                        <a:rPr lang="ja-JP" altLang="en-US" sz="800" dirty="0"/>
                        <a:t>専務理事）、タイからシーナカリンウィロート大学の</a:t>
                      </a:r>
                      <a:r>
                        <a:rPr lang="en-US" altLang="ja-JP" sz="800" dirty="0" err="1"/>
                        <a:t>Narongsak</a:t>
                      </a:r>
                      <a:r>
                        <a:rPr lang="ja-JP" altLang="en-US" sz="800" dirty="0"/>
                        <a:t>副学長、マヒドン大学の</a:t>
                      </a:r>
                      <a:r>
                        <a:rPr lang="en-US" altLang="ja-JP" sz="800" dirty="0" err="1"/>
                        <a:t>Choltacha</a:t>
                      </a:r>
                      <a:r>
                        <a:rPr lang="ja-JP" altLang="en-US" sz="800" dirty="0"/>
                        <a:t>教授、チュラロンコン大学の</a:t>
                      </a:r>
                      <a:r>
                        <a:rPr lang="en-US" altLang="ja-JP" sz="800" dirty="0" err="1"/>
                        <a:t>Atiphan</a:t>
                      </a:r>
                      <a:r>
                        <a:rPr lang="ja-JP" altLang="en-US" sz="800" dirty="0"/>
                        <a:t>教授の計</a:t>
                      </a:r>
                      <a:r>
                        <a:rPr lang="en-US" altLang="ja-JP" sz="800" dirty="0"/>
                        <a:t>5</a:t>
                      </a:r>
                      <a:r>
                        <a:rPr lang="ja-JP" altLang="en-US" sz="800" dirty="0"/>
                        <a:t>名による講演がなされ、タイ・日本双方における歯科医療の取組と課題が共有された。</a:t>
                      </a:r>
                    </a:p>
                  </a:txBody>
                  <a:tcPr marL="36000" marR="3600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fontAlgn="ctr" hangingPunct="0">
                        <a:spcBef>
                          <a:spcPts val="0"/>
                        </a:spcBef>
                        <a:spcAft>
                          <a:spcPts val="0"/>
                        </a:spcAft>
                        <a:buClr>
                          <a:srgbClr val="83A4D1"/>
                        </a:buClr>
                        <a:buSzPct val="80000"/>
                        <a:buFont typeface="Wingdings" panose="05000000000000000000" pitchFamily="2" charset="2"/>
                        <a:buNone/>
                      </a:pPr>
                      <a:r>
                        <a:rPr kumimoji="1" lang="ja-JP" altLang="en-US" sz="8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予防歯科を含む日本の歯科医療と関連する制度の紹介を目的に日本からは、歯科関連企業</a:t>
                      </a:r>
                      <a:r>
                        <a:rPr kumimoji="1" lang="en-US" altLang="ja-JP" sz="8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8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社を含む参加者総勢</a:t>
                      </a:r>
                      <a:r>
                        <a:rPr kumimoji="1" lang="en-US" altLang="ja-JP" sz="8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23</a:t>
                      </a:r>
                      <a:r>
                        <a:rPr kumimoji="1" lang="ja-JP" altLang="en-US" sz="8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名（事務局含む）が参加</a:t>
                      </a:r>
                    </a:p>
                  </a:txBody>
                  <a:tcPr marL="36000" marR="36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90219568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タイ／日本との関わり</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経済産業省の主な医療国際化関連事業（</a:t>
            </a:r>
            <a:r>
              <a:rPr lang="en-US" altLang="ja-JP" dirty="0"/>
              <a:t>3/3</a:t>
            </a:r>
            <a:r>
              <a:rPr lang="ja-JP" altLang="en-US" dirty="0"/>
              <a:t>）</a:t>
            </a:r>
          </a:p>
        </p:txBody>
      </p:sp>
      <p:sp>
        <p:nvSpPr>
          <p:cNvPr id="9" name="テキスト ボックス 8"/>
          <p:cNvSpPr txBox="1"/>
          <p:nvPr/>
        </p:nvSpPr>
        <p:spPr>
          <a:xfrm>
            <a:off x="200472" y="6631952"/>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経済産業省ホームページ、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MEJ</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ニュース：タイ官民ミッション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no. 2017-001</a:t>
            </a:r>
            <a:r>
              <a:rPr lang="ja-JP" altLang="en-US" sz="800" dirty="0" err="1">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no.2019-001</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0" name="Rectangle 6"/>
          <p:cNvSpPr>
            <a:spLocks noChangeArrowheads="1"/>
          </p:cNvSpPr>
          <p:nvPr/>
        </p:nvSpPr>
        <p:spPr bwMode="auto">
          <a:xfrm>
            <a:off x="200472" y="5014634"/>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留学人材セミナー</a:t>
            </a:r>
          </a:p>
        </p:txBody>
      </p:sp>
      <p:graphicFrame>
        <p:nvGraphicFramePr>
          <p:cNvPr id="11" name="表 10"/>
          <p:cNvGraphicFramePr>
            <a:graphicFrameLocks noGrp="1"/>
          </p:cNvGraphicFramePr>
          <p:nvPr>
            <p:extLst>
              <p:ext uri="{D42A27DB-BD31-4B8C-83A1-F6EECF244321}">
                <p14:modId xmlns:p14="http://schemas.microsoft.com/office/powerpoint/2010/main" val="2386670576"/>
              </p:ext>
            </p:extLst>
          </p:nvPr>
        </p:nvGraphicFramePr>
        <p:xfrm>
          <a:off x="200472" y="5298916"/>
          <a:ext cx="9504592" cy="43434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936000">
                  <a:extLst>
                    <a:ext uri="{9D8B030D-6E8A-4147-A177-3AD203B41FA5}">
                      <a16:colId xmlns:a16="http://schemas.microsoft.com/office/drawing/2014/main" val="20002"/>
                    </a:ext>
                  </a:extLst>
                </a:gridCol>
                <a:gridCol w="504264">
                  <a:extLst>
                    <a:ext uri="{9D8B030D-6E8A-4147-A177-3AD203B41FA5}">
                      <a16:colId xmlns:a16="http://schemas.microsoft.com/office/drawing/2014/main" val="20003"/>
                    </a:ext>
                  </a:extLst>
                </a:gridCol>
                <a:gridCol w="5256584">
                  <a:extLst>
                    <a:ext uri="{9D8B030D-6E8A-4147-A177-3AD203B41FA5}">
                      <a16:colId xmlns:a16="http://schemas.microsoft.com/office/drawing/2014/main" val="20004"/>
                    </a:ext>
                  </a:extLst>
                </a:gridCol>
                <a:gridCol w="1871744">
                  <a:extLst>
                    <a:ext uri="{9D8B030D-6E8A-4147-A177-3AD203B41FA5}">
                      <a16:colId xmlns:a16="http://schemas.microsoft.com/office/drawing/2014/main" val="20005"/>
                    </a:ext>
                  </a:extLst>
                </a:gridCol>
              </a:tblGrid>
              <a:tr h="43177">
                <a:tc>
                  <a:txBody>
                    <a:bodyPr/>
                    <a:lstStyle/>
                    <a:p>
                      <a:pPr algn="ctr" fontAlgn="ctr" hangingPunct="0">
                        <a:spcBef>
                          <a:spcPts val="0"/>
                        </a:spcBef>
                        <a:spcAft>
                          <a:spcPts val="0"/>
                        </a:spcAft>
                      </a:pP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spcBef>
                          <a:spcPts val="0"/>
                        </a:spcBef>
                        <a:spcAft>
                          <a:spcPts val="0"/>
                        </a:spcAft>
                      </a:pPr>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spcBef>
                          <a:spcPts val="0"/>
                        </a:spcBef>
                        <a:spcAft>
                          <a:spcPts val="0"/>
                        </a:spcAft>
                      </a:pPr>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内容</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spcBef>
                          <a:spcPts val="0"/>
                        </a:spcBef>
                        <a:spcAft>
                          <a:spcPts val="0"/>
                        </a:spcAft>
                      </a:pPr>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spcBef>
                          <a:spcPts val="0"/>
                        </a:spcBef>
                        <a:spcAft>
                          <a:spcPts val="0"/>
                        </a:spcAft>
                      </a:pPr>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セミナーでの主な講演者</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spcBef>
                          <a:spcPts val="0"/>
                        </a:spcBef>
                        <a:spcAft>
                          <a:spcPts val="0"/>
                        </a:spcAft>
                      </a:pPr>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特記事項</a:t>
                      </a:r>
                    </a:p>
                  </a:txBody>
                  <a:tcPr marL="36000" marR="36000" marT="0" marB="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67484">
                <a:tc>
                  <a:txBody>
                    <a:bodyPr/>
                    <a:lstStyle/>
                    <a:p>
                      <a:pPr algn="ctr" fontAlgn="ctr" hangingPunct="0">
                        <a:spcBef>
                          <a:spcPts val="0"/>
                        </a:spcBef>
                        <a:spcAft>
                          <a:spcPts val="0"/>
                        </a:spcAft>
                      </a:pP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900" dirty="0">
                          <a:latin typeface="Arial" panose="020B0604020202020204" pitchFamily="34" charset="0"/>
                          <a:ea typeface="ＭＳ Ｐゴシック" panose="020B0600070205080204" pitchFamily="50" charset="-128"/>
                          <a:cs typeface="Arial" panose="020B0604020202020204" pitchFamily="34" charset="0"/>
                        </a:rPr>
                        <a:t>2014</a:t>
                      </a:r>
                      <a:endParaRPr lang="zh-TW" altLang="en-US" sz="9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セミナー</a:t>
                      </a:r>
                      <a:endParaRPr lang="en-US" altLang="ja-JP" sz="9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（バンコクで実施）</a:t>
                      </a:r>
                    </a:p>
                  </a:txBody>
                  <a:tcPr marL="36000" marR="36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がん</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spcBef>
                          <a:spcPts val="0"/>
                        </a:spcBef>
                        <a:spcAft>
                          <a:spcPts val="0"/>
                        </a:spcAft>
                      </a:pPr>
                      <a:r>
                        <a:rPr lang="zh-CN" altLang="en-US" sz="850" dirty="0"/>
                        <a:t>東京科学大学</a:t>
                      </a:r>
                      <a:r>
                        <a:rPr lang="ja-JP" altLang="en-US" sz="850" dirty="0"/>
                        <a:t>　江石義信　教授　「</a:t>
                      </a:r>
                      <a:r>
                        <a:rPr lang="en-US" altLang="ja-JP" sz="850" dirty="0"/>
                        <a:t>Gastric Cancer Screening with a Novel Prescreening Blood Test</a:t>
                      </a:r>
                      <a:r>
                        <a:rPr lang="ja-JP" altLang="en-US" sz="850" dirty="0"/>
                        <a:t>」</a:t>
                      </a:r>
                    </a:p>
                    <a:p>
                      <a:pPr>
                        <a:spcBef>
                          <a:spcPts val="0"/>
                        </a:spcBef>
                        <a:spcAft>
                          <a:spcPts val="0"/>
                        </a:spcAft>
                      </a:pPr>
                      <a:r>
                        <a:rPr lang="zh-CN" altLang="en-US" sz="850" dirty="0"/>
                        <a:t>東京科学大学</a:t>
                      </a:r>
                      <a:r>
                        <a:rPr lang="ja-JP" altLang="en-US" sz="850" dirty="0"/>
                        <a:t>　植竹宏之　教授　「</a:t>
                      </a:r>
                      <a:r>
                        <a:rPr lang="en-US" altLang="ja-JP" sz="850" dirty="0"/>
                        <a:t>Surgical Treatment of Colorectal Cancer </a:t>
                      </a:r>
                      <a:r>
                        <a:rPr lang="ja-JP" altLang="en-US" sz="850" dirty="0"/>
                        <a:t>（</a:t>
                      </a:r>
                      <a:r>
                        <a:rPr lang="en-US" altLang="ja-JP" sz="850" dirty="0"/>
                        <a:t>CRC</a:t>
                      </a:r>
                      <a:r>
                        <a:rPr lang="ja-JP" altLang="en-US" sz="850" dirty="0"/>
                        <a:t>） </a:t>
                      </a:r>
                      <a:r>
                        <a:rPr lang="en-US" altLang="ja-JP" sz="850" dirty="0"/>
                        <a:t>in Japan</a:t>
                      </a:r>
                      <a:r>
                        <a:rPr lang="ja-JP" altLang="en-US" sz="850" dirty="0"/>
                        <a:t>」</a:t>
                      </a:r>
                    </a:p>
                  </a:txBody>
                  <a:tcPr marL="108000" marR="108000" marT="0" marB="0" anchor="ctr">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fontAlgn="ctr" hangingPunct="0">
                        <a:spcBef>
                          <a:spcPts val="0"/>
                        </a:spcBef>
                        <a:spcAft>
                          <a:spcPts val="0"/>
                        </a:spcAft>
                        <a:buClr>
                          <a:srgbClr val="83A4D1"/>
                        </a:buClr>
                        <a:buSzPct val="80000"/>
                        <a:buFont typeface="Wingdings" panose="05000000000000000000" pitchFamily="2" charset="2"/>
                        <a:buNone/>
                      </a:pPr>
                      <a:r>
                        <a:rPr kumimoji="1" lang="ja-JP" altLang="en-US" sz="85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タイから保健省副次官が参加</a:t>
                      </a:r>
                    </a:p>
                  </a:txBody>
                  <a:tcPr marL="144000" marR="144000" marT="0" marB="0" anchor="ctr">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
        <p:nvSpPr>
          <p:cNvPr id="12" name="Rectangle 6"/>
          <p:cNvSpPr>
            <a:spLocks noChangeArrowheads="1"/>
          </p:cNvSpPr>
          <p:nvPr/>
        </p:nvSpPr>
        <p:spPr bwMode="auto">
          <a:xfrm>
            <a:off x="200472" y="5764132"/>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技術協力活用型・新興国市場開拓事業</a:t>
            </a:r>
          </a:p>
        </p:txBody>
      </p:sp>
      <p:graphicFrame>
        <p:nvGraphicFramePr>
          <p:cNvPr id="15" name="表 14"/>
          <p:cNvGraphicFramePr>
            <a:graphicFrameLocks noGrp="1"/>
          </p:cNvGraphicFramePr>
          <p:nvPr>
            <p:extLst>
              <p:ext uri="{D42A27DB-BD31-4B8C-83A1-F6EECF244321}">
                <p14:modId xmlns:p14="http://schemas.microsoft.com/office/powerpoint/2010/main" val="1359489105"/>
              </p:ext>
            </p:extLst>
          </p:nvPr>
        </p:nvGraphicFramePr>
        <p:xfrm>
          <a:off x="200472" y="6056744"/>
          <a:ext cx="9505056" cy="50634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936000">
                  <a:extLst>
                    <a:ext uri="{9D8B030D-6E8A-4147-A177-3AD203B41FA5}">
                      <a16:colId xmlns:a16="http://schemas.microsoft.com/office/drawing/2014/main" val="20002"/>
                    </a:ext>
                  </a:extLst>
                </a:gridCol>
                <a:gridCol w="1944424">
                  <a:extLst>
                    <a:ext uri="{9D8B030D-6E8A-4147-A177-3AD203B41FA5}">
                      <a16:colId xmlns:a16="http://schemas.microsoft.com/office/drawing/2014/main" val="20003"/>
                    </a:ext>
                  </a:extLst>
                </a:gridCol>
                <a:gridCol w="5688632">
                  <a:extLst>
                    <a:ext uri="{9D8B030D-6E8A-4147-A177-3AD203B41FA5}">
                      <a16:colId xmlns:a16="http://schemas.microsoft.com/office/drawing/2014/main" val="20004"/>
                    </a:ext>
                  </a:extLst>
                </a:gridCol>
              </a:tblGrid>
              <a:tr h="0">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実施者</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49526">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900" dirty="0">
                          <a:latin typeface="Arial" panose="020B0604020202020204" pitchFamily="34" charset="0"/>
                          <a:ea typeface="ＭＳ Ｐゴシック" panose="020B0600070205080204" pitchFamily="50" charset="-128"/>
                          <a:cs typeface="Arial" panose="020B0604020202020204" pitchFamily="34" charset="0"/>
                        </a:rPr>
                        <a:t>2014</a:t>
                      </a: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大腸がん検診</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zh-CN" altLang="en-US" sz="900" dirty="0">
                          <a:latin typeface="Arial" panose="020B0604020202020204" pitchFamily="34" charset="0"/>
                          <a:ea typeface="ＭＳ Ｐゴシック" panose="020B0600070205080204" pitchFamily="50" charset="-128"/>
                          <a:cs typeface="Arial" panose="020B0604020202020204" pitchFamily="34" charset="0"/>
                        </a:rPr>
                        <a:t>東京科学大学</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、富士フイルム、</a:t>
                      </a:r>
                      <a:endParaRPr lang="en-US" altLang="ja-JP" sz="9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栄研化学</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200"/>
                        </a:spcBef>
                        <a:spcAft>
                          <a:spcPts val="0"/>
                        </a:spcAft>
                        <a:buClr>
                          <a:srgbClr val="3D6AA7"/>
                        </a:buClr>
                        <a:buSzPct val="80000"/>
                        <a:buFont typeface="Wingdings" panose="05000000000000000000" pitchFamily="2" charset="2"/>
                        <a:buChar char="l"/>
                        <a:tabLst/>
                        <a:defRPr/>
                      </a:pPr>
                      <a:r>
                        <a:rPr kumimoji="1" lang="ja-JP" altLang="en-US" sz="8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タイ主要</a:t>
                      </a:r>
                      <a:r>
                        <a:rPr kumimoji="1" lang="en-US" altLang="ja-JP" sz="8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8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病院への専門家派遣及び本邦受入研修を通じた日本式大腸がん検診システムの講義・技術指導を実施</a:t>
                      </a:r>
                    </a:p>
                  </a:txBody>
                  <a:tcPr marL="108000" marR="108000" marT="0" marB="0">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
        <p:nvSpPr>
          <p:cNvPr id="13" name="テキスト ボックス 71"/>
          <p:cNvSpPr txBox="1"/>
          <p:nvPr/>
        </p:nvSpPr>
        <p:spPr>
          <a:xfrm>
            <a:off x="4450647" y="6535440"/>
            <a:ext cx="5253826" cy="276999"/>
          </a:xfrm>
          <a:prstGeom prst="rect">
            <a:avLst/>
          </a:prstGeom>
        </p:spPr>
        <p:txBody>
          <a:bodyPr wrap="none" lIns="0" rIns="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buNone/>
            </a:pPr>
            <a:r>
              <a:rPr lang="en-US" altLang="ja-JP" sz="800" b="0" dirty="0"/>
              <a:t>※ </a:t>
            </a:r>
            <a:r>
              <a:rPr lang="ja-JP" altLang="en-US" sz="800" b="0" dirty="0"/>
              <a:t>上記のほか、「新興国マクロヘルスデータ、規制・制度に関する調査（</a:t>
            </a:r>
            <a:r>
              <a:rPr lang="ja-JP" altLang="en-US" sz="800" dirty="0"/>
              <a:t>タイ</a:t>
            </a:r>
            <a:r>
              <a:rPr lang="ja-JP" altLang="en-US" sz="800" b="0" dirty="0"/>
              <a:t>）」といったレポートを作成・公開している</a:t>
            </a:r>
            <a:endParaRPr lang="en-US" altLang="ja-JP" sz="800" b="0" dirty="0"/>
          </a:p>
        </p:txBody>
      </p:sp>
      <p:sp>
        <p:nvSpPr>
          <p:cNvPr id="2" name="Rectangle 6">
            <a:extLst>
              <a:ext uri="{FF2B5EF4-FFF2-40B4-BE49-F238E27FC236}">
                <a16:creationId xmlns:a16="http://schemas.microsoft.com/office/drawing/2014/main" id="{E39E6F1F-E4D7-1EDF-BB56-9356CE7209A1}"/>
              </a:ext>
            </a:extLst>
          </p:cNvPr>
          <p:cNvSpPr>
            <a:spLocks noChangeArrowheads="1"/>
          </p:cNvSpPr>
          <p:nvPr/>
        </p:nvSpPr>
        <p:spPr bwMode="auto">
          <a:xfrm>
            <a:off x="200472" y="975167"/>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国際展開推進事業（補助金）</a:t>
            </a:r>
            <a:endParaRPr lang="en-US" altLang="ko-KR" sz="1400" dirty="0">
              <a:solidFill>
                <a:srgbClr val="000000"/>
              </a:solidFill>
              <a:latin typeface="Arial Black" pitchFamily="34" charset="0"/>
              <a:ea typeface="HGP創英角ｺﾞｼｯｸUB" pitchFamily="50" charset="-128"/>
            </a:endParaRPr>
          </a:p>
        </p:txBody>
      </p:sp>
      <p:graphicFrame>
        <p:nvGraphicFramePr>
          <p:cNvPr id="3" name="表 14">
            <a:extLst>
              <a:ext uri="{FF2B5EF4-FFF2-40B4-BE49-F238E27FC236}">
                <a16:creationId xmlns:a16="http://schemas.microsoft.com/office/drawing/2014/main" id="{4098437E-8C22-BA1A-0FFA-AF494163D04F}"/>
              </a:ext>
            </a:extLst>
          </p:cNvPr>
          <p:cNvGraphicFramePr>
            <a:graphicFrameLocks noGrp="1"/>
          </p:cNvGraphicFramePr>
          <p:nvPr>
            <p:extLst>
              <p:ext uri="{D42A27DB-BD31-4B8C-83A1-F6EECF244321}">
                <p14:modId xmlns:p14="http://schemas.microsoft.com/office/powerpoint/2010/main" val="2530936431"/>
              </p:ext>
            </p:extLst>
          </p:nvPr>
        </p:nvGraphicFramePr>
        <p:xfrm>
          <a:off x="200472" y="1253657"/>
          <a:ext cx="9504000" cy="3759668"/>
        </p:xfrm>
        <a:graphic>
          <a:graphicData uri="http://schemas.openxmlformats.org/drawingml/2006/table">
            <a:tbl>
              <a:tblPr firstRow="1" bandRow="1">
                <a:tableStyleId>{5C22544A-7EE6-4342-B048-85BDC9FD1C3A}</a:tableStyleId>
              </a:tblPr>
              <a:tblGrid>
                <a:gridCol w="288032">
                  <a:extLst>
                    <a:ext uri="{9D8B030D-6E8A-4147-A177-3AD203B41FA5}">
                      <a16:colId xmlns:a16="http://schemas.microsoft.com/office/drawing/2014/main" val="20000"/>
                    </a:ext>
                  </a:extLst>
                </a:gridCol>
                <a:gridCol w="432048">
                  <a:extLst>
                    <a:ext uri="{9D8B030D-6E8A-4147-A177-3AD203B41FA5}">
                      <a16:colId xmlns:a16="http://schemas.microsoft.com/office/drawing/2014/main" val="20001"/>
                    </a:ext>
                  </a:extLst>
                </a:gridCol>
                <a:gridCol w="2016224">
                  <a:extLst>
                    <a:ext uri="{9D8B030D-6E8A-4147-A177-3AD203B41FA5}">
                      <a16:colId xmlns:a16="http://schemas.microsoft.com/office/drawing/2014/main" val="20002"/>
                    </a:ext>
                  </a:extLst>
                </a:gridCol>
                <a:gridCol w="720080">
                  <a:extLst>
                    <a:ext uri="{9D8B030D-6E8A-4147-A177-3AD203B41FA5}">
                      <a16:colId xmlns:a16="http://schemas.microsoft.com/office/drawing/2014/main" val="20003"/>
                    </a:ext>
                  </a:extLst>
                </a:gridCol>
                <a:gridCol w="1656184">
                  <a:extLst>
                    <a:ext uri="{9D8B030D-6E8A-4147-A177-3AD203B41FA5}">
                      <a16:colId xmlns:a16="http://schemas.microsoft.com/office/drawing/2014/main" val="20004"/>
                    </a:ext>
                  </a:extLst>
                </a:gridCol>
                <a:gridCol w="4391432">
                  <a:extLst>
                    <a:ext uri="{9D8B030D-6E8A-4147-A177-3AD203B41FA5}">
                      <a16:colId xmlns:a16="http://schemas.microsoft.com/office/drawing/2014/main" val="20005"/>
                    </a:ext>
                  </a:extLst>
                </a:gridCol>
              </a:tblGrid>
              <a:tr h="103826">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参加団体</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実施概要</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39733">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900" dirty="0"/>
                        <a:t>2021</a:t>
                      </a: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dirty="0"/>
                        <a:t>タイ国・消化器がん診断プラットフォーム（仮称）構築に向けた調査事業</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900" kern="1200" dirty="0">
                          <a:solidFill>
                            <a:schemeClr val="dk1"/>
                          </a:solidFill>
                          <a:latin typeface="+mn-lt"/>
                          <a:ea typeface="+mn-ea"/>
                          <a:cs typeface="+mn-cs"/>
                        </a:rPr>
                        <a:t>富士フイルム</a:t>
                      </a:r>
                      <a:br>
                        <a:rPr kumimoji="1" lang="en-US" altLang="ja-JP" sz="900" kern="1200" dirty="0">
                          <a:solidFill>
                            <a:schemeClr val="dk1"/>
                          </a:solidFill>
                          <a:latin typeface="+mn-lt"/>
                          <a:ea typeface="+mn-ea"/>
                          <a:cs typeface="+mn-cs"/>
                        </a:rPr>
                      </a:br>
                      <a:r>
                        <a:rPr kumimoji="1" lang="ja-JP" altLang="en-US" sz="900" kern="1200" dirty="0">
                          <a:solidFill>
                            <a:schemeClr val="dk1"/>
                          </a:solidFill>
                          <a:latin typeface="+mn-lt"/>
                          <a:ea typeface="+mn-ea"/>
                          <a:cs typeface="+mn-cs"/>
                        </a:rPr>
                        <a:t>株式会社</a:t>
                      </a:r>
                      <a:endParaRPr kumimoji="1" lang="zh-CN" altLang="en-US" sz="900" kern="1200" dirty="0">
                        <a:solidFill>
                          <a:schemeClr val="dk1"/>
                        </a:solidFill>
                        <a:latin typeface="+mn-lt"/>
                        <a:ea typeface="+mn-ea"/>
                        <a:cs typeface="+mn-cs"/>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None/>
                        <a:tabLst/>
                        <a:defRPr/>
                      </a:pPr>
                      <a:r>
                        <a:rPr kumimoji="1" lang="en-US" altLang="ja-JP" sz="9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9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lumMod val="85000"/>
                      </a:schemeClr>
                    </a:solidFill>
                  </a:tcPr>
                </a:tc>
                <a:tc>
                  <a:txBody>
                    <a:bodyPr/>
                    <a:lstStyle/>
                    <a:p>
                      <a:pPr marL="0" marR="0" lvl="0" indent="0"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None/>
                        <a:tabLst/>
                        <a:defRPr/>
                      </a:pPr>
                      <a:r>
                        <a:rPr kumimoji="1" lang="en-US" altLang="ja-JP"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a:txBody>
                  <a:tcPr marL="36000" marR="0" marT="0" marB="0" anchor="ctr">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355975">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900" dirty="0"/>
                        <a:t>2023</a:t>
                      </a: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dirty="0"/>
                        <a:t>タイにおけるリハビリ人材を介した販売拡大実証調査事業報告書</a:t>
                      </a:r>
                      <a:endParaRPr lang="en-US" altLang="ja-JP" sz="900" dirty="0"/>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900" kern="1200" dirty="0">
                          <a:solidFill>
                            <a:schemeClr val="dk1"/>
                          </a:solidFill>
                          <a:latin typeface="+mn-lt"/>
                          <a:ea typeface="+mn-ea"/>
                          <a:cs typeface="+mn-cs"/>
                        </a:rPr>
                        <a:t>株式会社</a:t>
                      </a:r>
                      <a:br>
                        <a:rPr kumimoji="1" lang="en-US" altLang="ja-JP" sz="900" kern="1200" dirty="0">
                          <a:solidFill>
                            <a:schemeClr val="dk1"/>
                          </a:solidFill>
                          <a:latin typeface="+mn-lt"/>
                          <a:ea typeface="+mn-ea"/>
                          <a:cs typeface="+mn-cs"/>
                        </a:rPr>
                      </a:br>
                      <a:r>
                        <a:rPr kumimoji="1" lang="ja-JP" altLang="en-US" sz="900" kern="1200" dirty="0">
                          <a:solidFill>
                            <a:schemeClr val="dk1"/>
                          </a:solidFill>
                          <a:latin typeface="+mn-lt"/>
                          <a:ea typeface="+mn-ea"/>
                          <a:cs typeface="+mn-cs"/>
                        </a:rPr>
                        <a:t>松永製作所</a:t>
                      </a:r>
                      <a:endParaRPr kumimoji="1" lang="zh-CN" altLang="en-US" sz="900" kern="1200" dirty="0">
                        <a:solidFill>
                          <a:schemeClr val="dk1"/>
                        </a:solidFill>
                        <a:latin typeface="+mn-lt"/>
                        <a:ea typeface="+mn-ea"/>
                        <a:cs typeface="+mn-cs"/>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None/>
                        <a:tabLst/>
                        <a:defRPr/>
                      </a:pPr>
                      <a:r>
                        <a:rPr kumimoji="1" lang="ja-JP" altLang="en-US" sz="9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株式会社 </a:t>
                      </a:r>
                      <a:r>
                        <a:rPr kumimoji="1" lang="en-US" altLang="ja-JP" sz="900" b="0" i="0" u="none" strike="noStrike" kern="1200" cap="none" spc="0" normalizeH="0" baseline="0" dirty="0" err="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Kitahara</a:t>
                      </a:r>
                      <a:r>
                        <a:rPr kumimoji="1" lang="en-US" altLang="ja-JP" sz="9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Medical Strategies International (KMSI) / Matsunaga (Thailand) Co., Ltd./ </a:t>
                      </a:r>
                      <a:r>
                        <a:rPr kumimoji="1" lang="en-US" altLang="ja-JP" sz="900" b="0" i="0" u="none" strike="noStrike" kern="1200" cap="none" spc="0" normalizeH="0" baseline="0" dirty="0" err="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KAIGOLife</a:t>
                      </a:r>
                      <a:r>
                        <a:rPr kumimoji="1" lang="en-US" altLang="ja-JP" sz="9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Co., Ltd</a:t>
                      </a:r>
                      <a:endParaRPr kumimoji="1" lang="ja-JP" altLang="en-US" sz="9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lumMod val="85000"/>
                      </a:schemeClr>
                    </a:solidFill>
                  </a:tcPr>
                </a:tc>
                <a:tc>
                  <a:txBody>
                    <a:bodyPr/>
                    <a:lstStyle/>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lang="ja-JP" altLang="en-US" sz="900" dirty="0"/>
                        <a:t>タイのセラピストの車椅子製品理解向上と新規販売経路の開拓（セラピストの質の向上）</a:t>
                      </a:r>
                      <a:endParaRPr lang="en-US" altLang="ja-JP" sz="900" dirty="0"/>
                    </a:p>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lang="en-US" altLang="ja-JP" sz="900" dirty="0"/>
                        <a:t>JASPA</a:t>
                      </a:r>
                      <a:r>
                        <a:rPr lang="ja-JP" altLang="en-US" sz="900" dirty="0"/>
                        <a:t>会員でタイ未進出の企業・製品のタイでの需要調査</a:t>
                      </a:r>
                      <a:endParaRPr lang="en-US" altLang="ja-JP" sz="900" dirty="0"/>
                    </a:p>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lang="ja-JP" altLang="en-US" sz="900" dirty="0"/>
                        <a:t>タイのセラピストの数を増やすためにタイ保健省が実施する「リハビリ総合人材「准」理学作業療法士（仮称）の教育システム構築」のロードマップ策定に参画</a:t>
                      </a:r>
                      <a:endParaRPr kumimoji="1" lang="en-US" altLang="ja-JP"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36000" marR="0" marT="0" marB="0" anchor="ctr">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3261550317"/>
                  </a:ext>
                </a:extLst>
              </a:tr>
              <a:tr h="355975">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900" dirty="0"/>
                        <a:t>2023</a:t>
                      </a: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dirty="0"/>
                        <a:t>タイにおける介護</a:t>
                      </a:r>
                      <a:r>
                        <a:rPr lang="en-US" altLang="ja-JP" sz="900" dirty="0"/>
                        <a:t>IT</a:t>
                      </a:r>
                      <a:r>
                        <a:rPr lang="ja-JP" altLang="en-US" sz="900" dirty="0"/>
                        <a:t>システム</a:t>
                      </a:r>
                      <a:br>
                        <a:rPr lang="en-US" altLang="ja-JP" sz="900" dirty="0"/>
                      </a:br>
                      <a:r>
                        <a:rPr lang="ja-JP" altLang="en-US" sz="900" dirty="0"/>
                        <a:t>実証調査コンソーシアム</a:t>
                      </a:r>
                      <a:endParaRPr lang="en-US" altLang="ja-JP" sz="900" dirty="0"/>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900" kern="1200" dirty="0">
                          <a:solidFill>
                            <a:schemeClr val="dk1"/>
                          </a:solidFill>
                          <a:latin typeface="+mn-lt"/>
                          <a:ea typeface="+mn-ea"/>
                          <a:cs typeface="+mn-cs"/>
                        </a:rPr>
                        <a:t>医療法人</a:t>
                      </a:r>
                      <a:br>
                        <a:rPr kumimoji="1" lang="en-US" altLang="ja-JP" sz="900" kern="1200" dirty="0">
                          <a:solidFill>
                            <a:schemeClr val="dk1"/>
                          </a:solidFill>
                          <a:latin typeface="+mn-lt"/>
                          <a:ea typeface="+mn-ea"/>
                          <a:cs typeface="+mn-cs"/>
                        </a:rPr>
                      </a:br>
                      <a:r>
                        <a:rPr kumimoji="1" lang="ja-JP" altLang="en-US" sz="900" kern="1200" dirty="0">
                          <a:solidFill>
                            <a:schemeClr val="dk1"/>
                          </a:solidFill>
                          <a:latin typeface="+mn-lt"/>
                          <a:ea typeface="+mn-ea"/>
                          <a:cs typeface="+mn-cs"/>
                        </a:rPr>
                        <a:t>石井会</a:t>
                      </a:r>
                      <a:br>
                        <a:rPr kumimoji="1" lang="en-US" altLang="ja-JP" sz="900" kern="1200" dirty="0">
                          <a:solidFill>
                            <a:schemeClr val="dk1"/>
                          </a:solidFill>
                          <a:latin typeface="+mn-lt"/>
                          <a:ea typeface="+mn-ea"/>
                          <a:cs typeface="+mn-cs"/>
                        </a:rPr>
                      </a:br>
                      <a:r>
                        <a:rPr kumimoji="1" lang="ja-JP" altLang="en-US" sz="900" kern="1200" dirty="0">
                          <a:solidFill>
                            <a:schemeClr val="dk1"/>
                          </a:solidFill>
                          <a:latin typeface="+mn-lt"/>
                          <a:ea typeface="+mn-ea"/>
                          <a:cs typeface="+mn-cs"/>
                        </a:rPr>
                        <a:t>石井病院</a:t>
                      </a:r>
                      <a:endParaRPr kumimoji="1" lang="zh-CN" altLang="en-US" sz="900" kern="1200" dirty="0">
                        <a:solidFill>
                          <a:schemeClr val="dk1"/>
                        </a:solidFill>
                        <a:latin typeface="+mn-lt"/>
                        <a:ea typeface="+mn-ea"/>
                        <a:cs typeface="+mn-cs"/>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None/>
                        <a:tabLst/>
                        <a:defRPr/>
                      </a:pPr>
                      <a:r>
                        <a:rPr lang="en-US" altLang="ja-JP" sz="900" dirty="0"/>
                        <a:t>Ishii and Partners Co., Ltd</a:t>
                      </a:r>
                      <a:endParaRPr kumimoji="1" lang="ja-JP" altLang="en-US" sz="9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lumMod val="85000"/>
                      </a:schemeClr>
                    </a:solidFill>
                  </a:tcPr>
                </a:tc>
                <a:tc>
                  <a:txBody>
                    <a:bodyPr/>
                    <a:lstStyle/>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タイの介護施設向けの</a:t>
                      </a:r>
                      <a:r>
                        <a:rPr kumimoji="1" lang="en-US" altLang="ja-JP"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IT</a:t>
                      </a: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システムに関する現状調査や、日系企業による介護施設向け</a:t>
                      </a:r>
                      <a:r>
                        <a:rPr kumimoji="1" lang="en-US" altLang="ja-JP"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IT</a:t>
                      </a: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システムの実証調査等を行うことで、日系の</a:t>
                      </a:r>
                      <a:r>
                        <a:rPr kumimoji="1" lang="en-US" altLang="ja-JP"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IT</a:t>
                      </a: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事業者のシステムに対する、タイの介護施設からの需要があるかを明らかにする。また、タイの介護施設における最適なシステム構成案を明らかにし、日系</a:t>
                      </a:r>
                      <a:r>
                        <a:rPr kumimoji="1" lang="en-US" altLang="ja-JP"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IT</a:t>
                      </a: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製品の参入余地を示す。</a:t>
                      </a:r>
                    </a:p>
                  </a:txBody>
                  <a:tcPr marL="36000" marR="0" marT="0" marB="0" anchor="ctr">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2955069433"/>
                  </a:ext>
                </a:extLst>
              </a:tr>
              <a:tr h="444968">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4</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900" dirty="0"/>
                        <a:t>2023</a:t>
                      </a: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dirty="0"/>
                        <a:t>タイ・インドネシアにおける心疾患周術期管理 アプリ展開のための調査プロジェクト </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900" kern="1200" dirty="0">
                          <a:solidFill>
                            <a:schemeClr val="dk1"/>
                          </a:solidFill>
                          <a:latin typeface="+mn-lt"/>
                          <a:ea typeface="+mn-ea"/>
                          <a:cs typeface="+mn-cs"/>
                        </a:rPr>
                        <a:t>株式会社</a:t>
                      </a:r>
                      <a:br>
                        <a:rPr kumimoji="1" lang="en-US" altLang="ja-JP" sz="900" kern="1200" dirty="0">
                          <a:solidFill>
                            <a:schemeClr val="dk1"/>
                          </a:solidFill>
                          <a:latin typeface="+mn-lt"/>
                          <a:ea typeface="+mn-ea"/>
                          <a:cs typeface="+mn-cs"/>
                        </a:rPr>
                      </a:br>
                      <a:r>
                        <a:rPr kumimoji="1" lang="en-US" altLang="ja-JP" sz="900" kern="1200" dirty="0">
                          <a:solidFill>
                            <a:schemeClr val="dk1"/>
                          </a:solidFill>
                          <a:latin typeface="+mn-lt"/>
                          <a:ea typeface="+mn-ea"/>
                          <a:cs typeface="+mn-cs"/>
                        </a:rPr>
                        <a:t>MICIN</a:t>
                      </a:r>
                      <a:endParaRPr kumimoji="1" lang="zh-CN" altLang="en-US" sz="900" kern="1200" dirty="0">
                        <a:solidFill>
                          <a:schemeClr val="dk1"/>
                        </a:solidFill>
                        <a:latin typeface="+mn-lt"/>
                        <a:ea typeface="+mn-ea"/>
                        <a:cs typeface="+mn-cs"/>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None/>
                        <a:tabLst/>
                        <a:defRPr/>
                      </a:pPr>
                      <a:r>
                        <a:rPr kumimoji="1" lang="en-US" altLang="ja-JP" sz="9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9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lumMod val="85000"/>
                      </a:schemeClr>
                    </a:solidFill>
                  </a:tcPr>
                </a:tc>
                <a:tc>
                  <a:txBody>
                    <a:bodyPr/>
                    <a:lstStyle/>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タイ・インドネシアにおいて心疾患周術期管理のためのモバイルアプリを</a:t>
                      </a:r>
                      <a:r>
                        <a:rPr kumimoji="1" lang="en-US" altLang="ja-JP" sz="9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SaMD</a:t>
                      </a:r>
                      <a:r>
                        <a:rPr kumimoji="1" lang="en-US" altLang="ja-JP"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(Software as a Medical Device) </a:t>
                      </a: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製品として事業展開するために、タイ・インドネシアでの市場調査を実施し、現地のニーズに合った海外版アプリの要求定義を確認する。</a:t>
                      </a:r>
                      <a:r>
                        <a:rPr kumimoji="1" lang="en-US" altLang="ja-JP" sz="9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SaMD</a:t>
                      </a: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市場が先行する米国についても調査し、タイ・インドネシアでの</a:t>
                      </a:r>
                      <a:r>
                        <a:rPr kumimoji="1" lang="en-US" altLang="ja-JP" sz="9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SaMD</a:t>
                      </a: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製品上市に向けて、最適な薬事戦略および事業展開戦略についても検討する。</a:t>
                      </a:r>
                      <a:endParaRPr kumimoji="1" lang="en-US" altLang="ja-JP"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36000" marR="0" marT="0" marB="0" anchor="ctr">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4052364071"/>
                  </a:ext>
                </a:extLst>
              </a:tr>
              <a:tr h="268063">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5</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900" dirty="0"/>
                        <a:t>2023</a:t>
                      </a: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dirty="0"/>
                        <a:t>タイにおける生活習慣病の予防・悪化防止を目的とした ヘルスケアプラットフォームの実証事業 </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900" kern="1200" dirty="0">
                          <a:solidFill>
                            <a:schemeClr val="dk1"/>
                          </a:solidFill>
                          <a:latin typeface="+mn-lt"/>
                          <a:ea typeface="+mn-ea"/>
                          <a:cs typeface="+mn-cs"/>
                        </a:rPr>
                        <a:t>クリップティップ</a:t>
                      </a:r>
                      <a:br>
                        <a:rPr kumimoji="1" lang="en-US" altLang="ja-JP" sz="900" kern="1200" dirty="0">
                          <a:solidFill>
                            <a:schemeClr val="dk1"/>
                          </a:solidFill>
                          <a:latin typeface="+mn-lt"/>
                          <a:ea typeface="+mn-ea"/>
                          <a:cs typeface="+mn-cs"/>
                        </a:rPr>
                      </a:br>
                      <a:r>
                        <a:rPr kumimoji="1" lang="ja-JP" altLang="en-US" sz="900" kern="1200" dirty="0">
                          <a:solidFill>
                            <a:schemeClr val="dk1"/>
                          </a:solidFill>
                          <a:latin typeface="+mn-lt"/>
                          <a:ea typeface="+mn-ea"/>
                          <a:cs typeface="+mn-cs"/>
                        </a:rPr>
                        <a:t>株式会社</a:t>
                      </a:r>
                      <a:endParaRPr kumimoji="1" lang="zh-CN" altLang="en-US" sz="900" kern="1200" dirty="0">
                        <a:solidFill>
                          <a:schemeClr val="dk1"/>
                        </a:solidFill>
                        <a:latin typeface="+mn-lt"/>
                        <a:ea typeface="+mn-ea"/>
                        <a:cs typeface="+mn-cs"/>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None/>
                        <a:tabLst/>
                        <a:defRPr/>
                      </a:pPr>
                      <a:r>
                        <a:rPr lang="ja-JP" altLang="en-US" sz="900" dirty="0"/>
                        <a:t>株式会社オケイオス </a:t>
                      </a:r>
                      <a:endParaRPr kumimoji="1" lang="ja-JP" altLang="en-US" sz="9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lumMod val="85000"/>
                      </a:schemeClr>
                    </a:solidFill>
                  </a:tcPr>
                </a:tc>
                <a:tc>
                  <a:txBody>
                    <a:bodyPr/>
                    <a:lstStyle/>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ヘルスケアプラットフォームを活用したコンテンツ提供とバイタル測定の習慣化による</a:t>
                      </a:r>
                      <a:r>
                        <a:rPr kumimoji="1" lang="en-US" altLang="ja-JP"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生活習慣病の予防・悪化防止</a:t>
                      </a:r>
                      <a:r>
                        <a:rPr kumimoji="1" lang="en-US" altLang="ja-JP"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に対する</a:t>
                      </a:r>
                      <a:r>
                        <a:rPr kumimoji="1" lang="en-US" altLang="ja-JP"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PDCA</a:t>
                      </a: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実施と行動変容の結果と考察</a:t>
                      </a:r>
                      <a:endParaRPr kumimoji="1" lang="en-US" altLang="ja-JP"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36000" marR="0" marT="0" marB="0" anchor="ctr">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2406486764"/>
                  </a:ext>
                </a:extLst>
              </a:tr>
              <a:tr h="444968">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6</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900" dirty="0"/>
                        <a:t>2024</a:t>
                      </a: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dirty="0"/>
                        <a:t>タイにおける</a:t>
                      </a:r>
                      <a:r>
                        <a:rPr lang="en-US" altLang="ja-JP" sz="900" dirty="0"/>
                        <a:t>IoT</a:t>
                      </a:r>
                      <a:r>
                        <a:rPr lang="ja-JP" altLang="en-US" sz="900" dirty="0"/>
                        <a:t>及びポイントオブケアデバイス・遠隔医療プラットフ ォームを活用した高齢者向けソリューション提供に係る実証調査コンソ ーシアム</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dirty="0"/>
                        <a:t>株式会社</a:t>
                      </a:r>
                      <a:br>
                        <a:rPr lang="en-US" altLang="ja-JP" sz="900" dirty="0"/>
                      </a:br>
                      <a:r>
                        <a:rPr lang="en-US" altLang="ja-JP" sz="900" dirty="0"/>
                        <a:t>Z-Works</a:t>
                      </a:r>
                      <a:endParaRPr kumimoji="1" lang="zh-CN" altLang="en-US" sz="900" kern="1200" dirty="0">
                        <a:solidFill>
                          <a:schemeClr val="dk1"/>
                        </a:solidFill>
                        <a:latin typeface="+mn-lt"/>
                        <a:ea typeface="+mn-ea"/>
                        <a:cs typeface="+mn-cs"/>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None/>
                        <a:tabLst/>
                        <a:defRPr/>
                      </a:pPr>
                      <a:r>
                        <a:rPr kumimoji="1" lang="ja-JP" altLang="en-US" sz="9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株式会社アルム</a:t>
                      </a:r>
                    </a:p>
                  </a:txBody>
                  <a:tcPr marL="36000" marR="3600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lumMod val="85000"/>
                      </a:schemeClr>
                    </a:solidFill>
                  </a:tcPr>
                </a:tc>
                <a:tc>
                  <a:txBody>
                    <a:bodyPr/>
                    <a:lstStyle/>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kumimoji="1" lang="en-US" altLang="ja-JP"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Z-Works</a:t>
                      </a: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の</a:t>
                      </a:r>
                      <a:r>
                        <a:rPr kumimoji="1" lang="en-US" altLang="ja-JP"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IoT</a:t>
                      </a: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ソリューション及びアルムの介護領域における遠隔医療ソリューションの現地ニーズ調査を行うとともに、顧客候補先におけるソリューションのサービストライアルを行い、</a:t>
                      </a:r>
                      <a:r>
                        <a:rPr kumimoji="1" lang="en-US" altLang="ja-JP"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IoT</a:t>
                      </a: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ソリューションによる高齢者のリアルタイムモニタリングおよびポイントオブケアデバイスと遠隔医療プラットフォームを活用した遠隔医療診療の有用性を実証し、ソリューションの事業性の検証とビジネスモデルのブラッシュアップを図る。</a:t>
                      </a:r>
                      <a:endParaRPr kumimoji="1" lang="en-US" altLang="ja-JP"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36000" marR="0" marT="0" marB="0" anchor="ctr">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3606089273"/>
                  </a:ext>
                </a:extLst>
              </a:tr>
              <a:tr h="444968">
                <a:tc>
                  <a:txBody>
                    <a:bodyPr/>
                    <a:lstStyle/>
                    <a:p>
                      <a:pPr algn="ctr" fontAlgn="ctr" hangingPunct="0"/>
                      <a:r>
                        <a:rPr lang="en-US" altLang="ja-JP" sz="1200" b="1">
                          <a:latin typeface="Arial" panose="020B0604020202020204" pitchFamily="34" charset="0"/>
                          <a:ea typeface="ＭＳ Ｐゴシック" panose="020B0600070205080204" pitchFamily="50" charset="-128"/>
                          <a:cs typeface="Arial" panose="020B0604020202020204" pitchFamily="34" charset="0"/>
                        </a:rPr>
                        <a:t>7</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900" dirty="0"/>
                        <a:t>2024</a:t>
                      </a: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dirty="0"/>
                        <a:t>タイにおける 在宅高齢者の生活環境改善のための 福祉関連商品・サービス販売拡大実証調査事業 </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900" kern="1200" dirty="0">
                          <a:solidFill>
                            <a:schemeClr val="dk1"/>
                          </a:solidFill>
                          <a:latin typeface="+mn-lt"/>
                          <a:ea typeface="+mn-ea"/>
                          <a:cs typeface="+mn-cs"/>
                        </a:rPr>
                        <a:t>株式会社</a:t>
                      </a:r>
                      <a:br>
                        <a:rPr kumimoji="1" lang="en-US" altLang="ja-JP" sz="900" kern="1200" dirty="0">
                          <a:solidFill>
                            <a:schemeClr val="dk1"/>
                          </a:solidFill>
                          <a:latin typeface="+mn-lt"/>
                          <a:ea typeface="+mn-ea"/>
                          <a:cs typeface="+mn-cs"/>
                        </a:rPr>
                      </a:br>
                      <a:r>
                        <a:rPr kumimoji="1" lang="ja-JP" altLang="en-US" sz="900" kern="1200" dirty="0">
                          <a:solidFill>
                            <a:schemeClr val="dk1"/>
                          </a:solidFill>
                          <a:latin typeface="+mn-lt"/>
                          <a:ea typeface="+mn-ea"/>
                          <a:cs typeface="+mn-cs"/>
                        </a:rPr>
                        <a:t>松永製作所</a:t>
                      </a:r>
                      <a:endParaRPr kumimoji="1" lang="zh-CN" altLang="en-US" sz="900" kern="1200" dirty="0">
                        <a:solidFill>
                          <a:schemeClr val="dk1"/>
                        </a:solidFill>
                        <a:latin typeface="+mn-lt"/>
                        <a:ea typeface="+mn-ea"/>
                        <a:cs typeface="+mn-cs"/>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None/>
                        <a:tabLst/>
                        <a:defRPr/>
                      </a:pPr>
                      <a:r>
                        <a:rPr lang="en-US" altLang="ja-JP" sz="900" dirty="0"/>
                        <a:t>Matsunaga (Thailand) Co., Ltd. / KAIGO Life Co., Ltd.</a:t>
                      </a:r>
                      <a:endParaRPr kumimoji="1" lang="ja-JP" altLang="en-US" sz="9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1">
                        <a:lumMod val="85000"/>
                      </a:schemeClr>
                    </a:solidFill>
                  </a:tcPr>
                </a:tc>
                <a:tc>
                  <a:txBody>
                    <a:bodyPr/>
                    <a:lstStyle/>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lang="ja-JP" altLang="en-US" sz="900" dirty="0"/>
                        <a:t>状況把握や高齢者施設などへの教育、販売展示スペースの設置、高齢者施設などを介した販売スキームの確立、高齢者施設を介した販売スキームのプラットフォーム拡大を目的とした新規進出候補企業から のヒアリングの実施 </a:t>
                      </a:r>
                      <a:endParaRPr kumimoji="1" lang="en-US" altLang="ja-JP"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36000" marR="0" marT="0" marB="0" anchor="ctr">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319813980"/>
                  </a:ext>
                </a:extLst>
              </a:tr>
            </a:tbl>
          </a:graphicData>
        </a:graphic>
      </p:graphicFrame>
    </p:spTree>
    <p:extLst>
      <p:ext uri="{BB962C8B-B14F-4D97-AF65-F5344CB8AC3E}">
        <p14:creationId xmlns:p14="http://schemas.microsoft.com/office/powerpoint/2010/main" val="355500020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タイ／日本との関わり</a:t>
            </a:r>
            <a:endParaRPr kumimoji="1" lang="ja-JP" altLang="en-US"/>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外務省の主な医療国際化関連事業</a:t>
            </a:r>
          </a:p>
        </p:txBody>
      </p:sp>
      <p:graphicFrame>
        <p:nvGraphicFramePr>
          <p:cNvPr id="12" name="表 11"/>
          <p:cNvGraphicFramePr>
            <a:graphicFrameLocks noGrp="1"/>
          </p:cNvGraphicFramePr>
          <p:nvPr>
            <p:extLst>
              <p:ext uri="{D42A27DB-BD31-4B8C-83A1-F6EECF244321}">
                <p14:modId xmlns:p14="http://schemas.microsoft.com/office/powerpoint/2010/main" val="539116210"/>
              </p:ext>
            </p:extLst>
          </p:nvPr>
        </p:nvGraphicFramePr>
        <p:xfrm>
          <a:off x="200472" y="2276872"/>
          <a:ext cx="9505056" cy="25554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2052000">
                  <a:extLst>
                    <a:ext uri="{9D8B030D-6E8A-4147-A177-3AD203B41FA5}">
                      <a16:colId xmlns:a16="http://schemas.microsoft.com/office/drawing/2014/main" val="20002"/>
                    </a:ext>
                  </a:extLst>
                </a:gridCol>
                <a:gridCol w="1260000">
                  <a:extLst>
                    <a:ext uri="{9D8B030D-6E8A-4147-A177-3AD203B41FA5}">
                      <a16:colId xmlns:a16="http://schemas.microsoft.com/office/drawing/2014/main" val="20003"/>
                    </a:ext>
                  </a:extLst>
                </a:gridCol>
                <a:gridCol w="5257056">
                  <a:extLst>
                    <a:ext uri="{9D8B030D-6E8A-4147-A177-3AD203B41FA5}">
                      <a16:colId xmlns:a16="http://schemas.microsoft.com/office/drawing/2014/main" val="20004"/>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企画名</a:t>
                      </a:r>
                      <a:endPar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受託企業</a:t>
                      </a:r>
                      <a:endPar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endPar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152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2012</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透析技術ネットワーク開発計画ニーズ調査</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システム科学</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コンサルタンツ</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just"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透析医療のニーズがある対象国において、東九州メディカルバレーの中小企業が有する透析医療技術についてのニーズ調査。対象国は慢性腎不全の潜在リスクが高い高血圧や糖尿病の罹病率が高く、透析医療に関するニーズがある。大分県と宮崎県が共同で進める「東九州メディカルバレー構想特区」は両県の特長である血液や血管に関する医療関連産業を中心に、国際競争力の強化と地域医療の活性化を図ることを目標としている。研修による人材育成を通じて対象国関係者の透析医療の理解・技術向上を目指す。</a:t>
                      </a:r>
                    </a:p>
                  </a:txBody>
                  <a:tcPr marL="108000" marR="108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152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fontAlgn="ctr" hangingPunct="0"/>
                      <a:r>
                        <a:rPr lang="en-US" altLang="ja-JP" sz="1000">
                          <a:latin typeface="Arial" panose="020B0604020202020204" pitchFamily="34" charset="0"/>
                          <a:ea typeface="ＭＳ Ｐゴシック" panose="020B0600070205080204" pitchFamily="50" charset="-128"/>
                          <a:cs typeface="Arial" panose="020B0604020202020204" pitchFamily="34" charset="0"/>
                        </a:rPr>
                        <a:t>2012</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ja-JP" altLang="en-US" sz="1000">
                          <a:latin typeface="Arial" panose="020B0604020202020204" pitchFamily="34" charset="0"/>
                          <a:ea typeface="ＭＳ Ｐゴシック" panose="020B0600070205080204" pitchFamily="50" charset="-128"/>
                          <a:cs typeface="Arial" panose="020B0604020202020204" pitchFamily="34" charset="0"/>
                        </a:rPr>
                        <a:t>障害者の知識アクセスの機会</a:t>
                      </a:r>
                      <a:br>
                        <a:rPr lang="en-US" altLang="ja-JP" sz="1000">
                          <a:latin typeface="Arial" panose="020B0604020202020204" pitchFamily="34" charset="0"/>
                          <a:ea typeface="ＭＳ Ｐゴシック" panose="020B0600070205080204" pitchFamily="50" charset="-128"/>
                          <a:cs typeface="Arial" panose="020B0604020202020204" pitchFamily="34" charset="0"/>
                        </a:rPr>
                      </a:br>
                      <a:r>
                        <a:rPr lang="ja-JP" altLang="en-US" sz="1000">
                          <a:latin typeface="Arial" panose="020B0604020202020204" pitchFamily="34" charset="0"/>
                          <a:ea typeface="ＭＳ Ｐゴシック" panose="020B0600070205080204" pitchFamily="50" charset="-128"/>
                          <a:cs typeface="Arial" panose="020B0604020202020204" pitchFamily="34" charset="0"/>
                        </a:rPr>
                        <a:t>均等の実現に関する</a:t>
                      </a:r>
                      <a:r>
                        <a:rPr lang="en-US" altLang="ja-JP" sz="1000">
                          <a:latin typeface="Arial" panose="020B0604020202020204" pitchFamily="34" charset="0"/>
                          <a:ea typeface="ＭＳ Ｐゴシック" panose="020B0600070205080204" pitchFamily="50" charset="-128"/>
                          <a:cs typeface="Arial" panose="020B0604020202020204" pitchFamily="34" charset="0"/>
                        </a:rPr>
                        <a:t>ODA</a:t>
                      </a:r>
                      <a:r>
                        <a:rPr lang="ja-JP" altLang="en-US" sz="1000">
                          <a:latin typeface="Arial" panose="020B0604020202020204" pitchFamily="34" charset="0"/>
                          <a:ea typeface="ＭＳ Ｐゴシック" panose="020B0600070205080204" pitchFamily="50" charset="-128"/>
                          <a:cs typeface="Arial" panose="020B0604020202020204" pitchFamily="34" charset="0"/>
                        </a:rPr>
                        <a:t>ニーズ</a:t>
                      </a:r>
                      <a:br>
                        <a:rPr lang="en-US" altLang="ja-JP" sz="1000">
                          <a:latin typeface="Arial" panose="020B0604020202020204" pitchFamily="34" charset="0"/>
                          <a:ea typeface="ＭＳ Ｐゴシック" panose="020B0600070205080204" pitchFamily="50" charset="-128"/>
                          <a:cs typeface="Arial" panose="020B0604020202020204" pitchFamily="34" charset="0"/>
                        </a:rPr>
                      </a:br>
                      <a:r>
                        <a:rPr lang="ja-JP" altLang="en-US" sz="1000">
                          <a:latin typeface="Arial" panose="020B0604020202020204" pitchFamily="34" charset="0"/>
                          <a:ea typeface="ＭＳ Ｐゴシック" panose="020B0600070205080204" pitchFamily="50" charset="-128"/>
                          <a:cs typeface="Arial" panose="020B0604020202020204" pitchFamily="34" charset="0"/>
                        </a:rPr>
                        <a:t>調査</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a:latin typeface="Arial" panose="020B0604020202020204" pitchFamily="34" charset="0"/>
                          <a:ea typeface="ＭＳ Ｐゴシック" panose="020B0600070205080204" pitchFamily="50" charset="-128"/>
                          <a:cs typeface="Arial" panose="020B0604020202020204" pitchFamily="34" charset="0"/>
                        </a:rPr>
                        <a:t>エックス都市研究所</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just"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調査対象国における障害者の知識・情報アクセスの向上を目指した日本の</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ICT</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分野の中小企業製品および技術活用についてのニーズ調査。対象国は社会的弱者といえる障害者の経済的自立と社会参加の実現という共通の課題を抱えている。日本には当該分野の世界トップレベルの水準の各種アプリケーション、入出力デバイス、コンテンツ制作および流通ノウハウ等の製品・技術を有する中小企業等が数多く存在しており、技術協力、無償資金協力等を通じ、対象国の障害者支援ニーズとの適合を目指す。</a:t>
                      </a:r>
                    </a:p>
                  </a:txBody>
                  <a:tcPr marL="108000" marR="108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13" name="Rectangle 6"/>
          <p:cNvSpPr>
            <a:spLocks noChangeArrowheads="1"/>
          </p:cNvSpPr>
          <p:nvPr/>
        </p:nvSpPr>
        <p:spPr bwMode="auto">
          <a:xfrm>
            <a:off x="200472" y="1916832"/>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政府開発援助海外経済協力事業</a:t>
            </a:r>
          </a:p>
        </p:txBody>
      </p:sp>
      <p:sp>
        <p:nvSpPr>
          <p:cNvPr id="14" name="テキスト ボックス 1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「政府開発援助海外経済協力事業」を実施。</a:t>
            </a:r>
          </a:p>
        </p:txBody>
      </p:sp>
      <p:sp>
        <p:nvSpPr>
          <p:cNvPr id="15" name="テキスト ボックス 14"/>
          <p:cNvSpPr txBox="1"/>
          <p:nvPr/>
        </p:nvSpPr>
        <p:spPr>
          <a:xfrm>
            <a:off x="200472" y="6525344"/>
            <a:ext cx="8640960" cy="144016"/>
          </a:xfrm>
          <a:prstGeom prst="rect">
            <a:avLst/>
          </a:prstGeom>
          <a:noFill/>
        </p:spPr>
        <p:txBody>
          <a:bodyPr wrap="square" lIns="0" tIns="0" rIns="0" bIns="0" rtlCol="0">
            <a:noAutofit/>
          </a:bodyPr>
          <a:lstStyle/>
          <a:p>
            <a:r>
              <a:rPr lang="zh-TW" altLang="en-US" sz="800" dirty="0"/>
              <a:t>（出</a:t>
            </a:r>
            <a:r>
              <a:rPr lang="zh-TW" altLang="en-US" sz="800"/>
              <a:t>所） 外</a:t>
            </a:r>
            <a:r>
              <a:rPr lang="zh-TW" altLang="en-US" sz="800" dirty="0"/>
              <a:t>務省</a:t>
            </a:r>
            <a:r>
              <a:rPr lang="ja-JP" altLang="en-US" sz="800" dirty="0"/>
              <a:t>ホームページ</a:t>
            </a:r>
            <a:endParaRPr lang="en-US" altLang="zh-TW" sz="800" dirty="0"/>
          </a:p>
        </p:txBody>
      </p:sp>
    </p:spTree>
    <p:extLst>
      <p:ext uri="{BB962C8B-B14F-4D97-AF65-F5344CB8AC3E}">
        <p14:creationId xmlns:p14="http://schemas.microsoft.com/office/powerpoint/2010/main" val="417445821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テキスト ボックス 48"/>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zh-TW" altLang="en-US" sz="800">
                <a:latin typeface="Arial" panose="020B0604020202020204" pitchFamily="34" charset="0"/>
                <a:ea typeface="ＭＳ Ｐゴシック" panose="020B0600070205080204" pitchFamily="50" charset="-128"/>
                <a:cs typeface="Arial" panose="020B0604020202020204" pitchFamily="34" charset="0"/>
              </a:rPr>
              <a:t>所） 厚</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生労働省</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フリーフォーム 1"/>
          <p:cNvSpPr/>
          <p:nvPr/>
        </p:nvSpPr>
        <p:spPr>
          <a:xfrm>
            <a:off x="4179241" y="2246973"/>
            <a:ext cx="735371" cy="3486283"/>
          </a:xfrm>
          <a:custGeom>
            <a:avLst/>
            <a:gdLst>
              <a:gd name="connsiteX0" fmla="*/ 471054 w 489527"/>
              <a:gd name="connsiteY0" fmla="*/ 0 h 4230254"/>
              <a:gd name="connsiteX1" fmla="*/ 0 w 489527"/>
              <a:gd name="connsiteY1" fmla="*/ 406400 h 4230254"/>
              <a:gd name="connsiteX2" fmla="*/ 36945 w 489527"/>
              <a:gd name="connsiteY2" fmla="*/ 1200727 h 4230254"/>
              <a:gd name="connsiteX3" fmla="*/ 489527 w 489527"/>
              <a:gd name="connsiteY3" fmla="*/ 4230254 h 4230254"/>
              <a:gd name="connsiteX0" fmla="*/ 490104 w 508577"/>
              <a:gd name="connsiteY0" fmla="*/ 0 h 4230254"/>
              <a:gd name="connsiteX1" fmla="*/ 0 w 508577"/>
              <a:gd name="connsiteY1" fmla="*/ 368023 h 4230254"/>
              <a:gd name="connsiteX2" fmla="*/ 55995 w 508577"/>
              <a:gd name="connsiteY2" fmla="*/ 1200727 h 4230254"/>
              <a:gd name="connsiteX3" fmla="*/ 508577 w 508577"/>
              <a:gd name="connsiteY3" fmla="*/ 4230254 h 4230254"/>
              <a:gd name="connsiteX0" fmla="*/ 490104 w 508577"/>
              <a:gd name="connsiteY0" fmla="*/ 0 h 4230254"/>
              <a:gd name="connsiteX1" fmla="*/ 0 w 508577"/>
              <a:gd name="connsiteY1" fmla="*/ 368023 h 4230254"/>
              <a:gd name="connsiteX2" fmla="*/ 32182 w 508577"/>
              <a:gd name="connsiteY2" fmla="*/ 1171944 h 4230254"/>
              <a:gd name="connsiteX3" fmla="*/ 508577 w 508577"/>
              <a:gd name="connsiteY3" fmla="*/ 4230254 h 4230254"/>
              <a:gd name="connsiteX0" fmla="*/ 922265 w 940738"/>
              <a:gd name="connsiteY0" fmla="*/ 0 h 4230254"/>
              <a:gd name="connsiteX1" fmla="*/ 432161 w 940738"/>
              <a:gd name="connsiteY1" fmla="*/ 368023 h 4230254"/>
              <a:gd name="connsiteX2" fmla="*/ 0 w 940738"/>
              <a:gd name="connsiteY2" fmla="*/ 936882 h 4230254"/>
              <a:gd name="connsiteX3" fmla="*/ 940738 w 940738"/>
              <a:gd name="connsiteY3" fmla="*/ 4230254 h 4230254"/>
              <a:gd name="connsiteX0" fmla="*/ 922265 w 940738"/>
              <a:gd name="connsiteY0" fmla="*/ 0 h 4230254"/>
              <a:gd name="connsiteX1" fmla="*/ 663143 w 940738"/>
              <a:gd name="connsiteY1" fmla="*/ 526330 h 4230254"/>
              <a:gd name="connsiteX2" fmla="*/ 0 w 940738"/>
              <a:gd name="connsiteY2" fmla="*/ 936882 h 4230254"/>
              <a:gd name="connsiteX3" fmla="*/ 940738 w 940738"/>
              <a:gd name="connsiteY3" fmla="*/ 4230254 h 4230254"/>
              <a:gd name="connsiteX0" fmla="*/ 679378 w 697851"/>
              <a:gd name="connsiteY0" fmla="*/ 0 h 4230254"/>
              <a:gd name="connsiteX1" fmla="*/ 420256 w 697851"/>
              <a:gd name="connsiteY1" fmla="*/ 526330 h 4230254"/>
              <a:gd name="connsiteX2" fmla="*/ 0 w 697851"/>
              <a:gd name="connsiteY2" fmla="*/ 1152755 h 4230254"/>
              <a:gd name="connsiteX3" fmla="*/ 697851 w 697851"/>
              <a:gd name="connsiteY3" fmla="*/ 4230254 h 4230254"/>
              <a:gd name="connsiteX0" fmla="*/ 711559 w 730032"/>
              <a:gd name="connsiteY0" fmla="*/ 0 h 4230254"/>
              <a:gd name="connsiteX1" fmla="*/ 0 w 730032"/>
              <a:gd name="connsiteY1" fmla="*/ 358428 h 4230254"/>
              <a:gd name="connsiteX2" fmla="*/ 32181 w 730032"/>
              <a:gd name="connsiteY2" fmla="*/ 1152755 h 4230254"/>
              <a:gd name="connsiteX3" fmla="*/ 730032 w 730032"/>
              <a:gd name="connsiteY3" fmla="*/ 4230254 h 4230254"/>
              <a:gd name="connsiteX0" fmla="*/ 730609 w 730609"/>
              <a:gd name="connsiteY0" fmla="*/ 0 h 4297415"/>
              <a:gd name="connsiteX1" fmla="*/ 0 w 730609"/>
              <a:gd name="connsiteY1" fmla="*/ 425589 h 4297415"/>
              <a:gd name="connsiteX2" fmla="*/ 32181 w 730609"/>
              <a:gd name="connsiteY2" fmla="*/ 1219916 h 4297415"/>
              <a:gd name="connsiteX3" fmla="*/ 730032 w 730609"/>
              <a:gd name="connsiteY3" fmla="*/ 4297415 h 4297415"/>
              <a:gd name="connsiteX0" fmla="*/ 740134 w 740134"/>
              <a:gd name="connsiteY0" fmla="*/ 0 h 4316604"/>
              <a:gd name="connsiteX1" fmla="*/ 0 w 740134"/>
              <a:gd name="connsiteY1" fmla="*/ 444778 h 4316604"/>
              <a:gd name="connsiteX2" fmla="*/ 32181 w 740134"/>
              <a:gd name="connsiteY2" fmla="*/ 1239105 h 4316604"/>
              <a:gd name="connsiteX3" fmla="*/ 730032 w 740134"/>
              <a:gd name="connsiteY3" fmla="*/ 4316604 h 4316604"/>
              <a:gd name="connsiteX0" fmla="*/ 735371 w 735371"/>
              <a:gd name="connsiteY0" fmla="*/ 0 h 4316604"/>
              <a:gd name="connsiteX1" fmla="*/ 0 w 735371"/>
              <a:gd name="connsiteY1" fmla="*/ 276877 h 4316604"/>
              <a:gd name="connsiteX2" fmla="*/ 27418 w 735371"/>
              <a:gd name="connsiteY2" fmla="*/ 1239105 h 4316604"/>
              <a:gd name="connsiteX3" fmla="*/ 725269 w 735371"/>
              <a:gd name="connsiteY3" fmla="*/ 4316604 h 4316604"/>
              <a:gd name="connsiteX0" fmla="*/ 735371 w 735371"/>
              <a:gd name="connsiteY0" fmla="*/ 0 h 4316604"/>
              <a:gd name="connsiteX1" fmla="*/ 0 w 735371"/>
              <a:gd name="connsiteY1" fmla="*/ 276877 h 4316604"/>
              <a:gd name="connsiteX2" fmla="*/ 32181 w 735371"/>
              <a:gd name="connsiteY2" fmla="*/ 1076000 h 4316604"/>
              <a:gd name="connsiteX3" fmla="*/ 725269 w 735371"/>
              <a:gd name="connsiteY3" fmla="*/ 4316604 h 4316604"/>
              <a:gd name="connsiteX0" fmla="*/ 735371 w 735371"/>
              <a:gd name="connsiteY0" fmla="*/ 0 h 4297415"/>
              <a:gd name="connsiteX1" fmla="*/ 0 w 735371"/>
              <a:gd name="connsiteY1" fmla="*/ 276877 h 4297415"/>
              <a:gd name="connsiteX2" fmla="*/ 32181 w 735371"/>
              <a:gd name="connsiteY2" fmla="*/ 1076000 h 4297415"/>
              <a:gd name="connsiteX3" fmla="*/ 706219 w 735371"/>
              <a:gd name="connsiteY3" fmla="*/ 4297415 h 4297415"/>
            </a:gdLst>
            <a:ahLst/>
            <a:cxnLst>
              <a:cxn ang="0">
                <a:pos x="connsiteX0" y="connsiteY0"/>
              </a:cxn>
              <a:cxn ang="0">
                <a:pos x="connsiteX1" y="connsiteY1"/>
              </a:cxn>
              <a:cxn ang="0">
                <a:pos x="connsiteX2" y="connsiteY2"/>
              </a:cxn>
              <a:cxn ang="0">
                <a:pos x="connsiteX3" y="connsiteY3"/>
              </a:cxn>
            </a:cxnLst>
            <a:rect l="l" t="t" r="r" b="b"/>
            <a:pathLst>
              <a:path w="735371" h="4297415">
                <a:moveTo>
                  <a:pt x="735371" y="0"/>
                </a:moveTo>
                <a:lnTo>
                  <a:pt x="0" y="276877"/>
                </a:lnTo>
                <a:lnTo>
                  <a:pt x="32181" y="1076000"/>
                </a:lnTo>
                <a:lnTo>
                  <a:pt x="706219" y="4297415"/>
                </a:lnTo>
              </a:path>
            </a:pathLst>
          </a:custGeom>
          <a:gradFill>
            <a:gsLst>
              <a:gs pos="0">
                <a:srgbClr val="DDE6F3"/>
              </a:gs>
              <a:gs pos="100000">
                <a:srgbClr val="CCDAEC"/>
              </a:gs>
            </a:gsLst>
            <a:lin ang="0" scaled="1"/>
          </a:gradFill>
        </p:spPr>
        <p:txBody>
          <a:bodyPr rtlCol="0" anchor="ctr"/>
          <a:lstStyle/>
          <a:p>
            <a:pPr algn="ctr"/>
            <a:endParaRPr kumimoji="1" lang="ja-JP" altLang="en-US"/>
          </a:p>
        </p:txBody>
      </p:sp>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タイ／日本との関わり</a:t>
            </a:r>
            <a:endParaRPr kumimoji="1" lang="ja-JP" altLang="en-US" dirty="0"/>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厚生労働省とタイ保健省の協力覚書（</a:t>
            </a:r>
            <a:r>
              <a:rPr lang="en-US" altLang="ja-JP" dirty="0"/>
              <a:t>MOC</a:t>
            </a:r>
            <a:r>
              <a:rPr lang="ja-JP" altLang="en-US" dirty="0"/>
              <a:t>）締結状況</a:t>
            </a:r>
          </a:p>
        </p:txBody>
      </p:sp>
      <p:sp>
        <p:nvSpPr>
          <p:cNvPr id="16" name="テキスト ボックス 15"/>
          <p:cNvSpPr txBox="1"/>
          <p:nvPr/>
        </p:nvSpPr>
        <p:spPr>
          <a:xfrm>
            <a:off x="200472" y="1124744"/>
            <a:ext cx="9505056" cy="236988"/>
          </a:xfrm>
          <a:prstGeom prst="rect">
            <a:avLst/>
          </a:prstGeom>
          <a:noFill/>
        </p:spPr>
        <p:txBody>
          <a:bodyPr wrap="square" lIns="0" tIns="0" rIns="0" bIns="0" rtlCol="0">
            <a:spAutoFit/>
          </a:bodyPr>
          <a:lstStyle/>
          <a:p>
            <a:pPr marL="190500" indent="-190500">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月に、厚生労働大臣・保健大臣の会談に合わせて協力覚書に署名した。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5" name="角丸四角形 24"/>
          <p:cNvSpPr/>
          <p:nvPr/>
        </p:nvSpPr>
        <p:spPr>
          <a:xfrm>
            <a:off x="4880992" y="2380721"/>
            <a:ext cx="4608512" cy="4021801"/>
          </a:xfrm>
          <a:prstGeom prst="roundRect">
            <a:avLst>
              <a:gd name="adj" fmla="val 1340"/>
            </a:avLst>
          </a:prstGeom>
          <a:solidFill>
            <a:srgbClr val="DDE6F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08000" tIns="288000" rIns="144000" rtlCol="0" anchor="t"/>
          <a:lstStyle/>
          <a:p>
            <a:pPr marL="269875" algn="just">
              <a:lnSpc>
                <a:spcPct val="110000"/>
              </a:lnSpc>
              <a:spcAft>
                <a:spcPts val="300"/>
              </a:spcAft>
              <a:buClr>
                <a:srgbClr val="868686"/>
              </a:buClr>
              <a:buSzPct val="90000"/>
            </a:pPr>
            <a:r>
              <a:rPr lang="ja-JP" altLang="en-US" sz="900" dirty="0">
                <a:solidFill>
                  <a:schemeClr val="tx1"/>
                </a:solidFill>
              </a:rPr>
              <a:t>相互にかつグローバルレベルでユニバーサル・ヘルス・カバレッジ（</a:t>
            </a:r>
            <a:r>
              <a:rPr lang="en-US" altLang="ja-JP" sz="900" dirty="0">
                <a:solidFill>
                  <a:schemeClr val="tx1"/>
                </a:solidFill>
              </a:rPr>
              <a:t>UHC</a:t>
            </a:r>
            <a:r>
              <a:rPr lang="ja-JP" altLang="en-US" sz="900" dirty="0">
                <a:solidFill>
                  <a:schemeClr val="tx1"/>
                </a:solidFill>
              </a:rPr>
              <a:t>）を推進するための知識と経験の共有</a:t>
            </a:r>
          </a:p>
          <a:p>
            <a:pPr marL="269875" algn="just">
              <a:lnSpc>
                <a:spcPct val="110000"/>
              </a:lnSpc>
              <a:spcAft>
                <a:spcPts val="300"/>
              </a:spcAft>
              <a:buClr>
                <a:srgbClr val="868686"/>
              </a:buClr>
              <a:buSzPct val="90000"/>
            </a:pPr>
            <a:r>
              <a:rPr lang="ja-JP" altLang="en-US" sz="900" dirty="0">
                <a:solidFill>
                  <a:schemeClr val="tx1"/>
                </a:solidFill>
              </a:rPr>
              <a:t>先進的な医療技術、医薬品及び医療機器の費用効率に優れた方法での活用</a:t>
            </a:r>
          </a:p>
          <a:p>
            <a:pPr marL="269875" algn="just">
              <a:lnSpc>
                <a:spcPct val="110000"/>
              </a:lnSpc>
              <a:spcAft>
                <a:spcPts val="300"/>
              </a:spcAft>
              <a:buClr>
                <a:srgbClr val="868686"/>
              </a:buClr>
              <a:buSzPct val="90000"/>
            </a:pPr>
            <a:r>
              <a:rPr lang="ja-JP" altLang="en-US" sz="900" dirty="0">
                <a:solidFill>
                  <a:schemeClr val="tx1"/>
                </a:solidFill>
              </a:rPr>
              <a:t>医薬品、医療機器等の製品（医薬品用原料、生物学的製剤、再生医療等製品、医薬部外品及び化粧品を含む。）の規制に関する情報と経験の交換</a:t>
            </a:r>
          </a:p>
          <a:p>
            <a:pPr marL="269875" algn="just">
              <a:lnSpc>
                <a:spcPct val="110000"/>
              </a:lnSpc>
              <a:spcAft>
                <a:spcPts val="300"/>
              </a:spcAft>
              <a:buClr>
                <a:srgbClr val="868686"/>
              </a:buClr>
              <a:buSzPct val="90000"/>
            </a:pPr>
            <a:r>
              <a:rPr lang="ja-JP" altLang="en-US" sz="900" dirty="0">
                <a:solidFill>
                  <a:schemeClr val="tx1"/>
                </a:solidFill>
              </a:rPr>
              <a:t>食品サプライチェーンにおける食品管理及びリスク管理を促進するための情報と経験の共有</a:t>
            </a:r>
            <a:endParaRPr lang="en-US" altLang="ja-JP" sz="900" dirty="0">
              <a:solidFill>
                <a:schemeClr val="tx1"/>
              </a:solidFill>
            </a:endParaRPr>
          </a:p>
          <a:p>
            <a:pPr marL="269875" algn="just">
              <a:lnSpc>
                <a:spcPct val="110000"/>
              </a:lnSpc>
              <a:spcAft>
                <a:spcPts val="300"/>
              </a:spcAft>
              <a:buClr>
                <a:srgbClr val="868686"/>
              </a:buClr>
              <a:buSzPct val="90000"/>
            </a:pPr>
            <a:r>
              <a:rPr lang="ja-JP" altLang="en-US" sz="900" dirty="0">
                <a:solidFill>
                  <a:schemeClr val="tx1"/>
                </a:solidFill>
              </a:rPr>
              <a:t>麻薬、向精神薬及び新精神作用物質に関する情報の交換</a:t>
            </a:r>
            <a:endParaRPr lang="en-US" altLang="ja-JP" sz="900" dirty="0">
              <a:solidFill>
                <a:schemeClr val="tx1"/>
              </a:solidFill>
            </a:endParaRPr>
          </a:p>
          <a:p>
            <a:pPr marL="269875" algn="just">
              <a:lnSpc>
                <a:spcPct val="110000"/>
              </a:lnSpc>
              <a:spcAft>
                <a:spcPts val="300"/>
              </a:spcAft>
              <a:buClr>
                <a:srgbClr val="868686"/>
              </a:buClr>
              <a:buSzPct val="90000"/>
            </a:pPr>
            <a:r>
              <a:rPr lang="ja-JP" altLang="en-US" sz="900" dirty="0">
                <a:solidFill>
                  <a:schemeClr val="tx1"/>
                </a:solidFill>
              </a:rPr>
              <a:t>保健・医療サービス及びグローバルな衛生政策立案に当たる医療従事者の人材育成</a:t>
            </a:r>
            <a:endParaRPr lang="en-US" altLang="ja-JP" sz="900" dirty="0">
              <a:solidFill>
                <a:schemeClr val="tx1"/>
              </a:solidFill>
            </a:endParaRPr>
          </a:p>
          <a:p>
            <a:pPr marL="269875" algn="just">
              <a:lnSpc>
                <a:spcPct val="110000"/>
              </a:lnSpc>
              <a:spcAft>
                <a:spcPts val="300"/>
              </a:spcAft>
              <a:buClr>
                <a:srgbClr val="868686"/>
              </a:buClr>
              <a:buSzPct val="90000"/>
            </a:pPr>
            <a:r>
              <a:rPr lang="ja-JP" altLang="en-US" sz="900" dirty="0">
                <a:solidFill>
                  <a:schemeClr val="tx1"/>
                </a:solidFill>
              </a:rPr>
              <a:t>若年死亡率を下げる対策としての、特定のがん及び糖尿病で増大している非感染性疾患（</a:t>
            </a:r>
            <a:r>
              <a:rPr lang="en-US" altLang="ja-JP" sz="900" dirty="0">
                <a:solidFill>
                  <a:schemeClr val="tx1"/>
                </a:solidFill>
              </a:rPr>
              <a:t>NCD</a:t>
            </a:r>
            <a:r>
              <a:rPr lang="ja-JP" altLang="en-US" sz="900" dirty="0">
                <a:solidFill>
                  <a:schemeClr val="tx1"/>
                </a:solidFill>
              </a:rPr>
              <a:t>）への対応</a:t>
            </a:r>
            <a:endParaRPr lang="en-US" altLang="ja-JP" sz="900" dirty="0">
              <a:solidFill>
                <a:schemeClr val="tx1"/>
              </a:solidFill>
            </a:endParaRPr>
          </a:p>
          <a:p>
            <a:pPr marL="269875" algn="just">
              <a:lnSpc>
                <a:spcPct val="110000"/>
              </a:lnSpc>
              <a:spcAft>
                <a:spcPts val="300"/>
              </a:spcAft>
              <a:buClr>
                <a:srgbClr val="868686"/>
              </a:buClr>
              <a:buSzPct val="90000"/>
            </a:pPr>
            <a:r>
              <a:rPr lang="ja-JP" altLang="en-US" sz="900" dirty="0">
                <a:solidFill>
                  <a:schemeClr val="tx1"/>
                </a:solidFill>
              </a:rPr>
              <a:t>高齢化社会に関する政策の展開</a:t>
            </a:r>
          </a:p>
          <a:p>
            <a:pPr marL="269875" algn="just">
              <a:lnSpc>
                <a:spcPct val="110000"/>
              </a:lnSpc>
              <a:spcAft>
                <a:spcPts val="300"/>
              </a:spcAft>
              <a:buClr>
                <a:srgbClr val="868686"/>
              </a:buClr>
              <a:buSzPct val="90000"/>
            </a:pPr>
            <a:r>
              <a:rPr lang="ja-JP" altLang="en-US" sz="900" dirty="0">
                <a:solidFill>
                  <a:schemeClr val="tx1"/>
                </a:solidFill>
              </a:rPr>
              <a:t>公衆衛生上の緊急事態への対応強化のためにグローバル・ヘルス・アーキテクチャー（国際保健の枠組み）を強化し、新たに発生する公衆衛生に関する脅威（特に抗微生物薬耐性）に対処する際の協調</a:t>
            </a:r>
            <a:endParaRPr lang="en-US" altLang="ja-JP" sz="900" dirty="0">
              <a:solidFill>
                <a:schemeClr val="tx1"/>
              </a:solidFill>
            </a:endParaRPr>
          </a:p>
          <a:p>
            <a:pPr marL="269875" algn="just">
              <a:lnSpc>
                <a:spcPct val="110000"/>
              </a:lnSpc>
              <a:spcAft>
                <a:spcPts val="300"/>
              </a:spcAft>
              <a:buClr>
                <a:srgbClr val="868686"/>
              </a:buClr>
              <a:buSzPct val="90000"/>
            </a:pPr>
            <a:r>
              <a:rPr lang="ja-JP" altLang="en-US" sz="900" dirty="0">
                <a:solidFill>
                  <a:schemeClr val="tx1"/>
                </a:solidFill>
              </a:rPr>
              <a:t>伝統医療（伝統医療や漢方薬の研究開発を含む。）に関する知識と</a:t>
            </a:r>
          </a:p>
          <a:p>
            <a:pPr marL="269875" algn="just">
              <a:lnSpc>
                <a:spcPct val="110000"/>
              </a:lnSpc>
              <a:spcAft>
                <a:spcPts val="300"/>
              </a:spcAft>
              <a:buClr>
                <a:srgbClr val="868686"/>
              </a:buClr>
              <a:buSzPct val="90000"/>
            </a:pPr>
            <a:r>
              <a:rPr lang="ja-JP" altLang="en-US" sz="900" dirty="0">
                <a:solidFill>
                  <a:schemeClr val="tx1"/>
                </a:solidFill>
              </a:rPr>
              <a:t>経験の共有</a:t>
            </a:r>
            <a:endParaRPr lang="en-US" altLang="ja-JP" sz="900" dirty="0">
              <a:solidFill>
                <a:schemeClr val="tx1"/>
              </a:solidFill>
            </a:endParaRPr>
          </a:p>
          <a:p>
            <a:pPr marL="269875" algn="just">
              <a:lnSpc>
                <a:spcPct val="110000"/>
              </a:lnSpc>
              <a:spcAft>
                <a:spcPts val="300"/>
              </a:spcAft>
              <a:buClr>
                <a:srgbClr val="868686"/>
              </a:buClr>
              <a:buSzPct val="90000"/>
            </a:pPr>
            <a:r>
              <a:rPr lang="ja-JP" altLang="en-US" sz="900" dirty="0">
                <a:solidFill>
                  <a:schemeClr val="tx1"/>
                </a:solidFill>
              </a:rPr>
              <a:t>その他相互に決定する協力分野</a:t>
            </a:r>
          </a:p>
        </p:txBody>
      </p:sp>
      <p:sp>
        <p:nvSpPr>
          <p:cNvPr id="37" name="円/楕円 36"/>
          <p:cNvSpPr/>
          <p:nvPr/>
        </p:nvSpPr>
        <p:spPr>
          <a:xfrm>
            <a:off x="5065490" y="2698154"/>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9" name="円/楕円 38"/>
          <p:cNvSpPr/>
          <p:nvPr/>
        </p:nvSpPr>
        <p:spPr>
          <a:xfrm>
            <a:off x="5070182" y="2986186"/>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 name="円/楕円 39"/>
          <p:cNvSpPr/>
          <p:nvPr/>
        </p:nvSpPr>
        <p:spPr>
          <a:xfrm>
            <a:off x="5070182" y="3212976"/>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a:solidFill>
                  <a:schemeClr val="bg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1" name="円/楕円 40"/>
          <p:cNvSpPr/>
          <p:nvPr/>
        </p:nvSpPr>
        <p:spPr>
          <a:xfrm>
            <a:off x="5070831" y="3562250"/>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4</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2" name="円/楕円 41"/>
          <p:cNvSpPr/>
          <p:nvPr/>
        </p:nvSpPr>
        <p:spPr>
          <a:xfrm>
            <a:off x="5079324" y="3861048"/>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5</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3" name="円/楕円 42"/>
          <p:cNvSpPr/>
          <p:nvPr/>
        </p:nvSpPr>
        <p:spPr>
          <a:xfrm>
            <a:off x="5079324" y="4077072"/>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6</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正方形/長方形 7"/>
          <p:cNvSpPr/>
          <p:nvPr/>
        </p:nvSpPr>
        <p:spPr>
          <a:xfrm>
            <a:off x="4880992" y="6093296"/>
            <a:ext cx="4608512" cy="246221"/>
          </a:xfrm>
          <a:prstGeom prst="rect">
            <a:avLst/>
          </a:prstGeom>
        </p:spPr>
        <p:txBody>
          <a:bodyPr wrap="square" lIns="198000" tIns="0" rIns="180000" bIns="0">
            <a:spAutoFit/>
          </a:bodyPr>
          <a:lstStyle/>
          <a:p>
            <a:pPr marL="214313" lvl="0" indent="-214313" algn="just" eaLnBrk="0" fontAlgn="base" hangingPunct="0">
              <a:spcBef>
                <a:spcPts val="200"/>
              </a:spcBef>
              <a:spcAft>
                <a:spcPct val="0"/>
              </a:spcAft>
              <a:tabLst>
                <a:tab pos="1209675" algn="l"/>
              </a:tabLst>
            </a:pPr>
            <a:r>
              <a:rPr kumimoji="0" lang="ja-JP" altLang="ja-JP" sz="800" dirty="0">
                <a:solidFill>
                  <a:srgbClr val="000000"/>
                </a:solidFill>
                <a:latin typeface="Arial" panose="020B0604020202020204" pitchFamily="34" charset="0"/>
              </a:rPr>
              <a:t>※</a:t>
            </a:r>
            <a:r>
              <a:rPr kumimoji="0" lang="en-US" altLang="ja-JP" sz="800" dirty="0">
                <a:solidFill>
                  <a:srgbClr val="000000"/>
                </a:solidFill>
                <a:latin typeface="Arial" panose="020B0604020202020204" pitchFamily="34" charset="0"/>
              </a:rPr>
              <a:t>	</a:t>
            </a:r>
            <a:r>
              <a:rPr kumimoji="0" lang="ja-JP" altLang="en-US" sz="800" dirty="0">
                <a:solidFill>
                  <a:srgbClr val="000000"/>
                </a:solidFill>
                <a:latin typeface="Arial" panose="020B0604020202020204" pitchFamily="34" charset="0"/>
              </a:rPr>
              <a:t>ユニバーサル・ヘルス・カバレッジ（ＵＨＣ）とは、「すべての人が適切な予防、治療などの保健医療サービスを、必要な時に支払い可能な費用で受けられる状態」のこと</a:t>
            </a:r>
            <a:endParaRPr kumimoji="0" lang="en-US" altLang="ja-JP" sz="800" dirty="0">
              <a:solidFill>
                <a:srgbClr val="000000"/>
              </a:solidFill>
              <a:latin typeface="Arial" panose="020B0604020202020204" pitchFamily="34" charset="0"/>
            </a:endParaRPr>
          </a:p>
        </p:txBody>
      </p:sp>
      <p:grpSp>
        <p:nvGrpSpPr>
          <p:cNvPr id="97" name="グループ化 7"/>
          <p:cNvGrpSpPr/>
          <p:nvPr/>
        </p:nvGrpSpPr>
        <p:grpSpPr>
          <a:xfrm>
            <a:off x="344488" y="1700808"/>
            <a:ext cx="9217024" cy="288032"/>
            <a:chOff x="4803500" y="2113806"/>
            <a:chExt cx="2954133" cy="288032"/>
          </a:xfrm>
        </p:grpSpPr>
        <p:cxnSp>
          <p:nvCxnSpPr>
            <p:cNvPr id="98" name="直線コネクタ 97"/>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11"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共同プレスリリース</a:t>
              </a:r>
            </a:p>
          </p:txBody>
        </p:sp>
      </p:grpSp>
      <p:sp>
        <p:nvSpPr>
          <p:cNvPr id="128" name="片側の 2 つの角を丸めた四角形 127"/>
          <p:cNvSpPr/>
          <p:nvPr/>
        </p:nvSpPr>
        <p:spPr>
          <a:xfrm>
            <a:off x="4880992" y="2202797"/>
            <a:ext cx="4608512" cy="393948"/>
          </a:xfrm>
          <a:prstGeom prst="round2SameRect">
            <a:avLst/>
          </a:prstGeom>
          <a:solidFill>
            <a:srgbClr val="5F8AC3"/>
          </a:solidFill>
        </p:spPr>
        <p:txBody>
          <a:bodyPr wrap="square" lIns="108000" rtlCol="0" anchor="ctr">
            <a:noAutofit/>
          </a:bodyPr>
          <a:lstStyle/>
          <a:p>
            <a:pPr algn="ctr" defTabSz="955675" fontAlgn="ctr">
              <a:buSzPct val="120000"/>
            </a:pPr>
            <a:r>
              <a:rPr lang="en-US" altLang="ja-JP" sz="1050" b="1" dirty="0">
                <a:solidFill>
                  <a:schemeClr val="bg1"/>
                </a:solidFill>
                <a:latin typeface="ＭＳ Ｐゴシック" panose="020B0600070205080204" pitchFamily="50" charset="-128"/>
                <a:ea typeface="ＭＳ Ｐゴシック" panose="020B0600070205080204" pitchFamily="50" charset="-128"/>
              </a:rPr>
              <a:t>『</a:t>
            </a:r>
            <a:r>
              <a:rPr lang="ja-JP" altLang="en-US" sz="1050" b="1" dirty="0">
                <a:solidFill>
                  <a:schemeClr val="bg1"/>
                </a:solidFill>
                <a:latin typeface="ＭＳ Ｐゴシック" panose="020B0600070205080204" pitchFamily="50" charset="-128"/>
                <a:ea typeface="ＭＳ Ｐゴシック" panose="020B0600070205080204" pitchFamily="50" charset="-128"/>
              </a:rPr>
              <a:t>日本国厚生労働省とタイ王国保健省との間の</a:t>
            </a:r>
          </a:p>
          <a:p>
            <a:pPr algn="ctr" defTabSz="955675" fontAlgn="ctr">
              <a:buSzPct val="120000"/>
            </a:pPr>
            <a:r>
              <a:rPr lang="ja-JP" altLang="en-US" sz="1050" b="1" dirty="0">
                <a:solidFill>
                  <a:schemeClr val="bg1"/>
                </a:solidFill>
                <a:latin typeface="ＭＳ Ｐゴシック" panose="020B0600070205080204" pitchFamily="50" charset="-128"/>
                <a:ea typeface="ＭＳ Ｐゴシック" panose="020B0600070205080204" pitchFamily="50" charset="-128"/>
              </a:rPr>
              <a:t>保健・医療分野における協力に関する覚書</a:t>
            </a:r>
            <a:r>
              <a:rPr lang="en-US" altLang="ja-JP" sz="1050" b="1" dirty="0">
                <a:solidFill>
                  <a:schemeClr val="bg1"/>
                </a:solidFill>
                <a:latin typeface="ＭＳ Ｐゴシック" panose="020B0600070205080204" pitchFamily="50" charset="-128"/>
                <a:ea typeface="ＭＳ Ｐゴシック" panose="020B0600070205080204" pitchFamily="50" charset="-128"/>
              </a:rPr>
              <a:t>』</a:t>
            </a:r>
            <a:r>
              <a:rPr lang="ja-JP" altLang="en-US" sz="1050" b="1" dirty="0">
                <a:solidFill>
                  <a:schemeClr val="bg1"/>
                </a:solidFill>
                <a:latin typeface="ＭＳ Ｐゴシック" panose="020B0600070205080204" pitchFamily="50" charset="-128"/>
                <a:ea typeface="ＭＳ Ｐゴシック" panose="020B0600070205080204" pitchFamily="50" charset="-128"/>
              </a:rPr>
              <a:t>の具体的な内容</a:t>
            </a:r>
          </a:p>
        </p:txBody>
      </p:sp>
      <p:sp>
        <p:nvSpPr>
          <p:cNvPr id="89" name="円/楕円 88"/>
          <p:cNvSpPr/>
          <p:nvPr/>
        </p:nvSpPr>
        <p:spPr>
          <a:xfrm>
            <a:off x="488504" y="3291425"/>
            <a:ext cx="3960440" cy="1728192"/>
          </a:xfrm>
          <a:prstGeom prst="ellipse">
            <a:avLst/>
          </a:prstGeom>
          <a:gradFill flip="none" rotWithShape="1">
            <a:gsLst>
              <a:gs pos="8000">
                <a:srgbClr val="A2BBDC"/>
              </a:gs>
              <a:gs pos="100000">
                <a:schemeClr val="bg1">
                  <a:alpha val="0"/>
                </a:schemeClr>
              </a:gs>
            </a:gsLst>
            <a:path path="shape">
              <a:fillToRect l="50000" t="50000" r="50000" b="50000"/>
            </a:path>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93" name="グループ化 92"/>
          <p:cNvGrpSpPr/>
          <p:nvPr/>
        </p:nvGrpSpPr>
        <p:grpSpPr>
          <a:xfrm>
            <a:off x="1692029" y="3556981"/>
            <a:ext cx="1516104" cy="1201785"/>
            <a:chOff x="1692029" y="3406524"/>
            <a:chExt cx="1516104" cy="1201785"/>
          </a:xfrm>
        </p:grpSpPr>
        <p:grpSp>
          <p:nvGrpSpPr>
            <p:cNvPr id="95" name="Group 339"/>
            <p:cNvGrpSpPr>
              <a:grpSpLocks noChangeAspect="1"/>
            </p:cNvGrpSpPr>
            <p:nvPr/>
          </p:nvGrpSpPr>
          <p:grpSpPr bwMode="auto">
            <a:xfrm>
              <a:off x="1729320" y="3440013"/>
              <a:ext cx="1478813" cy="1168296"/>
              <a:chOff x="1968" y="2736"/>
              <a:chExt cx="864" cy="672"/>
            </a:xfrm>
          </p:grpSpPr>
          <p:sp>
            <p:nvSpPr>
              <p:cNvPr id="102" name="Freeform 168"/>
              <p:cNvSpPr>
                <a:spLocks noChangeAspect="1"/>
              </p:cNvSpPr>
              <p:nvPr/>
            </p:nvSpPr>
            <p:spPr bwMode="auto">
              <a:xfrm>
                <a:off x="1968" y="2740"/>
                <a:ext cx="663" cy="668"/>
              </a:xfrm>
              <a:custGeom>
                <a:avLst/>
                <a:gdLst/>
                <a:ahLst/>
                <a:cxnLst>
                  <a:cxn ang="0">
                    <a:pos x="800" y="0"/>
                  </a:cxn>
                  <a:cxn ang="0">
                    <a:pos x="0" y="800"/>
                  </a:cxn>
                  <a:cxn ang="0">
                    <a:pos x="910" y="1715"/>
                  </a:cxn>
                  <a:cxn ang="0">
                    <a:pos x="907" y="1952"/>
                  </a:cxn>
                  <a:cxn ang="0">
                    <a:pos x="1995" y="3028"/>
                  </a:cxn>
                  <a:cxn ang="0">
                    <a:pos x="2225" y="2806"/>
                  </a:cxn>
                  <a:cxn ang="0">
                    <a:pos x="1817" y="2398"/>
                  </a:cxn>
                  <a:cxn ang="0">
                    <a:pos x="2289" y="2870"/>
                  </a:cxn>
                  <a:cxn ang="0">
                    <a:pos x="2515" y="2630"/>
                  </a:cxn>
                  <a:cxn ang="0">
                    <a:pos x="2055" y="2178"/>
                  </a:cxn>
                  <a:cxn ang="0">
                    <a:pos x="2531" y="2646"/>
                  </a:cxn>
                  <a:cxn ang="0">
                    <a:pos x="2749" y="2420"/>
                  </a:cxn>
                  <a:cxn ang="0">
                    <a:pos x="2310" y="1970"/>
                  </a:cxn>
                  <a:cxn ang="0">
                    <a:pos x="2731" y="2404"/>
                  </a:cxn>
                  <a:cxn ang="0">
                    <a:pos x="2967" y="2168"/>
                  </a:cxn>
                  <a:cxn ang="0">
                    <a:pos x="1820" y="1015"/>
                  </a:cxn>
                  <a:cxn ang="0">
                    <a:pos x="2080" y="835"/>
                  </a:cxn>
                  <a:cxn ang="0">
                    <a:pos x="1620" y="830"/>
                  </a:cxn>
                  <a:cxn ang="0">
                    <a:pos x="800" y="0"/>
                  </a:cxn>
                </a:cxnLst>
                <a:rect l="0" t="0" r="r" b="b"/>
                <a:pathLst>
                  <a:path w="3083" h="3156">
                    <a:moveTo>
                      <a:pt x="800" y="0"/>
                    </a:moveTo>
                    <a:lnTo>
                      <a:pt x="0" y="800"/>
                    </a:lnTo>
                    <a:lnTo>
                      <a:pt x="910" y="1715"/>
                    </a:lnTo>
                    <a:cubicBezTo>
                      <a:pt x="910" y="1715"/>
                      <a:pt x="908" y="1833"/>
                      <a:pt x="907" y="1952"/>
                    </a:cubicBezTo>
                    <a:cubicBezTo>
                      <a:pt x="1451" y="2490"/>
                      <a:pt x="1995" y="3028"/>
                      <a:pt x="1995" y="3028"/>
                    </a:cubicBezTo>
                    <a:cubicBezTo>
                      <a:pt x="2123" y="3156"/>
                      <a:pt x="2332" y="2910"/>
                      <a:pt x="2225" y="2806"/>
                    </a:cubicBezTo>
                    <a:cubicBezTo>
                      <a:pt x="2021" y="2602"/>
                      <a:pt x="1817" y="2398"/>
                      <a:pt x="1817" y="2398"/>
                    </a:cubicBezTo>
                    <a:cubicBezTo>
                      <a:pt x="1817" y="2398"/>
                      <a:pt x="2053" y="2634"/>
                      <a:pt x="2289" y="2870"/>
                    </a:cubicBezTo>
                    <a:cubicBezTo>
                      <a:pt x="2396" y="2977"/>
                      <a:pt x="2635" y="2752"/>
                      <a:pt x="2515" y="2630"/>
                    </a:cubicBezTo>
                    <a:cubicBezTo>
                      <a:pt x="2285" y="2404"/>
                      <a:pt x="2055" y="2178"/>
                      <a:pt x="2055" y="2178"/>
                    </a:cubicBezTo>
                    <a:cubicBezTo>
                      <a:pt x="2055" y="2178"/>
                      <a:pt x="2293" y="2412"/>
                      <a:pt x="2531" y="2646"/>
                    </a:cubicBezTo>
                    <a:cubicBezTo>
                      <a:pt x="2624" y="2745"/>
                      <a:pt x="2849" y="2520"/>
                      <a:pt x="2749" y="2420"/>
                    </a:cubicBezTo>
                    <a:cubicBezTo>
                      <a:pt x="2529" y="2195"/>
                      <a:pt x="2310" y="1970"/>
                      <a:pt x="2310" y="1970"/>
                    </a:cubicBezTo>
                    <a:cubicBezTo>
                      <a:pt x="2310" y="1970"/>
                      <a:pt x="2520" y="2187"/>
                      <a:pt x="2731" y="2404"/>
                    </a:cubicBezTo>
                    <a:cubicBezTo>
                      <a:pt x="2833" y="2512"/>
                      <a:pt x="3083" y="2277"/>
                      <a:pt x="2967" y="2168"/>
                    </a:cubicBezTo>
                    <a:cubicBezTo>
                      <a:pt x="2967" y="2168"/>
                      <a:pt x="2393" y="1591"/>
                      <a:pt x="1820" y="1015"/>
                    </a:cubicBezTo>
                    <a:cubicBezTo>
                      <a:pt x="1950" y="925"/>
                      <a:pt x="2080" y="835"/>
                      <a:pt x="2080" y="835"/>
                    </a:cubicBezTo>
                    <a:lnTo>
                      <a:pt x="1620" y="830"/>
                    </a:lnTo>
                    <a:lnTo>
                      <a:pt x="800" y="0"/>
                    </a:lnTo>
                    <a:close/>
                  </a:path>
                </a:pathLst>
              </a:cu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103" name="Freeform 170"/>
              <p:cNvSpPr>
                <a:spLocks noChangeAspect="1"/>
              </p:cNvSpPr>
              <p:nvPr/>
            </p:nvSpPr>
            <p:spPr bwMode="auto">
              <a:xfrm>
                <a:off x="2228" y="2736"/>
                <a:ext cx="604" cy="451"/>
              </a:xfrm>
              <a:custGeom>
                <a:avLst/>
                <a:gdLst/>
                <a:ahLst/>
                <a:cxnLst>
                  <a:cxn ang="0">
                    <a:pos x="2008" y="0"/>
                  </a:cxn>
                  <a:cxn ang="0">
                    <a:pos x="1232" y="764"/>
                  </a:cxn>
                  <a:cxn ang="0">
                    <a:pos x="720" y="764"/>
                  </a:cxn>
                  <a:cxn ang="0">
                    <a:pos x="0" y="1368"/>
                  </a:cxn>
                  <a:cxn ang="0">
                    <a:pos x="856" y="1292"/>
                  </a:cxn>
                  <a:cxn ang="0">
                    <a:pos x="1696" y="2132"/>
                  </a:cxn>
                  <a:cxn ang="0">
                    <a:pos x="1852" y="1964"/>
                  </a:cxn>
                  <a:cxn ang="0">
                    <a:pos x="1852" y="1736"/>
                  </a:cxn>
                  <a:cxn ang="0">
                    <a:pos x="2808" y="796"/>
                  </a:cxn>
                  <a:cxn ang="0">
                    <a:pos x="2008" y="0"/>
                  </a:cxn>
                </a:cxnLst>
                <a:rect l="0" t="0" r="r" b="b"/>
                <a:pathLst>
                  <a:path w="2808" h="2132">
                    <a:moveTo>
                      <a:pt x="2008" y="0"/>
                    </a:moveTo>
                    <a:lnTo>
                      <a:pt x="1232" y="764"/>
                    </a:lnTo>
                    <a:lnTo>
                      <a:pt x="720" y="764"/>
                    </a:lnTo>
                    <a:cubicBezTo>
                      <a:pt x="720" y="764"/>
                      <a:pt x="360" y="1066"/>
                      <a:pt x="0" y="1368"/>
                    </a:cubicBezTo>
                    <a:cubicBezTo>
                      <a:pt x="108" y="1480"/>
                      <a:pt x="236" y="1544"/>
                      <a:pt x="856" y="1292"/>
                    </a:cubicBezTo>
                    <a:cubicBezTo>
                      <a:pt x="1276" y="1712"/>
                      <a:pt x="1696" y="2132"/>
                      <a:pt x="1696" y="2132"/>
                    </a:cubicBezTo>
                    <a:lnTo>
                      <a:pt x="1852" y="1964"/>
                    </a:lnTo>
                    <a:lnTo>
                      <a:pt x="1852" y="1736"/>
                    </a:lnTo>
                    <a:lnTo>
                      <a:pt x="2808" y="796"/>
                    </a:lnTo>
                    <a:lnTo>
                      <a:pt x="2008" y="0"/>
                    </a:lnTo>
                    <a:close/>
                  </a:path>
                </a:pathLst>
              </a:cu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104" name="AutoShape 171"/>
              <p:cNvSpPr>
                <a:spLocks noChangeAspect="1" noChangeArrowheads="1"/>
              </p:cNvSpPr>
              <p:nvPr/>
            </p:nvSpPr>
            <p:spPr bwMode="auto">
              <a:xfrm rot="-2735026">
                <a:off x="2168" y="3172"/>
                <a:ext cx="71" cy="70"/>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105" name="AutoShape 172"/>
              <p:cNvSpPr>
                <a:spLocks noChangeAspect="1" noChangeArrowheads="1"/>
              </p:cNvSpPr>
              <p:nvPr/>
            </p:nvSpPr>
            <p:spPr bwMode="auto">
              <a:xfrm rot="-2735026">
                <a:off x="2209" y="3203"/>
                <a:ext cx="120" cy="70"/>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106" name="AutoShape 173"/>
              <p:cNvSpPr>
                <a:spLocks noChangeAspect="1" noChangeArrowheads="1"/>
              </p:cNvSpPr>
              <p:nvPr/>
            </p:nvSpPr>
            <p:spPr bwMode="auto">
              <a:xfrm rot="-2735026">
                <a:off x="2260" y="3251"/>
                <a:ext cx="120" cy="69"/>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107" name="AutoShape 174"/>
              <p:cNvSpPr>
                <a:spLocks noChangeAspect="1" noChangeArrowheads="1"/>
              </p:cNvSpPr>
              <p:nvPr/>
            </p:nvSpPr>
            <p:spPr bwMode="auto">
              <a:xfrm rot="-2735026">
                <a:off x="2310" y="3307"/>
                <a:ext cx="101" cy="69"/>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grpSp>
        <p:grpSp>
          <p:nvGrpSpPr>
            <p:cNvPr id="99" name="グループ化 98"/>
            <p:cNvGrpSpPr/>
            <p:nvPr/>
          </p:nvGrpSpPr>
          <p:grpSpPr>
            <a:xfrm>
              <a:off x="1692029" y="3406524"/>
              <a:ext cx="1392861" cy="382825"/>
              <a:chOff x="1692029" y="3406524"/>
              <a:chExt cx="1392861" cy="382825"/>
            </a:xfrm>
          </p:grpSpPr>
          <p:sp>
            <p:nvSpPr>
              <p:cNvPr id="100" name="正方形/長方形 99"/>
              <p:cNvSpPr/>
              <p:nvPr/>
            </p:nvSpPr>
            <p:spPr>
              <a:xfrm rot="18915494">
                <a:off x="1692029" y="3580272"/>
                <a:ext cx="382825" cy="52296"/>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1" name="正方形/長方形 100"/>
              <p:cNvSpPr/>
              <p:nvPr/>
            </p:nvSpPr>
            <p:spPr>
              <a:xfrm rot="2762684" flipH="1">
                <a:off x="2863469" y="3567928"/>
                <a:ext cx="382825" cy="60017"/>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grpSp>
        <p:nvGrpSpPr>
          <p:cNvPr id="108" name="グループ化 107"/>
          <p:cNvGrpSpPr/>
          <p:nvPr/>
        </p:nvGrpSpPr>
        <p:grpSpPr>
          <a:xfrm>
            <a:off x="3270565" y="3710843"/>
            <a:ext cx="1034363" cy="992911"/>
            <a:chOff x="3224808" y="3622125"/>
            <a:chExt cx="1034363" cy="992911"/>
          </a:xfrm>
        </p:grpSpPr>
        <p:sp>
          <p:nvSpPr>
            <p:cNvPr id="109" name="円/楕円 108"/>
            <p:cNvSpPr/>
            <p:nvPr/>
          </p:nvSpPr>
          <p:spPr>
            <a:xfrm flipH="1">
              <a:off x="3395075" y="3750940"/>
              <a:ext cx="864096" cy="864096"/>
            </a:xfrm>
            <a:prstGeom prst="ellipse">
              <a:avLst/>
            </a:prstGeom>
            <a:solidFill>
              <a:srgbClr val="D9D2E6"/>
            </a:solidFill>
            <a:ln w="57150" cap="flat" cmpd="sng" algn="ctr">
              <a:solidFill>
                <a:srgbClr val="D9D2E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0" name="円/楕円 109"/>
            <p:cNvSpPr/>
            <p:nvPr/>
          </p:nvSpPr>
          <p:spPr>
            <a:xfrm>
              <a:off x="3224808" y="3622125"/>
              <a:ext cx="909894" cy="909894"/>
            </a:xfrm>
            <a:prstGeom prst="ellipse">
              <a:avLst/>
            </a:prstGeom>
            <a:solidFill>
              <a:srgbClr val="AA9BC9"/>
            </a:solidFill>
            <a:ln w="57150" cap="flat" cmpd="sng" algn="ctr">
              <a:solidFill>
                <a:srgbClr val="BFB4D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ja-JP" altLang="en-US" sz="2000">
                  <a:latin typeface="HGP創英角ｺﾞｼｯｸUB" panose="020B0900000000000000" pitchFamily="50" charset="-128"/>
                  <a:ea typeface="HGP創英角ｺﾞｼｯｸUB" panose="020B0900000000000000" pitchFamily="50" charset="-128"/>
                </a:rPr>
                <a:t>保 健</a:t>
              </a:r>
              <a:endParaRPr lang="ja-JP" altLang="en-US" sz="2000" dirty="0">
                <a:latin typeface="HGP創英角ｺﾞｼｯｸUB" panose="020B0900000000000000" pitchFamily="50" charset="-128"/>
                <a:ea typeface="HGP創英角ｺﾞｼｯｸUB" panose="020B0900000000000000" pitchFamily="50" charset="-128"/>
              </a:endParaRPr>
            </a:p>
          </p:txBody>
        </p:sp>
      </p:grpSp>
      <p:grpSp>
        <p:nvGrpSpPr>
          <p:cNvPr id="112" name="グループ化 111"/>
          <p:cNvGrpSpPr/>
          <p:nvPr/>
        </p:nvGrpSpPr>
        <p:grpSpPr>
          <a:xfrm>
            <a:off x="632520" y="3710843"/>
            <a:ext cx="1033987" cy="992911"/>
            <a:chOff x="704528" y="3622125"/>
            <a:chExt cx="1033987" cy="992911"/>
          </a:xfrm>
        </p:grpSpPr>
        <p:sp>
          <p:nvSpPr>
            <p:cNvPr id="113" name="円/楕円 112"/>
            <p:cNvSpPr/>
            <p:nvPr/>
          </p:nvSpPr>
          <p:spPr>
            <a:xfrm>
              <a:off x="704528" y="3750940"/>
              <a:ext cx="864096" cy="864096"/>
            </a:xfrm>
            <a:prstGeom prst="ellipse">
              <a:avLst/>
            </a:prstGeom>
            <a:solidFill>
              <a:srgbClr val="BAE4D9"/>
            </a:solidFill>
            <a:ln w="57150" cap="flat" cmpd="sng" algn="ctr">
              <a:solidFill>
                <a:srgbClr val="BAE4D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4" name="円/楕円 113"/>
            <p:cNvSpPr/>
            <p:nvPr/>
          </p:nvSpPr>
          <p:spPr>
            <a:xfrm>
              <a:off x="828621" y="3622125"/>
              <a:ext cx="909894" cy="909894"/>
            </a:xfrm>
            <a:prstGeom prst="ellipse">
              <a:avLst/>
            </a:prstGeom>
            <a:solidFill>
              <a:srgbClr val="5CBEA4"/>
            </a:solidFill>
            <a:ln w="57150" cap="flat" cmpd="sng" algn="ctr">
              <a:solidFill>
                <a:srgbClr val="82CEBA"/>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ja-JP" altLang="en-US" sz="2000">
                  <a:latin typeface="HGP創英角ｺﾞｼｯｸUB" panose="020B0900000000000000" pitchFamily="50" charset="-128"/>
                  <a:ea typeface="HGP創英角ｺﾞｼｯｸUB" panose="020B0900000000000000" pitchFamily="50" charset="-128"/>
                </a:rPr>
                <a:t>医 療</a:t>
              </a:r>
              <a:endParaRPr lang="ja-JP" altLang="en-US" sz="2000" dirty="0">
                <a:latin typeface="HGP創英角ｺﾞｼｯｸUB" panose="020B0900000000000000" pitchFamily="50" charset="-128"/>
                <a:ea typeface="HGP創英角ｺﾞｼｯｸUB" panose="020B0900000000000000" pitchFamily="50" charset="-128"/>
              </a:endParaRPr>
            </a:p>
          </p:txBody>
        </p:sp>
      </p:grpSp>
      <p:grpSp>
        <p:nvGrpSpPr>
          <p:cNvPr id="115" name="グループ化 114"/>
          <p:cNvGrpSpPr/>
          <p:nvPr/>
        </p:nvGrpSpPr>
        <p:grpSpPr>
          <a:xfrm>
            <a:off x="3728864" y="2524737"/>
            <a:ext cx="918852" cy="792088"/>
            <a:chOff x="4376936" y="2348880"/>
            <a:chExt cx="991479" cy="854695"/>
          </a:xfrm>
        </p:grpSpPr>
        <p:sp>
          <p:nvSpPr>
            <p:cNvPr id="116" name="Freeform 6"/>
            <p:cNvSpPr>
              <a:spLocks/>
            </p:cNvSpPr>
            <p:nvPr/>
          </p:nvSpPr>
          <p:spPr bwMode="auto">
            <a:xfrm>
              <a:off x="4398458" y="2423324"/>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CCDAEC"/>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17" name="Freeform 6"/>
            <p:cNvSpPr>
              <a:spLocks/>
            </p:cNvSpPr>
            <p:nvPr/>
          </p:nvSpPr>
          <p:spPr bwMode="auto">
            <a:xfrm>
              <a:off x="4388933" y="2389138"/>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CCDAEC"/>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18" name="Freeform 6"/>
            <p:cNvSpPr>
              <a:spLocks/>
            </p:cNvSpPr>
            <p:nvPr/>
          </p:nvSpPr>
          <p:spPr bwMode="auto">
            <a:xfrm>
              <a:off x="4376936" y="2348880"/>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FFFFFF"/>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grpSp>
          <p:nvGrpSpPr>
            <p:cNvPr id="119" name="グループ化 118"/>
            <p:cNvGrpSpPr/>
            <p:nvPr/>
          </p:nvGrpSpPr>
          <p:grpSpPr>
            <a:xfrm>
              <a:off x="4517548" y="2455845"/>
              <a:ext cx="693478" cy="571401"/>
              <a:chOff x="4508023" y="2462195"/>
              <a:chExt cx="693478" cy="571401"/>
            </a:xfrm>
          </p:grpSpPr>
          <p:grpSp>
            <p:nvGrpSpPr>
              <p:cNvPr id="120" name="グループ化 119"/>
              <p:cNvGrpSpPr/>
              <p:nvPr/>
            </p:nvGrpSpPr>
            <p:grpSpPr>
              <a:xfrm>
                <a:off x="4520723" y="2462195"/>
                <a:ext cx="680778" cy="555526"/>
                <a:chOff x="4586456" y="2455845"/>
                <a:chExt cx="680778" cy="555526"/>
              </a:xfrm>
            </p:grpSpPr>
            <p:sp>
              <p:nvSpPr>
                <p:cNvPr id="134" name="フリーフォーム 133"/>
                <p:cNvSpPr/>
                <p:nvPr/>
              </p:nvSpPr>
              <p:spPr>
                <a:xfrm>
                  <a:off x="4918161" y="245584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 name="フリーフォーム 134"/>
                <p:cNvSpPr/>
                <p:nvPr/>
              </p:nvSpPr>
              <p:spPr>
                <a:xfrm>
                  <a:off x="4884693" y="250301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 name="フリーフォーム 135"/>
                <p:cNvSpPr/>
                <p:nvPr/>
              </p:nvSpPr>
              <p:spPr>
                <a:xfrm>
                  <a:off x="4843601" y="254735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 name="フリーフォーム 136"/>
                <p:cNvSpPr/>
                <p:nvPr/>
              </p:nvSpPr>
              <p:spPr>
                <a:xfrm>
                  <a:off x="4810133" y="259451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 name="フリーフォーム 137"/>
                <p:cNvSpPr/>
                <p:nvPr/>
              </p:nvSpPr>
              <p:spPr>
                <a:xfrm>
                  <a:off x="4775819" y="263885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9" name="フリーフォーム 138"/>
                <p:cNvSpPr/>
                <p:nvPr/>
              </p:nvSpPr>
              <p:spPr>
                <a:xfrm>
                  <a:off x="4742352" y="268602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0" name="フリーフォーム 139"/>
                <p:cNvSpPr/>
                <p:nvPr/>
              </p:nvSpPr>
              <p:spPr>
                <a:xfrm>
                  <a:off x="4701261" y="273036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1" name="フリーフォーム 140"/>
                <p:cNvSpPr/>
                <p:nvPr/>
              </p:nvSpPr>
              <p:spPr>
                <a:xfrm>
                  <a:off x="4667794" y="277752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 name="フリーフォーム 141"/>
                <p:cNvSpPr/>
                <p:nvPr/>
              </p:nvSpPr>
              <p:spPr>
                <a:xfrm>
                  <a:off x="4619923" y="2815087"/>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3" name="フリーフォーム 142"/>
                <p:cNvSpPr/>
                <p:nvPr/>
              </p:nvSpPr>
              <p:spPr>
                <a:xfrm>
                  <a:off x="4586456" y="2862253"/>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1" name="グループ化 120"/>
              <p:cNvGrpSpPr/>
              <p:nvPr/>
            </p:nvGrpSpPr>
            <p:grpSpPr>
              <a:xfrm>
                <a:off x="4508023" y="2478070"/>
                <a:ext cx="680778" cy="555526"/>
                <a:chOff x="4586456" y="2455845"/>
                <a:chExt cx="680778" cy="555526"/>
              </a:xfrm>
            </p:grpSpPr>
            <p:sp>
              <p:nvSpPr>
                <p:cNvPr id="122" name="フリーフォーム 121"/>
                <p:cNvSpPr/>
                <p:nvPr/>
              </p:nvSpPr>
              <p:spPr>
                <a:xfrm>
                  <a:off x="4918161" y="245584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 name="フリーフォーム 122"/>
                <p:cNvSpPr/>
                <p:nvPr/>
              </p:nvSpPr>
              <p:spPr>
                <a:xfrm>
                  <a:off x="4884693" y="250301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フリーフォーム 123"/>
                <p:cNvSpPr/>
                <p:nvPr/>
              </p:nvSpPr>
              <p:spPr>
                <a:xfrm>
                  <a:off x="4843601" y="254735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フリーフォーム 124"/>
                <p:cNvSpPr/>
                <p:nvPr/>
              </p:nvSpPr>
              <p:spPr>
                <a:xfrm>
                  <a:off x="4810133" y="259451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 name="フリーフォーム 126"/>
                <p:cNvSpPr/>
                <p:nvPr/>
              </p:nvSpPr>
              <p:spPr>
                <a:xfrm>
                  <a:off x="4775819" y="263885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 name="フリーフォーム 128"/>
                <p:cNvSpPr/>
                <p:nvPr/>
              </p:nvSpPr>
              <p:spPr>
                <a:xfrm>
                  <a:off x="4742352" y="268602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 name="フリーフォーム 129"/>
                <p:cNvSpPr/>
                <p:nvPr/>
              </p:nvSpPr>
              <p:spPr>
                <a:xfrm>
                  <a:off x="4701261" y="273036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 name="フリーフォーム 130"/>
                <p:cNvSpPr/>
                <p:nvPr/>
              </p:nvSpPr>
              <p:spPr>
                <a:xfrm>
                  <a:off x="4667794" y="277752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 name="フリーフォーム 131"/>
                <p:cNvSpPr/>
                <p:nvPr/>
              </p:nvSpPr>
              <p:spPr>
                <a:xfrm>
                  <a:off x="4619923" y="2815087"/>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 name="フリーフォーム 132"/>
                <p:cNvSpPr/>
                <p:nvPr/>
              </p:nvSpPr>
              <p:spPr>
                <a:xfrm>
                  <a:off x="4586456" y="2862253"/>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sp>
        <p:nvSpPr>
          <p:cNvPr id="144" name="正方形/長方形 143"/>
          <p:cNvSpPr/>
          <p:nvPr/>
        </p:nvSpPr>
        <p:spPr>
          <a:xfrm>
            <a:off x="272480" y="2623114"/>
            <a:ext cx="4320480" cy="621703"/>
          </a:xfrm>
          <a:prstGeom prst="rect">
            <a:avLst/>
          </a:prstGeom>
          <a:gradFill flip="none" rotWithShape="1">
            <a:gsLst>
              <a:gs pos="60000">
                <a:srgbClr val="FCAE91"/>
              </a:gs>
              <a:gs pos="40000">
                <a:srgbClr val="FCAE91"/>
              </a:gs>
              <a:gs pos="0">
                <a:schemeClr val="bg1">
                  <a:alpha val="0"/>
                </a:schemeClr>
              </a:gs>
              <a:gs pos="100000">
                <a:schemeClr val="bg1">
                  <a:alpha val="0"/>
                </a:schemeClr>
              </a:gs>
            </a:gsLst>
            <a:lin ang="10800000" scaled="1"/>
            <a:tileRect/>
          </a:gradFill>
        </p:spPr>
        <p:txBody>
          <a:bodyPr wrap="none" lIns="0" tIns="0" rIns="0" bIns="0" anchor="ctr" anchorCtr="0">
            <a:noAutofit/>
          </a:bodyPr>
          <a:lstStyle/>
          <a:p>
            <a:pPr algn="ctr">
              <a:lnSpc>
                <a:spcPct val="125000"/>
              </a:lnSpc>
              <a:buClr>
                <a:srgbClr val="3D6AA7"/>
              </a:buClr>
            </a:pPr>
            <a:r>
              <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rPr>
              <a:t>日本国厚生労働省とタイ王国保健省との間の</a:t>
            </a:r>
          </a:p>
          <a:p>
            <a:pPr algn="ctr">
              <a:lnSpc>
                <a:spcPct val="125000"/>
              </a:lnSpc>
              <a:buClr>
                <a:srgbClr val="3D6AA7"/>
              </a:buClr>
            </a:pPr>
            <a:r>
              <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rPr>
              <a:t>保健・医療分野における協力に関する覚書</a:t>
            </a:r>
            <a:r>
              <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rPr>
              <a:t>』</a:t>
            </a:r>
            <a:endPar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45" name="円/楕円 144"/>
          <p:cNvSpPr/>
          <p:nvPr/>
        </p:nvSpPr>
        <p:spPr>
          <a:xfrm>
            <a:off x="1676636" y="3426815"/>
            <a:ext cx="1584176" cy="432792"/>
          </a:xfrm>
          <a:prstGeom prst="ellipse">
            <a:avLst/>
          </a:prstGeom>
          <a:noFill/>
          <a:effectLst>
            <a:glow rad="101600">
              <a:schemeClr val="bg1"/>
            </a:glow>
          </a:effectLst>
          <a:extLst>
            <a:ext uri="{909E8E84-426E-40DD-AFC4-6F175D3DCCD1}">
              <a14:hiddenFill xmlns:a14="http://schemas.microsoft.com/office/drawing/2010/main">
                <a:gradFill flip="none" rotWithShape="1">
                  <a:gsLst>
                    <a:gs pos="0">
                      <a:srgbClr val="83A4D1"/>
                    </a:gs>
                    <a:gs pos="100000">
                      <a:schemeClr val="bg1">
                        <a:alpha val="0"/>
                      </a:schemeClr>
                    </a:gs>
                  </a:gsLst>
                  <a:path path="shape">
                    <a:fillToRect l="50000" t="50000" r="50000" b="50000"/>
                  </a:path>
                  <a:tileRect/>
                </a:gradFill>
              </a14:hiddenFill>
            </a:ext>
          </a:extLst>
        </p:spPr>
        <p:txBody>
          <a:bodyPr wrap="none" anchor="ctr" anchorCtr="0">
            <a:noAutofit/>
          </a:bodyPr>
          <a:lstStyle/>
          <a:p>
            <a:pPr algn="ctr"/>
            <a:r>
              <a:rPr lang="ja-JP" altLang="en-US" sz="2000" b="1" spc="100" dirty="0">
                <a:ln w="31550" cmpd="sng">
                  <a:solidFill>
                    <a:schemeClr val="bg1"/>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Black" pitchFamily="34" charset="0"/>
                <a:ea typeface="HGP創英角ｺﾞｼｯｸUB" pitchFamily="50" charset="-128"/>
              </a:rPr>
              <a:t>協力推進</a:t>
            </a:r>
          </a:p>
        </p:txBody>
      </p:sp>
      <p:sp>
        <p:nvSpPr>
          <p:cNvPr id="146" name="円/楕円 145"/>
          <p:cNvSpPr/>
          <p:nvPr/>
        </p:nvSpPr>
        <p:spPr>
          <a:xfrm>
            <a:off x="1676636" y="3426815"/>
            <a:ext cx="1584176" cy="432792"/>
          </a:xfrm>
          <a:prstGeom prst="ellipse">
            <a:avLst/>
          </a:prstGeom>
          <a:noFill/>
          <a:effectLst>
            <a:glow rad="101600">
              <a:schemeClr val="bg1"/>
            </a:glow>
          </a:effectLst>
          <a:extLst>
            <a:ext uri="{909E8E84-426E-40DD-AFC4-6F175D3DCCD1}">
              <a14:hiddenFill xmlns:a14="http://schemas.microsoft.com/office/drawing/2010/main">
                <a:gradFill flip="none" rotWithShape="1">
                  <a:gsLst>
                    <a:gs pos="0">
                      <a:srgbClr val="83A4D1"/>
                    </a:gs>
                    <a:gs pos="100000">
                      <a:schemeClr val="bg1">
                        <a:alpha val="0"/>
                      </a:schemeClr>
                    </a:gs>
                  </a:gsLst>
                  <a:path path="shape">
                    <a:fillToRect l="50000" t="50000" r="50000" b="50000"/>
                  </a:path>
                  <a:tileRect/>
                </a:gradFill>
              </a14:hiddenFill>
            </a:ext>
          </a:extLst>
        </p:spPr>
        <p:txBody>
          <a:bodyPr wrap="none" anchor="ctr" anchorCtr="0">
            <a:noAutofit/>
          </a:bodyPr>
          <a:lstStyle/>
          <a:p>
            <a:pPr algn="ctr"/>
            <a:r>
              <a:rPr lang="ja-JP" altLang="en-US" sz="2000" spc="130" dirty="0">
                <a:solidFill>
                  <a:srgbClr val="243F62"/>
                </a:solidFill>
                <a:effectLst/>
                <a:latin typeface="Arial Black" pitchFamily="34" charset="0"/>
                <a:ea typeface="HGP創英角ｺﾞｼｯｸUB" pitchFamily="50" charset="-128"/>
              </a:rPr>
              <a:t>協力推進</a:t>
            </a:r>
          </a:p>
        </p:txBody>
      </p:sp>
      <p:sp>
        <p:nvSpPr>
          <p:cNvPr id="69" name="円/楕円 42"/>
          <p:cNvSpPr/>
          <p:nvPr/>
        </p:nvSpPr>
        <p:spPr>
          <a:xfrm>
            <a:off x="5070182" y="4426346"/>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7</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0" name="円/楕円 42"/>
          <p:cNvSpPr/>
          <p:nvPr/>
        </p:nvSpPr>
        <p:spPr>
          <a:xfrm>
            <a:off x="5078431" y="4797152"/>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8</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1" name="円/楕円 42"/>
          <p:cNvSpPr/>
          <p:nvPr/>
        </p:nvSpPr>
        <p:spPr>
          <a:xfrm>
            <a:off x="5079194" y="4975076"/>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9</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2" name="円/楕円 42"/>
          <p:cNvSpPr/>
          <p:nvPr/>
        </p:nvSpPr>
        <p:spPr>
          <a:xfrm>
            <a:off x="5070182" y="5450607"/>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10	</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3" name="円/楕円 42"/>
          <p:cNvSpPr/>
          <p:nvPr/>
        </p:nvSpPr>
        <p:spPr>
          <a:xfrm>
            <a:off x="5078431" y="5835885"/>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11</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18241136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タイ／日本との関わり</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厚生労働省が関係するその他の協力覚書（</a:t>
            </a:r>
            <a:r>
              <a:rPr lang="en-US" altLang="ja-JP" dirty="0"/>
              <a:t>MOC</a:t>
            </a:r>
            <a:r>
              <a:rPr lang="ja-JP" altLang="en-US" dirty="0"/>
              <a:t>）締結状況（</a:t>
            </a:r>
            <a:r>
              <a:rPr lang="en-US" altLang="ja-JP" dirty="0"/>
              <a:t>1/2</a:t>
            </a:r>
            <a:r>
              <a:rPr lang="ja-JP" altLang="en-US" dirty="0"/>
              <a:t>）</a:t>
            </a:r>
          </a:p>
        </p:txBody>
      </p:sp>
      <p:sp>
        <p:nvSpPr>
          <p:cNvPr id="15" name="テキスト ボックス 14"/>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月に、厚生労働省とタイ</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FDA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MOC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を締結した。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91" name="表 90"/>
          <p:cNvGraphicFramePr>
            <a:graphicFrameLocks noGrp="1"/>
          </p:cNvGraphicFramePr>
          <p:nvPr>
            <p:extLst>
              <p:ext uri="{D42A27DB-BD31-4B8C-83A1-F6EECF244321}">
                <p14:modId xmlns:p14="http://schemas.microsoft.com/office/powerpoint/2010/main" val="2497015103"/>
              </p:ext>
            </p:extLst>
          </p:nvPr>
        </p:nvGraphicFramePr>
        <p:xfrm>
          <a:off x="200023" y="1485352"/>
          <a:ext cx="9504000" cy="5112000"/>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20000"/>
                    </a:ext>
                  </a:extLst>
                </a:gridCol>
                <a:gridCol w="1800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80000">
                  <a:extLst>
                    <a:ext uri="{9D8B030D-6E8A-4147-A177-3AD203B41FA5}">
                      <a16:colId xmlns:a16="http://schemas.microsoft.com/office/drawing/2014/main" val="20003"/>
                    </a:ext>
                  </a:extLst>
                </a:gridCol>
                <a:gridCol w="4824000">
                  <a:extLst>
                    <a:ext uri="{9D8B030D-6E8A-4147-A177-3AD203B41FA5}">
                      <a16:colId xmlns:a16="http://schemas.microsoft.com/office/drawing/2014/main" val="20004"/>
                    </a:ext>
                  </a:extLst>
                </a:gridCol>
              </a:tblGrid>
              <a:tr h="288000">
                <a:tc rowSpan="2">
                  <a:txBody>
                    <a:bodyPr/>
                    <a:lstStyle/>
                    <a:p>
                      <a:pPr algn="ctr" fontAlgn="ctr"/>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時期</a:t>
                      </a: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タイトル</a:t>
                      </a: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3D6AA7"/>
                    </a:solidFill>
                  </a:tcPr>
                </a:tc>
                <a:tc grid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締結者</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p>
                  </a:txBody>
                  <a:tcPr marL="72000" marR="72000" marT="36000" marB="36000" anchor="ctr">
                    <a:lnL w="3175"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88000">
                <a:tc vMerge="1">
                  <a:txBody>
                    <a:bodyPr/>
                    <a:lstStyle/>
                    <a:p>
                      <a:pPr 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a:t>
                      </a: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5F8AC3"/>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タイ側</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5F8AC3"/>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1800000">
                <a:tc>
                  <a:txBody>
                    <a:bodyPr/>
                    <a:lstStyle/>
                    <a:p>
                      <a:pPr marL="0" algn="ctr" defTabSz="914400" rtl="0" eaLnBrk="1" fontAlgn="ctr" latinLnBrk="0" hangingPunct="1"/>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a:t>
                      </a:r>
                      <a:endPar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algn="ctr" defTabSz="914400" rtl="0" eaLnBrk="1" fontAlgn="ctr" latinLnBrk="0" hangingPunct="1"/>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月</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本国厚生労働省及びタイ王国保健省食品医薬品庁間の医療製品規制に関する対話及び協力の枠組みに関する協力覚書</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厚生労働省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保健省</a:t>
                      </a:r>
                      <a:endPar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食品医薬品庁</a:t>
                      </a:r>
                      <a:endPar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（タイ</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FDA</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marL="0" indent="0" algn="l" fontAlgn="ctr">
                        <a:buFont typeface="Arial" panose="020B0604020202020204" pitchFamily="34" charset="0"/>
                        <a:buNone/>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覚書の背景と意義</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医薬品・医療機器等が世界規模で流通する今日においては、国民の健康を守るために、各国の薬事規制当局が相互に薬事規制を理解、信頼性の構築・強化をし、国際調和や国際協力をすすめていく必要がある。</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日タイ両国の間では、これまでアジア医薬品・医療機器トレーニングセンター等を通じ、薬事規制に関する協力・連携を図ってきたが、今回の覚書署名をさらなる規制調和の足がかりとする。</a:t>
                      </a:r>
                    </a:p>
                    <a:p>
                      <a:pPr marL="0" indent="0" algn="l" fontAlgn="ctr">
                        <a:buFont typeface="Arial" panose="020B0604020202020204" pitchFamily="34" charset="0"/>
                        <a:buNone/>
                      </a:pPr>
                      <a:endPar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indent="0" algn="l" fontAlgn="ctr">
                        <a:buFont typeface="Arial" panose="020B0604020202020204" pitchFamily="34" charset="0"/>
                        <a:buNone/>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覚書に基づく今後の協力の枠組み</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年次会合の開催</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共通の関心事項に関するワーキンググループ（</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WG</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）の設置</a:t>
                      </a:r>
                      <a:endParaRPr lang="zh-TW"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736000">
                <a:tc>
                  <a:txBody>
                    <a:bodyPr/>
                    <a:lstStyle/>
                    <a:p>
                      <a:pPr marL="0" algn="ctr" defTabSz="914400" rtl="0" eaLnBrk="1" fontAlgn="ctr" latinLnBrk="0" hangingPunct="1"/>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a:t>
                      </a:r>
                      <a:endPar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algn="ctr" defTabSz="914400" rtl="0" eaLnBrk="1" fontAlgn="ctr" latinLnBrk="0" hangingPunct="1"/>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月</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lang="ja-JP" altLang="en-US" sz="1000" dirty="0">
                          <a:effectLst/>
                        </a:rPr>
                        <a:t>日本国法務省・外務省・厚生労働省とタイ王国労働省との間の技能実習に関する協力覚書</a:t>
                      </a:r>
                      <a:endPar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法務省、外務省、厚生労働省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marL="0" algn="l" defTabSz="914400" rtl="0" eaLnBrk="1" fontAlgn="ctr" latinLnBrk="0" hangingPunct="1"/>
                      <a:r>
                        <a:rPr lang="ja-JP" altLang="en-US" sz="1000" dirty="0">
                          <a:latin typeface="Arial" panose="020B0604020202020204" pitchFamily="34" charset="0"/>
                          <a:ea typeface="ＭＳ Ｐゴシック" panose="020B0600070205080204" pitchFamily="50" charset="-128"/>
                          <a:cs typeface="Arial" panose="020B0604020202020204" pitchFamily="34" charset="0"/>
                        </a:rPr>
                        <a:t>労働省</a:t>
                      </a:r>
                      <a:endPar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marL="0" indent="0" algn="l" fontAlgn="ctr">
                        <a:buFont typeface="Arial" panose="020B0604020202020204" pitchFamily="34" charset="0"/>
                        <a:buNone/>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（日本側）</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監理団体・実習実施者に対して、許認可の取消しや改善命令を行った場合は、その結果をタイ側に通知する。</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タイが認定した送出機関及び認定を取り消した送出機関を日本で公表し、タイ側が認定した送出機関からの技能実習生のみを受け入れる。</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技能実習制度の運営の状況、見直し又は対象職種の追加に関する照会をタイ側から受けた場合には、必要な情報を提供する。</a:t>
                      </a:r>
                    </a:p>
                    <a:p>
                      <a:pPr marL="0" indent="0" algn="l" fontAlgn="ctr">
                        <a:buFont typeface="Arial" panose="020B0604020202020204" pitchFamily="34" charset="0"/>
                        <a:buNone/>
                      </a:pPr>
                      <a:endPar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indent="0" algn="l" fontAlgn="ctr">
                        <a:buFont typeface="Arial" panose="020B0604020202020204" pitchFamily="34" charset="0"/>
                        <a:buNone/>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（タイ側）</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本協力覚書の認定基準に基づき、送出機関の認定を適切に行</a:t>
                      </a:r>
                      <a:r>
                        <a:rPr lang="ja-JP" altLang="en-US" sz="1000">
                          <a:solidFill>
                            <a:schemeClr val="tx1"/>
                          </a:solidFill>
                          <a:latin typeface="Arial" panose="020B0604020202020204" pitchFamily="34" charset="0"/>
                          <a:ea typeface="ＭＳ Ｐゴシック" panose="020B0600070205080204" pitchFamily="50" charset="-128"/>
                          <a:cs typeface="Arial" panose="020B0604020202020204" pitchFamily="34" charset="0"/>
                        </a:rPr>
                        <a:t>う。 </a:t>
                      </a:r>
                      <a:endPar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355600" lvl="1"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制度の趣旨を理解して技能実習を行おうとする者を選定すること</a:t>
                      </a:r>
                    </a:p>
                    <a:p>
                      <a:pPr marL="355600" lvl="1"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帰国した者が技能等を活用できるよう就職先のあっせんその他の支援を行うこと</a:t>
                      </a:r>
                    </a:p>
                    <a:p>
                      <a:pPr marL="355600" lvl="1"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保証金の徴収、違約金契約をしないこと</a:t>
                      </a:r>
                    </a:p>
                    <a:p>
                      <a:pPr marL="355600" lvl="1"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技能実習生に対する人権侵害をしないこと</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送出機関の認定を取り消したときは、日本側に通知する。</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日本側から不適切な送出機関についての通知を受けたときは、調査を行い適切に対処する。またその結果を日本側に通知する。</a:t>
                      </a:r>
                      <a:endParaRPr lang="zh-TW"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
        <p:nvSpPr>
          <p:cNvPr id="7" name="テキスト ボックス 6"/>
          <p:cNvSpPr txBox="1"/>
          <p:nvPr/>
        </p:nvSpPr>
        <p:spPr>
          <a:xfrm>
            <a:off x="200472" y="6669360"/>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zh-TW" altLang="en-US" sz="800">
                <a:latin typeface="Arial" panose="020B0604020202020204" pitchFamily="34" charset="0"/>
                <a:ea typeface="ＭＳ Ｐゴシック" panose="020B0600070205080204" pitchFamily="50" charset="-128"/>
                <a:cs typeface="Arial" panose="020B0604020202020204" pitchFamily="34" charset="0"/>
              </a:rPr>
              <a:t>所） 厚</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生労働省</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8540277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タイ／日本との関わり</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厚生労働省が関係するその他の協力覚書（</a:t>
            </a:r>
            <a:r>
              <a:rPr lang="en-US" altLang="ja-JP" dirty="0"/>
              <a:t>MOC</a:t>
            </a:r>
            <a:r>
              <a:rPr lang="ja-JP" altLang="en-US" dirty="0"/>
              <a:t>）締結状況（</a:t>
            </a:r>
            <a:r>
              <a:rPr lang="en-US" altLang="ja-JP" dirty="0"/>
              <a:t>2/2</a:t>
            </a:r>
            <a:r>
              <a:rPr lang="ja-JP" altLang="en-US" dirty="0"/>
              <a:t>）</a:t>
            </a:r>
          </a:p>
        </p:txBody>
      </p:sp>
      <p:graphicFrame>
        <p:nvGraphicFramePr>
          <p:cNvPr id="91" name="表 90"/>
          <p:cNvGraphicFramePr>
            <a:graphicFrameLocks noGrp="1"/>
          </p:cNvGraphicFramePr>
          <p:nvPr>
            <p:extLst>
              <p:ext uri="{D42A27DB-BD31-4B8C-83A1-F6EECF244321}">
                <p14:modId xmlns:p14="http://schemas.microsoft.com/office/powerpoint/2010/main" val="1781799845"/>
              </p:ext>
            </p:extLst>
          </p:nvPr>
        </p:nvGraphicFramePr>
        <p:xfrm>
          <a:off x="201526" y="1233040"/>
          <a:ext cx="9504000" cy="3086400"/>
        </p:xfrm>
        <a:graphic>
          <a:graphicData uri="http://schemas.openxmlformats.org/drawingml/2006/table">
            <a:tbl>
              <a:tblPr firstRow="1" bandRow="1">
                <a:tableStyleId>{5C22544A-7EE6-4342-B048-85BDC9FD1C3A}</a:tableStyleId>
              </a:tblPr>
              <a:tblGrid>
                <a:gridCol w="647018">
                  <a:extLst>
                    <a:ext uri="{9D8B030D-6E8A-4147-A177-3AD203B41FA5}">
                      <a16:colId xmlns:a16="http://schemas.microsoft.com/office/drawing/2014/main" val="20000"/>
                    </a:ext>
                  </a:extLst>
                </a:gridCol>
                <a:gridCol w="1872982">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80000">
                  <a:extLst>
                    <a:ext uri="{9D8B030D-6E8A-4147-A177-3AD203B41FA5}">
                      <a16:colId xmlns:a16="http://schemas.microsoft.com/office/drawing/2014/main" val="20003"/>
                    </a:ext>
                  </a:extLst>
                </a:gridCol>
                <a:gridCol w="4824000">
                  <a:extLst>
                    <a:ext uri="{9D8B030D-6E8A-4147-A177-3AD203B41FA5}">
                      <a16:colId xmlns:a16="http://schemas.microsoft.com/office/drawing/2014/main" val="20004"/>
                    </a:ext>
                  </a:extLst>
                </a:gridCol>
              </a:tblGrid>
              <a:tr h="288000">
                <a:tc rowSpan="2">
                  <a:txBody>
                    <a:bodyPr/>
                    <a:lstStyle/>
                    <a:p>
                      <a:pPr algn="ctr" fontAlgn="ctr"/>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時期</a:t>
                      </a: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タイトル</a:t>
                      </a: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3D6AA7"/>
                    </a:solidFill>
                  </a:tcPr>
                </a:tc>
                <a:tc grid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締結者</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p>
                  </a:txBody>
                  <a:tcPr marL="72000" marR="72000" marT="36000" marB="36000" anchor="ctr">
                    <a:lnL w="3175"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88000">
                <a:tc vMerge="1">
                  <a:txBody>
                    <a:bodyPr/>
                    <a:lstStyle/>
                    <a:p>
                      <a:pPr 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a:t>
                      </a: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5F8AC3"/>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タイ側</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5F8AC3"/>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1800000">
                <a:tc>
                  <a:txBody>
                    <a:bodyPr/>
                    <a:lstStyle/>
                    <a:p>
                      <a:pPr marL="0" algn="ctr" defTabSz="914400" rtl="0" eaLnBrk="1" fontAlgn="ctr" latinLnBrk="0" hangingPunct="1"/>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2021</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a:t>
                      </a:r>
                      <a:b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8</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月</a:t>
                      </a:r>
                      <a:endPar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lang="ja-JP" altLang="en-US" sz="1000" dirty="0"/>
                        <a:t>日本国 内閣官房健康・医療戦略室、日本国総務省、日本国厚生労働省及び日本国経済産業省とタイ王国保健省、タイ王国高等教育・科学・研究・イノベーション省及びタイ王国工業省との間のヘルスケア分野における協力覚書</a:t>
                      </a:r>
                      <a:endPar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内閣官房、総務省、厚生労働省、経済産業省、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保健省、高等教育・科学・研究・イノベーション省、工業省</a:t>
                      </a:r>
                      <a:endPar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marL="0" indent="0" algn="l" fontAlgn="ctr">
                        <a:buFont typeface="Arial" panose="020B0604020202020204" pitchFamily="34" charset="0"/>
                        <a:buNone/>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覚書の背景と意義</a:t>
                      </a:r>
                      <a:endParaRPr lang="en-US" altLang="ja-JP" sz="1000" dirty="0"/>
                    </a:p>
                    <a:p>
                      <a:pPr marL="171450" indent="-171450" algn="l" fontAlgn="ctr">
                        <a:buFont typeface="Arial" panose="020B0604020202020204" pitchFamily="34" charset="0"/>
                        <a:buChar char="•"/>
                      </a:pPr>
                      <a:r>
                        <a:rPr lang="ja-JP" altLang="en-US" sz="1000" dirty="0"/>
                        <a:t>日本国のアジア健康構想とタイのヘルスケア分野の政策との相乗効果を期待。</a:t>
                      </a:r>
                      <a:endParaRPr lang="en-US" altLang="ja-JP" sz="1000" dirty="0"/>
                    </a:p>
                    <a:p>
                      <a:pPr marL="171450" indent="-171450" algn="l" fontAlgn="ctr">
                        <a:buFont typeface="Arial" panose="020B0604020202020204" pitchFamily="34" charset="0"/>
                        <a:buChar char="•"/>
                      </a:pPr>
                      <a:r>
                        <a:rPr lang="ja-JP" altLang="en-US" sz="1000" dirty="0"/>
                        <a:t>ヘルスケアサービスの強化並びに経済成長及びヘルスケアサービスの充実のため の好循環の形成を通じ、長寿で充実した生活のための健康で活気のある社会を実現するとともに、ヘルスケア分野における協力に向けた具体的な取組を特定するための仕組みを構築する。</a:t>
                      </a:r>
                      <a:endPar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indent="0" algn="l" fontAlgn="ctr">
                        <a:buFont typeface="Arial" panose="020B0604020202020204" pitchFamily="34" charset="0"/>
                        <a:buNone/>
                      </a:pPr>
                      <a:endPar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indent="0" algn="l" fontAlgn="ctr">
                        <a:buFont typeface="Arial" panose="020B0604020202020204" pitchFamily="34" charset="0"/>
                        <a:buNone/>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覚書に基づく今後の協力の枠組み</a:t>
                      </a:r>
                    </a:p>
                    <a:p>
                      <a:pPr marL="171450" indent="-171450" algn="l" fontAlgn="ctr">
                        <a:buFont typeface="Arial" panose="020B0604020202020204" pitchFamily="34" charset="0"/>
                        <a:buChar char="•"/>
                      </a:pPr>
                      <a:r>
                        <a:rPr lang="ja-JP" altLang="en-US" sz="1000" dirty="0"/>
                        <a:t>両当事者は、協力の詳細を追加的に企画し、及び本覚書の下での協力の実施を監督するためのハイレベルな諮問機関として合同委員会を設置する。 </a:t>
                      </a:r>
                      <a:endParaRPr lang="en-US" altLang="ja-JP" sz="1000" dirty="0"/>
                    </a:p>
                    <a:p>
                      <a:pPr marL="171450" indent="-171450" algn="l" fontAlgn="ctr">
                        <a:buFont typeface="Arial" panose="020B0604020202020204" pitchFamily="34" charset="0"/>
                        <a:buChar char="•"/>
                      </a:pPr>
                      <a:r>
                        <a:rPr lang="ja-JP" altLang="en-US" sz="1000" dirty="0"/>
                        <a:t>この合同委員会は、両当事者による他の決定がない限り、日本国及びタイで交互に必要に応じて開催する。 </a:t>
                      </a:r>
                      <a:endParaRPr lang="en-US" altLang="ja-JP" sz="1000" dirty="0"/>
                    </a:p>
                    <a:p>
                      <a:pPr marL="171450" indent="-171450" algn="l" fontAlgn="ctr">
                        <a:buFont typeface="Arial" panose="020B0604020202020204" pitchFamily="34" charset="0"/>
                        <a:buChar char="•"/>
                      </a:pPr>
                      <a:r>
                        <a:rPr lang="ja-JP" altLang="en-US" sz="1000" dirty="0"/>
                        <a:t>両当事者は、合同作業部会及び本覚書の下で特定された具体的なプロジェ クトのための事業調整部会を設置する。 </a:t>
                      </a:r>
                      <a:endParaRPr lang="en-US" altLang="ja-JP" sz="1000" dirty="0"/>
                    </a:p>
                    <a:p>
                      <a:pPr marL="171450" indent="-171450" algn="l" fontAlgn="ctr">
                        <a:buFont typeface="Arial" panose="020B0604020202020204" pitchFamily="34" charset="0"/>
                        <a:buChar char="•"/>
                      </a:pPr>
                      <a:r>
                        <a:rPr lang="ja-JP" altLang="en-US" sz="1000" dirty="0"/>
                        <a:t>両当事者は、それぞれの管轄権の範囲内における活動や計画の進捗検証及び監督の責任を負う</a:t>
                      </a:r>
                      <a:endPar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7" name="テキスト ボックス 6"/>
          <p:cNvSpPr txBox="1"/>
          <p:nvPr/>
        </p:nvSpPr>
        <p:spPr>
          <a:xfrm>
            <a:off x="200472" y="6669360"/>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首相官邸ホームページ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86718830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タイ／日本との関わり</a:t>
            </a:r>
            <a:endParaRPr kumimoji="1" lang="ja-JP" altLang="en-US"/>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厚生労働省の主な医療国際化関連事業</a:t>
            </a:r>
            <a:endParaRPr lang="ja-JP" altLang="en-US" dirty="0"/>
          </a:p>
        </p:txBody>
      </p:sp>
      <p:sp>
        <p:nvSpPr>
          <p:cNvPr id="7" name="角丸四角形 6"/>
          <p:cNvSpPr/>
          <p:nvPr/>
        </p:nvSpPr>
        <p:spPr>
          <a:xfrm>
            <a:off x="5961112" y="1473792"/>
            <a:ext cx="3529608" cy="792088"/>
          </a:xfrm>
          <a:prstGeom prst="roundRect">
            <a:avLst>
              <a:gd name="adj" fmla="val 9452"/>
            </a:avLst>
          </a:prstGeom>
          <a:gradFill flip="none" rotWithShape="1">
            <a:gsLst>
              <a:gs pos="0">
                <a:srgbClr val="FEDACA"/>
              </a:gs>
              <a:gs pos="100000">
                <a:srgbClr val="FFFFFF"/>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92000" tIns="0" rIns="108000" bIns="0" rtlCol="0" anchor="ctr"/>
          <a:lstStyle/>
          <a:p>
            <a:pPr algn="just">
              <a:lnSpc>
                <a:spcPct val="105000"/>
              </a:lnSpc>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国際的な課題、日本の医療政策や社会保障制度等に見識を有する者、日本の医療従事者や医療関連産業の技術者等を関係国へ派遣すること、および</a:t>
            </a:r>
          </a:p>
          <a:p>
            <a:pPr algn="just">
              <a:lnSpc>
                <a:spcPct val="105000"/>
              </a:lnSpc>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諸外国から医療従事者や保健・医療関係者等を受け入れることを実施</a:t>
            </a:r>
          </a:p>
        </p:txBody>
      </p:sp>
      <p:graphicFrame>
        <p:nvGraphicFramePr>
          <p:cNvPr id="8" name="表 7"/>
          <p:cNvGraphicFramePr>
            <a:graphicFrameLocks noGrp="1"/>
          </p:cNvGraphicFramePr>
          <p:nvPr>
            <p:extLst>
              <p:ext uri="{D42A27DB-BD31-4B8C-83A1-F6EECF244321}">
                <p14:modId xmlns:p14="http://schemas.microsoft.com/office/powerpoint/2010/main" val="2622159465"/>
              </p:ext>
            </p:extLst>
          </p:nvPr>
        </p:nvGraphicFramePr>
        <p:xfrm>
          <a:off x="200472" y="2805477"/>
          <a:ext cx="9504000" cy="3707547"/>
        </p:xfrm>
        <a:graphic>
          <a:graphicData uri="http://schemas.openxmlformats.org/drawingml/2006/table">
            <a:tbl>
              <a:tblPr firstRow="1" bandRow="1">
                <a:tableStyleId>{5C22544A-7EE6-4342-B048-85BDC9FD1C3A}</a:tableStyleId>
              </a:tblPr>
              <a:tblGrid>
                <a:gridCol w="576000">
                  <a:extLst>
                    <a:ext uri="{9D8B030D-6E8A-4147-A177-3AD203B41FA5}">
                      <a16:colId xmlns:a16="http://schemas.microsoft.com/office/drawing/2014/main" val="20000"/>
                    </a:ext>
                  </a:extLst>
                </a:gridCol>
                <a:gridCol w="936000">
                  <a:extLst>
                    <a:ext uri="{9D8B030D-6E8A-4147-A177-3AD203B41FA5}">
                      <a16:colId xmlns:a16="http://schemas.microsoft.com/office/drawing/2014/main" val="20001"/>
                    </a:ext>
                  </a:extLst>
                </a:gridCol>
                <a:gridCol w="1944384">
                  <a:extLst>
                    <a:ext uri="{9D8B030D-6E8A-4147-A177-3AD203B41FA5}">
                      <a16:colId xmlns:a16="http://schemas.microsoft.com/office/drawing/2014/main" val="20002"/>
                    </a:ext>
                  </a:extLst>
                </a:gridCol>
                <a:gridCol w="6047616">
                  <a:extLst>
                    <a:ext uri="{9D8B030D-6E8A-4147-A177-3AD203B41FA5}">
                      <a16:colId xmlns:a16="http://schemas.microsoft.com/office/drawing/2014/main" val="20003"/>
                    </a:ext>
                  </a:extLst>
                </a:gridCol>
              </a:tblGrid>
              <a:tr h="248532">
                <a:tc>
                  <a:txBody>
                    <a:bodyPr/>
                    <a:lstStyle/>
                    <a:p>
                      <a:pPr algn="ctr" fontAlgn="ctr" hangingPunct="0"/>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zh-TW" altLang="en-US"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zh-TW" altLang="en-US"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事業実施機関名</a:t>
                      </a: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80392">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zh-CN" altLang="en-US"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東京科学大学</a:t>
                      </a:r>
                      <a:endParaRPr kumimoji="1" lang="zh-TW" altLang="en-US"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タイ王国の再生医療人材育成</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80392">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zh-CN" altLang="en-US"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九州保健福祉大学</a:t>
                      </a:r>
                      <a:endParaRPr kumimoji="1" lang="zh-TW" altLang="en-US"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タイにおける日本製医療機器を用いたメディカルトレーニングセンターの構築</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80392">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富士フイルム</a:t>
                      </a:r>
                      <a:endParaRPr kumimoji="1" lang="zh-TW" altLang="en-US"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タイ国における乳がん検診導入に向けた認定制度と精度管理の普及促進事業</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80392">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名古屋大学</a:t>
                      </a: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メコン</a:t>
                      </a:r>
                      <a:r>
                        <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カ国における</a:t>
                      </a:r>
                      <a:r>
                        <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ICT</a:t>
                      </a: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を活用した内視鏡医師及び看護師の人材育成</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80392">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九州保健福祉大学</a:t>
                      </a: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タイに設立したメディカルトレーニングセンターの活用と周辺諸国への展開</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80392">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6</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日本製薬工業協会</a:t>
                      </a: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RS</a:t>
                      </a: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（レギュラトリーサイエンス）研究推進のための人材育成支援</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80392">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7</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オリンパス</a:t>
                      </a: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タイにおける日本式内視鏡外科手術普及支援</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80392">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8</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日本病院薬剤師会</a:t>
                      </a: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タイ王国における病院薬剤業務強化事業</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80392">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9</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2019</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オリンパス</a:t>
                      </a: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タイにおける内視鏡外科手術技術認定制度の導入</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3680253326"/>
                  </a:ext>
                </a:extLst>
              </a:tr>
              <a:tr h="180392">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10</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2019</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zh-CN" altLang="en-US"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東海大学医学部付属病院</a:t>
                      </a:r>
                      <a:endParaRPr kumimoji="1" lang="ja-JP" altLang="en-US"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日本の臨床工学技士制度を通じたタイ型生体工学技士制度の充実に向けた人財育成協力</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3772473435"/>
                  </a:ext>
                </a:extLst>
              </a:tr>
              <a:tr h="34772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11</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2020</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zh-CN" altLang="en-US"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国立大学法人鳥取大学</a:t>
                      </a:r>
                      <a:endParaRPr kumimoji="1" lang="ja-JP" altLang="en-US"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消化器内視鏡検査手技教育用シミュレータを用いた、持続可能な 内視鏡検査技術の向上・教育方法の普及事業</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599802232"/>
                  </a:ext>
                </a:extLst>
              </a:tr>
              <a:tr h="180392">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12</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2020</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zh-CN" altLang="en-US"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東海大学医学部付属病院</a:t>
                      </a:r>
                      <a:endParaRPr kumimoji="1" lang="ja-JP" altLang="en-US"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来るパンデミックに備え重症患者治療機器管理へのタイ型生体工学技士の新しい役割事業</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470534596"/>
                  </a:ext>
                </a:extLst>
              </a:tr>
              <a:tr h="34772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13</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2021</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zh-CN" altLang="en-US"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東海大学医学部付属病院</a:t>
                      </a:r>
                      <a:endParaRPr kumimoji="1" lang="ja-JP" altLang="en-US"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集中治療業務におけるタイ生体工学士のチーム医療への参画</a:t>
                      </a:r>
                      <a:r>
                        <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日本型臨床工学技士制度に倣う現場機器管理業務へのタスクシフトを志向する患者安全コンセプトの醸成</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2888724500"/>
                  </a:ext>
                </a:extLst>
              </a:tr>
              <a:tr h="180392">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14</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2022</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順天堂大学</a:t>
                      </a: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タイ及び東南アジアにおける</a:t>
                      </a:r>
                      <a:r>
                        <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IT</a:t>
                      </a: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を活用した感染症・地域医療人材養成事業</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4161435827"/>
                  </a:ext>
                </a:extLst>
              </a:tr>
              <a:tr h="251151">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15</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2022</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フジタ医科器械</a:t>
                      </a: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タイにおける排泄機能障害への改善リハビリプログラムの試験導入・普及活動（タイの医療機関等）</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2598543249"/>
                  </a:ext>
                </a:extLst>
              </a:tr>
              <a:tr h="34772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16</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2024</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CYBERDYNE</a:t>
                      </a:r>
                      <a:r>
                        <a:rPr kumimoji="1" lang="ja-JP" altLang="en-US"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株式会社</a:t>
                      </a: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マレーシアを拠点としたマスタートレーナー国による他の</a:t>
                      </a:r>
                      <a:r>
                        <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APAC</a:t>
                      </a: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各国に対するサイバニクス治療に関する臨床技術の強化及び資格者育成事業</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3057416432"/>
                  </a:ext>
                </a:extLst>
              </a:tr>
            </a:tbl>
          </a:graphicData>
        </a:graphic>
      </p:graphicFrame>
      <p:sp>
        <p:nvSpPr>
          <p:cNvPr id="9" name="Rectangle 6"/>
          <p:cNvSpPr>
            <a:spLocks noChangeArrowheads="1"/>
          </p:cNvSpPr>
          <p:nvPr/>
        </p:nvSpPr>
        <p:spPr bwMode="auto">
          <a:xfrm>
            <a:off x="200472" y="2533189"/>
            <a:ext cx="8496944" cy="272300"/>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医療技術等国際展開推進事業</a:t>
            </a:r>
          </a:p>
        </p:txBody>
      </p:sp>
      <p:sp>
        <p:nvSpPr>
          <p:cNvPr id="10" name="テキスト ボックス 9"/>
          <p:cNvSpPr txBox="1"/>
          <p:nvPr/>
        </p:nvSpPr>
        <p:spPr>
          <a:xfrm>
            <a:off x="200472" y="6647287"/>
            <a:ext cx="8640960" cy="144016"/>
          </a:xfrm>
          <a:prstGeom prst="rect">
            <a:avLst/>
          </a:prstGeom>
          <a:noFill/>
        </p:spPr>
        <p:txBody>
          <a:bodyPr wrap="square" lIns="0" tIns="0" rIns="0" bIns="0" rtlCol="0">
            <a:noAutofit/>
          </a:bodyPr>
          <a:lstStyle/>
          <a:p>
            <a:r>
              <a:rPr lang="ja-JP" altLang="en-US" sz="800" dirty="0"/>
              <a:t>（出所） 国立国際医療研究センターホームページ</a:t>
            </a:r>
          </a:p>
        </p:txBody>
      </p:sp>
      <p:sp>
        <p:nvSpPr>
          <p:cNvPr id="11" name="テキスト ボックス 10"/>
          <p:cNvSpPr txBox="1"/>
          <p:nvPr/>
        </p:nvSpPr>
        <p:spPr>
          <a:xfrm>
            <a:off x="200472" y="1124744"/>
            <a:ext cx="9505056" cy="236988"/>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a:t>
            </a:r>
            <a:r>
              <a:rPr lang="zh-TW" altLang="en-US" sz="1400" dirty="0">
                <a:latin typeface="Arial" panose="020B0604020202020204" pitchFamily="34" charset="0"/>
                <a:ea typeface="ＭＳ Ｐゴシック" panose="020B0600070205080204" pitchFamily="50" charset="-128"/>
                <a:cs typeface="Arial" panose="020B0604020202020204" pitchFamily="34" charset="0"/>
              </a:rPr>
              <a:t>医療技術等国際展開推進事業</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」を実施している。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13" name="直線コネクタ 12"/>
          <p:cNvCxnSpPr/>
          <p:nvPr/>
        </p:nvCxnSpPr>
        <p:spPr>
          <a:xfrm>
            <a:off x="702776" y="1402516"/>
            <a:ext cx="0" cy="1080120"/>
          </a:xfrm>
          <a:prstGeom prst="line">
            <a:avLst/>
          </a:prstGeom>
          <a:ln w="127000">
            <a:gradFill>
              <a:gsLst>
                <a:gs pos="10000">
                  <a:srgbClr val="A2A2A2"/>
                </a:gs>
                <a:gs pos="0">
                  <a:schemeClr val="bg1"/>
                </a:gs>
                <a:gs pos="90000">
                  <a:srgbClr val="A2A2A2"/>
                </a:gs>
                <a:gs pos="100000">
                  <a:schemeClr val="bg1"/>
                </a:gs>
              </a:gsLst>
              <a:lin ang="5400000" scaled="0"/>
            </a:gradFill>
          </a:ln>
        </p:spPr>
        <p:style>
          <a:lnRef idx="1">
            <a:schemeClr val="accent1"/>
          </a:lnRef>
          <a:fillRef idx="0">
            <a:schemeClr val="accent1"/>
          </a:fillRef>
          <a:effectRef idx="0">
            <a:schemeClr val="accent1"/>
          </a:effectRef>
          <a:fontRef idx="minor">
            <a:schemeClr val="tx1"/>
          </a:fontRef>
        </p:style>
      </p:cxnSp>
      <p:sp>
        <p:nvSpPr>
          <p:cNvPr id="19" name="円/楕円 18"/>
          <p:cNvSpPr/>
          <p:nvPr/>
        </p:nvSpPr>
        <p:spPr>
          <a:xfrm>
            <a:off x="632520" y="1548988"/>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正方形/長方形 19"/>
          <p:cNvSpPr/>
          <p:nvPr/>
        </p:nvSpPr>
        <p:spPr>
          <a:xfrm>
            <a:off x="843791" y="1473792"/>
            <a:ext cx="596317" cy="288032"/>
          </a:xfrm>
          <a:prstGeom prst="rect">
            <a:avLst/>
          </a:prstGeom>
        </p:spPr>
        <p:txBody>
          <a:bodyPr wrap="none" lIns="0" rIns="0" anchor="ctr" anchorCtr="0">
            <a:noAutofit/>
          </a:bodyPr>
          <a:lstStyle/>
          <a:p>
            <a:pPr>
              <a:buClr>
                <a:srgbClr val="3D6AA7"/>
              </a:buClr>
            </a:pP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年</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21" name="角丸四角形 20"/>
          <p:cNvSpPr/>
          <p:nvPr/>
        </p:nvSpPr>
        <p:spPr>
          <a:xfrm>
            <a:off x="1640632" y="1474524"/>
            <a:ext cx="4824536" cy="289441"/>
          </a:xfrm>
          <a:prstGeom prst="roundRect">
            <a:avLst>
              <a:gd name="adj" fmla="val 50000"/>
            </a:avLst>
          </a:prstGeom>
          <a:solidFill>
            <a:srgbClr val="5F8AC3"/>
          </a:solidFill>
        </p:spPr>
        <p:txBody>
          <a:bodyPr wrap="none" lIns="126000" tIns="0" rIns="0" bIns="0" anchor="ctr" anchorCtr="0">
            <a:noAutofit/>
          </a:bodyPr>
          <a:lstStyle/>
          <a:p>
            <a:pPr fontAlgn="ctr">
              <a:buClr>
                <a:srgbClr val="3D6AA7"/>
              </a:buClr>
            </a:pPr>
            <a:r>
              <a:rPr lang="zh-TW" altLang="en-US" sz="14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医療技術等国際展開推進事業</a:t>
            </a:r>
            <a:r>
              <a:rPr lang="ja-JP" altLang="en-US" sz="14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を開始</a:t>
            </a:r>
          </a:p>
        </p:txBody>
      </p:sp>
      <p:sp>
        <p:nvSpPr>
          <p:cNvPr id="22" name="角丸四角形 21"/>
          <p:cNvSpPr/>
          <p:nvPr/>
        </p:nvSpPr>
        <p:spPr>
          <a:xfrm>
            <a:off x="1712640" y="1890864"/>
            <a:ext cx="432000" cy="432000"/>
          </a:xfrm>
          <a:prstGeom prst="roundRect">
            <a:avLst>
              <a:gd name="adj" fmla="val 50000"/>
            </a:avLst>
          </a:prstGeom>
          <a:solidFill>
            <a:srgbClr val="77D4ED"/>
          </a:solidFill>
          <a:ln w="38100" cap="flat" cmpd="sng" algn="ctr">
            <a:solidFill>
              <a:srgbClr val="AFE6F7"/>
            </a:solidFill>
            <a:prstDash val="solid"/>
            <a:round/>
            <a:headEnd type="none" w="med" len="med"/>
            <a:tailEnd type="none" w="med" len="med"/>
          </a:ln>
        </p:spPr>
        <p:txBody>
          <a:bodyPr wrap="none" lIns="0" tIns="0" rIns="0" bIns="0" anchor="ctr" anchorCtr="0">
            <a:noAutofit/>
          </a:bodyPr>
          <a:lstStyle/>
          <a:p>
            <a:pPr algn="ctr" fontAlgn="ctr">
              <a:buClr>
                <a:srgbClr val="3D6AA7"/>
              </a:buClr>
            </a:pPr>
            <a:r>
              <a:rPr lang="ja-JP" altLang="en-US" sz="1050" b="1" dirty="0">
                <a:latin typeface="ＭＳ Ｐゴシック" panose="020B0600070205080204" pitchFamily="50" charset="-128"/>
                <a:ea typeface="ＭＳ Ｐゴシック" panose="020B0600070205080204" pitchFamily="50" charset="-128"/>
                <a:cs typeface="Arial" panose="020B0604020202020204" pitchFamily="34" charset="0"/>
              </a:rPr>
              <a:t>目的</a:t>
            </a:r>
          </a:p>
        </p:txBody>
      </p:sp>
      <p:sp>
        <p:nvSpPr>
          <p:cNvPr id="23" name="正方形/長方形 22"/>
          <p:cNvSpPr/>
          <p:nvPr/>
        </p:nvSpPr>
        <p:spPr>
          <a:xfrm>
            <a:off x="2072680" y="1890864"/>
            <a:ext cx="2016224" cy="432000"/>
          </a:xfrm>
          <a:prstGeom prst="rect">
            <a:avLst/>
          </a:prstGeom>
          <a:noFill/>
          <a:extLst>
            <a:ext uri="{909E8E84-426E-40DD-AFC4-6F175D3DCCD1}">
              <a14:hiddenFill xmlns:a14="http://schemas.microsoft.com/office/drawing/2010/main">
                <a:gradFill flip="none" rotWithShape="1">
                  <a:gsLst>
                    <a:gs pos="0">
                      <a:srgbClr val="D2F0FA"/>
                    </a:gs>
                    <a:gs pos="100000">
                      <a:srgbClr val="FFFFFF"/>
                    </a:gs>
                  </a:gsLst>
                  <a:lin ang="0" scaled="1"/>
                  <a:tileRect/>
                </a:gradFill>
              </a14:hiddenFill>
            </a:ext>
          </a:extLst>
        </p:spPr>
        <p:txBody>
          <a:bodyPr wrap="square" lIns="187200" tIns="0" rIns="0" bIns="0" anchor="ctr" anchorCtr="0">
            <a:noAutofit/>
          </a:bodyPr>
          <a:lstStyle/>
          <a:p>
            <a:pPr>
              <a:buClr>
                <a:srgbClr val="5F8AC3"/>
              </a:buClr>
              <a:tabLst>
                <a:tab pos="1749425" algn="r"/>
              </a:tabLst>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日本の医療制度に関する経験の共有、医療技術の移転や高品質な日本の医薬品、医療機器の国際展開を推進</a:t>
            </a:r>
          </a:p>
        </p:txBody>
      </p:sp>
      <p:sp>
        <p:nvSpPr>
          <p:cNvPr id="24" name="正方形/長方形 23"/>
          <p:cNvSpPr/>
          <p:nvPr/>
        </p:nvSpPr>
        <p:spPr>
          <a:xfrm>
            <a:off x="4176420" y="1890840"/>
            <a:ext cx="792088" cy="432048"/>
          </a:xfrm>
          <a:prstGeom prst="rect">
            <a:avLst/>
          </a:prstGeom>
          <a:gradFill>
            <a:gsLst>
              <a:gs pos="70000">
                <a:srgbClr val="F6E8C2"/>
              </a:gs>
              <a:gs pos="30000">
                <a:srgbClr val="F6E8C2"/>
              </a:gs>
              <a:gs pos="833">
                <a:schemeClr val="bg1"/>
              </a:gs>
              <a:gs pos="100000">
                <a:schemeClr val="bg1"/>
              </a:gs>
            </a:gsLst>
            <a:lin ang="10800000" scaled="1"/>
          </a:gradFill>
        </p:spPr>
        <p:txBody>
          <a:bodyPr wrap="square" lIns="0" tIns="0" rIns="0" bIns="0" anchor="ctr" anchorCtr="0">
            <a:noAutofit/>
          </a:bodyPr>
          <a:lstStyle/>
          <a:p>
            <a:pPr algn="ctr">
              <a:spcBef>
                <a:spcPts val="100"/>
              </a:spcBef>
              <a:buClr>
                <a:srgbClr val="5F8AC3"/>
              </a:buClr>
              <a:tabLst>
                <a:tab pos="1749425" algn="r"/>
              </a:tabLst>
            </a:pPr>
            <a:r>
              <a:rPr lang="ja-JP" altLang="en-US" sz="1000" b="1">
                <a:latin typeface="Arial" panose="020B0604020202020204" pitchFamily="34" charset="0"/>
                <a:ea typeface="ＭＳ Ｐゴシック" panose="020B0600070205080204" pitchFamily="50" charset="-128"/>
                <a:cs typeface="Arial" panose="020B0604020202020204" pitchFamily="34" charset="0"/>
              </a:rPr>
              <a:t>タイを対象と</a:t>
            </a:r>
            <a:br>
              <a:rPr lang="en-US" altLang="ja-JP" sz="1000" b="1">
                <a:latin typeface="Arial" panose="020B0604020202020204" pitchFamily="34" charset="0"/>
                <a:ea typeface="ＭＳ Ｐゴシック" panose="020B0600070205080204" pitchFamily="50" charset="-128"/>
                <a:cs typeface="Arial" panose="020B0604020202020204" pitchFamily="34" charset="0"/>
              </a:rPr>
            </a:br>
            <a:r>
              <a:rPr lang="ja-JP" altLang="en-US" sz="1000" b="1">
                <a:latin typeface="Arial" panose="020B0604020202020204" pitchFamily="34" charset="0"/>
                <a:ea typeface="ＭＳ Ｐゴシック" panose="020B0600070205080204" pitchFamily="50" charset="-128"/>
                <a:cs typeface="Arial" panose="020B0604020202020204" pitchFamily="34" charset="0"/>
              </a:rPr>
              <a:t>した</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事業</a:t>
            </a:r>
          </a:p>
        </p:txBody>
      </p:sp>
      <p:sp>
        <p:nvSpPr>
          <p:cNvPr id="32" name="正方形/長方形 31"/>
          <p:cNvSpPr/>
          <p:nvPr/>
        </p:nvSpPr>
        <p:spPr>
          <a:xfrm>
            <a:off x="5152559" y="2008678"/>
            <a:ext cx="1185187" cy="353943"/>
          </a:xfrm>
          <a:prstGeom prst="rect">
            <a:avLst/>
          </a:prstGeom>
          <a:noFill/>
          <a:extLst>
            <a:ext uri="{909E8E84-426E-40DD-AFC4-6F175D3DCCD1}">
              <a14:hiddenFill xmlns:a14="http://schemas.microsoft.com/office/drawing/2010/main">
                <a:solidFill>
                  <a:srgbClr val="CCDAEC"/>
                </a:solidFill>
              </a14:hiddenFill>
            </a:ext>
          </a:extLst>
        </p:spPr>
        <p:txBody>
          <a:bodyPr wrap="none" lIns="72000" tIns="0" rIns="0" bIns="0" anchor="t" anchorCtr="0">
            <a:spAutoFit/>
          </a:bodyPr>
          <a:lstStyle/>
          <a:p>
            <a:pPr algn="ctr">
              <a:buClr>
                <a:srgbClr val="3D6AA7"/>
              </a:buClr>
            </a:pPr>
            <a:r>
              <a:rPr lang="ja-JP" altLang="en-US" sz="1300" b="1" dirty="0">
                <a:latin typeface="Arial Black" panose="020B0A04020102020204" pitchFamily="34" charset="0"/>
                <a:ea typeface="ＭＳ Ｐゴシック" panose="020B0600070205080204" pitchFamily="50" charset="-128"/>
                <a:cs typeface="Arial" panose="020B0604020202020204" pitchFamily="34" charset="0"/>
              </a:rPr>
              <a:t>件</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実施</a:t>
            </a:r>
            <a:endParaRPr lang="en-US" altLang="ja-JP" sz="1000" b="1" dirty="0">
              <a:latin typeface="Arial" panose="020B0604020202020204" pitchFamily="34" charset="0"/>
              <a:ea typeface="ＭＳ Ｐゴシック" panose="020B0600070205080204" pitchFamily="50" charset="-128"/>
              <a:cs typeface="Arial" panose="020B0604020202020204" pitchFamily="34" charset="0"/>
            </a:endParaRPr>
          </a:p>
          <a:p>
            <a:pPr algn="ctr">
              <a:buClr>
                <a:srgbClr val="3D6AA7"/>
              </a:buCl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2024</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年度）</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正方形/長方形 32"/>
          <p:cNvSpPr/>
          <p:nvPr/>
        </p:nvSpPr>
        <p:spPr>
          <a:xfrm>
            <a:off x="5171430" y="1937587"/>
            <a:ext cx="379912" cy="338554"/>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algn="ctr">
              <a:buClr>
                <a:srgbClr val="3D6AA7"/>
              </a:buClr>
            </a:pPr>
            <a:r>
              <a:rPr lang="en-US" altLang="ja-JP" sz="2200" dirty="0">
                <a:latin typeface="Arial Black" panose="020B0A04020102020204" pitchFamily="34" charset="0"/>
                <a:ea typeface="ＭＳ Ｐゴシック" panose="020B0600070205080204" pitchFamily="50" charset="-128"/>
                <a:cs typeface="Arial" panose="020B0604020202020204" pitchFamily="34" charset="0"/>
              </a:rPr>
              <a:t>16</a:t>
            </a:r>
            <a:endParaRPr lang="en-US" altLang="ja-JP" sz="22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64265561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 name="片側の 2 つの角を丸めた四角形 444"/>
          <p:cNvSpPr/>
          <p:nvPr/>
        </p:nvSpPr>
        <p:spPr>
          <a:xfrm>
            <a:off x="560512" y="4832350"/>
            <a:ext cx="4032448" cy="468858"/>
          </a:xfrm>
          <a:prstGeom prst="round2SameRect">
            <a:avLst>
              <a:gd name="adj1" fmla="val 12226"/>
              <a:gd name="adj2" fmla="val 0"/>
            </a:avLst>
          </a:prstGeom>
          <a:solidFill>
            <a:srgbClr val="AFE6F7"/>
          </a:solidFill>
          <a:ln w="12700" cap="flat" cmpd="sng" algn="ctr">
            <a:solidFill>
              <a:srgbClr val="AFE6F7"/>
            </a:solidFill>
            <a:prstDash val="solid"/>
            <a:round/>
            <a:headEnd type="none" w="med" len="med"/>
            <a:tailEnd type="none" w="med" len="med"/>
          </a:ln>
        </p:spPr>
        <p:txBody>
          <a:bodyPr wrap="square" lIns="0" tIns="54000" rIns="0" bIns="0" rtlCol="0" anchor="t" anchorCtr="0">
            <a:noAutofit/>
          </a:bodyPr>
          <a:lstStyle/>
          <a:p>
            <a:pPr algn="ctr" defTabSz="955675" fontAlgn="ctr" hangingPunct="0">
              <a:buSzPct val="120000"/>
            </a:pPr>
            <a:r>
              <a:rPr lang="en-US" altLang="zh-CN" sz="1100">
                <a:latin typeface="Arial Black" pitchFamily="34" charset="0"/>
                <a:ea typeface="HGP創英角ｺﾞｼｯｸUB" pitchFamily="50" charset="-128"/>
              </a:rPr>
              <a:t>International Symposium on Human Resource Development towards Global Initiative </a:t>
            </a:r>
            <a:r>
              <a:rPr lang="ja-JP" altLang="en-US" sz="1000">
                <a:latin typeface="Arial Black" pitchFamily="34" charset="0"/>
                <a:ea typeface="HGP創英角ｺﾞｼｯｸUB" pitchFamily="50" charset="-128"/>
              </a:rPr>
              <a:t>を</a:t>
            </a:r>
            <a:r>
              <a:rPr lang="ja-JP" altLang="en-US" sz="1000" dirty="0">
                <a:latin typeface="Arial Black" pitchFamily="34" charset="0"/>
                <a:ea typeface="HGP創英角ｺﾞｼｯｸUB" pitchFamily="50" charset="-128"/>
              </a:rPr>
              <a:t>共催</a:t>
            </a:r>
            <a:endParaRPr lang="ja-JP" altLang="en-US" sz="1050" dirty="0">
              <a:latin typeface="Arial Black" pitchFamily="34" charset="0"/>
              <a:ea typeface="HGP創英角ｺﾞｼｯｸUB" pitchFamily="50" charset="-128"/>
            </a:endParaRPr>
          </a:p>
        </p:txBody>
      </p:sp>
      <p:sp>
        <p:nvSpPr>
          <p:cNvPr id="433" name="角丸四角形 432"/>
          <p:cNvSpPr/>
          <p:nvPr/>
        </p:nvSpPr>
        <p:spPr>
          <a:xfrm>
            <a:off x="1806924" y="2780928"/>
            <a:ext cx="2952328" cy="936104"/>
          </a:xfrm>
          <a:prstGeom prst="roundRect">
            <a:avLst>
              <a:gd name="adj" fmla="val 2610"/>
            </a:avLst>
          </a:prstGeom>
          <a:solidFill>
            <a:srgbClr val="AFE6F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37" name="正方形/長方形 436"/>
          <p:cNvSpPr/>
          <p:nvPr/>
        </p:nvSpPr>
        <p:spPr>
          <a:xfrm>
            <a:off x="1875583" y="3068960"/>
            <a:ext cx="2808000" cy="576064"/>
          </a:xfrm>
          <a:prstGeom prst="rect">
            <a:avLst/>
          </a:prstGeom>
          <a:solidFill>
            <a:srgbClr val="FFFFFF"/>
          </a:solidFill>
          <a:ln w="9525" cap="flat" cmpd="sng" algn="ctr">
            <a:solidFill>
              <a:srgbClr val="77D4E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タイ／日本との関わり</a:t>
            </a:r>
            <a:endParaRPr kumimoji="1" lang="ja-JP" altLang="en-US"/>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文部科学省の主な医療国際化関連事業</a:t>
            </a:r>
            <a:endParaRPr lang="ja-JP" altLang="en-US" dirty="0"/>
          </a:p>
        </p:txBody>
      </p:sp>
      <p:sp>
        <p:nvSpPr>
          <p:cNvPr id="7" name="テキスト ボックス 6"/>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「新興・再興感染症研究拠点形成プログラム」や「大学の世界展開力強化事業」を実施。</a:t>
            </a:r>
          </a:p>
        </p:txBody>
      </p:sp>
      <p:sp>
        <p:nvSpPr>
          <p:cNvPr id="10" name="テキスト ボックス 9"/>
          <p:cNvSpPr txBox="1"/>
          <p:nvPr/>
        </p:nvSpPr>
        <p:spPr>
          <a:xfrm>
            <a:off x="200472" y="6525344"/>
            <a:ext cx="9145016" cy="144016"/>
          </a:xfrm>
          <a:prstGeom prst="rect">
            <a:avLst/>
          </a:prstGeom>
          <a:noFill/>
        </p:spPr>
        <p:txBody>
          <a:bodyPr wrap="square" lIns="0" tIns="0" rIns="0" bIns="0" rtlCol="0">
            <a:noAutofit/>
          </a:bodyPr>
          <a:lstStyle/>
          <a:p>
            <a:pPr marL="361950" indent="-361950" defTabSz="361950" fontAlgn="ct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日本・タイ 新興・再興感染症共同研究センターホームページ、東南アジア医療・歯科医療ネットワークの構築を目指した大学間交流プログラムホームページ、口腔保健医療に対応した国際イニシアティブ人材育成プログラム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1" name="グループ化 7"/>
          <p:cNvGrpSpPr/>
          <p:nvPr/>
        </p:nvGrpSpPr>
        <p:grpSpPr>
          <a:xfrm>
            <a:off x="272480" y="1576460"/>
            <a:ext cx="4608512" cy="288032"/>
            <a:chOff x="4803500" y="2113806"/>
            <a:chExt cx="2954133" cy="288032"/>
          </a:xfrm>
        </p:grpSpPr>
        <p:cxnSp>
          <p:nvCxnSpPr>
            <p:cNvPr id="12" name="直線コネクタ 11"/>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3"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fontAlgn="ctr">
                <a:buSzPct val="120000"/>
              </a:pPr>
              <a:r>
                <a:rPr lang="ja-JP" altLang="en-US" sz="1400" dirty="0">
                  <a:solidFill>
                    <a:srgbClr val="000000"/>
                  </a:solidFill>
                  <a:latin typeface="Arial Black" pitchFamily="34" charset="0"/>
                  <a:ea typeface="HGP創英角ｺﾞｼｯｸUB" pitchFamily="50" charset="-128"/>
                </a:rPr>
                <a:t>新興・再興感染症研究拠点形成プログラム</a:t>
              </a:r>
            </a:p>
          </p:txBody>
        </p:sp>
      </p:grpSp>
      <p:grpSp>
        <p:nvGrpSpPr>
          <p:cNvPr id="17" name="グループ化 7"/>
          <p:cNvGrpSpPr/>
          <p:nvPr/>
        </p:nvGrpSpPr>
        <p:grpSpPr>
          <a:xfrm>
            <a:off x="272480" y="3933127"/>
            <a:ext cx="4608512" cy="288032"/>
            <a:chOff x="4803500" y="2113806"/>
            <a:chExt cx="2954133" cy="288032"/>
          </a:xfrm>
        </p:grpSpPr>
        <p:cxnSp>
          <p:nvCxnSpPr>
            <p:cNvPr id="18" name="直線コネクタ 17"/>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9"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a:solidFill>
                    <a:srgbClr val="000000"/>
                  </a:solidFill>
                  <a:latin typeface="Arial Black" pitchFamily="34" charset="0"/>
                  <a:ea typeface="HGP創英角ｺﾞｼｯｸUB" pitchFamily="50" charset="-128"/>
                </a:rPr>
                <a:t>国際イニシアティブ人材育成プログラム</a:t>
              </a:r>
              <a:endParaRPr lang="ja-JP" altLang="en-US" sz="1400" dirty="0">
                <a:solidFill>
                  <a:srgbClr val="000000"/>
                </a:solidFill>
                <a:latin typeface="Arial Black" pitchFamily="34" charset="0"/>
                <a:ea typeface="HGP創英角ｺﾞｼｯｸUB" pitchFamily="50" charset="-128"/>
              </a:endParaRPr>
            </a:p>
          </p:txBody>
        </p:sp>
      </p:grpSp>
      <p:sp>
        <p:nvSpPr>
          <p:cNvPr id="23" name="台形 22"/>
          <p:cNvSpPr/>
          <p:nvPr/>
        </p:nvSpPr>
        <p:spPr>
          <a:xfrm>
            <a:off x="5097016" y="3278472"/>
            <a:ext cx="4464496" cy="1169712"/>
          </a:xfrm>
          <a:prstGeom prst="trapezoid">
            <a:avLst>
              <a:gd name="adj" fmla="val 106023"/>
            </a:avLst>
          </a:prstGeom>
          <a:gradFill>
            <a:gsLst>
              <a:gs pos="0">
                <a:srgbClr val="DADADA"/>
              </a:gs>
              <a:gs pos="100000">
                <a:schemeClr val="bg1">
                  <a:alpha val="0"/>
                </a:schemeClr>
              </a:gs>
            </a:gsLst>
            <a:lin ang="5400000" scaled="0"/>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4" name="円/楕円 23"/>
          <p:cNvSpPr/>
          <p:nvPr/>
        </p:nvSpPr>
        <p:spPr>
          <a:xfrm>
            <a:off x="5130398" y="4133060"/>
            <a:ext cx="1487542" cy="637516"/>
          </a:xfrm>
          <a:prstGeom prst="ellipse">
            <a:avLst/>
          </a:prstGeom>
          <a:solidFill>
            <a:srgbClr val="D2F0FA"/>
          </a:solidFill>
          <a:ln w="9525" cap="flat" cmpd="sng" algn="ctr">
            <a:noFill/>
            <a:prstDash val="solid"/>
          </a:ln>
          <a:effectLst>
            <a:outerShdw blurRad="88900" dist="25400" dir="5400000" algn="t" rotWithShape="0">
              <a:prstClr val="black">
                <a:alpha val="30000"/>
              </a:prstClr>
            </a:outerShdw>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 name="円/楕円 25"/>
          <p:cNvSpPr/>
          <p:nvPr/>
        </p:nvSpPr>
        <p:spPr>
          <a:xfrm>
            <a:off x="8064689" y="4133060"/>
            <a:ext cx="1487542" cy="637516"/>
          </a:xfrm>
          <a:prstGeom prst="ellipse">
            <a:avLst/>
          </a:prstGeom>
          <a:solidFill>
            <a:srgbClr val="D2F0FA"/>
          </a:solidFill>
          <a:ln w="9525" cap="flat" cmpd="sng" algn="ctr">
            <a:noFill/>
            <a:prstDash val="solid"/>
          </a:ln>
          <a:effectLst>
            <a:outerShdw blurRad="88900" dist="25400" dir="5400000" algn="t" rotWithShape="0">
              <a:prstClr val="black">
                <a:alpha val="30000"/>
              </a:prstClr>
            </a:outerShdw>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 name="円/楕円 26"/>
          <p:cNvSpPr/>
          <p:nvPr/>
        </p:nvSpPr>
        <p:spPr>
          <a:xfrm>
            <a:off x="6321152" y="2900936"/>
            <a:ext cx="2016224" cy="792000"/>
          </a:xfrm>
          <a:prstGeom prst="ellipse">
            <a:avLst/>
          </a:prstGeom>
          <a:solidFill>
            <a:srgbClr val="FFFFFF"/>
          </a:solidFill>
          <a:ln w="9525" cap="flat" cmpd="sng" algn="ctr">
            <a:noFill/>
            <a:prstDash val="solid"/>
          </a:ln>
          <a:effectLst>
            <a:outerShdw blurRad="88900" dist="25400" dir="5400000" algn="t" rotWithShape="0">
              <a:prstClr val="black">
                <a:alpha val="30000"/>
              </a:prstClr>
            </a:outerShdw>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8" name="グループ化 27"/>
          <p:cNvGrpSpPr/>
          <p:nvPr/>
        </p:nvGrpSpPr>
        <p:grpSpPr>
          <a:xfrm>
            <a:off x="6861212" y="2564904"/>
            <a:ext cx="936104" cy="675842"/>
            <a:chOff x="200025" y="2564904"/>
            <a:chExt cx="1296591" cy="936104"/>
          </a:xfrm>
        </p:grpSpPr>
        <p:sp>
          <p:nvSpPr>
            <p:cNvPr id="29" name="正方形/長方形 28"/>
            <p:cNvSpPr/>
            <p:nvPr/>
          </p:nvSpPr>
          <p:spPr>
            <a:xfrm>
              <a:off x="694134" y="2564904"/>
              <a:ext cx="308372" cy="247283"/>
            </a:xfrm>
            <a:prstGeom prst="rect">
              <a:avLst/>
            </a:prstGeom>
            <a:solidFill>
              <a:srgbClr val="83A4D1"/>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30" name="正方形/長方形 29"/>
            <p:cNvSpPr/>
            <p:nvPr/>
          </p:nvSpPr>
          <p:spPr>
            <a:xfrm>
              <a:off x="200025" y="2812187"/>
              <a:ext cx="1296591" cy="688821"/>
            </a:xfrm>
            <a:prstGeom prst="rect">
              <a:avLst/>
            </a:prstGeom>
            <a:solidFill>
              <a:srgbClr val="83A4D1"/>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31" name="片側の 2 つの角を丸めた四角形 30"/>
            <p:cNvSpPr/>
            <p:nvPr/>
          </p:nvSpPr>
          <p:spPr>
            <a:xfrm>
              <a:off x="758876" y="3188148"/>
              <a:ext cx="181718" cy="312860"/>
            </a:xfrm>
            <a:prstGeom prst="round2SameRect">
              <a:avLst>
                <a:gd name="adj1" fmla="val 50000"/>
                <a:gd name="adj2" fmla="val 0"/>
              </a:avLst>
            </a:pr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2" name="グループ化 31"/>
            <p:cNvGrpSpPr/>
            <p:nvPr/>
          </p:nvGrpSpPr>
          <p:grpSpPr>
            <a:xfrm>
              <a:off x="756498" y="2604538"/>
              <a:ext cx="184096" cy="184096"/>
              <a:chOff x="764204" y="2641792"/>
              <a:chExt cx="168684" cy="168684"/>
            </a:xfrm>
          </p:grpSpPr>
          <p:sp>
            <p:nvSpPr>
              <p:cNvPr id="59" name="円/楕円 58"/>
              <p:cNvSpPr/>
              <p:nvPr/>
            </p:nvSpPr>
            <p:spPr>
              <a:xfrm>
                <a:off x="764204" y="2641792"/>
                <a:ext cx="168684" cy="168684"/>
              </a:xfrm>
              <a:prstGeom prst="ellipse">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0" name="フリーフォーム 59"/>
              <p:cNvSpPr/>
              <p:nvPr/>
            </p:nvSpPr>
            <p:spPr>
              <a:xfrm>
                <a:off x="848546" y="2665241"/>
                <a:ext cx="57112" cy="60891"/>
              </a:xfrm>
              <a:custGeom>
                <a:avLst/>
                <a:gdLst>
                  <a:gd name="connsiteX0" fmla="*/ 0 w 147638"/>
                  <a:gd name="connsiteY0" fmla="*/ 0 h 140494"/>
                  <a:gd name="connsiteX1" fmla="*/ 0 w 147638"/>
                  <a:gd name="connsiteY1" fmla="*/ 140494 h 140494"/>
                  <a:gd name="connsiteX2" fmla="*/ 147638 w 147638"/>
                  <a:gd name="connsiteY2" fmla="*/ 140494 h 140494"/>
                </a:gdLst>
                <a:ahLst/>
                <a:cxnLst>
                  <a:cxn ang="0">
                    <a:pos x="connsiteX0" y="connsiteY0"/>
                  </a:cxn>
                  <a:cxn ang="0">
                    <a:pos x="connsiteX1" y="connsiteY1"/>
                  </a:cxn>
                  <a:cxn ang="0">
                    <a:pos x="connsiteX2" y="connsiteY2"/>
                  </a:cxn>
                </a:cxnLst>
                <a:rect l="l" t="t" r="r" b="b"/>
                <a:pathLst>
                  <a:path w="147638" h="140494">
                    <a:moveTo>
                      <a:pt x="0" y="0"/>
                    </a:moveTo>
                    <a:lnTo>
                      <a:pt x="0" y="140494"/>
                    </a:lnTo>
                    <a:lnTo>
                      <a:pt x="147638" y="140494"/>
                    </a:lnTo>
                  </a:path>
                </a:pathLst>
              </a:custGeom>
              <a:noFill/>
              <a:ln w="15875" cap="rnd" cmpd="sng" algn="ctr">
                <a:solidFill>
                  <a:srgbClr val="83A4D1"/>
                </a:solidFill>
                <a:prstDash val="solid"/>
                <a:round/>
                <a:headEnd type="none" w="med" len="med"/>
                <a:tailEnd type="none" w="med" len="med"/>
              </a:ln>
              <a:extLst>
                <a:ext uri="{909E8E84-426E-40DD-AFC4-6F175D3DCCD1}">
                  <a14:hiddenFill xmlns:a14="http://schemas.microsoft.com/office/drawing/2010/main">
                    <a:solidFill>
                      <a:srgbClr val="5F8AC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3" name="グループ化 32"/>
            <p:cNvGrpSpPr/>
            <p:nvPr/>
          </p:nvGrpSpPr>
          <p:grpSpPr>
            <a:xfrm>
              <a:off x="266580" y="2875097"/>
              <a:ext cx="421345" cy="561794"/>
              <a:chOff x="266580" y="2875097"/>
              <a:chExt cx="421345" cy="561794"/>
            </a:xfrm>
          </p:grpSpPr>
          <p:sp>
            <p:nvSpPr>
              <p:cNvPr id="47" name="正方形/長方形 46"/>
              <p:cNvSpPr/>
              <p:nvPr/>
            </p:nvSpPr>
            <p:spPr>
              <a:xfrm>
                <a:off x="266580"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8" name="正方形/長方形 47"/>
              <p:cNvSpPr/>
              <p:nvPr/>
            </p:nvSpPr>
            <p:spPr>
              <a:xfrm>
                <a:off x="407028"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9" name="正方形/長方形 48"/>
              <p:cNvSpPr/>
              <p:nvPr/>
            </p:nvSpPr>
            <p:spPr>
              <a:xfrm>
                <a:off x="266580"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0" name="正方形/長方形 49"/>
              <p:cNvSpPr/>
              <p:nvPr/>
            </p:nvSpPr>
            <p:spPr>
              <a:xfrm>
                <a:off x="407028"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1" name="正方形/長方形 50"/>
              <p:cNvSpPr/>
              <p:nvPr/>
            </p:nvSpPr>
            <p:spPr>
              <a:xfrm>
                <a:off x="547477"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2" name="正方形/長方形 51"/>
              <p:cNvSpPr/>
              <p:nvPr/>
            </p:nvSpPr>
            <p:spPr>
              <a:xfrm>
                <a:off x="547477"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3" name="正方形/長方形 52"/>
              <p:cNvSpPr/>
              <p:nvPr/>
            </p:nvSpPr>
            <p:spPr>
              <a:xfrm>
                <a:off x="266580"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4" name="正方形/長方形 53"/>
              <p:cNvSpPr/>
              <p:nvPr/>
            </p:nvSpPr>
            <p:spPr>
              <a:xfrm>
                <a:off x="407028"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5" name="正方形/長方形 54"/>
              <p:cNvSpPr/>
              <p:nvPr/>
            </p:nvSpPr>
            <p:spPr>
              <a:xfrm>
                <a:off x="547477"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6" name="正方形/長方形 55"/>
              <p:cNvSpPr/>
              <p:nvPr/>
            </p:nvSpPr>
            <p:spPr>
              <a:xfrm>
                <a:off x="266580"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7" name="正方形/長方形 56"/>
              <p:cNvSpPr/>
              <p:nvPr/>
            </p:nvSpPr>
            <p:spPr>
              <a:xfrm>
                <a:off x="407028"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8" name="正方形/長方形 57"/>
              <p:cNvSpPr/>
              <p:nvPr/>
            </p:nvSpPr>
            <p:spPr>
              <a:xfrm>
                <a:off x="547477"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34" name="グループ化 33"/>
            <p:cNvGrpSpPr/>
            <p:nvPr/>
          </p:nvGrpSpPr>
          <p:grpSpPr>
            <a:xfrm>
              <a:off x="1009164" y="2875097"/>
              <a:ext cx="421345" cy="561794"/>
              <a:chOff x="266580" y="2875097"/>
              <a:chExt cx="421345" cy="561794"/>
            </a:xfrm>
          </p:grpSpPr>
          <p:sp>
            <p:nvSpPr>
              <p:cNvPr id="35" name="正方形/長方形 34"/>
              <p:cNvSpPr/>
              <p:nvPr/>
            </p:nvSpPr>
            <p:spPr>
              <a:xfrm>
                <a:off x="266580"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6" name="正方形/長方形 35"/>
              <p:cNvSpPr/>
              <p:nvPr/>
            </p:nvSpPr>
            <p:spPr>
              <a:xfrm>
                <a:off x="407028"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7" name="正方形/長方形 36"/>
              <p:cNvSpPr/>
              <p:nvPr/>
            </p:nvSpPr>
            <p:spPr>
              <a:xfrm>
                <a:off x="266580"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8" name="正方形/長方形 37"/>
              <p:cNvSpPr/>
              <p:nvPr/>
            </p:nvSpPr>
            <p:spPr>
              <a:xfrm>
                <a:off x="407028"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9" name="正方形/長方形 38"/>
              <p:cNvSpPr/>
              <p:nvPr/>
            </p:nvSpPr>
            <p:spPr>
              <a:xfrm>
                <a:off x="547477"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 name="正方形/長方形 39"/>
              <p:cNvSpPr/>
              <p:nvPr/>
            </p:nvSpPr>
            <p:spPr>
              <a:xfrm>
                <a:off x="547477"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1" name="正方形/長方形 40"/>
              <p:cNvSpPr/>
              <p:nvPr/>
            </p:nvSpPr>
            <p:spPr>
              <a:xfrm>
                <a:off x="266580"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2" name="正方形/長方形 41"/>
              <p:cNvSpPr/>
              <p:nvPr/>
            </p:nvSpPr>
            <p:spPr>
              <a:xfrm>
                <a:off x="407028"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3" name="正方形/長方形 42"/>
              <p:cNvSpPr/>
              <p:nvPr/>
            </p:nvSpPr>
            <p:spPr>
              <a:xfrm>
                <a:off x="547477"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4" name="正方形/長方形 43"/>
              <p:cNvSpPr/>
              <p:nvPr/>
            </p:nvSpPr>
            <p:spPr>
              <a:xfrm>
                <a:off x="266580"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5" name="正方形/長方形 44"/>
              <p:cNvSpPr/>
              <p:nvPr/>
            </p:nvSpPr>
            <p:spPr>
              <a:xfrm>
                <a:off x="407028"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6" name="正方形/長方形 45"/>
              <p:cNvSpPr/>
              <p:nvPr/>
            </p:nvSpPr>
            <p:spPr>
              <a:xfrm>
                <a:off x="547477"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sp>
        <p:nvSpPr>
          <p:cNvPr id="61" name="正方形/長方形 60"/>
          <p:cNvSpPr/>
          <p:nvPr/>
        </p:nvSpPr>
        <p:spPr>
          <a:xfrm>
            <a:off x="6790655" y="3296636"/>
            <a:ext cx="1077218" cy="215444"/>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algn="ctr" fontAlgn="ctr">
              <a:buClr>
                <a:srgbClr val="3D6AA7"/>
              </a:buClr>
            </a:pPr>
            <a:r>
              <a:rPr lang="zh-CN"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東京科学大学</a:t>
            </a:r>
            <a:endPar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grpSp>
        <p:nvGrpSpPr>
          <p:cNvPr id="62" name="グループ化 61"/>
          <p:cNvGrpSpPr/>
          <p:nvPr/>
        </p:nvGrpSpPr>
        <p:grpSpPr>
          <a:xfrm>
            <a:off x="5467501" y="3728104"/>
            <a:ext cx="818092" cy="594976"/>
            <a:chOff x="5920671" y="3861045"/>
            <a:chExt cx="818092" cy="594976"/>
          </a:xfrm>
        </p:grpSpPr>
        <p:sp>
          <p:nvSpPr>
            <p:cNvPr id="63" name="正方形/長方形 211"/>
            <p:cNvSpPr/>
            <p:nvPr/>
          </p:nvSpPr>
          <p:spPr>
            <a:xfrm>
              <a:off x="5920671" y="3861045"/>
              <a:ext cx="818092" cy="594976"/>
            </a:xfrm>
            <a:custGeom>
              <a:avLst/>
              <a:gdLst/>
              <a:ahLst/>
              <a:cxnLst/>
              <a:rect l="l" t="t" r="r" b="b"/>
              <a:pathLst>
                <a:path w="1584176" h="1152128">
                  <a:moveTo>
                    <a:pt x="576064" y="0"/>
                  </a:moveTo>
                  <a:lnTo>
                    <a:pt x="1008112" y="0"/>
                  </a:lnTo>
                  <a:lnTo>
                    <a:pt x="1008112" y="288032"/>
                  </a:lnTo>
                  <a:lnTo>
                    <a:pt x="1584176" y="288032"/>
                  </a:lnTo>
                  <a:lnTo>
                    <a:pt x="1584176" y="1152128"/>
                  </a:lnTo>
                  <a:lnTo>
                    <a:pt x="1008112" y="1152128"/>
                  </a:lnTo>
                  <a:lnTo>
                    <a:pt x="576064" y="1152128"/>
                  </a:lnTo>
                  <a:lnTo>
                    <a:pt x="0" y="1152128"/>
                  </a:lnTo>
                  <a:lnTo>
                    <a:pt x="0" y="288032"/>
                  </a:lnTo>
                  <a:lnTo>
                    <a:pt x="576064" y="288032"/>
                  </a:lnTo>
                  <a:close/>
                </a:path>
              </a:pathLst>
            </a:custGeom>
            <a:solidFill>
              <a:srgbClr val="0F99BC"/>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64" name="正方形/長方形 63"/>
            <p:cNvSpPr/>
            <p:nvPr/>
          </p:nvSpPr>
          <p:spPr>
            <a:xfrm>
              <a:off x="5957857" y="4070019"/>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5" name="正方形/長方形 64"/>
            <p:cNvSpPr/>
            <p:nvPr/>
          </p:nvSpPr>
          <p:spPr>
            <a:xfrm>
              <a:off x="5957857" y="4144391"/>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6" name="正方形/長方形 65"/>
            <p:cNvSpPr/>
            <p:nvPr/>
          </p:nvSpPr>
          <p:spPr>
            <a:xfrm>
              <a:off x="5957857" y="4218763"/>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7" name="正方形/長方形 66"/>
            <p:cNvSpPr/>
            <p:nvPr/>
          </p:nvSpPr>
          <p:spPr>
            <a:xfrm>
              <a:off x="5957857" y="4293135"/>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8" name="正方形/長方形 67"/>
            <p:cNvSpPr/>
            <p:nvPr/>
          </p:nvSpPr>
          <p:spPr>
            <a:xfrm>
              <a:off x="5957857" y="4367507"/>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9" name="正方形/長方形 68"/>
            <p:cNvSpPr/>
            <p:nvPr/>
          </p:nvSpPr>
          <p:spPr>
            <a:xfrm>
              <a:off x="6441275" y="4070019"/>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0" name="正方形/長方形 69"/>
            <p:cNvSpPr/>
            <p:nvPr/>
          </p:nvSpPr>
          <p:spPr>
            <a:xfrm>
              <a:off x="6441275" y="4144391"/>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1" name="正方形/長方形 70"/>
            <p:cNvSpPr/>
            <p:nvPr/>
          </p:nvSpPr>
          <p:spPr>
            <a:xfrm>
              <a:off x="6441275" y="4218763"/>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2" name="正方形/長方形 71"/>
            <p:cNvSpPr/>
            <p:nvPr/>
          </p:nvSpPr>
          <p:spPr>
            <a:xfrm>
              <a:off x="6441275" y="4293135"/>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3" name="正方形/長方形 72"/>
            <p:cNvSpPr/>
            <p:nvPr/>
          </p:nvSpPr>
          <p:spPr>
            <a:xfrm>
              <a:off x="6441275" y="4367507"/>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74" name="グループ化 73"/>
            <p:cNvGrpSpPr/>
            <p:nvPr/>
          </p:nvGrpSpPr>
          <p:grpSpPr>
            <a:xfrm>
              <a:off x="6269398" y="3890776"/>
              <a:ext cx="120638" cy="120638"/>
              <a:chOff x="6267822" y="4095750"/>
              <a:chExt cx="120638" cy="120638"/>
            </a:xfrm>
          </p:grpSpPr>
          <p:sp>
            <p:nvSpPr>
              <p:cNvPr id="76" name="円/楕円 75"/>
              <p:cNvSpPr/>
              <p:nvPr/>
            </p:nvSpPr>
            <p:spPr>
              <a:xfrm>
                <a:off x="6267822" y="4095750"/>
                <a:ext cx="120638" cy="120638"/>
              </a:xfrm>
              <a:prstGeom prst="ellipse">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7" name="フリーフォーム 76"/>
              <p:cNvSpPr/>
              <p:nvPr/>
            </p:nvSpPr>
            <p:spPr>
              <a:xfrm>
                <a:off x="6328141" y="4112520"/>
                <a:ext cx="40845" cy="43548"/>
              </a:xfrm>
              <a:custGeom>
                <a:avLst/>
                <a:gdLst>
                  <a:gd name="connsiteX0" fmla="*/ 0 w 147638"/>
                  <a:gd name="connsiteY0" fmla="*/ 0 h 140494"/>
                  <a:gd name="connsiteX1" fmla="*/ 0 w 147638"/>
                  <a:gd name="connsiteY1" fmla="*/ 140494 h 140494"/>
                  <a:gd name="connsiteX2" fmla="*/ 147638 w 147638"/>
                  <a:gd name="connsiteY2" fmla="*/ 140494 h 140494"/>
                </a:gdLst>
                <a:ahLst/>
                <a:cxnLst>
                  <a:cxn ang="0">
                    <a:pos x="connsiteX0" y="connsiteY0"/>
                  </a:cxn>
                  <a:cxn ang="0">
                    <a:pos x="connsiteX1" y="connsiteY1"/>
                  </a:cxn>
                  <a:cxn ang="0">
                    <a:pos x="connsiteX2" y="connsiteY2"/>
                  </a:cxn>
                </a:cxnLst>
                <a:rect l="l" t="t" r="r" b="b"/>
                <a:pathLst>
                  <a:path w="147638" h="140494">
                    <a:moveTo>
                      <a:pt x="0" y="0"/>
                    </a:moveTo>
                    <a:lnTo>
                      <a:pt x="0" y="140494"/>
                    </a:lnTo>
                    <a:lnTo>
                      <a:pt x="147638" y="140494"/>
                    </a:lnTo>
                  </a:path>
                </a:pathLst>
              </a:custGeom>
              <a:noFill/>
              <a:ln w="15875" cap="rnd" cmpd="sng" algn="ctr">
                <a:solidFill>
                  <a:srgbClr val="0F99BC"/>
                </a:solidFill>
                <a:prstDash val="solid"/>
                <a:round/>
                <a:headEnd type="none" w="med" len="med"/>
                <a:tailEnd type="none" w="med" len="med"/>
              </a:ln>
              <a:extLst>
                <a:ext uri="{909E8E84-426E-40DD-AFC4-6F175D3DCCD1}">
                  <a14:hiddenFill xmlns:a14="http://schemas.microsoft.com/office/drawing/2010/main">
                    <a:solidFill>
                      <a:srgbClr val="5F8AC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5" name="片側の 2 つの角を丸めた四角形 74"/>
            <p:cNvSpPr/>
            <p:nvPr/>
          </p:nvSpPr>
          <p:spPr>
            <a:xfrm>
              <a:off x="6272706" y="4259713"/>
              <a:ext cx="114022" cy="196308"/>
            </a:xfrm>
            <a:prstGeom prst="round2SameRect">
              <a:avLst>
                <a:gd name="adj1" fmla="val 50000"/>
                <a:gd name="adj2" fmla="val 0"/>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78" name="正方形/長方形 77"/>
          <p:cNvSpPr/>
          <p:nvPr/>
        </p:nvSpPr>
        <p:spPr>
          <a:xfrm>
            <a:off x="5103505" y="4366654"/>
            <a:ext cx="1546084" cy="292388"/>
          </a:xfrm>
          <a:prstGeom prst="rect">
            <a:avLst/>
          </a:prstGeom>
          <a:noFill/>
          <a:extLst>
            <a:ext uri="{909E8E84-426E-40DD-AFC4-6F175D3DCCD1}">
              <a14:hiddenFill xmlns:a14="http://schemas.microsoft.com/office/drawing/2010/main">
                <a:solidFill>
                  <a:srgbClr val="CCDAEC"/>
                </a:solidFill>
              </a14:hiddenFill>
            </a:ext>
          </a:extLst>
        </p:spPr>
        <p:txBody>
          <a:bodyPr wrap="square" lIns="0" tIns="0" rIns="0" bIns="0" anchor="t" anchorCtr="0">
            <a:spAutoFit/>
          </a:bodyPr>
          <a:lstStyle/>
          <a:p>
            <a:pPr lvl="0" algn="ctr" fontAlgn="ctr">
              <a:buClr>
                <a:srgbClr val="3D6AA7"/>
              </a:buClr>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ベトナム</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lvl="0" algn="ctr" fontAlgn="ctr">
              <a:buClr>
                <a:srgbClr val="3D6AA7"/>
              </a:buClr>
            </a:pP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ホーチミン医科薬科大学</a:t>
            </a:r>
            <a:endParaRPr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37" name="グループ化 136"/>
          <p:cNvGrpSpPr/>
          <p:nvPr/>
        </p:nvGrpSpPr>
        <p:grpSpPr>
          <a:xfrm>
            <a:off x="6585493" y="4252224"/>
            <a:ext cx="1487542" cy="1042472"/>
            <a:chOff x="6909529" y="4186728"/>
            <a:chExt cx="1487542" cy="1042472"/>
          </a:xfrm>
        </p:grpSpPr>
        <p:grpSp>
          <p:nvGrpSpPr>
            <p:cNvPr id="136" name="グループ化 135"/>
            <p:cNvGrpSpPr/>
            <p:nvPr/>
          </p:nvGrpSpPr>
          <p:grpSpPr>
            <a:xfrm>
              <a:off x="6909529" y="4186728"/>
              <a:ext cx="1487542" cy="1042472"/>
              <a:chOff x="6909529" y="4186728"/>
              <a:chExt cx="1487542" cy="1042472"/>
            </a:xfrm>
          </p:grpSpPr>
          <p:sp>
            <p:nvSpPr>
              <p:cNvPr id="25" name="円/楕円 24"/>
              <p:cNvSpPr/>
              <p:nvPr/>
            </p:nvSpPr>
            <p:spPr>
              <a:xfrm>
                <a:off x="6909529" y="4591684"/>
                <a:ext cx="1487542" cy="637516"/>
              </a:xfrm>
              <a:prstGeom prst="ellipse">
                <a:avLst/>
              </a:prstGeom>
              <a:solidFill>
                <a:srgbClr val="D2F0FA"/>
              </a:solidFill>
              <a:ln w="9525" cap="flat" cmpd="sng" algn="ctr">
                <a:noFill/>
                <a:prstDash val="solid"/>
              </a:ln>
              <a:effectLst>
                <a:outerShdw blurRad="88900" dist="25400" dir="5400000" algn="t" rotWithShape="0">
                  <a:prstClr val="black">
                    <a:alpha val="30000"/>
                  </a:prstClr>
                </a:outerShdw>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79" name="グループ化 78"/>
              <p:cNvGrpSpPr/>
              <p:nvPr/>
            </p:nvGrpSpPr>
            <p:grpSpPr>
              <a:xfrm>
                <a:off x="7244254" y="4186728"/>
                <a:ext cx="818092" cy="594976"/>
                <a:chOff x="5920671" y="3861045"/>
                <a:chExt cx="818092" cy="594976"/>
              </a:xfrm>
            </p:grpSpPr>
            <p:sp>
              <p:nvSpPr>
                <p:cNvPr id="80" name="正方形/長方形 211"/>
                <p:cNvSpPr/>
                <p:nvPr/>
              </p:nvSpPr>
              <p:spPr>
                <a:xfrm>
                  <a:off x="5920671" y="3861045"/>
                  <a:ext cx="818092" cy="594976"/>
                </a:xfrm>
                <a:custGeom>
                  <a:avLst/>
                  <a:gdLst/>
                  <a:ahLst/>
                  <a:cxnLst/>
                  <a:rect l="l" t="t" r="r" b="b"/>
                  <a:pathLst>
                    <a:path w="1584176" h="1152128">
                      <a:moveTo>
                        <a:pt x="576064" y="0"/>
                      </a:moveTo>
                      <a:lnTo>
                        <a:pt x="1008112" y="0"/>
                      </a:lnTo>
                      <a:lnTo>
                        <a:pt x="1008112" y="288032"/>
                      </a:lnTo>
                      <a:lnTo>
                        <a:pt x="1584176" y="288032"/>
                      </a:lnTo>
                      <a:lnTo>
                        <a:pt x="1584176" y="1152128"/>
                      </a:lnTo>
                      <a:lnTo>
                        <a:pt x="1008112" y="1152128"/>
                      </a:lnTo>
                      <a:lnTo>
                        <a:pt x="576064" y="1152128"/>
                      </a:lnTo>
                      <a:lnTo>
                        <a:pt x="0" y="1152128"/>
                      </a:lnTo>
                      <a:lnTo>
                        <a:pt x="0" y="288032"/>
                      </a:lnTo>
                      <a:lnTo>
                        <a:pt x="576064" y="288032"/>
                      </a:lnTo>
                      <a:close/>
                    </a:path>
                  </a:pathLst>
                </a:custGeom>
                <a:solidFill>
                  <a:srgbClr val="0F99BC"/>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81" name="正方形/長方形 80"/>
                <p:cNvSpPr/>
                <p:nvPr/>
              </p:nvSpPr>
              <p:spPr>
                <a:xfrm>
                  <a:off x="5957857" y="4070019"/>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2" name="正方形/長方形 81"/>
                <p:cNvSpPr/>
                <p:nvPr/>
              </p:nvSpPr>
              <p:spPr>
                <a:xfrm>
                  <a:off x="5957857" y="4144391"/>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3" name="正方形/長方形 82"/>
                <p:cNvSpPr/>
                <p:nvPr/>
              </p:nvSpPr>
              <p:spPr>
                <a:xfrm>
                  <a:off x="5957857" y="4218763"/>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4" name="正方形/長方形 83"/>
                <p:cNvSpPr/>
                <p:nvPr/>
              </p:nvSpPr>
              <p:spPr>
                <a:xfrm>
                  <a:off x="5957857" y="4293135"/>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5" name="正方形/長方形 84"/>
                <p:cNvSpPr/>
                <p:nvPr/>
              </p:nvSpPr>
              <p:spPr>
                <a:xfrm>
                  <a:off x="5957857" y="4367507"/>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6" name="正方形/長方形 85"/>
                <p:cNvSpPr/>
                <p:nvPr/>
              </p:nvSpPr>
              <p:spPr>
                <a:xfrm>
                  <a:off x="6441275" y="4070019"/>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7" name="正方形/長方形 86"/>
                <p:cNvSpPr/>
                <p:nvPr/>
              </p:nvSpPr>
              <p:spPr>
                <a:xfrm>
                  <a:off x="6441275" y="4144391"/>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8" name="正方形/長方形 87"/>
                <p:cNvSpPr/>
                <p:nvPr/>
              </p:nvSpPr>
              <p:spPr>
                <a:xfrm>
                  <a:off x="6441275" y="4218763"/>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9" name="正方形/長方形 88"/>
                <p:cNvSpPr/>
                <p:nvPr/>
              </p:nvSpPr>
              <p:spPr>
                <a:xfrm>
                  <a:off x="6441275" y="4293135"/>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0" name="正方形/長方形 89"/>
                <p:cNvSpPr/>
                <p:nvPr/>
              </p:nvSpPr>
              <p:spPr>
                <a:xfrm>
                  <a:off x="6441275" y="4367507"/>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91" name="グループ化 90"/>
                <p:cNvGrpSpPr/>
                <p:nvPr/>
              </p:nvGrpSpPr>
              <p:grpSpPr>
                <a:xfrm>
                  <a:off x="6269398" y="3890776"/>
                  <a:ext cx="120638" cy="120638"/>
                  <a:chOff x="6267822" y="4095750"/>
                  <a:chExt cx="120638" cy="120638"/>
                </a:xfrm>
              </p:grpSpPr>
              <p:sp>
                <p:nvSpPr>
                  <p:cNvPr id="93" name="円/楕円 92"/>
                  <p:cNvSpPr/>
                  <p:nvPr/>
                </p:nvSpPr>
                <p:spPr>
                  <a:xfrm>
                    <a:off x="6267822" y="4095750"/>
                    <a:ext cx="120638" cy="120638"/>
                  </a:xfrm>
                  <a:prstGeom prst="ellipse">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4" name="フリーフォーム 93"/>
                  <p:cNvSpPr/>
                  <p:nvPr/>
                </p:nvSpPr>
                <p:spPr>
                  <a:xfrm>
                    <a:off x="6328141" y="4112520"/>
                    <a:ext cx="40845" cy="43548"/>
                  </a:xfrm>
                  <a:custGeom>
                    <a:avLst/>
                    <a:gdLst>
                      <a:gd name="connsiteX0" fmla="*/ 0 w 147638"/>
                      <a:gd name="connsiteY0" fmla="*/ 0 h 140494"/>
                      <a:gd name="connsiteX1" fmla="*/ 0 w 147638"/>
                      <a:gd name="connsiteY1" fmla="*/ 140494 h 140494"/>
                      <a:gd name="connsiteX2" fmla="*/ 147638 w 147638"/>
                      <a:gd name="connsiteY2" fmla="*/ 140494 h 140494"/>
                    </a:gdLst>
                    <a:ahLst/>
                    <a:cxnLst>
                      <a:cxn ang="0">
                        <a:pos x="connsiteX0" y="connsiteY0"/>
                      </a:cxn>
                      <a:cxn ang="0">
                        <a:pos x="connsiteX1" y="connsiteY1"/>
                      </a:cxn>
                      <a:cxn ang="0">
                        <a:pos x="connsiteX2" y="connsiteY2"/>
                      </a:cxn>
                    </a:cxnLst>
                    <a:rect l="l" t="t" r="r" b="b"/>
                    <a:pathLst>
                      <a:path w="147638" h="140494">
                        <a:moveTo>
                          <a:pt x="0" y="0"/>
                        </a:moveTo>
                        <a:lnTo>
                          <a:pt x="0" y="140494"/>
                        </a:lnTo>
                        <a:lnTo>
                          <a:pt x="147638" y="140494"/>
                        </a:lnTo>
                      </a:path>
                    </a:pathLst>
                  </a:custGeom>
                  <a:noFill/>
                  <a:ln w="15875" cap="rnd" cmpd="sng" algn="ctr">
                    <a:solidFill>
                      <a:srgbClr val="0F99BC"/>
                    </a:solidFill>
                    <a:prstDash val="solid"/>
                    <a:round/>
                    <a:headEnd type="none" w="med" len="med"/>
                    <a:tailEnd type="none" w="med" len="med"/>
                  </a:ln>
                  <a:extLst>
                    <a:ext uri="{909E8E84-426E-40DD-AFC4-6F175D3DCCD1}">
                      <a14:hiddenFill xmlns:a14="http://schemas.microsoft.com/office/drawing/2010/main">
                        <a:solidFill>
                          <a:srgbClr val="5F8AC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2" name="片側の 2 つの角を丸めた四角形 91"/>
                <p:cNvSpPr/>
                <p:nvPr/>
              </p:nvSpPr>
              <p:spPr>
                <a:xfrm>
                  <a:off x="6272706" y="4259713"/>
                  <a:ext cx="114022" cy="196308"/>
                </a:xfrm>
                <a:prstGeom prst="round2SameRect">
                  <a:avLst>
                    <a:gd name="adj1" fmla="val 50000"/>
                    <a:gd name="adj2" fmla="val 0"/>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sp>
          <p:nvSpPr>
            <p:cNvPr id="95" name="正方形/長方形 94"/>
            <p:cNvSpPr/>
            <p:nvPr/>
          </p:nvSpPr>
          <p:spPr>
            <a:xfrm>
              <a:off x="7154766" y="4825278"/>
              <a:ext cx="997068" cy="292388"/>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lvl="0" algn="ctr" fontAlgn="ctr">
                <a:buClr>
                  <a:srgbClr val="3D6AA7"/>
                </a:buClr>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タイ</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lvl="0" algn="ctr" fontAlgn="ctr">
                <a:buClr>
                  <a:srgbClr val="3D6AA7"/>
                </a:buClr>
              </a:pP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チュラロコン大学</a:t>
              </a:r>
              <a:endParaRPr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96" name="グループ化 95"/>
          <p:cNvGrpSpPr/>
          <p:nvPr/>
        </p:nvGrpSpPr>
        <p:grpSpPr>
          <a:xfrm>
            <a:off x="8396384" y="3728104"/>
            <a:ext cx="818092" cy="594976"/>
            <a:chOff x="5920671" y="3861045"/>
            <a:chExt cx="818092" cy="594976"/>
          </a:xfrm>
        </p:grpSpPr>
        <p:sp>
          <p:nvSpPr>
            <p:cNvPr id="97" name="正方形/長方形 211"/>
            <p:cNvSpPr/>
            <p:nvPr/>
          </p:nvSpPr>
          <p:spPr>
            <a:xfrm>
              <a:off x="5920671" y="3861045"/>
              <a:ext cx="818092" cy="594976"/>
            </a:xfrm>
            <a:custGeom>
              <a:avLst/>
              <a:gdLst/>
              <a:ahLst/>
              <a:cxnLst/>
              <a:rect l="l" t="t" r="r" b="b"/>
              <a:pathLst>
                <a:path w="1584176" h="1152128">
                  <a:moveTo>
                    <a:pt x="576064" y="0"/>
                  </a:moveTo>
                  <a:lnTo>
                    <a:pt x="1008112" y="0"/>
                  </a:lnTo>
                  <a:lnTo>
                    <a:pt x="1008112" y="288032"/>
                  </a:lnTo>
                  <a:lnTo>
                    <a:pt x="1584176" y="288032"/>
                  </a:lnTo>
                  <a:lnTo>
                    <a:pt x="1584176" y="1152128"/>
                  </a:lnTo>
                  <a:lnTo>
                    <a:pt x="1008112" y="1152128"/>
                  </a:lnTo>
                  <a:lnTo>
                    <a:pt x="576064" y="1152128"/>
                  </a:lnTo>
                  <a:lnTo>
                    <a:pt x="0" y="1152128"/>
                  </a:lnTo>
                  <a:lnTo>
                    <a:pt x="0" y="288032"/>
                  </a:lnTo>
                  <a:lnTo>
                    <a:pt x="576064" y="288032"/>
                  </a:lnTo>
                  <a:close/>
                </a:path>
              </a:pathLst>
            </a:custGeom>
            <a:solidFill>
              <a:srgbClr val="0F99BC"/>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98" name="正方形/長方形 97"/>
            <p:cNvSpPr/>
            <p:nvPr/>
          </p:nvSpPr>
          <p:spPr>
            <a:xfrm>
              <a:off x="5957857" y="4070019"/>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9" name="正方形/長方形 98"/>
            <p:cNvSpPr/>
            <p:nvPr/>
          </p:nvSpPr>
          <p:spPr>
            <a:xfrm>
              <a:off x="5957857" y="4144391"/>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0" name="正方形/長方形 99"/>
            <p:cNvSpPr/>
            <p:nvPr/>
          </p:nvSpPr>
          <p:spPr>
            <a:xfrm>
              <a:off x="5957857" y="4218763"/>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1" name="正方形/長方形 100"/>
            <p:cNvSpPr/>
            <p:nvPr/>
          </p:nvSpPr>
          <p:spPr>
            <a:xfrm>
              <a:off x="5957857" y="4293135"/>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2" name="正方形/長方形 101"/>
            <p:cNvSpPr/>
            <p:nvPr/>
          </p:nvSpPr>
          <p:spPr>
            <a:xfrm>
              <a:off x="5957857" y="4367507"/>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3" name="正方形/長方形 102"/>
            <p:cNvSpPr/>
            <p:nvPr/>
          </p:nvSpPr>
          <p:spPr>
            <a:xfrm>
              <a:off x="6441275" y="4070019"/>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4" name="正方形/長方形 103"/>
            <p:cNvSpPr/>
            <p:nvPr/>
          </p:nvSpPr>
          <p:spPr>
            <a:xfrm>
              <a:off x="6441275" y="4144391"/>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5" name="正方形/長方形 104"/>
            <p:cNvSpPr/>
            <p:nvPr/>
          </p:nvSpPr>
          <p:spPr>
            <a:xfrm>
              <a:off x="6441275" y="4218763"/>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6" name="正方形/長方形 105"/>
            <p:cNvSpPr/>
            <p:nvPr/>
          </p:nvSpPr>
          <p:spPr>
            <a:xfrm>
              <a:off x="6441275" y="4293135"/>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7" name="正方形/長方形 106"/>
            <p:cNvSpPr/>
            <p:nvPr/>
          </p:nvSpPr>
          <p:spPr>
            <a:xfrm>
              <a:off x="6441275" y="4367507"/>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08" name="グループ化 107"/>
            <p:cNvGrpSpPr/>
            <p:nvPr/>
          </p:nvGrpSpPr>
          <p:grpSpPr>
            <a:xfrm>
              <a:off x="6269398" y="3890776"/>
              <a:ext cx="120638" cy="120638"/>
              <a:chOff x="6267822" y="4095750"/>
              <a:chExt cx="120638" cy="120638"/>
            </a:xfrm>
          </p:grpSpPr>
          <p:sp>
            <p:nvSpPr>
              <p:cNvPr id="110" name="円/楕円 109"/>
              <p:cNvSpPr/>
              <p:nvPr/>
            </p:nvSpPr>
            <p:spPr>
              <a:xfrm>
                <a:off x="6267822" y="4095750"/>
                <a:ext cx="120638" cy="120638"/>
              </a:xfrm>
              <a:prstGeom prst="ellipse">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1" name="フリーフォーム 110"/>
              <p:cNvSpPr/>
              <p:nvPr/>
            </p:nvSpPr>
            <p:spPr>
              <a:xfrm>
                <a:off x="6328141" y="4112520"/>
                <a:ext cx="40845" cy="43548"/>
              </a:xfrm>
              <a:custGeom>
                <a:avLst/>
                <a:gdLst>
                  <a:gd name="connsiteX0" fmla="*/ 0 w 147638"/>
                  <a:gd name="connsiteY0" fmla="*/ 0 h 140494"/>
                  <a:gd name="connsiteX1" fmla="*/ 0 w 147638"/>
                  <a:gd name="connsiteY1" fmla="*/ 140494 h 140494"/>
                  <a:gd name="connsiteX2" fmla="*/ 147638 w 147638"/>
                  <a:gd name="connsiteY2" fmla="*/ 140494 h 140494"/>
                </a:gdLst>
                <a:ahLst/>
                <a:cxnLst>
                  <a:cxn ang="0">
                    <a:pos x="connsiteX0" y="connsiteY0"/>
                  </a:cxn>
                  <a:cxn ang="0">
                    <a:pos x="connsiteX1" y="connsiteY1"/>
                  </a:cxn>
                  <a:cxn ang="0">
                    <a:pos x="connsiteX2" y="connsiteY2"/>
                  </a:cxn>
                </a:cxnLst>
                <a:rect l="l" t="t" r="r" b="b"/>
                <a:pathLst>
                  <a:path w="147638" h="140494">
                    <a:moveTo>
                      <a:pt x="0" y="0"/>
                    </a:moveTo>
                    <a:lnTo>
                      <a:pt x="0" y="140494"/>
                    </a:lnTo>
                    <a:lnTo>
                      <a:pt x="147638" y="140494"/>
                    </a:lnTo>
                  </a:path>
                </a:pathLst>
              </a:custGeom>
              <a:noFill/>
              <a:ln w="15875" cap="rnd" cmpd="sng" algn="ctr">
                <a:solidFill>
                  <a:srgbClr val="0F99BC"/>
                </a:solidFill>
                <a:prstDash val="solid"/>
                <a:round/>
                <a:headEnd type="none" w="med" len="med"/>
                <a:tailEnd type="none" w="med" len="med"/>
              </a:ln>
              <a:extLst>
                <a:ext uri="{909E8E84-426E-40DD-AFC4-6F175D3DCCD1}">
                  <a14:hiddenFill xmlns:a14="http://schemas.microsoft.com/office/drawing/2010/main">
                    <a:solidFill>
                      <a:srgbClr val="5F8AC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9" name="片側の 2 つの角を丸めた四角形 108"/>
            <p:cNvSpPr/>
            <p:nvPr/>
          </p:nvSpPr>
          <p:spPr>
            <a:xfrm>
              <a:off x="6272706" y="4259713"/>
              <a:ext cx="114022" cy="196308"/>
            </a:xfrm>
            <a:prstGeom prst="round2SameRect">
              <a:avLst>
                <a:gd name="adj1" fmla="val 50000"/>
                <a:gd name="adj2" fmla="val 0"/>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112" name="正方形/長方形 111"/>
          <p:cNvSpPr/>
          <p:nvPr/>
        </p:nvSpPr>
        <p:spPr>
          <a:xfrm>
            <a:off x="8302085" y="4366654"/>
            <a:ext cx="1006686" cy="292388"/>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lvl="0" algn="ctr" fontAlgn="ctr">
              <a:buClr>
                <a:srgbClr val="3D6AA7"/>
              </a:buClr>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インドネシア</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lvl="0" algn="ctr" fontAlgn="ctr">
              <a:buClr>
                <a:srgbClr val="3D6AA7"/>
              </a:buClr>
            </a:pP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インドネシア大学</a:t>
            </a:r>
          </a:p>
        </p:txBody>
      </p:sp>
      <p:sp>
        <p:nvSpPr>
          <p:cNvPr id="113" name="正方形/長方形 112"/>
          <p:cNvSpPr/>
          <p:nvPr/>
        </p:nvSpPr>
        <p:spPr>
          <a:xfrm>
            <a:off x="7183559" y="4006611"/>
            <a:ext cx="282129" cy="169277"/>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algn="ctr" fontAlgn="ctr">
              <a:buClr>
                <a:srgbClr val="3D6AA7"/>
              </a:buClr>
            </a:pP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連携</a:t>
            </a:r>
          </a:p>
        </p:txBody>
      </p:sp>
      <p:grpSp>
        <p:nvGrpSpPr>
          <p:cNvPr id="114" name="グループ化 113"/>
          <p:cNvGrpSpPr/>
          <p:nvPr/>
        </p:nvGrpSpPr>
        <p:grpSpPr>
          <a:xfrm>
            <a:off x="7218104" y="3637045"/>
            <a:ext cx="213038" cy="340647"/>
            <a:chOff x="1318089" y="3501008"/>
            <a:chExt cx="213038" cy="340647"/>
          </a:xfrm>
          <a:solidFill>
            <a:srgbClr val="002060"/>
          </a:solidFill>
        </p:grpSpPr>
        <p:sp>
          <p:nvSpPr>
            <p:cNvPr id="115" name="右矢印 114"/>
            <p:cNvSpPr/>
            <p:nvPr/>
          </p:nvSpPr>
          <p:spPr>
            <a:xfrm rot="5400000">
              <a:off x="1291705" y="3631449"/>
              <a:ext cx="265807" cy="91302"/>
            </a:xfrm>
            <a:prstGeom prst="rightArrow">
              <a:avLst>
                <a:gd name="adj1" fmla="val 100000"/>
                <a:gd name="adj2" fmla="val 31865"/>
              </a:avLst>
            </a:prstGeom>
            <a:grp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6" name="山形 115"/>
            <p:cNvSpPr/>
            <p:nvPr/>
          </p:nvSpPr>
          <p:spPr>
            <a:xfrm rot="16200000" flipV="1">
              <a:off x="1361392" y="3457705"/>
              <a:ext cx="126432" cy="213038"/>
            </a:xfrm>
            <a:prstGeom prst="chevron">
              <a:avLst>
                <a:gd name="adj" fmla="val 63228"/>
              </a:avLst>
            </a:prstGeom>
            <a:grp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7" name="山形 116"/>
            <p:cNvSpPr/>
            <p:nvPr/>
          </p:nvSpPr>
          <p:spPr>
            <a:xfrm rot="5400000">
              <a:off x="1361392" y="3671920"/>
              <a:ext cx="126432" cy="213038"/>
            </a:xfrm>
            <a:prstGeom prst="chevron">
              <a:avLst>
                <a:gd name="adj" fmla="val 63228"/>
              </a:avLst>
            </a:prstGeom>
            <a:grp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126" name="正方形/長方形 125"/>
          <p:cNvSpPr/>
          <p:nvPr/>
        </p:nvSpPr>
        <p:spPr>
          <a:xfrm>
            <a:off x="6321152" y="3638512"/>
            <a:ext cx="282129" cy="169277"/>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algn="ctr" fontAlgn="ctr">
              <a:buClr>
                <a:srgbClr val="3D6AA7"/>
              </a:buClr>
            </a:pP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連携</a:t>
            </a:r>
          </a:p>
        </p:txBody>
      </p:sp>
      <p:sp>
        <p:nvSpPr>
          <p:cNvPr id="127" name="正方形/長方形 126"/>
          <p:cNvSpPr/>
          <p:nvPr/>
        </p:nvSpPr>
        <p:spPr>
          <a:xfrm>
            <a:off x="8055247" y="3638512"/>
            <a:ext cx="282129" cy="169277"/>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algn="ctr" fontAlgn="ctr">
              <a:buClr>
                <a:srgbClr val="3D6AA7"/>
              </a:buClr>
            </a:pP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連携</a:t>
            </a:r>
          </a:p>
        </p:txBody>
      </p:sp>
      <p:sp>
        <p:nvSpPr>
          <p:cNvPr id="128" name="正方形/長方形 127"/>
          <p:cNvSpPr/>
          <p:nvPr/>
        </p:nvSpPr>
        <p:spPr>
          <a:xfrm>
            <a:off x="5097016" y="5373216"/>
            <a:ext cx="4464496" cy="1020792"/>
          </a:xfrm>
          <a:prstGeom prst="rect">
            <a:avLst/>
          </a:prstGeom>
          <a:noFill/>
          <a:extLst>
            <a:ext uri="{909E8E84-426E-40DD-AFC4-6F175D3DCCD1}">
              <a14:hiddenFill xmlns:a14="http://schemas.microsoft.com/office/drawing/2010/main">
                <a:solidFill>
                  <a:srgbClr val="CCDAEC"/>
                </a:solidFill>
              </a14:hiddenFill>
            </a:ext>
          </a:extLst>
        </p:spPr>
        <p:txBody>
          <a:bodyPr wrap="square" lIns="0" tIns="0" rIns="0" bIns="0" anchor="t" anchorCtr="0">
            <a:spAutoFit/>
          </a:bodyPr>
          <a:lstStyle/>
          <a:p>
            <a:pPr marL="158750" indent="-158750" algn="just" fontAlgn="ctr">
              <a:lnSpc>
                <a:spcPct val="110000"/>
              </a:lnSpc>
              <a:spcAft>
                <a:spcPts val="700"/>
              </a:spcAft>
              <a:buClr>
                <a:srgbClr val="5F8AC3"/>
              </a:buClr>
              <a:buFont typeface="Wingdings" panose="05000000000000000000" pitchFamily="2" charset="2"/>
              <a:buChar char="n"/>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日本の先端医療や最新技術を基盤とした、東南アジア医療・歯科医療ネットワークの構築を目指している。</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a:p>
            <a:pPr marL="158750" indent="-158750" algn="just" fontAlgn="ctr">
              <a:lnSpc>
                <a:spcPct val="110000"/>
              </a:lnSpc>
              <a:spcAft>
                <a:spcPts val="700"/>
              </a:spcAft>
              <a:buClr>
                <a:srgbClr val="5F8AC3"/>
              </a:buClr>
              <a:buFont typeface="Wingdings" panose="05000000000000000000" pitchFamily="2" charset="2"/>
              <a:buChar char="n"/>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「医歯学領域において、国際的にリーダーシップのとれる自立型の若手研究教育者・医療者」を育成し、日本の医歯学領域の世界展開力の強化をはかる。</a:t>
            </a:r>
          </a:p>
        </p:txBody>
      </p:sp>
      <p:grpSp>
        <p:nvGrpSpPr>
          <p:cNvPr id="129" name="グループ化 7"/>
          <p:cNvGrpSpPr/>
          <p:nvPr/>
        </p:nvGrpSpPr>
        <p:grpSpPr>
          <a:xfrm>
            <a:off x="5025008" y="1576460"/>
            <a:ext cx="4608512" cy="288032"/>
            <a:chOff x="4803500" y="2113806"/>
            <a:chExt cx="2954133" cy="288032"/>
          </a:xfrm>
        </p:grpSpPr>
        <p:cxnSp>
          <p:nvCxnSpPr>
            <p:cNvPr id="130" name="直線コネクタ 129"/>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31"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fontAlgn="ctr">
                <a:buSzPct val="120000"/>
              </a:pPr>
              <a:r>
                <a:rPr lang="ja-JP" altLang="en-US" sz="1400" dirty="0">
                  <a:solidFill>
                    <a:srgbClr val="000000"/>
                  </a:solidFill>
                  <a:latin typeface="Arial Black" pitchFamily="34" charset="0"/>
                  <a:ea typeface="HGP創英角ｺﾞｼｯｸUB" pitchFamily="50" charset="-128"/>
                </a:rPr>
                <a:t>大学の世界展開力強化事業</a:t>
              </a:r>
            </a:p>
          </p:txBody>
        </p:sp>
      </p:grpSp>
      <p:sp>
        <p:nvSpPr>
          <p:cNvPr id="132" name="正方形/長方形 131"/>
          <p:cNvSpPr/>
          <p:nvPr/>
        </p:nvSpPr>
        <p:spPr>
          <a:xfrm>
            <a:off x="5025008" y="1937661"/>
            <a:ext cx="4608512" cy="430887"/>
          </a:xfrm>
          <a:prstGeom prst="rect">
            <a:avLst/>
          </a:prstGeom>
        </p:spPr>
        <p:txBody>
          <a:bodyPr wrap="square">
            <a:spAutoFit/>
          </a:bodyPr>
          <a:lstStyle/>
          <a:p>
            <a:pPr algn="just" fontAlgn="ctr"/>
            <a:r>
              <a:rPr lang="en-US" altLang="ja-JP" sz="1100" dirty="0"/>
              <a:t>2012</a:t>
            </a:r>
            <a:r>
              <a:rPr lang="ja-JP" altLang="en-US" sz="1100" dirty="0"/>
              <a:t>年度に</a:t>
            </a:r>
            <a:r>
              <a:rPr lang="zh-CN" altLang="en-US" sz="1100" dirty="0"/>
              <a:t>東京科学大学</a:t>
            </a:r>
            <a:r>
              <a:rPr lang="ja-JP" altLang="en-US" sz="1100" dirty="0"/>
              <a:t>による「東南アジア医療・歯科医療ネットワークの構築を目指した大学間交流プログラム」を採択。</a:t>
            </a:r>
            <a:endParaRPr lang="en-US" altLang="ja-JP" sz="1100" baseline="30000" dirty="0"/>
          </a:p>
        </p:txBody>
      </p:sp>
      <p:grpSp>
        <p:nvGrpSpPr>
          <p:cNvPr id="143" name="グループ化 142"/>
          <p:cNvGrpSpPr/>
          <p:nvPr/>
        </p:nvGrpSpPr>
        <p:grpSpPr>
          <a:xfrm rot="18752016">
            <a:off x="8250170" y="3249949"/>
            <a:ext cx="213038" cy="627212"/>
            <a:chOff x="1318089" y="3214443"/>
            <a:chExt cx="213038" cy="627212"/>
          </a:xfrm>
          <a:solidFill>
            <a:srgbClr val="002060"/>
          </a:solidFill>
        </p:grpSpPr>
        <p:sp>
          <p:nvSpPr>
            <p:cNvPr id="144" name="右矢印 143"/>
            <p:cNvSpPr/>
            <p:nvPr/>
          </p:nvSpPr>
          <p:spPr>
            <a:xfrm rot="5400000">
              <a:off x="1148493" y="3488242"/>
              <a:ext cx="552231" cy="91302"/>
            </a:xfrm>
            <a:prstGeom prst="rightArrow">
              <a:avLst>
                <a:gd name="adj1" fmla="val 100000"/>
                <a:gd name="adj2" fmla="val 31865"/>
              </a:avLst>
            </a:prstGeom>
            <a:grp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5" name="山形 144"/>
            <p:cNvSpPr/>
            <p:nvPr/>
          </p:nvSpPr>
          <p:spPr>
            <a:xfrm rot="16200000" flipV="1">
              <a:off x="1361392" y="3171140"/>
              <a:ext cx="126432" cy="213038"/>
            </a:xfrm>
            <a:prstGeom prst="chevron">
              <a:avLst>
                <a:gd name="adj" fmla="val 63228"/>
              </a:avLst>
            </a:prstGeom>
            <a:grp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6" name="山形 145"/>
            <p:cNvSpPr/>
            <p:nvPr/>
          </p:nvSpPr>
          <p:spPr>
            <a:xfrm rot="5400000">
              <a:off x="1361392" y="3671920"/>
              <a:ext cx="126432" cy="213038"/>
            </a:xfrm>
            <a:prstGeom prst="chevron">
              <a:avLst>
                <a:gd name="adj" fmla="val 63228"/>
              </a:avLst>
            </a:prstGeom>
            <a:grp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59" name="グループ化 158"/>
          <p:cNvGrpSpPr/>
          <p:nvPr/>
        </p:nvGrpSpPr>
        <p:grpSpPr>
          <a:xfrm rot="2847984" flipH="1">
            <a:off x="6199565" y="3249949"/>
            <a:ext cx="213038" cy="627212"/>
            <a:chOff x="1318089" y="3214443"/>
            <a:chExt cx="213038" cy="627212"/>
          </a:xfrm>
          <a:solidFill>
            <a:srgbClr val="002060"/>
          </a:solidFill>
        </p:grpSpPr>
        <p:sp>
          <p:nvSpPr>
            <p:cNvPr id="160" name="右矢印 159"/>
            <p:cNvSpPr/>
            <p:nvPr/>
          </p:nvSpPr>
          <p:spPr>
            <a:xfrm rot="5400000">
              <a:off x="1148493" y="3488242"/>
              <a:ext cx="552231" cy="91302"/>
            </a:xfrm>
            <a:prstGeom prst="rightArrow">
              <a:avLst>
                <a:gd name="adj1" fmla="val 100000"/>
                <a:gd name="adj2" fmla="val 31865"/>
              </a:avLst>
            </a:prstGeom>
            <a:grp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1" name="山形 160"/>
            <p:cNvSpPr/>
            <p:nvPr/>
          </p:nvSpPr>
          <p:spPr>
            <a:xfrm rot="16200000" flipV="1">
              <a:off x="1361392" y="3171140"/>
              <a:ext cx="126432" cy="213038"/>
            </a:xfrm>
            <a:prstGeom prst="chevron">
              <a:avLst>
                <a:gd name="adj" fmla="val 63228"/>
              </a:avLst>
            </a:prstGeom>
            <a:grp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2" name="山形 161"/>
            <p:cNvSpPr/>
            <p:nvPr/>
          </p:nvSpPr>
          <p:spPr>
            <a:xfrm rot="5400000">
              <a:off x="1361392" y="3671920"/>
              <a:ext cx="126432" cy="213038"/>
            </a:xfrm>
            <a:prstGeom prst="chevron">
              <a:avLst>
                <a:gd name="adj" fmla="val 63228"/>
              </a:avLst>
            </a:prstGeom>
            <a:grp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297" name="正方形/長方形 296"/>
          <p:cNvSpPr/>
          <p:nvPr/>
        </p:nvSpPr>
        <p:spPr>
          <a:xfrm>
            <a:off x="1875583" y="3068960"/>
            <a:ext cx="2808000" cy="288032"/>
          </a:xfrm>
          <a:prstGeom prst="rect">
            <a:avLst/>
          </a:prstGeom>
          <a:noFill/>
          <a:ln cmpd="sng">
            <a:noFill/>
          </a:ln>
          <a:extLst>
            <a:ext uri="{909E8E84-426E-40DD-AFC4-6F175D3DCCD1}">
              <a14:hiddenFill xmlns:a14="http://schemas.microsoft.com/office/drawing/2010/main">
                <a:solidFill>
                  <a:srgbClr val="0F99BC"/>
                </a:solidFill>
              </a14:hiddenFill>
            </a:ext>
            <a:ext uri="{91240B29-F687-4F45-9708-019B960494DF}">
              <a14:hiddenLine xmlns:a14="http://schemas.microsoft.com/office/drawing/2010/main" cmpd="sng">
                <a:solidFill>
                  <a:srgbClr val="FFFFFF"/>
                </a:solidFill>
              </a14:hiddenLine>
            </a:ext>
          </a:extLst>
        </p:spPr>
        <p:txBody>
          <a:bodyPr wrap="square" lIns="0" tIns="0" rIns="0" bIns="0" rtlCol="0" anchor="ctr" anchorCtr="0">
            <a:noAutofit/>
          </a:bodyPr>
          <a:lstStyle/>
          <a:p>
            <a:pPr algn="ctr" defTabSz="955675" fontAlgn="ctr" hangingPunct="0">
              <a:buSzPct val="120000"/>
            </a:pPr>
            <a:r>
              <a:rPr lang="ja-JP" altLang="en-US" sz="1000" dirty="0">
                <a:latin typeface="Arial Black" pitchFamily="34" charset="0"/>
                <a:ea typeface="HGP創英角ｺﾞｼｯｸUB" pitchFamily="50" charset="-128"/>
              </a:rPr>
              <a:t>日本・</a:t>
            </a:r>
            <a:r>
              <a:rPr lang="ja-JP" altLang="en-US" sz="1000">
                <a:latin typeface="Arial Black" pitchFamily="34" charset="0"/>
                <a:ea typeface="HGP創英角ｺﾞｼｯｸUB" pitchFamily="50" charset="-128"/>
              </a:rPr>
              <a:t>タイ 新</a:t>
            </a:r>
            <a:r>
              <a:rPr lang="ja-JP" altLang="en-US" sz="1000" dirty="0">
                <a:latin typeface="Arial Black" pitchFamily="34" charset="0"/>
                <a:ea typeface="HGP創英角ｺﾞｼｯｸUB" pitchFamily="50" charset="-128"/>
              </a:rPr>
              <a:t>興・再興感染症共同研究センター</a:t>
            </a:r>
            <a:endParaRPr lang="ja-JP" altLang="en-US" sz="1000" dirty="0">
              <a:latin typeface="ＭＳ Ｐゴシック" panose="020B0600070205080204" pitchFamily="50" charset="-128"/>
              <a:ea typeface="ＭＳ Ｐゴシック" panose="020B0600070205080204" pitchFamily="50" charset="-128"/>
            </a:endParaRPr>
          </a:p>
        </p:txBody>
      </p:sp>
      <p:grpSp>
        <p:nvGrpSpPr>
          <p:cNvPr id="452" name="グループ化 451"/>
          <p:cNvGrpSpPr/>
          <p:nvPr/>
        </p:nvGrpSpPr>
        <p:grpSpPr>
          <a:xfrm>
            <a:off x="2019511" y="3356992"/>
            <a:ext cx="2520144" cy="216000"/>
            <a:chOff x="1928664" y="3140968"/>
            <a:chExt cx="2520144" cy="216000"/>
          </a:xfrm>
        </p:grpSpPr>
        <p:sp>
          <p:nvSpPr>
            <p:cNvPr id="301" name="角丸四角形 300"/>
            <p:cNvSpPr/>
            <p:nvPr/>
          </p:nvSpPr>
          <p:spPr>
            <a:xfrm>
              <a:off x="1928664" y="3140968"/>
              <a:ext cx="1224000" cy="216000"/>
            </a:xfrm>
            <a:prstGeom prst="roundRect">
              <a:avLst/>
            </a:prstGeom>
            <a:solidFill>
              <a:srgbClr val="868686"/>
            </a:solidFill>
          </p:spPr>
          <p:txBody>
            <a:bodyPr wrap="none" lIns="0" tIns="0" rIns="0" bIns="0" anchor="ctr" anchorCtr="0">
              <a:noAutofit/>
            </a:bodyPr>
            <a:lstStyle/>
            <a:p>
              <a:pPr algn="ctr" fontAlgn="ctr">
                <a:buClr>
                  <a:srgbClr val="3D6AA7"/>
                </a:buClr>
              </a:pPr>
              <a:r>
                <a:rPr lang="zh-TW" altLang="en-US" sz="1000" b="1">
                  <a:solidFill>
                    <a:schemeClr val="bg1"/>
                  </a:solidFill>
                  <a:latin typeface="Arial" panose="020B0604020202020204" pitchFamily="34" charset="0"/>
                  <a:ea typeface="ＭＳ Ｐゴシック" panose="020B0600070205080204" pitchFamily="50" charset="-128"/>
                  <a:cs typeface="Arial" panose="020B0604020202020204" pitchFamily="34" charset="0"/>
                </a:rPr>
                <a:t>細菌感染部門</a:t>
              </a:r>
              <a:endParaRPr lang="zh-TW" altLang="en-US" sz="1000" baseline="300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04" name="角丸四角形 303"/>
            <p:cNvSpPr/>
            <p:nvPr/>
          </p:nvSpPr>
          <p:spPr>
            <a:xfrm>
              <a:off x="3224808" y="3140968"/>
              <a:ext cx="1224000" cy="216000"/>
            </a:xfrm>
            <a:prstGeom prst="roundRect">
              <a:avLst/>
            </a:prstGeom>
            <a:solidFill>
              <a:srgbClr val="868686"/>
            </a:solidFill>
          </p:spPr>
          <p:txBody>
            <a:bodyPr wrap="none" lIns="0" tIns="0" rIns="0" bIns="0" anchor="ctr" anchorCtr="0">
              <a:noAutofit/>
            </a:bodyPr>
            <a:lstStyle/>
            <a:p>
              <a:pPr algn="ctr" fontAlgn="ctr">
                <a:buClr>
                  <a:srgbClr val="3D6AA7"/>
                </a:buClr>
              </a:pPr>
              <a:r>
                <a:rPr lang="ja-JP" altLang="en-US" sz="1000" b="1">
                  <a:solidFill>
                    <a:schemeClr val="bg1"/>
                  </a:solidFill>
                  <a:latin typeface="Arial" panose="020B0604020202020204" pitchFamily="34" charset="0"/>
                  <a:ea typeface="ＭＳ Ｐゴシック" panose="020B0600070205080204" pitchFamily="50" charset="-128"/>
                  <a:cs typeface="Arial" panose="020B0604020202020204" pitchFamily="34" charset="0"/>
                </a:rPr>
                <a:t>ウィルス感染部門</a:t>
              </a:r>
              <a:endParaRPr lang="zh-TW" altLang="en-US" sz="1000" baseline="300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203" name="正方形/長方形 202"/>
          <p:cNvSpPr/>
          <p:nvPr/>
        </p:nvSpPr>
        <p:spPr>
          <a:xfrm>
            <a:off x="1314058" y="3140968"/>
            <a:ext cx="504056" cy="161583"/>
          </a:xfrm>
          <a:prstGeom prst="rect">
            <a:avLst/>
          </a:prstGeom>
          <a:noFill/>
          <a:extLst>
            <a:ext uri="{909E8E84-426E-40DD-AFC4-6F175D3DCCD1}">
              <a14:hiddenFill xmlns:a14="http://schemas.microsoft.com/office/drawing/2010/main">
                <a:solidFill>
                  <a:srgbClr val="CCDAEC"/>
                </a:solidFill>
              </a14:hiddenFill>
            </a:ext>
          </a:extLst>
        </p:spPr>
        <p:txBody>
          <a:bodyPr wrap="square" lIns="0" tIns="0" rIns="0" bIns="0" anchor="t" anchorCtr="0">
            <a:spAutoFit/>
          </a:bodyPr>
          <a:lstStyle/>
          <a:p>
            <a:pPr algn="ctr">
              <a:buClr>
                <a:srgbClr val="3D6AA7"/>
              </a:buClr>
            </a:pPr>
            <a:r>
              <a:rPr lang="ja-JP" altLang="en-US" sz="1050" b="1">
                <a:latin typeface="Arial" panose="020B0604020202020204" pitchFamily="34" charset="0"/>
                <a:ea typeface="ＭＳ Ｐゴシック" panose="020B0600070205080204" pitchFamily="50" charset="-128"/>
                <a:cs typeface="Arial" panose="020B0604020202020204" pitchFamily="34" charset="0"/>
              </a:rPr>
              <a:t>設置</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01" name="正方形/長方形 200"/>
          <p:cNvSpPr/>
          <p:nvPr/>
        </p:nvSpPr>
        <p:spPr>
          <a:xfrm>
            <a:off x="1875583" y="2852936"/>
            <a:ext cx="2808000" cy="216024"/>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ctr" anchorCtr="0">
            <a:noAutofit/>
          </a:bodyPr>
          <a:lstStyle/>
          <a:p>
            <a:pPr algn="ctr" fontAlgn="ctr">
              <a:buClr>
                <a:srgbClr val="3D6AA7"/>
              </a:buClr>
            </a:pPr>
            <a:r>
              <a:rPr lang="ja-JP" altLang="en-US" sz="1100" b="1">
                <a:latin typeface="Arial" panose="020B0604020202020204" pitchFamily="34" charset="0"/>
                <a:ea typeface="ＭＳ Ｐゴシック" panose="020B0600070205080204" pitchFamily="50" charset="-128"/>
                <a:cs typeface="Arial" panose="020B0604020202020204" pitchFamily="34" charset="0"/>
              </a:rPr>
              <a:t>保健省・医科学局・タイ国立予防衛生研究所</a:t>
            </a:r>
            <a:endParaRPr lang="ja-JP" altLang="en-US" sz="11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64" name="正方形/長方形 363"/>
          <p:cNvSpPr/>
          <p:nvPr/>
        </p:nvSpPr>
        <p:spPr>
          <a:xfrm>
            <a:off x="848544" y="5877272"/>
            <a:ext cx="3456384" cy="360040"/>
          </a:xfrm>
          <a:prstGeom prst="rect">
            <a:avLst/>
          </a:prstGeom>
          <a:noFill/>
          <a:extLst>
            <a:ext uri="{909E8E84-426E-40DD-AFC4-6F175D3DCCD1}">
              <a14:hiddenFill xmlns:a14="http://schemas.microsoft.com/office/drawing/2010/main">
                <a:solidFill>
                  <a:srgbClr val="CCDAEC"/>
                </a:solidFill>
              </a14:hiddenFill>
            </a:ext>
          </a:extLst>
        </p:spPr>
        <p:txBody>
          <a:bodyPr wrap="square" lIns="0" tIns="0" rIns="0" bIns="0" anchor="t" anchorCtr="0">
            <a:noAutofit/>
          </a:bodyPr>
          <a:lstStyle/>
          <a:p>
            <a:pPr algn="just" fontAlgn="ctr">
              <a:lnSpc>
                <a:spcPct val="110000"/>
              </a:lnSpc>
              <a:spcAft>
                <a:spcPts val="700"/>
              </a:spcAft>
              <a:buClr>
                <a:srgbClr val="5F8AC3"/>
              </a:buClr>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両大学からの発表者に加え、国内外から多くの講師を招き、活発な討論が行われた。</a:t>
            </a:r>
          </a:p>
        </p:txBody>
      </p:sp>
      <p:sp>
        <p:nvSpPr>
          <p:cNvPr id="370" name="正方形/長方形 369"/>
          <p:cNvSpPr/>
          <p:nvPr/>
        </p:nvSpPr>
        <p:spPr>
          <a:xfrm>
            <a:off x="2216696" y="4293096"/>
            <a:ext cx="720080" cy="225896"/>
          </a:xfrm>
          <a:prstGeom prst="rect">
            <a:avLst/>
          </a:prstGeom>
          <a:noFill/>
          <a:extLst>
            <a:ext uri="{909E8E84-426E-40DD-AFC4-6F175D3DCCD1}">
              <a14:hiddenFill xmlns:a14="http://schemas.microsoft.com/office/drawing/2010/main">
                <a:solidFill>
                  <a:srgbClr val="CCDAEC"/>
                </a:solidFill>
              </a14:hiddenFill>
            </a:ext>
          </a:extLst>
        </p:spPr>
        <p:txBody>
          <a:bodyPr wrap="square" lIns="0" tIns="0" rIns="0" bIns="0" anchor="ctr" anchorCtr="0">
            <a:noAutofit/>
          </a:bodyPr>
          <a:lstStyle/>
          <a:p>
            <a:pPr algn="ctr" fontAlgn="ctr">
              <a:buClr>
                <a:srgbClr val="3D6AA7"/>
              </a:buClr>
            </a:pPr>
            <a:r>
              <a:rPr lang="ja-JP" altLang="en-US" sz="1000" b="1">
                <a:latin typeface="Arial" panose="020B0604020202020204" pitchFamily="34" charset="0"/>
                <a:ea typeface="ＭＳ Ｐゴシック" panose="020B0600070205080204" pitchFamily="50" charset="-128"/>
                <a:cs typeface="Arial" panose="020B0604020202020204" pitchFamily="34" charset="0"/>
              </a:rPr>
              <a:t>共催</a:t>
            </a:r>
            <a:endParaRPr lang="ja-JP" altLang="en-US" sz="1000" b="1"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11" name="グループ化 310"/>
          <p:cNvGrpSpPr>
            <a:grpSpLocks noChangeAspect="1"/>
          </p:cNvGrpSpPr>
          <p:nvPr/>
        </p:nvGrpSpPr>
        <p:grpSpPr>
          <a:xfrm>
            <a:off x="1418884" y="4293096"/>
            <a:ext cx="797812" cy="576000"/>
            <a:chOff x="200025" y="2564904"/>
            <a:chExt cx="1296591" cy="936104"/>
          </a:xfrm>
        </p:grpSpPr>
        <p:sp>
          <p:nvSpPr>
            <p:cNvPr id="313" name="正方形/長方形 312"/>
            <p:cNvSpPr/>
            <p:nvPr/>
          </p:nvSpPr>
          <p:spPr>
            <a:xfrm>
              <a:off x="694134" y="2564904"/>
              <a:ext cx="308372" cy="247283"/>
            </a:xfrm>
            <a:prstGeom prst="rect">
              <a:avLst/>
            </a:prstGeom>
            <a:solidFill>
              <a:srgbClr val="83A4D1"/>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314" name="正方形/長方形 313"/>
            <p:cNvSpPr/>
            <p:nvPr/>
          </p:nvSpPr>
          <p:spPr>
            <a:xfrm>
              <a:off x="200025" y="2812187"/>
              <a:ext cx="1296591" cy="688821"/>
            </a:xfrm>
            <a:prstGeom prst="rect">
              <a:avLst/>
            </a:prstGeom>
            <a:solidFill>
              <a:srgbClr val="83A4D1"/>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315" name="片側の 2 つの角を丸めた四角形 314"/>
            <p:cNvSpPr/>
            <p:nvPr/>
          </p:nvSpPr>
          <p:spPr>
            <a:xfrm>
              <a:off x="758876" y="3188148"/>
              <a:ext cx="181718" cy="312860"/>
            </a:xfrm>
            <a:prstGeom prst="round2SameRect">
              <a:avLst>
                <a:gd name="adj1" fmla="val 50000"/>
                <a:gd name="adj2" fmla="val 0"/>
              </a:avLst>
            </a:pr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16" name="グループ化 315"/>
            <p:cNvGrpSpPr/>
            <p:nvPr/>
          </p:nvGrpSpPr>
          <p:grpSpPr>
            <a:xfrm>
              <a:off x="756498" y="2604538"/>
              <a:ext cx="184096" cy="184096"/>
              <a:chOff x="764204" y="2641792"/>
              <a:chExt cx="168684" cy="168684"/>
            </a:xfrm>
          </p:grpSpPr>
          <p:sp>
            <p:nvSpPr>
              <p:cNvPr id="343" name="円/楕円 342"/>
              <p:cNvSpPr/>
              <p:nvPr/>
            </p:nvSpPr>
            <p:spPr>
              <a:xfrm>
                <a:off x="764204" y="2641792"/>
                <a:ext cx="168684" cy="168684"/>
              </a:xfrm>
              <a:prstGeom prst="ellipse">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44" name="フリーフォーム 343"/>
              <p:cNvSpPr/>
              <p:nvPr/>
            </p:nvSpPr>
            <p:spPr>
              <a:xfrm>
                <a:off x="848546" y="2665241"/>
                <a:ext cx="57112" cy="60891"/>
              </a:xfrm>
              <a:custGeom>
                <a:avLst/>
                <a:gdLst>
                  <a:gd name="connsiteX0" fmla="*/ 0 w 147638"/>
                  <a:gd name="connsiteY0" fmla="*/ 0 h 140494"/>
                  <a:gd name="connsiteX1" fmla="*/ 0 w 147638"/>
                  <a:gd name="connsiteY1" fmla="*/ 140494 h 140494"/>
                  <a:gd name="connsiteX2" fmla="*/ 147638 w 147638"/>
                  <a:gd name="connsiteY2" fmla="*/ 140494 h 140494"/>
                </a:gdLst>
                <a:ahLst/>
                <a:cxnLst>
                  <a:cxn ang="0">
                    <a:pos x="connsiteX0" y="connsiteY0"/>
                  </a:cxn>
                  <a:cxn ang="0">
                    <a:pos x="connsiteX1" y="connsiteY1"/>
                  </a:cxn>
                  <a:cxn ang="0">
                    <a:pos x="connsiteX2" y="connsiteY2"/>
                  </a:cxn>
                </a:cxnLst>
                <a:rect l="l" t="t" r="r" b="b"/>
                <a:pathLst>
                  <a:path w="147638" h="140494">
                    <a:moveTo>
                      <a:pt x="0" y="0"/>
                    </a:moveTo>
                    <a:lnTo>
                      <a:pt x="0" y="140494"/>
                    </a:lnTo>
                    <a:lnTo>
                      <a:pt x="147638" y="140494"/>
                    </a:lnTo>
                  </a:path>
                </a:pathLst>
              </a:custGeom>
              <a:noFill/>
              <a:ln w="15875" cap="rnd" cmpd="sng" algn="ctr">
                <a:solidFill>
                  <a:srgbClr val="83A4D1"/>
                </a:solidFill>
                <a:prstDash val="solid"/>
                <a:round/>
                <a:headEnd type="none" w="med" len="med"/>
                <a:tailEnd type="none" w="med" len="med"/>
              </a:ln>
              <a:extLst>
                <a:ext uri="{909E8E84-426E-40DD-AFC4-6F175D3DCCD1}">
                  <a14:hiddenFill xmlns:a14="http://schemas.microsoft.com/office/drawing/2010/main">
                    <a:solidFill>
                      <a:srgbClr val="5F8AC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17" name="グループ化 316"/>
            <p:cNvGrpSpPr/>
            <p:nvPr/>
          </p:nvGrpSpPr>
          <p:grpSpPr>
            <a:xfrm>
              <a:off x="266580" y="2875097"/>
              <a:ext cx="421345" cy="561794"/>
              <a:chOff x="266580" y="2875097"/>
              <a:chExt cx="421345" cy="561794"/>
            </a:xfrm>
          </p:grpSpPr>
          <p:sp>
            <p:nvSpPr>
              <p:cNvPr id="331" name="正方形/長方形 330"/>
              <p:cNvSpPr/>
              <p:nvPr/>
            </p:nvSpPr>
            <p:spPr>
              <a:xfrm>
                <a:off x="266580"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2" name="正方形/長方形 331"/>
              <p:cNvSpPr/>
              <p:nvPr/>
            </p:nvSpPr>
            <p:spPr>
              <a:xfrm>
                <a:off x="407028"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3" name="正方形/長方形 332"/>
              <p:cNvSpPr/>
              <p:nvPr/>
            </p:nvSpPr>
            <p:spPr>
              <a:xfrm>
                <a:off x="266580"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4" name="正方形/長方形 333"/>
              <p:cNvSpPr/>
              <p:nvPr/>
            </p:nvSpPr>
            <p:spPr>
              <a:xfrm>
                <a:off x="407028"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5" name="正方形/長方形 334"/>
              <p:cNvSpPr/>
              <p:nvPr/>
            </p:nvSpPr>
            <p:spPr>
              <a:xfrm>
                <a:off x="547477"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6" name="正方形/長方形 335"/>
              <p:cNvSpPr/>
              <p:nvPr/>
            </p:nvSpPr>
            <p:spPr>
              <a:xfrm>
                <a:off x="547477"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7" name="正方形/長方形 336"/>
              <p:cNvSpPr/>
              <p:nvPr/>
            </p:nvSpPr>
            <p:spPr>
              <a:xfrm>
                <a:off x="266580"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8" name="正方形/長方形 337"/>
              <p:cNvSpPr/>
              <p:nvPr/>
            </p:nvSpPr>
            <p:spPr>
              <a:xfrm>
                <a:off x="407028"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9" name="正方形/長方形 338"/>
              <p:cNvSpPr/>
              <p:nvPr/>
            </p:nvSpPr>
            <p:spPr>
              <a:xfrm>
                <a:off x="547477"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40" name="正方形/長方形 339"/>
              <p:cNvSpPr/>
              <p:nvPr/>
            </p:nvSpPr>
            <p:spPr>
              <a:xfrm>
                <a:off x="266580"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41" name="正方形/長方形 340"/>
              <p:cNvSpPr/>
              <p:nvPr/>
            </p:nvSpPr>
            <p:spPr>
              <a:xfrm>
                <a:off x="407028"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42" name="正方形/長方形 341"/>
              <p:cNvSpPr/>
              <p:nvPr/>
            </p:nvSpPr>
            <p:spPr>
              <a:xfrm>
                <a:off x="547477"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318" name="グループ化 317"/>
            <p:cNvGrpSpPr/>
            <p:nvPr/>
          </p:nvGrpSpPr>
          <p:grpSpPr>
            <a:xfrm>
              <a:off x="1009164" y="2875097"/>
              <a:ext cx="421345" cy="561794"/>
              <a:chOff x="266580" y="2875097"/>
              <a:chExt cx="421345" cy="561794"/>
            </a:xfrm>
          </p:grpSpPr>
          <p:sp>
            <p:nvSpPr>
              <p:cNvPr id="319" name="正方形/長方形 318"/>
              <p:cNvSpPr/>
              <p:nvPr/>
            </p:nvSpPr>
            <p:spPr>
              <a:xfrm>
                <a:off x="266580"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0" name="正方形/長方形 319"/>
              <p:cNvSpPr/>
              <p:nvPr/>
            </p:nvSpPr>
            <p:spPr>
              <a:xfrm>
                <a:off x="407028"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1" name="正方形/長方形 320"/>
              <p:cNvSpPr/>
              <p:nvPr/>
            </p:nvSpPr>
            <p:spPr>
              <a:xfrm>
                <a:off x="266580"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2" name="正方形/長方形 321"/>
              <p:cNvSpPr/>
              <p:nvPr/>
            </p:nvSpPr>
            <p:spPr>
              <a:xfrm>
                <a:off x="407028"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3" name="正方形/長方形 322"/>
              <p:cNvSpPr/>
              <p:nvPr/>
            </p:nvSpPr>
            <p:spPr>
              <a:xfrm>
                <a:off x="547477"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4" name="正方形/長方形 323"/>
              <p:cNvSpPr/>
              <p:nvPr/>
            </p:nvSpPr>
            <p:spPr>
              <a:xfrm>
                <a:off x="547477"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5" name="正方形/長方形 324"/>
              <p:cNvSpPr/>
              <p:nvPr/>
            </p:nvSpPr>
            <p:spPr>
              <a:xfrm>
                <a:off x="266580"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6" name="正方形/長方形 325"/>
              <p:cNvSpPr/>
              <p:nvPr/>
            </p:nvSpPr>
            <p:spPr>
              <a:xfrm>
                <a:off x="407028"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7" name="正方形/長方形 326"/>
              <p:cNvSpPr/>
              <p:nvPr/>
            </p:nvSpPr>
            <p:spPr>
              <a:xfrm>
                <a:off x="547477"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8" name="正方形/長方形 327"/>
              <p:cNvSpPr/>
              <p:nvPr/>
            </p:nvSpPr>
            <p:spPr>
              <a:xfrm>
                <a:off x="266580"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9" name="正方形/長方形 328"/>
              <p:cNvSpPr/>
              <p:nvPr/>
            </p:nvSpPr>
            <p:spPr>
              <a:xfrm>
                <a:off x="407028"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0" name="正方形/長方形 329"/>
              <p:cNvSpPr/>
              <p:nvPr/>
            </p:nvSpPr>
            <p:spPr>
              <a:xfrm>
                <a:off x="547477"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grpSp>
        <p:nvGrpSpPr>
          <p:cNvPr id="361" name="グループ化 360"/>
          <p:cNvGrpSpPr>
            <a:grpSpLocks noChangeAspect="1"/>
          </p:cNvGrpSpPr>
          <p:nvPr/>
        </p:nvGrpSpPr>
        <p:grpSpPr>
          <a:xfrm>
            <a:off x="2936776" y="4293096"/>
            <a:ext cx="792000" cy="576000"/>
            <a:chOff x="1795093" y="5528304"/>
            <a:chExt cx="818092" cy="594976"/>
          </a:xfrm>
        </p:grpSpPr>
        <p:sp>
          <p:nvSpPr>
            <p:cNvPr id="346" name="正方形/長方形 211"/>
            <p:cNvSpPr/>
            <p:nvPr/>
          </p:nvSpPr>
          <p:spPr>
            <a:xfrm>
              <a:off x="1795093" y="5528304"/>
              <a:ext cx="818092" cy="594976"/>
            </a:xfrm>
            <a:custGeom>
              <a:avLst/>
              <a:gdLst/>
              <a:ahLst/>
              <a:cxnLst/>
              <a:rect l="l" t="t" r="r" b="b"/>
              <a:pathLst>
                <a:path w="1584176" h="1152128">
                  <a:moveTo>
                    <a:pt x="576064" y="0"/>
                  </a:moveTo>
                  <a:lnTo>
                    <a:pt x="1008112" y="0"/>
                  </a:lnTo>
                  <a:lnTo>
                    <a:pt x="1008112" y="288032"/>
                  </a:lnTo>
                  <a:lnTo>
                    <a:pt x="1584176" y="288032"/>
                  </a:lnTo>
                  <a:lnTo>
                    <a:pt x="1584176" y="1152128"/>
                  </a:lnTo>
                  <a:lnTo>
                    <a:pt x="1008112" y="1152128"/>
                  </a:lnTo>
                  <a:lnTo>
                    <a:pt x="576064" y="1152128"/>
                  </a:lnTo>
                  <a:lnTo>
                    <a:pt x="0" y="1152128"/>
                  </a:lnTo>
                  <a:lnTo>
                    <a:pt x="0" y="288032"/>
                  </a:lnTo>
                  <a:lnTo>
                    <a:pt x="576064" y="288032"/>
                  </a:lnTo>
                  <a:close/>
                </a:path>
              </a:pathLst>
            </a:custGeom>
            <a:solidFill>
              <a:srgbClr val="0F99BC"/>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347" name="正方形/長方形 346"/>
            <p:cNvSpPr/>
            <p:nvPr/>
          </p:nvSpPr>
          <p:spPr>
            <a:xfrm>
              <a:off x="1832279" y="5737278"/>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48" name="正方形/長方形 347"/>
            <p:cNvSpPr/>
            <p:nvPr/>
          </p:nvSpPr>
          <p:spPr>
            <a:xfrm>
              <a:off x="1832279" y="5811650"/>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49" name="正方形/長方形 348"/>
            <p:cNvSpPr/>
            <p:nvPr/>
          </p:nvSpPr>
          <p:spPr>
            <a:xfrm>
              <a:off x="1832279" y="5886022"/>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50" name="正方形/長方形 349"/>
            <p:cNvSpPr/>
            <p:nvPr/>
          </p:nvSpPr>
          <p:spPr>
            <a:xfrm>
              <a:off x="1832279" y="5960394"/>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51" name="正方形/長方形 350"/>
            <p:cNvSpPr/>
            <p:nvPr/>
          </p:nvSpPr>
          <p:spPr>
            <a:xfrm>
              <a:off x="1832279" y="6034766"/>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52" name="正方形/長方形 351"/>
            <p:cNvSpPr/>
            <p:nvPr/>
          </p:nvSpPr>
          <p:spPr>
            <a:xfrm>
              <a:off x="2315697" y="5737278"/>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53" name="正方形/長方形 352"/>
            <p:cNvSpPr/>
            <p:nvPr/>
          </p:nvSpPr>
          <p:spPr>
            <a:xfrm>
              <a:off x="2315697" y="5811650"/>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54" name="正方形/長方形 353"/>
            <p:cNvSpPr/>
            <p:nvPr/>
          </p:nvSpPr>
          <p:spPr>
            <a:xfrm>
              <a:off x="2315697" y="5886022"/>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55" name="正方形/長方形 354"/>
            <p:cNvSpPr/>
            <p:nvPr/>
          </p:nvSpPr>
          <p:spPr>
            <a:xfrm>
              <a:off x="2315697" y="5960394"/>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56" name="正方形/長方形 355"/>
            <p:cNvSpPr/>
            <p:nvPr/>
          </p:nvSpPr>
          <p:spPr>
            <a:xfrm>
              <a:off x="2315697" y="6034766"/>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57" name="グループ化 356"/>
            <p:cNvGrpSpPr/>
            <p:nvPr/>
          </p:nvGrpSpPr>
          <p:grpSpPr>
            <a:xfrm>
              <a:off x="2143820" y="5558035"/>
              <a:ext cx="120638" cy="120638"/>
              <a:chOff x="6267822" y="4095750"/>
              <a:chExt cx="120638" cy="120638"/>
            </a:xfrm>
          </p:grpSpPr>
          <p:sp>
            <p:nvSpPr>
              <p:cNvPr id="359" name="円/楕円 358"/>
              <p:cNvSpPr/>
              <p:nvPr/>
            </p:nvSpPr>
            <p:spPr>
              <a:xfrm>
                <a:off x="6267822" y="4095750"/>
                <a:ext cx="120638" cy="120638"/>
              </a:xfrm>
              <a:prstGeom prst="ellipse">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60" name="フリーフォーム 359"/>
              <p:cNvSpPr/>
              <p:nvPr/>
            </p:nvSpPr>
            <p:spPr>
              <a:xfrm>
                <a:off x="6328141" y="4112520"/>
                <a:ext cx="40845" cy="43548"/>
              </a:xfrm>
              <a:custGeom>
                <a:avLst/>
                <a:gdLst>
                  <a:gd name="connsiteX0" fmla="*/ 0 w 147638"/>
                  <a:gd name="connsiteY0" fmla="*/ 0 h 140494"/>
                  <a:gd name="connsiteX1" fmla="*/ 0 w 147638"/>
                  <a:gd name="connsiteY1" fmla="*/ 140494 h 140494"/>
                  <a:gd name="connsiteX2" fmla="*/ 147638 w 147638"/>
                  <a:gd name="connsiteY2" fmla="*/ 140494 h 140494"/>
                </a:gdLst>
                <a:ahLst/>
                <a:cxnLst>
                  <a:cxn ang="0">
                    <a:pos x="connsiteX0" y="connsiteY0"/>
                  </a:cxn>
                  <a:cxn ang="0">
                    <a:pos x="connsiteX1" y="connsiteY1"/>
                  </a:cxn>
                  <a:cxn ang="0">
                    <a:pos x="connsiteX2" y="connsiteY2"/>
                  </a:cxn>
                </a:cxnLst>
                <a:rect l="l" t="t" r="r" b="b"/>
                <a:pathLst>
                  <a:path w="147638" h="140494">
                    <a:moveTo>
                      <a:pt x="0" y="0"/>
                    </a:moveTo>
                    <a:lnTo>
                      <a:pt x="0" y="140494"/>
                    </a:lnTo>
                    <a:lnTo>
                      <a:pt x="147638" y="140494"/>
                    </a:lnTo>
                  </a:path>
                </a:pathLst>
              </a:custGeom>
              <a:noFill/>
              <a:ln w="15875" cap="rnd" cmpd="sng" algn="ctr">
                <a:solidFill>
                  <a:srgbClr val="0F99BC"/>
                </a:solidFill>
                <a:prstDash val="solid"/>
                <a:round/>
                <a:headEnd type="none" w="med" len="med"/>
                <a:tailEnd type="none" w="med" len="med"/>
              </a:ln>
              <a:extLst>
                <a:ext uri="{909E8E84-426E-40DD-AFC4-6F175D3DCCD1}">
                  <a14:hiddenFill xmlns:a14="http://schemas.microsoft.com/office/drawing/2010/main">
                    <a:solidFill>
                      <a:srgbClr val="5F8AC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58" name="片側の 2 つの角を丸めた四角形 357"/>
            <p:cNvSpPr/>
            <p:nvPr/>
          </p:nvSpPr>
          <p:spPr>
            <a:xfrm>
              <a:off x="2147128" y="5926972"/>
              <a:ext cx="114022" cy="196308"/>
            </a:xfrm>
            <a:prstGeom prst="round2SameRect">
              <a:avLst>
                <a:gd name="adj1" fmla="val 50000"/>
                <a:gd name="adj2" fmla="val 0"/>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362" name="正方形/長方形 361"/>
          <p:cNvSpPr/>
          <p:nvPr/>
        </p:nvSpPr>
        <p:spPr>
          <a:xfrm>
            <a:off x="704632" y="4437112"/>
            <a:ext cx="719976" cy="360040"/>
          </a:xfrm>
          <a:prstGeom prst="rect">
            <a:avLst/>
          </a:prstGeom>
          <a:noFill/>
          <a:extLst>
            <a:ext uri="{909E8E84-426E-40DD-AFC4-6F175D3DCCD1}">
              <a14:hiddenFill xmlns:a14="http://schemas.microsoft.com/office/drawing/2010/main">
                <a:solidFill>
                  <a:srgbClr val="CCDAEC"/>
                </a:solidFill>
              </a14:hiddenFill>
            </a:ext>
          </a:extLst>
        </p:spPr>
        <p:txBody>
          <a:bodyPr wrap="none" lIns="36000" tIns="0" rIns="36000" bIns="36000" anchor="b" anchorCtr="0">
            <a:noAutofit/>
          </a:bodyPr>
          <a:lstStyle/>
          <a:p>
            <a:pPr algn="r" fontAlgn="ctr">
              <a:buClr>
                <a:srgbClr val="3D6AA7"/>
              </a:buClr>
            </a:pPr>
            <a:r>
              <a:rPr lang="zh-CN" altLang="en-US" sz="1000" b="1">
                <a:latin typeface="Arial" panose="020B0604020202020204" pitchFamily="34" charset="0"/>
                <a:ea typeface="ＭＳ Ｐゴシック" panose="020B0600070205080204" pitchFamily="50" charset="-128"/>
                <a:cs typeface="Arial" panose="020B0604020202020204" pitchFamily="34" charset="0"/>
              </a:rPr>
              <a:t>新潟大学</a:t>
            </a:r>
            <a:endParaRPr lang="en-US" altLang="zh-CN" sz="1000" b="1">
              <a:latin typeface="Arial" panose="020B0604020202020204" pitchFamily="34" charset="0"/>
              <a:ea typeface="ＭＳ Ｐゴシック" panose="020B0600070205080204" pitchFamily="50" charset="-128"/>
              <a:cs typeface="Arial" panose="020B0604020202020204" pitchFamily="34" charset="0"/>
            </a:endParaRPr>
          </a:p>
          <a:p>
            <a:pPr algn="r" fontAlgn="ctr">
              <a:buClr>
                <a:srgbClr val="3D6AA7"/>
              </a:buClr>
            </a:pPr>
            <a:r>
              <a:rPr lang="zh-CN" altLang="en-US" sz="1000" b="1">
                <a:latin typeface="Arial" panose="020B0604020202020204" pitchFamily="34" charset="0"/>
                <a:ea typeface="ＭＳ Ｐゴシック" panose="020B0600070205080204" pitchFamily="50" charset="-128"/>
                <a:cs typeface="Arial" panose="020B0604020202020204" pitchFamily="34" charset="0"/>
              </a:rPr>
              <a:t>歯学部</a:t>
            </a:r>
            <a:endParaRPr lang="ja-JP" altLang="en-US" sz="10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71" name="正方形/長方形 370"/>
          <p:cNvSpPr/>
          <p:nvPr/>
        </p:nvSpPr>
        <p:spPr>
          <a:xfrm>
            <a:off x="3728864" y="4293096"/>
            <a:ext cx="864096" cy="504056"/>
          </a:xfrm>
          <a:prstGeom prst="rect">
            <a:avLst/>
          </a:prstGeom>
          <a:noFill/>
          <a:extLst>
            <a:ext uri="{909E8E84-426E-40DD-AFC4-6F175D3DCCD1}">
              <a14:hiddenFill xmlns:a14="http://schemas.microsoft.com/office/drawing/2010/main">
                <a:solidFill>
                  <a:srgbClr val="CCDAEC"/>
                </a:solidFill>
              </a14:hiddenFill>
            </a:ext>
          </a:extLst>
        </p:spPr>
        <p:txBody>
          <a:bodyPr wrap="none" lIns="36000" tIns="0" rIns="36000" bIns="36000" anchor="b" anchorCtr="0">
            <a:noAutofit/>
          </a:bodyPr>
          <a:lstStyle/>
          <a:p>
            <a:pPr fontAlgn="ctr">
              <a:buClr>
                <a:srgbClr val="3D6AA7"/>
              </a:buClr>
            </a:pPr>
            <a:r>
              <a:rPr lang="ja-JP" altLang="en-US" sz="1000" b="1">
                <a:latin typeface="Arial" panose="020B0604020202020204" pitchFamily="34" charset="0"/>
                <a:ea typeface="ＭＳ Ｐゴシック" panose="020B0600070205080204" pitchFamily="50" charset="-128"/>
                <a:cs typeface="Arial" panose="020B0604020202020204" pitchFamily="34" charset="0"/>
              </a:rPr>
              <a:t>プリンス・オブ・</a:t>
            </a:r>
            <a:endParaRPr lang="en-US" altLang="ja-JP" sz="1000" b="1">
              <a:latin typeface="Arial" panose="020B0604020202020204" pitchFamily="34" charset="0"/>
              <a:ea typeface="ＭＳ Ｐゴシック" panose="020B0600070205080204" pitchFamily="50" charset="-128"/>
              <a:cs typeface="Arial" panose="020B0604020202020204" pitchFamily="34" charset="0"/>
            </a:endParaRPr>
          </a:p>
          <a:p>
            <a:pPr fontAlgn="ctr">
              <a:buClr>
                <a:srgbClr val="3D6AA7"/>
              </a:buClr>
            </a:pPr>
            <a:r>
              <a:rPr lang="ja-JP" altLang="en-US" sz="1000" b="1">
                <a:latin typeface="Arial" panose="020B0604020202020204" pitchFamily="34" charset="0"/>
                <a:ea typeface="ＭＳ Ｐゴシック" panose="020B0600070205080204" pitchFamily="50" charset="-128"/>
                <a:cs typeface="Arial" panose="020B0604020202020204" pitchFamily="34" charset="0"/>
              </a:rPr>
              <a:t>ソンクラ大学</a:t>
            </a:r>
            <a:br>
              <a:rPr lang="en-US" altLang="ja-JP" sz="1000" b="1">
                <a:latin typeface="Arial" panose="020B0604020202020204" pitchFamily="34" charset="0"/>
                <a:ea typeface="ＭＳ Ｐゴシック" panose="020B0600070205080204" pitchFamily="50" charset="-128"/>
                <a:cs typeface="Arial" panose="020B0604020202020204" pitchFamily="34" charset="0"/>
              </a:rPr>
            </a:br>
            <a:r>
              <a:rPr lang="ja-JP" altLang="en-US" sz="1000" b="1">
                <a:latin typeface="Arial" panose="020B0604020202020204" pitchFamily="34" charset="0"/>
                <a:ea typeface="ＭＳ Ｐゴシック" panose="020B0600070205080204" pitchFamily="50" charset="-128"/>
                <a:cs typeface="Arial" panose="020B0604020202020204" pitchFamily="34" charset="0"/>
              </a:rPr>
              <a:t>歯学部</a:t>
            </a:r>
            <a:endParaRPr lang="ja-JP" altLang="en-US" sz="10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78" name="角丸四角形 377"/>
          <p:cNvSpPr/>
          <p:nvPr/>
        </p:nvSpPr>
        <p:spPr>
          <a:xfrm>
            <a:off x="848544" y="5553208"/>
            <a:ext cx="1656184" cy="288032"/>
          </a:xfrm>
          <a:prstGeom prst="roundRect">
            <a:avLst/>
          </a:prstGeom>
          <a:solidFill>
            <a:srgbClr val="868686"/>
          </a:solidFill>
        </p:spPr>
        <p:txBody>
          <a:bodyPr wrap="none" lIns="0" tIns="0" rIns="0" bIns="0" anchor="ctr" anchorCtr="0">
            <a:noAutofit/>
          </a:bodyPr>
          <a:lstStyle/>
          <a:p>
            <a:pPr algn="ctr" fontAlgn="ctr">
              <a:buClr>
                <a:srgbClr val="3D6AA7"/>
              </a:buClr>
            </a:pPr>
            <a:r>
              <a:rPr lang="zh-CN" altLang="en-US" sz="1050" b="1">
                <a:solidFill>
                  <a:schemeClr val="bg1"/>
                </a:solidFill>
                <a:latin typeface="Arial" panose="020B0604020202020204" pitchFamily="34" charset="0"/>
                <a:ea typeface="ＭＳ Ｐゴシック" panose="020B0600070205080204" pitchFamily="50" charset="-128"/>
                <a:cs typeface="Arial" panose="020B0604020202020204" pitchFamily="34" charset="0"/>
              </a:rPr>
              <a:t>再生歯科医学教育</a:t>
            </a:r>
            <a:endParaRPr lang="zh-TW" altLang="en-US" sz="1050" baseline="300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81" name="角丸四角形 380"/>
          <p:cNvSpPr/>
          <p:nvPr/>
        </p:nvSpPr>
        <p:spPr>
          <a:xfrm>
            <a:off x="2648744" y="5553208"/>
            <a:ext cx="1656184" cy="288032"/>
          </a:xfrm>
          <a:prstGeom prst="roundRect">
            <a:avLst/>
          </a:prstGeom>
          <a:solidFill>
            <a:srgbClr val="868686"/>
          </a:solidFill>
        </p:spPr>
        <p:txBody>
          <a:bodyPr wrap="none" lIns="0" tIns="0" rIns="0" bIns="0" anchor="ctr" anchorCtr="0">
            <a:noAutofit/>
          </a:bodyPr>
          <a:lstStyle/>
          <a:p>
            <a:pPr algn="ctr" fontAlgn="ctr">
              <a:buClr>
                <a:srgbClr val="3D6AA7"/>
              </a:buClr>
            </a:pPr>
            <a:r>
              <a:rPr lang="zh-CN" altLang="en-US" sz="1050" b="1">
                <a:solidFill>
                  <a:schemeClr val="bg1"/>
                </a:solidFill>
                <a:latin typeface="Arial" panose="020B0604020202020204" pitchFamily="34" charset="0"/>
                <a:ea typeface="ＭＳ Ｐゴシック" panose="020B0600070205080204" pitchFamily="50" charset="-128"/>
                <a:cs typeface="Arial" panose="020B0604020202020204" pitchFamily="34" charset="0"/>
              </a:rPr>
              <a:t>国際口腔保健医療教育</a:t>
            </a:r>
            <a:endParaRPr lang="zh-TW" altLang="en-US" sz="1050" baseline="300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450" name="グループ化 449"/>
          <p:cNvGrpSpPr/>
          <p:nvPr/>
        </p:nvGrpSpPr>
        <p:grpSpPr>
          <a:xfrm>
            <a:off x="2216696" y="4437112"/>
            <a:ext cx="702496" cy="213038"/>
            <a:chOff x="2267422" y="4437112"/>
            <a:chExt cx="702496" cy="213038"/>
          </a:xfrm>
        </p:grpSpPr>
        <p:sp>
          <p:nvSpPr>
            <p:cNvPr id="427" name="右矢印 426"/>
            <p:cNvSpPr/>
            <p:nvPr/>
          </p:nvSpPr>
          <p:spPr>
            <a:xfrm rot="10800000">
              <a:off x="2313154" y="4497980"/>
              <a:ext cx="621266" cy="91302"/>
            </a:xfrm>
            <a:prstGeom prst="rightArrow">
              <a:avLst>
                <a:gd name="adj1" fmla="val 100000"/>
                <a:gd name="adj2" fmla="val 31865"/>
              </a:avLst>
            </a:prstGeom>
            <a:solidFill>
              <a:srgbClr val="002060"/>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28" name="山形 427"/>
            <p:cNvSpPr/>
            <p:nvPr/>
          </p:nvSpPr>
          <p:spPr>
            <a:xfrm flipV="1">
              <a:off x="2843486" y="4437112"/>
              <a:ext cx="126432" cy="213038"/>
            </a:xfrm>
            <a:prstGeom prst="chevron">
              <a:avLst>
                <a:gd name="adj" fmla="val 63228"/>
              </a:avLst>
            </a:prstGeom>
            <a:solidFill>
              <a:srgbClr val="002060"/>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29" name="山形 428"/>
            <p:cNvSpPr/>
            <p:nvPr/>
          </p:nvSpPr>
          <p:spPr>
            <a:xfrm rot="10800000">
              <a:off x="2267422" y="4437112"/>
              <a:ext cx="126432" cy="213038"/>
            </a:xfrm>
            <a:prstGeom prst="chevron">
              <a:avLst>
                <a:gd name="adj" fmla="val 63228"/>
              </a:avLst>
            </a:prstGeom>
            <a:solidFill>
              <a:srgbClr val="002060"/>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439" name="グループ化 438"/>
          <p:cNvGrpSpPr/>
          <p:nvPr/>
        </p:nvGrpSpPr>
        <p:grpSpPr>
          <a:xfrm>
            <a:off x="1106237" y="3250473"/>
            <a:ext cx="772695" cy="213038"/>
            <a:chOff x="-1095672" y="3573016"/>
            <a:chExt cx="772695" cy="213038"/>
          </a:xfrm>
        </p:grpSpPr>
        <p:sp>
          <p:nvSpPr>
            <p:cNvPr id="440" name="右矢印 439"/>
            <p:cNvSpPr/>
            <p:nvPr/>
          </p:nvSpPr>
          <p:spPr>
            <a:xfrm rot="10800000">
              <a:off x="-1095672" y="3633884"/>
              <a:ext cx="729506" cy="91302"/>
            </a:xfrm>
            <a:prstGeom prst="rightArrow">
              <a:avLst>
                <a:gd name="adj1" fmla="val 100000"/>
                <a:gd name="adj2" fmla="val 31865"/>
              </a:avLst>
            </a:prstGeom>
            <a:solidFill>
              <a:srgbClr val="002060"/>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41" name="山形 440"/>
            <p:cNvSpPr/>
            <p:nvPr/>
          </p:nvSpPr>
          <p:spPr>
            <a:xfrm flipV="1">
              <a:off x="-449409" y="3573016"/>
              <a:ext cx="126432" cy="213038"/>
            </a:xfrm>
            <a:prstGeom prst="chevron">
              <a:avLst>
                <a:gd name="adj" fmla="val 63228"/>
              </a:avLst>
            </a:prstGeom>
            <a:solidFill>
              <a:srgbClr val="002060"/>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167" name="正方形/長方形 166"/>
          <p:cNvSpPr/>
          <p:nvPr/>
        </p:nvSpPr>
        <p:spPr>
          <a:xfrm>
            <a:off x="433228" y="3573016"/>
            <a:ext cx="864096" cy="216024"/>
          </a:xfrm>
          <a:prstGeom prst="rect">
            <a:avLst/>
          </a:prstGeom>
          <a:solidFill>
            <a:srgbClr val="FFFFFF"/>
          </a:solidFill>
        </p:spPr>
        <p:txBody>
          <a:bodyPr wrap="none" lIns="0" tIns="0" rIns="0" bIns="0" anchor="ctr" anchorCtr="0">
            <a:noAutofit/>
          </a:bodyPr>
          <a:lstStyle/>
          <a:p>
            <a:pPr algn="ctr" fontAlgn="ctr">
              <a:buClr>
                <a:srgbClr val="3D6AA7"/>
              </a:buClr>
            </a:pPr>
            <a:r>
              <a:rPr lang="zh-CN" altLang="en-US" sz="1100" b="1">
                <a:latin typeface="Arial" panose="020B0604020202020204" pitchFamily="34" charset="0"/>
                <a:ea typeface="ＭＳ Ｐゴシック" panose="020B0600070205080204" pitchFamily="50" charset="-128"/>
                <a:cs typeface="Arial" panose="020B0604020202020204" pitchFamily="34" charset="0"/>
              </a:rPr>
              <a:t>大阪大学</a:t>
            </a:r>
            <a:endParaRPr lang="ja-JP" altLang="en-US" sz="1100" b="1"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432" name="グループ化 431"/>
          <p:cNvGrpSpPr>
            <a:grpSpLocks noChangeAspect="1"/>
          </p:cNvGrpSpPr>
          <p:nvPr/>
        </p:nvGrpSpPr>
        <p:grpSpPr>
          <a:xfrm>
            <a:off x="416496" y="2924944"/>
            <a:ext cx="897562" cy="648016"/>
            <a:chOff x="338763" y="2420951"/>
            <a:chExt cx="797813" cy="576001"/>
          </a:xfrm>
        </p:grpSpPr>
        <p:grpSp>
          <p:nvGrpSpPr>
            <p:cNvPr id="257" name="グループ化 256"/>
            <p:cNvGrpSpPr/>
            <p:nvPr/>
          </p:nvGrpSpPr>
          <p:grpSpPr>
            <a:xfrm>
              <a:off x="338763" y="2420951"/>
              <a:ext cx="797813" cy="576001"/>
              <a:chOff x="200025" y="2564902"/>
              <a:chExt cx="1296593" cy="936105"/>
            </a:xfrm>
          </p:grpSpPr>
          <p:sp>
            <p:nvSpPr>
              <p:cNvPr id="258" name="正方形/長方形 257"/>
              <p:cNvSpPr/>
              <p:nvPr/>
            </p:nvSpPr>
            <p:spPr>
              <a:xfrm>
                <a:off x="694135" y="2564902"/>
                <a:ext cx="308372" cy="247282"/>
              </a:xfrm>
              <a:prstGeom prst="rect">
                <a:avLst/>
              </a:prstGeom>
              <a:solidFill>
                <a:srgbClr val="83A4D1"/>
              </a:solidFill>
              <a:ln w="31750" cap="flat" cmpd="sng" algn="ctr">
                <a:solidFill>
                  <a:srgbClr val="FFFFFF"/>
                </a:solidFill>
                <a:prstDash val="solid"/>
                <a:round/>
                <a:headEnd type="none" w="med" len="med"/>
                <a:tailEnd type="none" w="med" len="med"/>
              </a:ln>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259" name="正方形/長方形 258"/>
              <p:cNvSpPr/>
              <p:nvPr/>
            </p:nvSpPr>
            <p:spPr>
              <a:xfrm>
                <a:off x="200025" y="2812185"/>
                <a:ext cx="1296593" cy="688821"/>
              </a:xfrm>
              <a:prstGeom prst="rect">
                <a:avLst/>
              </a:prstGeom>
              <a:solidFill>
                <a:srgbClr val="83A4D1"/>
              </a:solidFill>
              <a:ln w="31750" cap="flat" cmpd="sng" algn="ctr">
                <a:solidFill>
                  <a:srgbClr val="FFFFFF"/>
                </a:solidFill>
                <a:prstDash val="solid"/>
                <a:round/>
                <a:headEnd type="none" w="med" len="med"/>
                <a:tailEnd type="none" w="med" len="med"/>
              </a:ln>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260" name="片側の 2 つの角を丸めた四角形 259"/>
              <p:cNvSpPr/>
              <p:nvPr/>
            </p:nvSpPr>
            <p:spPr>
              <a:xfrm>
                <a:off x="758877" y="3188147"/>
                <a:ext cx="181718" cy="312860"/>
              </a:xfrm>
              <a:prstGeom prst="round2SameRect">
                <a:avLst>
                  <a:gd name="adj1" fmla="val 50000"/>
                  <a:gd name="adj2" fmla="val 0"/>
                </a:avLst>
              </a:prstGeom>
              <a:solidFill>
                <a:srgbClr val="5F8AC3"/>
              </a:solidFill>
              <a:ln w="317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61" name="グループ化 260"/>
              <p:cNvGrpSpPr/>
              <p:nvPr/>
            </p:nvGrpSpPr>
            <p:grpSpPr>
              <a:xfrm>
                <a:off x="756500" y="2604537"/>
                <a:ext cx="184096" cy="184096"/>
                <a:chOff x="764204" y="2641792"/>
                <a:chExt cx="168684" cy="168684"/>
              </a:xfrm>
            </p:grpSpPr>
            <p:sp>
              <p:nvSpPr>
                <p:cNvPr id="288" name="円/楕円 287"/>
                <p:cNvSpPr/>
                <p:nvPr/>
              </p:nvSpPr>
              <p:spPr>
                <a:xfrm>
                  <a:off x="764204" y="2641792"/>
                  <a:ext cx="168684" cy="168684"/>
                </a:xfrm>
                <a:prstGeom prst="ellipse">
                  <a:avLst/>
                </a:prstGeom>
                <a:solidFill>
                  <a:srgbClr val="FFFFFF"/>
                </a:solidFill>
                <a:ln w="317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89" name="フリーフォーム 288"/>
                <p:cNvSpPr/>
                <p:nvPr/>
              </p:nvSpPr>
              <p:spPr>
                <a:xfrm>
                  <a:off x="848546" y="2665241"/>
                  <a:ext cx="57112" cy="60891"/>
                </a:xfrm>
                <a:custGeom>
                  <a:avLst/>
                  <a:gdLst>
                    <a:gd name="connsiteX0" fmla="*/ 0 w 147638"/>
                    <a:gd name="connsiteY0" fmla="*/ 0 h 140494"/>
                    <a:gd name="connsiteX1" fmla="*/ 0 w 147638"/>
                    <a:gd name="connsiteY1" fmla="*/ 140494 h 140494"/>
                    <a:gd name="connsiteX2" fmla="*/ 147638 w 147638"/>
                    <a:gd name="connsiteY2" fmla="*/ 140494 h 140494"/>
                  </a:gdLst>
                  <a:ahLst/>
                  <a:cxnLst>
                    <a:cxn ang="0">
                      <a:pos x="connsiteX0" y="connsiteY0"/>
                    </a:cxn>
                    <a:cxn ang="0">
                      <a:pos x="connsiteX1" y="connsiteY1"/>
                    </a:cxn>
                    <a:cxn ang="0">
                      <a:pos x="connsiteX2" y="connsiteY2"/>
                    </a:cxn>
                  </a:cxnLst>
                  <a:rect l="l" t="t" r="r" b="b"/>
                  <a:pathLst>
                    <a:path w="147638" h="140494">
                      <a:moveTo>
                        <a:pt x="0" y="0"/>
                      </a:moveTo>
                      <a:lnTo>
                        <a:pt x="0" y="140494"/>
                      </a:lnTo>
                      <a:lnTo>
                        <a:pt x="147638" y="140494"/>
                      </a:lnTo>
                    </a:path>
                  </a:pathLst>
                </a:custGeom>
                <a:noFill/>
                <a:ln w="31750" cap="rnd" cmpd="sng" algn="ctr">
                  <a:solidFill>
                    <a:srgbClr val="FFFFFF"/>
                  </a:solidFill>
                  <a:prstDash val="solid"/>
                  <a:round/>
                  <a:headEnd type="none" w="med" len="med"/>
                  <a:tailEnd type="none" w="med" len="med"/>
                </a:ln>
                <a:extLst>
                  <a:ext uri="{909E8E84-426E-40DD-AFC4-6F175D3DCCD1}">
                    <a14:hiddenFill xmlns:a14="http://schemas.microsoft.com/office/drawing/2010/main">
                      <a:solidFill>
                        <a:srgbClr val="5F8AC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62" name="グループ化 261"/>
              <p:cNvGrpSpPr/>
              <p:nvPr/>
            </p:nvGrpSpPr>
            <p:grpSpPr>
              <a:xfrm>
                <a:off x="266580" y="2875097"/>
                <a:ext cx="421345" cy="561794"/>
                <a:chOff x="266580" y="2875097"/>
                <a:chExt cx="421345" cy="561794"/>
              </a:xfrm>
            </p:grpSpPr>
            <p:sp>
              <p:nvSpPr>
                <p:cNvPr id="276" name="正方形/長方形 275"/>
                <p:cNvSpPr/>
                <p:nvPr/>
              </p:nvSpPr>
              <p:spPr>
                <a:xfrm>
                  <a:off x="266580" y="2875097"/>
                  <a:ext cx="140448" cy="140448"/>
                </a:xfrm>
                <a:prstGeom prst="rect">
                  <a:avLst/>
                </a:prstGeom>
                <a:solidFill>
                  <a:srgbClr val="5F8AC3"/>
                </a:solidFill>
                <a:ln w="317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7" name="正方形/長方形 276"/>
                <p:cNvSpPr/>
                <p:nvPr/>
              </p:nvSpPr>
              <p:spPr>
                <a:xfrm>
                  <a:off x="407028" y="2875097"/>
                  <a:ext cx="140448" cy="140448"/>
                </a:xfrm>
                <a:prstGeom prst="rect">
                  <a:avLst/>
                </a:prstGeom>
                <a:solidFill>
                  <a:srgbClr val="5F8AC3"/>
                </a:solidFill>
                <a:ln w="317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8" name="正方形/長方形 277"/>
                <p:cNvSpPr/>
                <p:nvPr/>
              </p:nvSpPr>
              <p:spPr>
                <a:xfrm>
                  <a:off x="266580" y="3015545"/>
                  <a:ext cx="140448" cy="140448"/>
                </a:xfrm>
                <a:prstGeom prst="rect">
                  <a:avLst/>
                </a:prstGeom>
                <a:solidFill>
                  <a:srgbClr val="5F8AC3"/>
                </a:solidFill>
                <a:ln w="317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9" name="正方形/長方形 278"/>
                <p:cNvSpPr/>
                <p:nvPr/>
              </p:nvSpPr>
              <p:spPr>
                <a:xfrm>
                  <a:off x="407028" y="3015545"/>
                  <a:ext cx="140448" cy="140448"/>
                </a:xfrm>
                <a:prstGeom prst="rect">
                  <a:avLst/>
                </a:prstGeom>
                <a:solidFill>
                  <a:srgbClr val="5F8AC3"/>
                </a:solidFill>
                <a:ln w="317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80" name="正方形/長方形 279"/>
                <p:cNvSpPr/>
                <p:nvPr/>
              </p:nvSpPr>
              <p:spPr>
                <a:xfrm>
                  <a:off x="547477" y="2875097"/>
                  <a:ext cx="140448" cy="140448"/>
                </a:xfrm>
                <a:prstGeom prst="rect">
                  <a:avLst/>
                </a:prstGeom>
                <a:solidFill>
                  <a:srgbClr val="5F8AC3"/>
                </a:solidFill>
                <a:ln w="317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81" name="正方形/長方形 280"/>
                <p:cNvSpPr/>
                <p:nvPr/>
              </p:nvSpPr>
              <p:spPr>
                <a:xfrm>
                  <a:off x="547477" y="3015545"/>
                  <a:ext cx="140448" cy="140448"/>
                </a:xfrm>
                <a:prstGeom prst="rect">
                  <a:avLst/>
                </a:prstGeom>
                <a:solidFill>
                  <a:srgbClr val="5F8AC3"/>
                </a:solidFill>
                <a:ln w="317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82" name="正方形/長方形 281"/>
                <p:cNvSpPr/>
                <p:nvPr/>
              </p:nvSpPr>
              <p:spPr>
                <a:xfrm>
                  <a:off x="266580" y="3155994"/>
                  <a:ext cx="140448" cy="140448"/>
                </a:xfrm>
                <a:prstGeom prst="rect">
                  <a:avLst/>
                </a:prstGeom>
                <a:solidFill>
                  <a:srgbClr val="5F8AC3"/>
                </a:solidFill>
                <a:ln w="317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83" name="正方形/長方形 282"/>
                <p:cNvSpPr/>
                <p:nvPr/>
              </p:nvSpPr>
              <p:spPr>
                <a:xfrm>
                  <a:off x="407028" y="3155994"/>
                  <a:ext cx="140448" cy="140448"/>
                </a:xfrm>
                <a:prstGeom prst="rect">
                  <a:avLst/>
                </a:prstGeom>
                <a:solidFill>
                  <a:srgbClr val="5F8AC3"/>
                </a:solidFill>
                <a:ln w="317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84" name="正方形/長方形 283"/>
                <p:cNvSpPr/>
                <p:nvPr/>
              </p:nvSpPr>
              <p:spPr>
                <a:xfrm>
                  <a:off x="547477" y="3155994"/>
                  <a:ext cx="140448" cy="140448"/>
                </a:xfrm>
                <a:prstGeom prst="rect">
                  <a:avLst/>
                </a:prstGeom>
                <a:solidFill>
                  <a:srgbClr val="5F8AC3"/>
                </a:solidFill>
                <a:ln w="317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85" name="正方形/長方形 284"/>
                <p:cNvSpPr/>
                <p:nvPr/>
              </p:nvSpPr>
              <p:spPr>
                <a:xfrm>
                  <a:off x="266580" y="3296443"/>
                  <a:ext cx="140448" cy="140448"/>
                </a:xfrm>
                <a:prstGeom prst="rect">
                  <a:avLst/>
                </a:prstGeom>
                <a:solidFill>
                  <a:srgbClr val="5F8AC3"/>
                </a:solidFill>
                <a:ln w="317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86" name="正方形/長方形 285"/>
                <p:cNvSpPr/>
                <p:nvPr/>
              </p:nvSpPr>
              <p:spPr>
                <a:xfrm>
                  <a:off x="407028" y="3296443"/>
                  <a:ext cx="140448" cy="140448"/>
                </a:xfrm>
                <a:prstGeom prst="rect">
                  <a:avLst/>
                </a:prstGeom>
                <a:solidFill>
                  <a:srgbClr val="5F8AC3"/>
                </a:solidFill>
                <a:ln w="317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87" name="正方形/長方形 286"/>
                <p:cNvSpPr/>
                <p:nvPr/>
              </p:nvSpPr>
              <p:spPr>
                <a:xfrm>
                  <a:off x="547477" y="3296443"/>
                  <a:ext cx="140448" cy="140448"/>
                </a:xfrm>
                <a:prstGeom prst="rect">
                  <a:avLst/>
                </a:prstGeom>
                <a:solidFill>
                  <a:srgbClr val="5F8AC3"/>
                </a:solidFill>
                <a:ln w="317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263" name="グループ化 262"/>
              <p:cNvGrpSpPr/>
              <p:nvPr/>
            </p:nvGrpSpPr>
            <p:grpSpPr>
              <a:xfrm>
                <a:off x="1009164" y="2875097"/>
                <a:ext cx="421345" cy="561794"/>
                <a:chOff x="266580" y="2875097"/>
                <a:chExt cx="421345" cy="561794"/>
              </a:xfrm>
            </p:grpSpPr>
            <p:sp>
              <p:nvSpPr>
                <p:cNvPr id="264" name="正方形/長方形 263"/>
                <p:cNvSpPr/>
                <p:nvPr/>
              </p:nvSpPr>
              <p:spPr>
                <a:xfrm>
                  <a:off x="266580" y="2875097"/>
                  <a:ext cx="140448" cy="140448"/>
                </a:xfrm>
                <a:prstGeom prst="rect">
                  <a:avLst/>
                </a:prstGeom>
                <a:solidFill>
                  <a:srgbClr val="5F8AC3"/>
                </a:solidFill>
                <a:ln w="317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5" name="正方形/長方形 264"/>
                <p:cNvSpPr/>
                <p:nvPr/>
              </p:nvSpPr>
              <p:spPr>
                <a:xfrm>
                  <a:off x="407028" y="2875097"/>
                  <a:ext cx="140448" cy="140448"/>
                </a:xfrm>
                <a:prstGeom prst="rect">
                  <a:avLst/>
                </a:prstGeom>
                <a:solidFill>
                  <a:srgbClr val="5F8AC3"/>
                </a:solidFill>
                <a:ln w="317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6" name="正方形/長方形 265"/>
                <p:cNvSpPr/>
                <p:nvPr/>
              </p:nvSpPr>
              <p:spPr>
                <a:xfrm>
                  <a:off x="266580" y="3015545"/>
                  <a:ext cx="140448" cy="140448"/>
                </a:xfrm>
                <a:prstGeom prst="rect">
                  <a:avLst/>
                </a:prstGeom>
                <a:solidFill>
                  <a:srgbClr val="5F8AC3"/>
                </a:solidFill>
                <a:ln w="317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7" name="正方形/長方形 266"/>
                <p:cNvSpPr/>
                <p:nvPr/>
              </p:nvSpPr>
              <p:spPr>
                <a:xfrm>
                  <a:off x="407028" y="3015545"/>
                  <a:ext cx="140448" cy="140448"/>
                </a:xfrm>
                <a:prstGeom prst="rect">
                  <a:avLst/>
                </a:prstGeom>
                <a:solidFill>
                  <a:srgbClr val="5F8AC3"/>
                </a:solidFill>
                <a:ln w="317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8" name="正方形/長方形 267"/>
                <p:cNvSpPr/>
                <p:nvPr/>
              </p:nvSpPr>
              <p:spPr>
                <a:xfrm>
                  <a:off x="547477" y="2875097"/>
                  <a:ext cx="140448" cy="140448"/>
                </a:xfrm>
                <a:prstGeom prst="rect">
                  <a:avLst/>
                </a:prstGeom>
                <a:solidFill>
                  <a:srgbClr val="5F8AC3"/>
                </a:solidFill>
                <a:ln w="317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9" name="正方形/長方形 268"/>
                <p:cNvSpPr/>
                <p:nvPr/>
              </p:nvSpPr>
              <p:spPr>
                <a:xfrm>
                  <a:off x="547477" y="3015545"/>
                  <a:ext cx="140448" cy="140448"/>
                </a:xfrm>
                <a:prstGeom prst="rect">
                  <a:avLst/>
                </a:prstGeom>
                <a:solidFill>
                  <a:srgbClr val="5F8AC3"/>
                </a:solidFill>
                <a:ln w="317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0" name="正方形/長方形 269"/>
                <p:cNvSpPr/>
                <p:nvPr/>
              </p:nvSpPr>
              <p:spPr>
                <a:xfrm>
                  <a:off x="266580" y="3155994"/>
                  <a:ext cx="140448" cy="140448"/>
                </a:xfrm>
                <a:prstGeom prst="rect">
                  <a:avLst/>
                </a:prstGeom>
                <a:solidFill>
                  <a:srgbClr val="5F8AC3"/>
                </a:solidFill>
                <a:ln w="317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1" name="正方形/長方形 270"/>
                <p:cNvSpPr/>
                <p:nvPr/>
              </p:nvSpPr>
              <p:spPr>
                <a:xfrm>
                  <a:off x="407028" y="3155994"/>
                  <a:ext cx="140448" cy="140448"/>
                </a:xfrm>
                <a:prstGeom prst="rect">
                  <a:avLst/>
                </a:prstGeom>
                <a:solidFill>
                  <a:srgbClr val="5F8AC3"/>
                </a:solidFill>
                <a:ln w="317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2" name="正方形/長方形 271"/>
                <p:cNvSpPr/>
                <p:nvPr/>
              </p:nvSpPr>
              <p:spPr>
                <a:xfrm>
                  <a:off x="547477" y="3155994"/>
                  <a:ext cx="140448" cy="140448"/>
                </a:xfrm>
                <a:prstGeom prst="rect">
                  <a:avLst/>
                </a:prstGeom>
                <a:solidFill>
                  <a:srgbClr val="5F8AC3"/>
                </a:solidFill>
                <a:ln w="317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3" name="正方形/長方形 272"/>
                <p:cNvSpPr/>
                <p:nvPr/>
              </p:nvSpPr>
              <p:spPr>
                <a:xfrm>
                  <a:off x="266580" y="3296443"/>
                  <a:ext cx="140448" cy="140448"/>
                </a:xfrm>
                <a:prstGeom prst="rect">
                  <a:avLst/>
                </a:prstGeom>
                <a:solidFill>
                  <a:srgbClr val="5F8AC3"/>
                </a:solidFill>
                <a:ln w="317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4" name="正方形/長方形 273"/>
                <p:cNvSpPr/>
                <p:nvPr/>
              </p:nvSpPr>
              <p:spPr>
                <a:xfrm>
                  <a:off x="407028" y="3296443"/>
                  <a:ext cx="140448" cy="140448"/>
                </a:xfrm>
                <a:prstGeom prst="rect">
                  <a:avLst/>
                </a:prstGeom>
                <a:solidFill>
                  <a:srgbClr val="5F8AC3"/>
                </a:solidFill>
                <a:ln w="317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5" name="正方形/長方形 274"/>
                <p:cNvSpPr/>
                <p:nvPr/>
              </p:nvSpPr>
              <p:spPr>
                <a:xfrm>
                  <a:off x="547477" y="3296443"/>
                  <a:ext cx="140448" cy="140448"/>
                </a:xfrm>
                <a:prstGeom prst="rect">
                  <a:avLst/>
                </a:prstGeom>
                <a:solidFill>
                  <a:srgbClr val="5F8AC3"/>
                </a:solidFill>
                <a:ln w="317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grpSp>
          <p:nvGrpSpPr>
            <p:cNvPr id="393" name="グループ化 392"/>
            <p:cNvGrpSpPr/>
            <p:nvPr/>
          </p:nvGrpSpPr>
          <p:grpSpPr>
            <a:xfrm>
              <a:off x="338763" y="2420951"/>
              <a:ext cx="797813" cy="576001"/>
              <a:chOff x="200025" y="2564902"/>
              <a:chExt cx="1296593" cy="936105"/>
            </a:xfrm>
          </p:grpSpPr>
          <p:sp>
            <p:nvSpPr>
              <p:cNvPr id="394" name="正方形/長方形 393"/>
              <p:cNvSpPr/>
              <p:nvPr/>
            </p:nvSpPr>
            <p:spPr>
              <a:xfrm>
                <a:off x="694135" y="2564902"/>
                <a:ext cx="308372" cy="247282"/>
              </a:xfrm>
              <a:prstGeom prst="rect">
                <a:avLst/>
              </a:prstGeom>
              <a:solidFill>
                <a:srgbClr val="83A4D1"/>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395" name="正方形/長方形 394"/>
              <p:cNvSpPr/>
              <p:nvPr/>
            </p:nvSpPr>
            <p:spPr>
              <a:xfrm>
                <a:off x="200025" y="2812185"/>
                <a:ext cx="1296593" cy="688821"/>
              </a:xfrm>
              <a:prstGeom prst="rect">
                <a:avLst/>
              </a:prstGeom>
              <a:solidFill>
                <a:srgbClr val="83A4D1"/>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396" name="片側の 2 つの角を丸めた四角形 395"/>
              <p:cNvSpPr/>
              <p:nvPr/>
            </p:nvSpPr>
            <p:spPr>
              <a:xfrm>
                <a:off x="758877" y="3188147"/>
                <a:ext cx="181718" cy="312860"/>
              </a:xfrm>
              <a:prstGeom prst="round2SameRect">
                <a:avLst>
                  <a:gd name="adj1" fmla="val 50000"/>
                  <a:gd name="adj2" fmla="val 0"/>
                </a:avLst>
              </a:pr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97" name="グループ化 396"/>
              <p:cNvGrpSpPr/>
              <p:nvPr/>
            </p:nvGrpSpPr>
            <p:grpSpPr>
              <a:xfrm>
                <a:off x="756500" y="2604537"/>
                <a:ext cx="184096" cy="184096"/>
                <a:chOff x="764204" y="2641792"/>
                <a:chExt cx="168684" cy="168684"/>
              </a:xfrm>
            </p:grpSpPr>
            <p:sp>
              <p:nvSpPr>
                <p:cNvPr id="424" name="円/楕円 423"/>
                <p:cNvSpPr/>
                <p:nvPr/>
              </p:nvSpPr>
              <p:spPr>
                <a:xfrm>
                  <a:off x="764204" y="2641792"/>
                  <a:ext cx="168684" cy="168684"/>
                </a:xfrm>
                <a:prstGeom prst="ellipse">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25" name="フリーフォーム 424"/>
                <p:cNvSpPr/>
                <p:nvPr/>
              </p:nvSpPr>
              <p:spPr>
                <a:xfrm>
                  <a:off x="848546" y="2665241"/>
                  <a:ext cx="57112" cy="60891"/>
                </a:xfrm>
                <a:custGeom>
                  <a:avLst/>
                  <a:gdLst>
                    <a:gd name="connsiteX0" fmla="*/ 0 w 147638"/>
                    <a:gd name="connsiteY0" fmla="*/ 0 h 140494"/>
                    <a:gd name="connsiteX1" fmla="*/ 0 w 147638"/>
                    <a:gd name="connsiteY1" fmla="*/ 140494 h 140494"/>
                    <a:gd name="connsiteX2" fmla="*/ 147638 w 147638"/>
                    <a:gd name="connsiteY2" fmla="*/ 140494 h 140494"/>
                  </a:gdLst>
                  <a:ahLst/>
                  <a:cxnLst>
                    <a:cxn ang="0">
                      <a:pos x="connsiteX0" y="connsiteY0"/>
                    </a:cxn>
                    <a:cxn ang="0">
                      <a:pos x="connsiteX1" y="connsiteY1"/>
                    </a:cxn>
                    <a:cxn ang="0">
                      <a:pos x="connsiteX2" y="connsiteY2"/>
                    </a:cxn>
                  </a:cxnLst>
                  <a:rect l="l" t="t" r="r" b="b"/>
                  <a:pathLst>
                    <a:path w="147638" h="140494">
                      <a:moveTo>
                        <a:pt x="0" y="0"/>
                      </a:moveTo>
                      <a:lnTo>
                        <a:pt x="0" y="140494"/>
                      </a:lnTo>
                      <a:lnTo>
                        <a:pt x="147638" y="140494"/>
                      </a:lnTo>
                    </a:path>
                  </a:pathLst>
                </a:custGeom>
                <a:noFill/>
                <a:ln w="15875" cap="rnd" cmpd="sng" algn="ctr">
                  <a:solidFill>
                    <a:srgbClr val="83A4D1"/>
                  </a:solidFill>
                  <a:prstDash val="solid"/>
                  <a:round/>
                  <a:headEnd type="none" w="med" len="med"/>
                  <a:tailEnd type="none" w="med" len="med"/>
                </a:ln>
                <a:extLst>
                  <a:ext uri="{909E8E84-426E-40DD-AFC4-6F175D3DCCD1}">
                    <a14:hiddenFill xmlns:a14="http://schemas.microsoft.com/office/drawing/2010/main">
                      <a:solidFill>
                        <a:srgbClr val="5F8AC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98" name="グループ化 397"/>
              <p:cNvGrpSpPr/>
              <p:nvPr/>
            </p:nvGrpSpPr>
            <p:grpSpPr>
              <a:xfrm>
                <a:off x="266580" y="2875097"/>
                <a:ext cx="421345" cy="561794"/>
                <a:chOff x="266580" y="2875097"/>
                <a:chExt cx="421345" cy="561794"/>
              </a:xfrm>
            </p:grpSpPr>
            <p:sp>
              <p:nvSpPr>
                <p:cNvPr id="412" name="正方形/長方形 411"/>
                <p:cNvSpPr/>
                <p:nvPr/>
              </p:nvSpPr>
              <p:spPr>
                <a:xfrm>
                  <a:off x="266580"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13" name="正方形/長方形 412"/>
                <p:cNvSpPr/>
                <p:nvPr/>
              </p:nvSpPr>
              <p:spPr>
                <a:xfrm>
                  <a:off x="407028"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14" name="正方形/長方形 413"/>
                <p:cNvSpPr/>
                <p:nvPr/>
              </p:nvSpPr>
              <p:spPr>
                <a:xfrm>
                  <a:off x="266580"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15" name="正方形/長方形 414"/>
                <p:cNvSpPr/>
                <p:nvPr/>
              </p:nvSpPr>
              <p:spPr>
                <a:xfrm>
                  <a:off x="407028"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16" name="正方形/長方形 415"/>
                <p:cNvSpPr/>
                <p:nvPr/>
              </p:nvSpPr>
              <p:spPr>
                <a:xfrm>
                  <a:off x="547477"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17" name="正方形/長方形 416"/>
                <p:cNvSpPr/>
                <p:nvPr/>
              </p:nvSpPr>
              <p:spPr>
                <a:xfrm>
                  <a:off x="547477"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18" name="正方形/長方形 417"/>
                <p:cNvSpPr/>
                <p:nvPr/>
              </p:nvSpPr>
              <p:spPr>
                <a:xfrm>
                  <a:off x="266580"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19" name="正方形/長方形 418"/>
                <p:cNvSpPr/>
                <p:nvPr/>
              </p:nvSpPr>
              <p:spPr>
                <a:xfrm>
                  <a:off x="407028"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20" name="正方形/長方形 419"/>
                <p:cNvSpPr/>
                <p:nvPr/>
              </p:nvSpPr>
              <p:spPr>
                <a:xfrm>
                  <a:off x="547477"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21" name="正方形/長方形 420"/>
                <p:cNvSpPr/>
                <p:nvPr/>
              </p:nvSpPr>
              <p:spPr>
                <a:xfrm>
                  <a:off x="266580"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22" name="正方形/長方形 421"/>
                <p:cNvSpPr/>
                <p:nvPr/>
              </p:nvSpPr>
              <p:spPr>
                <a:xfrm>
                  <a:off x="407028"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23" name="正方形/長方形 422"/>
                <p:cNvSpPr/>
                <p:nvPr/>
              </p:nvSpPr>
              <p:spPr>
                <a:xfrm>
                  <a:off x="547477"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399" name="グループ化 398"/>
              <p:cNvGrpSpPr/>
              <p:nvPr/>
            </p:nvGrpSpPr>
            <p:grpSpPr>
              <a:xfrm>
                <a:off x="1009164" y="2875097"/>
                <a:ext cx="421345" cy="561794"/>
                <a:chOff x="266580" y="2875097"/>
                <a:chExt cx="421345" cy="561794"/>
              </a:xfrm>
            </p:grpSpPr>
            <p:sp>
              <p:nvSpPr>
                <p:cNvPr id="400" name="正方形/長方形 399"/>
                <p:cNvSpPr/>
                <p:nvPr/>
              </p:nvSpPr>
              <p:spPr>
                <a:xfrm>
                  <a:off x="266580"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1" name="正方形/長方形 400"/>
                <p:cNvSpPr/>
                <p:nvPr/>
              </p:nvSpPr>
              <p:spPr>
                <a:xfrm>
                  <a:off x="407028"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2" name="正方形/長方形 401"/>
                <p:cNvSpPr/>
                <p:nvPr/>
              </p:nvSpPr>
              <p:spPr>
                <a:xfrm>
                  <a:off x="266580"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3" name="正方形/長方形 402"/>
                <p:cNvSpPr/>
                <p:nvPr/>
              </p:nvSpPr>
              <p:spPr>
                <a:xfrm>
                  <a:off x="407028"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4" name="正方形/長方形 403"/>
                <p:cNvSpPr/>
                <p:nvPr/>
              </p:nvSpPr>
              <p:spPr>
                <a:xfrm>
                  <a:off x="547477"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5" name="正方形/長方形 404"/>
                <p:cNvSpPr/>
                <p:nvPr/>
              </p:nvSpPr>
              <p:spPr>
                <a:xfrm>
                  <a:off x="547477"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6" name="正方形/長方形 405"/>
                <p:cNvSpPr/>
                <p:nvPr/>
              </p:nvSpPr>
              <p:spPr>
                <a:xfrm>
                  <a:off x="266580"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7" name="正方形/長方形 406"/>
                <p:cNvSpPr/>
                <p:nvPr/>
              </p:nvSpPr>
              <p:spPr>
                <a:xfrm>
                  <a:off x="407028"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8" name="正方形/長方形 407"/>
                <p:cNvSpPr/>
                <p:nvPr/>
              </p:nvSpPr>
              <p:spPr>
                <a:xfrm>
                  <a:off x="547477"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9" name="正方形/長方形 408"/>
                <p:cNvSpPr/>
                <p:nvPr/>
              </p:nvSpPr>
              <p:spPr>
                <a:xfrm>
                  <a:off x="266580"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10" name="正方形/長方形 409"/>
                <p:cNvSpPr/>
                <p:nvPr/>
              </p:nvSpPr>
              <p:spPr>
                <a:xfrm>
                  <a:off x="407028"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11" name="正方形/長方形 410"/>
                <p:cNvSpPr/>
                <p:nvPr/>
              </p:nvSpPr>
              <p:spPr>
                <a:xfrm>
                  <a:off x="547477"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grpSp>
      <p:sp>
        <p:nvSpPr>
          <p:cNvPr id="383" name="正方形/長方形 382"/>
          <p:cNvSpPr/>
          <p:nvPr/>
        </p:nvSpPr>
        <p:spPr>
          <a:xfrm>
            <a:off x="560512" y="5301208"/>
            <a:ext cx="4032448" cy="252000"/>
          </a:xfrm>
          <a:prstGeom prst="rect">
            <a:avLst/>
          </a:prstGeom>
          <a:noFill/>
        </p:spPr>
        <p:txBody>
          <a:bodyPr wrap="none" lIns="0" tIns="0" rIns="0" bIns="0" anchor="ctr" anchorCtr="0">
            <a:noAutofit/>
          </a:bodyPr>
          <a:lstStyle/>
          <a:p>
            <a:pPr algn="ctr" fontAlgn="ctr">
              <a:buClr>
                <a:srgbClr val="3D6AA7"/>
              </a:buClr>
            </a:pPr>
            <a:r>
              <a:rPr lang="ja-JP" altLang="en-US" sz="1100" b="1">
                <a:latin typeface="Arial" panose="020B0604020202020204" pitchFamily="34" charset="0"/>
                <a:ea typeface="ＭＳ Ｐゴシック" panose="020B0600070205080204" pitchFamily="50" charset="-128"/>
                <a:cs typeface="Arial" panose="020B0604020202020204" pitchFamily="34" charset="0"/>
              </a:rPr>
              <a:t>メインシンポジウム</a:t>
            </a:r>
            <a:endParaRPr lang="zh-TW" altLang="en-US" sz="1100" baseline="30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48" name="片側の 2 つの角を丸めた四角形 447"/>
          <p:cNvSpPr/>
          <p:nvPr/>
        </p:nvSpPr>
        <p:spPr>
          <a:xfrm rot="10800000">
            <a:off x="560512" y="5301208"/>
            <a:ext cx="4032448" cy="1008112"/>
          </a:xfrm>
          <a:prstGeom prst="round2SameRect">
            <a:avLst>
              <a:gd name="adj1" fmla="val 6379"/>
              <a:gd name="adj2" fmla="val 0"/>
            </a:avLst>
          </a:prstGeom>
          <a:noFill/>
          <a:ln w="12700" cap="flat" cmpd="sng" algn="ctr">
            <a:solidFill>
              <a:srgbClr val="AFE6F7"/>
            </a:solidFill>
            <a:prstDash val="solid"/>
            <a:round/>
            <a:headEnd type="none" w="med" len="med"/>
            <a:tailEnd type="none" w="med" len="med"/>
          </a:ln>
          <a:extLst>
            <a:ext uri="{909E8E84-426E-40DD-AFC4-6F175D3DCCD1}">
              <a14:hiddenFill xmlns:a14="http://schemas.microsoft.com/office/drawing/2010/main">
                <a:solidFill>
                  <a:srgbClr val="AFE6F7"/>
                </a:solidFill>
              </a14:hiddenFill>
            </a:ext>
          </a:extLst>
        </p:spPr>
        <p:txBody>
          <a:bodyPr wrap="square" lIns="0" tIns="72000" rIns="0" bIns="0" rtlCol="0" anchor="t" anchorCtr="0">
            <a:noAutofit/>
          </a:bodyPr>
          <a:lstStyle/>
          <a:p>
            <a:pPr algn="ctr" defTabSz="955675" fontAlgn="ctr" hangingPunct="0">
              <a:buSzPct val="120000"/>
            </a:pPr>
            <a:endParaRPr lang="ja-JP" altLang="en-US" sz="1200" dirty="0">
              <a:latin typeface="Arial Black" pitchFamily="34" charset="0"/>
              <a:ea typeface="HGP創英角ｺﾞｼｯｸUB" pitchFamily="50" charset="-128"/>
            </a:endParaRPr>
          </a:p>
        </p:txBody>
      </p:sp>
      <p:sp>
        <p:nvSpPr>
          <p:cNvPr id="453" name="正方形/長方形 452"/>
          <p:cNvSpPr/>
          <p:nvPr/>
        </p:nvSpPr>
        <p:spPr>
          <a:xfrm>
            <a:off x="2216696" y="4653136"/>
            <a:ext cx="720080" cy="153888"/>
          </a:xfrm>
          <a:prstGeom prst="rect">
            <a:avLst/>
          </a:prstGeom>
          <a:noFill/>
          <a:extLst>
            <a:ext uri="{909E8E84-426E-40DD-AFC4-6F175D3DCCD1}">
              <a14:hiddenFill xmlns:a14="http://schemas.microsoft.com/office/drawing/2010/main">
                <a:solidFill>
                  <a:srgbClr val="CCDAEC"/>
                </a:solidFill>
              </a14:hiddenFill>
            </a:ext>
          </a:extLst>
        </p:spPr>
        <p:txBody>
          <a:bodyPr wrap="square" lIns="0" tIns="0" rIns="0" bIns="0" anchor="ctr" anchorCtr="0">
            <a:noAutofit/>
          </a:bodyPr>
          <a:lstStyle/>
          <a:p>
            <a:pPr algn="ctr" fontAlgn="ctr">
              <a:buClr>
                <a:srgbClr val="3D6AA7"/>
              </a:buClr>
            </a:pP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a:t>
            </a:r>
            <a:r>
              <a:rPr lang="en-US" altLang="ja-JP" sz="900" b="1"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年度）</a:t>
            </a:r>
          </a:p>
        </p:txBody>
      </p:sp>
      <p:sp>
        <p:nvSpPr>
          <p:cNvPr id="345" name="正方形/長方形 344"/>
          <p:cNvSpPr/>
          <p:nvPr/>
        </p:nvSpPr>
        <p:spPr>
          <a:xfrm>
            <a:off x="272480" y="1937661"/>
            <a:ext cx="4608512" cy="769441"/>
          </a:xfrm>
          <a:prstGeom prst="rect">
            <a:avLst/>
          </a:prstGeom>
        </p:spPr>
        <p:txBody>
          <a:bodyPr wrap="square">
            <a:spAutoFit/>
          </a:bodyPr>
          <a:lstStyle/>
          <a:p>
            <a:pPr algn="just" fontAlgn="ctr"/>
            <a:r>
              <a:rPr lang="ja-JP" altLang="en-US" sz="1100" dirty="0"/>
              <a:t>大阪大学は、</a:t>
            </a:r>
            <a:r>
              <a:rPr lang="en-US" altLang="ja-JP" sz="1100" dirty="0"/>
              <a:t>2005</a:t>
            </a:r>
            <a:r>
              <a:rPr lang="ja-JP" altLang="en-US" sz="1100" dirty="0"/>
              <a:t>年度以降、「新興・再興感染症研究拠点形成プログラム」等に採択され、保健省・医科学局・タイ国立予防衛生研究所内に日本・タイ新興・再興感染症共同研究センターを設置。</a:t>
            </a:r>
            <a:r>
              <a:rPr lang="en-US" altLang="ja-JP" sz="1100" dirty="0"/>
              <a:t>2015</a:t>
            </a:r>
            <a:r>
              <a:rPr lang="ja-JP" altLang="en-US" sz="1100" dirty="0"/>
              <a:t>年から</a:t>
            </a:r>
            <a:r>
              <a:rPr lang="en-US" altLang="ja-JP" sz="1100" dirty="0"/>
              <a:t>AMED</a:t>
            </a:r>
            <a:r>
              <a:rPr lang="ja-JP" altLang="en-US" sz="1100" dirty="0"/>
              <a:t>の「感染症国際開発拠点連携プログラム」に引き継がれている。</a:t>
            </a:r>
            <a:endParaRPr lang="en-US" altLang="ja-JP" sz="1100" baseline="30000" dirty="0"/>
          </a:p>
        </p:txBody>
      </p:sp>
    </p:spTree>
    <p:extLst>
      <p:ext uri="{BB962C8B-B14F-4D97-AF65-F5344CB8AC3E}">
        <p14:creationId xmlns:p14="http://schemas.microsoft.com/office/powerpoint/2010/main" val="307434164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タイ／日本との関わり</a:t>
            </a:r>
            <a:endParaRPr kumimoji="1" lang="ja-JP" altLang="en-US"/>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dirty="0"/>
              <a:t>JICA</a:t>
            </a:r>
            <a:r>
              <a:rPr lang="ja-JP" altLang="en-US" dirty="0"/>
              <a:t>の主な医療国際化関連事業（</a:t>
            </a:r>
            <a:r>
              <a:rPr lang="en-US" altLang="ja-JP" dirty="0"/>
              <a:t>1/2</a:t>
            </a:r>
            <a:r>
              <a:rPr lang="ja-JP" altLang="en-US" dirty="0"/>
              <a:t>）</a:t>
            </a:r>
          </a:p>
        </p:txBody>
      </p:sp>
      <p:graphicFrame>
        <p:nvGraphicFramePr>
          <p:cNvPr id="7" name="表 6"/>
          <p:cNvGraphicFramePr>
            <a:graphicFrameLocks noGrp="1"/>
          </p:cNvGraphicFramePr>
          <p:nvPr>
            <p:extLst>
              <p:ext uri="{D42A27DB-BD31-4B8C-83A1-F6EECF244321}">
                <p14:modId xmlns:p14="http://schemas.microsoft.com/office/powerpoint/2010/main" val="2098961703"/>
              </p:ext>
            </p:extLst>
          </p:nvPr>
        </p:nvGraphicFramePr>
        <p:xfrm>
          <a:off x="200023" y="1053240"/>
          <a:ext cx="9508778" cy="4824000"/>
        </p:xfrm>
        <a:graphic>
          <a:graphicData uri="http://schemas.openxmlformats.org/drawingml/2006/table">
            <a:tbl>
              <a:tblPr firstRow="1" bandRow="1">
                <a:tableStyleId>{5C22544A-7EE6-4342-B048-85BDC9FD1C3A}</a:tableStyleId>
              </a:tblPr>
              <a:tblGrid>
                <a:gridCol w="364778">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2736000">
                  <a:extLst>
                    <a:ext uri="{9D8B030D-6E8A-4147-A177-3AD203B41FA5}">
                      <a16:colId xmlns:a16="http://schemas.microsoft.com/office/drawing/2014/main" val="20002"/>
                    </a:ext>
                  </a:extLst>
                </a:gridCol>
                <a:gridCol w="936000">
                  <a:extLst>
                    <a:ext uri="{9D8B030D-6E8A-4147-A177-3AD203B41FA5}">
                      <a16:colId xmlns:a16="http://schemas.microsoft.com/office/drawing/2014/main" val="20003"/>
                    </a:ext>
                  </a:extLst>
                </a:gridCol>
                <a:gridCol w="936000">
                  <a:extLst>
                    <a:ext uri="{9D8B030D-6E8A-4147-A177-3AD203B41FA5}">
                      <a16:colId xmlns:a16="http://schemas.microsoft.com/office/drawing/2014/main" val="20004"/>
                    </a:ext>
                  </a:extLst>
                </a:gridCol>
                <a:gridCol w="1944000">
                  <a:extLst>
                    <a:ext uri="{9D8B030D-6E8A-4147-A177-3AD203B41FA5}">
                      <a16:colId xmlns:a16="http://schemas.microsoft.com/office/drawing/2014/main" val="20005"/>
                    </a:ext>
                  </a:extLst>
                </a:gridCol>
                <a:gridCol w="1944000">
                  <a:extLst>
                    <a:ext uri="{9D8B030D-6E8A-4147-A177-3AD203B41FA5}">
                      <a16:colId xmlns:a16="http://schemas.microsoft.com/office/drawing/2014/main" val="20006"/>
                    </a:ext>
                  </a:extLst>
                </a:gridCol>
              </a:tblGrid>
              <a:tr h="252000">
                <a:tc rowSpan="2">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事業時期</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事業費</a:t>
                      </a:r>
                      <a:endParaRPr lang="en-US" altLang="zh-TW"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（億円）</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事業形態</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grid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関係者</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252000">
                <a:tc vMerge="1">
                  <a:txBody>
                    <a:bodyPr/>
                    <a:lstStyle/>
                    <a:p>
                      <a:pPr 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a:t>
                      </a: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tc>
                  <a:txBody>
                    <a:bodyPr/>
                    <a:lstStyle/>
                    <a:p>
                      <a:pPr algn="ctr" fontAlgn="ctr"/>
                      <a:r>
                        <a:rPr lang="ja-JP" altLang="en-US" sz="1050" b="0" i="0" u="none" strike="noStrike">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タイ側</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extLst>
                  <a:ext uri="{0D108BD9-81ED-4DB2-BD59-A6C34878D82A}">
                    <a16:rowId xmlns:a16="http://schemas.microsoft.com/office/drawing/2014/main" val="10001"/>
                  </a:ext>
                </a:extLst>
              </a:tr>
              <a:tr h="540000">
                <a:tc>
                  <a:txBody>
                    <a:bodyPr/>
                    <a:lstStyle/>
                    <a:p>
                      <a:pPr algn="ctr" font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2010</a:t>
                      </a: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2013</a:t>
                      </a: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アフリカ向けマラリア予防対策</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000" b="0" i="0" u="none" strike="noStrike" kern="1200" dirty="0">
                          <a:solidFill>
                            <a:schemeClr val="tx1"/>
                          </a:solidFill>
                          <a:effectLst/>
                          <a:latin typeface="+mn-ea"/>
                          <a:ea typeface="+mn-ea"/>
                          <a:cs typeface="Arial" panose="020B0604020202020204" pitchFamily="34" charset="0"/>
                        </a:rPr>
                        <a:t>-</a:t>
                      </a:r>
                      <a:endParaRPr kumimoji="1" lang="ja-JP" altLang="en-US" sz="1000" b="0" i="0" u="none" strike="noStrike" kern="1200" dirty="0">
                        <a:solidFill>
                          <a:schemeClr val="tx1"/>
                        </a:solidFill>
                        <a:effectLst/>
                        <a:latin typeface="+mn-ea"/>
                        <a:ea typeface="+mn-ea"/>
                        <a:cs typeface="Arial" panose="020B0604020202020204" pitchFamily="34" charset="0"/>
                      </a:endParaRPr>
                    </a:p>
                  </a:txBody>
                  <a:tcPr marL="9525" marR="9525"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10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個別案件</a:t>
                      </a:r>
                      <a:endParaRPr lang="en-US" altLang="zh-TW" sz="10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p>
                      <a:pPr marL="0" algn="ctr" defTabSz="914400" rtl="0" eaLnBrk="1" fontAlgn="ctr" latinLnBrk="0" hangingPunct="1"/>
                      <a:r>
                        <a:rPr kumimoji="1" lang="zh-TW" altLang="en-US" sz="9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（国別研修）</a:t>
                      </a:r>
                      <a:endParaRPr kumimoji="1" lang="ja-JP" altLang="en-US" sz="9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9525" marR="9525"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保健省疾病対策局生物媒介疾病部</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2012</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2015</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HIV/AIDS</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予防対策に係る政策・戦略と実施</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000" b="0" i="0" u="none" strike="noStrike" kern="1200" dirty="0">
                          <a:solidFill>
                            <a:srgbClr val="000000"/>
                          </a:solidFill>
                          <a:effectLst/>
                          <a:latin typeface="+mn-ea"/>
                          <a:ea typeface="+mn-ea"/>
                          <a:cs typeface="Arial" panose="020B0604020202020204" pitchFamily="34" charset="0"/>
                        </a:rPr>
                        <a:t>-</a:t>
                      </a:r>
                      <a:endParaRPr kumimoji="1" lang="ja-JP" altLang="en-US" sz="1000" b="0" i="0" u="none" strike="noStrike" kern="1200" dirty="0">
                        <a:solidFill>
                          <a:srgbClr val="000000"/>
                        </a:solidFill>
                        <a:effectLst/>
                        <a:latin typeface="+mn-ea"/>
                        <a:ea typeface="+mn-ea"/>
                        <a:cs typeface="Arial" panose="020B0604020202020204" pitchFamily="34" charset="0"/>
                      </a:endParaRPr>
                    </a:p>
                  </a:txBody>
                  <a:tcPr marL="9525" marR="9525"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個別案件</a:t>
                      </a:r>
                      <a:endPar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marL="0" algn="ctr" defTabSz="914400" rtl="0" eaLnBrk="1" fontAlgn="ctr" latinLnBrk="0" hangingPunct="1"/>
                      <a:r>
                        <a:rPr kumimoji="1" lang="zh-TW" altLang="en-US" sz="9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（国別研修）</a:t>
                      </a:r>
                      <a:endParaRPr kumimoji="1" lang="ja-JP" altLang="en-US" sz="9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9525" marR="9525"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マヒドン大学アセアン保健開発研究所</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2013</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2014</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診療報酬制度</a:t>
                      </a:r>
                      <a:endPar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000" b="0" i="0" u="none" strike="noStrike" kern="1200" dirty="0">
                          <a:solidFill>
                            <a:srgbClr val="000000"/>
                          </a:solidFill>
                          <a:effectLst/>
                          <a:latin typeface="+mn-ea"/>
                          <a:ea typeface="+mn-ea"/>
                          <a:cs typeface="Arial" panose="020B0604020202020204" pitchFamily="34" charset="0"/>
                        </a:rPr>
                        <a:t>-</a:t>
                      </a:r>
                      <a:endParaRPr kumimoji="1" lang="ja-JP" altLang="en-US" sz="1000" b="0" i="0" u="none" strike="noStrike" kern="1200" dirty="0">
                        <a:solidFill>
                          <a:srgbClr val="000000"/>
                        </a:solidFill>
                        <a:effectLst/>
                        <a:latin typeface="+mn-ea"/>
                        <a:ea typeface="+mn-ea"/>
                        <a:cs typeface="Arial" panose="020B0604020202020204" pitchFamily="34" charset="0"/>
                      </a:endParaRPr>
                    </a:p>
                  </a:txBody>
                  <a:tcPr marL="9525" marR="9525"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個別案件</a:t>
                      </a:r>
                      <a:endPar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marL="0" algn="ctr" defTabSz="914400" rtl="0" eaLnBrk="1" fontAlgn="ctr" latinLnBrk="0" hangingPunct="1"/>
                      <a:r>
                        <a:rPr kumimoji="1" lang="zh-TW" altLang="en-US" sz="9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（国別研修）</a:t>
                      </a:r>
                      <a:endParaRPr kumimoji="1" lang="ja-JP" altLang="en-US" sz="9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9525" marR="9525"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厚生労働省</a:t>
                      </a:r>
                      <a:endPar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国民医療保障局</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zh-TW"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2013</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2014</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透析技術ネットワーク開発計画における</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CDDS</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（多人数用透析液供給装置）技術普及促進事業</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mn-ea"/>
                          <a:ea typeface="+mn-ea"/>
                        </a:rPr>
                        <a: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民間技術</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algn="ctr"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普及促進</a:t>
                      </a:r>
                      <a:r>
                        <a:rPr lang="en-US" altLang="ja-JP" sz="1000" b="0"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※2</a:t>
                      </a: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旭化成、旭化成メディカル、</a:t>
                      </a:r>
                      <a:b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b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日機装</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2013</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大腸がん早期発見・治療プロジェクト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dirty="0">
                          <a:solidFill>
                            <a:srgbClr val="000000"/>
                          </a:solidFill>
                          <a:effectLst/>
                          <a:latin typeface="+mn-lt"/>
                          <a:ea typeface="ＭＳ Ｐゴシック" panose="020B0600070205080204" pitchFamily="50" charset="-128"/>
                          <a:cs typeface="Arial" panose="020B0604020202020204" pitchFamily="34" charset="0"/>
                        </a:rPr>
                        <a:t>0.3</a:t>
                      </a:r>
                    </a:p>
                  </a:txBody>
                  <a:tcPr marL="9525" marR="9525"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草の根技協</a:t>
                      </a:r>
                      <a:r>
                        <a:rPr lang="en-US" altLang="ja-JP" sz="1000" b="0" i="0" u="none" strike="noStrike" baseline="300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（地域提案型）</a:t>
                      </a:r>
                    </a:p>
                  </a:txBody>
                  <a:tcPr marL="9525" marR="9525"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zh-CN"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東京科学大学</a:t>
                      </a:r>
                      <a:endPar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チュラロンコン大学</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6</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2014</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2015</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アドバンス内視鏡外科手術普及促進事業</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mn-ea"/>
                          <a:ea typeface="+mn-ea"/>
                        </a:rPr>
                        <a: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民間技術</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algn="ctr"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普及促進</a:t>
                      </a:r>
                      <a:r>
                        <a:rPr lang="en-US" altLang="ja-JP" sz="1000" b="0"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※2</a:t>
                      </a: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オリンパスメディカルシステムズ</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タイ中核国立病院関係者</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7</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2014</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タイにおける妊産婦管理及び糖尿病のための</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ICT</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遠隔医療支援プロジェクト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dirty="0">
                          <a:solidFill>
                            <a:srgbClr val="000000"/>
                          </a:solidFill>
                          <a:effectLst/>
                          <a:latin typeface="+mn-lt"/>
                          <a:ea typeface="ＭＳ Ｐゴシック" panose="020B0600070205080204" pitchFamily="50" charset="-128"/>
                          <a:cs typeface="Arial" panose="020B0604020202020204" pitchFamily="34" charset="0"/>
                        </a:rPr>
                        <a:t>0.59</a:t>
                      </a:r>
                      <a:endParaRPr kumimoji="1" lang="ja-JP" altLang="en-US" sz="1000" b="0" i="0" u="none" strike="noStrike" kern="1200" dirty="0">
                        <a:solidFill>
                          <a:srgbClr val="000000"/>
                        </a:solidFill>
                        <a:effectLst/>
                        <a:latin typeface="+mn-lt"/>
                        <a:ea typeface="ＭＳ Ｐゴシック" panose="020B0600070205080204" pitchFamily="50" charset="-128"/>
                        <a:cs typeface="Arial" panose="020B0604020202020204" pitchFamily="34" charset="0"/>
                      </a:endParaRPr>
                    </a:p>
                  </a:txBody>
                  <a:tcPr marL="9525" marR="9525"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草の根技協</a:t>
                      </a:r>
                      <a:r>
                        <a:rPr lang="en-US" altLang="ja-JP" sz="1000" b="0" i="0" u="none" strike="noStrike" baseline="300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marL="0" algn="ctr" defTabSz="914400" rtl="0" eaLnBrk="1" fontAlgn="ctr" latinLnBrk="0" hangingPunct="1"/>
                      <a:r>
                        <a:rPr kumimoji="1" lang="ja-JP" altLang="en-US" sz="9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（地域提案型）</a:t>
                      </a:r>
                    </a:p>
                  </a:txBody>
                  <a:tcPr marL="9525" marR="9525"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香川県、香川大学、</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e-HCIK</a:t>
                      </a:r>
                      <a:r>
                        <a:rPr kumimoji="1" lang="ja-JP" altLang="en-US" sz="1000" b="0" i="0" u="none" strike="noStrike" kern="1200" dirty="0" err="1">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BHN</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テレコム支援協議会、ミトラ、ネットワンシステムズ</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チェンマイ大学</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8</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透析技術トレーニングセンター開発計画における水浄化およびアセアン諸国を対象とした透析技術普及促進事業</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mn-ea"/>
                          <a:ea typeface="+mn-ea"/>
                        </a:rPr>
                        <a: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民間技術</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algn="ctr"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普及促進</a:t>
                      </a:r>
                      <a:r>
                        <a:rPr lang="en-US" altLang="ja-JP" sz="800" b="0"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※2</a:t>
                      </a: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rPr>
                        <a:t>（健康・医療特別枠）</a:t>
                      </a: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メディキット、</a:t>
                      </a:r>
                      <a:r>
                        <a:rPr lang="zh-CN"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旭化成株式会社、</a:t>
                      </a:r>
                      <a:br>
                        <a:rPr lang="en-US" altLang="zh-CN" sz="1000" b="0" i="0" u="none" strike="noStrike" dirty="0">
                          <a:solidFill>
                            <a:schemeClr val="tx1"/>
                          </a:solidFill>
                          <a:effectLst/>
                          <a:latin typeface="ＭＳ Ｐゴシック" panose="020B0600070205080204" pitchFamily="50" charset="-128"/>
                          <a:ea typeface="ＭＳ Ｐゴシック" panose="020B0600070205080204" pitchFamily="50" charset="-128"/>
                        </a:rPr>
                      </a:br>
                      <a:r>
                        <a:rPr lang="zh-CN"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川澄化学工業株式会社</a:t>
                      </a: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透析医療関係者</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bl>
          </a:graphicData>
        </a:graphic>
      </p:graphicFrame>
      <p:sp>
        <p:nvSpPr>
          <p:cNvPr id="8" name="テキスト ボックス 7"/>
          <p:cNvSpPr txBox="1"/>
          <p:nvPr/>
        </p:nvSpPr>
        <p:spPr>
          <a:xfrm>
            <a:off x="200472" y="5996374"/>
            <a:ext cx="9504000" cy="554442"/>
          </a:xfrm>
          <a:prstGeom prst="rect">
            <a:avLst/>
          </a:prstGeom>
          <a:noFill/>
        </p:spPr>
        <p:txBody>
          <a:bodyPr wrap="square" lIns="0" tIns="36000" rIns="0" bIns="0" rtlCol="0">
            <a:spAutoFit/>
          </a:bodyPr>
          <a:lstStyle>
            <a:defPPr>
              <a:defRPr lang="ja-JP"/>
            </a:defPPr>
            <a:lvl1pPr marL="228600" indent="-228600" algn="just">
              <a:spcAft>
                <a:spcPts val="200"/>
              </a:spcAft>
              <a:defRPr sz="800">
                <a:latin typeface="Arial" panose="020B0604020202020204" pitchFamily="34" charset="0"/>
                <a:ea typeface="ＭＳ Ｐゴシック" panose="020B0600070205080204" pitchFamily="50" charset="-128"/>
                <a:cs typeface="Arial" panose="020B0604020202020204" pitchFamily="34" charset="0"/>
              </a:defRPr>
            </a:lvl1pPr>
          </a:lstStyle>
          <a:p>
            <a:r>
              <a:rPr lang="en-US" altLang="ja-JP" dirty="0"/>
              <a:t>※1	</a:t>
            </a:r>
            <a:r>
              <a:rPr lang="ja-JP" altLang="en-US" dirty="0"/>
              <a:t>「草の根・人間の安全保障無償資金協力」の事業の一つ。開発途上国の地方公共団体や途上国において活動している</a:t>
            </a:r>
            <a:r>
              <a:rPr lang="en-US" altLang="ja-JP" dirty="0"/>
              <a:t>NGO</a:t>
            </a:r>
            <a:r>
              <a:rPr lang="ja-JP" altLang="en-US" dirty="0"/>
              <a:t>等が現地において実施する比較的小規模なプロジェクト（原則</a:t>
            </a:r>
            <a:r>
              <a:rPr lang="en-US" altLang="ja-JP" dirty="0"/>
              <a:t>1,000</a:t>
            </a:r>
            <a:r>
              <a:rPr lang="ja-JP" altLang="en-US" dirty="0"/>
              <a:t>万円以下の案件）に対し、資金協力を行うもの。開発途上国の草の根レベルに直接裨益するきめの細かい援助であり、また、 機動的な対応が可能な「足の速い援助」であるという特徴を有している</a:t>
            </a:r>
            <a:endParaRPr lang="en-US" altLang="ja-JP" dirty="0"/>
          </a:p>
          <a:p>
            <a:r>
              <a:rPr lang="en-US" altLang="ja-JP" dirty="0"/>
              <a:t>※2	</a:t>
            </a:r>
            <a:r>
              <a:rPr lang="ja-JP" altLang="en-US" dirty="0"/>
              <a:t>開発途上国の政府関係者を主な対象に、日本での研修や現地でのセミナー、実証活動等を通じ、日本の民間企業等が持つ優れた製品・技術・システムの理解を促す事業。</a:t>
            </a:r>
            <a:r>
              <a:rPr lang="en-US" altLang="ja-JP" dirty="0"/>
              <a:t>1</a:t>
            </a:r>
            <a:r>
              <a:rPr lang="ja-JP" altLang="en-US" dirty="0"/>
              <a:t>件当たりの上限額は</a:t>
            </a:r>
            <a:r>
              <a:rPr lang="en-US" altLang="ja-JP" dirty="0"/>
              <a:t>2,000</a:t>
            </a:r>
            <a:r>
              <a:rPr lang="ja-JP" altLang="en-US" dirty="0"/>
              <a:t>万円（健康・医療特別枠のみ</a:t>
            </a:r>
            <a:r>
              <a:rPr lang="en-US" altLang="ja-JP" dirty="0"/>
              <a:t>5,000</a:t>
            </a:r>
            <a:r>
              <a:rPr lang="ja-JP" altLang="en-US" dirty="0"/>
              <a:t>万円）</a:t>
            </a:r>
          </a:p>
        </p:txBody>
      </p:sp>
      <p:sp>
        <p:nvSpPr>
          <p:cNvPr id="9" name="テキスト ボックス 8"/>
          <p:cNvSpPr txBox="1"/>
          <p:nvPr/>
        </p:nvSpPr>
        <p:spPr>
          <a:xfrm>
            <a:off x="200472" y="6617177"/>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01786756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タイ／日本との関わり</a:t>
            </a:r>
            <a:endParaRPr kumimoji="1" lang="ja-JP" altLang="en-US"/>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dirty="0"/>
              <a:t>JICA</a:t>
            </a:r>
            <a:r>
              <a:rPr lang="ja-JP" altLang="en-US" dirty="0"/>
              <a:t>の主な医療国際化関連事業（</a:t>
            </a:r>
            <a:r>
              <a:rPr lang="en-US" altLang="ja-JP" dirty="0"/>
              <a:t>2/2</a:t>
            </a:r>
            <a:r>
              <a:rPr lang="ja-JP" altLang="en-US" dirty="0"/>
              <a:t>）</a:t>
            </a:r>
          </a:p>
        </p:txBody>
      </p:sp>
      <p:graphicFrame>
        <p:nvGraphicFramePr>
          <p:cNvPr id="7" name="表 6"/>
          <p:cNvGraphicFramePr>
            <a:graphicFrameLocks noGrp="1"/>
          </p:cNvGraphicFramePr>
          <p:nvPr>
            <p:extLst>
              <p:ext uri="{D42A27DB-BD31-4B8C-83A1-F6EECF244321}">
                <p14:modId xmlns:p14="http://schemas.microsoft.com/office/powerpoint/2010/main" val="3292658684"/>
              </p:ext>
            </p:extLst>
          </p:nvPr>
        </p:nvGraphicFramePr>
        <p:xfrm>
          <a:off x="200025" y="1127089"/>
          <a:ext cx="9508778" cy="5431402"/>
        </p:xfrm>
        <a:graphic>
          <a:graphicData uri="http://schemas.openxmlformats.org/drawingml/2006/table">
            <a:tbl>
              <a:tblPr firstRow="1" bandRow="1">
                <a:tableStyleId>{5C22544A-7EE6-4342-B048-85BDC9FD1C3A}</a:tableStyleId>
              </a:tblPr>
              <a:tblGrid>
                <a:gridCol w="364778">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2736000">
                  <a:extLst>
                    <a:ext uri="{9D8B030D-6E8A-4147-A177-3AD203B41FA5}">
                      <a16:colId xmlns:a16="http://schemas.microsoft.com/office/drawing/2014/main" val="20002"/>
                    </a:ext>
                  </a:extLst>
                </a:gridCol>
                <a:gridCol w="936000">
                  <a:extLst>
                    <a:ext uri="{9D8B030D-6E8A-4147-A177-3AD203B41FA5}">
                      <a16:colId xmlns:a16="http://schemas.microsoft.com/office/drawing/2014/main" val="20003"/>
                    </a:ext>
                  </a:extLst>
                </a:gridCol>
                <a:gridCol w="936000">
                  <a:extLst>
                    <a:ext uri="{9D8B030D-6E8A-4147-A177-3AD203B41FA5}">
                      <a16:colId xmlns:a16="http://schemas.microsoft.com/office/drawing/2014/main" val="20004"/>
                    </a:ext>
                  </a:extLst>
                </a:gridCol>
                <a:gridCol w="1944000">
                  <a:extLst>
                    <a:ext uri="{9D8B030D-6E8A-4147-A177-3AD203B41FA5}">
                      <a16:colId xmlns:a16="http://schemas.microsoft.com/office/drawing/2014/main" val="20005"/>
                    </a:ext>
                  </a:extLst>
                </a:gridCol>
                <a:gridCol w="1944000">
                  <a:extLst>
                    <a:ext uri="{9D8B030D-6E8A-4147-A177-3AD203B41FA5}">
                      <a16:colId xmlns:a16="http://schemas.microsoft.com/office/drawing/2014/main" val="20006"/>
                    </a:ext>
                  </a:extLst>
                </a:gridCol>
              </a:tblGrid>
              <a:tr h="226772">
                <a:tc rowSpan="2">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事業時期</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事業費</a:t>
                      </a:r>
                      <a:endParaRPr lang="en-US" altLang="zh-TW"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（億円）</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事業形態</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grid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関係者</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269691">
                <a:tc vMerge="1">
                  <a:txBody>
                    <a:bodyPr/>
                    <a:lstStyle/>
                    <a:p>
                      <a:pPr 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a:t>
                      </a: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tc>
                  <a:txBody>
                    <a:bodyPr/>
                    <a:lstStyle/>
                    <a:p>
                      <a:pPr algn="ctr" fontAlgn="ctr"/>
                      <a:r>
                        <a:rPr lang="ja-JP" altLang="en-US" sz="1050" b="0" i="0" u="none" strike="noStrike">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タイ側</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extLst>
                  <a:ext uri="{0D108BD9-81ED-4DB2-BD59-A6C34878D82A}">
                    <a16:rowId xmlns:a16="http://schemas.microsoft.com/office/drawing/2014/main" val="10001"/>
                  </a:ext>
                </a:extLst>
              </a:tr>
              <a:tr h="283648">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9</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2019</a:t>
                      </a:r>
                      <a:endParaRPr kumimoji="1" lang="zh-TW"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効果的な結核症対策のためのヒトと病原菌の</a:t>
                      </a:r>
                      <a:br>
                        <a:rPr kumimoji="1" lang="en-US" altLang="ja-JP"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ゲノム情報の統合的活用プロジェクト</a:t>
                      </a:r>
                      <a:endParaRPr kumimoji="1" lang="zh-TW"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900" b="0" i="0" u="none" strike="noStrike" kern="1200" dirty="0">
                          <a:solidFill>
                            <a:srgbClr val="000000"/>
                          </a:solidFill>
                          <a:effectLst/>
                          <a:latin typeface="+mn-lt"/>
                          <a:ea typeface="ＭＳ Ｐゴシック" panose="020B0600070205080204" pitchFamily="50" charset="-128"/>
                          <a:cs typeface="Arial" panose="020B0604020202020204" pitchFamily="34" charset="0"/>
                        </a:rPr>
                        <a:t>3.5</a:t>
                      </a:r>
                    </a:p>
                    <a:p>
                      <a:pPr marL="0" algn="ctr" defTabSz="914400" rtl="0" eaLnBrk="1" fontAlgn="ctr" latinLnBrk="0" hangingPunct="1"/>
                      <a:r>
                        <a:rPr kumimoji="1" lang="ja-JP" altLang="en-US" sz="900" kern="1200" dirty="0">
                          <a:solidFill>
                            <a:schemeClr val="tx1"/>
                          </a:solidFill>
                          <a:latin typeface="+mn-lt"/>
                          <a:ea typeface="ＭＳ Ｐゴシック" panose="020B0600070205080204" pitchFamily="50" charset="-128"/>
                          <a:cs typeface="Arial" panose="020B0604020202020204" pitchFamily="34" charset="0"/>
                        </a:rPr>
                        <a:t>（日本側）</a:t>
                      </a:r>
                    </a:p>
                  </a:txBody>
                  <a:tcPr marL="9525" marR="9525"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技術協力</a:t>
                      </a:r>
                      <a:endPar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marL="0" algn="ctr" defTabSz="914400" rtl="0" eaLnBrk="1" fontAlgn="ctr" latinLnBrk="0" hangingPunct="1"/>
                      <a:r>
                        <a:rPr kumimoji="1" lang="ja-JP" altLang="en-US" sz="9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（科学技術）</a:t>
                      </a:r>
                      <a:endParaRPr kumimoji="1" lang="en-US" altLang="ja-JP" sz="9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9525" marR="9525"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zh-CN"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東京大学</a:t>
                      </a:r>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大</a:t>
                      </a:r>
                      <a:r>
                        <a:rPr kumimoji="1" lang="zh-CN"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学院医学系研究科、理化学研究所、複十字病院</a:t>
                      </a:r>
                      <a:endPar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9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保健省医科学局医学生命科学研究所、マヒドン大学、チェンライ県</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64227">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10</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2018</a:t>
                      </a:r>
                      <a:endParaRPr kumimoji="1" lang="zh-TW"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タイ、チョンブリ県における町ぐるみ高齢者ケア・包括プロジェクト</a:t>
                      </a:r>
                      <a:r>
                        <a:rPr kumimoji="1" lang="en-US" altLang="ja-JP"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サンスク町をパイロット地域と</a:t>
                      </a:r>
                      <a:r>
                        <a:rPr kumimoji="1" lang="ja-JP" altLang="en-US" sz="9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して </a:t>
                      </a:r>
                      <a:endPar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mn-lt"/>
                          <a:ea typeface="ＭＳ Ｐゴシック" panose="020B0600070205080204" pitchFamily="50" charset="-128"/>
                        </a:rPr>
                        <a:t>0.46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草の根技協</a:t>
                      </a:r>
                      <a:endParaRPr kumimoji="1" lang="en-US" altLang="ja-JP"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（地域提案</a:t>
                      </a:r>
                      <a:r>
                        <a:rPr kumimoji="1" lang="ja-JP" altLang="en-US" sz="9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型） </a:t>
                      </a:r>
                      <a:endParaRPr lang="ja-JP" altLang="en-US" sz="9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900" dirty="0">
                          <a:effectLst/>
                        </a:rPr>
                        <a:t>佐久大学</a:t>
                      </a:r>
                      <a:endParaRPr lang="ja-JP" altLang="en-US" sz="9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900" dirty="0">
                          <a:effectLst/>
                        </a:rPr>
                        <a:t>ブラパ大学</a:t>
                      </a:r>
                      <a:endParaRPr lang="ja-JP" altLang="en-US" sz="9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87835">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11</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2019</a:t>
                      </a:r>
                      <a:endParaRPr kumimoji="1" lang="zh-TW"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ASEAN</a:t>
                      </a:r>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災害医療連携強化プロジェクト </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mn-ea"/>
                          <a:ea typeface="+mn-ea"/>
                        </a:rPr>
                        <a: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技術協力</a:t>
                      </a:r>
                      <a:endParaRPr kumimoji="1" lang="en-US" altLang="ja-JP"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プロジェクト</a:t>
                      </a:r>
                      <a:endParaRPr lang="ja-JP" altLang="en-US" sz="9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ja-JP" altLang="en-US" sz="9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zh-TW" altLang="en-US" sz="900" dirty="0">
                          <a:effectLst/>
                        </a:rPr>
                        <a:t>国家災害医療機関</a:t>
                      </a:r>
                      <a:endParaRPr lang="ja-JP" altLang="en-US" sz="9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3826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12</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2021</a:t>
                      </a:r>
                      <a:endParaRPr kumimoji="1" lang="zh-TW"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皮膚科医育成のための国際ネットワーク強化プロジェクト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mn-ea"/>
                          <a:ea typeface="+mn-ea"/>
                        </a:rPr>
                        <a: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技術協力</a:t>
                      </a:r>
                      <a:endParaRPr kumimoji="1" lang="en-US" altLang="ja-JP"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プロジェクト </a:t>
                      </a:r>
                      <a:endParaRPr lang="ja-JP" altLang="en-US" sz="9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ja-JP" altLang="en-US" sz="9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900" dirty="0">
                          <a:effectLst/>
                        </a:rPr>
                        <a:t>タイ皮膚病学研究所</a:t>
                      </a:r>
                      <a:endParaRPr lang="ja-JP" altLang="en-US" sz="9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3826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13</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2017</a:t>
                      </a:r>
                      <a:endParaRPr kumimoji="1" lang="zh-TW"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en-US" altLang="ja-JP"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CLMV</a:t>
                      </a:r>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諸国における結核の予防及びコントロールプログラムの効果的な実施のための能力強化</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mn-ea"/>
                          <a:ea typeface="+mn-ea"/>
                        </a:rPr>
                        <a: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個別案件</a:t>
                      </a:r>
                      <a:endParaRPr kumimoji="1" lang="en-US" altLang="ja-JP"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（第三国研修）</a:t>
                      </a:r>
                      <a:endParaRPr lang="ja-JP" altLang="en-US" sz="9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ja-JP" altLang="en-US" sz="9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900" dirty="0">
                          <a:effectLst/>
                        </a:rPr>
                        <a:t>マヒドン大学アセアン保健開発研究所</a:t>
                      </a:r>
                      <a:endParaRPr lang="ja-JP" altLang="en-US" sz="9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3826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14</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zh-TW"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2017</a:t>
                      </a:r>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2019</a:t>
                      </a:r>
                      <a:endParaRPr kumimoji="1" lang="zh-TW"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北タイの保健センターにおける</a:t>
                      </a:r>
                      <a:r>
                        <a:rPr kumimoji="1" lang="en-US" altLang="ja-JP"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HIV</a:t>
                      </a:r>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感染者ケアの強化事業 </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mn-lt"/>
                          <a:ea typeface="ＭＳ Ｐゴシック" panose="020B0600070205080204" pitchFamily="50" charset="-128"/>
                        </a:rPr>
                        <a:t>0.1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草の根技協</a:t>
                      </a:r>
                      <a:endParaRPr kumimoji="1" lang="en-US" altLang="ja-JP"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（支援</a:t>
                      </a:r>
                      <a:r>
                        <a:rPr kumimoji="1" lang="ja-JP" altLang="en-US" sz="9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型） </a:t>
                      </a:r>
                      <a:endParaRPr lang="ja-JP" altLang="en-US" sz="9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zh-CN" altLang="en-US" sz="900" dirty="0">
                          <a:effectLst/>
                        </a:rPr>
                        <a:t>学校法人杏林学園</a:t>
                      </a:r>
                      <a:endParaRPr lang="ja-JP" altLang="en-US" sz="9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en-US" altLang="ja-JP" sz="900">
                          <a:effectLst/>
                        </a:rPr>
                        <a:t>Chiang Mai Provincial Public Health</a:t>
                      </a:r>
                      <a:endParaRPr lang="ja-JP" altLang="en-US" sz="9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3826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15</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2018</a:t>
                      </a:r>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2020</a:t>
                      </a:r>
                      <a:endParaRPr kumimoji="1" lang="zh-TW"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薬事規制及び調和化</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mn-ea"/>
                          <a:ea typeface="+mn-ea"/>
                        </a:rPr>
                        <a: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個別案件</a:t>
                      </a:r>
                      <a:endParaRPr kumimoji="1" lang="en-US" altLang="ja-JP"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（専門家）</a:t>
                      </a:r>
                      <a:endParaRPr lang="ja-JP" altLang="en-US" sz="9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ja-JP" altLang="en-US" sz="9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dirty="0">
                          <a:effectLst/>
                        </a:rPr>
                        <a:t>保健省食品・医薬品局</a:t>
                      </a:r>
                      <a:endParaRPr lang="ja-JP" altLang="en-US" sz="9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595811">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16</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2018</a:t>
                      </a:r>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2021</a:t>
                      </a:r>
                      <a:endParaRPr kumimoji="1" lang="zh-TW"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救急時の移動式胎児心拍計導入と産科一次スクリーニング診断導入と一次医療人材育成による周産期死亡改善</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mn-lt"/>
                          <a:ea typeface="ＭＳ Ｐゴシック" panose="020B0600070205080204" pitchFamily="50" charset="-128"/>
                        </a:rPr>
                        <a:t>0.59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草の根技協</a:t>
                      </a:r>
                      <a:endParaRPr kumimoji="1" lang="en-US" altLang="ja-JP"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（地域提案型） </a:t>
                      </a:r>
                      <a:endParaRPr lang="ja-JP" altLang="en-US" sz="9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900" b="0" i="0" u="none" strike="noStrike" dirty="0">
                          <a:solidFill>
                            <a:schemeClr val="tx1"/>
                          </a:solidFill>
                          <a:effectLst/>
                          <a:latin typeface="ＭＳ Ｐゴシック" panose="020B0600070205080204" pitchFamily="50" charset="-128"/>
                          <a:ea typeface="ＭＳ Ｐゴシック" panose="020B0600070205080204" pitchFamily="50" charset="-128"/>
                        </a:rPr>
                        <a:t>香</a:t>
                      </a:r>
                      <a:r>
                        <a:rPr lang="ja-JP" altLang="en-US" sz="900" b="0" i="0" u="none" strike="noStrike" dirty="0">
                          <a:solidFill>
                            <a:schemeClr val="tx1"/>
                          </a:solidFill>
                          <a:effectLst/>
                          <a:latin typeface="+mn-lt"/>
                          <a:ea typeface="ＭＳ Ｐゴシック" panose="020B0600070205080204" pitchFamily="50" charset="-128"/>
                        </a:rPr>
                        <a:t>川大学、香川県医師会、</a:t>
                      </a:r>
                      <a:r>
                        <a:rPr lang="en-US" altLang="ja-JP" sz="900" b="0" i="0" u="none" strike="noStrike" dirty="0">
                          <a:solidFill>
                            <a:schemeClr val="tx1"/>
                          </a:solidFill>
                          <a:effectLst/>
                          <a:latin typeface="+mn-lt"/>
                          <a:ea typeface="ＭＳ Ｐゴシック" panose="020B0600070205080204" pitchFamily="50" charset="-128"/>
                        </a:rPr>
                        <a:t>e-HCIK</a:t>
                      </a:r>
                      <a:r>
                        <a:rPr lang="ja-JP" altLang="en-US" sz="900" b="0" i="0" u="none" strike="noStrike" dirty="0" err="1">
                          <a:solidFill>
                            <a:schemeClr val="tx1"/>
                          </a:solidFill>
                          <a:effectLst/>
                          <a:latin typeface="+mn-lt"/>
                          <a:ea typeface="ＭＳ Ｐゴシック" panose="020B0600070205080204" pitchFamily="50" charset="-128"/>
                        </a:rPr>
                        <a:t>、</a:t>
                      </a:r>
                      <a:r>
                        <a:rPr lang="en-US" altLang="ja-JP" sz="900" b="0" i="0" u="none" strike="noStrike" dirty="0">
                          <a:solidFill>
                            <a:schemeClr val="tx1"/>
                          </a:solidFill>
                          <a:effectLst/>
                          <a:latin typeface="+mn-lt"/>
                          <a:ea typeface="ＭＳ Ｐゴシック" panose="020B0600070205080204" pitchFamily="50" charset="-128"/>
                        </a:rPr>
                        <a:t>BHN</a:t>
                      </a:r>
                      <a:r>
                        <a:rPr lang="ja-JP" altLang="en-US" sz="900" b="0" i="0" u="none" strike="noStrike" dirty="0">
                          <a:solidFill>
                            <a:schemeClr val="tx1"/>
                          </a:solidFill>
                          <a:effectLst/>
                          <a:latin typeface="+mn-lt"/>
                          <a:ea typeface="ＭＳ Ｐゴシック" panose="020B0600070205080204" pitchFamily="50" charset="-128"/>
                        </a:rPr>
                        <a:t>テレコム支援協議会、メロディ・インターナショナル、香川県</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900" b="0" i="0" u="none" strike="noStrike" dirty="0">
                          <a:solidFill>
                            <a:schemeClr val="tx1"/>
                          </a:solidFill>
                          <a:effectLst/>
                          <a:latin typeface="ＭＳ Ｐゴシック" panose="020B0600070205080204" pitchFamily="50" charset="-128"/>
                          <a:ea typeface="ＭＳ Ｐゴシック" panose="020B0600070205080204" pitchFamily="50" charset="-128"/>
                        </a:rPr>
                        <a:t>チェンマイ県保健局</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506136">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17</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zh-TW"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2020</a:t>
                      </a:r>
                      <a:r>
                        <a:rPr kumimoji="1" lang="zh-TW"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zh-TW"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2023</a:t>
                      </a:r>
                      <a:endParaRPr kumimoji="1" lang="zh-TW"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グローバルヘルスとユニバーサルヘルスカバレッジのためのパートナーシッププロジェクト　フェーズ</a:t>
                      </a:r>
                      <a:r>
                        <a:rPr kumimoji="1" lang="en-US" altLang="ja-JP"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mn-ea"/>
                          <a:ea typeface="+mn-ea"/>
                        </a:rPr>
                        <a: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技術協力</a:t>
                      </a:r>
                      <a:endParaRPr kumimoji="1" lang="en-US" altLang="ja-JP"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プロジェクト </a:t>
                      </a:r>
                      <a:endParaRPr lang="ja-JP" altLang="en-US" sz="9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mn-ea"/>
                          <a:ea typeface="+mn-ea"/>
                        </a:rPr>
                        <a:t>-</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900" b="0" i="0" u="none" strike="noStrike" dirty="0">
                          <a:solidFill>
                            <a:schemeClr val="tx1"/>
                          </a:solidFill>
                          <a:effectLst/>
                          <a:latin typeface="ＭＳ Ｐゴシック" panose="020B0600070205080204" pitchFamily="50" charset="-128"/>
                          <a:ea typeface="ＭＳ Ｐゴシック" panose="020B0600070205080204" pitchFamily="50" charset="-128"/>
                        </a:rPr>
                        <a:t>タイ保健省、国家医療保障機構</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3516337541"/>
                  </a:ext>
                </a:extLst>
              </a:tr>
              <a:tr h="391989">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18</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zh-TW"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2022</a:t>
                      </a:r>
                      <a:endParaRPr kumimoji="1" lang="zh-TW"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新型コロナウイルス感染症危機対応緊急支援計画</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mn-lt"/>
                          <a:ea typeface="ＭＳ Ｐゴシック" panose="020B0600070205080204" pitchFamily="50" charset="-128"/>
                        </a:rPr>
                        <a:t>5.0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900" b="0" i="0" u="none" strike="noStrike" baseline="0" dirty="0">
                          <a:solidFill>
                            <a:srgbClr val="000000"/>
                          </a:solidFill>
                          <a:effectLst/>
                          <a:latin typeface="ＭＳ Ｐゴシック" panose="020B0600070205080204" pitchFamily="50" charset="-128"/>
                          <a:ea typeface="ＭＳ Ｐゴシック" panose="020B0600070205080204" pitchFamily="50" charset="-128"/>
                        </a:rPr>
                        <a:t>無償資金協力</a:t>
                      </a:r>
                      <a:endParaRPr lang="ja-JP" altLang="en-US" sz="9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ja-JP" altLang="en-US" sz="9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900" b="0" i="0" u="none" strike="noStrike" dirty="0">
                          <a:solidFill>
                            <a:schemeClr val="tx1"/>
                          </a:solidFill>
                          <a:effectLst/>
                          <a:latin typeface="ＭＳ Ｐゴシック" panose="020B0600070205080204" pitchFamily="50" charset="-128"/>
                          <a:ea typeface="ＭＳ Ｐゴシック" panose="020B0600070205080204" pitchFamily="50" charset="-128"/>
                        </a:rPr>
                        <a:t>スワンナプーム国際空港</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40345922"/>
                  </a:ext>
                </a:extLst>
              </a:tr>
              <a:tr h="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19</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zh-TW"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2022</a:t>
                      </a:r>
                      <a:r>
                        <a:rPr kumimoji="1" lang="zh-TW"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zh-TW"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2026</a:t>
                      </a:r>
                      <a:endParaRPr kumimoji="1" lang="zh-TW"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en-US" altLang="ja-JP"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ASEAN</a:t>
                      </a:r>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災害保健医療管理に係る地域能力強化プロジェクト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mn-ea"/>
                          <a:ea typeface="+mn-ea"/>
                        </a:rPr>
                        <a: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技術協力</a:t>
                      </a:r>
                      <a:endParaRPr kumimoji="1" lang="en-US" altLang="ja-JP"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プロジェクト </a:t>
                      </a:r>
                      <a:endParaRPr lang="ja-JP" altLang="en-US" sz="9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mn-ea"/>
                          <a:ea typeface="+mn-ea"/>
                        </a:rPr>
                        <a:t>-</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000000"/>
                          </a:solidFill>
                          <a:effectLst/>
                          <a:latin typeface="+mn-ea"/>
                          <a:ea typeface="+mn-ea"/>
                        </a:rPr>
                        <a:t>国家救急医療機関、保健省、</a:t>
                      </a:r>
                      <a:r>
                        <a:rPr lang="en-US" altLang="ja-JP" sz="900" b="0" i="0" u="none" strike="noStrike" dirty="0">
                          <a:solidFill>
                            <a:srgbClr val="000000"/>
                          </a:solidFill>
                          <a:effectLst/>
                          <a:latin typeface="+mn-ea"/>
                          <a:ea typeface="+mn-ea"/>
                        </a:rPr>
                        <a:t>ASEAN</a:t>
                      </a:r>
                      <a:r>
                        <a:rPr lang="ja-JP" altLang="en-US" sz="900" b="0" i="0" u="none" strike="noStrike" dirty="0">
                          <a:solidFill>
                            <a:srgbClr val="000000"/>
                          </a:solidFill>
                          <a:effectLst/>
                          <a:latin typeface="+mn-ea"/>
                          <a:ea typeface="+mn-ea"/>
                        </a:rPr>
                        <a:t>事務局、各国保健省等</a:t>
                      </a:r>
                      <a:endParaRPr lang="en-US" altLang="ja-JP" sz="900" b="0" i="0" u="none" strike="noStrike" dirty="0">
                        <a:solidFill>
                          <a:srgbClr val="000000"/>
                        </a:solidFill>
                        <a:effectLst/>
                        <a:latin typeface="+mn-ea"/>
                        <a:ea typeface="+mn-ea"/>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417642789"/>
                  </a:ext>
                </a:extLst>
              </a:tr>
              <a:tr h="90301">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2023</a:t>
                      </a:r>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marL="0" algn="l" defTabSz="914400" rtl="0" eaLnBrk="1" fontAlgn="ctr" latinLnBrk="0" hangingPunct="1"/>
                      <a:r>
                        <a:rPr kumimoji="1" lang="en-US" altLang="ja-JP"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2026</a:t>
                      </a:r>
                      <a:endParaRPr kumimoji="1" lang="zh-TW"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ゲノム情報や新技術を活用した感染症対策の社会実装プロジェクト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mn-lt"/>
                          <a:ea typeface="+mn-ea"/>
                        </a:rPr>
                        <a:t>3.5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baseline="0" dirty="0">
                          <a:solidFill>
                            <a:srgbClr val="000000"/>
                          </a:solidFill>
                          <a:effectLst/>
                          <a:latin typeface="ＭＳ Ｐゴシック" panose="020B0600070205080204" pitchFamily="50" charset="-128"/>
                          <a:ea typeface="ＭＳ Ｐゴシック" panose="020B0600070205080204" pitchFamily="50" charset="-128"/>
                        </a:rPr>
                        <a:t>技術協力プロジェクト</a:t>
                      </a: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mn-ea"/>
                          <a:ea typeface="+mn-ea"/>
                        </a:rPr>
                        <a:t>-</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dirty="0"/>
                        <a:t>タイ保健省医科学局医学生命科学研究所、タイ保健省疾病対策局結核課、タイ保健省疾病対策局、タイ保健省医療サービス局中央胸部疾患研究所、マヒドン大学理学部</a:t>
                      </a:r>
                      <a:endParaRPr lang="en-US" altLang="ja-JP" sz="900" dirty="0"/>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236569374"/>
                  </a:ext>
                </a:extLst>
              </a:tr>
            </a:tbl>
          </a:graphicData>
        </a:graphic>
      </p:graphicFrame>
      <p:sp>
        <p:nvSpPr>
          <p:cNvPr id="9" name="テキスト ボックス 8"/>
          <p:cNvSpPr txBox="1"/>
          <p:nvPr/>
        </p:nvSpPr>
        <p:spPr>
          <a:xfrm>
            <a:off x="200472" y="658148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41583811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e378f461-5c73-46ec-9281-d7e45e6a2893"/>
  <p:tag name="TSCLIENT" val="True"/>
  <p:tag name="THINKCELLPRESENTATIONDONOTDELETE" val="&lt;?xml version=&quot;1.0&quot; encoding=&quot;UTF-16&quot; standalone=&quot;yes&quot;?&gt;&lt;root reqver=&quot;27037&quot;&gt;&lt;version val=&quot;32650&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1&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Y/%m/%d&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7&quot;&gt;&lt;elem m_fUsage=&quot;3.88995960642025950804E+00&quot;&gt;&lt;m_msothmcolidx val=&quot;0&quot;/&gt;&lt;m_rgb r=&quot;1F&quot; g=&quot;49&quot; b=&quot;7D&quot;/&gt;&lt;/elem&gt;&lt;elem m_fUsage=&quot;3.02700591915808470134E+00&quot;&gt;&lt;m_msothmcolidx val=&quot;0&quot;/&gt;&lt;m_rgb r=&quot;C0&quot; g=&quot;E6&quot; b=&quot;F4&quot;/&gt;&lt;/elem&gt;&lt;elem m_fUsage=&quot;2.88851722165667901265E+00&quot;&gt;&lt;m_msothmcolidx val=&quot;0&quot;/&gt;&lt;m_rgb r=&quot;80&quot; g=&quot;CC&quot; b=&quot;E8&quot;/&gt;&lt;/elem&gt;&lt;elem m_fUsage=&quot;5.87159933270019890328E-02&quot;&gt;&lt;m_msothmcolidx val=&quot;0&quot;/&gt;&lt;m_rgb r=&quot;4D&quot; g=&quot;4D&quot; b=&quot;4D&quot;/&gt;&lt;/elem&gt;&lt;elem m_fUsage=&quot;4.85566785509068052362E-02&quot;&gt;&lt;m_msothmcolidx val=&quot;0&quot;/&gt;&lt;m_rgb r=&quot;33&quot; g=&quot;99&quot; b=&quot;CC&quot;/&gt;&lt;/elem&gt;&lt;elem m_fUsage=&quot;4.75599545948716118104E-02&quot;&gt;&lt;m_msothmcolidx val=&quot;0&quot;/&gt;&lt;m_rgb r=&quot;65&quot; g=&quot;59&quot; b=&quot;39&quot;/&gt;&lt;/elem&gt;&lt;elem m_fUsage=&quot;3.85235632218460036236E-02&quot;&gt;&lt;m_msothmcolidx val=&quot;0&quot;/&gt;&lt;m_rgb r=&quot;3D&quot; g=&quot;6E&quot; b=&quot;81&quot;/&gt;&lt;/elem&gt;&lt;/m_vecMRU&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VM2yD88iTHygF9UKB1F9LQ"/>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JIYMzx8tTzCQk2B6XFZ9Pg"/>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cQnNzLJaRBa.4uoViZ9fyg"/>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8chJIpcPSfu1P5jcWxcWFg"/>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psTv4MGgRCqRDzM19ysLnQ"/>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ZpI2PMLTTpGQslpUuuxgwQ"/>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cIFOmAjNRMqqakJXndnz3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rU.e_7IBTt6I4oLJ6uky7w"/>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1M0W3wS1Rge57t4d3AaxEA"/>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WyKRP_fRV.BV7vS99WRxg"/>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YjO0fwfhQjKGH1L0CJlO5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FYmX1tISQE.bHwL9HrjnDA"/>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dxHr8elORPKwQdjXmRtOMA"/>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mi7phQn6QsiWjaOtPDuV2w"/>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VuuBMovLQoy0GQysUXHf_Q"/>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sRN4p1y.TIStz2M6nCkwRQ"/>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2o6QurpsR0S8fD0miy097g"/>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Ufeth.QMRHuUdbEo4cMi6g"/>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BncSxWUBRkSIzGL55f7GVA"/>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GlYxhLa9QM2dctYcaJf_LQ"/>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WNGk1E6eR_GHE2worUJ6z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tDxWMwIBTgio0T7Gq1hISQ"/>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0sD4nhp3TsOuyt_gApW0JA"/>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1lpQmPXIT5iF47kdRNDatg"/>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Yjwva3ZXRMK9zMr0T8Hv3g"/>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izswoXX0QI6yUsZH4PXqqA"/>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69P.Vv.oQE2UO9prUCA1FA"/>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G_eece33TQq0OmV16LYjQg"/>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TUIXiAAdS2..l6n8Gp6ccA"/>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8NDsnm1VfptFRUXvHAcueQ"/>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gWk1.aDoTXKBgs0XIWMJlg"/>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iEfek8pmQ.GlgfdftqcLa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I.2W4hSWRW2VfKg8RNewGg"/>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QqXVdVl8TAS3dTPELTFj4Q"/>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7fx9iBYAQQOGuviIks_N7g"/>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bC5KezbASbGYDz_yjEr_Ow"/>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gy9l0iiIS9anftSD__Cf7g"/>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Nt9VuZkfTQ639D5zfsfKSw"/>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xDH8w0TTPztKWxyotUQEoA"/>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j9wyQzozT9edddBor0nbOg"/>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zCKY4bqdSOmdSdyiWlFJ8A"/>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USixJSGjQASnNLIabsQf6Q"/>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0dEX.BfLGWzZnEXrRtBm3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oJr0cq63SfSTE3ZM9cLOsg"/>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ih4a4QvuRg6rOdelhpAY.g"/>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AtJFqjbkTWO894sEE55KuA"/>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7jUbbOJcS7CEBhoKb6234A"/>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GVgi1gl2ROC8KKYkgTWb5g"/>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lBN7tIhxTpqzu0F1KTCaiA"/>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f2dqPaY2GLwIr.D99ipX7w"/>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NVbpZsmGQBe6oZttjxK8oA"/>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NwageCD5SmyWrSl58SGyAA"/>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9f2nizNqR7OCjct68VnPEA"/>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03I9PLNAnuffSUue_vF_9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ZrsUDdq2Qga6pMQpxHko3A"/>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W5hsAmFITWiXLpDsggixLg"/>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4ICs8jxfSje39IngqYuU5Q"/>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KJSuNy6aQ6qmo3g8CWRoeQ"/>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rN5554npS7.HDs4gZDTC5Q"/>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u0OZG5tnTpisnTFp35Vo1g"/>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z1VbMeTPQ5CIV9GT2qcPiQ"/>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rDoV85nQwy7.SCMqm5SVQ"/>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WWBXTrLkRDCjYNFfWA_MXQ"/>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VCjd66zcTtClUzYVl_JR1g"/>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dzyKwrlXTzac3mv6Uv9PP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lLLjY83mI_.bfUsgPSuRew"/>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Y4UQGFeTRJmn53VnVOujGw"/>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dfXYGDqjR7WQt6K3Ur1rsA"/>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0XNc5FI.TciEt9GhOSWuRQ"/>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vOsYZ_XhScecoWMqQRlqpg"/>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M0IbG7t.T_C2eqHeIGNcDA"/>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em0aGw_TSY6YmYWjX4H4IA"/>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ty0TUeg.QZ6O84YcIEucyw"/>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AVS2dQryzeXEQy2OVeDxDg"/>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V12oxHYABVQo0zF7ttEA9A"/>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5454l8PyeYOSKmpN7pRxy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IGugzcMTeRq.XY1AYgyBZA"/>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k7IZbMbT8MqdIoaODchKrQ"/>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Udzezsmk5wHGqHoKV22ypQ"/>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WNGk1E6eR_GHE2worUJ6zw"/>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3hp5OkwXWZHSbIIWKUqdfw"/>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Y2zPaeb6QxCaRcQxaRggig"/>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wRsTq3laRnirXU_1._QaoQ"/>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JhRcFKEx70Zg5_U2HJ9VMQ"/>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iJvZbSJDQXO7FwYTxfZy_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2J_EsOUC5i29yXHRcUS.vA"/>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dgqrV2g.QgufRVGxXQvN.Q"/>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p_1_I6wQT76bQ_MCmzj2ng"/>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7vbeLkd2QQyzMUG3_VT69g"/>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m2Gy1h5lQv6yq99_t8vt.w"/>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J0FQOzmrSvm8zR3SbpUgVQ"/>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6QxwGtZxQL2SbRmZEUjHKw"/>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4G2qAMKaSLGvEVv3_ATADg"/>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pFZOuBNTRDuJsBbGy7Yp8g"/>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pBrBE2C.SLWaUKPCTgCaWQ"/>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bpZMPcbuQ.aRxlZqdIefQ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lB49aNuz0JH_eQ6bZNPg_A"/>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5FTtqinfQKOi8W9ye1HXSQ"/>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YgYY40d0TuKlI079cQGoWA"/>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LxhDRNXnTpKvEvazy2q3pw"/>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5V3pjIKsR76L1DHkhpVI2Q"/>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CKlgN.q7PkdSRtS7PvIsiw"/>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WcuW.c..TheOjsGZ1iSrKw"/>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HbjWwcT6TF2P3bRcBKwMcQ"/>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sGS05Gd8QGmENpba8Dg2Yg"/>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_nIfMD.cRNKMA.IpwkpAmw"/>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iQRtTemwStO4SkfPSbG9f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B3g4XEEl_y4W23qQVI627A"/>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f3X8L8fZT3ST2gmVXSH9lA"/>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rJhB69jlTtqgSCi_r3zeww"/>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3hp5OkwXWZHSbIIWKUqdfw"/>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wyRbpji7RNCZ0a_GRZmnZA"/>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H12tLa94QM.obzX2CUW8wg"/>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fdl7joyBS9Sq2mPOYXstaw"/>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pL3DogvyTvSwLvE3DjxQlg"/>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OxkBlu_RQiuoG6skD5ilrQ"/>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XJbmQPGaQ6CGesBfc20cPg"/>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x9VJ4YCOBOZFXLhnOCqP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JCw0Y4pxS2Ou0PwZKsA9xw"/>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6cKeQ1Y7T3aVnVthRzL2Dg"/>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joqLL2TDRMWXYaEazu3Abw"/>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BFjNpVceQH.Uz5O1nc6msQ"/>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say6vWtyToustPsjw4iJ4Q"/>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_hinHrllQimtSUAAGnS_ww"/>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ieo0tqy3iwhaV7mlVz2SCg"/>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LO5nHISUR2G8rS38P8L1Og"/>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ybCI9H0IT9yCQbU45qP_hQ"/>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Me_c9XtwTu6q4QaUS9HmfQ"/>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hmzI.z2gTNuyPp8TVyJpJ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erGPQoo3RkSgbEFfuPnw1Q"/>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VcLJnSEpQ7.0m5sjlmEPNw"/>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drMnA0GtR6GxHl_yYSR1NQ"/>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F8c.6YdRTVqf3B5E_lHlGA"/>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bXKu4a1lQFG23Uf9oG4Pfw"/>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79AHXMaORoyFpjO96huJeg"/>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ZpMe7PksRtC_XEQnvdbw0w"/>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XiccX69OvQqEa6PbGxVFTA"/>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mQH.uzamZ.cTYrk_hsWadQ"/>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4X.566V74vJlUDm2Y_U9Jg"/>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mQhXELO77m09ge62Y3g1M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uHdPQ56vTROYf8XJPkS9rw"/>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Y2zPaeb6QxCaRcQxaRggig"/>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wRsTq3laRnirXU_1._QaoQ"/>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EFj5HWH_RMmiS9NlMPTc3A"/>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HIBlf28GRZ2at_IkFnXcAA"/>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pUyiQlm7QmCvHPYCel8tUA"/>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nIbVekH9Ram7R315hFxzLw"/>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IQcl.Pw4Q2SWKCmz_mtEZQ"/>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WnT_sGrCTp2.JaU68p3yYA"/>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ePl6OxaTSq.SradgE1QrMw"/>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lZ00kc8sQ.6q3VYXncMvCA"/>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kjPfIDAnTyGUVpU53N6KQA"/>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8Bw0L6K0TMCRbQQa5hdrKw"/>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vgCQb_wiQ2akhuyuj2PeS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fjuD1HM1Si.tsnh5ZNMKmw"/>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Hs9VLd5HRPuePMkIwCOa4Q"/>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1.YzVGp7Sg6lF0RfYFhhZw"/>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AwvgHA9h.7Q5lAEMxXcbIg"/>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Hm.MRDvb7f5T5nyRBhigeQ"/>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Z2TemvO4S7WHnVUVk5ok0Q"/>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tP2SFGGhRcSJDBMKnKd4wA"/>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xkQt2KrsQqOHxQVtm9gplQ"/>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niXesb1zKBUaYtBQGcWFVQ"/>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BMsoVhtrSeyHxWgLDgT.NQ"/>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xY6IFQQbRhOywsoBSpY6Z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3PQPSbPSQca9uc5_.2jYcA"/>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p8cVsPnyQ5CJskWXujieAw"/>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LMLH1qyzSQi63RDrPo.sTw"/>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23QHLMq.QND.eWR0tY0VNA"/>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HrA6oW21REaTjrZ_d_M5tg"/>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ynFbMiaLQeOsVDRNfv_PSg"/>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iJIfIDchQQGmY4qu4HXb9g"/>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cgoUGU7TRQic0xaqLtD7Iw"/>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5hhh95ErRnGXxmGypq6MjA"/>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Scr9UDKfTMaq57hkAIQOGg"/>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AwvgHA9h.7Q5lAEMxXcbI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yS7QkJjPQXyzZo8ibghfZA"/>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AwvgHA9h.7Q5lAEMxXcbIg"/>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AwvgHA9h.7Q5lAEMxXcbIg"/>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MYKiNHqETwG1dNcVoZnXMw"/>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sY2p92WoRpSC4kU_7CJKuQ"/>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QqXVdVl8TAS3dTPELTFj4Q"/>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zCKY4bqdSOmdSdyiWlFJ8A"/>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NwageCD5SmyWrSl58SGyAA"/>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NVbpZsmGQBe6oZttjxK8oA"/>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bC5KezbASbGYDz_yjEr_Ow"/>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gy9l0iiIS9anftSD__Cf7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qIGnEUarSWCGPLBR3zWTfQ"/>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AtJFqjbkTWO894sEE55KuA"/>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Nt9VuZkfTQ639D5zfsfKSw"/>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7fx9iBYAQQOGuviIks_N7g"/>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j9wyQzozT9edddBor0nbOg"/>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k7IZbMbT8MqdIoaODchKrQ"/>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USixJSGjQASnNLIabsQf6Q"/>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ih4a4QvuRg6rOdelhpAY.g"/>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GVgi1gl2ROC8KKYkgTWb5g"/>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7jUbbOJcS7CEBhoKb6234A"/>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9f2nizNqR7OCjct68VnPE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asQlButuTMWcrhpjB7Qg4Q"/>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xDH8w0TTPztKWxyotUQEoA"/>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iEfek8pmQ.GlgfdftqcLaw"/>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lBN7tIhxTpqzu0F1KTCaiA"/>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0dEX.BfLGWzZnEXrRtBm3w"/>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f2dqPaY2GLwIr.D99ipX7w"/>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w34UBPb0jq4umfDL3xURoA"/>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w34UBPb0jq4umfDL3xURoA"/>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W17kA0E9RpK9HGa7xUcyLQ"/>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jkbf5VywQGKfxXnIaUlJ6w"/>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qK9NL4tOTCieAL50vDIJ1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cFgKLutwGUk3u9Ffn.bi_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dPlbshEkRwuZbhhOf48oWg"/>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mhmFdJgaQWWdDo_ltB6vfg"/>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EWqxvArlT6.bnRhKEiDqSQ"/>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PAKHf0TRkSYXu.clhaGybA"/>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yhUNTt.nY00L3hjU1iNERA"/>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LJhigOBvOt3nV8C1GWGtZQ"/>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Keyz5HaAgBzTDCTdOfOGXg"/>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996kiqejsyRFtEvjkC5c1Q"/>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Vjwp9A.2cnKund_5EC08Bg"/>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6DCyr6vVpZrLGOJdJanp_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BjDwAnfDBs.DEjU3wI9XoA"/>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vjePq2sPT3yeX9biQUoXSg"/>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qenFIILOaoSN2HeUH2_01g"/>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nPzCsS7fwATTtDCEto2XiA"/>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RJqnUzGSRTazpzZWWqd4_Q"/>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eiBovaIHQnOVpZzIhZlq0g"/>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5uGAFeC0Rf..4Wh3DXpI.Q"/>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5JQSFzJCTiWT1HxDwKMXYg"/>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0vFw5rrVRkW3FMSX306QVA"/>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quUV_RyhT1aDVYhowEwrZg"/>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FpL2oovNSQmwTATAMx.ZYA"/>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MykCZs2.Q2GD0MXkzj1t9g"/>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Ukh0rXiGDPGsNKRNEW7deA"/>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oVgxsQ6AIgrERvewbyNjgQ"/>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ebpPzpY834_MjUGBpwb52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w41idhCKSoq2Z3eUcvN4ww"/>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7km_s.KlCBH_a3Y74lNrQ"/>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dtuY35E.HjCzl_VSUHo1aQ"/>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WgESVSQ37u0s_i.MC.b6bw"/>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al9Je0gwJSPt1vcG.tX.ZA"/>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mTW6QdZrTm2Dk7wCWrI6Sg"/>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HdQ6cWiwRAemn9S2qYoWjw"/>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vkZDUv1BRsGLqir0qHmo5Q"/>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F8KoJvd3ToyXS4zYMXhe4Q"/>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gjEO9SZnPa02dDT0oD8xQg"/>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A8RDJY.rT8iUduXqOoOmBg"/>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mITjQuuKTf.cHX9JwHwklA"/>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Y_aBDDdyC.TOPzbHpKMs.g"/>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DYlc9gLHBofawMzNj7PuSQ"/>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MV4m4ljBiYMg032yHpo8VQ"/>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DJ5skI5QCDY6EEQfUwa5ng"/>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zzDyyR8GnP_cIVHh6ZbR1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geA4OfiUROeb1Jl9NjUy.g"/>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oScycZmMUNd51Ecj9sFQYw"/>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RKM88UMCTRUcWATNrW9d_Q"/>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L8TOqpqPaGNqhwlArMlpog"/>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n_zkqxPjaZZkhODVJzGmJw"/>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uF45CF4i9UR7g.TKOF9wFg"/>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E4cFG2JeINlZPFHUhqbe0w"/>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tRv.5Yzl3uDTs_APJtUqZg"/>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tzCyXbutqDaRL4OTg9_mbwA"/>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tEWYahZ9FsToYt7f4rldAnw"/>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YqMRHg_70DD7GK2VZdgSS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z2qqs7wlQVa.ZB.kK3xblQ"/>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mf08IhGkF8jE3l1d59VI.Q"/>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tI4IDrecIJ0YJ65Qd3QvOlA"/>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tlMIuw1gQlDovb6Jgo0YNKg"/>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tcvUTyFgq3XWaI7F8vTwbKw"/>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rs1IXDM3xtyaBG7sqNUPWQ"/>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tzNUt9bWAyILbsWhF6JuV8Q"/>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t5QWZ6aiHIJuPq4ziH0tpyg"/>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Bk4UIfARnGEhxrf3_5Ux3g"/>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tzd2Vxex4yzWAIlaQtU9VrQ"/>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tWQEXUTwx.495I5r7o1yOf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9uUwUvUzRviiUvudZtEjow"/>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5mdgwjSfZMCuwQkjn3vthw"/>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okmvmYutQ4iNDqHQc5mp1w"/>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tK4xvG1898PYxfPb1U5PEMQ"/>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7uYhPulrq5vocR0QdDhCmw"/>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Urid6ZZhGmcLnJs7VsapRw"/>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_EuJiYvpTJGDsmK4mNjVnA"/>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dp54Crf5QXqil.kONpTtUA"/>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tBe7YdjowRh.uPUOPH1Al5g"/>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t7s2J51ZPQsWRbmO1PJEChQ"/>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B6uWPBEN8pbR3OgFltmY3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O_yBdEfaSHCkOzZTyc0PyQ"/>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gIcDRNGbyRX1LK04znynQ"/>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90T_m4syQiHWP0svsfm7HQ"/>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sFupbtEvZxlFIQl1eASumw"/>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mGP6PRJrN_m9YlaxfjKUcg"/>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t3P09AxOd08S7hcbBo0HTow"/>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CK98WeURFmDBQgjwgoUkgw"/>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t6BSKn6uSXe6PZBgN3cwgOA"/>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tfuDUhGHMVABMG9gLc2OEPA"/>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t_4Q7x9KckWtELcES_Sssjg"/>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tSHKoIfhwqENxbPaqqJgJa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8XI7zN9gTFSlgbwagszsyw"/>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9rSHgufMRrWmePAn7QW5rg"/>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tSYUkzZ1z6QmRNygQxf42mg"/>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tAgML_I5_2AHjVWYjvKg.gQ"/>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tjBkmrApWoc1xJtMlj11tlQ"/>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tZqzNkp0m05TJy_nZ7uOuzA"/>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tn4.3DiNYFEi0bx_nKVjBBw"/>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t5ME7JSYqqimko5m_Yt5cjg"/>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tAOs0yv5KkLI2J1A1dTbnh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yXI0mMqFivJSw6euCwH6og"/>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th.V3M8B5.2opDkjM4pnNYw"/>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tguPKgAX2EyrUm2_iheOIZA"/>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tEn5UWCYqOCV2R3tNcZX04A"/>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tEKcrbXW.6d0Nm.mPRC5ndg"/>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tE44xVNhSFfoenqQU1pOaCQ"/>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tP24A6pK7XqpRqIIamilTww"/>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te1DCBWfGiUPlSr3uWSSYyQ"/>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ttl8BILQ6Oi0w98zngksxHQ"/>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txl.WipLq0rWm49n8v4ogKg"/>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tAL34fVwVnjDPRCq37mgmL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KiygPIQfT76nKxDCSO_QGg"/>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tMbjCsAdzOVyL7EnFeungkA"/>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tLjLeclwnSalqHOiBsF8gOA"/>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tIkSWMuxj2Y8f3mjxbC1cUA"/>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tvqv0XVW824XJe1qAMJvbIg"/>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tmMhQu5UsPCjbeCJAbNSniA"/>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tXs_VRKKOPDXbejI.k9l6Kg"/>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tz4l9WsRxs8buzYJweFmQqw"/>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temrFD4D60Bo75nE03IIekA"/>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7iaQw_EznpQ37QvZGUPSUw"/>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t.zosIQuKReip6WU3RcgwGw"/>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tmm7BPzpsOaVDJnV1bkdIaQ"/>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twgk0lXovRlemtziMEaO36A"/>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ttp8xs43h6CZhGgRxZE4hng"/>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tmm7BPzpsOaVDJnV1bkdIa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NwtytWA7R2OKRMUXjS1dnA"/>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tgiAvSVoHh67WtoTesYcDqQ"/>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tzD8xjG.sRzCnGY.lnrntMQ"/>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tHwmUms76S..Kdv.Pq0QhSA"/>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t_U0JguvLRjyVgWz6FViQZw"/>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tKT.c4EEAQMWrlTZ813ck4w"/>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t6lYJdni.SMGUdJG.uNgwcA"/>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tAOQa98SYQy2a2MJ.V5PMkg"/>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tCmUIYtAdTLqUGnCgr6hQLA"/>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tw8giTCeeRL.dsoqIEaoZC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YXZax.bcT6Wk5JdCIXRVqw"/>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tvwipPbilRQasNzAehWx8Ww"/>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tnOlWmpfpQfCdFVovp1s9fw"/>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tWYv6H3rXSq.ZxVfEpSfbmQ"/>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to05T.q.hQbuAM7G_DRKyRQ"/>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tiWQ6FxPMyjQ5Zj8vPONN2g"/>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tczA8KALvT1Jjj7l117zzQw"/>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t4LTJ9MqXCQV.TM2KYjTubw"/>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th5bQToFZjZ_e70rSTmmyDg"/>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ta93cPzpWuVShtaDOy9Ivew"/>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tV9lire2Z6wVUZ2ZNddMPS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z6hOSA2yToecF9abH1550w"/>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tRlt5QkN7A1a2tctTzpTVDw"/>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tjVeQoQU54AbmFnVs5tIpMw"/>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tSxwjzp2ajakVKHpTIHTFiw"/>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tx_QYMDY41331FZpbvDz9yQ"/>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tW4tpx88inoNxK4RTU_j_DQ"/>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tNDN0C1WBXUKCFX.xuKh7cw"/>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tK0chulcWT.ag12KTa8dcXw"/>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tKy1AV4ChSt6SxUjFiiFAzQ"/>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tPRgSoQu9RGiLaxU8fDNPJQ"/>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tM7WdCpN_Q9uolJvsGGi5K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GgPKNOWsCewIiYxA4Hxedg"/>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totPuOLVgTfyP9tB9G9qYPA"/>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tMhGjcnmXaud2gLTejgb1Tg"/>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tHwmUms76S..Kdv.Pq0QhSA"/>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tw.9Hp8ISSsudV.mHWTxh6g"/>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tBBRAhfeqRce7MtoKMtmsOQ"/>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tl6p.9aDDT6aLjEY37ZG.5A"/>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t0GHjk77dScaZgKmG4TxWUg"/>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tgYDrwDIBcqq1imhagzx1_g"/>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tX.IO.V5Xrhz9Y3YaLRMpQ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F.kexmBCjLFsuY9TbwGe5Q"/>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t9VyEz4x5tQlVTyR4We02gw"/>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tTw6OxYuGaGIqU2OIHi2NUA"/>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tpg1G2TwfUbXK_YMDPdvdmQ"/>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t.xALeohw35PPzpohPDF_1A"/>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tZJkq2pjLMQTE5JXLG334iQ"/>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tbSZn14I2eathiQd5OonPyw"/>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tyYIJd8Zk8L.lQUQ7OO70pA"/>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tT9K5xFoUQE6MnO5hjnOGmg"/>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tVPydqJVEQMClgGr73_.7x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RvVGERnTR1ueiZ8He7oO5A"/>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tYLIP2r1jGcO9kWJXejTrgA"/>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tzttg7_TlRQOe7KLUJ2NkuA"/>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tvsKiJ809Tra6IbtQYx.8Ow"/>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tLBcLeOcXRSODKpH.MZkOig"/>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thjMVCl08T8GVWd900B65Ng"/>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tT9K5xFoUQE6MnO5hjnOGmg"/>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twgk0lXovRlemtziMEaO36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agNQPtaASLiBUS6T3o4JZw"/>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tJhuXPq8sQ3Sog7XEVNnTLQ"/>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thflz9h3VT7qVkxpILtXD1g"/>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t8BXETmnDToO.41NkTWWit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WcE4uxVoRJecYNLmnYcnSw"/>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tXV0yH6NoSZCBtZEP4vB.7g"/>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tOiEbBBQ7QPCr3JvJU.OLLw"/>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tE5RXelHsSbGxFdPevWoE8A"/>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traQTJMhWTfmoihS7_E5pWQ"/>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tVQpWP3HySzOqezjsV4LRpQ"/>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t.QZghjefTOy51a6kdSNBJA"/>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t.tEquNnPTESQh7oW7r1u.A"/>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tx9fWNHwIR4Gbgk3ZK4l.uA"/>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ttTcYxf0BSO2IsNYYF9RODg"/>
</p:tagLst>
</file>

<file path=ppt/tags/tag509.xml><?xml version="1.0" encoding="utf-8"?>
<p:tagLst xmlns:a="http://schemas.openxmlformats.org/drawingml/2006/main" xmlns:r="http://schemas.openxmlformats.org/officeDocument/2006/relationships" xmlns:p="http://schemas.openxmlformats.org/presentationml/2006/main">
  <p:tag name="NAME" val="TrackerNum"/>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OjMb9Su6lLrDDFQ3cLe5iw"/>
</p:tagLst>
</file>

<file path=ppt/tags/tag510.xml><?xml version="1.0" encoding="utf-8"?>
<p:tagLst xmlns:a="http://schemas.openxmlformats.org/drawingml/2006/main" xmlns:r="http://schemas.openxmlformats.org/officeDocument/2006/relationships" xmlns:p="http://schemas.openxmlformats.org/presentationml/2006/main">
  <p:tag name="NAME" val="TrackerNum"/>
</p:tagLst>
</file>

<file path=ppt/tags/tag511.xml><?xml version="1.0" encoding="utf-8"?>
<p:tagLst xmlns:a="http://schemas.openxmlformats.org/drawingml/2006/main" xmlns:r="http://schemas.openxmlformats.org/officeDocument/2006/relationships" xmlns:p="http://schemas.openxmlformats.org/presentationml/2006/main">
  <p:tag name="NAME" val="TrackerNum"/>
</p:tagLst>
</file>

<file path=ppt/tags/tag512.xml><?xml version="1.0" encoding="utf-8"?>
<p:tagLst xmlns:a="http://schemas.openxmlformats.org/drawingml/2006/main" xmlns:r="http://schemas.openxmlformats.org/officeDocument/2006/relationships" xmlns:p="http://schemas.openxmlformats.org/presentationml/2006/main">
  <p:tag name="NAME" val="TrackerNum"/>
</p:tagLst>
</file>

<file path=ppt/tags/tag513.xml><?xml version="1.0" encoding="utf-8"?>
<p:tagLst xmlns:a="http://schemas.openxmlformats.org/drawingml/2006/main" xmlns:r="http://schemas.openxmlformats.org/officeDocument/2006/relationships" xmlns:p="http://schemas.openxmlformats.org/presentationml/2006/main">
  <p:tag name="NAME" val="CustomIcon"/>
</p:tagLst>
</file>

<file path=ppt/tags/tag514.xml><?xml version="1.0" encoding="utf-8"?>
<p:tagLst xmlns:a="http://schemas.openxmlformats.org/drawingml/2006/main" xmlns:r="http://schemas.openxmlformats.org/officeDocument/2006/relationships" xmlns:p="http://schemas.openxmlformats.org/presentationml/2006/main">
  <p:tag name="NAME" val="CustomIcon"/>
</p:tagLst>
</file>

<file path=ppt/tags/tag515.xml><?xml version="1.0" encoding="utf-8"?>
<p:tagLst xmlns:a="http://schemas.openxmlformats.org/drawingml/2006/main" xmlns:r="http://schemas.openxmlformats.org/officeDocument/2006/relationships" xmlns:p="http://schemas.openxmlformats.org/presentationml/2006/main">
  <p:tag name="NAME" val="CustomIcon"/>
</p:tagLst>
</file>

<file path=ppt/tags/tag516.xml><?xml version="1.0" encoding="utf-8"?>
<p:tagLst xmlns:a="http://schemas.openxmlformats.org/drawingml/2006/main" xmlns:r="http://schemas.openxmlformats.org/officeDocument/2006/relationships" xmlns:p="http://schemas.openxmlformats.org/presentationml/2006/main">
  <p:tag name="NAME" val="CustomIcon"/>
</p:tagLst>
</file>

<file path=ppt/tags/tag517.xml><?xml version="1.0" encoding="utf-8"?>
<p:tagLst xmlns:a="http://schemas.openxmlformats.org/drawingml/2006/main" xmlns:r="http://schemas.openxmlformats.org/officeDocument/2006/relationships" xmlns:p="http://schemas.openxmlformats.org/presentationml/2006/main">
  <p:tag name="NAME" val="CustomIcon"/>
</p:tagLst>
</file>

<file path=ppt/tags/tag518.xml><?xml version="1.0" encoding="utf-8"?>
<p:tagLst xmlns:a="http://schemas.openxmlformats.org/drawingml/2006/main" xmlns:r="http://schemas.openxmlformats.org/officeDocument/2006/relationships" xmlns:p="http://schemas.openxmlformats.org/presentationml/2006/main">
  <p:tag name="NAME" val="CustomIcon"/>
</p:tagLst>
</file>

<file path=ppt/tags/tag519.xml><?xml version="1.0" encoding="utf-8"?>
<p:tagLst xmlns:a="http://schemas.openxmlformats.org/drawingml/2006/main" xmlns:r="http://schemas.openxmlformats.org/officeDocument/2006/relationships" xmlns:p="http://schemas.openxmlformats.org/presentationml/2006/main">
  <p:tag name="NAME" val="CustomIcon"/>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YShH8oLWPqB2DAlXIkouA"/>
</p:tagLst>
</file>

<file path=ppt/tags/tag520.xml><?xml version="1.0" encoding="utf-8"?>
<p:tagLst xmlns:a="http://schemas.openxmlformats.org/drawingml/2006/main" xmlns:r="http://schemas.openxmlformats.org/officeDocument/2006/relationships" xmlns:p="http://schemas.openxmlformats.org/presentationml/2006/main">
  <p:tag name="NAME" val="CustomIcon"/>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tX0u8Q178RZOMsHYMr5Adww"/>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tIFZLPyOhQJy8z9ouYe_uEw"/>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t8m4KavzRTgSQzGntLzdqUg"/>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tX0u8Q178RZOMsHYMr5Adww"/>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9PUa_m24RGGNMjwpZfmlW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N7wb97obRXWXmesMv_atP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z_pyAByJQnWSmkExhCJL0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Urp2w8HbhtlmTTz.g7Q40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utHEXimUT7KKV2J5uFF_f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0XaGWV0mRkOKmgi9q2eKM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C3i4JC_uStGNlc5eUTlZP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99vdqbO5STehHmjSXns5J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Up0yNwBLSYObGYgP90whY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ZN0QPCstTQ2w0qkzSSTIog"/>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IPDCMVupQNChJ8jPFpbUn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Y0HtPXrBTTGxmEwiTXMEg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ASQ4aojOSDOLdlS_vtASqQ"/>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2zevgGLWTyqCjEtmePfFF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Sm5AtZbuSa6t.olOFaNAm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mzdC56YUQ8WEH2nxr3ehoA"/>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yZhlSBnWRcOp8ov9C63jY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ZRFDzGYCRhKZjZE8WIK2Mw"/>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oB1yWPRSQhiYf.LIcwgj.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ps3bg.0pQJ.m_8IQe2Un0g"/>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alYtVMbCSLKs3IchFW0hG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wrRLzUqVQhmXXJbrhX38v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8znkInCqwGZZdkLlrpB2eg"/>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yuPjfSB6TvOADzSm4Tgs4w"/>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r2h90e5eTauV3VIvkpJDfg"/>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LjxU7m5ORMKM6gNKaWY8tg"/>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hCFT2JWSR26wjd5x0CEr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SCScEDNNQRSuYB5dmGl5xA"/>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D7Xz3YFBRPyCLUImM.oQN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86aCAZf3Q2i9dmbWGi1ncQ"/>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tpdeMxSJTyuq.RSsd2Dgm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aN2Ja9kgQse4bAT9FFCk7A"/>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9Ool_eq_TQWKNnm3SlktkQ"/>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wPlgaCkYQd6m.QnaMLz7Kg"/>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ROwhFpBhRY2vlUxECRtGCg"/>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ls0Uhk_kRs.AkGXPJdeGN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slzJxPOATSalWbxYhBh8Pw"/>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o4NIs3ZZRmeqyl.OjVh9wQ"/>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jDRFQ8ZyR5mdORSImnChuQ"/>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jBwQAHxjSJajP_3IRQh7rw"/>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r_QtrAosT8e0HbF1m5Xwr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ChqU.ExGSWmGwdXPMqat2g"/>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SEpAE97kT1mgS4l2fHGKmw"/>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5gv4IevMTiCi6P88pTy.tw"/>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VMbazGwWR3WMMrh2zQZhNQ"/>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YCKA9L95QF.UaBEPFw0mgg"/>
</p:tagLst>
</file>

<file path=ppt/theme/theme1.xml><?xml version="1.0" encoding="utf-8"?>
<a:theme xmlns:a="http://schemas.openxmlformats.org/drawingml/2006/main" name="NRI Template">
  <a:themeElements>
    <a:clrScheme name="NRI Template">
      <a:dk1>
        <a:srgbClr val="000000"/>
      </a:dk1>
      <a:lt1>
        <a:srgbClr val="FFFFFF"/>
      </a:lt1>
      <a:dk2>
        <a:srgbClr val="CCCCCC"/>
      </a:dk2>
      <a:lt2>
        <a:srgbClr val="7F7F7F"/>
      </a:lt2>
      <a:accent1>
        <a:srgbClr val="40647F"/>
      </a:accent1>
      <a:accent2>
        <a:srgbClr val="7AABCC"/>
      </a:accent2>
      <a:accent3>
        <a:srgbClr val="B5D1E2"/>
      </a:accent3>
      <a:accent4>
        <a:srgbClr val="E57E17"/>
      </a:accent4>
      <a:accent5>
        <a:srgbClr val="BF1313"/>
      </a:accent5>
      <a:accent6>
        <a:srgbClr val="005BAC"/>
      </a:accent6>
      <a:hlink>
        <a:srgbClr val="E57E17"/>
      </a:hlink>
      <a:folHlink>
        <a:srgbClr val="BF1313"/>
      </a:folHlink>
    </a:clrScheme>
    <a:fontScheme name="Nomura Research Institu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2BBDC"/>
        </a:solidFill>
      </a:spPr>
      <a:bodyPr wrap="square" rIns="0" rtlCol="0" anchor="ctr" anchorCtr="0">
        <a:noAutofit/>
      </a:bodyPr>
      <a:lstStyle>
        <a:defPPr marL="3175" algn="just">
          <a:lnSpc>
            <a:spcPct val="114000"/>
          </a:lnSpc>
          <a:defRPr kumimoji="1" sz="1200" dirty="0"/>
        </a:defPPr>
      </a:lst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kumimoji="1" sz="1600" dirty="0" smtClean="0">
            <a:latin typeface="Arial" panose="020B0604020202020204" pitchFamily="34" charset="0"/>
            <a:ea typeface="ＭＳ Ｐゴシック" panose="020B0600070205080204" pitchFamily="50" charset="-128"/>
            <a:cs typeface="Arial" panose="020B0604020202020204" pitchFamily="34" charset="0"/>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47cdc3e-53dc-4fec-b50b-6d0fb9e24faf">
      <Terms xmlns="http://schemas.microsoft.com/office/infopath/2007/PartnerControls"/>
    </lcf76f155ced4ddcb4097134ff3c332f>
    <TaxCatchAll xmlns="ce29d33a-a603-4662-b02e-6bb4e8c17e3e" xsi:nil="true"/>
    <_x65e5__x4ed8__x3068__x6642__x523b_ xmlns="547cdc3e-53dc-4fec-b50b-6d0fb9e24faf" xsi:nil="true"/>
    <_x79fb__x52d5__x7528_ xmlns="547cdc3e-53dc-4fec-b50b-6d0fb9e24fa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EEEC8431F10A4B46A871FB4DCA84CF3F" ma:contentTypeVersion="16" ma:contentTypeDescription="新しいドキュメントを作成します。" ma:contentTypeScope="" ma:versionID="c24bdd7987fe6be66e6afa373cae1287">
  <xsd:schema xmlns:xsd="http://www.w3.org/2001/XMLSchema" xmlns:xs="http://www.w3.org/2001/XMLSchema" xmlns:p="http://schemas.microsoft.com/office/2006/metadata/properties" xmlns:ns2="547cdc3e-53dc-4fec-b50b-6d0fb9e24faf" xmlns:ns3="ce29d33a-a603-4662-b02e-6bb4e8c17e3e" targetNamespace="http://schemas.microsoft.com/office/2006/metadata/properties" ma:root="true" ma:fieldsID="cb9159820d4c7c4dc53b3bd2dfb11f53" ns2:_="" ns3:_="">
    <xsd:import namespace="547cdc3e-53dc-4fec-b50b-6d0fb9e24faf"/>
    <xsd:import namespace="ce29d33a-a603-4662-b02e-6bb4e8c17e3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_x79fb__x52d5__x7528_" minOccurs="0"/>
                <xsd:element ref="ns2:_x65e5__x4ed8__x3068__x6642__x523b_"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7cdc3e-53dc-4fec-b50b-6d0fb9e24f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画像タグ" ma:readOnly="false" ma:fieldId="{5cf76f15-5ced-4ddc-b409-7134ff3c332f}" ma:taxonomyMulti="true" ma:sspId="f804ebf9-b652-43cc-9369-06696671cd4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element name="_x79fb__x52d5__x7528_" ma:index="21" nillable="true" ma:displayName="移動用" ma:format="Dropdown" ma:internalName="_x79fb__x52d5__x7528_">
      <xsd:simpleType>
        <xsd:restriction base="dms:Text">
          <xsd:maxLength value="255"/>
        </xsd:restriction>
      </xsd:simpleType>
    </xsd:element>
    <xsd:element name="_x65e5__x4ed8__x3068__x6642__x523b_" ma:index="22" nillable="true" ma:displayName="日付と時刻" ma:format="DateOnly" ma:internalName="_x65e5__x4ed8__x3068__x6642__x523b_">
      <xsd:simpleType>
        <xsd:restriction base="dms:DateTim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e29d33a-a603-4662-b02e-6bb4e8c17e3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8f8ff2fe-8275-4dc4-a88a-3c2ebde197f1}" ma:internalName="TaxCatchAll" ma:showField="CatchAllData" ma:web="ce29d33a-a603-4662-b02e-6bb4e8c17e3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B3C9137-5AC6-490B-BF31-41DCF1AEB0FF}">
  <ds:schemaRefs>
    <ds:schemaRef ds:uri="http://schemas.microsoft.com/sharepoint/v3/contenttype/forms"/>
  </ds:schemaRefs>
</ds:datastoreItem>
</file>

<file path=customXml/itemProps2.xml><?xml version="1.0" encoding="utf-8"?>
<ds:datastoreItem xmlns:ds="http://schemas.openxmlformats.org/officeDocument/2006/customXml" ds:itemID="{835571C4-6864-40B4-8650-C587D3A0A659}">
  <ds:schemaRefs>
    <ds:schemaRef ds:uri="http://purl.org/dc/terms/"/>
    <ds:schemaRef ds:uri="547cdc3e-53dc-4fec-b50b-6d0fb9e24faf"/>
    <ds:schemaRef ds:uri="http://www.w3.org/XML/1998/namespace"/>
    <ds:schemaRef ds:uri="ce29d33a-a603-4662-b02e-6bb4e8c17e3e"/>
    <ds:schemaRef ds:uri="http://purl.org/dc/elements/1.1/"/>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56C0A77B-5CA2-4C41-AEAC-A38FF7495B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7cdc3e-53dc-4fec-b50b-6d0fb9e24faf"/>
    <ds:schemaRef ds:uri="ce29d33a-a603-4662-b02e-6bb4e8c17e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ea60d57e-af5b-4752-ac57-3e4f28ca11dc}" enabled="1" method="Standard" siteId="{36da45f1-dd2c-4d1f-af13-5abe46b99921}" contentBits="0" removed="0"/>
</clbl:labelList>
</file>

<file path=docProps/app.xml><?xml version="1.0" encoding="utf-8"?>
<Properties xmlns="http://schemas.openxmlformats.org/officeDocument/2006/extended-properties" xmlns:vt="http://schemas.openxmlformats.org/officeDocument/2006/docPropsVTypes">
  <Template/>
  <TotalTime>0</TotalTime>
  <Words>29438</Words>
  <Application>Microsoft Office PowerPoint</Application>
  <PresentationFormat>A4 210 x 297 mm</PresentationFormat>
  <Paragraphs>4155</Paragraphs>
  <Slides>101</Slides>
  <Notes>32</Notes>
  <HiddenSlides>0</HiddenSlides>
  <MMClips>0</MMClips>
  <ScaleCrop>false</ScaleCrop>
  <HeadingPairs>
    <vt:vector size="8" baseType="variant">
      <vt:variant>
        <vt:lpstr>使用されているフォント</vt:lpstr>
      </vt:variant>
      <vt:variant>
        <vt:i4>8</vt:i4>
      </vt:variant>
      <vt:variant>
        <vt:lpstr>テーマ</vt:lpstr>
      </vt:variant>
      <vt:variant>
        <vt:i4>1</vt:i4>
      </vt:variant>
      <vt:variant>
        <vt:lpstr>埋め込まれた OLE サーバー</vt:lpstr>
      </vt:variant>
      <vt:variant>
        <vt:i4>2</vt:i4>
      </vt:variant>
      <vt:variant>
        <vt:lpstr>スライド タイトル</vt:lpstr>
      </vt:variant>
      <vt:variant>
        <vt:i4>101</vt:i4>
      </vt:variant>
    </vt:vector>
  </HeadingPairs>
  <TitlesOfParts>
    <vt:vector size="112" baseType="lpstr">
      <vt:lpstr>HGP創英角ｺﾞｼｯｸUB</vt:lpstr>
      <vt:lpstr>HGS創英角ｺﾞｼｯｸUB</vt:lpstr>
      <vt:lpstr>ＭＳ Ｐゴシック</vt:lpstr>
      <vt:lpstr>Noto Sans JP</vt:lpstr>
      <vt:lpstr>ヒラギノ角ゴ Pro W3</vt:lpstr>
      <vt:lpstr>Arial</vt:lpstr>
      <vt:lpstr>Arial Black</vt:lpstr>
      <vt:lpstr>Wingdings</vt:lpstr>
      <vt:lpstr>NRI Template</vt:lpstr>
      <vt:lpstr>think-cellスライド</vt:lpstr>
      <vt:lpstr>Chart</vt:lpstr>
      <vt:lpstr>PowerPoint プレゼンテーション</vt:lpstr>
      <vt:lpstr>PowerPoint プレゼンテーション</vt:lpstr>
      <vt:lpstr>PowerPoint プレゼンテーション</vt:lpstr>
      <vt:lpstr>一般概況</vt:lpstr>
      <vt:lpstr>タイ／一般概況</vt:lpstr>
      <vt:lpstr>タイ／一般概況／経済</vt:lpstr>
      <vt:lpstr>タイ／一般概況／経済</vt:lpstr>
      <vt:lpstr>タイ／一般概況／経済</vt:lpstr>
      <vt:lpstr>タイ／一般概況／経済</vt:lpstr>
      <vt:lpstr>タイ／一般概況／経済</vt:lpstr>
      <vt:lpstr>タイ／一般概況／経済</vt:lpstr>
      <vt:lpstr>タイ／一般概況／規制</vt:lpstr>
      <vt:lpstr>タイ／一般概況／規制</vt:lpstr>
      <vt:lpstr>タイ／一般概況／規制</vt:lpstr>
      <vt:lpstr>タイ／一般概況／規制</vt:lpstr>
      <vt:lpstr>医療関連</vt:lpstr>
      <vt:lpstr>タイ／医療関連／医療・公衆衛生</vt:lpstr>
      <vt:lpstr>タイ／医療関連／医療・公衆衛生</vt:lpstr>
      <vt:lpstr>タイ／医療関連／医療・公衆衛生</vt:lpstr>
      <vt:lpstr>タイ／医療関連／医療・公衆衛生</vt:lpstr>
      <vt:lpstr>タイ／医療関連／医療・公衆衛生</vt:lpstr>
      <vt:lpstr>タイ／医療関連／医療・公衆衛生</vt:lpstr>
      <vt:lpstr>タイ／医療関連／医療・公衆衛生</vt:lpstr>
      <vt:lpstr>タイ／医療関連／医療・公衆衛生</vt:lpstr>
      <vt:lpstr>タイ／医療関連／医療・公衆衛生</vt:lpstr>
      <vt:lpstr>タイ／医療関連／医療・公衆衛生</vt:lpstr>
      <vt:lpstr>タイ／医療関連／医療・公衆衛生</vt:lpstr>
      <vt:lpstr>タイ／医療関連／医療・公衆衛生</vt:lpstr>
      <vt:lpstr>タイ／医療関連／医療・公衆衛生</vt:lpstr>
      <vt:lpstr>タイ／医療関連／医療・公衆衛生</vt:lpstr>
      <vt:lpstr>タイ／医療関連／医療・公衆衛生</vt:lpstr>
      <vt:lpstr>タイ／医療関連／医療・公衆衛生</vt:lpstr>
      <vt:lpstr>タイ／医療関連／制度</vt:lpstr>
      <vt:lpstr>タイ／医療関連／制度</vt:lpstr>
      <vt:lpstr>タイ／医療関連／制度</vt:lpstr>
      <vt:lpstr>タイ／医療関連／制度</vt:lpstr>
      <vt:lpstr>タイ／医療関連／制度</vt:lpstr>
      <vt:lpstr>タイ／医療関連／制度</vt:lpstr>
      <vt:lpstr>タイ／医療関連／制度</vt:lpstr>
      <vt:lpstr>タイ／医療関連／制度</vt:lpstr>
      <vt:lpstr>タイ／医療関連／制度</vt:lpstr>
      <vt:lpstr>タイ／医療関連／制度</vt:lpstr>
      <vt:lpstr>タイ／医療関連／制度</vt:lpstr>
      <vt:lpstr>タイ／医療関連／制度</vt:lpstr>
      <vt:lpstr>タイ／医療関連／制度</vt:lpstr>
      <vt:lpstr>タイ／医療関連／制度</vt:lpstr>
      <vt:lpstr>タイ／医療関連／制度</vt:lpstr>
      <vt:lpstr>タイ／医療関連／制度</vt:lpstr>
      <vt:lpstr>タイ／医療関連／制度</vt:lpstr>
      <vt:lpstr>タイ／医療関連／制度</vt:lpstr>
      <vt:lpstr>タイ／医療関連／制度</vt:lpstr>
      <vt:lpstr>タイ／医療関連／制度</vt:lpstr>
      <vt:lpstr>タイ／医療関連／医療サービス</vt:lpstr>
      <vt:lpstr>タイ／医療関連／医療機器</vt:lpstr>
      <vt:lpstr>タイ／医療関連／医療機器</vt:lpstr>
      <vt:lpstr>タイ／医療関連／医療機器</vt:lpstr>
      <vt:lpstr>タイ／医療関連／医療機器</vt:lpstr>
      <vt:lpstr>タイ／医療関連／医療機器</vt:lpstr>
      <vt:lpstr>タイ／医療関連／医療機器</vt:lpstr>
      <vt:lpstr>タイ／医療関連／医療機器</vt:lpstr>
      <vt:lpstr>タイ／医療関連／医療機器</vt:lpstr>
      <vt:lpstr>タイ／医療関連／医療機器</vt:lpstr>
      <vt:lpstr>タイ／医療関連／医薬品</vt:lpstr>
      <vt:lpstr>タイ／医療関連／医薬品</vt:lpstr>
      <vt:lpstr>タイ／医療関連／医薬品</vt:lpstr>
      <vt:lpstr>タイ／医療関連／医薬品</vt:lpstr>
      <vt:lpstr>タイ／医療関連／医薬品</vt:lpstr>
      <vt:lpstr>タイ／医療関連／介護</vt:lpstr>
      <vt:lpstr>タイ／医療関連／介護</vt:lpstr>
      <vt:lpstr>タイ／医療関連／介護</vt:lpstr>
      <vt:lpstr>タイ／医療関連／歯科</vt:lpstr>
      <vt:lpstr>その他</vt:lpstr>
      <vt:lpstr>タイ／医療関連／その他</vt:lpstr>
      <vt:lpstr>タイ／医療関連／その他</vt:lpstr>
      <vt:lpstr>タイ／医療関連／その他</vt:lpstr>
      <vt:lpstr>タイ／医療関連／その他</vt:lpstr>
      <vt:lpstr>タイ／医療関連／その他</vt:lpstr>
      <vt:lpstr>タイ／医療関連／その他</vt:lpstr>
      <vt:lpstr>タイ／医療関連／その他</vt:lpstr>
      <vt:lpstr>タイ／医療関連／その他</vt:lpstr>
      <vt:lpstr>政策動向</vt:lpstr>
      <vt:lpstr>タイ／政策動向</vt:lpstr>
      <vt:lpstr>タイ／政策動向</vt:lpstr>
      <vt:lpstr>タイ／政策動向</vt:lpstr>
      <vt:lpstr>タイ／政策動向</vt:lpstr>
      <vt:lpstr>タイ／政策動向</vt:lpstr>
      <vt:lpstr>日本との関わり</vt:lpstr>
      <vt:lpstr>タイ／日本との関わり</vt:lpstr>
      <vt:lpstr>タイ／日本との関わり</vt:lpstr>
      <vt:lpstr>タイ／日本との関わり</vt:lpstr>
      <vt:lpstr>タイ／日本との関わり</vt:lpstr>
      <vt:lpstr>タイ／日本との関わり</vt:lpstr>
      <vt:lpstr>タイ／日本との関わり</vt:lpstr>
      <vt:lpstr>タイ／日本との関わり</vt:lpstr>
      <vt:lpstr>タイ／日本との関わり</vt:lpstr>
      <vt:lpstr>タイ／日本との関わり</vt:lpstr>
      <vt:lpstr>タイ／日本との関わり</vt:lpstr>
      <vt:lpstr>タイ／日本との関わり</vt:lpstr>
      <vt:lpstr>タイ／日本との関わり</vt:lpstr>
      <vt:lpstr>タイ／日本との関わり</vt:lpstr>
      <vt:lpstr>タイ／日本との関わり</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2025-03-27T06:47:32Z</dcterms:created>
  <dcterms:modified xsi:type="dcterms:W3CDTF">2025-12-15T08:25:55Z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0x010100EEEC8431F10A4B46A871FB4DCA84CF3F</vt:lpwstr>
  </property>
  <property fmtid="{D5CDD505-2E9C-101B-9397-08002B2CF9AE}" pid="3" name="MediaServiceImageTags">
    <vt:lpwstr/>
  </property>
</Properties>
</file>