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charts/chart18.xml" ContentType="application/vnd.openxmlformats-officedocument.drawingml.chart+xml"/>
  <Override PartName="/ppt/tags/tag601.xml" ContentType="application/vnd.openxmlformats-officedocument.presentationml.tags+xml"/>
  <Override PartName="/ppt/charts/chart1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02.xml" ContentType="application/vnd.openxmlformats-officedocument.presentationml.tags+xml"/>
  <Override PartName="/ppt/tags/tag603.xml" ContentType="application/vnd.openxmlformats-officedocument.presentationml.tags+xml"/>
  <Override PartName="/ppt/notesSlides/notesSlide20.xml" ContentType="application/vnd.openxmlformats-officedocument.presentationml.notesSlide+xml"/>
  <Override PartName="/ppt/tags/tag604.xml" ContentType="application/vnd.openxmlformats-officedocument.presentationml.tags+xml"/>
  <Override PartName="/ppt/tags/tag605.xml" ContentType="application/vnd.openxmlformats-officedocument.presentationml.tags+xml"/>
  <Override PartName="/ppt/charts/chart20.xml" ContentType="application/vnd.openxmlformats-officedocument.drawingml.chart+xml"/>
  <Override PartName="/ppt/tags/tag606.xml" ContentType="application/vnd.openxmlformats-officedocument.presentationml.tags+xml"/>
  <Override PartName="/ppt/notesSlides/notesSlide21.xml" ContentType="application/vnd.openxmlformats-officedocument.presentationml.notesSlide+xml"/>
  <Override PartName="/ppt/tags/tag607.xml" ContentType="application/vnd.openxmlformats-officedocument.presentationml.tags+xml"/>
  <Override PartName="/ppt/notesSlides/notesSlide22.xml" ContentType="application/vnd.openxmlformats-officedocument.presentationml.notesSlide+xml"/>
  <Override PartName="/ppt/tags/tag608.xml" ContentType="application/vnd.openxmlformats-officedocument.presentationml.tags+xml"/>
  <Override PartName="/ppt/notesSlides/notesSlide23.xml" ContentType="application/vnd.openxmlformats-officedocument.presentationml.notesSlide+xml"/>
  <Override PartName="/ppt/tags/tag609.xml" ContentType="application/vnd.openxmlformats-officedocument.presentationml.tags+xml"/>
  <Override PartName="/ppt/notesSlides/notesSlide24.xml" ContentType="application/vnd.openxmlformats-officedocument.presentationml.notesSlide+xml"/>
  <Override PartName="/ppt/tags/tag610.xml" ContentType="application/vnd.openxmlformats-officedocument.presentationml.tags+xml"/>
  <Override PartName="/ppt/notesSlides/notesSlide25.xml" ContentType="application/vnd.openxmlformats-officedocument.presentationml.notesSlide+xml"/>
  <Override PartName="/ppt/tags/tag611.xml" ContentType="application/vnd.openxmlformats-officedocument.presentationml.tags+xml"/>
  <Override PartName="/ppt/notesSlides/notesSlide26.xml" ContentType="application/vnd.openxmlformats-officedocument.presentationml.notesSlide+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tags/tag667.xml" ContentType="application/vnd.openxmlformats-officedocument.presentationml.tags+xml"/>
  <Override PartName="/ppt/notesSlides/notesSlide29.xml" ContentType="application/vnd.openxmlformats-officedocument.presentationml.notesSlide+xml"/>
  <Override PartName="/ppt/tags/tag668.xml" ContentType="application/vnd.openxmlformats-officedocument.presentationml.tags+xml"/>
  <Override PartName="/ppt/notesSlides/notesSlide30.xml" ContentType="application/vnd.openxmlformats-officedocument.presentationml.notesSlide+xml"/>
  <Override PartName="/ppt/tags/tag669.xml" ContentType="application/vnd.openxmlformats-officedocument.presentationml.tags+xml"/>
  <Override PartName="/ppt/notesSlides/notesSlide31.xml" ContentType="application/vnd.openxmlformats-officedocument.presentationml.notesSlide+xml"/>
  <Override PartName="/ppt/tags/tag670.xml" ContentType="application/vnd.openxmlformats-officedocument.presentationml.tags+xml"/>
  <Override PartName="/ppt/notesSlides/notesSlide32.xml" ContentType="application/vnd.openxmlformats-officedocument.presentationml.notesSl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notesSlides/notesSlide3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ags/tag714.xml" ContentType="application/vnd.openxmlformats-officedocument.presentationml.tags+xml"/>
  <Override PartName="/ppt/notesSlides/notesSlide34.xml" ContentType="application/vnd.openxmlformats-officedocument.presentationml.notesSlide+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notesSlides/notesSlide35.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tags/tag756.xml" ContentType="application/vnd.openxmlformats-officedocument.presentationml.tags+xml"/>
  <Override PartName="/ppt/tags/tag757.xml" ContentType="application/vnd.openxmlformats-officedocument.presentationml.tags+xml"/>
  <Override PartName="/ppt/notesSlides/notesSlide36.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notesSlides/notesSlide37.xml" ContentType="application/vnd.openxmlformats-officedocument.presentationml.notesSlide+xml"/>
  <Override PartName="/ppt/tags/tag761.xml" ContentType="application/vnd.openxmlformats-officedocument.presentationml.tags+xml"/>
  <Override PartName="/ppt/tags/tag762.xml" ContentType="application/vnd.openxmlformats-officedocument.presentationml.tags+xml"/>
  <Override PartName="/ppt/notesSlides/notesSlide38.xml" ContentType="application/vnd.openxmlformats-officedocument.presentationml.notesSlide+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39.xml" ContentType="application/vnd.openxmlformats-officedocument.presentationml.notesSlide+xml"/>
  <Override PartName="/ppt/tags/tag766.xml" ContentType="application/vnd.openxmlformats-officedocument.presentationml.tags+xml"/>
  <Override PartName="/ppt/notesSlides/notesSlide40.xml" ContentType="application/vnd.openxmlformats-officedocument.presentationml.notesSlide+xml"/>
  <Override PartName="/ppt/tags/tag76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16"/>
  </p:notesMasterIdLst>
  <p:handoutMasterIdLst>
    <p:handoutMasterId r:id="rId117"/>
  </p:handoutMasterIdLst>
  <p:sldIdLst>
    <p:sldId id="482" r:id="rId2"/>
    <p:sldId id="641" r:id="rId3"/>
    <p:sldId id="2147470412" r:id="rId4"/>
    <p:sldId id="338" r:id="rId5"/>
    <p:sldId id="2147470388" r:id="rId6"/>
    <p:sldId id="2147470385" r:id="rId7"/>
    <p:sldId id="509" r:id="rId8"/>
    <p:sldId id="2147470386" r:id="rId9"/>
    <p:sldId id="2147470387" r:id="rId10"/>
    <p:sldId id="2147470389" r:id="rId11"/>
    <p:sldId id="2147470390" r:id="rId12"/>
    <p:sldId id="2147470391" r:id="rId13"/>
    <p:sldId id="339" r:id="rId14"/>
    <p:sldId id="519" r:id="rId15"/>
    <p:sldId id="546" r:id="rId16"/>
    <p:sldId id="539" r:id="rId17"/>
    <p:sldId id="569" r:id="rId18"/>
    <p:sldId id="548" r:id="rId19"/>
    <p:sldId id="559" r:id="rId20"/>
    <p:sldId id="435" r:id="rId21"/>
    <p:sldId id="377" r:id="rId22"/>
    <p:sldId id="436" r:id="rId23"/>
    <p:sldId id="379" r:id="rId24"/>
    <p:sldId id="535" r:id="rId25"/>
    <p:sldId id="2147470410" r:id="rId26"/>
    <p:sldId id="651" r:id="rId27"/>
    <p:sldId id="382" r:id="rId28"/>
    <p:sldId id="383" r:id="rId29"/>
    <p:sldId id="2147470342" r:id="rId30"/>
    <p:sldId id="384" r:id="rId31"/>
    <p:sldId id="363" r:id="rId32"/>
    <p:sldId id="2147470427" r:id="rId33"/>
    <p:sldId id="2147470428" r:id="rId34"/>
    <p:sldId id="2147470429" r:id="rId35"/>
    <p:sldId id="2147470430" r:id="rId36"/>
    <p:sldId id="2147470432" r:id="rId37"/>
    <p:sldId id="2147470433" r:id="rId38"/>
    <p:sldId id="2147470431" r:id="rId39"/>
    <p:sldId id="571" r:id="rId40"/>
    <p:sldId id="572" r:id="rId41"/>
    <p:sldId id="391" r:id="rId42"/>
    <p:sldId id="426" r:id="rId43"/>
    <p:sldId id="728" r:id="rId44"/>
    <p:sldId id="648" r:id="rId45"/>
    <p:sldId id="392" r:id="rId46"/>
    <p:sldId id="393" r:id="rId47"/>
    <p:sldId id="394" r:id="rId48"/>
    <p:sldId id="681" r:id="rId49"/>
    <p:sldId id="659" r:id="rId50"/>
    <p:sldId id="656" r:id="rId51"/>
    <p:sldId id="682" r:id="rId52"/>
    <p:sldId id="2147470434" r:id="rId53"/>
    <p:sldId id="550" r:id="rId54"/>
    <p:sldId id="693" r:id="rId55"/>
    <p:sldId id="754" r:id="rId56"/>
    <p:sldId id="755" r:id="rId57"/>
    <p:sldId id="683" r:id="rId58"/>
    <p:sldId id="684" r:id="rId59"/>
    <p:sldId id="724" r:id="rId60"/>
    <p:sldId id="2147470419" r:id="rId61"/>
    <p:sldId id="2147470420" r:id="rId62"/>
    <p:sldId id="2147470421" r:id="rId63"/>
    <p:sldId id="2147470422" r:id="rId64"/>
    <p:sldId id="2147470423" r:id="rId65"/>
    <p:sldId id="664" r:id="rId66"/>
    <p:sldId id="404" r:id="rId67"/>
    <p:sldId id="726" r:id="rId68"/>
    <p:sldId id="405" r:id="rId69"/>
    <p:sldId id="2147470424" r:id="rId70"/>
    <p:sldId id="2147470425" r:id="rId71"/>
    <p:sldId id="2147470426" r:id="rId72"/>
    <p:sldId id="407" r:id="rId73"/>
    <p:sldId id="685" r:id="rId74"/>
    <p:sldId id="562" r:id="rId75"/>
    <p:sldId id="653" r:id="rId76"/>
    <p:sldId id="340" r:id="rId77"/>
    <p:sldId id="2147470319" r:id="rId78"/>
    <p:sldId id="647" r:id="rId79"/>
    <p:sldId id="662" r:id="rId80"/>
    <p:sldId id="425" r:id="rId81"/>
    <p:sldId id="466" r:id="rId82"/>
    <p:sldId id="409" r:id="rId83"/>
    <p:sldId id="2147470411" r:id="rId84"/>
    <p:sldId id="665" r:id="rId85"/>
    <p:sldId id="649" r:id="rId86"/>
    <p:sldId id="411" r:id="rId87"/>
    <p:sldId id="412" r:id="rId88"/>
    <p:sldId id="413" r:id="rId89"/>
    <p:sldId id="341" r:id="rId90"/>
    <p:sldId id="540" r:id="rId91"/>
    <p:sldId id="468" r:id="rId92"/>
    <p:sldId id="469" r:id="rId93"/>
    <p:sldId id="470" r:id="rId94"/>
    <p:sldId id="517" r:id="rId95"/>
    <p:sldId id="524" r:id="rId96"/>
    <p:sldId id="2147470413" r:id="rId97"/>
    <p:sldId id="480" r:id="rId98"/>
    <p:sldId id="2147470414" r:id="rId99"/>
    <p:sldId id="507" r:id="rId100"/>
    <p:sldId id="472" r:id="rId101"/>
    <p:sldId id="508" r:id="rId102"/>
    <p:sldId id="568" r:id="rId103"/>
    <p:sldId id="541" r:id="rId104"/>
    <p:sldId id="542" r:id="rId105"/>
    <p:sldId id="543" r:id="rId106"/>
    <p:sldId id="2147470416" r:id="rId107"/>
    <p:sldId id="2147470417" r:id="rId108"/>
    <p:sldId id="2147470418" r:id="rId109"/>
    <p:sldId id="434" r:id="rId110"/>
    <p:sldId id="545" r:id="rId111"/>
    <p:sldId id="544" r:id="rId112"/>
    <p:sldId id="2147470415" r:id="rId113"/>
    <p:sldId id="565" r:id="rId114"/>
    <p:sldId id="475" r:id="rId115"/>
  </p:sldIdLst>
  <p:sldSz cx="9906000" cy="6858000" type="A4"/>
  <p:notesSz cx="6735763" cy="9866313"/>
  <p:custDataLst>
    <p:tags r:id="rId11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92" userDrawn="1">
          <p15:clr>
            <a:srgbClr val="A4A3A4"/>
          </p15:clr>
        </p15:guide>
        <p15:guide id="7" pos="3800" userDrawn="1">
          <p15:clr>
            <a:srgbClr val="A4A3A4"/>
          </p15:clr>
        </p15:guide>
        <p15:guide id="8" orient="horz" pos="1434" userDrawn="1">
          <p15:clr>
            <a:srgbClr val="A4A3A4"/>
          </p15:clr>
        </p15:guide>
        <p15:guide id="10" pos="852" userDrawn="1">
          <p15:clr>
            <a:srgbClr val="A4A3A4"/>
          </p15:clr>
        </p15:guide>
        <p15:guide id="11" pos="126" userDrawn="1">
          <p15:clr>
            <a:srgbClr val="A4A3A4"/>
          </p15:clr>
        </p15:guide>
        <p15:guide id="13" orient="horz" pos="1071" userDrawn="1">
          <p15:clr>
            <a:srgbClr val="A4A3A4"/>
          </p15:clr>
        </p15:guide>
        <p15:guide id="14" orient="horz" pos="2432" userDrawn="1">
          <p15:clr>
            <a:srgbClr val="A4A3A4"/>
          </p15:clr>
        </p15:guide>
        <p15:guide id="15" pos="31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7" name="Auth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8D8"/>
    <a:srgbClr val="1E806B"/>
    <a:srgbClr val="FF33CC"/>
    <a:srgbClr val="F3F3F3"/>
    <a:srgbClr val="ECE5F4"/>
    <a:srgbClr val="D2E0E6"/>
    <a:srgbClr val="C0E6F4"/>
    <a:srgbClr val="1F497D"/>
    <a:srgbClr val="BEBEBE"/>
    <a:srgbClr val="F1B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475" autoAdjust="0"/>
    <p:restoredTop sz="96619" autoAdjust="0"/>
  </p:normalViewPr>
  <p:slideViewPr>
    <p:cSldViewPr>
      <p:cViewPr varScale="1">
        <p:scale>
          <a:sx n="70" d="100"/>
          <a:sy n="70" d="100"/>
        </p:scale>
        <p:origin x="72" y="960"/>
      </p:cViewPr>
      <p:guideLst>
        <p:guide orient="horz" pos="4292"/>
        <p:guide pos="3800"/>
        <p:guide orient="horz" pos="1434"/>
        <p:guide pos="852"/>
        <p:guide pos="126"/>
        <p:guide orient="horz" pos="1071"/>
        <p:guide orient="horz" pos="2432"/>
        <p:guide pos="3165"/>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8/10/relationships/authors" Targe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lang="ja-JP" sz="9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0.00</c:formatCode>
                <c:ptCount val="25"/>
                <c:pt idx="0">
                  <c:v>29.834014428079421</c:v>
                </c:pt>
                <c:pt idx="1">
                  <c:v>29.274312360384592</c:v>
                </c:pt>
                <c:pt idx="2">
                  <c:v>28.720169152485436</c:v>
                </c:pt>
                <c:pt idx="3">
                  <c:v>28.169361760275919</c:v>
                </c:pt>
                <c:pt idx="4">
                  <c:v>27.637270934687528</c:v>
                </c:pt>
                <c:pt idx="5">
                  <c:v>27.134548130114105</c:v>
                </c:pt>
                <c:pt idx="6">
                  <c:v>26.650778912026173</c:v>
                </c:pt>
                <c:pt idx="7">
                  <c:v>26.178358683101997</c:v>
                </c:pt>
                <c:pt idx="8">
                  <c:v>25.706047589597418</c:v>
                </c:pt>
                <c:pt idx="9">
                  <c:v>25.2305633873682</c:v>
                </c:pt>
                <c:pt idx="10">
                  <c:v>24.754762955781811</c:v>
                </c:pt>
                <c:pt idx="11">
                  <c:v>24.282240415588436</c:v>
                </c:pt>
                <c:pt idx="12">
                  <c:v>23.813277596987348</c:v>
                </c:pt>
                <c:pt idx="13">
                  <c:v>23.343058957043539</c:v>
                </c:pt>
                <c:pt idx="14">
                  <c:v>22.898091228909067</c:v>
                </c:pt>
                <c:pt idx="15">
                  <c:v>22.497746398239606</c:v>
                </c:pt>
                <c:pt idx="16">
                  <c:v>22.111598816081894</c:v>
                </c:pt>
                <c:pt idx="17">
                  <c:v>21.747774729195889</c:v>
                </c:pt>
                <c:pt idx="18">
                  <c:v>21.43982488215908</c:v>
                </c:pt>
                <c:pt idx="19">
                  <c:v>21.145127227896111</c:v>
                </c:pt>
                <c:pt idx="20">
                  <c:v>20.834770897341635</c:v>
                </c:pt>
                <c:pt idx="21">
                  <c:v>20.540667578507179</c:v>
                </c:pt>
                <c:pt idx="22">
                  <c:v>18.191668775894367</c:v>
                </c:pt>
                <c:pt idx="23">
                  <c:v>16.211146864121325</c:v>
                </c:pt>
                <c:pt idx="24">
                  <c:v>14.897018860737276</c:v>
                </c:pt>
              </c:numCache>
            </c:numRef>
          </c:val>
          <c:extLst>
            <c:ext xmlns:c16="http://schemas.microsoft.com/office/drawing/2014/chart" uri="{C3380CC4-5D6E-409C-BE32-E72D297353CC}">
              <c16:uniqueId val="{00000000-6F8D-4C68-A7B7-45D71ED6EB97}"/>
            </c:ext>
          </c:extLst>
        </c:ser>
        <c:ser>
          <c:idx val="1"/>
          <c:order val="1"/>
          <c:spPr>
            <a:solidFill>
              <a:srgbClr val="80CCE8"/>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0.00</c:formatCode>
                <c:ptCount val="25"/>
                <c:pt idx="0">
                  <c:v>64.662202232374455</c:v>
                </c:pt>
                <c:pt idx="1">
                  <c:v>65.111513439939998</c:v>
                </c:pt>
                <c:pt idx="2">
                  <c:v>65.546986218485856</c:v>
                </c:pt>
                <c:pt idx="3">
                  <c:v>65.971988620575942</c:v>
                </c:pt>
                <c:pt idx="4">
                  <c:v>66.369636513818762</c:v>
                </c:pt>
                <c:pt idx="5">
                  <c:v>66.729767138967844</c:v>
                </c:pt>
                <c:pt idx="6">
                  <c:v>67.06444238984372</c:v>
                </c:pt>
                <c:pt idx="7">
                  <c:v>67.384150378080804</c:v>
                </c:pt>
                <c:pt idx="8">
                  <c:v>67.700954932721345</c:v>
                </c:pt>
                <c:pt idx="9">
                  <c:v>68.019108137127517</c:v>
                </c:pt>
                <c:pt idx="10">
                  <c:v>68.337353277119206</c:v>
                </c:pt>
                <c:pt idx="11">
                  <c:v>68.650512993138108</c:v>
                </c:pt>
                <c:pt idx="12">
                  <c:v>68.948846633189959</c:v>
                </c:pt>
                <c:pt idx="13">
                  <c:v>69.22596087510972</c:v>
                </c:pt>
                <c:pt idx="14">
                  <c:v>69.444465674425047</c:v>
                </c:pt>
                <c:pt idx="15">
                  <c:v>69.596009185810658</c:v>
                </c:pt>
                <c:pt idx="16">
                  <c:v>69.726550201122421</c:v>
                </c:pt>
                <c:pt idx="17">
                  <c:v>69.824097230109061</c:v>
                </c:pt>
                <c:pt idx="18">
                  <c:v>69.854580313818005</c:v>
                </c:pt>
                <c:pt idx="19">
                  <c:v>69.859463568154936</c:v>
                </c:pt>
                <c:pt idx="20">
                  <c:v>69.874473761984163</c:v>
                </c:pt>
                <c:pt idx="21">
                  <c:v>69.878267532386829</c:v>
                </c:pt>
                <c:pt idx="22">
                  <c:v>68.765881370299198</c:v>
                </c:pt>
                <c:pt idx="23">
                  <c:v>66.752803788384455</c:v>
                </c:pt>
                <c:pt idx="24">
                  <c:v>63.170774200094002</c:v>
                </c:pt>
              </c:numCache>
            </c:numRef>
          </c:val>
          <c:extLst>
            <c:ext xmlns:c16="http://schemas.microsoft.com/office/drawing/2014/chart" uri="{C3380CC4-5D6E-409C-BE32-E72D297353CC}">
              <c16:uniqueId val="{00000001-6F8D-4C68-A7B7-45D71ED6EB97}"/>
            </c:ext>
          </c:extLst>
        </c:ser>
        <c:ser>
          <c:idx val="2"/>
          <c:order val="2"/>
          <c:spPr>
            <a:solidFill>
              <a:srgbClr val="C0E6F4"/>
            </a:solidFill>
            <a:ln w="9525" algn="ctr">
              <a:solidFill>
                <a:srgbClr val="808080"/>
              </a:solidFill>
              <a:prstDash val="solid"/>
            </a:ln>
          </c:spPr>
          <c:invertIfNegative val="0"/>
          <c:dLbls>
            <c:dLbl>
              <c:idx val="0"/>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8D-4C68-A7B7-45D71ED6EB97}"/>
                </c:ext>
              </c:extLst>
            </c:dLbl>
            <c:dLbl>
              <c:idx val="1"/>
              <c:layout>
                <c:manualLayout>
                  <c:x val="-1.2572002425832498E-17"/>
                  <c:y val="-7.46268656716417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8D-4C68-A7B7-45D71ED6EB97}"/>
                </c:ext>
              </c:extLst>
            </c:dLbl>
            <c:dLbl>
              <c:idx val="2"/>
              <c:layout>
                <c:manualLayout>
                  <c:x val="0"/>
                  <c:y val="-7.46268656716417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8D-4C68-A7B7-45D71ED6EB97}"/>
                </c:ext>
              </c:extLst>
            </c:dLbl>
            <c:dLbl>
              <c:idx val="3"/>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8D-4C68-A7B7-45D71ED6EB97}"/>
                </c:ext>
              </c:extLst>
            </c:dLbl>
            <c:dLbl>
              <c:idx val="4"/>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8D-4C68-A7B7-45D71ED6EB97}"/>
                </c:ext>
              </c:extLst>
            </c:dLbl>
            <c:dLbl>
              <c:idx val="5"/>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8D-4C68-A7B7-45D71ED6EB97}"/>
                </c:ext>
              </c:extLst>
            </c:dLbl>
            <c:dLbl>
              <c:idx val="6"/>
              <c:layout>
                <c:manualLayout>
                  <c:x val="-5.0288009703329992E-17"/>
                  <c:y val="-8.20895522388059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8D-4C68-A7B7-45D71ED6EB97}"/>
                </c:ext>
              </c:extLst>
            </c:dLbl>
            <c:dLbl>
              <c:idx val="7"/>
              <c:layout>
                <c:manualLayout>
                  <c:x val="-5.0288009703329992E-17"/>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8D-4C68-A7B7-45D71ED6EB97}"/>
                </c:ext>
              </c:extLst>
            </c:dLbl>
            <c:dLbl>
              <c:idx val="8"/>
              <c:layout>
                <c:manualLayout>
                  <c:x val="-5.0288009703329992E-17"/>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F8D-4C68-A7B7-45D71ED6EB97}"/>
                </c:ext>
              </c:extLst>
            </c:dLbl>
            <c:dLbl>
              <c:idx val="9"/>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8D-4C68-A7B7-45D71ED6EB97}"/>
                </c:ext>
              </c:extLst>
            </c:dLbl>
            <c:dLbl>
              <c:idx val="10"/>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F8D-4C68-A7B7-45D71ED6EB97}"/>
                </c:ext>
              </c:extLst>
            </c:dLbl>
            <c:dLbl>
              <c:idx val="11"/>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8D-4C68-A7B7-45D71ED6EB97}"/>
                </c:ext>
              </c:extLst>
            </c:dLbl>
            <c:dLbl>
              <c:idx val="12"/>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F8D-4C68-A7B7-45D71ED6EB97}"/>
                </c:ext>
              </c:extLst>
            </c:dLbl>
            <c:dLbl>
              <c:idx val="13"/>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8D-4C68-A7B7-45D71ED6EB97}"/>
                </c:ext>
              </c:extLst>
            </c:dLbl>
            <c:dLbl>
              <c:idx val="14"/>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F8D-4C68-A7B7-45D71ED6EB97}"/>
                </c:ext>
              </c:extLst>
            </c:dLbl>
            <c:dLbl>
              <c:idx val="15"/>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F8D-4C68-A7B7-45D71ED6EB97}"/>
                </c:ext>
              </c:extLst>
            </c:dLbl>
            <c:dLbl>
              <c:idx val="16"/>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F8D-4C68-A7B7-45D71ED6EB97}"/>
                </c:ext>
              </c:extLst>
            </c:dLbl>
            <c:dLbl>
              <c:idx val="17"/>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F8D-4C68-A7B7-45D71ED6EB97}"/>
                </c:ext>
              </c:extLst>
            </c:dLbl>
            <c:dLbl>
              <c:idx val="18"/>
              <c:layout>
                <c:manualLayout>
                  <c:x val="0"/>
                  <c:y val="-8.9552238805970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F8D-4C68-A7B7-45D71ED6EB97}"/>
                </c:ext>
              </c:extLst>
            </c:dLbl>
            <c:dLbl>
              <c:idx val="19"/>
              <c:layout>
                <c:manualLayout>
                  <c:x val="0"/>
                  <c:y val="-8.9552238805970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F8D-4C68-A7B7-45D71ED6EB97}"/>
                </c:ext>
              </c:extLst>
            </c:dLbl>
            <c:dLbl>
              <c:idx val="20"/>
              <c:layout>
                <c:manualLayout>
                  <c:x val="-1.0057601940665998E-16"/>
                  <c:y val="-8.9552238805970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F8D-4C68-A7B7-45D71ED6EB97}"/>
                </c:ext>
              </c:extLst>
            </c:dLbl>
            <c:dLbl>
              <c:idx val="21"/>
              <c:layout>
                <c:manualLayout>
                  <c:x val="1.0057601940665998E-16"/>
                  <c:y val="-8.9552238805970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8D-4C68-A7B7-45D71ED6EB97}"/>
                </c:ext>
              </c:extLst>
            </c:dLbl>
            <c:numFmt formatCode="0.0" sourceLinked="0"/>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Sheet1!$A$3:$Y$3</c:f>
              <c:numCache>
                <c:formatCode>0.00</c:formatCode>
                <c:ptCount val="25"/>
                <c:pt idx="0">
                  <c:v>5.5037830552512341</c:v>
                </c:pt>
                <c:pt idx="1">
                  <c:v>5.6141739191105113</c:v>
                </c:pt>
                <c:pt idx="2">
                  <c:v>5.7328443519846104</c:v>
                </c:pt>
                <c:pt idx="3">
                  <c:v>5.8586496191481405</c:v>
                </c:pt>
                <c:pt idx="4">
                  <c:v>5.9930925514937057</c:v>
                </c:pt>
                <c:pt idx="5">
                  <c:v>6.1356844632482819</c:v>
                </c:pt>
                <c:pt idx="6">
                  <c:v>6.284778698130113</c:v>
                </c:pt>
                <c:pt idx="7">
                  <c:v>6.43749067673446</c:v>
                </c:pt>
                <c:pt idx="8">
                  <c:v>6.5929974776812381</c:v>
                </c:pt>
                <c:pt idx="9">
                  <c:v>6.7503282184580682</c:v>
                </c:pt>
                <c:pt idx="10">
                  <c:v>6.9078837670989826</c:v>
                </c:pt>
                <c:pt idx="11">
                  <c:v>7.0672465912734541</c:v>
                </c:pt>
                <c:pt idx="12">
                  <c:v>7.2378755197948133</c:v>
                </c:pt>
                <c:pt idx="13">
                  <c:v>7.4309801678467347</c:v>
                </c:pt>
                <c:pt idx="14">
                  <c:v>7.6574428509169126</c:v>
                </c:pt>
                <c:pt idx="15">
                  <c:v>7.9062444159497369</c:v>
                </c:pt>
                <c:pt idx="16">
                  <c:v>8.1618509827956824</c:v>
                </c:pt>
                <c:pt idx="17">
                  <c:v>8.4281280406950518</c:v>
                </c:pt>
                <c:pt idx="18">
                  <c:v>8.7055945661164138</c:v>
                </c:pt>
                <c:pt idx="19">
                  <c:v>8.9954092039489613</c:v>
                </c:pt>
                <c:pt idx="20">
                  <c:v>9.2907551061485574</c:v>
                </c:pt>
                <c:pt idx="21">
                  <c:v>9.5810646558167551</c:v>
                </c:pt>
                <c:pt idx="22">
                  <c:v>13.042448960586301</c:v>
                </c:pt>
                <c:pt idx="23">
                  <c:v>17.036049347494224</c:v>
                </c:pt>
                <c:pt idx="24">
                  <c:v>21.932206506054023</c:v>
                </c:pt>
              </c:numCache>
            </c:numRef>
          </c:val>
          <c:extLst>
            <c:ext xmlns:c16="http://schemas.microsoft.com/office/drawing/2014/chart" uri="{C3380CC4-5D6E-409C-BE32-E72D297353CC}">
              <c16:uniqueId val="{00000002-6F8D-4C68-A7B7-45D71ED6EB97}"/>
            </c:ext>
          </c:extLst>
        </c:ser>
        <c:dLbls>
          <c:dLblPos val="ctr"/>
          <c:showLegendKey val="0"/>
          <c:showVal val="1"/>
          <c:showCatName val="0"/>
          <c:showSerName val="0"/>
          <c:showPercent val="0"/>
          <c:showBubbleSize val="0"/>
        </c:dLbls>
        <c:gapWidth val="60"/>
        <c:overlap val="100"/>
        <c:axId val="2129155088"/>
        <c:axId val="1"/>
      </c:barChart>
      <c:catAx>
        <c:axId val="21291550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29155088"/>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AA7-4854-A751-B8B43873AE3E}"/>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AA7-4854-A751-B8B43873AE3E}"/>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AA7-4854-A751-B8B43873AE3E}"/>
              </c:ext>
            </c:extLst>
          </c:dPt>
          <c:dLbls>
            <c:dLbl>
              <c:idx val="0"/>
              <c:layout>
                <c:manualLayout>
                  <c:x val="5.1593959731543626E-2"/>
                  <c:y val="3.412969283276450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A7-4854-A751-B8B43873AE3E}"/>
                </c:ext>
              </c:extLst>
            </c:dLbl>
            <c:dLbl>
              <c:idx val="1"/>
              <c:layout>
                <c:manualLayout>
                  <c:x val="-5.9983221476510064E-2"/>
                  <c:y val="-2.0477815699658703E-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A7-4854-A751-B8B43873AE3E}"/>
                </c:ext>
              </c:extLst>
            </c:dLbl>
            <c:dLbl>
              <c:idx val="2"/>
              <c:layout>
                <c:manualLayout>
                  <c:x val="-2.7265100671140938E-2"/>
                  <c:y val="-0.1153583617747440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A7-4854-A751-B8B43873AE3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62.3</c:v>
                </c:pt>
                <c:pt idx="1">
                  <c:v>26</c:v>
                </c:pt>
                <c:pt idx="2">
                  <c:v>11.700000000000001</c:v>
                </c:pt>
              </c:numCache>
            </c:numRef>
          </c:val>
          <c:extLst>
            <c:ext xmlns:c16="http://schemas.microsoft.com/office/drawing/2014/chart" uri="{C3380CC4-5D6E-409C-BE32-E72D297353CC}">
              <c16:uniqueId val="{00000006-6AA7-4854-A751-B8B43873AE3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8D03-4796-A670-5C1492C9C482}"/>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8D03-4796-A670-5C1492C9C482}"/>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8D03-4796-A670-5C1492C9C482}"/>
              </c:ext>
            </c:extLst>
          </c:dPt>
          <c:dLbls>
            <c:dLbl>
              <c:idx val="0"/>
              <c:layout>
                <c:manualLayout>
                  <c:x val="3.7332214765100673E-2"/>
                  <c:y val="8.6006825938566553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03-4796-A670-5C1492C9C482}"/>
                </c:ext>
              </c:extLst>
            </c:dLbl>
            <c:dLbl>
              <c:idx val="1"/>
              <c:layout>
                <c:manualLayout>
                  <c:x val="-5.5788590604026848E-2"/>
                  <c:y val="-6.8941979522184296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03-4796-A670-5C1492C9C482}"/>
                </c:ext>
              </c:extLst>
            </c:dLbl>
            <c:dLbl>
              <c:idx val="2"/>
              <c:layout>
                <c:manualLayout>
                  <c:x val="-2.5587248322147652E-2"/>
                  <c:y val="-0.13242320819112627"/>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03-4796-A670-5C1492C9C48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80.36620291226501</c:v>
                </c:pt>
                <c:pt idx="1">
                  <c:v>9.9233768673188223</c:v>
                </c:pt>
                <c:pt idx="2">
                  <c:v>9.710420220416168</c:v>
                </c:pt>
              </c:numCache>
            </c:numRef>
          </c:val>
          <c:extLst>
            <c:ext xmlns:c16="http://schemas.microsoft.com/office/drawing/2014/chart" uri="{C3380CC4-5D6E-409C-BE32-E72D297353CC}">
              <c16:uniqueId val="{00000003-8D03-4796-A670-5C1492C9C48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485148514851482E-2"/>
          <c:w val="0.93687439457539556"/>
          <c:h val="0.7722772277227723"/>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27.544200000000004</c:v>
                </c:pt>
              </c:numCache>
            </c:numRef>
          </c:val>
          <c:extLst>
            <c:ext xmlns:c16="http://schemas.microsoft.com/office/drawing/2014/chart" uri="{C3380CC4-5D6E-409C-BE32-E72D297353CC}">
              <c16:uniqueId val="{00000000-7A20-4D8B-A2D4-782DBB6398B6}"/>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13.024099999999999</c:v>
                </c:pt>
              </c:numCache>
            </c:numRef>
          </c:val>
          <c:extLst>
            <c:ext xmlns:c16="http://schemas.microsoft.com/office/drawing/2014/chart" uri="{C3380CC4-5D6E-409C-BE32-E72D297353CC}">
              <c16:uniqueId val="{00000001-7A20-4D8B-A2D4-782DBB6398B6}"/>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4.9155000000000006</c:v>
                </c:pt>
              </c:numCache>
            </c:numRef>
          </c:val>
          <c:extLst>
            <c:ext xmlns:c16="http://schemas.microsoft.com/office/drawing/2014/chart" uri="{C3380CC4-5D6E-409C-BE32-E72D297353CC}">
              <c16:uniqueId val="{00000002-7A20-4D8B-A2D4-782DBB6398B6}"/>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4.7562999999999969</c:v>
                </c:pt>
              </c:numCache>
            </c:numRef>
          </c:val>
          <c:extLst>
            <c:ext xmlns:c16="http://schemas.microsoft.com/office/drawing/2014/chart" uri="{C3380CC4-5D6E-409C-BE32-E72D297353CC}">
              <c16:uniqueId val="{00000003-7A20-4D8B-A2D4-782DBB6398B6}"/>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4.1317000000000048</c:v>
                </c:pt>
              </c:numCache>
            </c:numRef>
          </c:val>
          <c:extLst>
            <c:ext xmlns:c16="http://schemas.microsoft.com/office/drawing/2014/chart" uri="{C3380CC4-5D6E-409C-BE32-E72D297353CC}">
              <c16:uniqueId val="{00000004-7A20-4D8B-A2D4-782DBB6398B6}"/>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4.0293000000000028</c:v>
                </c:pt>
              </c:numCache>
            </c:numRef>
          </c:val>
          <c:extLst>
            <c:ext xmlns:c16="http://schemas.microsoft.com/office/drawing/2014/chart" uri="{C3380CC4-5D6E-409C-BE32-E72D297353CC}">
              <c16:uniqueId val="{00000005-7A20-4D8B-A2D4-782DBB6398B6}"/>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3.5436000000000023</c:v>
                </c:pt>
              </c:numCache>
            </c:numRef>
          </c:val>
          <c:extLst>
            <c:ext xmlns:c16="http://schemas.microsoft.com/office/drawing/2014/chart" uri="{C3380CC4-5D6E-409C-BE32-E72D297353CC}">
              <c16:uniqueId val="{00000006-7A20-4D8B-A2D4-782DBB6398B6}"/>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0.1986999999999961</c:v>
                </c:pt>
              </c:numCache>
            </c:numRef>
          </c:val>
          <c:extLst>
            <c:ext xmlns:c16="http://schemas.microsoft.com/office/drawing/2014/chart" uri="{C3380CC4-5D6E-409C-BE32-E72D297353CC}">
              <c16:uniqueId val="{00000007-7A20-4D8B-A2D4-782DBB6398B6}"/>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0.11999999999999789</c:v>
                </c:pt>
              </c:numCache>
            </c:numRef>
          </c:val>
          <c:extLst>
            <c:ext xmlns:c16="http://schemas.microsoft.com/office/drawing/2014/chart" uri="{C3380CC4-5D6E-409C-BE32-E72D297353CC}">
              <c16:uniqueId val="{00000008-7A20-4D8B-A2D4-782DBB6398B6}"/>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8.2400000000004692E-2</c:v>
                </c:pt>
              </c:numCache>
            </c:numRef>
          </c:val>
          <c:extLst>
            <c:ext xmlns:c16="http://schemas.microsoft.com/office/drawing/2014/chart" uri="{C3380CC4-5D6E-409C-BE32-E72D297353CC}">
              <c16:uniqueId val="{00000009-7A20-4D8B-A2D4-782DBB6398B6}"/>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1.0443999998166476E-5</c:v>
                </c:pt>
              </c:numCache>
            </c:numRef>
          </c:val>
          <c:extLst>
            <c:ext xmlns:c16="http://schemas.microsoft.com/office/drawing/2014/chart" uri="{C3380CC4-5D6E-409C-BE32-E72D297353CC}">
              <c16:uniqueId val="{0000000A-7A20-4D8B-A2D4-782DBB6398B6}"/>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7A20-4D8B-A2D4-782DBB6398B6}"/>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12.086600000000002</c:v>
                </c:pt>
              </c:numCache>
            </c:numRef>
          </c:val>
          <c:extLst>
            <c:ext xmlns:c16="http://schemas.microsoft.com/office/drawing/2014/chart" uri="{C3380CC4-5D6E-409C-BE32-E72D297353CC}">
              <c16:uniqueId val="{0000000C-7A20-4D8B-A2D4-782DBB6398B6}"/>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6.179800000000002</c:v>
                </c:pt>
              </c:numCache>
            </c:numRef>
          </c:val>
          <c:extLst>
            <c:ext xmlns:c16="http://schemas.microsoft.com/office/drawing/2014/chart" uri="{C3380CC4-5D6E-409C-BE32-E72D297353CC}">
              <c16:uniqueId val="{0000000D-7A20-4D8B-A2D4-782DBB6398B6}"/>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4.2243000000000031</c:v>
                </c:pt>
              </c:numCache>
            </c:numRef>
          </c:val>
          <c:extLst>
            <c:ext xmlns:c16="http://schemas.microsoft.com/office/drawing/2014/chart" uri="{C3380CC4-5D6E-409C-BE32-E72D297353CC}">
              <c16:uniqueId val="{0000000E-7A20-4D8B-A2D4-782DBB6398B6}"/>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2.3274000000000017</c:v>
                </c:pt>
              </c:numCache>
            </c:numRef>
          </c:val>
          <c:extLst>
            <c:ext xmlns:c16="http://schemas.microsoft.com/office/drawing/2014/chart" uri="{C3380CC4-5D6E-409C-BE32-E72D297353CC}">
              <c16:uniqueId val="{0000000F-7A20-4D8B-A2D4-782DBB6398B6}"/>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0.63739999999999908</c:v>
                </c:pt>
              </c:numCache>
            </c:numRef>
          </c:val>
          <c:extLst>
            <c:ext xmlns:c16="http://schemas.microsoft.com/office/drawing/2014/chart" uri="{C3380CC4-5D6E-409C-BE32-E72D297353CC}">
              <c16:uniqueId val="{00000010-7A20-4D8B-A2D4-782DBB6398B6}"/>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0.34300000000000441</c:v>
                </c:pt>
              </c:numCache>
            </c:numRef>
          </c:val>
          <c:extLst>
            <c:ext xmlns:c16="http://schemas.microsoft.com/office/drawing/2014/chart" uri="{C3380CC4-5D6E-409C-BE32-E72D297353CC}">
              <c16:uniqueId val="{00000011-7A20-4D8B-A2D4-782DBB6398B6}"/>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0.19649999999999945</c:v>
                </c:pt>
              </c:numCache>
            </c:numRef>
          </c:val>
          <c:extLst>
            <c:ext xmlns:c16="http://schemas.microsoft.com/office/drawing/2014/chart" uri="{C3380CC4-5D6E-409C-BE32-E72D297353CC}">
              <c16:uniqueId val="{00000012-7A20-4D8B-A2D4-782DBB6398B6}"/>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6.2344999999999988</c:v>
                </c:pt>
              </c:numCache>
            </c:numRef>
          </c:val>
          <c:extLst>
            <c:ext xmlns:c16="http://schemas.microsoft.com/office/drawing/2014/chart" uri="{C3380CC4-5D6E-409C-BE32-E72D297353CC}">
              <c16:uniqueId val="{00000013-7A20-4D8B-A2D4-782DBB6398B6}"/>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3.9162999999999948</c:v>
                </c:pt>
              </c:numCache>
            </c:numRef>
          </c:val>
          <c:extLst>
            <c:ext xmlns:c16="http://schemas.microsoft.com/office/drawing/2014/chart" uri="{C3380CC4-5D6E-409C-BE32-E72D297353CC}">
              <c16:uniqueId val="{00000014-7A20-4D8B-A2D4-782DBB6398B6}"/>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1.5085000000000015</c:v>
                </c:pt>
              </c:numCache>
            </c:numRef>
          </c:val>
          <c:extLst>
            <c:ext xmlns:c16="http://schemas.microsoft.com/office/drawing/2014/chart" uri="{C3380CC4-5D6E-409C-BE32-E72D297353CC}">
              <c16:uniqueId val="{00000015-7A20-4D8B-A2D4-782DBB6398B6}"/>
            </c:ext>
          </c:extLst>
        </c:ser>
        <c:dLbls>
          <c:showLegendKey val="0"/>
          <c:showVal val="0"/>
          <c:showCatName val="0"/>
          <c:showSerName val="0"/>
          <c:showPercent val="0"/>
          <c:showBubbleSize val="0"/>
        </c:dLbls>
        <c:gapWidth val="170"/>
        <c:overlap val="100"/>
        <c:axId val="506734184"/>
        <c:axId val="506734576"/>
      </c:barChart>
      <c:catAx>
        <c:axId val="506734184"/>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06734576"/>
        <c:crosses val="min"/>
        <c:auto val="0"/>
        <c:lblAlgn val="ctr"/>
        <c:lblOffset val="100"/>
        <c:noMultiLvlLbl val="0"/>
      </c:catAx>
      <c:valAx>
        <c:axId val="506734576"/>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06734184"/>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1684460260972719E-2"/>
          <c:w val="0.98239377010326734"/>
          <c:h val="0.8766310794780545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38.011164383446825</c:v>
                </c:pt>
              </c:numCache>
            </c:numRef>
          </c:val>
          <c:extLst>
            <c:ext xmlns:c16="http://schemas.microsoft.com/office/drawing/2014/chart" uri="{C3380CC4-5D6E-409C-BE32-E72D297353CC}">
              <c16:uniqueId val="{00000000-134E-4433-9B50-07AC0A46CB64}"/>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17.81589844269703</c:v>
                </c:pt>
              </c:numCache>
            </c:numRef>
          </c:val>
          <c:extLst>
            <c:ext xmlns:c16="http://schemas.microsoft.com/office/drawing/2014/chart" uri="{C3380CC4-5D6E-409C-BE32-E72D297353CC}">
              <c16:uniqueId val="{00000001-134E-4433-9B50-07AC0A46CB64}"/>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8.0667973514030429</c:v>
                </c:pt>
              </c:numCache>
            </c:numRef>
          </c:val>
          <c:extLst>
            <c:ext xmlns:c16="http://schemas.microsoft.com/office/drawing/2014/chart" uri="{C3380CC4-5D6E-409C-BE32-E72D297353CC}">
              <c16:uniqueId val="{00000002-134E-4433-9B50-07AC0A46CB64}"/>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5.7341551308727201</c:v>
                </c:pt>
              </c:numCache>
            </c:numRef>
          </c:val>
          <c:extLst>
            <c:ext xmlns:c16="http://schemas.microsoft.com/office/drawing/2014/chart" uri="{C3380CC4-5D6E-409C-BE32-E72D297353CC}">
              <c16:uniqueId val="{00000003-134E-4433-9B50-07AC0A46CB64}"/>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4.954930190881857</c:v>
                </c:pt>
              </c:numCache>
            </c:numRef>
          </c:val>
          <c:extLst>
            <c:ext xmlns:c16="http://schemas.microsoft.com/office/drawing/2014/chart" uri="{C3380CC4-5D6E-409C-BE32-E72D297353CC}">
              <c16:uniqueId val="{00000004-134E-4433-9B50-07AC0A46CB64}"/>
            </c:ext>
          </c:extLst>
        </c:ser>
        <c:ser>
          <c:idx val="5"/>
          <c:order val="5"/>
          <c:spPr>
            <a:solidFill>
              <a:srgbClr val="1F497D"/>
            </a:solidFill>
            <a:ln w="9525" algn="ctr">
              <a:solidFill>
                <a:srgbClr val="808080"/>
              </a:solidFill>
              <a:prstDash val="solid"/>
            </a:ln>
          </c:spPr>
          <c:invertIfNegative val="0"/>
          <c:val>
            <c:numRef>
              <c:f>Sheet1!$A$6</c:f>
              <c:numCache>
                <c:formatCode>General</c:formatCode>
                <c:ptCount val="1"/>
                <c:pt idx="0">
                  <c:v>3.944244485491688</c:v>
                </c:pt>
              </c:numCache>
            </c:numRef>
          </c:val>
          <c:extLst>
            <c:ext xmlns:c16="http://schemas.microsoft.com/office/drawing/2014/chart" uri="{C3380CC4-5D6E-409C-BE32-E72D297353CC}">
              <c16:uniqueId val="{00000005-134E-4433-9B50-07AC0A46CB64}"/>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1.1840798154174381</c:v>
                </c:pt>
              </c:numCache>
            </c:numRef>
          </c:val>
          <c:extLst>
            <c:ext xmlns:c16="http://schemas.microsoft.com/office/drawing/2014/chart" uri="{C3380CC4-5D6E-409C-BE32-E72D297353CC}">
              <c16:uniqueId val="{00000006-134E-4433-9B50-07AC0A46CB64}"/>
            </c:ext>
          </c:extLst>
        </c:ser>
        <c:ser>
          <c:idx val="7"/>
          <c:order val="7"/>
          <c:spPr>
            <a:solidFill>
              <a:srgbClr val="1F497D"/>
            </a:solidFill>
            <a:ln w="9525" algn="ctr">
              <a:solidFill>
                <a:srgbClr val="808080"/>
              </a:solidFill>
              <a:prstDash val="solid"/>
            </a:ln>
          </c:spPr>
          <c:invertIfNegative val="0"/>
          <c:val>
            <c:numRef>
              <c:f>Sheet1!$A$8</c:f>
              <c:numCache>
                <c:formatCode>General</c:formatCode>
                <c:ptCount val="1"/>
                <c:pt idx="0">
                  <c:v>0.34443789718728857</c:v>
                </c:pt>
              </c:numCache>
            </c:numRef>
          </c:val>
          <c:extLst>
            <c:ext xmlns:c16="http://schemas.microsoft.com/office/drawing/2014/chart" uri="{C3380CC4-5D6E-409C-BE32-E72D297353CC}">
              <c16:uniqueId val="{00000007-134E-4433-9B50-07AC0A46CB64}"/>
            </c:ext>
          </c:extLst>
        </c:ser>
        <c:ser>
          <c:idx val="8"/>
          <c:order val="8"/>
          <c:spPr>
            <a:solidFill>
              <a:srgbClr val="1F497D"/>
            </a:solidFill>
            <a:ln w="9525" algn="ctr">
              <a:solidFill>
                <a:srgbClr val="808080"/>
              </a:solidFill>
              <a:prstDash val="solid"/>
            </a:ln>
          </c:spPr>
          <c:invertIfNegative val="0"/>
          <c:val>
            <c:numRef>
              <c:f>Sheet1!$A$9</c:f>
              <c:numCache>
                <c:formatCode>General</c:formatCode>
                <c:ptCount val="1"/>
                <c:pt idx="0">
                  <c:v>0.18846870393258719</c:v>
                </c:pt>
              </c:numCache>
            </c:numRef>
          </c:val>
          <c:extLst>
            <c:ext xmlns:c16="http://schemas.microsoft.com/office/drawing/2014/chart" uri="{C3380CC4-5D6E-409C-BE32-E72D297353CC}">
              <c16:uniqueId val="{00000008-134E-4433-9B50-07AC0A46CB64}"/>
            </c:ext>
          </c:extLst>
        </c:ser>
        <c:ser>
          <c:idx val="9"/>
          <c:order val="9"/>
          <c:spPr>
            <a:solidFill>
              <a:srgbClr val="1F497D"/>
            </a:solidFill>
            <a:ln w="9525" algn="ctr">
              <a:solidFill>
                <a:srgbClr val="808080"/>
              </a:solidFill>
              <a:prstDash val="solid"/>
            </a:ln>
          </c:spPr>
          <c:invertIfNegative val="0"/>
          <c:val>
            <c:numRef>
              <c:f>Sheet1!$A$10</c:f>
              <c:numCache>
                <c:formatCode>General</c:formatCode>
                <c:ptCount val="1"/>
                <c:pt idx="0">
                  <c:v>0.12163189603353608</c:v>
                </c:pt>
              </c:numCache>
            </c:numRef>
          </c:val>
          <c:extLst>
            <c:ext xmlns:c16="http://schemas.microsoft.com/office/drawing/2014/chart" uri="{C3380CC4-5D6E-409C-BE32-E72D297353CC}">
              <c16:uniqueId val="{00000009-134E-4433-9B50-07AC0A46CB64}"/>
            </c:ext>
          </c:extLst>
        </c:ser>
        <c:ser>
          <c:idx val="10"/>
          <c:order val="10"/>
          <c:spPr>
            <a:solidFill>
              <a:srgbClr val="F9DFB5"/>
            </a:solidFill>
            <a:ln w="9525" algn="ctr">
              <a:solidFill>
                <a:srgbClr val="808080"/>
              </a:solidFill>
              <a:prstDash val="solid"/>
            </a:ln>
          </c:spPr>
          <c:invertIfNegative val="0"/>
          <c:val>
            <c:numRef>
              <c:f>Sheet1!$A$11</c:f>
              <c:numCache>
                <c:formatCode>General</c:formatCode>
                <c:ptCount val="1"/>
                <c:pt idx="0">
                  <c:v>3.9461490096703855E-4</c:v>
                </c:pt>
              </c:numCache>
            </c:numRef>
          </c:val>
          <c:extLst>
            <c:ext xmlns:c16="http://schemas.microsoft.com/office/drawing/2014/chart" uri="{C3380CC4-5D6E-409C-BE32-E72D297353CC}">
              <c16:uniqueId val="{0000000A-134E-4433-9B50-07AC0A46CB64}"/>
            </c:ext>
          </c:extLst>
        </c:ser>
        <c:ser>
          <c:idx val="11"/>
          <c:order val="11"/>
          <c:spPr>
            <a:solidFill>
              <a:srgbClr val="C0E6F4"/>
            </a:solidFill>
            <a:ln w="9525" algn="ctr">
              <a:solidFill>
                <a:srgbClr val="808080"/>
              </a:solidFill>
              <a:prstDash val="solid"/>
            </a:ln>
          </c:spPr>
          <c:invertIfNegative val="0"/>
          <c:val>
            <c:numRef>
              <c:f>Sheet1!$A$12</c:f>
              <c:numCache>
                <c:formatCode>General</c:formatCode>
                <c:ptCount val="1"/>
                <c:pt idx="0">
                  <c:v>6.3400384969540919</c:v>
                </c:pt>
              </c:numCache>
            </c:numRef>
          </c:val>
          <c:extLst>
            <c:ext xmlns:c16="http://schemas.microsoft.com/office/drawing/2014/chart" uri="{C3380CC4-5D6E-409C-BE32-E72D297353CC}">
              <c16:uniqueId val="{0000000B-134E-4433-9B50-07AC0A46CB64}"/>
            </c:ext>
          </c:extLst>
        </c:ser>
        <c:ser>
          <c:idx val="12"/>
          <c:order val="12"/>
          <c:spPr>
            <a:solidFill>
              <a:srgbClr val="C0E6F4"/>
            </a:solidFill>
            <a:ln w="9525" algn="ctr">
              <a:solidFill>
                <a:srgbClr val="808080"/>
              </a:solidFill>
              <a:prstDash val="solid"/>
            </a:ln>
          </c:spPr>
          <c:invertIfNegative val="0"/>
          <c:val>
            <c:numRef>
              <c:f>Sheet1!$A$13</c:f>
              <c:numCache>
                <c:formatCode>General</c:formatCode>
                <c:ptCount val="1"/>
                <c:pt idx="0">
                  <c:v>1.0607251271517626</c:v>
                </c:pt>
              </c:numCache>
            </c:numRef>
          </c:val>
          <c:extLst>
            <c:ext xmlns:c16="http://schemas.microsoft.com/office/drawing/2014/chart" uri="{C3380CC4-5D6E-409C-BE32-E72D297353CC}">
              <c16:uniqueId val="{0000000C-134E-4433-9B50-07AC0A46CB64}"/>
            </c:ext>
          </c:extLst>
        </c:ser>
        <c:ser>
          <c:idx val="13"/>
          <c:order val="13"/>
          <c:spPr>
            <a:solidFill>
              <a:srgbClr val="C0E6F4"/>
            </a:solidFill>
            <a:ln w="9525" algn="ctr">
              <a:solidFill>
                <a:srgbClr val="808080"/>
              </a:solidFill>
              <a:prstDash val="solid"/>
            </a:ln>
          </c:spPr>
          <c:invertIfNegative val="0"/>
          <c:val>
            <c:numRef>
              <c:f>Sheet1!$A$14</c:f>
              <c:numCache>
                <c:formatCode>General</c:formatCode>
                <c:ptCount val="1"/>
                <c:pt idx="0">
                  <c:v>1.050062088998982</c:v>
                </c:pt>
              </c:numCache>
            </c:numRef>
          </c:val>
          <c:extLst>
            <c:ext xmlns:c16="http://schemas.microsoft.com/office/drawing/2014/chart" uri="{C3380CC4-5D6E-409C-BE32-E72D297353CC}">
              <c16:uniqueId val="{0000000D-134E-4433-9B50-07AC0A46CB64}"/>
            </c:ext>
          </c:extLst>
        </c:ser>
        <c:ser>
          <c:idx val="14"/>
          <c:order val="14"/>
          <c:spPr>
            <a:solidFill>
              <a:srgbClr val="C0E6F4"/>
            </a:solidFill>
            <a:ln w="9525" algn="ctr">
              <a:solidFill>
                <a:srgbClr val="808080"/>
              </a:solidFill>
              <a:prstDash val="solid"/>
            </a:ln>
          </c:spPr>
          <c:invertIfNegative val="0"/>
          <c:val>
            <c:numRef>
              <c:f>Sheet1!$A$15</c:f>
              <c:numCache>
                <c:formatCode>General</c:formatCode>
                <c:ptCount val="1"/>
                <c:pt idx="0">
                  <c:v>0.75430786540424677</c:v>
                </c:pt>
              </c:numCache>
            </c:numRef>
          </c:val>
          <c:extLst>
            <c:ext xmlns:c16="http://schemas.microsoft.com/office/drawing/2014/chart" uri="{C3380CC4-5D6E-409C-BE32-E72D297353CC}">
              <c16:uniqueId val="{0000000E-134E-4433-9B50-07AC0A46CB64}"/>
            </c:ext>
          </c:extLst>
        </c:ser>
        <c:ser>
          <c:idx val="15"/>
          <c:order val="15"/>
          <c:spPr>
            <a:solidFill>
              <a:srgbClr val="C0E6F4"/>
            </a:solidFill>
            <a:ln w="9525" algn="ctr">
              <a:solidFill>
                <a:srgbClr val="808080"/>
              </a:solidFill>
              <a:prstDash val="solid"/>
            </a:ln>
          </c:spPr>
          <c:invertIfNegative val="0"/>
          <c:val>
            <c:numRef>
              <c:f>Sheet1!$A$16</c:f>
              <c:numCache>
                <c:formatCode>General</c:formatCode>
                <c:ptCount val="1"/>
                <c:pt idx="0">
                  <c:v>0.51295896524659046</c:v>
                </c:pt>
              </c:numCache>
            </c:numRef>
          </c:val>
          <c:extLst>
            <c:ext xmlns:c16="http://schemas.microsoft.com/office/drawing/2014/chart" uri="{C3380CC4-5D6E-409C-BE32-E72D297353CC}">
              <c16:uniqueId val="{0000000F-134E-4433-9B50-07AC0A46CB64}"/>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0.150920391508369</c:v>
                </c:pt>
              </c:numCache>
            </c:numRef>
          </c:val>
          <c:extLst>
            <c:ext xmlns:c16="http://schemas.microsoft.com/office/drawing/2014/chart" uri="{C3380CC4-5D6E-409C-BE32-E72D297353CC}">
              <c16:uniqueId val="{00000010-134E-4433-9B50-07AC0A46CB64}"/>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5.4363932054779518E-2</c:v>
                </c:pt>
              </c:numCache>
            </c:numRef>
          </c:val>
          <c:extLst>
            <c:ext xmlns:c16="http://schemas.microsoft.com/office/drawing/2014/chart" uri="{C3380CC4-5D6E-409C-BE32-E72D297353CC}">
              <c16:uniqueId val="{00000011-134E-4433-9B50-07AC0A46CB64}"/>
            </c:ext>
          </c:extLst>
        </c:ser>
        <c:ser>
          <c:idx val="18"/>
          <c:order val="18"/>
          <c:spPr>
            <a:solidFill>
              <a:srgbClr val="80CCE8"/>
            </a:solidFill>
            <a:ln w="9525" algn="ctr">
              <a:solidFill>
                <a:srgbClr val="808080"/>
              </a:solidFill>
              <a:prstDash val="solid"/>
            </a:ln>
          </c:spPr>
          <c:invertIfNegative val="0"/>
          <c:val>
            <c:numRef>
              <c:f>Sheet1!$A$19</c:f>
              <c:numCache>
                <c:formatCode>General</c:formatCode>
                <c:ptCount val="1"/>
                <c:pt idx="0">
                  <c:v>4.184203478163651</c:v>
                </c:pt>
              </c:numCache>
            </c:numRef>
          </c:val>
          <c:extLst>
            <c:ext xmlns:c16="http://schemas.microsoft.com/office/drawing/2014/chart" uri="{C3380CC4-5D6E-409C-BE32-E72D297353CC}">
              <c16:uniqueId val="{00000012-134E-4433-9B50-07AC0A46CB64}"/>
            </c:ext>
          </c:extLst>
        </c:ser>
        <c:ser>
          <c:idx val="19"/>
          <c:order val="19"/>
          <c:spPr>
            <a:solidFill>
              <a:srgbClr val="80CCE8"/>
            </a:solidFill>
            <a:ln w="9525" algn="ctr">
              <a:solidFill>
                <a:srgbClr val="808080"/>
              </a:solidFill>
              <a:prstDash val="solid"/>
            </a:ln>
          </c:spPr>
          <c:invertIfNegative val="0"/>
          <c:val>
            <c:numRef>
              <c:f>Sheet1!$A$20</c:f>
              <c:numCache>
                <c:formatCode>General</c:formatCode>
                <c:ptCount val="1"/>
                <c:pt idx="0">
                  <c:v>4.0360798403230262</c:v>
                </c:pt>
              </c:numCache>
            </c:numRef>
          </c:val>
          <c:extLst>
            <c:ext xmlns:c16="http://schemas.microsoft.com/office/drawing/2014/chart" uri="{C3380CC4-5D6E-409C-BE32-E72D297353CC}">
              <c16:uniqueId val="{00000013-134E-4433-9B50-07AC0A46CB64}"/>
            </c:ext>
          </c:extLst>
        </c:ser>
        <c:ser>
          <c:idx val="20"/>
          <c:order val="20"/>
          <c:spPr>
            <a:solidFill>
              <a:srgbClr val="80CCE8"/>
            </a:solidFill>
            <a:ln w="9525" algn="ctr">
              <a:solidFill>
                <a:srgbClr val="808080"/>
              </a:solidFill>
              <a:prstDash val="solid"/>
            </a:ln>
          </c:spPr>
          <c:invertIfNegative val="0"/>
          <c:val>
            <c:numRef>
              <c:f>Sheet1!$A$21</c:f>
              <c:numCache>
                <c:formatCode>General</c:formatCode>
                <c:ptCount val="1"/>
                <c:pt idx="0">
                  <c:v>1.4901369019294841</c:v>
                </c:pt>
              </c:numCache>
            </c:numRef>
          </c:val>
          <c:extLst>
            <c:ext xmlns:c16="http://schemas.microsoft.com/office/drawing/2014/chart" uri="{C3380CC4-5D6E-409C-BE32-E72D297353CC}">
              <c16:uniqueId val="{00000014-134E-4433-9B50-07AC0A46CB64}"/>
            </c:ext>
          </c:extLst>
        </c:ser>
        <c:dLbls>
          <c:showLegendKey val="0"/>
          <c:showVal val="0"/>
          <c:showCatName val="0"/>
          <c:showSerName val="0"/>
          <c:showPercent val="0"/>
          <c:showBubbleSize val="0"/>
        </c:dLbls>
        <c:gapWidth val="170"/>
        <c:overlap val="100"/>
        <c:axId val="784003279"/>
        <c:axId val="1"/>
      </c:barChart>
      <c:catAx>
        <c:axId val="784003279"/>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784003279"/>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54366888810943E-2"/>
          <c:y val="3.1808278867102399E-2"/>
          <c:w val="0.81760785689231852"/>
          <c:h val="0.94117647058823528"/>
        </c:manualLayout>
      </c:layout>
      <c:barChart>
        <c:barDir val="col"/>
        <c:grouping val="stacked"/>
        <c:varyColors val="0"/>
        <c:ser>
          <c:idx val="0"/>
          <c:order val="0"/>
          <c:spPr>
            <a:solidFill>
              <a:schemeClr val="accent3"/>
            </a:solidFill>
            <a:ln>
              <a:noFill/>
            </a:ln>
          </c:spPr>
          <c:invertIfNegative val="0"/>
          <c:dPt>
            <c:idx val="9"/>
            <c:invertIfNegative val="0"/>
            <c:bubble3D val="0"/>
            <c:spPr>
              <a:solidFill>
                <a:schemeClr val="accent2"/>
              </a:solidFill>
              <a:ln>
                <a:noFill/>
              </a:ln>
            </c:spPr>
            <c:extLst>
              <c:ext xmlns:c16="http://schemas.microsoft.com/office/drawing/2014/chart" uri="{C3380CC4-5D6E-409C-BE32-E72D297353CC}">
                <c16:uniqueId val="{00000000-B950-4B73-A672-90F5E90F89B0}"/>
              </c:ext>
            </c:extLst>
          </c:dPt>
          <c:dPt>
            <c:idx val="10"/>
            <c:invertIfNegative val="0"/>
            <c:bubble3D val="0"/>
            <c:spPr>
              <a:solidFill>
                <a:schemeClr val="accent2"/>
              </a:solidFill>
              <a:ln>
                <a:noFill/>
              </a:ln>
            </c:spPr>
            <c:extLst>
              <c:ext xmlns:c16="http://schemas.microsoft.com/office/drawing/2014/chart" uri="{C3380CC4-5D6E-409C-BE32-E72D297353CC}">
                <c16:uniqueId val="{00000001-B950-4B73-A672-90F5E90F89B0}"/>
              </c:ext>
            </c:extLst>
          </c:dPt>
          <c:dLbls>
            <c:dLbl>
              <c:idx val="0"/>
              <c:layout>
                <c:manualLayout>
                  <c:x val="0"/>
                  <c:y val="-0.367320261437908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950-4B73-A672-90F5E90F89B0}"/>
                </c:ext>
              </c:extLst>
            </c:dLbl>
            <c:dLbl>
              <c:idx val="1"/>
              <c:layout>
                <c:manualLayout>
                  <c:x val="0"/>
                  <c:y val="-0.380392156862745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50-4B73-A672-90F5E90F89B0}"/>
                </c:ext>
              </c:extLst>
            </c:dLbl>
            <c:dLbl>
              <c:idx val="2"/>
              <c:layout>
                <c:manualLayout>
                  <c:x val="0"/>
                  <c:y val="-0.393464052287581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50-4B73-A672-90F5E90F89B0}"/>
                </c:ext>
              </c:extLst>
            </c:dLbl>
            <c:dLbl>
              <c:idx val="3"/>
              <c:layout>
                <c:manualLayout>
                  <c:x val="0"/>
                  <c:y val="-0.411764705882352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950-4B73-A672-90F5E90F89B0}"/>
                </c:ext>
              </c:extLst>
            </c:dLbl>
            <c:dLbl>
              <c:idx val="4"/>
              <c:layout>
                <c:manualLayout>
                  <c:x val="0"/>
                  <c:y val="-0.4204793028322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50-4B73-A672-90F5E90F89B0}"/>
                </c:ext>
              </c:extLst>
            </c:dLbl>
            <c:dLbl>
              <c:idx val="5"/>
              <c:layout>
                <c:manualLayout>
                  <c:x val="0"/>
                  <c:y val="-0.432244008714596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50-4B73-A672-90F5E90F89B0}"/>
                </c:ext>
              </c:extLst>
            </c:dLbl>
            <c:dLbl>
              <c:idx val="6"/>
              <c:layout>
                <c:manualLayout>
                  <c:x val="0"/>
                  <c:y val="-0.436165577342047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50-4B73-A672-90F5E90F89B0}"/>
                </c:ext>
              </c:extLst>
            </c:dLbl>
            <c:dLbl>
              <c:idx val="7"/>
              <c:layout>
                <c:manualLayout>
                  <c:x val="0"/>
                  <c:y val="-0.465795206971677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50-4B73-A672-90F5E90F89B0}"/>
                </c:ext>
              </c:extLst>
            </c:dLbl>
            <c:dLbl>
              <c:idx val="8"/>
              <c:layout>
                <c:manualLayout>
                  <c:x val="0"/>
                  <c:y val="-0.48714596949891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50-4B73-A672-90F5E90F89B0}"/>
                </c:ext>
              </c:extLst>
            </c:dLbl>
            <c:dLbl>
              <c:idx val="9"/>
              <c:layout>
                <c:manualLayout>
                  <c:x val="0"/>
                  <c:y val="-4.35729847494553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50-4B73-A672-90F5E90F89B0}"/>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950-4B73-A672-90F5E90F89B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252.7</c:v>
                </c:pt>
                <c:pt idx="1">
                  <c:v>262.2</c:v>
                </c:pt>
                <c:pt idx="2">
                  <c:v>271.89999999999998</c:v>
                </c:pt>
                <c:pt idx="3">
                  <c:v>285.5</c:v>
                </c:pt>
                <c:pt idx="4">
                  <c:v>291.89999999999998</c:v>
                </c:pt>
                <c:pt idx="5">
                  <c:v>300.60000000000002</c:v>
                </c:pt>
                <c:pt idx="6">
                  <c:v>303.5</c:v>
                </c:pt>
                <c:pt idx="7">
                  <c:v>325.8</c:v>
                </c:pt>
                <c:pt idx="8">
                  <c:v>341.4</c:v>
                </c:pt>
                <c:pt idx="9">
                  <c:v>31</c:v>
                </c:pt>
                <c:pt idx="10">
                  <c:v>32.1</c:v>
                </c:pt>
              </c:numCache>
            </c:numRef>
          </c:val>
          <c:extLst>
            <c:ext xmlns:c16="http://schemas.microsoft.com/office/drawing/2014/chart" uri="{C3380CC4-5D6E-409C-BE32-E72D297353CC}">
              <c16:uniqueId val="{0000000B-B950-4B73-A672-90F5E90F89B0}"/>
            </c:ext>
          </c:extLst>
        </c:ser>
        <c:ser>
          <c:idx val="1"/>
          <c:order val="1"/>
          <c:spPr>
            <a:solidFill>
              <a:srgbClr val="6F8DB9"/>
            </a:solidFill>
            <a:ln>
              <a:noFill/>
            </a:ln>
          </c:spPr>
          <c:invertIfNegative val="0"/>
          <c:dLbls>
            <c:dLbl>
              <c:idx val="9"/>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950-4B73-A672-90F5E90F89B0}"/>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950-4B73-A672-90F5E90F89B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9">
                  <c:v>292.7</c:v>
                </c:pt>
                <c:pt idx="10">
                  <c:v>298.5</c:v>
                </c:pt>
              </c:numCache>
            </c:numRef>
          </c:val>
          <c:extLst>
            <c:ext xmlns:c16="http://schemas.microsoft.com/office/drawing/2014/chart" uri="{C3380CC4-5D6E-409C-BE32-E72D297353CC}">
              <c16:uniqueId val="{0000000E-B950-4B73-A672-90F5E90F89B0}"/>
            </c:ext>
          </c:extLst>
        </c:ser>
        <c:dLbls>
          <c:showLegendKey val="0"/>
          <c:showVal val="0"/>
          <c:showCatName val="0"/>
          <c:showSerName val="0"/>
          <c:showPercent val="0"/>
          <c:showBubbleSize val="0"/>
        </c:dLbls>
        <c:gapWidth val="60"/>
        <c:overlap val="100"/>
        <c:axId val="1940804479"/>
        <c:axId val="1"/>
      </c:barChart>
      <c:lineChart>
        <c:grouping val="standard"/>
        <c:varyColors val="0"/>
        <c:ser>
          <c:idx val="2"/>
          <c:order val="2"/>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F-B950-4B73-A672-90F5E90F89B0}"/>
              </c:ext>
            </c:extLst>
          </c:dPt>
          <c:dPt>
            <c:idx val="1"/>
            <c:marker>
              <c:symbol val="circle"/>
              <c:size val="6"/>
            </c:marker>
            <c:bubble3D val="0"/>
            <c:extLst>
              <c:ext xmlns:c16="http://schemas.microsoft.com/office/drawing/2014/chart" uri="{C3380CC4-5D6E-409C-BE32-E72D297353CC}">
                <c16:uniqueId val="{00000010-B950-4B73-A672-90F5E90F89B0}"/>
              </c:ext>
            </c:extLst>
          </c:dPt>
          <c:dPt>
            <c:idx val="2"/>
            <c:marker>
              <c:symbol val="circle"/>
              <c:size val="6"/>
            </c:marker>
            <c:bubble3D val="0"/>
            <c:extLst>
              <c:ext xmlns:c16="http://schemas.microsoft.com/office/drawing/2014/chart" uri="{C3380CC4-5D6E-409C-BE32-E72D297353CC}">
                <c16:uniqueId val="{00000011-B950-4B73-A672-90F5E90F89B0}"/>
              </c:ext>
            </c:extLst>
          </c:dPt>
          <c:dPt>
            <c:idx val="3"/>
            <c:marker>
              <c:symbol val="circle"/>
              <c:size val="6"/>
            </c:marker>
            <c:bubble3D val="0"/>
            <c:extLst>
              <c:ext xmlns:c16="http://schemas.microsoft.com/office/drawing/2014/chart" uri="{C3380CC4-5D6E-409C-BE32-E72D297353CC}">
                <c16:uniqueId val="{00000012-B950-4B73-A672-90F5E90F89B0}"/>
              </c:ext>
            </c:extLst>
          </c:dPt>
          <c:dPt>
            <c:idx val="4"/>
            <c:marker>
              <c:symbol val="circle"/>
              <c:size val="6"/>
            </c:marker>
            <c:bubble3D val="0"/>
            <c:extLst>
              <c:ext xmlns:c16="http://schemas.microsoft.com/office/drawing/2014/chart" uri="{C3380CC4-5D6E-409C-BE32-E72D297353CC}">
                <c16:uniqueId val="{00000013-B950-4B73-A672-90F5E90F89B0}"/>
              </c:ext>
            </c:extLst>
          </c:dPt>
          <c:dPt>
            <c:idx val="5"/>
            <c:marker>
              <c:symbol val="circle"/>
              <c:size val="6"/>
            </c:marker>
            <c:bubble3D val="0"/>
            <c:extLst>
              <c:ext xmlns:c16="http://schemas.microsoft.com/office/drawing/2014/chart" uri="{C3380CC4-5D6E-409C-BE32-E72D297353CC}">
                <c16:uniqueId val="{00000014-B950-4B73-A672-90F5E90F89B0}"/>
              </c:ext>
            </c:extLst>
          </c:dPt>
          <c:dPt>
            <c:idx val="6"/>
            <c:marker>
              <c:symbol val="circle"/>
              <c:size val="6"/>
            </c:marker>
            <c:bubble3D val="0"/>
            <c:extLst>
              <c:ext xmlns:c16="http://schemas.microsoft.com/office/drawing/2014/chart" uri="{C3380CC4-5D6E-409C-BE32-E72D297353CC}">
                <c16:uniqueId val="{00000015-B950-4B73-A672-90F5E90F89B0}"/>
              </c:ext>
            </c:extLst>
          </c:dPt>
          <c:dPt>
            <c:idx val="7"/>
            <c:marker>
              <c:symbol val="circle"/>
              <c:size val="6"/>
            </c:marker>
            <c:bubble3D val="0"/>
            <c:extLst>
              <c:ext xmlns:c16="http://schemas.microsoft.com/office/drawing/2014/chart" uri="{C3380CC4-5D6E-409C-BE32-E72D297353CC}">
                <c16:uniqueId val="{00000016-B950-4B73-A672-90F5E90F89B0}"/>
              </c:ext>
            </c:extLst>
          </c:dPt>
          <c:dPt>
            <c:idx val="8"/>
            <c:marker>
              <c:symbol val="circle"/>
              <c:size val="6"/>
            </c:marker>
            <c:bubble3D val="0"/>
            <c:extLst>
              <c:ext xmlns:c16="http://schemas.microsoft.com/office/drawing/2014/chart" uri="{C3380CC4-5D6E-409C-BE32-E72D297353CC}">
                <c16:uniqueId val="{00000017-B950-4B73-A672-90F5E90F89B0}"/>
              </c:ext>
            </c:extLst>
          </c:dPt>
          <c:dPt>
            <c:idx val="9"/>
            <c:marker>
              <c:symbol val="circle"/>
              <c:size val="6"/>
            </c:marker>
            <c:bubble3D val="0"/>
            <c:extLst>
              <c:ext xmlns:c16="http://schemas.microsoft.com/office/drawing/2014/chart" uri="{C3380CC4-5D6E-409C-BE32-E72D297353CC}">
                <c16:uniqueId val="{00000018-B950-4B73-A672-90F5E90F89B0}"/>
              </c:ext>
            </c:extLst>
          </c:dPt>
          <c:dPt>
            <c:idx val="10"/>
            <c:marker>
              <c:symbol val="circle"/>
              <c:size val="6"/>
            </c:marker>
            <c:bubble3D val="0"/>
            <c:extLst>
              <c:ext xmlns:c16="http://schemas.microsoft.com/office/drawing/2014/chart" uri="{C3380CC4-5D6E-409C-BE32-E72D297353CC}">
                <c16:uniqueId val="{00000019-B950-4B73-A672-90F5E90F89B0}"/>
              </c:ext>
            </c:extLst>
          </c:dPt>
          <c:dLbls>
            <c:dLbl>
              <c:idx val="0"/>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950-4B73-A672-90F5E90F89B0}"/>
                </c:ext>
              </c:extLst>
            </c:dLbl>
            <c:dLbl>
              <c:idx val="1"/>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950-4B73-A672-90F5E90F89B0}"/>
                </c:ext>
              </c:extLst>
            </c:dLbl>
            <c:dLbl>
              <c:idx val="2"/>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950-4B73-A672-90F5E90F89B0}"/>
                </c:ext>
              </c:extLst>
            </c:dLbl>
            <c:dLbl>
              <c:idx val="3"/>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950-4B73-A672-90F5E90F89B0}"/>
                </c:ext>
              </c:extLst>
            </c:dLbl>
            <c:dLbl>
              <c:idx val="4"/>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950-4B73-A672-90F5E90F89B0}"/>
                </c:ext>
              </c:extLst>
            </c:dLbl>
            <c:dLbl>
              <c:idx val="5"/>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950-4B73-A672-90F5E90F89B0}"/>
                </c:ext>
              </c:extLst>
            </c:dLbl>
            <c:dLbl>
              <c:idx val="6"/>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950-4B73-A672-90F5E90F89B0}"/>
                </c:ext>
              </c:extLst>
            </c:dLbl>
            <c:dLbl>
              <c:idx val="7"/>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950-4B73-A672-90F5E90F89B0}"/>
                </c:ext>
              </c:extLst>
            </c:dLbl>
            <c:dLbl>
              <c:idx val="8"/>
              <c:layout>
                <c:manualLayout>
                  <c:x val="0"/>
                  <c:y val="-4.70588235294117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950-4B73-A672-90F5E90F89B0}"/>
                </c:ext>
              </c:extLst>
            </c:dLbl>
            <c:dLbl>
              <c:idx val="9"/>
              <c:layout>
                <c:manualLayout>
                  <c:x val="0"/>
                  <c:y val="-4.7058823529411764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950-4B73-A672-90F5E90F89B0}"/>
                </c:ext>
              </c:extLst>
            </c:dLbl>
            <c:dLbl>
              <c:idx val="10"/>
              <c:layout>
                <c:manualLayout>
                  <c:x val="0"/>
                  <c:y val="-4.7058823529411764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950-4B73-A672-90F5E90F89B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2.872570194384449</c:v>
                </c:pt>
                <c:pt idx="1">
                  <c:v>2.9503769551029593</c:v>
                </c:pt>
                <c:pt idx="2">
                  <c:v>3.0278396436525612</c:v>
                </c:pt>
                <c:pt idx="3">
                  <c:v>3.1460055096418733</c:v>
                </c:pt>
                <c:pt idx="4">
                  <c:v>3.1828590121033691</c:v>
                </c:pt>
                <c:pt idx="5">
                  <c:v>3.2434182132067333</c:v>
                </c:pt>
                <c:pt idx="6">
                  <c:v>3.241136266552755</c:v>
                </c:pt>
                <c:pt idx="7">
                  <c:v>3.4439746300211418</c:v>
                </c:pt>
                <c:pt idx="8">
                  <c:v>3.5729984301412872</c:v>
                </c:pt>
                <c:pt idx="9">
                  <c:v>3.3557951482479784</c:v>
                </c:pt>
                <c:pt idx="10">
                  <c:v>3.3963427162523119</c:v>
                </c:pt>
              </c:numCache>
            </c:numRef>
          </c:val>
          <c:smooth val="0"/>
          <c:extLst>
            <c:ext xmlns:c16="http://schemas.microsoft.com/office/drawing/2014/chart" uri="{C3380CC4-5D6E-409C-BE32-E72D297353CC}">
              <c16:uniqueId val="{0000001A-B950-4B73-A672-90F5E90F89B0}"/>
            </c:ext>
          </c:extLst>
        </c:ser>
        <c:dLbls>
          <c:showLegendKey val="0"/>
          <c:showVal val="0"/>
          <c:showCatName val="0"/>
          <c:showSerName val="0"/>
          <c:showPercent val="0"/>
          <c:showBubbleSize val="0"/>
        </c:dLbls>
        <c:marker val="1"/>
        <c:smooth val="0"/>
        <c:axId val="3"/>
        <c:axId val="2"/>
      </c:lineChart>
      <c:catAx>
        <c:axId val="194080447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940804479"/>
        <c:crosses val="min"/>
        <c:crossBetween val="between"/>
        <c:majorUnit val="50"/>
      </c:valAx>
      <c:valAx>
        <c:axId val="2"/>
        <c:scaling>
          <c:orientation val="minMax"/>
          <c:max val="4.5"/>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7145359019264449E-2"/>
          <c:w val="0.86719016729259135"/>
          <c:h val="0.94570928196147108"/>
        </c:manualLayout>
      </c:layout>
      <c:barChart>
        <c:barDir val="col"/>
        <c:grouping val="stacked"/>
        <c:varyColors val="0"/>
        <c:ser>
          <c:idx val="0"/>
          <c:order val="0"/>
          <c:spPr>
            <a:solidFill>
              <a:schemeClr val="accent2"/>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80-4BB8-9FE7-C22AD2304467}"/>
                </c:ext>
              </c:extLst>
            </c:dLbl>
            <c:dLbl>
              <c:idx val="1"/>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80-4BB8-9FE7-C22AD230446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80-4BB8-9FE7-C22AD230446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80-4BB8-9FE7-C22AD230446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80-4BB8-9FE7-C22AD2304467}"/>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80-4BB8-9FE7-C22AD23044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155</c:v>
                </c:pt>
                <c:pt idx="1">
                  <c:v>183</c:v>
                </c:pt>
                <c:pt idx="2">
                  <c:v>182</c:v>
                </c:pt>
                <c:pt idx="3">
                  <c:v>231</c:v>
                </c:pt>
                <c:pt idx="4">
                  <c:v>228</c:v>
                </c:pt>
                <c:pt idx="5">
                  <c:v>228</c:v>
                </c:pt>
              </c:numCache>
            </c:numRef>
          </c:val>
          <c:extLst>
            <c:ext xmlns:c16="http://schemas.microsoft.com/office/drawing/2014/chart" uri="{C3380CC4-5D6E-409C-BE32-E72D297353CC}">
              <c16:uniqueId val="{00000006-D980-4BB8-9FE7-C22AD2304467}"/>
            </c:ext>
          </c:extLst>
        </c:ser>
        <c:ser>
          <c:idx val="1"/>
          <c:order val="1"/>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80-4BB8-9FE7-C22AD230446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80-4BB8-9FE7-C22AD230446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80-4BB8-9FE7-C22AD2304467}"/>
                </c:ext>
              </c:extLst>
            </c:dLbl>
            <c:dLbl>
              <c:idx val="3"/>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80-4BB8-9FE7-C22AD2304467}"/>
                </c:ext>
              </c:extLst>
            </c:dLbl>
            <c:dLbl>
              <c:idx val="4"/>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980-4BB8-9FE7-C22AD2304467}"/>
                </c:ext>
              </c:extLst>
            </c:dLbl>
            <c:dLbl>
              <c:idx val="5"/>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980-4BB8-9FE7-C22AD23044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1125</c:v>
                </c:pt>
                <c:pt idx="1">
                  <c:v>1122</c:v>
                </c:pt>
                <c:pt idx="2">
                  <c:v>1183</c:v>
                </c:pt>
                <c:pt idx="3">
                  <c:v>1189</c:v>
                </c:pt>
                <c:pt idx="4">
                  <c:v>1176</c:v>
                </c:pt>
                <c:pt idx="5">
                  <c:v>1192</c:v>
                </c:pt>
              </c:numCache>
            </c:numRef>
          </c:val>
          <c:extLst>
            <c:ext xmlns:c16="http://schemas.microsoft.com/office/drawing/2014/chart" uri="{C3380CC4-5D6E-409C-BE32-E72D297353CC}">
              <c16:uniqueId val="{0000000D-D980-4BB8-9FE7-C22AD2304467}"/>
            </c:ext>
          </c:extLst>
        </c:ser>
        <c:dLbls>
          <c:showLegendKey val="0"/>
          <c:showVal val="0"/>
          <c:showCatName val="0"/>
          <c:showSerName val="0"/>
          <c:showPercent val="0"/>
          <c:showBubbleSize val="0"/>
        </c:dLbls>
        <c:gapWidth val="80"/>
        <c:overlap val="100"/>
        <c:axId val="2041046208"/>
        <c:axId val="1"/>
      </c:barChart>
      <c:catAx>
        <c:axId val="204104620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41046208"/>
        <c:crosses val="min"/>
        <c:crossBetween val="between"/>
        <c:majorUnit val="2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0767459550584"/>
          <c:y val="2.6643750920383572E-2"/>
          <c:w val="0.80515665796344649"/>
          <c:h val="0.9467125053717232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5.6788511749347258E-2"/>
                  <c:y val="-4.6411688869789428E-2"/>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30-46CE-A0EE-BA9D922DBC03}"/>
                </c:ext>
              </c:extLst>
            </c:dLbl>
            <c:dLbl>
              <c:idx val="1"/>
              <c:layout>
                <c:manualLayout>
                  <c:x val="-6.0234986945169738E-2"/>
                  <c:y val="2.234637173967652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30-46CE-A0EE-BA9D922DBC03}"/>
                </c:ext>
              </c:extLst>
            </c:dLbl>
            <c:dLbl>
              <c:idx val="2"/>
              <c:layout>
                <c:manualLayout>
                  <c:x val="-2.7937336814621888E-3"/>
                  <c:y val="1.547056505054529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30-46CE-A0EE-BA9D922DBC0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#,##0;"-"#,##0</c:formatCode>
                <c:ptCount val="9"/>
                <c:pt idx="0">
                  <c:v>131141</c:v>
                </c:pt>
                <c:pt idx="1">
                  <c:v>131858</c:v>
                </c:pt>
                <c:pt idx="2">
                  <c:v>135432</c:v>
                </c:pt>
              </c:numCache>
            </c:numRef>
          </c:val>
          <c:smooth val="0"/>
          <c:extLst>
            <c:ext xmlns:c16="http://schemas.microsoft.com/office/drawing/2014/chart" uri="{C3380CC4-5D6E-409C-BE32-E72D297353CC}">
              <c16:uniqueId val="{00000003-6F30-46CE-A0EE-BA9D922DBC03}"/>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3"/>
            <c:marker>
              <c:symbol val="none"/>
            </c:marker>
            <c:bubble3D val="0"/>
            <c:extLst>
              <c:ext xmlns:c16="http://schemas.microsoft.com/office/drawing/2014/chart" uri="{C3380CC4-5D6E-409C-BE32-E72D297353CC}">
                <c16:uniqueId val="{00000000-CEF5-472C-9A7E-BE8D5B400F7C}"/>
              </c:ext>
            </c:extLst>
          </c:dPt>
          <c:dLbls>
            <c:dLbl>
              <c:idx val="0"/>
              <c:layout>
                <c:manualLayout>
                  <c:x val="-1.1201044386422977E-2"/>
                  <c:y val="4.0395364298645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0-46CE-A0EE-BA9D922DBC03}"/>
                </c:ext>
              </c:extLst>
            </c:dLbl>
            <c:dLbl>
              <c:idx val="3"/>
              <c:delete val="1"/>
              <c:extLst>
                <c:ext xmlns:c15="http://schemas.microsoft.com/office/drawing/2012/chart" uri="{CE6537A1-D6FC-4f65-9D91-7224C49458BB}"/>
                <c:ext xmlns:c16="http://schemas.microsoft.com/office/drawing/2014/chart" uri="{C3380CC4-5D6E-409C-BE32-E72D297353CC}">
                  <c16:uniqueId val="{00000000-CEF5-472C-9A7E-BE8D5B400F7C}"/>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Sheet1!$A$2:$I$2</c:f>
              <c:numCache>
                <c:formatCode>#,##0;"-"#,##0</c:formatCode>
                <c:ptCount val="9"/>
                <c:pt idx="0">
                  <c:v>71815</c:v>
                </c:pt>
                <c:pt idx="1">
                  <c:v>73797</c:v>
                </c:pt>
                <c:pt idx="2">
                  <c:v>77539</c:v>
                </c:pt>
                <c:pt idx="4">
                  <c:v>84800</c:v>
                </c:pt>
                <c:pt idx="5">
                  <c:v>87400</c:v>
                </c:pt>
                <c:pt idx="6">
                  <c:v>95700</c:v>
                </c:pt>
                <c:pt idx="7">
                  <c:v>98000</c:v>
                </c:pt>
                <c:pt idx="8">
                  <c:v>99600</c:v>
                </c:pt>
              </c:numCache>
            </c:numRef>
          </c:val>
          <c:smooth val="0"/>
          <c:extLst>
            <c:ext xmlns:c16="http://schemas.microsoft.com/office/drawing/2014/chart" uri="{C3380CC4-5D6E-409C-BE32-E72D297353CC}">
              <c16:uniqueId val="{00000005-6F30-46CE-A0EE-BA9D922DBC03}"/>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4.960835509138381E-2"/>
                  <c:y val="-4.64116888697894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F30-46CE-A0EE-BA9D922DBC03}"/>
                </c:ext>
              </c:extLst>
            </c:dLbl>
            <c:dLbl>
              <c:idx val="1"/>
              <c:layout>
                <c:manualLayout>
                  <c:x val="-5.5587467362924303E-2"/>
                  <c:y val="6.360121187446400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F30-46CE-A0EE-BA9D922DBC03}"/>
                </c:ext>
              </c:extLst>
            </c:dLbl>
            <c:dLbl>
              <c:idx val="2"/>
              <c:layout>
                <c:manualLayout>
                  <c:x val="0"/>
                  <c:y val="-4.64116888697894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F30-46CE-A0EE-BA9D922DBC0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#,##0;"-"#,##0</c:formatCode>
                <c:ptCount val="9"/>
                <c:pt idx="0">
                  <c:v>31134</c:v>
                </c:pt>
                <c:pt idx="1">
                  <c:v>31535</c:v>
                </c:pt>
                <c:pt idx="2">
                  <c:v>31719</c:v>
                </c:pt>
              </c:numCache>
            </c:numRef>
          </c:val>
          <c:smooth val="0"/>
          <c:extLst>
            <c:ext xmlns:c16="http://schemas.microsoft.com/office/drawing/2014/chart" uri="{C3380CC4-5D6E-409C-BE32-E72D297353CC}">
              <c16:uniqueId val="{00000009-6F30-46CE-A0EE-BA9D922DBC03}"/>
            </c:ext>
          </c:extLst>
        </c:ser>
        <c:dLbls>
          <c:showLegendKey val="0"/>
          <c:showVal val="0"/>
          <c:showCatName val="0"/>
          <c:showSerName val="0"/>
          <c:showPercent val="0"/>
          <c:showBubbleSize val="0"/>
        </c:dLbls>
        <c:marker val="1"/>
        <c:smooth val="0"/>
        <c:axId val="118922287"/>
        <c:axId val="1"/>
      </c:lineChart>
      <c:catAx>
        <c:axId val="1189222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4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8922287"/>
        <c:crosses val="min"/>
        <c:crossBetween val="midCat"/>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543410584577E-2"/>
          <c:y val="2.6643747314138374E-2"/>
          <c:w val="0.88481494292632312"/>
          <c:h val="0.9467125053717232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3.7357315807679002E-2"/>
                  <c:y val="4.641168886978942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FF-48B2-8F29-6BE5F6E578D9}"/>
                </c:ext>
              </c:extLst>
            </c:dLbl>
            <c:dLbl>
              <c:idx val="1"/>
              <c:layout>
                <c:manualLayout>
                  <c:x val="0"/>
                  <c:y val="4.641168886978942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FF-48B2-8F29-6BE5F6E578D9}"/>
                </c:ext>
              </c:extLst>
            </c:dLbl>
            <c:dLbl>
              <c:idx val="2"/>
              <c:layout>
                <c:manualLayout>
                  <c:x val="0"/>
                  <c:y val="4.641168886978942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FF-48B2-8F29-6BE5F6E578D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#,##0.0;"-"#,##0.0</c:formatCode>
                <c:ptCount val="9"/>
                <c:pt idx="0">
                  <c:v>14.3</c:v>
                </c:pt>
                <c:pt idx="1">
                  <c:v>14.23</c:v>
                </c:pt>
                <c:pt idx="2">
                  <c:v>14.46</c:v>
                </c:pt>
              </c:numCache>
            </c:numRef>
          </c:val>
          <c:smooth val="0"/>
          <c:extLst>
            <c:ext xmlns:c16="http://schemas.microsoft.com/office/drawing/2014/chart" uri="{C3380CC4-5D6E-409C-BE32-E72D297353CC}">
              <c16:uniqueId val="{00000003-45FF-48B2-8F29-6BE5F6E578D9}"/>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3"/>
            <c:marker>
              <c:symbol val="none"/>
            </c:marker>
            <c:bubble3D val="0"/>
            <c:extLst>
              <c:ext xmlns:c16="http://schemas.microsoft.com/office/drawing/2014/chart" uri="{C3380CC4-5D6E-409C-BE32-E72D297353CC}">
                <c16:uniqueId val="{00000000-5BCD-4970-81DF-87A331D6B45F}"/>
              </c:ext>
            </c:extLst>
          </c:dPt>
          <c:dLbls>
            <c:dLbl>
              <c:idx val="3"/>
              <c:delete val="1"/>
              <c:extLst>
                <c:ext xmlns:c15="http://schemas.microsoft.com/office/drawing/2012/chart" uri="{CE6537A1-D6FC-4f65-9D91-7224C49458BB}"/>
                <c:ext xmlns:c16="http://schemas.microsoft.com/office/drawing/2014/chart" uri="{C3380CC4-5D6E-409C-BE32-E72D297353CC}">
                  <c16:uniqueId val="{00000000-5BCD-4970-81DF-87A331D6B45F}"/>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Sheet1!$A$2:$I$2</c:f>
              <c:numCache>
                <c:formatCode>#,##0.0;"-"#,##0.0</c:formatCode>
                <c:ptCount val="9"/>
                <c:pt idx="0">
                  <c:v>7.83</c:v>
                </c:pt>
                <c:pt idx="1">
                  <c:v>7.96</c:v>
                </c:pt>
                <c:pt idx="2">
                  <c:v>8.2799999999999994</c:v>
                </c:pt>
                <c:pt idx="4">
                  <c:v>8.6</c:v>
                </c:pt>
                <c:pt idx="5">
                  <c:v>9.1</c:v>
                </c:pt>
                <c:pt idx="6">
                  <c:v>9.8000000000000007</c:v>
                </c:pt>
                <c:pt idx="7">
                  <c:v>9.9</c:v>
                </c:pt>
                <c:pt idx="8">
                  <c:v>10</c:v>
                </c:pt>
              </c:numCache>
            </c:numRef>
          </c:val>
          <c:smooth val="0"/>
          <c:extLst>
            <c:ext xmlns:c16="http://schemas.microsoft.com/office/drawing/2014/chart" uri="{C3380CC4-5D6E-409C-BE32-E72D297353CC}">
              <c16:uniqueId val="{00000004-45FF-48B2-8F29-6BE5F6E578D9}"/>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2.9747492217225873E-2"/>
                  <c:y val="-4.641168886978942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FF-48B2-8F29-6BE5F6E578D9}"/>
                </c:ext>
              </c:extLst>
            </c:dLbl>
            <c:dLbl>
              <c:idx val="1"/>
              <c:layout>
                <c:manualLayout>
                  <c:x val="0"/>
                  <c:y val="-4.641168886978942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5FF-48B2-8F29-6BE5F6E578D9}"/>
                </c:ext>
              </c:extLst>
            </c:dLbl>
            <c:dLbl>
              <c:idx val="2"/>
              <c:layout>
                <c:manualLayout>
                  <c:x val="0"/>
                  <c:y val="-4.641168886978942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FF-48B2-8F29-6BE5F6E578D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#,##0.0;"-"#,##0.0</c:formatCode>
                <c:ptCount val="9"/>
                <c:pt idx="0">
                  <c:v>3.4</c:v>
                </c:pt>
                <c:pt idx="1">
                  <c:v>3.4</c:v>
                </c:pt>
                <c:pt idx="2">
                  <c:v>3.39</c:v>
                </c:pt>
              </c:numCache>
            </c:numRef>
          </c:val>
          <c:smooth val="0"/>
          <c:extLst>
            <c:ext xmlns:c16="http://schemas.microsoft.com/office/drawing/2014/chart" uri="{C3380CC4-5D6E-409C-BE32-E72D297353CC}">
              <c16:uniqueId val="{00000008-45FF-48B2-8F29-6BE5F6E578D9}"/>
            </c:ext>
          </c:extLst>
        </c:ser>
        <c:dLbls>
          <c:showLegendKey val="0"/>
          <c:showVal val="0"/>
          <c:showCatName val="0"/>
          <c:showSerName val="0"/>
          <c:showPercent val="0"/>
          <c:showBubbleSize val="0"/>
        </c:dLbls>
        <c:marker val="1"/>
        <c:smooth val="0"/>
        <c:axId val="155672335"/>
        <c:axId val="1"/>
      </c:lineChart>
      <c:catAx>
        <c:axId val="1556723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5672335"/>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4.256384576865297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D0-42D0-B069-D3F52935DFD5}"/>
                </c:ext>
              </c:extLst>
            </c:dLbl>
            <c:dLbl>
              <c:idx val="1"/>
              <c:layout>
                <c:manualLayout>
                  <c:x val="0"/>
                  <c:y val="-4.406609914872308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D0-42D0-B069-D3F52935DFD5}"/>
                </c:ext>
              </c:extLst>
            </c:dLbl>
            <c:dLbl>
              <c:idx val="2"/>
              <c:layout>
                <c:manualLayout>
                  <c:x val="0"/>
                  <c:y val="-4.957436154231346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D0-42D0-B069-D3F52935DFD5}"/>
                </c:ext>
              </c:extLst>
            </c:dLbl>
            <c:dLbl>
              <c:idx val="3"/>
              <c:layout>
                <c:manualLayout>
                  <c:x val="0"/>
                  <c:y val="-5.35803705558337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D0-42D0-B069-D3F52935DFD5}"/>
                </c:ext>
              </c:extLst>
            </c:dLbl>
            <c:dLbl>
              <c:idx val="4"/>
              <c:layout>
                <c:manualLayout>
                  <c:x val="0"/>
                  <c:y val="-5.908863294942413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D0-42D0-B069-D3F52935DFD5}"/>
                </c:ext>
              </c:extLst>
            </c:dLbl>
            <c:dLbl>
              <c:idx val="5"/>
              <c:layout>
                <c:manualLayout>
                  <c:x val="0"/>
                  <c:y val="-6.259389083625438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D0-42D0-B069-D3F52935DFD5}"/>
                </c:ext>
              </c:extLst>
            </c:dLbl>
            <c:dLbl>
              <c:idx val="6"/>
              <c:layout>
                <c:manualLayout>
                  <c:x val="0"/>
                  <c:y val="-7.010515773660490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D0-42D0-B069-D3F52935DFD5}"/>
                </c:ext>
              </c:extLst>
            </c:dLbl>
            <c:dLbl>
              <c:idx val="7"/>
              <c:layout>
                <c:manualLayout>
                  <c:x val="0"/>
                  <c:y val="-8.162243365047570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D0-42D0-B069-D3F52935DFD5}"/>
                </c:ext>
              </c:extLst>
            </c:dLbl>
            <c:dLbl>
              <c:idx val="8"/>
              <c:layout>
                <c:manualLayout>
                  <c:x val="0"/>
                  <c:y val="-9.714571857786680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D0-42D0-B069-D3F52935DFD5}"/>
                </c:ext>
              </c:extLst>
            </c:dLbl>
            <c:dLbl>
              <c:idx val="9"/>
              <c:layout>
                <c:manualLayout>
                  <c:x val="0"/>
                  <c:y val="-0.113670505758637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8D0-42D0-B069-D3F52935DFD5}"/>
                </c:ext>
              </c:extLst>
            </c:dLbl>
            <c:dLbl>
              <c:idx val="10"/>
              <c:layout>
                <c:manualLayout>
                  <c:x val="0"/>
                  <c:y val="-0.13269904857285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D0-42D0-B069-D3F52935DFD5}"/>
                </c:ext>
              </c:extLst>
            </c:dLbl>
            <c:dLbl>
              <c:idx val="11"/>
              <c:layout>
                <c:manualLayout>
                  <c:x val="0"/>
                  <c:y val="-0.1567351026539809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D0-42D0-B069-D3F52935DFD5}"/>
                </c:ext>
              </c:extLst>
            </c:dLbl>
            <c:dLbl>
              <c:idx val="12"/>
              <c:layout>
                <c:manualLayout>
                  <c:x val="0"/>
                  <c:y val="-0.1937906860290435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D0-42D0-B069-D3F52935DFD5}"/>
                </c:ext>
              </c:extLst>
            </c:dLbl>
            <c:dLbl>
              <c:idx val="13"/>
              <c:layout>
                <c:manualLayout>
                  <c:x val="0"/>
                  <c:y val="-0.191787681522283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8D0-42D0-B069-D3F52935DFD5}"/>
                </c:ext>
              </c:extLst>
            </c:dLbl>
            <c:dLbl>
              <c:idx val="14"/>
              <c:layout>
                <c:manualLayout>
                  <c:x val="0"/>
                  <c:y val="-0.19429143715573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D0-42D0-B069-D3F52935DFD5}"/>
                </c:ext>
              </c:extLst>
            </c:dLbl>
            <c:dLbl>
              <c:idx val="15"/>
              <c:layout>
                <c:manualLayout>
                  <c:x val="0"/>
                  <c:y val="-0.2238357536304456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D0-42D0-B069-D3F52935DFD5}"/>
                </c:ext>
              </c:extLst>
            </c:dLbl>
            <c:dLbl>
              <c:idx val="16"/>
              <c:layout>
                <c:manualLayout>
                  <c:x val="0"/>
                  <c:y val="-0.2744116174261392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8D0-42D0-B069-D3F52935DFD5}"/>
                </c:ext>
              </c:extLst>
            </c:dLbl>
            <c:dLbl>
              <c:idx val="17"/>
              <c:layout>
                <c:manualLayout>
                  <c:x val="0"/>
                  <c:y val="-0.3370055082623936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8D0-42D0-B069-D3F52935DFD5}"/>
                </c:ext>
              </c:extLst>
            </c:dLbl>
            <c:dLbl>
              <c:idx val="18"/>
              <c:layout>
                <c:manualLayout>
                  <c:x val="0"/>
                  <c:y val="-0.392588883324987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8D0-42D0-B069-D3F52935DFD5}"/>
                </c:ext>
              </c:extLst>
            </c:dLbl>
            <c:dLbl>
              <c:idx val="19"/>
              <c:layout>
                <c:manualLayout>
                  <c:x val="0"/>
                  <c:y val="-0.4631947921882824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8D0-42D0-B069-D3F52935DFD5}"/>
                </c:ext>
              </c:extLst>
            </c:dLbl>
            <c:dLbl>
              <c:idx val="20"/>
              <c:layout>
                <c:manualLayout>
                  <c:x val="0"/>
                  <c:y val="-0.485728592889334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8D0-42D0-B069-D3F52935DFD5}"/>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8D0-42D0-B069-D3F52935DFD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5.3602999999999996</c:v>
                </c:pt>
                <c:pt idx="1">
                  <c:v>5.9047999999999998</c:v>
                </c:pt>
                <c:pt idx="2">
                  <c:v>8.9661000000000008</c:v>
                </c:pt>
                <c:pt idx="3">
                  <c:v>11.6523</c:v>
                </c:pt>
                <c:pt idx="4">
                  <c:v>15.778400000000001</c:v>
                </c:pt>
                <c:pt idx="5">
                  <c:v>18.149999999999999</c:v>
                </c:pt>
                <c:pt idx="6">
                  <c:v>23.0747</c:v>
                </c:pt>
                <c:pt idx="7">
                  <c:v>31.665700000000001</c:v>
                </c:pt>
                <c:pt idx="8">
                  <c:v>42.6077313680874</c:v>
                </c:pt>
                <c:pt idx="9">
                  <c:v>54.113815631496799</c:v>
                </c:pt>
                <c:pt idx="10">
                  <c:v>67.751337624338106</c:v>
                </c:pt>
                <c:pt idx="11">
                  <c:v>84.609317745157597</c:v>
                </c:pt>
                <c:pt idx="12">
                  <c:v>111.00642765736301</c:v>
                </c:pt>
                <c:pt idx="13">
                  <c:v>109.6290822456</c:v>
                </c:pt>
                <c:pt idx="14">
                  <c:v>111.163883575144</c:v>
                </c:pt>
                <c:pt idx="15">
                  <c:v>131.790808900239</c:v>
                </c:pt>
                <c:pt idx="16">
                  <c:v>167.98638688496399</c:v>
                </c:pt>
                <c:pt idx="17">
                  <c:v>212.32770674821001</c:v>
                </c:pt>
                <c:pt idx="18">
                  <c:v>251.14590098806701</c:v>
                </c:pt>
                <c:pt idx="19">
                  <c:v>301.53139606181401</c:v>
                </c:pt>
                <c:pt idx="20">
                  <c:v>317.31919855131298</c:v>
                </c:pt>
                <c:pt idx="21">
                  <c:v>318.74274284301958</c:v>
                </c:pt>
              </c:numCache>
            </c:numRef>
          </c:val>
          <c:extLst>
            <c:ext xmlns:c16="http://schemas.microsoft.com/office/drawing/2014/chart" uri="{C3380CC4-5D6E-409C-BE32-E72D297353CC}">
              <c16:uniqueId val="{00000016-B8D0-42D0-B069-D3F52935DFD5}"/>
            </c:ext>
          </c:extLst>
        </c:ser>
        <c:dLbls>
          <c:showLegendKey val="0"/>
          <c:showVal val="0"/>
          <c:showCatName val="0"/>
          <c:showSerName val="0"/>
          <c:showPercent val="0"/>
          <c:showBubbleSize val="0"/>
        </c:dLbls>
        <c:gapWidth val="80"/>
        <c:overlap val="100"/>
        <c:axId val="1179693807"/>
        <c:axId val="1"/>
      </c:barChart>
      <c:catAx>
        <c:axId val="11796938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18.74274284301958"/>
          <c:min val="0"/>
        </c:scaling>
        <c:delete val="1"/>
        <c:axPos val="l"/>
        <c:numFmt formatCode="General" sourceLinked="1"/>
        <c:majorTickMark val="out"/>
        <c:minorTickMark val="none"/>
        <c:tickLblPos val="nextTo"/>
        <c:crossAx val="11796938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w="6350">
              <a:solidFill>
                <a:schemeClr val="bg1"/>
              </a:solidFill>
            </a:ln>
          </c:spPr>
          <c:dPt>
            <c:idx val="0"/>
            <c:bubble3D val="0"/>
            <c:spPr>
              <a:solidFill>
                <a:srgbClr val="FB8265"/>
              </a:solidFill>
              <a:ln w="6350">
                <a:solidFill>
                  <a:schemeClr val="bg1"/>
                </a:solidFill>
              </a:ln>
            </c:spPr>
            <c:extLst>
              <c:ext xmlns:c16="http://schemas.microsoft.com/office/drawing/2014/chart" uri="{C3380CC4-5D6E-409C-BE32-E72D297353CC}">
                <c16:uniqueId val="{00000001-5EC9-47C7-8BB1-58281F83B50C}"/>
              </c:ext>
            </c:extLst>
          </c:dPt>
          <c:dPt>
            <c:idx val="1"/>
            <c:bubble3D val="0"/>
            <c:spPr>
              <a:solidFill>
                <a:srgbClr val="DADADA"/>
              </a:solidFill>
              <a:ln w="6350">
                <a:solidFill>
                  <a:schemeClr val="bg1"/>
                </a:solidFill>
              </a:ln>
            </c:spPr>
            <c:extLst>
              <c:ext xmlns:c16="http://schemas.microsoft.com/office/drawing/2014/chart" uri="{C3380CC4-5D6E-409C-BE32-E72D297353CC}">
                <c16:uniqueId val="{00000003-5EC9-47C7-8BB1-58281F83B50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EC9-47C7-8BB1-58281F83B50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3721759809750292E-2"/>
          <c:w val="0.91196885051633658"/>
          <c:h val="0.8525564803804993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43757431629013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D0-48B1-9D5F-A25D98023554}"/>
                </c:ext>
              </c:extLst>
            </c:dLbl>
            <c:dLbl>
              <c:idx val="1"/>
              <c:layout>
                <c:manualLayout>
                  <c:x val="0"/>
                  <c:y val="-0.2461355529131985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D0-48B1-9D5F-A25D98023554}"/>
                </c:ext>
              </c:extLst>
            </c:dLbl>
            <c:dLbl>
              <c:idx val="2"/>
              <c:layout>
                <c:manualLayout>
                  <c:x val="0"/>
                  <c:y val="-0.2473246135552913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D0-48B1-9D5F-A25D98023554}"/>
                </c:ext>
              </c:extLst>
            </c:dLbl>
            <c:dLbl>
              <c:idx val="3"/>
              <c:layout>
                <c:manualLayout>
                  <c:x val="0"/>
                  <c:y val="-0.249702734839476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D0-48B1-9D5F-A25D98023554}"/>
                </c:ext>
              </c:extLst>
            </c:dLbl>
            <c:dLbl>
              <c:idx val="4"/>
              <c:layout>
                <c:manualLayout>
                  <c:x val="0"/>
                  <c:y val="-0.2508917954815695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D0-48B1-9D5F-A25D98023554}"/>
                </c:ext>
              </c:extLst>
            </c:dLbl>
            <c:dLbl>
              <c:idx val="5"/>
              <c:layout>
                <c:manualLayout>
                  <c:x val="0"/>
                  <c:y val="-0.253269916765755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D0-48B1-9D5F-A25D98023554}"/>
                </c:ext>
              </c:extLst>
            </c:dLbl>
            <c:dLbl>
              <c:idx val="6"/>
              <c:layout>
                <c:manualLayout>
                  <c:x val="0"/>
                  <c:y val="-0.2544589774078477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D0-48B1-9D5F-A25D98023554}"/>
                </c:ext>
              </c:extLst>
            </c:dLbl>
            <c:dLbl>
              <c:idx val="7"/>
              <c:layout>
                <c:manualLayout>
                  <c:x val="0"/>
                  <c:y val="-0.2568370986920333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D0-48B1-9D5F-A25D98023554}"/>
                </c:ext>
              </c:extLst>
            </c:dLbl>
            <c:dLbl>
              <c:idx val="8"/>
              <c:layout>
                <c:manualLayout>
                  <c:x val="0"/>
                  <c:y val="-0.259215219976218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D0-48B1-9D5F-A25D98023554}"/>
                </c:ext>
              </c:extLst>
            </c:dLbl>
            <c:dLbl>
              <c:idx val="9"/>
              <c:layout>
                <c:manualLayout>
                  <c:x val="0"/>
                  <c:y val="-0.2604042806183115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D0-48B1-9D5F-A25D98023554}"/>
                </c:ext>
              </c:extLst>
            </c:dLbl>
            <c:dLbl>
              <c:idx val="10"/>
              <c:layout>
                <c:manualLayout>
                  <c:x val="0"/>
                  <c:y val="-0.2615933412604042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D0-48B1-9D5F-A25D98023554}"/>
                </c:ext>
              </c:extLst>
            </c:dLbl>
            <c:dLbl>
              <c:idx val="11"/>
              <c:layout>
                <c:manualLayout>
                  <c:x val="0"/>
                  <c:y val="-0.2651605231866825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D0-48B1-9D5F-A25D98023554}"/>
                </c:ext>
              </c:extLst>
            </c:dLbl>
            <c:dLbl>
              <c:idx val="12"/>
              <c:layout>
                <c:manualLayout>
                  <c:x val="0"/>
                  <c:y val="-0.266349583828775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D0-48B1-9D5F-A25D98023554}"/>
                </c:ext>
              </c:extLst>
            </c:dLbl>
            <c:dLbl>
              <c:idx val="13"/>
              <c:layout>
                <c:manualLayout>
                  <c:x val="0"/>
                  <c:y val="-0.2687277051129607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D0-48B1-9D5F-A25D98023554}"/>
                </c:ext>
              </c:extLst>
            </c:dLbl>
            <c:dLbl>
              <c:idx val="14"/>
              <c:layout>
                <c:manualLayout>
                  <c:x val="0"/>
                  <c:y val="-0.2699167657550535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D0-48B1-9D5F-A25D98023554}"/>
                </c:ext>
              </c:extLst>
            </c:dLbl>
            <c:dLbl>
              <c:idx val="15"/>
              <c:layout>
                <c:manualLayout>
                  <c:x val="0"/>
                  <c:y val="-0.273483947681331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D0-48B1-9D5F-A25D98023554}"/>
                </c:ext>
              </c:extLst>
            </c:dLbl>
            <c:dLbl>
              <c:idx val="16"/>
              <c:layout>
                <c:manualLayout>
                  <c:x val="0"/>
                  <c:y val="-0.2746730083234245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D0-48B1-9D5F-A25D98023554}"/>
                </c:ext>
              </c:extLst>
            </c:dLbl>
            <c:dLbl>
              <c:idx val="19"/>
              <c:layout>
                <c:manualLayout>
                  <c:x val="-9.9316052277333274E-17"/>
                  <c:y val="-9.6313573572358951E-2"/>
                </c:manualLayout>
              </c:layout>
              <c:numFmt formatCode="#,##0.0;&quot;-&quot;#,##0.0" sourceLinked="0"/>
              <c:spPr>
                <a:solidFill>
                  <a:schemeClr val="bg1"/>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D0-48B1-9D5F-A25D98023554}"/>
                </c:ext>
              </c:extLst>
            </c:dLbl>
            <c:dLbl>
              <c:idx val="20"/>
              <c:layout>
                <c:manualLayout>
                  <c:x val="-1.3543254488843377E-3"/>
                  <c:y val="-0.1153385509708356"/>
                </c:manualLayout>
              </c:layout>
              <c:numFmt formatCode="#,##0.0;&quot;-&quot;#,##0.0" sourceLinked="0"/>
              <c:spPr>
                <a:solidFill>
                  <a:schemeClr val="bg1"/>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D0-48B1-9D5F-A25D98023554}"/>
                </c:ext>
              </c:extLst>
            </c:dLbl>
            <c:dLbl>
              <c:idx val="21"/>
              <c:layout>
                <c:manualLayout>
                  <c:x val="0"/>
                  <c:y val="-0.10582606227159737"/>
                </c:manualLayout>
              </c:layout>
              <c:numFmt formatCode="#,##0.0;&quot;-&quot;#,##0.0" sourceLinked="0"/>
              <c:spPr>
                <a:solidFill>
                  <a:schemeClr val="bg1"/>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D0-48B1-9D5F-A25D98023554}"/>
                </c:ext>
              </c:extLst>
            </c:dLbl>
            <c:dLbl>
              <c:idx val="22"/>
              <c:layout>
                <c:manualLayout>
                  <c:x val="0"/>
                  <c:y val="-0.2948870392390011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D0-48B1-9D5F-A25D98023554}"/>
                </c:ext>
              </c:extLst>
            </c:dLbl>
            <c:dLbl>
              <c:idx val="23"/>
              <c:layout>
                <c:manualLayout>
                  <c:x val="0"/>
                  <c:y val="-0.3020214030915576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D0-48B1-9D5F-A25D98023554}"/>
                </c:ext>
              </c:extLst>
            </c:dLbl>
            <c:dLbl>
              <c:idx val="24"/>
              <c:layout>
                <c:manualLayout>
                  <c:x val="0"/>
                  <c:y val="-0.3043995243757431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D0-48B1-9D5F-A25D9802355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79.001142000000002</c:v>
                </c:pt>
                <c:pt idx="1">
                  <c:v>79.817777000000007</c:v>
                </c:pt>
                <c:pt idx="2">
                  <c:v>80.642308</c:v>
                </c:pt>
                <c:pt idx="3">
                  <c:v>81.475825</c:v>
                </c:pt>
                <c:pt idx="4">
                  <c:v>82.311227000000002</c:v>
                </c:pt>
                <c:pt idx="5">
                  <c:v>83.142094999999998</c:v>
                </c:pt>
                <c:pt idx="6">
                  <c:v>83.951801000000003</c:v>
                </c:pt>
                <c:pt idx="7">
                  <c:v>84.762269000000003</c:v>
                </c:pt>
                <c:pt idx="8">
                  <c:v>85.597240999999997</c:v>
                </c:pt>
                <c:pt idx="9">
                  <c:v>86.482923</c:v>
                </c:pt>
                <c:pt idx="10">
                  <c:v>87.411011999999999</c:v>
                </c:pt>
                <c:pt idx="11">
                  <c:v>88.349117000000007</c:v>
                </c:pt>
                <c:pt idx="12">
                  <c:v>89.301326000000003</c:v>
                </c:pt>
                <c:pt idx="13">
                  <c:v>90.267739000000006</c:v>
                </c:pt>
                <c:pt idx="14">
                  <c:v>91.235504000000006</c:v>
                </c:pt>
                <c:pt idx="15">
                  <c:v>92.191398000000007</c:v>
                </c:pt>
                <c:pt idx="16">
                  <c:v>93.126529000000005</c:v>
                </c:pt>
                <c:pt idx="17">
                  <c:v>94.033047999999994</c:v>
                </c:pt>
                <c:pt idx="18">
                  <c:v>94.914331000000004</c:v>
                </c:pt>
                <c:pt idx="19">
                  <c:v>95.776717000000005</c:v>
                </c:pt>
                <c:pt idx="20">
                  <c:v>96.648685</c:v>
                </c:pt>
                <c:pt idx="21">
                  <c:v>97.468029000000001</c:v>
                </c:pt>
                <c:pt idx="22">
                  <c:v>102.699905</c:v>
                </c:pt>
                <c:pt idx="23">
                  <c:v>105.88776799999999</c:v>
                </c:pt>
                <c:pt idx="24">
                  <c:v>107.012939</c:v>
                </c:pt>
              </c:numCache>
            </c:numRef>
          </c:val>
          <c:extLst>
            <c:ext xmlns:c16="http://schemas.microsoft.com/office/drawing/2014/chart" uri="{C3380CC4-5D6E-409C-BE32-E72D297353CC}">
              <c16:uniqueId val="{00000017-6AD0-48B1-9D5F-A25D98023554}"/>
            </c:ext>
          </c:extLst>
        </c:ser>
        <c:dLbls>
          <c:showLegendKey val="0"/>
          <c:showVal val="0"/>
          <c:showCatName val="0"/>
          <c:showSerName val="0"/>
          <c:showPercent val="0"/>
          <c:showBubbleSize val="0"/>
        </c:dLbls>
        <c:gapWidth val="60"/>
        <c:overlap val="100"/>
        <c:axId val="128263055"/>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AD0-48B1-9D5F-A25D98023554}"/>
                </c:ext>
              </c:extLst>
            </c:dLbl>
            <c:dLbl>
              <c:idx val="1"/>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AD0-48B1-9D5F-A25D98023554}"/>
                </c:ext>
              </c:extLst>
            </c:dLbl>
            <c:dLbl>
              <c:idx val="2"/>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AD0-48B1-9D5F-A25D98023554}"/>
                </c:ext>
              </c:extLst>
            </c:dLbl>
            <c:dLbl>
              <c:idx val="3"/>
              <c:layout>
                <c:manualLayout>
                  <c:x val="0"/>
                  <c:y val="-0.12841854934601665"/>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AD0-48B1-9D5F-A25D98023554}"/>
                </c:ext>
              </c:extLst>
            </c:dLbl>
            <c:dLbl>
              <c:idx val="4"/>
              <c:layout>
                <c:manualLayout>
                  <c:x val="0"/>
                  <c:y val="-0.12841854934601665"/>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AD0-48B1-9D5F-A25D98023554}"/>
                </c:ext>
              </c:extLst>
            </c:dLbl>
            <c:dLbl>
              <c:idx val="5"/>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AD0-48B1-9D5F-A25D98023554}"/>
                </c:ext>
              </c:extLst>
            </c:dLbl>
            <c:dLbl>
              <c:idx val="6"/>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AD0-48B1-9D5F-A25D98023554}"/>
                </c:ext>
              </c:extLst>
            </c:dLbl>
            <c:dLbl>
              <c:idx val="7"/>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AD0-48B1-9D5F-A25D98023554}"/>
                </c:ext>
              </c:extLst>
            </c:dLbl>
            <c:dLbl>
              <c:idx val="8"/>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AD0-48B1-9D5F-A25D98023554}"/>
                </c:ext>
              </c:extLst>
            </c:dLbl>
            <c:dLbl>
              <c:idx val="9"/>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AD0-48B1-9D5F-A25D98023554}"/>
                </c:ext>
              </c:extLst>
            </c:dLbl>
            <c:dLbl>
              <c:idx val="10"/>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AD0-48B1-9D5F-A25D98023554}"/>
                </c:ext>
              </c:extLst>
            </c:dLbl>
            <c:dLbl>
              <c:idx val="11"/>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AD0-48B1-9D5F-A25D98023554}"/>
                </c:ext>
              </c:extLst>
            </c:dLbl>
            <c:dLbl>
              <c:idx val="12"/>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AD0-48B1-9D5F-A25D98023554}"/>
                </c:ext>
              </c:extLst>
            </c:dLbl>
            <c:dLbl>
              <c:idx val="13"/>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AD0-48B1-9D5F-A25D98023554}"/>
                </c:ext>
              </c:extLst>
            </c:dLbl>
            <c:dLbl>
              <c:idx val="14"/>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AD0-48B1-9D5F-A25D98023554}"/>
                </c:ext>
              </c:extLst>
            </c:dLbl>
            <c:dLbl>
              <c:idx val="15"/>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AD0-48B1-9D5F-A25D98023554}"/>
                </c:ext>
              </c:extLst>
            </c:dLbl>
            <c:dLbl>
              <c:idx val="16"/>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AD0-48B1-9D5F-A25D98023554}"/>
                </c:ext>
              </c:extLst>
            </c:dLbl>
            <c:dLbl>
              <c:idx val="21"/>
              <c:layout>
                <c:manualLayout>
                  <c:x val="-2.1601490909703702E-2"/>
                  <c:y val="-0.1093936200412407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6AD0-48B1-9D5F-A25D98023554}"/>
                </c:ext>
              </c:extLst>
            </c:dLbl>
            <c:dLbl>
              <c:idx val="22"/>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6AD0-48B1-9D5F-A25D98023554}"/>
                </c:ext>
              </c:extLst>
            </c:dLbl>
            <c:dLbl>
              <c:idx val="24"/>
              <c:layout>
                <c:manualLayout>
                  <c:x val="0"/>
                  <c:y val="-0.1284185493460166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6AD0-48B1-9D5F-A25D9802355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1.123126327557844</c:v>
                </c:pt>
                <c:pt idx="1">
                  <c:v>1.0337002470166778</c:v>
                </c:pt>
                <c:pt idx="2">
                  <c:v>1.0330167426236381</c:v>
                </c:pt>
                <c:pt idx="3">
                  <c:v>1.0335976495117201</c:v>
                </c:pt>
                <c:pt idx="4">
                  <c:v>1.0253372702884622</c:v>
                </c:pt>
                <c:pt idx="5">
                  <c:v>1.0094224448871314</c:v>
                </c:pt>
                <c:pt idx="6">
                  <c:v>0.9738821231290995</c:v>
                </c:pt>
                <c:pt idx="7">
                  <c:v>0.96539679952787338</c:v>
                </c:pt>
                <c:pt idx="8">
                  <c:v>0.9850750927868468</c:v>
                </c:pt>
                <c:pt idx="9">
                  <c:v>1.0347085836563297</c:v>
                </c:pt>
                <c:pt idx="10">
                  <c:v>1.0731471229296963</c:v>
                </c:pt>
                <c:pt idx="11">
                  <c:v>1.0732114621896827</c:v>
                </c:pt>
                <c:pt idx="12">
                  <c:v>1.0777798718690113</c:v>
                </c:pt>
                <c:pt idx="13">
                  <c:v>1.0821933371963688</c:v>
                </c:pt>
                <c:pt idx="14">
                  <c:v>1.0721050629173279</c:v>
                </c:pt>
                <c:pt idx="15">
                  <c:v>1.0477215098192438</c:v>
                </c:pt>
                <c:pt idx="16">
                  <c:v>1.0143365002448501</c:v>
                </c:pt>
                <c:pt idx="17">
                  <c:v>0.97342723897717587</c:v>
                </c:pt>
                <c:pt idx="18">
                  <c:v>0.93720560881958015</c:v>
                </c:pt>
                <c:pt idx="19">
                  <c:v>0.90859408786223561</c:v>
                </c:pt>
                <c:pt idx="20">
                  <c:v>0.91041750783751318</c:v>
                </c:pt>
                <c:pt idx="21">
                  <c:v>0.84775493841431349</c:v>
                </c:pt>
                <c:pt idx="22">
                  <c:v>0.45273021236615918</c:v>
                </c:pt>
                <c:pt idx="23">
                  <c:v>0.20335397697788249</c:v>
                </c:pt>
                <c:pt idx="24">
                  <c:v>2.8735622245634751E-2</c:v>
                </c:pt>
              </c:numCache>
            </c:numRef>
          </c:val>
          <c:smooth val="0"/>
          <c:extLst>
            <c:ext xmlns:c16="http://schemas.microsoft.com/office/drawing/2014/chart" uri="{C3380CC4-5D6E-409C-BE32-E72D297353CC}">
              <c16:uniqueId val="{0000002C-6AD0-48B1-9D5F-A25D98023554}"/>
            </c:ext>
          </c:extLst>
        </c:ser>
        <c:dLbls>
          <c:showLegendKey val="0"/>
          <c:showVal val="0"/>
          <c:showCatName val="0"/>
          <c:showSerName val="0"/>
          <c:showPercent val="0"/>
          <c:showBubbleSize val="0"/>
        </c:dLbls>
        <c:marker val="1"/>
        <c:smooth val="0"/>
        <c:axId val="3"/>
        <c:axId val="2"/>
      </c:lineChart>
      <c:catAx>
        <c:axId val="12826305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8263055"/>
        <c:crosses val="min"/>
        <c:crossBetween val="between"/>
        <c:majorUnit val="200"/>
      </c:valAx>
      <c:valAx>
        <c:axId val="2"/>
        <c:scaling>
          <c:orientation val="minMax"/>
          <c:max val="1.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FB8265"/>
              </a:solidFill>
              <a:ln>
                <a:solidFill>
                  <a:schemeClr val="bg1"/>
                </a:solidFill>
              </a:ln>
            </c:spPr>
            <c:extLst>
              <c:ext xmlns:c16="http://schemas.microsoft.com/office/drawing/2014/chart" uri="{C3380CC4-5D6E-409C-BE32-E72D297353CC}">
                <c16:uniqueId val="{00000001-753C-41EB-A4D8-6C3C53F62B5C}"/>
              </c:ext>
            </c:extLst>
          </c:dPt>
          <c:dPt>
            <c:idx val="1"/>
            <c:bubble3D val="0"/>
            <c:spPr>
              <a:solidFill>
                <a:srgbClr val="DADADA"/>
              </a:solidFill>
              <a:ln>
                <a:solidFill>
                  <a:schemeClr val="bg1"/>
                </a:solidFill>
              </a:ln>
            </c:spPr>
            <c:extLst>
              <c:ext xmlns:c16="http://schemas.microsoft.com/office/drawing/2014/chart" uri="{C3380CC4-5D6E-409C-BE32-E72D297353CC}">
                <c16:uniqueId val="{00000003-753C-41EB-A4D8-6C3C53F62B5C}"/>
              </c:ext>
            </c:extLst>
          </c:dPt>
          <c:cat>
            <c:strRef>
              <c:f>Sheet1!$A$2:$A$3</c:f>
              <c:strCache>
                <c:ptCount val="2"/>
                <c:pt idx="0">
                  <c:v>第 1 四半期</c:v>
                </c:pt>
                <c:pt idx="1">
                  <c:v>第 2 四半期</c:v>
                </c:pt>
              </c:strCache>
            </c:strRef>
          </c:cat>
          <c:val>
            <c:numRef>
              <c:f>Sheet1!$B$2:$B$3</c:f>
              <c:numCache>
                <c:formatCode>General</c:formatCode>
                <c:ptCount val="2"/>
                <c:pt idx="0">
                  <c:v>82.8</c:v>
                </c:pt>
                <c:pt idx="1">
                  <c:v>17.2</c:v>
                </c:pt>
              </c:numCache>
            </c:numRef>
          </c:val>
          <c:extLst>
            <c:ext xmlns:c16="http://schemas.microsoft.com/office/drawing/2014/chart" uri="{C3380CC4-5D6E-409C-BE32-E72D297353CC}">
              <c16:uniqueId val="{00000004-753C-41EB-A4D8-6C3C53F62B5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06448005963479E-3"/>
          <c:y val="2.4436090225563908E-2"/>
          <c:w val="0.98061871039880733"/>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elete val="1"/>
          </c:dLbls>
          <c:val>
            <c:numRef>
              <c:f>Sheet1!$A$1:$U$1</c:f>
              <c:numCache>
                <c:formatCode>General</c:formatCode>
                <c:ptCount val="21"/>
                <c:pt idx="0">
                  <c:v>3.722</c:v>
                </c:pt>
                <c:pt idx="1">
                  <c:v>4.7</c:v>
                </c:pt>
                <c:pt idx="2">
                  <c:v>4.016</c:v>
                </c:pt>
                <c:pt idx="3">
                  <c:v>4.3899999999999997</c:v>
                </c:pt>
                <c:pt idx="4">
                  <c:v>4.9039999999999999</c:v>
                </c:pt>
                <c:pt idx="5">
                  <c:v>5.5720000000000001</c:v>
                </c:pt>
                <c:pt idx="6">
                  <c:v>6.3070000000000004</c:v>
                </c:pt>
                <c:pt idx="7">
                  <c:v>6.8449999999999998</c:v>
                </c:pt>
                <c:pt idx="8">
                  <c:v>6.8159999999999998</c:v>
                </c:pt>
                <c:pt idx="9">
                  <c:v>7.3869999999999996</c:v>
                </c:pt>
                <c:pt idx="10">
                  <c:v>8.8610000000000007</c:v>
                </c:pt>
                <c:pt idx="11">
                  <c:v>9.2560000000000002</c:v>
                </c:pt>
                <c:pt idx="12">
                  <c:v>10.589</c:v>
                </c:pt>
                <c:pt idx="13">
                  <c:v>11.342000000000001</c:v>
                </c:pt>
                <c:pt idx="14">
                  <c:v>10.97</c:v>
                </c:pt>
                <c:pt idx="15">
                  <c:v>11.616</c:v>
                </c:pt>
                <c:pt idx="16">
                  <c:v>12.265000000000001</c:v>
                </c:pt>
                <c:pt idx="17">
                  <c:v>13.680999999999999</c:v>
                </c:pt>
                <c:pt idx="18">
                  <c:v>15.712999999999999</c:v>
                </c:pt>
                <c:pt idx="19">
                  <c:v>16.785</c:v>
                </c:pt>
                <c:pt idx="20">
                  <c:v>16.065999999999999</c:v>
                </c:pt>
              </c:numCache>
            </c:numRef>
          </c:val>
          <c:extLst>
            <c:ext xmlns:c16="http://schemas.microsoft.com/office/drawing/2014/chart" uri="{C3380CC4-5D6E-409C-BE32-E72D297353CC}">
              <c16:uniqueId val="{00000000-7F01-4156-8C67-FE8E72FC7651}"/>
            </c:ext>
          </c:extLst>
        </c:ser>
        <c:dLbls>
          <c:dLblPos val="ctr"/>
          <c:showLegendKey val="0"/>
          <c:showVal val="1"/>
          <c:showCatName val="0"/>
          <c:showSerName val="0"/>
          <c:showPercent val="0"/>
          <c:showBubbleSize val="0"/>
        </c:dLbls>
        <c:gapWidth val="60"/>
        <c:overlap val="100"/>
        <c:axId val="612983040"/>
        <c:axId val="1"/>
      </c:barChart>
      <c:catAx>
        <c:axId val="6129830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12983040"/>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82655981682884E-2"/>
          <c:y val="2.5316455696202531E-2"/>
          <c:w val="0.97023468803663426"/>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Sheet1!$B$1:$F$1</c:f>
              <c:numCache>
                <c:formatCode>General</c:formatCode>
                <c:ptCount val="5"/>
                <c:pt idx="0">
                  <c:v>810691570</c:v>
                </c:pt>
                <c:pt idx="1">
                  <c:v>1026611449</c:v>
                </c:pt>
                <c:pt idx="2">
                  <c:v>1030668569</c:v>
                </c:pt>
                <c:pt idx="3">
                  <c:v>1133619929</c:v>
                </c:pt>
                <c:pt idx="4">
                  <c:v>1276259012</c:v>
                </c:pt>
              </c:numCache>
            </c:numRef>
          </c:val>
          <c:extLst>
            <c:ext xmlns:c16="http://schemas.microsoft.com/office/drawing/2014/chart" uri="{C3380CC4-5D6E-409C-BE32-E72D297353CC}">
              <c16:uniqueId val="{00000000-D5D9-4EE3-B7F5-FB15E7F6EF2E}"/>
            </c:ext>
          </c:extLst>
        </c:ser>
        <c:ser>
          <c:idx val="1"/>
          <c:order val="1"/>
          <c:spPr>
            <a:solidFill>
              <a:srgbClr val="C0E6F4"/>
            </a:solidFill>
            <a:ln w="9525" algn="ctr">
              <a:solidFill>
                <a:srgbClr val="808080"/>
              </a:solidFill>
              <a:prstDash val="solid"/>
            </a:ln>
          </c:spPr>
          <c:invertIfNegative val="0"/>
          <c:val>
            <c:numRef>
              <c:f>Sheet1!$B$2:$F$2</c:f>
              <c:numCache>
                <c:formatCode>General</c:formatCode>
                <c:ptCount val="5"/>
                <c:pt idx="0">
                  <c:v>1013560506</c:v>
                </c:pt>
                <c:pt idx="1">
                  <c:v>1199402062</c:v>
                </c:pt>
                <c:pt idx="2">
                  <c:v>1033578887</c:v>
                </c:pt>
                <c:pt idx="3">
                  <c:v>1156957585</c:v>
                </c:pt>
                <c:pt idx="4">
                  <c:v>1146492942</c:v>
                </c:pt>
              </c:numCache>
            </c:numRef>
          </c:val>
          <c:extLst>
            <c:ext xmlns:c16="http://schemas.microsoft.com/office/drawing/2014/chart" uri="{C3380CC4-5D6E-409C-BE32-E72D297353CC}">
              <c16:uniqueId val="{00000001-D5D9-4EE3-B7F5-FB15E7F6EF2E}"/>
            </c:ext>
          </c:extLst>
        </c:ser>
        <c:dLbls>
          <c:showLegendKey val="0"/>
          <c:showVal val="0"/>
          <c:showCatName val="0"/>
          <c:showSerName val="0"/>
          <c:showPercent val="0"/>
          <c:showBubbleSize val="0"/>
        </c:dLbls>
        <c:gapWidth val="60"/>
        <c:axId val="542539839"/>
        <c:axId val="1"/>
      </c:barChart>
      <c:catAx>
        <c:axId val="5425398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3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542539839"/>
        <c:crosses val="min"/>
        <c:crossBetween val="between"/>
        <c:majorUnit val="100000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11392405063293E-2"/>
          <c:y val="3.303684879288437E-2"/>
          <c:w val="0.93037974683544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4FF-4EC0-A7C5-4724B9D75311}"/>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4FF-4EC0-A7C5-4724B9D75311}"/>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4FF-4EC0-A7C5-4724B9D75311}"/>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44FF-4EC0-A7C5-4724B9D75311}"/>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44FF-4EC0-A7C5-4724B9D75311}"/>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44FF-4EC0-A7C5-4724B9D75311}"/>
              </c:ext>
            </c:extLst>
          </c:dPt>
          <c:dLbls>
            <c:dLbl>
              <c:idx val="0"/>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4FF-4EC0-A7C5-4724B9D75311}"/>
                </c:ext>
              </c:extLst>
            </c:dLbl>
            <c:dLbl>
              <c:idx val="1"/>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4FF-4EC0-A7C5-4724B9D75311}"/>
                </c:ext>
              </c:extLst>
            </c:dLbl>
            <c:dLbl>
              <c:idx val="2"/>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4FF-4EC0-A7C5-4724B9D75311}"/>
                </c:ext>
              </c:extLst>
            </c:dLbl>
            <c:dLbl>
              <c:idx val="3"/>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4FF-4EC0-A7C5-4724B9D75311}"/>
                </c:ext>
              </c:extLst>
            </c:dLbl>
            <c:dLbl>
              <c:idx val="4"/>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4FF-4EC0-A7C5-4724B9D75311}"/>
                </c:ext>
              </c:extLst>
            </c:dLbl>
            <c:dLbl>
              <c:idx val="5"/>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4FF-4EC0-A7C5-4724B9D75311}"/>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0"/>
            <c:showCatName val="0"/>
            <c:showSerName val="0"/>
            <c:showPercent val="0"/>
            <c:showBubbleSize val="0"/>
            <c:extLst>
              <c:ext xmlns:c15="http://schemas.microsoft.com/office/drawing/2012/chart" uri="{CE6537A1-D6FC-4f65-9D91-7224C49458BB}"/>
            </c:extLst>
          </c:dLbls>
          <c:val>
            <c:numRef>
              <c:f>Sheet1!$A$1:$A$6</c:f>
              <c:numCache>
                <c:formatCode>#,##0"%";"-"#,##0"%"</c:formatCode>
                <c:ptCount val="6"/>
                <c:pt idx="0">
                  <c:v>25</c:v>
                </c:pt>
                <c:pt idx="1">
                  <c:v>15</c:v>
                </c:pt>
                <c:pt idx="2">
                  <c:v>10.794144613291607</c:v>
                </c:pt>
                <c:pt idx="3">
                  <c:v>9</c:v>
                </c:pt>
                <c:pt idx="4">
                  <c:v>7.803639206604676</c:v>
                </c:pt>
                <c:pt idx="5">
                  <c:v>32</c:v>
                </c:pt>
              </c:numCache>
            </c:numRef>
          </c:val>
          <c:extLst>
            <c:ext xmlns:c16="http://schemas.microsoft.com/office/drawing/2014/chart" uri="{C3380CC4-5D6E-409C-BE32-E72D297353CC}">
              <c16:uniqueId val="{00000006-44FF-4EC0-A7C5-4724B9D7531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37593984962405E-2"/>
          <c:y val="2.3203926818384651E-2"/>
          <c:w val="0.96992481203007519"/>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Sheet1!$B$1:$F$1</c:f>
              <c:numCache>
                <c:formatCode>General</c:formatCode>
                <c:ptCount val="5"/>
                <c:pt idx="0">
                  <c:v>159332037</c:v>
                </c:pt>
                <c:pt idx="1">
                  <c:v>185994124</c:v>
                </c:pt>
                <c:pt idx="2">
                  <c:v>206195917</c:v>
                </c:pt>
                <c:pt idx="3">
                  <c:v>174047595</c:v>
                </c:pt>
                <c:pt idx="4">
                  <c:v>261295668</c:v>
                </c:pt>
              </c:numCache>
            </c:numRef>
          </c:val>
          <c:extLst>
            <c:ext xmlns:c16="http://schemas.microsoft.com/office/drawing/2014/chart" uri="{C3380CC4-5D6E-409C-BE32-E72D297353CC}">
              <c16:uniqueId val="{00000000-6C3F-4B70-ADD2-8D05E15879EC}"/>
            </c:ext>
          </c:extLst>
        </c:ser>
        <c:ser>
          <c:idx val="1"/>
          <c:order val="1"/>
          <c:spPr>
            <a:solidFill>
              <a:srgbClr val="C0E6F4"/>
            </a:solidFill>
            <a:ln w="9525" algn="ctr">
              <a:solidFill>
                <a:srgbClr val="808080"/>
              </a:solidFill>
              <a:prstDash val="solid"/>
            </a:ln>
          </c:spPr>
          <c:invertIfNegative val="0"/>
          <c:val>
            <c:numRef>
              <c:f>Sheet1!$B$2:$F$2</c:f>
              <c:numCache>
                <c:formatCode>General</c:formatCode>
                <c:ptCount val="5"/>
                <c:pt idx="0">
                  <c:v>3027091839</c:v>
                </c:pt>
                <c:pt idx="1">
                  <c:v>3315226775</c:v>
                </c:pt>
                <c:pt idx="2">
                  <c:v>3553972939</c:v>
                </c:pt>
                <c:pt idx="3">
                  <c:v>4237730160</c:v>
                </c:pt>
                <c:pt idx="4">
                  <c:v>3785136865</c:v>
                </c:pt>
              </c:numCache>
            </c:numRef>
          </c:val>
          <c:extLst>
            <c:ext xmlns:c16="http://schemas.microsoft.com/office/drawing/2014/chart" uri="{C3380CC4-5D6E-409C-BE32-E72D297353CC}">
              <c16:uniqueId val="{00000001-6C3F-4B70-ADD2-8D05E15879EC}"/>
            </c:ext>
          </c:extLst>
        </c:ser>
        <c:dLbls>
          <c:showLegendKey val="0"/>
          <c:showVal val="0"/>
          <c:showCatName val="0"/>
          <c:showSerName val="0"/>
          <c:showPercent val="0"/>
          <c:showBubbleSize val="0"/>
        </c:dLbls>
        <c:gapWidth val="60"/>
        <c:axId val="1434183039"/>
        <c:axId val="1"/>
      </c:barChart>
      <c:catAx>
        <c:axId val="14341830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23773016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34183039"/>
        <c:crosses val="min"/>
        <c:crossBetween val="between"/>
        <c:majorUnit val="5000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53105196451206E-2"/>
          <c:y val="3.303684879288437E-2"/>
          <c:w val="0.9315589353612167"/>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7D0D-448D-9641-AE9358E4C8D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7D0D-448D-9641-AE9358E4C8D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7D0D-448D-9641-AE9358E4C8D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7D0D-448D-9641-AE9358E4C8D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7D0D-448D-9641-AE9358E4C8D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7D0D-448D-9641-AE9358E4C8DC}"/>
              </c:ext>
            </c:extLst>
          </c:dPt>
          <c:dPt>
            <c:idx val="6"/>
            <c:bubble3D val="0"/>
            <c:spPr>
              <a:solidFill>
                <a:schemeClr val="accent2"/>
              </a:solidFill>
              <a:ln w="9525" algn="ctr">
                <a:solidFill>
                  <a:srgbClr val="808080"/>
                </a:solidFill>
                <a:prstDash val="solid"/>
              </a:ln>
            </c:spPr>
            <c:extLst>
              <c:ext xmlns:c16="http://schemas.microsoft.com/office/drawing/2014/chart" uri="{C3380CC4-5D6E-409C-BE32-E72D297353CC}">
                <c16:uniqueId val="{0000000D-7D0D-448D-9641-AE9358E4C8DC}"/>
              </c:ext>
            </c:extLst>
          </c:dPt>
          <c:dPt>
            <c:idx val="7"/>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F-7D0D-448D-9641-AE9358E4C8DC}"/>
              </c:ext>
            </c:extLst>
          </c:dPt>
          <c:dPt>
            <c:idx val="8"/>
            <c:bubble3D val="0"/>
            <c:spPr>
              <a:solidFill>
                <a:schemeClr val="tx2"/>
              </a:solidFill>
              <a:ln w="9525" algn="ctr">
                <a:solidFill>
                  <a:srgbClr val="808080"/>
                </a:solidFill>
                <a:prstDash val="solid"/>
              </a:ln>
            </c:spPr>
            <c:extLst>
              <c:ext xmlns:c16="http://schemas.microsoft.com/office/drawing/2014/chart" uri="{C3380CC4-5D6E-409C-BE32-E72D297353CC}">
                <c16:uniqueId val="{00000011-7D0D-448D-9641-AE9358E4C8DC}"/>
              </c:ext>
            </c:extLst>
          </c:dPt>
          <c:dLbls>
            <c:dLbl>
              <c:idx val="0"/>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7D0D-448D-9641-AE9358E4C8DC}"/>
                </c:ext>
              </c:extLst>
            </c:dLbl>
            <c:dLbl>
              <c:idx val="7"/>
              <c:layout>
                <c:manualLayout>
                  <c:x val="9.8011237188507308E-2"/>
                  <c:y val="-8.238121441935396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0D-448D-9641-AE9358E4C8DC}"/>
                </c:ext>
              </c:extLst>
            </c:dLbl>
            <c:dLbl>
              <c:idx val="9"/>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12-7D0D-448D-9641-AE9358E4C8DC}"/>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Sheet1!$A$1:$A$10</c:f>
              <c:numCache>
                <c:formatCode>#,##0"%";"-"#,##0"%"</c:formatCode>
                <c:ptCount val="10"/>
                <c:pt idx="0">
                  <c:v>12</c:v>
                </c:pt>
                <c:pt idx="1">
                  <c:v>12</c:v>
                </c:pt>
                <c:pt idx="2">
                  <c:v>10</c:v>
                </c:pt>
                <c:pt idx="3">
                  <c:v>8</c:v>
                </c:pt>
                <c:pt idx="4">
                  <c:v>8</c:v>
                </c:pt>
                <c:pt idx="5">
                  <c:v>6</c:v>
                </c:pt>
                <c:pt idx="6">
                  <c:v>5</c:v>
                </c:pt>
                <c:pt idx="7">
                  <c:v>3</c:v>
                </c:pt>
                <c:pt idx="8">
                  <c:v>39</c:v>
                </c:pt>
              </c:numCache>
            </c:numRef>
          </c:val>
          <c:extLst>
            <c:ext xmlns:c16="http://schemas.microsoft.com/office/drawing/2014/chart" uri="{C3380CC4-5D6E-409C-BE32-E72D297353CC}">
              <c16:uniqueId val="{00000013-7D0D-448D-9641-AE9358E4C8DC}"/>
            </c:ext>
          </c:extLst>
        </c:ser>
        <c:dLbls>
          <c:dLblPos val="bestFit"/>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33BC-4A65-B68F-FE3D50D79BD0}"/>
              </c:ext>
            </c:extLst>
          </c:dPt>
          <c:dLbls>
            <c:dLbl>
              <c:idx val="0"/>
              <c:layout>
                <c:manualLayout>
                  <c:x val="-0.14915452228335324"/>
                  <c:y val="-0.1763696229519471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3BC-4A65-B68F-FE3D50D79BD0}"/>
                </c:ext>
              </c:extLst>
            </c:dLbl>
            <c:dLbl>
              <c:idx val="1"/>
              <c:layout>
                <c:manualLayout>
                  <c:x val="8.7959027096828207E-2"/>
                  <c:y val="0.1553729479793251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BC-4A65-B68F-FE3D50D79BD0}"/>
                </c:ext>
              </c:extLst>
            </c:dLbl>
            <c:numFmt formatCode="#,##0_);[Red]\(#,##0\)" sourceLinked="0"/>
            <c:spPr>
              <a:noFill/>
              <a:ln>
                <a:noFill/>
              </a:ln>
              <a:effectLst/>
            </c:spPr>
            <c:txPr>
              <a:bodyPr/>
              <a:lstStyle/>
              <a:p>
                <a:pPr>
                  <a:defRPr lang="ja-JP" sz="1200"/>
                </a:pPr>
                <a:endParaRPr lang="ja-JP"/>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8412</c:v>
                </c:pt>
                <c:pt idx="1">
                  <c:v>1453</c:v>
                </c:pt>
              </c:numCache>
            </c:numRef>
          </c:val>
          <c:extLst>
            <c:ext xmlns:c16="http://schemas.microsoft.com/office/drawing/2014/chart" uri="{C3380CC4-5D6E-409C-BE32-E72D297353CC}">
              <c16:uniqueId val="{00000003-33BC-4A65-B68F-FE3D50D79BD0}"/>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BDCD-409A-867E-5014B6F0552A}"/>
              </c:ext>
            </c:extLst>
          </c:dPt>
          <c:dLbls>
            <c:dLbl>
              <c:idx val="0"/>
              <c:layout>
                <c:manualLayout>
                  <c:x val="-0.25650974368387408"/>
                  <c:y val="0.1973653059712943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DCD-409A-867E-5014B6F0552A}"/>
                </c:ext>
              </c:extLst>
            </c:dLbl>
            <c:dLbl>
              <c:idx val="1"/>
              <c:layout>
                <c:manualLayout>
                  <c:x val="0.18764601839731188"/>
                  <c:y val="-0.1595722168436312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DCD-409A-867E-5014B6F0552A}"/>
                </c:ext>
              </c:extLst>
            </c:dLbl>
            <c:numFmt formatCode="#,##0_);[Red]\(#,##0\)" sourceLinked="0"/>
            <c:spPr>
              <a:noFill/>
              <a:ln>
                <a:noFill/>
              </a:ln>
              <a:effectLst/>
            </c:spPr>
            <c:txPr>
              <a:bodyPr/>
              <a:lstStyle/>
              <a:p>
                <a:pPr>
                  <a:defRPr lang="ja-JP" sz="1200"/>
                </a:pPr>
                <a:endParaRPr lang="ja-JP"/>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218</c:v>
                </c:pt>
                <c:pt idx="1">
                  <c:v>187</c:v>
                </c:pt>
              </c:numCache>
            </c:numRef>
          </c:val>
          <c:extLst>
            <c:ext xmlns:c16="http://schemas.microsoft.com/office/drawing/2014/chart" uri="{C3380CC4-5D6E-409C-BE32-E72D297353CC}">
              <c16:uniqueId val="{00000003-BDCD-409A-867E-5014B6F0552A}"/>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a:extLst>
      <a:ext uri="{909E8E84-426E-40DD-AFC4-6F175D3DCCD1}">
        <a14:hiddenFill xmlns:a14="http://schemas.microsoft.com/office/drawing/2010/main">
          <a:solidFill>
            <a:srgbClr val="38BEE2"/>
          </a:solidFill>
        </a14:hiddenFill>
      </a:ext>
    </a:extLst>
  </c:spPr>
  <c:txPr>
    <a:bodyPr/>
    <a:lstStyle/>
    <a:p>
      <a:pPr>
        <a:defRPr sz="1800"/>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C97C-4183-8448-3528F4BC68CC}"/>
              </c:ext>
            </c:extLst>
          </c:dPt>
          <c:dPt>
            <c:idx val="1"/>
            <c:bubble3D val="0"/>
            <c:spPr>
              <a:solidFill>
                <a:srgbClr val="DADADA"/>
              </a:solidFill>
              <a:ln>
                <a:solidFill>
                  <a:schemeClr val="bg1"/>
                </a:solidFill>
              </a:ln>
            </c:spPr>
            <c:extLst>
              <c:ext xmlns:c16="http://schemas.microsoft.com/office/drawing/2014/chart" uri="{C3380CC4-5D6E-409C-BE32-E72D297353CC}">
                <c16:uniqueId val="{00000003-C97C-4183-8448-3528F4BC68CC}"/>
              </c:ext>
            </c:extLst>
          </c:dPt>
          <c:cat>
            <c:strRef>
              <c:f>Sheet1!$A$2:$A$3</c:f>
              <c:strCache>
                <c:ptCount val="2"/>
                <c:pt idx="0">
                  <c:v>第 1 四半期</c:v>
                </c:pt>
                <c:pt idx="1">
                  <c:v>第 2 四半期</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C97C-4183-8448-3528F4BC68C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A7B1-4702-A6F7-A1A5D83A576A}"/>
              </c:ext>
            </c:extLst>
          </c:dPt>
          <c:dPt>
            <c:idx val="1"/>
            <c:bubble3D val="0"/>
            <c:spPr>
              <a:solidFill>
                <a:srgbClr val="DADADA"/>
              </a:solidFill>
              <a:ln>
                <a:solidFill>
                  <a:schemeClr val="bg1"/>
                </a:solidFill>
              </a:ln>
            </c:spPr>
            <c:extLst>
              <c:ext xmlns:c16="http://schemas.microsoft.com/office/drawing/2014/chart" uri="{C3380CC4-5D6E-409C-BE32-E72D297353CC}">
                <c16:uniqueId val="{00000003-A7B1-4702-A6F7-A1A5D83A576A}"/>
              </c:ext>
            </c:extLst>
          </c:dPt>
          <c:cat>
            <c:strRef>
              <c:f>Sheet1!$A$2:$A$3</c:f>
              <c:strCache>
                <c:ptCount val="2"/>
                <c:pt idx="0">
                  <c:v>第 1 四半期</c:v>
                </c:pt>
                <c:pt idx="1">
                  <c:v>第 2 四半期</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A7B1-4702-A6F7-A1A5D83A576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83489072462E-2"/>
          <c:y val="6.3492063492063489E-2"/>
          <c:w val="0.92035217035217032"/>
          <c:h val="0.88183421516754845"/>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1111111111111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EA-4157-AD2D-1FB1B3CF989D}"/>
                </c:ext>
              </c:extLst>
            </c:dLbl>
            <c:dLbl>
              <c:idx val="1"/>
              <c:layout>
                <c:manualLayout>
                  <c:x val="0"/>
                  <c:y val="-0.113756613756613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EA-4157-AD2D-1FB1B3CF989D}"/>
                </c:ext>
              </c:extLst>
            </c:dLbl>
            <c:dLbl>
              <c:idx val="2"/>
              <c:layout>
                <c:manualLayout>
                  <c:x val="0"/>
                  <c:y val="-0.11640211640211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EA-4157-AD2D-1FB1B3CF989D}"/>
                </c:ext>
              </c:extLst>
            </c:dLbl>
            <c:dLbl>
              <c:idx val="3"/>
              <c:layout>
                <c:manualLayout>
                  <c:x val="0"/>
                  <c:y val="-0.123456790123456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EA-4157-AD2D-1FB1B3CF989D}"/>
                </c:ext>
              </c:extLst>
            </c:dLbl>
            <c:dLbl>
              <c:idx val="4"/>
              <c:layout>
                <c:manualLayout>
                  <c:x val="0"/>
                  <c:y val="-0.139329805996472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EA-4157-AD2D-1FB1B3CF989D}"/>
                </c:ext>
              </c:extLst>
            </c:dLbl>
            <c:dLbl>
              <c:idx val="5"/>
              <c:layout>
                <c:manualLayout>
                  <c:x val="0"/>
                  <c:y val="-0.152557319223985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EA-4157-AD2D-1FB1B3CF989D}"/>
                </c:ext>
              </c:extLst>
            </c:dLbl>
            <c:dLbl>
              <c:idx val="6"/>
              <c:layout>
                <c:manualLayout>
                  <c:x val="0"/>
                  <c:y val="-0.165784832451499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EA-4157-AD2D-1FB1B3CF989D}"/>
                </c:ext>
              </c:extLst>
            </c:dLbl>
            <c:dLbl>
              <c:idx val="7"/>
              <c:layout>
                <c:manualLayout>
                  <c:x val="0"/>
                  <c:y val="-0.183421516754850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EA-4157-AD2D-1FB1B3CF989D}"/>
                </c:ext>
              </c:extLst>
            </c:dLbl>
            <c:dLbl>
              <c:idx val="8"/>
              <c:layout>
                <c:manualLayout>
                  <c:x val="4.2997542997542998E-3"/>
                  <c:y val="-0.216049382716049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EA-4157-AD2D-1FB1B3CF989D}"/>
                </c:ext>
              </c:extLst>
            </c:dLbl>
            <c:dLbl>
              <c:idx val="9"/>
              <c:layout>
                <c:manualLayout>
                  <c:x val="6.9615069615069618E-3"/>
                  <c:y val="-0.219576719576719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EA-4157-AD2D-1FB1B3CF989D}"/>
                </c:ext>
              </c:extLst>
            </c:dLbl>
            <c:dLbl>
              <c:idx val="10"/>
              <c:layout>
                <c:manualLayout>
                  <c:x val="8.3947583947583948E-3"/>
                  <c:y val="-0.235449735449735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EA-4157-AD2D-1FB1B3CF989D}"/>
                </c:ext>
              </c:extLst>
            </c:dLbl>
            <c:dLbl>
              <c:idx val="11"/>
              <c:layout>
                <c:manualLayout>
                  <c:x val="0"/>
                  <c:y val="-0.284832451499118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EA-4157-AD2D-1FB1B3CF989D}"/>
                </c:ext>
              </c:extLst>
            </c:dLbl>
            <c:dLbl>
              <c:idx val="12"/>
              <c:layout>
                <c:manualLayout>
                  <c:x val="4.5045045045045045E-3"/>
                  <c:y val="-0.298059964726631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EA-4157-AD2D-1FB1B3CF989D}"/>
                </c:ext>
              </c:extLst>
            </c:dLbl>
            <c:dLbl>
              <c:idx val="13"/>
              <c:layout>
                <c:manualLayout>
                  <c:x val="6.9615069615069618E-3"/>
                  <c:y val="-0.318342151675485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EA-4157-AD2D-1FB1B3CF989D}"/>
                </c:ext>
              </c:extLst>
            </c:dLbl>
            <c:dLbl>
              <c:idx val="14"/>
              <c:layout>
                <c:manualLayout>
                  <c:x val="8.3947583947583948E-3"/>
                  <c:y val="-0.339506172839506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EA-4157-AD2D-1FB1B3CF989D}"/>
                </c:ext>
              </c:extLst>
            </c:dLbl>
            <c:dLbl>
              <c:idx val="15"/>
              <c:layout>
                <c:manualLayout>
                  <c:x val="-4.5045045045045045E-3"/>
                  <c:y val="-0.422398589065255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EA-4157-AD2D-1FB1B3CF989D}"/>
                </c:ext>
              </c:extLst>
            </c:dLbl>
            <c:dLbl>
              <c:idx val="16"/>
              <c:layout>
                <c:manualLayout>
                  <c:x val="0"/>
                  <c:y val="-0.356261022927689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EA-4157-AD2D-1FB1B3CF989D}"/>
                </c:ext>
              </c:extLst>
            </c:dLbl>
            <c:dLbl>
              <c:idx val="17"/>
              <c:layout>
                <c:manualLayout>
                  <c:x val="4.5045045045045045E-3"/>
                  <c:y val="-0.381834215167548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EA-4157-AD2D-1FB1B3CF989D}"/>
                </c:ext>
              </c:extLst>
            </c:dLbl>
            <c:dLbl>
              <c:idx val="18"/>
              <c:layout>
                <c:manualLayout>
                  <c:x val="6.9615069615069618E-3"/>
                  <c:y val="-0.409171075837742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EA-4157-AD2D-1FB1B3CF989D}"/>
                </c:ext>
              </c:extLst>
            </c:dLbl>
            <c:dLbl>
              <c:idx val="19"/>
              <c:layout>
                <c:manualLayout>
                  <c:x val="8.1900081900081901E-3"/>
                  <c:y val="-0.431216931216931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EA-4157-AD2D-1FB1B3CF989D}"/>
                </c:ext>
              </c:extLst>
            </c:dLbl>
            <c:dLbl>
              <c:idx val="20"/>
              <c:layout>
                <c:manualLayout>
                  <c:x val="-4.2997542997542998E-3"/>
                  <c:y val="-0.503527336860670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5EA-4157-AD2D-1FB1B3CF989D}"/>
                </c:ext>
              </c:extLst>
            </c:dLbl>
            <c:dLbl>
              <c:idx val="21"/>
              <c:layout>
                <c:manualLayout>
                  <c:x val="0"/>
                  <c:y val="-0.465608465608465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EA-4157-AD2D-1FB1B3CF989D}"/>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498.57900000000001</c:v>
                </c:pt>
                <c:pt idx="1">
                  <c:v>513.197</c:v>
                </c:pt>
                <c:pt idx="2">
                  <c:v>546.55499999999995</c:v>
                </c:pt>
                <c:pt idx="3">
                  <c:v>610.35699999999997</c:v>
                </c:pt>
                <c:pt idx="4">
                  <c:v>756.98099999999999</c:v>
                </c:pt>
                <c:pt idx="5">
                  <c:v>873.13599999999997</c:v>
                </c:pt>
                <c:pt idx="6">
                  <c:v>996.255</c:v>
                </c:pt>
                <c:pt idx="7">
                  <c:v>1152.2670000000001</c:v>
                </c:pt>
                <c:pt idx="8">
                  <c:v>1446.5619999999999</c:v>
                </c:pt>
                <c:pt idx="9">
                  <c:v>1481.442</c:v>
                </c:pt>
                <c:pt idx="10">
                  <c:v>1628.0129999999999</c:v>
                </c:pt>
                <c:pt idx="11">
                  <c:v>1949.826</c:v>
                </c:pt>
                <c:pt idx="12">
                  <c:v>2197.6190000000001</c:v>
                </c:pt>
                <c:pt idx="13">
                  <c:v>2369.973</c:v>
                </c:pt>
                <c:pt idx="14">
                  <c:v>2566.8539999999998</c:v>
                </c:pt>
                <c:pt idx="15">
                  <c:v>2581.9070000000002</c:v>
                </c:pt>
                <c:pt idx="16">
                  <c:v>2720.1680000000001</c:v>
                </c:pt>
                <c:pt idx="17">
                  <c:v>2957.8989999999999</c:v>
                </c:pt>
                <c:pt idx="18">
                  <c:v>3216.2539999999999</c:v>
                </c:pt>
                <c:pt idx="19">
                  <c:v>3439.1019999999999</c:v>
                </c:pt>
                <c:pt idx="20">
                  <c:v>3548.8919999999998</c:v>
                </c:pt>
                <c:pt idx="21">
                  <c:v>3753.4279999999999</c:v>
                </c:pt>
              </c:numCache>
            </c:numRef>
          </c:val>
          <c:extLst>
            <c:ext xmlns:c16="http://schemas.microsoft.com/office/drawing/2014/chart" uri="{C3380CC4-5D6E-409C-BE32-E72D297353CC}">
              <c16:uniqueId val="{00000016-25EA-4157-AD2D-1FB1B3CF989D}"/>
            </c:ext>
          </c:extLst>
        </c:ser>
        <c:dLbls>
          <c:showLegendKey val="0"/>
          <c:showVal val="0"/>
          <c:showCatName val="0"/>
          <c:showSerName val="0"/>
          <c:showPercent val="0"/>
          <c:showBubbleSize val="0"/>
        </c:dLbls>
        <c:gapWidth val="60"/>
        <c:overlap val="100"/>
        <c:axId val="475716143"/>
        <c:axId val="1"/>
      </c:barChart>
      <c:catAx>
        <c:axId val="4757161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75716143"/>
        <c:crosses val="min"/>
        <c:crossBetween val="between"/>
        <c:majorUnit val="50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8340-4E6A-A9B5-B34BD6127B21}"/>
              </c:ext>
            </c:extLst>
          </c:dPt>
          <c:dPt>
            <c:idx val="1"/>
            <c:bubble3D val="0"/>
            <c:spPr>
              <a:solidFill>
                <a:srgbClr val="DADADA"/>
              </a:solidFill>
              <a:ln>
                <a:solidFill>
                  <a:schemeClr val="bg1"/>
                </a:solidFill>
              </a:ln>
            </c:spPr>
            <c:extLst>
              <c:ext xmlns:c16="http://schemas.microsoft.com/office/drawing/2014/chart" uri="{C3380CC4-5D6E-409C-BE32-E72D297353CC}">
                <c16:uniqueId val="{00000003-8340-4E6A-A9B5-B34BD6127B21}"/>
              </c:ext>
            </c:extLst>
          </c:dPt>
          <c:cat>
            <c:strRef>
              <c:f>Sheet1!$A$2:$A$3</c:f>
              <c:strCache>
                <c:ptCount val="2"/>
                <c:pt idx="0">
                  <c:v>第 1 四半期</c:v>
                </c:pt>
                <c:pt idx="1">
                  <c:v>第 2 四半期</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8340-4E6A-A9B5-B34BD6127B21}"/>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527162977867201E-2"/>
          <c:y val="0.12340425531914893"/>
          <c:w val="0.8953722334004024"/>
          <c:h val="0.82382978723404254"/>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9.021276595744680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EE-4E64-A546-7CDA405DB228}"/>
                </c:ext>
              </c:extLst>
            </c:dLbl>
            <c:dLbl>
              <c:idx val="1"/>
              <c:layout>
                <c:manualLayout>
                  <c:x val="0"/>
                  <c:y val="-9.276595744680851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EE-4E64-A546-7CDA405DB228}"/>
                </c:ext>
              </c:extLst>
            </c:dLbl>
            <c:dLbl>
              <c:idx val="2"/>
              <c:layout>
                <c:manualLayout>
                  <c:x val="0"/>
                  <c:y val="-9.531914893617021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5EE-4E64-A546-7CDA405DB228}"/>
                </c:ext>
              </c:extLst>
            </c:dLbl>
            <c:dLbl>
              <c:idx val="3"/>
              <c:layout>
                <c:manualLayout>
                  <c:x val="0"/>
                  <c:y val="-0.100425531914893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EE-4E64-A546-7CDA405DB228}"/>
                </c:ext>
              </c:extLst>
            </c:dLbl>
            <c:dLbl>
              <c:idx val="4"/>
              <c:layout>
                <c:manualLayout>
                  <c:x val="0"/>
                  <c:y val="-0.1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EE-4E64-A546-7CDA405DB228}"/>
                </c:ext>
              </c:extLst>
            </c:dLbl>
            <c:dLbl>
              <c:idx val="5"/>
              <c:layout>
                <c:manualLayout>
                  <c:x val="0"/>
                  <c:y val="-0.121702127659574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EE-4E64-A546-7CDA405DB228}"/>
                </c:ext>
              </c:extLst>
            </c:dLbl>
            <c:dLbl>
              <c:idx val="6"/>
              <c:layout>
                <c:manualLayout>
                  <c:x val="0"/>
                  <c:y val="-0.131063829787234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EE-4E64-A546-7CDA405DB228}"/>
                </c:ext>
              </c:extLst>
            </c:dLbl>
            <c:dLbl>
              <c:idx val="7"/>
              <c:layout>
                <c:manualLayout>
                  <c:x val="0"/>
                  <c:y val="-0.144680851063829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5EE-4E64-A546-7CDA405DB228}"/>
                </c:ext>
              </c:extLst>
            </c:dLbl>
            <c:dLbl>
              <c:idx val="8"/>
              <c:layout>
                <c:manualLayout>
                  <c:x val="0"/>
                  <c:y val="-0.168510638297872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5EE-4E64-A546-7CDA405DB228}"/>
                </c:ext>
              </c:extLst>
            </c:dLbl>
            <c:dLbl>
              <c:idx val="9"/>
              <c:layout>
                <c:manualLayout>
                  <c:x val="0"/>
                  <c:y val="-0.17276595744680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5EE-4E64-A546-7CDA405DB228}"/>
                </c:ext>
              </c:extLst>
            </c:dLbl>
            <c:dLbl>
              <c:idx val="10"/>
              <c:layout>
                <c:manualLayout>
                  <c:x val="0"/>
                  <c:y val="-0.185531914893617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5EE-4E64-A546-7CDA405DB228}"/>
                </c:ext>
              </c:extLst>
            </c:dLbl>
            <c:dLbl>
              <c:idx val="11"/>
              <c:layout>
                <c:manualLayout>
                  <c:x val="0"/>
                  <c:y val="-0.2119148936170212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5EE-4E64-A546-7CDA405DB228}"/>
                </c:ext>
              </c:extLst>
            </c:dLbl>
            <c:dLbl>
              <c:idx val="12"/>
              <c:layout>
                <c:manualLayout>
                  <c:x val="0"/>
                  <c:y val="-0.233191489361702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5EE-4E64-A546-7CDA405DB228}"/>
                </c:ext>
              </c:extLst>
            </c:dLbl>
            <c:dLbl>
              <c:idx val="13"/>
              <c:layout>
                <c:manualLayout>
                  <c:x val="0"/>
                  <c:y val="-0.249361702127659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5EE-4E64-A546-7CDA405DB228}"/>
                </c:ext>
              </c:extLst>
            </c:dLbl>
            <c:dLbl>
              <c:idx val="14"/>
              <c:layout>
                <c:manualLayout>
                  <c:x val="0"/>
                  <c:y val="-0.26723404255319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5EE-4E64-A546-7CDA405DB228}"/>
                </c:ext>
              </c:extLst>
            </c:dLbl>
            <c:dLbl>
              <c:idx val="15"/>
              <c:layout>
                <c:manualLayout>
                  <c:x val="0"/>
                  <c:y val="-0.271489361702127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5EE-4E64-A546-7CDA405DB228}"/>
                </c:ext>
              </c:extLst>
            </c:dLbl>
            <c:dLbl>
              <c:idx val="16"/>
              <c:layout>
                <c:manualLayout>
                  <c:x val="0"/>
                  <c:y val="-0.285957446808510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5EE-4E64-A546-7CDA405DB228}"/>
                </c:ext>
              </c:extLst>
            </c:dLbl>
            <c:dLbl>
              <c:idx val="17"/>
              <c:layout>
                <c:manualLayout>
                  <c:x val="0"/>
                  <c:y val="-0.30808510638297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5EE-4E64-A546-7CDA405DB228}"/>
                </c:ext>
              </c:extLst>
            </c:dLbl>
            <c:dLbl>
              <c:idx val="18"/>
              <c:layout>
                <c:manualLayout>
                  <c:x val="0"/>
                  <c:y val="-0.331914893617021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5EE-4E64-A546-7CDA405DB228}"/>
                </c:ext>
              </c:extLst>
            </c:dLbl>
            <c:dLbl>
              <c:idx val="20"/>
              <c:layout>
                <c:manualLayout>
                  <c:x val="0"/>
                  <c:y val="-0.368510638297872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5EE-4E64-A546-7CDA405DB228}"/>
                </c:ext>
              </c:extLst>
            </c:dLbl>
            <c:dLbl>
              <c:idx val="21"/>
              <c:layout>
                <c:manualLayout>
                  <c:x val="0"/>
                  <c:y val="-0.389787234042553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5EE-4E64-A546-7CDA405DB228}"/>
                </c:ext>
              </c:extLst>
            </c:dLbl>
            <c:dLbl>
              <c:idx val="22"/>
              <c:layout>
                <c:manualLayout>
                  <c:x val="-2.5754527162977867E-2"/>
                  <c:y val="-0.46297884750647611"/>
                </c:manualLayout>
              </c:layout>
              <c:numFmt formatCode="0" sourceLinked="0"/>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5EE-4E64-A546-7CDA405DB22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39.585000000000001</c:v>
                </c:pt>
                <c:pt idx="1">
                  <c:v>41.296999999999997</c:v>
                </c:pt>
                <c:pt idx="2">
                  <c:v>44.563000000000002</c:v>
                </c:pt>
                <c:pt idx="3">
                  <c:v>50.232999999999997</c:v>
                </c:pt>
                <c:pt idx="4">
                  <c:v>62.877000000000002</c:v>
                </c:pt>
                <c:pt idx="5">
                  <c:v>73.197000000000003</c:v>
                </c:pt>
                <c:pt idx="6">
                  <c:v>84.301000000000002</c:v>
                </c:pt>
                <c:pt idx="7">
                  <c:v>98.426000000000002</c:v>
                </c:pt>
                <c:pt idx="8">
                  <c:v>124.756</c:v>
                </c:pt>
                <c:pt idx="9">
                  <c:v>129.02199999999999</c:v>
                </c:pt>
                <c:pt idx="10">
                  <c:v>143.21199999999999</c:v>
                </c:pt>
                <c:pt idx="11">
                  <c:v>171.31200000000001</c:v>
                </c:pt>
                <c:pt idx="12">
                  <c:v>195.16900000000001</c:v>
                </c:pt>
                <c:pt idx="13">
                  <c:v>212.72800000000001</c:v>
                </c:pt>
                <c:pt idx="14">
                  <c:v>232.88800000000001</c:v>
                </c:pt>
                <c:pt idx="15">
                  <c:v>236.79499999999999</c:v>
                </c:pt>
                <c:pt idx="16">
                  <c:v>252.14599999999999</c:v>
                </c:pt>
                <c:pt idx="17">
                  <c:v>277.07100000000003</c:v>
                </c:pt>
                <c:pt idx="18">
                  <c:v>304.47000000000003</c:v>
                </c:pt>
                <c:pt idx="19" formatCode="General">
                  <c:v>331.81799999999998</c:v>
                </c:pt>
                <c:pt idx="20">
                  <c:v>346.31</c:v>
                </c:pt>
                <c:pt idx="21">
                  <c:v>369.73599999999999</c:v>
                </c:pt>
                <c:pt idx="22" formatCode="General">
                  <c:v>406.452</c:v>
                </c:pt>
              </c:numCache>
            </c:numRef>
          </c:val>
          <c:extLst>
            <c:ext xmlns:c16="http://schemas.microsoft.com/office/drawing/2014/chart" uri="{C3380CC4-5D6E-409C-BE32-E72D297353CC}">
              <c16:uniqueId val="{00000016-F5EE-4E64-A546-7CDA405DB228}"/>
            </c:ext>
          </c:extLst>
        </c:ser>
        <c:dLbls>
          <c:showLegendKey val="0"/>
          <c:showVal val="0"/>
          <c:showCatName val="0"/>
          <c:showSerName val="0"/>
          <c:showPercent val="0"/>
          <c:showBubbleSize val="0"/>
        </c:dLbls>
        <c:gapWidth val="60"/>
        <c:overlap val="100"/>
        <c:axId val="709700752"/>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5EE-4E64-A546-7CDA405DB228}"/>
                </c:ext>
              </c:extLst>
            </c:dLbl>
            <c:dLbl>
              <c:idx val="1"/>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5EE-4E64-A546-7CDA405DB228}"/>
                </c:ext>
              </c:extLst>
            </c:dLbl>
            <c:dLbl>
              <c:idx val="2"/>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5EE-4E64-A546-7CDA405DB228}"/>
                </c:ext>
              </c:extLst>
            </c:dLbl>
            <c:dLbl>
              <c:idx val="3"/>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5EE-4E64-A546-7CDA405DB228}"/>
                </c:ext>
              </c:extLst>
            </c:dLbl>
            <c:dLbl>
              <c:idx val="4"/>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5EE-4E64-A546-7CDA405DB228}"/>
                </c:ext>
              </c:extLst>
            </c:dLbl>
            <c:dLbl>
              <c:idx val="5"/>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5EE-4E64-A546-7CDA405DB228}"/>
                </c:ext>
              </c:extLst>
            </c:dLbl>
            <c:dLbl>
              <c:idx val="6"/>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5EE-4E64-A546-7CDA405DB228}"/>
                </c:ext>
              </c:extLst>
            </c:dLbl>
            <c:dLbl>
              <c:idx val="7"/>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5EE-4E64-A546-7CDA405DB228}"/>
                </c:ext>
              </c:extLst>
            </c:dLbl>
            <c:dLbl>
              <c:idx val="8"/>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5EE-4E64-A546-7CDA405DB228}"/>
                </c:ext>
              </c:extLst>
            </c:dLbl>
            <c:dLbl>
              <c:idx val="9"/>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5EE-4E64-A546-7CDA405DB228}"/>
                </c:ext>
              </c:extLst>
            </c:dLbl>
            <c:dLbl>
              <c:idx val="10"/>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5EE-4E64-A546-7CDA405DB228}"/>
                </c:ext>
              </c:extLst>
            </c:dLbl>
            <c:dLbl>
              <c:idx val="11"/>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5EE-4E64-A546-7CDA405DB228}"/>
                </c:ext>
              </c:extLst>
            </c:dLbl>
            <c:dLbl>
              <c:idx val="12"/>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5EE-4E64-A546-7CDA405DB228}"/>
                </c:ext>
              </c:extLst>
            </c:dLbl>
            <c:dLbl>
              <c:idx val="13"/>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5EE-4E64-A546-7CDA405DB228}"/>
                </c:ext>
              </c:extLst>
            </c:dLbl>
            <c:dLbl>
              <c:idx val="14"/>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5EE-4E64-A546-7CDA405DB228}"/>
                </c:ext>
              </c:extLst>
            </c:dLbl>
            <c:dLbl>
              <c:idx val="15"/>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5EE-4E64-A546-7CDA405DB228}"/>
                </c:ext>
              </c:extLst>
            </c:dLbl>
            <c:dLbl>
              <c:idx val="16"/>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5EE-4E64-A546-7CDA405DB228}"/>
                </c:ext>
              </c:extLst>
            </c:dLbl>
            <c:dLbl>
              <c:idx val="17"/>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5EE-4E64-A546-7CDA405DB228}"/>
                </c:ext>
              </c:extLst>
            </c:dLbl>
            <c:dLbl>
              <c:idx val="18"/>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F5EE-4E64-A546-7CDA405DB228}"/>
                </c:ext>
              </c:extLst>
            </c:dLbl>
            <c:dLbl>
              <c:idx val="19"/>
              <c:layout>
                <c:manualLayout>
                  <c:x val="0"/>
                  <c:y val="-9.191489361702127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F5EE-4E64-A546-7CDA405DB228}"/>
                </c:ext>
              </c:extLst>
            </c:dLbl>
            <c:dLbl>
              <c:idx val="20"/>
              <c:layout>
                <c:manualLayout>
                  <c:x val="9.657947686116582E-3"/>
                  <c:y val="-7.4893637096635851E-2"/>
                </c:manualLayout>
              </c:layout>
              <c:numFmt formatCode="0.0" sourceLinked="0"/>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5EE-4E64-A546-7CDA405DB228}"/>
                </c:ext>
              </c:extLst>
            </c:dLbl>
            <c:dLbl>
              <c:idx val="21"/>
              <c:layout>
                <c:manualLayout>
                  <c:x val="-6.4305835010060486E-2"/>
                  <c:y val="-0.20765963013158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F5EE-4E64-A546-7CDA405DB228}"/>
                </c:ext>
              </c:extLst>
            </c:dLbl>
            <c:dLbl>
              <c:idx val="22"/>
              <c:layout>
                <c:manualLayout>
                  <c:x val="-2.2535211267605635E-2"/>
                  <c:y val="-8.1702149559966381E-2"/>
                </c:manualLayout>
              </c:layout>
              <c:numFmt formatCode="0.0" sourceLinked="0"/>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5EE-4E64-A546-7CDA405DB22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#,##0.0;"-"#,##0.0</c:formatCode>
                <c:ptCount val="23"/>
                <c:pt idx="0">
                  <c:v>6.7869999999999999</c:v>
                </c:pt>
                <c:pt idx="1">
                  <c:v>6.8949999999999996</c:v>
                </c:pt>
                <c:pt idx="2">
                  <c:v>7.08</c:v>
                </c:pt>
                <c:pt idx="3">
                  <c:v>7.3410000000000002</c:v>
                </c:pt>
                <c:pt idx="4">
                  <c:v>7.7889999999999997</c:v>
                </c:pt>
                <c:pt idx="5">
                  <c:v>7.5469999999999997</c:v>
                </c:pt>
                <c:pt idx="6">
                  <c:v>6.9779999999999998</c:v>
                </c:pt>
                <c:pt idx="7">
                  <c:v>7.1289999999999996</c:v>
                </c:pt>
                <c:pt idx="8">
                  <c:v>5.6619999999999999</c:v>
                </c:pt>
                <c:pt idx="9">
                  <c:v>5.3979999999999997</c:v>
                </c:pt>
                <c:pt idx="10">
                  <c:v>6.423</c:v>
                </c:pt>
                <c:pt idx="11">
                  <c:v>6.4130000000000003</c:v>
                </c:pt>
                <c:pt idx="12">
                  <c:v>5.5049999999999999</c:v>
                </c:pt>
                <c:pt idx="13">
                  <c:v>5.5540000000000003</c:v>
                </c:pt>
                <c:pt idx="14">
                  <c:v>6.4219999999999997</c:v>
                </c:pt>
                <c:pt idx="15">
                  <c:v>6.9870000000000001</c:v>
                </c:pt>
                <c:pt idx="16">
                  <c:v>6.69</c:v>
                </c:pt>
                <c:pt idx="17">
                  <c:v>6.94</c:v>
                </c:pt>
                <c:pt idx="18">
                  <c:v>7.4649999999999999</c:v>
                </c:pt>
                <c:pt idx="19">
                  <c:v>7.359</c:v>
                </c:pt>
                <c:pt idx="20" formatCode="General">
                  <c:v>2.867</c:v>
                </c:pt>
                <c:pt idx="21">
                  <c:v>2.56</c:v>
                </c:pt>
                <c:pt idx="22" formatCode="General">
                  <c:v>8.02</c:v>
                </c:pt>
              </c:numCache>
            </c:numRef>
          </c:val>
          <c:smooth val="0"/>
          <c:extLst>
            <c:ext xmlns:c16="http://schemas.microsoft.com/office/drawing/2014/chart" uri="{C3380CC4-5D6E-409C-BE32-E72D297353CC}">
              <c16:uniqueId val="{0000002E-F5EE-4E64-A546-7CDA405DB228}"/>
            </c:ext>
          </c:extLst>
        </c:ser>
        <c:dLbls>
          <c:showLegendKey val="0"/>
          <c:showVal val="0"/>
          <c:showCatName val="0"/>
          <c:showSerName val="0"/>
          <c:showPercent val="0"/>
          <c:showBubbleSize val="0"/>
        </c:dLbls>
        <c:marker val="1"/>
        <c:smooth val="0"/>
        <c:axId val="3"/>
        <c:axId val="2"/>
      </c:lineChart>
      <c:catAx>
        <c:axId val="7097007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709700752"/>
        <c:crosses val="min"/>
        <c:crossBetween val="between"/>
        <c:majorUnit val="100"/>
      </c:valAx>
      <c:valAx>
        <c:axId val="2"/>
        <c:scaling>
          <c:orientation val="minMax"/>
          <c:max val="8.4"/>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3.9281236941078143E-2"/>
          <c:w val="0.87905036894449795"/>
          <c:h val="0.93480986209778516"/>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2"/>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75-492E-86E1-1E50D77BDB2D}"/>
                </c:ext>
              </c:extLst>
            </c:dLbl>
            <c:dLbl>
              <c:idx val="4"/>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75-492E-86E1-1E50D77BDB2D}"/>
                </c:ext>
              </c:extLst>
            </c:dLbl>
            <c:dLbl>
              <c:idx val="5"/>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675-492E-86E1-1E50D77BDB2D}"/>
                </c:ext>
              </c:extLst>
            </c:dLbl>
            <c:dLbl>
              <c:idx val="6"/>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675-492E-86E1-1E50D77BDB2D}"/>
                </c:ext>
              </c:extLst>
            </c:dLbl>
            <c:dLbl>
              <c:idx val="8"/>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675-492E-86E1-1E50D77BDB2D}"/>
                </c:ext>
              </c:extLst>
            </c:dLbl>
            <c:dLbl>
              <c:idx val="11"/>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675-492E-86E1-1E50D77BDB2D}"/>
                </c:ext>
              </c:extLst>
            </c:dLbl>
            <c:dLbl>
              <c:idx val="16"/>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675-492E-86E1-1E50D77BDB2D}"/>
                </c:ext>
              </c:extLst>
            </c:dLbl>
            <c:dLbl>
              <c:idx val="17"/>
              <c:layout>
                <c:manualLayout>
                  <c:x val="-3.9153128851118317E-2"/>
                  <c:y val="-2.841621021730569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675-492E-86E1-1E50D77BDB2D}"/>
                </c:ext>
              </c:extLst>
            </c:dLbl>
            <c:dLbl>
              <c:idx val="18"/>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675-492E-86E1-1E50D77BDB2D}"/>
                </c:ext>
              </c:extLst>
            </c:dLbl>
            <c:dLbl>
              <c:idx val="19"/>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675-492E-86E1-1E50D77BDB2D}"/>
                </c:ext>
              </c:extLst>
            </c:dLbl>
            <c:dLbl>
              <c:idx val="20"/>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75-492E-86E1-1E50D77BDB2D}"/>
                </c:ext>
              </c:extLst>
            </c:dLbl>
            <c:dLbl>
              <c:idx val="22"/>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675-492E-86E1-1E50D77BDB2D}"/>
                </c:ext>
              </c:extLst>
            </c:dLbl>
            <c:dLbl>
              <c:idx val="23"/>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675-492E-86E1-1E50D77BDB2D}"/>
                </c:ext>
              </c:extLst>
            </c:dLbl>
            <c:dLbl>
              <c:idx val="24"/>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675-492E-86E1-1E50D77BDB2D}"/>
                </c:ext>
              </c:extLst>
            </c:dLbl>
            <c:dLbl>
              <c:idx val="25"/>
              <c:layout>
                <c:manualLayout>
                  <c:x val="0"/>
                  <c:y val="-4.51316339323025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675-492E-86E1-1E50D77BDB2D}"/>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-1.768</c:v>
                </c:pt>
                <c:pt idx="1">
                  <c:v>-0.31</c:v>
                </c:pt>
                <c:pt idx="2" formatCode="#,##0.0;&quot;-&quot;#,##0.0">
                  <c:v>4.0789999999999997</c:v>
                </c:pt>
                <c:pt idx="3">
                  <c:v>3.3029999999999999</c:v>
                </c:pt>
                <c:pt idx="4" formatCode="#,##0.0;&quot;-&quot;#,##0.0">
                  <c:v>7.8949999999999996</c:v>
                </c:pt>
                <c:pt idx="5" formatCode="#,##0.0;&quot;-&quot;#,##0.0">
                  <c:v>8.3940000000000001</c:v>
                </c:pt>
                <c:pt idx="6" formatCode="#,##0.0;&quot;-&quot;#,##0.0">
                  <c:v>7.5030000000000001</c:v>
                </c:pt>
                <c:pt idx="7">
                  <c:v>8.3490000000000002</c:v>
                </c:pt>
                <c:pt idx="8" formatCode="#,##0.0;&quot;-&quot;#,##0.0">
                  <c:v>23.114999999999998</c:v>
                </c:pt>
                <c:pt idx="9">
                  <c:v>6.7169999999999996</c:v>
                </c:pt>
                <c:pt idx="10">
                  <c:v>9.2070000000000007</c:v>
                </c:pt>
                <c:pt idx="11" formatCode="#,##0.0;&quot;-&quot;#,##0.0">
                  <c:v>18.678000000000001</c:v>
                </c:pt>
                <c:pt idx="12">
                  <c:v>9.1029999999999998</c:v>
                </c:pt>
                <c:pt idx="13">
                  <c:v>6.5949999999999998</c:v>
                </c:pt>
                <c:pt idx="14">
                  <c:v>4.085</c:v>
                </c:pt>
                <c:pt idx="15">
                  <c:v>0.63100000000000001</c:v>
                </c:pt>
                <c:pt idx="16" formatCode="#,##0.0;&quot;-&quot;#,##0.0">
                  <c:v>2.6680000000000001</c:v>
                </c:pt>
                <c:pt idx="17" formatCode="#,##0.0;&quot;-&quot;#,##0.0">
                  <c:v>3.5209999999999999</c:v>
                </c:pt>
                <c:pt idx="18" formatCode="#,##0.0;&quot;-&quot;#,##0.0">
                  <c:v>3.54</c:v>
                </c:pt>
                <c:pt idx="19" formatCode="#,##0.0;&quot;-&quot;#,##0.0">
                  <c:v>2.7970000000000002</c:v>
                </c:pt>
                <c:pt idx="20" formatCode="#,##0.0;&quot;-&quot;#,##0.0">
                  <c:v>3.222</c:v>
                </c:pt>
                <c:pt idx="21">
                  <c:v>1.833</c:v>
                </c:pt>
                <c:pt idx="22" formatCode="#,##0.0;&quot;-&quot;#,##0.0">
                  <c:v>3.1909999999999998</c:v>
                </c:pt>
                <c:pt idx="23" formatCode="#,##0.0;&quot;-&quot;#,##0.0">
                  <c:v>3.351</c:v>
                </c:pt>
                <c:pt idx="24" formatCode="#,##0.0;&quot;-&quot;#,##0.0">
                  <c:v>3.4340000000000002</c:v>
                </c:pt>
                <c:pt idx="25" formatCode="#,##0.0;&quot;-&quot;#,##0.0">
                  <c:v>3.4</c:v>
                </c:pt>
              </c:numCache>
            </c:numRef>
          </c:val>
          <c:smooth val="0"/>
          <c:extLst>
            <c:ext xmlns:c16="http://schemas.microsoft.com/office/drawing/2014/chart" uri="{C3380CC4-5D6E-409C-BE32-E72D297353CC}">
              <c16:uniqueId val="{0000000F-9675-492E-86E1-1E50D77BDB2D}"/>
            </c:ext>
          </c:extLst>
        </c:ser>
        <c:dLbls>
          <c:showLegendKey val="0"/>
          <c:showVal val="0"/>
          <c:showCatName val="0"/>
          <c:showSerName val="0"/>
          <c:showPercent val="0"/>
          <c:showBubbleSize val="0"/>
        </c:dLbls>
        <c:marker val="1"/>
        <c:smooth val="0"/>
        <c:axId val="128249743"/>
        <c:axId val="1"/>
      </c:lineChart>
      <c:catAx>
        <c:axId val="1282497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24"/>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8249743"/>
        <c:crosses val="min"/>
        <c:crossBetween val="midCat"/>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817073170731708E-2"/>
          <c:y val="2.2787028921998246E-2"/>
          <c:w val="0.96036585365853655"/>
          <c:h val="0.95442594215600352"/>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val>
            <c:numRef>
              <c:f>Sheet1!$A$1:$W$1</c:f>
              <c:numCache>
                <c:formatCode>General</c:formatCode>
                <c:ptCount val="23"/>
                <c:pt idx="0">
                  <c:v>7.6506063008309104E-3</c:v>
                </c:pt>
                <c:pt idx="1">
                  <c:v>8.2448005837941016E-3</c:v>
                </c:pt>
                <c:pt idx="2">
                  <c:v>8.1614631059911853E-3</c:v>
                </c:pt>
                <c:pt idx="3">
                  <c:v>7.4631738046084086E-3</c:v>
                </c:pt>
                <c:pt idx="4">
                  <c:v>6.8272992445698498E-3</c:v>
                </c:pt>
                <c:pt idx="5">
                  <c:v>6.9894648346162944E-3</c:v>
                </c:pt>
                <c:pt idx="6">
                  <c:v>7.2613396555766879E-3</c:v>
                </c:pt>
                <c:pt idx="7">
                  <c:v>7.2986715457857981E-3</c:v>
                </c:pt>
                <c:pt idx="8">
                  <c:v>6.2120620460483049E-3</c:v>
                </c:pt>
                <c:pt idx="9">
                  <c:v>5.2411898075146726E-3</c:v>
                </c:pt>
                <c:pt idx="10">
                  <c:v>4.5455138321877156E-3</c:v>
                </c:pt>
                <c:pt idx="11">
                  <c:v>3.8423029794918094E-3</c:v>
                </c:pt>
                <c:pt idx="12">
                  <c:v>3.843029879084641E-3</c:v>
                </c:pt>
                <c:pt idx="13">
                  <c:v>4.6608550179978751E-3</c:v>
                </c:pt>
                <c:pt idx="14">
                  <c:v>5.0336782468426641E-3</c:v>
                </c:pt>
                <c:pt idx="15">
                  <c:v>5.5152792813324969E-3</c:v>
                </c:pt>
                <c:pt idx="16">
                  <c:v>4.8827644325783615E-3</c:v>
                </c:pt>
                <c:pt idx="17">
                  <c:v>4.9284419425627331E-3</c:v>
                </c:pt>
                <c:pt idx="18">
                  <c:v>4.7858083087426954E-3</c:v>
                </c:pt>
                <c:pt idx="19">
                  <c:v>4.6916724661180504E-3</c:v>
                </c:pt>
                <c:pt idx="20">
                  <c:v>4.5757874545096005E-3</c:v>
                </c:pt>
                <c:pt idx="21">
                  <c:v>4.8187342490263038E-3</c:v>
                </c:pt>
                <c:pt idx="22">
                  <c:v>5.0026181564299986E-3</c:v>
                </c:pt>
              </c:numCache>
            </c:numRef>
          </c:val>
          <c:smooth val="0"/>
          <c:extLst>
            <c:ext xmlns:c16="http://schemas.microsoft.com/office/drawing/2014/chart" uri="{C3380CC4-5D6E-409C-BE32-E72D297353CC}">
              <c16:uniqueId val="{00000000-2887-40A8-9205-215FE849DE1C}"/>
            </c:ext>
          </c:extLst>
        </c:ser>
        <c:dLbls>
          <c:showLegendKey val="0"/>
          <c:showVal val="0"/>
          <c:showCatName val="0"/>
          <c:showSerName val="0"/>
          <c:showPercent val="0"/>
          <c:showBubbleSize val="0"/>
        </c:dLbls>
        <c:marker val="1"/>
        <c:smooth val="0"/>
        <c:axId val="878978031"/>
        <c:axId val="1"/>
      </c:lineChart>
      <c:catAx>
        <c:axId val="87897803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5000000000000006E-3"/>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78978031"/>
        <c:crosses val="min"/>
        <c:crossBetween val="midCat"/>
        <c:majorUnit val="5.0000000000000001E-4"/>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99801229170649E-2"/>
          <c:y val="7.848101265822785E-2"/>
          <c:w val="0.92896415218825601"/>
          <c:h val="0.8430379746835443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lang="ja-JP"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c:formatCode>
                <c:ptCount val="21"/>
                <c:pt idx="0">
                  <c:v>1.2989999999999999</c:v>
                </c:pt>
                <c:pt idx="1">
                  <c:v>1.2450000000000001</c:v>
                </c:pt>
                <c:pt idx="2" formatCode="#,##0;&quot;-&quot;#,##0">
                  <c:v>1.4650000000000001</c:v>
                </c:pt>
                <c:pt idx="3">
                  <c:v>1.4450000000000001</c:v>
                </c:pt>
                <c:pt idx="4">
                  <c:v>1.7490000000000001</c:v>
                </c:pt>
                <c:pt idx="5">
                  <c:v>2.0470000000000002</c:v>
                </c:pt>
                <c:pt idx="6">
                  <c:v>2.2719999999999998</c:v>
                </c:pt>
                <c:pt idx="7">
                  <c:v>2.4169999999999998</c:v>
                </c:pt>
                <c:pt idx="8" formatCode="#,##0;&quot;-&quot;#,##0">
                  <c:v>2.5680000000000001</c:v>
                </c:pt>
                <c:pt idx="9" formatCode="#,##0;&quot;-&quot;#,##0">
                  <c:v>2.6779999999999999</c:v>
                </c:pt>
                <c:pt idx="10" formatCode="#,##0;&quot;-&quot;#,##0">
                  <c:v>3.5110000000000001</c:v>
                </c:pt>
                <c:pt idx="11" formatCode="#,##0;&quot;-&quot;#,##0">
                  <c:v>3.581</c:v>
                </c:pt>
                <c:pt idx="12" formatCode="#,##0;&quot;-&quot;#,##0">
                  <c:v>4.4379999999999997</c:v>
                </c:pt>
                <c:pt idx="13" formatCode="#,##0;&quot;-&quot;#,##0">
                  <c:v>5.343</c:v>
                </c:pt>
                <c:pt idx="14" formatCode="#,##0;&quot;-&quot;#,##0">
                  <c:v>4.6029999999999998</c:v>
                </c:pt>
                <c:pt idx="15" formatCode="#,##0;&quot;-&quot;#,##0">
                  <c:v>4.8559999999999999</c:v>
                </c:pt>
                <c:pt idx="16" formatCode="#,##0;&quot;-&quot;#,##0">
                  <c:v>5.8179999999999996</c:v>
                </c:pt>
                <c:pt idx="17" formatCode="#,##0;&quot;-&quot;#,##0">
                  <c:v>6.3079999999999998</c:v>
                </c:pt>
                <c:pt idx="18" formatCode="#,##0;&quot;-&quot;#,##0">
                  <c:v>6.5410000000000004</c:v>
                </c:pt>
                <c:pt idx="19" formatCode="#,##0;&quot;-&quot;#,##0">
                  <c:v>6.8179999999999996</c:v>
                </c:pt>
                <c:pt idx="20">
                  <c:v>7.2480000000000002</c:v>
                </c:pt>
              </c:numCache>
            </c:numRef>
          </c:val>
          <c:extLst>
            <c:ext xmlns:c16="http://schemas.microsoft.com/office/drawing/2014/chart" uri="{C3380CC4-5D6E-409C-BE32-E72D297353CC}">
              <c16:uniqueId val="{00000000-29EC-4B35-8A73-B41E4763F265}"/>
            </c:ext>
          </c:extLst>
        </c:ser>
        <c:ser>
          <c:idx val="1"/>
          <c:order val="1"/>
          <c:spPr>
            <a:solidFill>
              <a:srgbClr val="80CCE8"/>
            </a:solidFill>
            <a:ln w="9525" algn="ctr">
              <a:solidFill>
                <a:srgbClr val="808080"/>
              </a:solidFill>
              <a:prstDash val="solid"/>
            </a:ln>
          </c:spPr>
          <c:invertIfNegative val="0"/>
          <c:dLbls>
            <c:dLbl>
              <c:idx val="0"/>
              <c:layout>
                <c:manualLayout>
                  <c:x val="0"/>
                  <c:y val="-9.2825931886322991E-17"/>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9EC-4B35-8A73-B41E4763F265}"/>
                </c:ext>
              </c:extLst>
            </c:dLbl>
            <c:dLbl>
              <c:idx val="1"/>
              <c:layout>
                <c:manualLayout>
                  <c:x val="-1.6127662439106321E-17"/>
                  <c:y val="-1.2658227848101266E-2"/>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9EC-4B35-8A73-B41E4763F265}"/>
                </c:ext>
              </c:extLst>
            </c:dLbl>
            <c:dLbl>
              <c:idx val="2"/>
              <c:layout>
                <c:manualLayout>
                  <c:x val="0"/>
                  <c:y val="-1.2658227848101266E-3"/>
                </c:manualLayout>
              </c:layout>
              <c:numFmt formatCode="0.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9EC-4B35-8A73-B41E4763F265}"/>
                </c:ext>
              </c:extLst>
            </c:dLbl>
            <c:dLbl>
              <c:idx val="3"/>
              <c:layout>
                <c:manualLayout>
                  <c:x val="0"/>
                  <c:y val="-1.2654241004684541E-3"/>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9EC-4B35-8A73-B41E4763F265}"/>
                </c:ext>
              </c:extLst>
            </c:dLbl>
            <c:dLbl>
              <c:idx val="4"/>
              <c:layout>
                <c:manualLayout>
                  <c:x val="0"/>
                  <c:y val="-5.0632911392404136E-3"/>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9EC-4B35-8A73-B41E4763F265}"/>
                </c:ext>
              </c:extLst>
            </c:dLbl>
            <c:dLbl>
              <c:idx val="5"/>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9EC-4B35-8A73-B41E4763F265}"/>
                </c:ext>
              </c:extLst>
            </c:dLbl>
            <c:dLbl>
              <c:idx val="6"/>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EC-4B35-8A73-B41E4763F265}"/>
                </c:ext>
              </c:extLst>
            </c:dLbl>
            <c:dLbl>
              <c:idx val="7"/>
              <c:layout>
                <c:manualLayout>
                  <c:x val="0"/>
                  <c:y val="-1.2658227848101266E-3"/>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EC-4B35-8A73-B41E4763F265}"/>
                </c:ext>
              </c:extLst>
            </c:dLbl>
            <c:dLbl>
              <c:idx val="8"/>
              <c:layout>
                <c:manualLayout>
                  <c:x val="0"/>
                  <c:y val="-1.2658227848101266E-3"/>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EC-4B35-8A73-B41E4763F265}"/>
                </c:ext>
              </c:extLst>
            </c:dLbl>
            <c:dLbl>
              <c:idx val="9"/>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EC-4B35-8A73-B41E4763F265}"/>
                </c:ext>
              </c:extLst>
            </c:dLbl>
            <c:dLbl>
              <c:idx val="10"/>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EC-4B35-8A73-B41E4763F265}"/>
                </c:ext>
              </c:extLst>
            </c:dLbl>
            <c:dLbl>
              <c:idx val="11"/>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EC-4B35-8A73-B41E4763F265}"/>
                </c:ext>
              </c:extLst>
            </c:dLbl>
            <c:dLbl>
              <c:idx val="12"/>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9EC-4B35-8A73-B41E4763F265}"/>
                </c:ext>
              </c:extLst>
            </c:dLbl>
            <c:dLbl>
              <c:idx val="13"/>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9EC-4B35-8A73-B41E4763F265}"/>
                </c:ext>
              </c:extLst>
            </c:dLbl>
            <c:dLbl>
              <c:idx val="14"/>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9EC-4B35-8A73-B41E4763F265}"/>
                </c:ext>
              </c:extLst>
            </c:dLbl>
            <c:dLbl>
              <c:idx val="15"/>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9EC-4B35-8A73-B41E4763F265}"/>
                </c:ext>
              </c:extLst>
            </c:dLbl>
            <c:dLbl>
              <c:idx val="16"/>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9EC-4B35-8A73-B41E4763F265}"/>
                </c:ext>
              </c:extLst>
            </c:dLbl>
            <c:dLbl>
              <c:idx val="17"/>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9EC-4B35-8A73-B41E4763F265}"/>
                </c:ext>
              </c:extLst>
            </c:dLbl>
            <c:dLbl>
              <c:idx val="18"/>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9EC-4B35-8A73-B41E4763F265}"/>
                </c:ext>
              </c:extLst>
            </c:dLbl>
            <c:dLbl>
              <c:idx val="19"/>
              <c:layout>
                <c:manualLayout>
                  <c:x val="0"/>
                  <c:y val="0"/>
                </c:manualLayout>
              </c:layout>
              <c:numFmt formatCode="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9EC-4B35-8A73-B41E4763F265}"/>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9EC-4B35-8A73-B41E4763F265}"/>
                </c:ext>
              </c:extLst>
            </c:dLbl>
            <c:numFmt formatCode="0.0" sourceLinked="0"/>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Sheet1!$A$2:$U$2</c:f>
              <c:numCache>
                <c:formatCode>#,##0;"-"#,##0</c:formatCode>
                <c:ptCount val="21"/>
                <c:pt idx="0">
                  <c:v>2.2650000000000001</c:v>
                </c:pt>
                <c:pt idx="1">
                  <c:v>3.2709999999999999</c:v>
                </c:pt>
                <c:pt idx="2">
                  <c:v>2.363</c:v>
                </c:pt>
                <c:pt idx="3">
                  <c:v>2.7309999999999999</c:v>
                </c:pt>
                <c:pt idx="4">
                  <c:v>2.8860000000000001</c:v>
                </c:pt>
                <c:pt idx="5">
                  <c:v>3.302</c:v>
                </c:pt>
                <c:pt idx="6">
                  <c:v>3.782</c:v>
                </c:pt>
                <c:pt idx="7">
                  <c:v>4.181</c:v>
                </c:pt>
                <c:pt idx="8">
                  <c:v>4.0970000000000004</c:v>
                </c:pt>
                <c:pt idx="9">
                  <c:v>4.5279999999999996</c:v>
                </c:pt>
                <c:pt idx="10">
                  <c:v>5.1520000000000001</c:v>
                </c:pt>
                <c:pt idx="11">
                  <c:v>5.4560000000000004</c:v>
                </c:pt>
                <c:pt idx="12">
                  <c:v>5.8940000000000001</c:v>
                </c:pt>
                <c:pt idx="13">
                  <c:v>5.7450000000000001</c:v>
                </c:pt>
                <c:pt idx="14">
                  <c:v>6.0170000000000003</c:v>
                </c:pt>
                <c:pt idx="15">
                  <c:v>6.508</c:v>
                </c:pt>
                <c:pt idx="16">
                  <c:v>6.1660000000000004</c:v>
                </c:pt>
                <c:pt idx="17">
                  <c:v>7.2240000000000002</c:v>
                </c:pt>
                <c:pt idx="18">
                  <c:v>9.0120000000000005</c:v>
                </c:pt>
                <c:pt idx="19">
                  <c:v>9.8019999999999996</c:v>
                </c:pt>
                <c:pt idx="20" formatCode="#,##0">
                  <c:v>8.6859999999999999</c:v>
                </c:pt>
              </c:numCache>
            </c:numRef>
          </c:val>
          <c:extLst>
            <c:ext xmlns:c16="http://schemas.microsoft.com/office/drawing/2014/chart" uri="{C3380CC4-5D6E-409C-BE32-E72D297353CC}">
              <c16:uniqueId val="{00000016-29EC-4B35-8A73-B41E4763F265}"/>
            </c:ext>
          </c:extLst>
        </c:ser>
        <c:dLbls>
          <c:showLegendKey val="0"/>
          <c:showVal val="0"/>
          <c:showCatName val="0"/>
          <c:showSerName val="0"/>
          <c:showPercent val="0"/>
          <c:showBubbleSize val="0"/>
        </c:dLbls>
        <c:gapWidth val="60"/>
        <c:overlap val="100"/>
        <c:axId val="1267598575"/>
        <c:axId val="1"/>
      </c:barChart>
      <c:catAx>
        <c:axId val="12675985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67598575"/>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26975483091326E-2"/>
          <c:y val="4.9195822616133131E-2"/>
          <c:w val="0.96454589606605146"/>
          <c:h val="0.90160832544938507"/>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E0C-4C68-9C1F-D2CBA2DFFD68}"/>
                </c:ext>
              </c:extLst>
            </c:dLbl>
            <c:dLbl>
              <c:idx val="1"/>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E0C-4C68-9C1F-D2CBA2DFFD68}"/>
                </c:ext>
              </c:extLst>
            </c:dLbl>
            <c:dLbl>
              <c:idx val="2"/>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E0C-4C68-9C1F-D2CBA2DFFD68}"/>
                </c:ext>
              </c:extLst>
            </c:dLbl>
            <c:dLbl>
              <c:idx val="3"/>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E0C-4C68-9C1F-D2CBA2DFFD68}"/>
                </c:ext>
              </c:extLst>
            </c:dLbl>
            <c:dLbl>
              <c:idx val="4"/>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E0C-4C68-9C1F-D2CBA2DFFD68}"/>
                </c:ext>
              </c:extLst>
            </c:dLbl>
            <c:dLbl>
              <c:idx val="5"/>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E0C-4C68-9C1F-D2CBA2DFFD68}"/>
                </c:ext>
              </c:extLst>
            </c:dLbl>
            <c:dLbl>
              <c:idx val="6"/>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E0C-4C68-9C1F-D2CBA2DFFD68}"/>
                </c:ext>
              </c:extLst>
            </c:dLbl>
            <c:dLbl>
              <c:idx val="7"/>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E0C-4C68-9C1F-D2CBA2DFFD68}"/>
                </c:ext>
              </c:extLst>
            </c:dLbl>
            <c:dLbl>
              <c:idx val="8"/>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E0C-4C68-9C1F-D2CBA2DFFD68}"/>
                </c:ext>
              </c:extLst>
            </c:dLbl>
            <c:dLbl>
              <c:idx val="9"/>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E0C-4C68-9C1F-D2CBA2DFFD68}"/>
                </c:ext>
              </c:extLst>
            </c:dLbl>
            <c:dLbl>
              <c:idx val="10"/>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E0C-4C68-9C1F-D2CBA2DFFD68}"/>
                </c:ext>
              </c:extLst>
            </c:dLbl>
            <c:dLbl>
              <c:idx val="11"/>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E0C-4C68-9C1F-D2CBA2DFFD68}"/>
                </c:ext>
              </c:extLst>
            </c:dLbl>
            <c:dLbl>
              <c:idx val="12"/>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E0C-4C68-9C1F-D2CBA2DFFD68}"/>
                </c:ext>
              </c:extLst>
            </c:dLbl>
            <c:dLbl>
              <c:idx val="13"/>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E0C-4C68-9C1F-D2CBA2DFFD68}"/>
                </c:ext>
              </c:extLst>
            </c:dLbl>
            <c:dLbl>
              <c:idx val="14"/>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E0C-4C68-9C1F-D2CBA2DFFD68}"/>
                </c:ext>
              </c:extLst>
            </c:dLbl>
            <c:dLbl>
              <c:idx val="15"/>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E0C-4C68-9C1F-D2CBA2DFFD68}"/>
                </c:ext>
              </c:extLst>
            </c:dLbl>
            <c:dLbl>
              <c:idx val="16"/>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E0C-4C68-9C1F-D2CBA2DFFD68}"/>
                </c:ext>
              </c:extLst>
            </c:dLbl>
            <c:dLbl>
              <c:idx val="17"/>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E0C-4C68-9C1F-D2CBA2DFFD68}"/>
                </c:ext>
              </c:extLst>
            </c:dLbl>
            <c:dLbl>
              <c:idx val="18"/>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E0C-4C68-9C1F-D2CBA2DFFD68}"/>
                </c:ext>
              </c:extLst>
            </c:dLbl>
            <c:dLbl>
              <c:idx val="19"/>
              <c:layout>
                <c:manualLayout>
                  <c:x val="0"/>
                  <c:y val="-0.1021759697256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E0C-4C68-9C1F-D2CBA2DFFD68}"/>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E0C-4C68-9C1F-D2CBA2DFFD6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c:v>36.447811447811446</c:v>
                </c:pt>
                <c:pt idx="1">
                  <c:v>27.568644818423383</c:v>
                </c:pt>
                <c:pt idx="2">
                  <c:v>38.27063740856844</c:v>
                </c:pt>
                <c:pt idx="3">
                  <c:v>34.60249042145594</c:v>
                </c:pt>
                <c:pt idx="4">
                  <c:v>37.734627831715208</c:v>
                </c:pt>
                <c:pt idx="5">
                  <c:v>38.268835296317064</c:v>
                </c:pt>
                <c:pt idx="6">
                  <c:v>37.528906508093826</c:v>
                </c:pt>
                <c:pt idx="7">
                  <c:v>36.632312822067291</c:v>
                </c:pt>
                <c:pt idx="8">
                  <c:v>38.529632408102024</c:v>
                </c:pt>
                <c:pt idx="9">
                  <c:v>37.163474882042742</c:v>
                </c:pt>
                <c:pt idx="10">
                  <c:v>40.528685212974722</c:v>
                </c:pt>
                <c:pt idx="11">
                  <c:v>39.625982073697024</c:v>
                </c:pt>
                <c:pt idx="12">
                  <c:v>42.953929539295395</c:v>
                </c:pt>
                <c:pt idx="13">
                  <c:v>48.187229437229441</c:v>
                </c:pt>
                <c:pt idx="14">
                  <c:v>43.342749529190208</c:v>
                </c:pt>
                <c:pt idx="15">
                  <c:v>42.731432594156985</c:v>
                </c:pt>
                <c:pt idx="16">
                  <c:v>48.548064085447265</c:v>
                </c:pt>
                <c:pt idx="17">
                  <c:v>46.61543009163465</c:v>
                </c:pt>
                <c:pt idx="18">
                  <c:v>42.056194946312608</c:v>
                </c:pt>
                <c:pt idx="19">
                  <c:v>41.022864019253916</c:v>
                </c:pt>
                <c:pt idx="20">
                  <c:v>45.5</c:v>
                </c:pt>
              </c:numCache>
            </c:numRef>
          </c:val>
          <c:smooth val="0"/>
          <c:extLst>
            <c:ext xmlns:c16="http://schemas.microsoft.com/office/drawing/2014/chart" uri="{C3380CC4-5D6E-409C-BE32-E72D297353CC}">
              <c16:uniqueId val="{00000015-9E0C-4C68-9C1F-D2CBA2DFFD68}"/>
            </c:ext>
          </c:extLst>
        </c:ser>
        <c:dLbls>
          <c:showLegendKey val="0"/>
          <c:showVal val="0"/>
          <c:showCatName val="0"/>
          <c:showSerName val="0"/>
          <c:showPercent val="0"/>
          <c:showBubbleSize val="0"/>
        </c:dLbls>
        <c:marker val="1"/>
        <c:smooth val="0"/>
        <c:axId val="1234439008"/>
        <c:axId val="1"/>
      </c:lineChart>
      <c:catAx>
        <c:axId val="1234439008"/>
        <c:scaling>
          <c:orientation val="minMax"/>
        </c:scaling>
        <c:delete val="1"/>
        <c:axPos val="b"/>
        <c:majorGridlines>
          <c:spPr>
            <a:ln>
              <a:noFill/>
            </a:ln>
          </c:spPr>
        </c:majorGridlines>
        <c:majorTickMark val="none"/>
        <c:minorTickMark val="none"/>
        <c:tickLblPos val="none"/>
        <c:crossAx val="1"/>
        <c:crosses val="min"/>
        <c:auto val="0"/>
        <c:lblAlgn val="ctr"/>
        <c:lblOffset val="100"/>
        <c:noMultiLvlLbl val="0"/>
      </c:catAx>
      <c:valAx>
        <c:axId val="1"/>
        <c:scaling>
          <c:orientation val="minMax"/>
          <c:max val="60"/>
          <c:min val="0"/>
        </c:scaling>
        <c:delete val="1"/>
        <c:axPos val="r"/>
        <c:numFmt formatCode="#,##0;&quot;-&quot;#,##0" sourceLinked="1"/>
        <c:majorTickMark val="out"/>
        <c:minorTickMark val="none"/>
        <c:tickLblPos val="nextTo"/>
        <c:crossAx val="1234439008"/>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5565142364108E-2"/>
          <c:y val="6.5887353878852278E-2"/>
          <c:w val="0.93032786885245899"/>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16</c:v>
                </c:pt>
                <c:pt idx="1">
                  <c:v>16</c:v>
                </c:pt>
                <c:pt idx="2">
                  <c:v>18</c:v>
                </c:pt>
                <c:pt idx="3">
                  <c:v>18</c:v>
                </c:pt>
                <c:pt idx="4" formatCode="#,##0;&quot;-&quot;#,##0">
                  <c:v>21</c:v>
                </c:pt>
                <c:pt idx="5" formatCode="#,##0;&quot;-&quot;#,##0">
                  <c:v>25</c:v>
                </c:pt>
                <c:pt idx="6" formatCode="#,##0;&quot;-&quot;#,##0">
                  <c:v>27</c:v>
                </c:pt>
                <c:pt idx="7" formatCode="#,##0;&quot;-&quot;#,##0">
                  <c:v>29</c:v>
                </c:pt>
                <c:pt idx="8" formatCode="#,##0;&quot;-&quot;#,##0">
                  <c:v>30</c:v>
                </c:pt>
                <c:pt idx="9" formatCode="#,##0;&quot;-&quot;#,##0">
                  <c:v>31</c:v>
                </c:pt>
                <c:pt idx="10" formatCode="#,##0;&quot;-&quot;#,##0">
                  <c:v>40</c:v>
                </c:pt>
                <c:pt idx="11" formatCode="#,##0;&quot;-&quot;#,##0">
                  <c:v>41</c:v>
                </c:pt>
                <c:pt idx="12" formatCode="#,##0;&quot;-&quot;#,##0">
                  <c:v>50</c:v>
                </c:pt>
                <c:pt idx="13" formatCode="#,##0;&quot;-&quot;#,##0">
                  <c:v>59</c:v>
                </c:pt>
                <c:pt idx="14" formatCode="#,##0;&quot;-&quot;#,##0">
                  <c:v>50</c:v>
                </c:pt>
                <c:pt idx="15" formatCode="#,##0;&quot;-&quot;#,##0">
                  <c:v>53</c:v>
                </c:pt>
                <c:pt idx="16" formatCode="#,##0;&quot;-&quot;#,##0">
                  <c:v>62</c:v>
                </c:pt>
                <c:pt idx="17" formatCode="#,##0;&quot;-&quot;#,##0">
                  <c:v>67</c:v>
                </c:pt>
                <c:pt idx="18" formatCode="#,##0;&quot;-&quot;#,##0">
                  <c:v>69</c:v>
                </c:pt>
                <c:pt idx="19" formatCode="#,##0;&quot;-&quot;#,##0">
                  <c:v>71</c:v>
                </c:pt>
                <c:pt idx="20">
                  <c:v>75</c:v>
                </c:pt>
              </c:numCache>
            </c:numRef>
          </c:val>
          <c:extLst>
            <c:ext xmlns:c16="http://schemas.microsoft.com/office/drawing/2014/chart" uri="{C3380CC4-5D6E-409C-BE32-E72D297353CC}">
              <c16:uniqueId val="{00000000-68EE-4CE4-A9F4-0774BB76C289}"/>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#,##0;"-"#,##0</c:formatCode>
                <c:ptCount val="21"/>
                <c:pt idx="0">
                  <c:v>29</c:v>
                </c:pt>
                <c:pt idx="1">
                  <c:v>41</c:v>
                </c:pt>
                <c:pt idx="2">
                  <c:v>29</c:v>
                </c:pt>
                <c:pt idx="3">
                  <c:v>34</c:v>
                </c:pt>
                <c:pt idx="4">
                  <c:v>35</c:v>
                </c:pt>
                <c:pt idx="5">
                  <c:v>40</c:v>
                </c:pt>
                <c:pt idx="6">
                  <c:v>45</c:v>
                </c:pt>
                <c:pt idx="7">
                  <c:v>49</c:v>
                </c:pt>
                <c:pt idx="8">
                  <c:v>48</c:v>
                </c:pt>
                <c:pt idx="9">
                  <c:v>52</c:v>
                </c:pt>
                <c:pt idx="10">
                  <c:v>59</c:v>
                </c:pt>
                <c:pt idx="11">
                  <c:v>62</c:v>
                </c:pt>
                <c:pt idx="12">
                  <c:v>66</c:v>
                </c:pt>
                <c:pt idx="13">
                  <c:v>64</c:v>
                </c:pt>
                <c:pt idx="14">
                  <c:v>66</c:v>
                </c:pt>
                <c:pt idx="15">
                  <c:v>71</c:v>
                </c:pt>
                <c:pt idx="16">
                  <c:v>66</c:v>
                </c:pt>
                <c:pt idx="17">
                  <c:v>77</c:v>
                </c:pt>
                <c:pt idx="18">
                  <c:v>95</c:v>
                </c:pt>
                <c:pt idx="19" formatCode="General">
                  <c:v>102</c:v>
                </c:pt>
                <c:pt idx="20" formatCode="General">
                  <c:v>90</c:v>
                </c:pt>
              </c:numCache>
            </c:numRef>
          </c:val>
          <c:extLst>
            <c:ext xmlns:c16="http://schemas.microsoft.com/office/drawing/2014/chart" uri="{C3380CC4-5D6E-409C-BE32-E72D297353CC}">
              <c16:uniqueId val="{00000001-68EE-4CE4-A9F4-0774BB76C289}"/>
            </c:ext>
          </c:extLst>
        </c:ser>
        <c:dLbls>
          <c:dLblPos val="ctr"/>
          <c:showLegendKey val="0"/>
          <c:showVal val="1"/>
          <c:showCatName val="0"/>
          <c:showSerName val="0"/>
          <c:showPercent val="0"/>
          <c:showBubbleSize val="0"/>
        </c:dLbls>
        <c:gapWidth val="60"/>
        <c:overlap val="100"/>
        <c:axId val="1332855392"/>
        <c:axId val="1"/>
      </c:barChart>
      <c:catAx>
        <c:axId val="13328553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32855392"/>
        <c:crosses val="min"/>
        <c:crossBetween val="between"/>
        <c:majorUnit val="5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1384" tIns="45692" rIns="91384" bIns="456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384" tIns="45692" rIns="91384" bIns="45692" rtlCol="0"/>
          <a:lstStyle>
            <a:lvl1pPr algn="r">
              <a:defRPr sz="1200"/>
            </a:lvl1pPr>
          </a:lstStyle>
          <a:p>
            <a:fld id="{AD5813BB-2A59-4094-A80D-63C58A298EE5}" type="datetimeFigureOut">
              <a:rPr kumimoji="1" lang="ja-JP" altLang="en-US" smtClean="0"/>
              <a:pPr/>
              <a:t>2024/3/21</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84" tIns="45692" rIns="91384" bIns="456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84" tIns="45692" rIns="91384" bIns="45692"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2919566" cy="493868"/>
          </a:xfrm>
          <a:prstGeom prst="rect">
            <a:avLst/>
          </a:prstGeom>
        </p:spPr>
        <p:txBody>
          <a:bodyPr vert="horz" lIns="90708" tIns="45354" rIns="90708" bIns="45354"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9" y="2"/>
            <a:ext cx="2919566" cy="493868"/>
          </a:xfrm>
          <a:prstGeom prst="rect">
            <a:avLst/>
          </a:prstGeom>
        </p:spPr>
        <p:txBody>
          <a:bodyPr vert="horz" lIns="90708" tIns="45354" rIns="90708" bIns="45354" rtlCol="0"/>
          <a:lstStyle>
            <a:lvl1pPr algn="r">
              <a:defRPr sz="1200"/>
            </a:lvl1pPr>
          </a:lstStyle>
          <a:p>
            <a:fld id="{6F0D6084-7E8B-4A36-97F0-DEDFB028508E}" type="datetimeFigureOut">
              <a:rPr kumimoji="1" lang="ja-JP" altLang="en-US" smtClean="0"/>
              <a:pPr/>
              <a:t>2024/3/21</a:t>
            </a:fld>
            <a:endParaRPr kumimoji="1" lang="ja-JP" altLang="en-US"/>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08" tIns="45354" rIns="90708" bIns="45354" rtlCol="0" anchor="ctr"/>
          <a:lstStyle/>
          <a:p>
            <a:endParaRPr lang="ja-JP" altLang="en-US"/>
          </a:p>
        </p:txBody>
      </p:sp>
      <p:sp>
        <p:nvSpPr>
          <p:cNvPr id="5" name="ノート プレースホルダ 4"/>
          <p:cNvSpPr>
            <a:spLocks noGrp="1"/>
          </p:cNvSpPr>
          <p:nvPr>
            <p:ph type="body" sz="quarter" idx="3"/>
          </p:nvPr>
        </p:nvSpPr>
        <p:spPr>
          <a:xfrm>
            <a:off x="673264" y="4686226"/>
            <a:ext cx="5389240" cy="4440076"/>
          </a:xfrm>
          <a:prstGeom prst="rect">
            <a:avLst/>
          </a:prstGeom>
        </p:spPr>
        <p:txBody>
          <a:bodyPr vert="horz" lIns="90708" tIns="45354" rIns="90708" bIns="4535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370874"/>
            <a:ext cx="2919566" cy="493867"/>
          </a:xfrm>
          <a:prstGeom prst="rect">
            <a:avLst/>
          </a:prstGeom>
        </p:spPr>
        <p:txBody>
          <a:bodyPr vert="horz" lIns="90708" tIns="45354" rIns="90708" bIns="4535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9" y="9370874"/>
            <a:ext cx="2919566" cy="493867"/>
          </a:xfrm>
          <a:prstGeom prst="rect">
            <a:avLst/>
          </a:prstGeom>
        </p:spPr>
        <p:txBody>
          <a:bodyPr vert="horz" lIns="90708" tIns="45354" rIns="90708" bIns="45354"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294062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20</a:t>
            </a:fld>
            <a:endParaRPr kumimoji="1" lang="ja-JP" altLang="en-US"/>
          </a:p>
        </p:txBody>
      </p:sp>
    </p:spTree>
    <p:extLst>
      <p:ext uri="{BB962C8B-B14F-4D97-AF65-F5344CB8AC3E}">
        <p14:creationId xmlns:p14="http://schemas.microsoft.com/office/powerpoint/2010/main" val="384305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spcAft>
                <a:spcPts val="0"/>
              </a:spcAft>
            </a:pPr>
            <a:endParaRPr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22</a:t>
            </a:fld>
            <a:endParaRPr kumimoji="1" lang="ja-JP" altLang="en-US"/>
          </a:p>
        </p:txBody>
      </p:sp>
    </p:spTree>
    <p:extLst>
      <p:ext uri="{BB962C8B-B14F-4D97-AF65-F5344CB8AC3E}">
        <p14:creationId xmlns:p14="http://schemas.microsoft.com/office/powerpoint/2010/main" val="68178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23</a:t>
            </a:fld>
            <a:endParaRPr kumimoji="1" lang="ja-JP" altLang="en-US"/>
          </a:p>
        </p:txBody>
      </p:sp>
    </p:spTree>
    <p:extLst>
      <p:ext uri="{BB962C8B-B14F-4D97-AF65-F5344CB8AC3E}">
        <p14:creationId xmlns:p14="http://schemas.microsoft.com/office/powerpoint/2010/main" val="353203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4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31</a:t>
            </a:fld>
            <a:endParaRPr kumimoji="1" lang="ja-JP" altLang="en-US"/>
          </a:p>
        </p:txBody>
      </p:sp>
    </p:spTree>
    <p:extLst>
      <p:ext uri="{BB962C8B-B14F-4D97-AF65-F5344CB8AC3E}">
        <p14:creationId xmlns:p14="http://schemas.microsoft.com/office/powerpoint/2010/main" val="354030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normAutofit/>
          </a:bodyPr>
          <a:lstStyle/>
          <a:p>
            <a:pPr>
              <a:buFontTx/>
              <a:buChar char="•"/>
            </a:pPr>
            <a:endParaRPr lang="en-US" sz="20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32</a:t>
            </a:fld>
            <a:endParaRPr kumimoji="1" lang="ja-JP" altLang="en-US"/>
          </a:p>
        </p:txBody>
      </p:sp>
    </p:spTree>
    <p:extLst>
      <p:ext uri="{BB962C8B-B14F-4D97-AF65-F5344CB8AC3E}">
        <p14:creationId xmlns:p14="http://schemas.microsoft.com/office/powerpoint/2010/main" val="403280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normAutofit/>
          </a:bodyPr>
          <a:lstStyle/>
          <a:p>
            <a:pPr>
              <a:buFontTx/>
              <a:buChar char="•"/>
            </a:pPr>
            <a:endParaRPr lang="en-US" sz="20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33</a:t>
            </a:fld>
            <a:endParaRPr kumimoji="1" lang="ja-JP" altLang="en-US"/>
          </a:p>
        </p:txBody>
      </p:sp>
    </p:spTree>
    <p:extLst>
      <p:ext uri="{BB962C8B-B14F-4D97-AF65-F5344CB8AC3E}">
        <p14:creationId xmlns:p14="http://schemas.microsoft.com/office/powerpoint/2010/main" val="281500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34</a:t>
            </a:fld>
            <a:endParaRPr kumimoji="1" lang="ja-JP" altLang="en-US"/>
          </a:p>
        </p:txBody>
      </p:sp>
    </p:spTree>
    <p:extLst>
      <p:ext uri="{BB962C8B-B14F-4D97-AF65-F5344CB8AC3E}">
        <p14:creationId xmlns:p14="http://schemas.microsoft.com/office/powerpoint/2010/main" val="283377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None/>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35</a:t>
            </a:fld>
            <a:endParaRPr kumimoji="1" lang="ja-JP" altLang="en-US"/>
          </a:p>
        </p:txBody>
      </p:sp>
    </p:spTree>
    <p:extLst>
      <p:ext uri="{BB962C8B-B14F-4D97-AF65-F5344CB8AC3E}">
        <p14:creationId xmlns:p14="http://schemas.microsoft.com/office/powerpoint/2010/main" val="718538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r>
              <a:rPr lang="en-US" sz="1600" noProof="1">
                <a:latin typeface="+mj-lt"/>
              </a:rPr>
              <a:t>https://journals.sagepub.com/doi/pdf/10.1177/11786329211010126</a:t>
            </a:r>
          </a:p>
          <a:p>
            <a:pPr>
              <a:buFontTx/>
              <a:buChar char="•"/>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36</a:t>
            </a:fld>
            <a:endParaRPr kumimoji="1" lang="ja-JP" altLang="en-US"/>
          </a:p>
        </p:txBody>
      </p:sp>
    </p:spTree>
    <p:extLst>
      <p:ext uri="{BB962C8B-B14F-4D97-AF65-F5344CB8AC3E}">
        <p14:creationId xmlns:p14="http://schemas.microsoft.com/office/powerpoint/2010/main" val="393640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600" noProof="1">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37</a:t>
            </a:fld>
            <a:endParaRPr kumimoji="1" lang="ja-JP" altLang="en-US"/>
          </a:p>
        </p:txBody>
      </p:sp>
    </p:spTree>
    <p:extLst>
      <p:ext uri="{BB962C8B-B14F-4D97-AF65-F5344CB8AC3E}">
        <p14:creationId xmlns:p14="http://schemas.microsoft.com/office/powerpoint/2010/main" val="340918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39</a:t>
            </a:fld>
            <a:endParaRPr kumimoji="1" lang="ja-JP" altLang="en-US"/>
          </a:p>
        </p:txBody>
      </p:sp>
    </p:spTree>
    <p:extLst>
      <p:ext uri="{BB962C8B-B14F-4D97-AF65-F5344CB8AC3E}">
        <p14:creationId xmlns:p14="http://schemas.microsoft.com/office/powerpoint/2010/main" val="23299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46</a:t>
            </a:fld>
            <a:endParaRPr kumimoji="1" lang="ja-JP" altLang="en-US"/>
          </a:p>
        </p:txBody>
      </p:sp>
    </p:spTree>
    <p:extLst>
      <p:ext uri="{BB962C8B-B14F-4D97-AF65-F5344CB8AC3E}">
        <p14:creationId xmlns:p14="http://schemas.microsoft.com/office/powerpoint/2010/main" val="412290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https://www.rvo.nl/sites/default/files/2019/06/2019%20Vietnam%20market%20study%20LSH%20sector.pdf</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47</a:t>
            </a:fld>
            <a:endParaRPr kumimoji="1" lang="ja-JP" altLang="en-US"/>
          </a:p>
        </p:txBody>
      </p:sp>
    </p:spTree>
    <p:extLst>
      <p:ext uri="{BB962C8B-B14F-4D97-AF65-F5344CB8AC3E}">
        <p14:creationId xmlns:p14="http://schemas.microsoft.com/office/powerpoint/2010/main" val="356800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https://vanbanphapluat.co/decree-no-15-2015-nd-cp-on-investment-in-the-form-of-public-private-partnership</a:t>
            </a:r>
          </a:p>
          <a:p>
            <a:r>
              <a:rPr kumimoji="1" lang="en-US" altLang="ja-JP" noProof="1"/>
              <a:t>https://vanbanphapluat.co/decree-no-63-2014-nd-cp-several-provisions-of-the-law-on-bidding-regarding-the-selection-of-contractors#:~:text=This%20Decree%20hereby%20details%20the,1%20of%20the%20Bidding%20Law。</a:t>
            </a:r>
          </a:p>
          <a:p>
            <a:r>
              <a:rPr kumimoji="1" lang="en-US" altLang="ja-JP" noProof="1"/>
              <a:t>https://www.s-ge.com/en/article/export-knowhow/20194-c3-vietnam-public-procurement?ct</a:t>
            </a:r>
          </a:p>
          <a:p>
            <a:r>
              <a:rPr kumimoji="1" lang="en-US" altLang="ja-JP" noProof="1"/>
              <a:t>https://media.path.org/documents/ENG_Procurement_and_Management_Systems_for_Medical_Equipment.pdf?_gl=1*1xfa0tx*_gcl_au*MjA3MzMwMDg5Mi4xNjk0Njc4NDcw*_ga*MTIxNTY4MTU0NC4xNjk0Njc4NDcw*_ga_YBSE7ZKDQM*MTY5NDY3ODQ3MC4xLjAuMTY5NDY3ODQ3MC42MC4wLjA。</a:t>
            </a:r>
          </a:p>
          <a:p>
            <a:r>
              <a:rPr kumimoji="1" lang="en-US" altLang="ja-JP" noProof="1"/>
              <a:t>https://www.trade.gov/country-commercial-guides/vietnam-selling-public-sector#:~:text=Government%20procurement%20is%20regulated%20by,related%20to%20selection%20of%20contractors。</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48</a:t>
            </a:fld>
            <a:endParaRPr kumimoji="1" lang="ja-JP" altLang="en-US"/>
          </a:p>
        </p:txBody>
      </p:sp>
    </p:spTree>
    <p:extLst>
      <p:ext uri="{BB962C8B-B14F-4D97-AF65-F5344CB8AC3E}">
        <p14:creationId xmlns:p14="http://schemas.microsoft.com/office/powerpoint/2010/main" val="3565568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https://media.path.org/documents/ENG_Procurement_and_Management_Systems_for_Medical_Equipment.pdf?_gl=1*1xfa0tx*_gcl_au*MjA3MzMwMDg5Mi4xNjk0Njc4NDcw*_ga*MTIxNTY4MTU0NC4xNjk0Njc4NDcw*_ga_YBSE7ZKDQM*MTY5NDY3ODQ3MC4xLjAuMTY5NDY3ODQ3MC42MC4wLjA。</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49</a:t>
            </a:fld>
            <a:endParaRPr kumimoji="1" lang="ja-JP" altLang="en-US"/>
          </a:p>
        </p:txBody>
      </p:sp>
    </p:spTree>
    <p:extLst>
      <p:ext uri="{BB962C8B-B14F-4D97-AF65-F5344CB8AC3E}">
        <p14:creationId xmlns:p14="http://schemas.microsoft.com/office/powerpoint/2010/main" val="3904647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https://vietnamnews.vn/society/372665/health-ministry-announces-national-centralised-drug-procurement-centre.html</a:t>
            </a:r>
            <a:endParaRPr kumimoji="1" lang="en-US" altLang="ja-JP" dirty="0"/>
          </a:p>
          <a:p>
            <a:r>
              <a:rPr kumimoji="1" lang="en-US" altLang="ja-JP" noProof="1"/>
              <a:t>https://www.linkedin.com/pulse/vietnams-drug-procurement-pricing-system-under-vietnamese-mazur/</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50</a:t>
            </a:fld>
            <a:endParaRPr kumimoji="1" lang="ja-JP" altLang="en-US"/>
          </a:p>
        </p:txBody>
      </p:sp>
    </p:spTree>
    <p:extLst>
      <p:ext uri="{BB962C8B-B14F-4D97-AF65-F5344CB8AC3E}">
        <p14:creationId xmlns:p14="http://schemas.microsoft.com/office/powerpoint/2010/main" val="309607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ietnam.mfa.gov.by/en/exportby/business/vietzakup/#:~:text=be%20registered%20in%20the%20country%20where%20the%20main%20operations%20are%20conducted%3B&amp;text=maintain%20independent%20financial%20statements%3B&amp;text=not%20be%20in%20the%20process%20of%20liquidation%20or%20bankruptcy%3B&amp;text=register%20as%20a%20participant%20of,.gov.vn%2F) 。</a:t>
            </a:r>
          </a:p>
          <a:p>
            <a:r>
              <a:rPr kumimoji="1" lang="en-US" altLang="ja-JP" noProof="1"/>
              <a:t>https://www.flandersinvestmentandtrade.com/export/sites/trade/files/events/Goose%20CFS%202-pager%20Viet%20Nam.pdf</a:t>
            </a:r>
          </a:p>
          <a:p>
            <a:r>
              <a:rPr kumimoji="1" lang="en-US" altLang="ja-JP" noProof="1"/>
              <a:t>https://www2.hcmiu.edu.vn/Portals/1/Docs/vanbanphapluat/english/43-2013-QH13%20Luat%20Dau%20thau.pdf</a:t>
            </a:r>
          </a:p>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51</a:t>
            </a:fld>
            <a:endParaRPr kumimoji="1" lang="ja-JP" altLang="en-US"/>
          </a:p>
        </p:txBody>
      </p:sp>
    </p:spTree>
    <p:extLst>
      <p:ext uri="{BB962C8B-B14F-4D97-AF65-F5344CB8AC3E}">
        <p14:creationId xmlns:p14="http://schemas.microsoft.com/office/powerpoint/2010/main" val="3036494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52</a:t>
            </a:fld>
            <a:endParaRPr kumimoji="1" lang="ja-JP" altLang="en-US"/>
          </a:p>
        </p:txBody>
      </p:sp>
    </p:spTree>
    <p:extLst>
      <p:ext uri="{BB962C8B-B14F-4D97-AF65-F5344CB8AC3E}">
        <p14:creationId xmlns:p14="http://schemas.microsoft.com/office/powerpoint/2010/main" val="3171170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53</a:t>
            </a:fld>
            <a:endParaRPr lang="ja-JP" altLang="en-US" dirty="0"/>
          </a:p>
        </p:txBody>
      </p:sp>
    </p:spTree>
    <p:extLst>
      <p:ext uri="{BB962C8B-B14F-4D97-AF65-F5344CB8AC3E}">
        <p14:creationId xmlns:p14="http://schemas.microsoft.com/office/powerpoint/2010/main" val="2558901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54</a:t>
            </a:fld>
            <a:endParaRPr kumimoji="1" lang="ja-JP" altLang="en-US"/>
          </a:p>
        </p:txBody>
      </p:sp>
    </p:spTree>
    <p:extLst>
      <p:ext uri="{BB962C8B-B14F-4D97-AF65-F5344CB8AC3E}">
        <p14:creationId xmlns:p14="http://schemas.microsoft.com/office/powerpoint/2010/main" val="312240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55</a:t>
            </a:fld>
            <a:endParaRPr kumimoji="1" lang="ja-JP" altLang="en-US"/>
          </a:p>
        </p:txBody>
      </p:sp>
    </p:spTree>
    <p:extLst>
      <p:ext uri="{BB962C8B-B14F-4D97-AF65-F5344CB8AC3E}">
        <p14:creationId xmlns:p14="http://schemas.microsoft.com/office/powerpoint/2010/main" val="2358044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56</a:t>
            </a:fld>
            <a:endParaRPr kumimoji="1" lang="ja-JP" altLang="en-US"/>
          </a:p>
        </p:txBody>
      </p:sp>
    </p:spTree>
    <p:extLst>
      <p:ext uri="{BB962C8B-B14F-4D97-AF65-F5344CB8AC3E}">
        <p14:creationId xmlns:p14="http://schemas.microsoft.com/office/powerpoint/2010/main" val="2551716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57</a:t>
            </a:fld>
            <a:endParaRPr kumimoji="1" lang="ja-JP" altLang="en-US"/>
          </a:p>
        </p:txBody>
      </p:sp>
    </p:spTree>
    <p:extLst>
      <p:ext uri="{BB962C8B-B14F-4D97-AF65-F5344CB8AC3E}">
        <p14:creationId xmlns:p14="http://schemas.microsoft.com/office/powerpoint/2010/main" val="4217869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3839907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64</a:t>
            </a:fld>
            <a:endParaRPr kumimoji="1" lang="ja-JP" altLang="en-US"/>
          </a:p>
        </p:txBody>
      </p:sp>
    </p:spTree>
    <p:extLst>
      <p:ext uri="{BB962C8B-B14F-4D97-AF65-F5344CB8AC3E}">
        <p14:creationId xmlns:p14="http://schemas.microsoft.com/office/powerpoint/2010/main" val="1186037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66</a:t>
            </a:fld>
            <a:endParaRPr kumimoji="1" lang="ja-JP" altLang="en-US"/>
          </a:p>
        </p:txBody>
      </p:sp>
    </p:spTree>
    <p:extLst>
      <p:ext uri="{BB962C8B-B14F-4D97-AF65-F5344CB8AC3E}">
        <p14:creationId xmlns:p14="http://schemas.microsoft.com/office/powerpoint/2010/main" val="1307091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72</a:t>
            </a:fld>
            <a:endParaRPr kumimoji="1" lang="ja-JP" altLang="en-US"/>
          </a:p>
        </p:txBody>
      </p:sp>
    </p:spTree>
    <p:extLst>
      <p:ext uri="{BB962C8B-B14F-4D97-AF65-F5344CB8AC3E}">
        <p14:creationId xmlns:p14="http://schemas.microsoft.com/office/powerpoint/2010/main" val="3636661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74</a:t>
            </a:fld>
            <a:endParaRPr kumimoji="1" lang="ja-JP" altLang="en-US"/>
          </a:p>
        </p:txBody>
      </p:sp>
    </p:spTree>
    <p:extLst>
      <p:ext uri="{BB962C8B-B14F-4D97-AF65-F5344CB8AC3E}">
        <p14:creationId xmlns:p14="http://schemas.microsoft.com/office/powerpoint/2010/main" val="1312924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76</a:t>
            </a:fld>
            <a:endParaRPr kumimoji="1" lang="ja-JP" altLang="en-US"/>
          </a:p>
        </p:txBody>
      </p:sp>
    </p:spTree>
    <p:extLst>
      <p:ext uri="{BB962C8B-B14F-4D97-AF65-F5344CB8AC3E}">
        <p14:creationId xmlns:p14="http://schemas.microsoft.com/office/powerpoint/2010/main" val="3319101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89</a:t>
            </a:fld>
            <a:endParaRPr kumimoji="1" lang="ja-JP" altLang="en-US"/>
          </a:p>
        </p:txBody>
      </p:sp>
    </p:spTree>
    <p:extLst>
      <p:ext uri="{BB962C8B-B14F-4D97-AF65-F5344CB8AC3E}">
        <p14:creationId xmlns:p14="http://schemas.microsoft.com/office/powerpoint/2010/main" val="95433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06020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100</a:t>
            </a:fld>
            <a:endParaRPr kumimoji="1" lang="ja-JP" altLang="en-US"/>
          </a:p>
        </p:txBody>
      </p:sp>
    </p:spTree>
    <p:extLst>
      <p:ext uri="{BB962C8B-B14F-4D97-AF65-F5344CB8AC3E}">
        <p14:creationId xmlns:p14="http://schemas.microsoft.com/office/powerpoint/2010/main" val="299963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a:t>
            </a:fld>
            <a:endParaRPr kumimoji="1" lang="ja-JP" altLang="en-US"/>
          </a:p>
        </p:txBody>
      </p:sp>
    </p:spTree>
    <p:extLst>
      <p:ext uri="{BB962C8B-B14F-4D97-AF65-F5344CB8AC3E}">
        <p14:creationId xmlns:p14="http://schemas.microsoft.com/office/powerpoint/2010/main" val="107731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8841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402517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13</a:t>
            </a:fld>
            <a:endParaRPr kumimoji="1" lang="ja-JP" altLang="en-US"/>
          </a:p>
        </p:txBody>
      </p:sp>
    </p:spTree>
    <p:extLst>
      <p:ext uri="{BB962C8B-B14F-4D97-AF65-F5344CB8AC3E}">
        <p14:creationId xmlns:p14="http://schemas.microsoft.com/office/powerpoint/2010/main" val="119040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4" name="グループ化 3"/>
          <p:cNvGrpSpPr/>
          <p:nvPr userDrawn="1"/>
        </p:nvGrpSpPr>
        <p:grpSpPr>
          <a:xfrm>
            <a:off x="6681192" y="1781320"/>
            <a:ext cx="2376264" cy="4864794"/>
            <a:chOff x="6537176" y="1781320"/>
            <a:chExt cx="2376264" cy="4864794"/>
          </a:xfrm>
        </p:grpSpPr>
        <p:sp>
          <p:nvSpPr>
            <p:cNvPr id="1444" name="Oval 5"/>
            <p:cNvSpPr>
              <a:spLocks noChangeArrowheads="1"/>
            </p:cNvSpPr>
            <p:nvPr/>
          </p:nvSpPr>
          <p:spPr bwMode="auto">
            <a:xfrm>
              <a:off x="7205660"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6"/>
            <p:cNvSpPr>
              <a:spLocks noChangeArrowheads="1"/>
            </p:cNvSpPr>
            <p:nvPr/>
          </p:nvSpPr>
          <p:spPr bwMode="auto">
            <a:xfrm>
              <a:off x="7302616" y="3119989"/>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7"/>
            <p:cNvSpPr>
              <a:spLocks noChangeArrowheads="1"/>
            </p:cNvSpPr>
            <p:nvPr/>
          </p:nvSpPr>
          <p:spPr bwMode="auto">
            <a:xfrm>
              <a:off x="7969399"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8"/>
            <p:cNvSpPr>
              <a:spLocks noChangeArrowheads="1"/>
            </p:cNvSpPr>
            <p:nvPr/>
          </p:nvSpPr>
          <p:spPr bwMode="auto">
            <a:xfrm>
              <a:off x="8637882"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9"/>
            <p:cNvSpPr>
              <a:spLocks noChangeArrowheads="1"/>
            </p:cNvSpPr>
            <p:nvPr/>
          </p:nvSpPr>
          <p:spPr bwMode="auto">
            <a:xfrm>
              <a:off x="7778889"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0"/>
            <p:cNvSpPr>
              <a:spLocks noChangeArrowheads="1"/>
            </p:cNvSpPr>
            <p:nvPr/>
          </p:nvSpPr>
          <p:spPr bwMode="auto">
            <a:xfrm>
              <a:off x="7875845"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1"/>
            <p:cNvSpPr>
              <a:spLocks noChangeArrowheads="1"/>
            </p:cNvSpPr>
            <p:nvPr/>
          </p:nvSpPr>
          <p:spPr bwMode="auto">
            <a:xfrm>
              <a:off x="7778889"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2"/>
            <p:cNvSpPr>
              <a:spLocks noChangeArrowheads="1"/>
            </p:cNvSpPr>
            <p:nvPr/>
          </p:nvSpPr>
          <p:spPr bwMode="auto">
            <a:xfrm>
              <a:off x="7778889"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3"/>
            <p:cNvSpPr>
              <a:spLocks noChangeArrowheads="1"/>
            </p:cNvSpPr>
            <p:nvPr/>
          </p:nvSpPr>
          <p:spPr bwMode="auto">
            <a:xfrm>
              <a:off x="7491424"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4"/>
            <p:cNvSpPr>
              <a:spLocks noChangeArrowheads="1"/>
            </p:cNvSpPr>
            <p:nvPr/>
          </p:nvSpPr>
          <p:spPr bwMode="auto">
            <a:xfrm>
              <a:off x="7875845"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15"/>
            <p:cNvSpPr>
              <a:spLocks noChangeArrowheads="1"/>
            </p:cNvSpPr>
            <p:nvPr/>
          </p:nvSpPr>
          <p:spPr bwMode="auto">
            <a:xfrm>
              <a:off x="739617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16"/>
            <p:cNvSpPr>
              <a:spLocks noChangeArrowheads="1"/>
            </p:cNvSpPr>
            <p:nvPr/>
          </p:nvSpPr>
          <p:spPr bwMode="auto">
            <a:xfrm>
              <a:off x="7778889"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17"/>
            <p:cNvSpPr>
              <a:spLocks noChangeArrowheads="1"/>
            </p:cNvSpPr>
            <p:nvPr/>
          </p:nvSpPr>
          <p:spPr bwMode="auto">
            <a:xfrm>
              <a:off x="7875845"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18"/>
            <p:cNvSpPr>
              <a:spLocks noChangeArrowheads="1"/>
            </p:cNvSpPr>
            <p:nvPr/>
          </p:nvSpPr>
          <p:spPr bwMode="auto">
            <a:xfrm>
              <a:off x="7491424" y="3215244"/>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19"/>
            <p:cNvSpPr>
              <a:spLocks noChangeArrowheads="1"/>
            </p:cNvSpPr>
            <p:nvPr/>
          </p:nvSpPr>
          <p:spPr bwMode="auto">
            <a:xfrm>
              <a:off x="758838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0"/>
            <p:cNvSpPr>
              <a:spLocks noChangeArrowheads="1"/>
            </p:cNvSpPr>
            <p:nvPr/>
          </p:nvSpPr>
          <p:spPr bwMode="auto">
            <a:xfrm>
              <a:off x="758838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1"/>
            <p:cNvSpPr>
              <a:spLocks noChangeArrowheads="1"/>
            </p:cNvSpPr>
            <p:nvPr/>
          </p:nvSpPr>
          <p:spPr bwMode="auto">
            <a:xfrm>
              <a:off x="7588380"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2"/>
            <p:cNvSpPr>
              <a:spLocks noChangeArrowheads="1"/>
            </p:cNvSpPr>
            <p:nvPr/>
          </p:nvSpPr>
          <p:spPr bwMode="auto">
            <a:xfrm>
              <a:off x="7205660"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3"/>
            <p:cNvSpPr>
              <a:spLocks noChangeArrowheads="1"/>
            </p:cNvSpPr>
            <p:nvPr/>
          </p:nvSpPr>
          <p:spPr bwMode="auto">
            <a:xfrm>
              <a:off x="7588380"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4"/>
            <p:cNvSpPr>
              <a:spLocks noChangeArrowheads="1"/>
            </p:cNvSpPr>
            <p:nvPr/>
          </p:nvSpPr>
          <p:spPr bwMode="auto">
            <a:xfrm>
              <a:off x="7683635" y="35996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5"/>
            <p:cNvSpPr>
              <a:spLocks noChangeArrowheads="1"/>
            </p:cNvSpPr>
            <p:nvPr/>
          </p:nvSpPr>
          <p:spPr bwMode="auto">
            <a:xfrm>
              <a:off x="7683635"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6"/>
            <p:cNvSpPr>
              <a:spLocks noChangeArrowheads="1"/>
            </p:cNvSpPr>
            <p:nvPr/>
          </p:nvSpPr>
          <p:spPr bwMode="auto">
            <a:xfrm>
              <a:off x="7778889" y="369321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7"/>
            <p:cNvSpPr>
              <a:spLocks noChangeArrowheads="1"/>
            </p:cNvSpPr>
            <p:nvPr/>
          </p:nvSpPr>
          <p:spPr bwMode="auto">
            <a:xfrm>
              <a:off x="8637882" y="5508161"/>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8"/>
            <p:cNvSpPr>
              <a:spLocks noChangeArrowheads="1"/>
            </p:cNvSpPr>
            <p:nvPr/>
          </p:nvSpPr>
          <p:spPr bwMode="auto">
            <a:xfrm>
              <a:off x="7491424" y="331219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
            <p:cNvSpPr>
              <a:spLocks noChangeArrowheads="1"/>
            </p:cNvSpPr>
            <p:nvPr/>
          </p:nvSpPr>
          <p:spPr bwMode="auto">
            <a:xfrm>
              <a:off x="7683635"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
            <p:cNvSpPr>
              <a:spLocks noChangeArrowheads="1"/>
            </p:cNvSpPr>
            <p:nvPr/>
          </p:nvSpPr>
          <p:spPr bwMode="auto">
            <a:xfrm>
              <a:off x="739617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1"/>
            <p:cNvSpPr>
              <a:spLocks noChangeArrowheads="1"/>
            </p:cNvSpPr>
            <p:nvPr/>
          </p:nvSpPr>
          <p:spPr bwMode="auto">
            <a:xfrm>
              <a:off x="7396170"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2"/>
            <p:cNvSpPr>
              <a:spLocks noChangeArrowheads="1"/>
            </p:cNvSpPr>
            <p:nvPr/>
          </p:nvSpPr>
          <p:spPr bwMode="auto">
            <a:xfrm>
              <a:off x="739617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3"/>
            <p:cNvSpPr>
              <a:spLocks noChangeArrowheads="1"/>
            </p:cNvSpPr>
            <p:nvPr/>
          </p:nvSpPr>
          <p:spPr bwMode="auto">
            <a:xfrm>
              <a:off x="8637882"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4"/>
            <p:cNvSpPr>
              <a:spLocks noChangeArrowheads="1"/>
            </p:cNvSpPr>
            <p:nvPr/>
          </p:nvSpPr>
          <p:spPr bwMode="auto">
            <a:xfrm>
              <a:off x="739617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5"/>
            <p:cNvSpPr>
              <a:spLocks noChangeArrowheads="1"/>
            </p:cNvSpPr>
            <p:nvPr/>
          </p:nvSpPr>
          <p:spPr bwMode="auto">
            <a:xfrm>
              <a:off x="7302616" y="292777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6"/>
            <p:cNvSpPr>
              <a:spLocks noChangeArrowheads="1"/>
            </p:cNvSpPr>
            <p:nvPr/>
          </p:nvSpPr>
          <p:spPr bwMode="auto">
            <a:xfrm>
              <a:off x="7302616"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7"/>
            <p:cNvSpPr>
              <a:spLocks noChangeArrowheads="1"/>
            </p:cNvSpPr>
            <p:nvPr/>
          </p:nvSpPr>
          <p:spPr bwMode="auto">
            <a:xfrm>
              <a:off x="8637882"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8"/>
            <p:cNvSpPr>
              <a:spLocks noChangeArrowheads="1"/>
            </p:cNvSpPr>
            <p:nvPr/>
          </p:nvSpPr>
          <p:spPr bwMode="auto">
            <a:xfrm>
              <a:off x="739617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9"/>
            <p:cNvSpPr>
              <a:spLocks noChangeArrowheads="1"/>
            </p:cNvSpPr>
            <p:nvPr/>
          </p:nvSpPr>
          <p:spPr bwMode="auto">
            <a:xfrm>
              <a:off x="844907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40"/>
            <p:cNvSpPr>
              <a:spLocks noChangeArrowheads="1"/>
            </p:cNvSpPr>
            <p:nvPr/>
          </p:nvSpPr>
          <p:spPr bwMode="auto">
            <a:xfrm>
              <a:off x="844907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41"/>
            <p:cNvSpPr>
              <a:spLocks noChangeArrowheads="1"/>
            </p:cNvSpPr>
            <p:nvPr/>
          </p:nvSpPr>
          <p:spPr bwMode="auto">
            <a:xfrm>
              <a:off x="8542628" y="445865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42"/>
            <p:cNvSpPr>
              <a:spLocks noChangeArrowheads="1"/>
            </p:cNvSpPr>
            <p:nvPr/>
          </p:nvSpPr>
          <p:spPr bwMode="auto">
            <a:xfrm>
              <a:off x="7205660"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43"/>
            <p:cNvSpPr>
              <a:spLocks noChangeArrowheads="1"/>
            </p:cNvSpPr>
            <p:nvPr/>
          </p:nvSpPr>
          <p:spPr bwMode="auto">
            <a:xfrm>
              <a:off x="854262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44"/>
            <p:cNvSpPr>
              <a:spLocks noChangeArrowheads="1"/>
            </p:cNvSpPr>
            <p:nvPr/>
          </p:nvSpPr>
          <p:spPr bwMode="auto">
            <a:xfrm>
              <a:off x="7302616"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45"/>
            <p:cNvSpPr>
              <a:spLocks noChangeArrowheads="1"/>
            </p:cNvSpPr>
            <p:nvPr/>
          </p:nvSpPr>
          <p:spPr bwMode="auto">
            <a:xfrm>
              <a:off x="7302616"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46"/>
            <p:cNvSpPr>
              <a:spLocks noChangeArrowheads="1"/>
            </p:cNvSpPr>
            <p:nvPr/>
          </p:nvSpPr>
          <p:spPr bwMode="auto">
            <a:xfrm>
              <a:off x="7015151"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47"/>
            <p:cNvSpPr>
              <a:spLocks noChangeArrowheads="1"/>
            </p:cNvSpPr>
            <p:nvPr/>
          </p:nvSpPr>
          <p:spPr bwMode="auto">
            <a:xfrm>
              <a:off x="6918195"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48"/>
            <p:cNvSpPr>
              <a:spLocks noChangeArrowheads="1"/>
            </p:cNvSpPr>
            <p:nvPr/>
          </p:nvSpPr>
          <p:spPr bwMode="auto">
            <a:xfrm>
              <a:off x="6918195"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49"/>
            <p:cNvSpPr>
              <a:spLocks noChangeArrowheads="1"/>
            </p:cNvSpPr>
            <p:nvPr/>
          </p:nvSpPr>
          <p:spPr bwMode="auto">
            <a:xfrm>
              <a:off x="7491424"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50"/>
            <p:cNvSpPr>
              <a:spLocks noChangeArrowheads="1"/>
            </p:cNvSpPr>
            <p:nvPr/>
          </p:nvSpPr>
          <p:spPr bwMode="auto">
            <a:xfrm>
              <a:off x="711040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51"/>
            <p:cNvSpPr>
              <a:spLocks noChangeArrowheads="1"/>
            </p:cNvSpPr>
            <p:nvPr/>
          </p:nvSpPr>
          <p:spPr bwMode="auto">
            <a:xfrm>
              <a:off x="7205660"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52"/>
            <p:cNvSpPr>
              <a:spLocks noChangeArrowheads="1"/>
            </p:cNvSpPr>
            <p:nvPr/>
          </p:nvSpPr>
          <p:spPr bwMode="auto">
            <a:xfrm>
              <a:off x="7205660"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53"/>
            <p:cNvSpPr>
              <a:spLocks noChangeArrowheads="1"/>
            </p:cNvSpPr>
            <p:nvPr/>
          </p:nvSpPr>
          <p:spPr bwMode="auto">
            <a:xfrm>
              <a:off x="825686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54"/>
            <p:cNvSpPr>
              <a:spLocks noChangeArrowheads="1"/>
            </p:cNvSpPr>
            <p:nvPr/>
          </p:nvSpPr>
          <p:spPr bwMode="auto">
            <a:xfrm>
              <a:off x="739617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55"/>
            <p:cNvSpPr>
              <a:spLocks noChangeArrowheads="1"/>
            </p:cNvSpPr>
            <p:nvPr/>
          </p:nvSpPr>
          <p:spPr bwMode="auto">
            <a:xfrm>
              <a:off x="730261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56"/>
            <p:cNvSpPr>
              <a:spLocks noChangeArrowheads="1"/>
            </p:cNvSpPr>
            <p:nvPr/>
          </p:nvSpPr>
          <p:spPr bwMode="auto">
            <a:xfrm>
              <a:off x="7302616"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57"/>
            <p:cNvSpPr>
              <a:spLocks noChangeArrowheads="1"/>
            </p:cNvSpPr>
            <p:nvPr/>
          </p:nvSpPr>
          <p:spPr bwMode="auto">
            <a:xfrm>
              <a:off x="739617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58"/>
            <p:cNvSpPr>
              <a:spLocks noChangeArrowheads="1"/>
            </p:cNvSpPr>
            <p:nvPr/>
          </p:nvSpPr>
          <p:spPr bwMode="auto">
            <a:xfrm>
              <a:off x="844907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59"/>
            <p:cNvSpPr>
              <a:spLocks noChangeArrowheads="1"/>
            </p:cNvSpPr>
            <p:nvPr/>
          </p:nvSpPr>
          <p:spPr bwMode="auto">
            <a:xfrm>
              <a:off x="7683635"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60"/>
            <p:cNvSpPr>
              <a:spLocks noChangeArrowheads="1"/>
            </p:cNvSpPr>
            <p:nvPr/>
          </p:nvSpPr>
          <p:spPr bwMode="auto">
            <a:xfrm>
              <a:off x="7015151"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61"/>
            <p:cNvSpPr>
              <a:spLocks noChangeArrowheads="1"/>
            </p:cNvSpPr>
            <p:nvPr/>
          </p:nvSpPr>
          <p:spPr bwMode="auto">
            <a:xfrm>
              <a:off x="7778889"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62"/>
            <p:cNvSpPr>
              <a:spLocks noChangeArrowheads="1"/>
            </p:cNvSpPr>
            <p:nvPr/>
          </p:nvSpPr>
          <p:spPr bwMode="auto">
            <a:xfrm>
              <a:off x="7778889"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3"/>
            <p:cNvSpPr>
              <a:spLocks noChangeArrowheads="1"/>
            </p:cNvSpPr>
            <p:nvPr/>
          </p:nvSpPr>
          <p:spPr bwMode="auto">
            <a:xfrm>
              <a:off x="787584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4"/>
            <p:cNvSpPr>
              <a:spLocks noChangeArrowheads="1"/>
            </p:cNvSpPr>
            <p:nvPr/>
          </p:nvSpPr>
          <p:spPr bwMode="auto">
            <a:xfrm>
              <a:off x="7778889"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5"/>
            <p:cNvSpPr>
              <a:spLocks noChangeArrowheads="1"/>
            </p:cNvSpPr>
            <p:nvPr/>
          </p:nvSpPr>
          <p:spPr bwMode="auto">
            <a:xfrm>
              <a:off x="8352118"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6"/>
            <p:cNvSpPr>
              <a:spLocks noChangeArrowheads="1"/>
            </p:cNvSpPr>
            <p:nvPr/>
          </p:nvSpPr>
          <p:spPr bwMode="auto">
            <a:xfrm>
              <a:off x="873483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7"/>
            <p:cNvSpPr>
              <a:spLocks noChangeArrowheads="1"/>
            </p:cNvSpPr>
            <p:nvPr/>
          </p:nvSpPr>
          <p:spPr bwMode="auto">
            <a:xfrm>
              <a:off x="873483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8"/>
            <p:cNvSpPr>
              <a:spLocks noChangeArrowheads="1"/>
            </p:cNvSpPr>
            <p:nvPr/>
          </p:nvSpPr>
          <p:spPr bwMode="auto">
            <a:xfrm>
              <a:off x="8734838" y="4841378"/>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69"/>
            <p:cNvSpPr>
              <a:spLocks noChangeArrowheads="1"/>
            </p:cNvSpPr>
            <p:nvPr/>
          </p:nvSpPr>
          <p:spPr bwMode="auto">
            <a:xfrm>
              <a:off x="7683635"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70"/>
            <p:cNvSpPr>
              <a:spLocks noChangeArrowheads="1"/>
            </p:cNvSpPr>
            <p:nvPr/>
          </p:nvSpPr>
          <p:spPr bwMode="auto">
            <a:xfrm>
              <a:off x="758838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71"/>
            <p:cNvSpPr>
              <a:spLocks noChangeArrowheads="1"/>
            </p:cNvSpPr>
            <p:nvPr/>
          </p:nvSpPr>
          <p:spPr bwMode="auto">
            <a:xfrm>
              <a:off x="7491424"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72"/>
            <p:cNvSpPr>
              <a:spLocks noChangeArrowheads="1"/>
            </p:cNvSpPr>
            <p:nvPr/>
          </p:nvSpPr>
          <p:spPr bwMode="auto">
            <a:xfrm>
              <a:off x="758838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73"/>
            <p:cNvSpPr>
              <a:spLocks noChangeArrowheads="1"/>
            </p:cNvSpPr>
            <p:nvPr/>
          </p:nvSpPr>
          <p:spPr bwMode="auto">
            <a:xfrm>
              <a:off x="854262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74"/>
            <p:cNvSpPr>
              <a:spLocks noChangeArrowheads="1"/>
            </p:cNvSpPr>
            <p:nvPr/>
          </p:nvSpPr>
          <p:spPr bwMode="auto">
            <a:xfrm>
              <a:off x="854262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75"/>
            <p:cNvSpPr>
              <a:spLocks noChangeArrowheads="1"/>
            </p:cNvSpPr>
            <p:nvPr/>
          </p:nvSpPr>
          <p:spPr bwMode="auto">
            <a:xfrm>
              <a:off x="7491424"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76"/>
            <p:cNvSpPr>
              <a:spLocks noChangeArrowheads="1"/>
            </p:cNvSpPr>
            <p:nvPr/>
          </p:nvSpPr>
          <p:spPr bwMode="auto">
            <a:xfrm>
              <a:off x="8449074"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77"/>
            <p:cNvSpPr>
              <a:spLocks noChangeArrowheads="1"/>
            </p:cNvSpPr>
            <p:nvPr/>
          </p:nvSpPr>
          <p:spPr bwMode="auto">
            <a:xfrm>
              <a:off x="854262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78"/>
            <p:cNvSpPr>
              <a:spLocks noChangeArrowheads="1"/>
            </p:cNvSpPr>
            <p:nvPr/>
          </p:nvSpPr>
          <p:spPr bwMode="auto">
            <a:xfrm>
              <a:off x="854262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79"/>
            <p:cNvSpPr>
              <a:spLocks noChangeArrowheads="1"/>
            </p:cNvSpPr>
            <p:nvPr/>
          </p:nvSpPr>
          <p:spPr bwMode="auto">
            <a:xfrm>
              <a:off x="8449074"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80"/>
            <p:cNvSpPr>
              <a:spLocks noChangeArrowheads="1"/>
            </p:cNvSpPr>
            <p:nvPr/>
          </p:nvSpPr>
          <p:spPr bwMode="auto">
            <a:xfrm>
              <a:off x="7875845" y="369321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81"/>
            <p:cNvSpPr>
              <a:spLocks noChangeArrowheads="1"/>
            </p:cNvSpPr>
            <p:nvPr/>
          </p:nvSpPr>
          <p:spPr bwMode="auto">
            <a:xfrm>
              <a:off x="7969399"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2"/>
            <p:cNvSpPr>
              <a:spLocks noChangeArrowheads="1"/>
            </p:cNvSpPr>
            <p:nvPr/>
          </p:nvSpPr>
          <p:spPr bwMode="auto">
            <a:xfrm>
              <a:off x="8064653"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83"/>
            <p:cNvSpPr>
              <a:spLocks noChangeArrowheads="1"/>
            </p:cNvSpPr>
            <p:nvPr/>
          </p:nvSpPr>
          <p:spPr bwMode="auto">
            <a:xfrm>
              <a:off x="7491424"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84"/>
            <p:cNvSpPr>
              <a:spLocks noChangeArrowheads="1"/>
            </p:cNvSpPr>
            <p:nvPr/>
          </p:nvSpPr>
          <p:spPr bwMode="auto">
            <a:xfrm>
              <a:off x="7588380"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85"/>
            <p:cNvSpPr>
              <a:spLocks noChangeArrowheads="1"/>
            </p:cNvSpPr>
            <p:nvPr/>
          </p:nvSpPr>
          <p:spPr bwMode="auto">
            <a:xfrm>
              <a:off x="8161609"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86"/>
            <p:cNvSpPr>
              <a:spLocks noChangeArrowheads="1"/>
            </p:cNvSpPr>
            <p:nvPr/>
          </p:nvSpPr>
          <p:spPr bwMode="auto">
            <a:xfrm>
              <a:off x="7491424"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7"/>
            <p:cNvSpPr>
              <a:spLocks noChangeArrowheads="1"/>
            </p:cNvSpPr>
            <p:nvPr/>
          </p:nvSpPr>
          <p:spPr bwMode="auto">
            <a:xfrm>
              <a:off x="6918195"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8"/>
            <p:cNvSpPr>
              <a:spLocks noChangeArrowheads="1"/>
            </p:cNvSpPr>
            <p:nvPr/>
          </p:nvSpPr>
          <p:spPr bwMode="auto">
            <a:xfrm>
              <a:off x="758838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89"/>
            <p:cNvSpPr>
              <a:spLocks noChangeArrowheads="1"/>
            </p:cNvSpPr>
            <p:nvPr/>
          </p:nvSpPr>
          <p:spPr bwMode="auto">
            <a:xfrm>
              <a:off x="7302616"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90"/>
            <p:cNvSpPr>
              <a:spLocks noChangeArrowheads="1"/>
            </p:cNvSpPr>
            <p:nvPr/>
          </p:nvSpPr>
          <p:spPr bwMode="auto">
            <a:xfrm>
              <a:off x="768363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91"/>
            <p:cNvSpPr>
              <a:spLocks noChangeArrowheads="1"/>
            </p:cNvSpPr>
            <p:nvPr/>
          </p:nvSpPr>
          <p:spPr bwMode="auto">
            <a:xfrm>
              <a:off x="7302616"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92"/>
            <p:cNvSpPr>
              <a:spLocks noChangeArrowheads="1"/>
            </p:cNvSpPr>
            <p:nvPr/>
          </p:nvSpPr>
          <p:spPr bwMode="auto">
            <a:xfrm>
              <a:off x="816160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3"/>
            <p:cNvSpPr>
              <a:spLocks noChangeArrowheads="1"/>
            </p:cNvSpPr>
            <p:nvPr/>
          </p:nvSpPr>
          <p:spPr bwMode="auto">
            <a:xfrm>
              <a:off x="7302616" y="656106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4"/>
            <p:cNvSpPr>
              <a:spLocks noChangeArrowheads="1"/>
            </p:cNvSpPr>
            <p:nvPr/>
          </p:nvSpPr>
          <p:spPr bwMode="auto">
            <a:xfrm>
              <a:off x="7875845" y="3788473"/>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95"/>
            <p:cNvSpPr>
              <a:spLocks noChangeArrowheads="1"/>
            </p:cNvSpPr>
            <p:nvPr/>
          </p:nvSpPr>
          <p:spPr bwMode="auto">
            <a:xfrm>
              <a:off x="768363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96"/>
            <p:cNvSpPr>
              <a:spLocks noChangeArrowheads="1"/>
            </p:cNvSpPr>
            <p:nvPr/>
          </p:nvSpPr>
          <p:spPr bwMode="auto">
            <a:xfrm>
              <a:off x="7110405"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97"/>
            <p:cNvSpPr>
              <a:spLocks noChangeArrowheads="1"/>
            </p:cNvSpPr>
            <p:nvPr/>
          </p:nvSpPr>
          <p:spPr bwMode="auto">
            <a:xfrm>
              <a:off x="7205660"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98"/>
            <p:cNvSpPr>
              <a:spLocks noChangeArrowheads="1"/>
            </p:cNvSpPr>
            <p:nvPr/>
          </p:nvSpPr>
          <p:spPr bwMode="auto">
            <a:xfrm>
              <a:off x="7015151"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99"/>
            <p:cNvSpPr>
              <a:spLocks noChangeArrowheads="1"/>
            </p:cNvSpPr>
            <p:nvPr/>
          </p:nvSpPr>
          <p:spPr bwMode="auto">
            <a:xfrm>
              <a:off x="7683635"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100"/>
            <p:cNvSpPr>
              <a:spLocks noChangeArrowheads="1"/>
            </p:cNvSpPr>
            <p:nvPr/>
          </p:nvSpPr>
          <p:spPr bwMode="auto">
            <a:xfrm>
              <a:off x="7491424"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101"/>
            <p:cNvSpPr>
              <a:spLocks noChangeArrowheads="1"/>
            </p:cNvSpPr>
            <p:nvPr/>
          </p:nvSpPr>
          <p:spPr bwMode="auto">
            <a:xfrm>
              <a:off x="758838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102"/>
            <p:cNvSpPr>
              <a:spLocks noChangeArrowheads="1"/>
            </p:cNvSpPr>
            <p:nvPr/>
          </p:nvSpPr>
          <p:spPr bwMode="auto">
            <a:xfrm>
              <a:off x="7491424"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103"/>
            <p:cNvSpPr>
              <a:spLocks noChangeArrowheads="1"/>
            </p:cNvSpPr>
            <p:nvPr/>
          </p:nvSpPr>
          <p:spPr bwMode="auto">
            <a:xfrm>
              <a:off x="873483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104"/>
            <p:cNvSpPr>
              <a:spLocks noChangeArrowheads="1"/>
            </p:cNvSpPr>
            <p:nvPr/>
          </p:nvSpPr>
          <p:spPr bwMode="auto">
            <a:xfrm>
              <a:off x="739617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105"/>
            <p:cNvSpPr>
              <a:spLocks noChangeArrowheads="1"/>
            </p:cNvSpPr>
            <p:nvPr/>
          </p:nvSpPr>
          <p:spPr bwMode="auto">
            <a:xfrm>
              <a:off x="739617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106"/>
            <p:cNvSpPr>
              <a:spLocks noChangeArrowheads="1"/>
            </p:cNvSpPr>
            <p:nvPr/>
          </p:nvSpPr>
          <p:spPr bwMode="auto">
            <a:xfrm>
              <a:off x="8352118"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107"/>
            <p:cNvSpPr>
              <a:spLocks noChangeArrowheads="1"/>
            </p:cNvSpPr>
            <p:nvPr/>
          </p:nvSpPr>
          <p:spPr bwMode="auto">
            <a:xfrm>
              <a:off x="8064653"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108"/>
            <p:cNvSpPr>
              <a:spLocks noChangeArrowheads="1"/>
            </p:cNvSpPr>
            <p:nvPr/>
          </p:nvSpPr>
          <p:spPr bwMode="auto">
            <a:xfrm>
              <a:off x="8449074"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109"/>
            <p:cNvSpPr>
              <a:spLocks noChangeArrowheads="1"/>
            </p:cNvSpPr>
            <p:nvPr/>
          </p:nvSpPr>
          <p:spPr bwMode="auto">
            <a:xfrm>
              <a:off x="8637882" y="455391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10"/>
            <p:cNvSpPr>
              <a:spLocks noChangeArrowheads="1"/>
            </p:cNvSpPr>
            <p:nvPr/>
          </p:nvSpPr>
          <p:spPr bwMode="auto">
            <a:xfrm>
              <a:off x="758838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11"/>
            <p:cNvSpPr>
              <a:spLocks noChangeArrowheads="1"/>
            </p:cNvSpPr>
            <p:nvPr/>
          </p:nvSpPr>
          <p:spPr bwMode="auto">
            <a:xfrm>
              <a:off x="8637882"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12"/>
            <p:cNvSpPr>
              <a:spLocks noChangeArrowheads="1"/>
            </p:cNvSpPr>
            <p:nvPr/>
          </p:nvSpPr>
          <p:spPr bwMode="auto">
            <a:xfrm>
              <a:off x="7110405"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13"/>
            <p:cNvSpPr>
              <a:spLocks noChangeArrowheads="1"/>
            </p:cNvSpPr>
            <p:nvPr/>
          </p:nvSpPr>
          <p:spPr bwMode="auto">
            <a:xfrm>
              <a:off x="7875845"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14"/>
            <p:cNvSpPr>
              <a:spLocks noChangeArrowheads="1"/>
            </p:cNvSpPr>
            <p:nvPr/>
          </p:nvSpPr>
          <p:spPr bwMode="auto">
            <a:xfrm>
              <a:off x="8734838"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15"/>
            <p:cNvSpPr>
              <a:spLocks noChangeArrowheads="1"/>
            </p:cNvSpPr>
            <p:nvPr/>
          </p:nvSpPr>
          <p:spPr bwMode="auto">
            <a:xfrm>
              <a:off x="8449074" y="4841378"/>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16"/>
            <p:cNvSpPr>
              <a:spLocks noChangeArrowheads="1"/>
            </p:cNvSpPr>
            <p:nvPr/>
          </p:nvSpPr>
          <p:spPr bwMode="auto">
            <a:xfrm>
              <a:off x="7015151"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17"/>
            <p:cNvSpPr>
              <a:spLocks noChangeArrowheads="1"/>
            </p:cNvSpPr>
            <p:nvPr/>
          </p:nvSpPr>
          <p:spPr bwMode="auto">
            <a:xfrm>
              <a:off x="816160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18"/>
            <p:cNvSpPr>
              <a:spLocks noChangeArrowheads="1"/>
            </p:cNvSpPr>
            <p:nvPr/>
          </p:nvSpPr>
          <p:spPr bwMode="auto">
            <a:xfrm>
              <a:off x="873483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19"/>
            <p:cNvSpPr>
              <a:spLocks noChangeArrowheads="1"/>
            </p:cNvSpPr>
            <p:nvPr/>
          </p:nvSpPr>
          <p:spPr bwMode="auto">
            <a:xfrm>
              <a:off x="7969399"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0"/>
            <p:cNvSpPr>
              <a:spLocks noChangeArrowheads="1"/>
            </p:cNvSpPr>
            <p:nvPr/>
          </p:nvSpPr>
          <p:spPr bwMode="auto">
            <a:xfrm>
              <a:off x="8637882"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1"/>
            <p:cNvSpPr>
              <a:spLocks noChangeArrowheads="1"/>
            </p:cNvSpPr>
            <p:nvPr/>
          </p:nvSpPr>
          <p:spPr bwMode="auto">
            <a:xfrm>
              <a:off x="7491424"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2"/>
            <p:cNvSpPr>
              <a:spLocks noChangeArrowheads="1"/>
            </p:cNvSpPr>
            <p:nvPr/>
          </p:nvSpPr>
          <p:spPr bwMode="auto">
            <a:xfrm>
              <a:off x="7875845"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23"/>
            <p:cNvSpPr>
              <a:spLocks noChangeArrowheads="1"/>
            </p:cNvSpPr>
            <p:nvPr/>
          </p:nvSpPr>
          <p:spPr bwMode="auto">
            <a:xfrm>
              <a:off x="854262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24"/>
            <p:cNvSpPr>
              <a:spLocks noChangeArrowheads="1"/>
            </p:cNvSpPr>
            <p:nvPr/>
          </p:nvSpPr>
          <p:spPr bwMode="auto">
            <a:xfrm>
              <a:off x="8637882"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25"/>
            <p:cNvSpPr>
              <a:spLocks noChangeArrowheads="1"/>
            </p:cNvSpPr>
            <p:nvPr/>
          </p:nvSpPr>
          <p:spPr bwMode="auto">
            <a:xfrm>
              <a:off x="6918195"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26"/>
            <p:cNvSpPr>
              <a:spLocks noChangeArrowheads="1"/>
            </p:cNvSpPr>
            <p:nvPr/>
          </p:nvSpPr>
          <p:spPr bwMode="auto">
            <a:xfrm>
              <a:off x="873483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27"/>
            <p:cNvSpPr>
              <a:spLocks noChangeArrowheads="1"/>
            </p:cNvSpPr>
            <p:nvPr/>
          </p:nvSpPr>
          <p:spPr bwMode="auto">
            <a:xfrm>
              <a:off x="7778889"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28"/>
            <p:cNvSpPr>
              <a:spLocks noChangeArrowheads="1"/>
            </p:cNvSpPr>
            <p:nvPr/>
          </p:nvSpPr>
          <p:spPr bwMode="auto">
            <a:xfrm>
              <a:off x="7683635"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29"/>
            <p:cNvSpPr>
              <a:spLocks noChangeArrowheads="1"/>
            </p:cNvSpPr>
            <p:nvPr/>
          </p:nvSpPr>
          <p:spPr bwMode="auto">
            <a:xfrm>
              <a:off x="7778889"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30"/>
            <p:cNvSpPr>
              <a:spLocks noChangeArrowheads="1"/>
            </p:cNvSpPr>
            <p:nvPr/>
          </p:nvSpPr>
          <p:spPr bwMode="auto">
            <a:xfrm>
              <a:off x="7778889"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31"/>
            <p:cNvSpPr>
              <a:spLocks noChangeArrowheads="1"/>
            </p:cNvSpPr>
            <p:nvPr/>
          </p:nvSpPr>
          <p:spPr bwMode="auto">
            <a:xfrm>
              <a:off x="7778889"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32"/>
            <p:cNvSpPr>
              <a:spLocks noChangeArrowheads="1"/>
            </p:cNvSpPr>
            <p:nvPr/>
          </p:nvSpPr>
          <p:spPr bwMode="auto">
            <a:xfrm>
              <a:off x="8064653"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33"/>
            <p:cNvSpPr>
              <a:spLocks noChangeArrowheads="1"/>
            </p:cNvSpPr>
            <p:nvPr/>
          </p:nvSpPr>
          <p:spPr bwMode="auto">
            <a:xfrm>
              <a:off x="7683635"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34"/>
            <p:cNvSpPr>
              <a:spLocks noChangeArrowheads="1"/>
            </p:cNvSpPr>
            <p:nvPr/>
          </p:nvSpPr>
          <p:spPr bwMode="auto">
            <a:xfrm>
              <a:off x="7205660"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35"/>
            <p:cNvSpPr>
              <a:spLocks noChangeArrowheads="1"/>
            </p:cNvSpPr>
            <p:nvPr/>
          </p:nvSpPr>
          <p:spPr bwMode="auto">
            <a:xfrm>
              <a:off x="6822940"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36"/>
            <p:cNvSpPr>
              <a:spLocks noChangeArrowheads="1"/>
            </p:cNvSpPr>
            <p:nvPr/>
          </p:nvSpPr>
          <p:spPr bwMode="auto">
            <a:xfrm>
              <a:off x="7778889"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37"/>
            <p:cNvSpPr>
              <a:spLocks noChangeArrowheads="1"/>
            </p:cNvSpPr>
            <p:nvPr/>
          </p:nvSpPr>
          <p:spPr bwMode="auto">
            <a:xfrm>
              <a:off x="758838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38"/>
            <p:cNvSpPr>
              <a:spLocks noChangeArrowheads="1"/>
            </p:cNvSpPr>
            <p:nvPr/>
          </p:nvSpPr>
          <p:spPr bwMode="auto">
            <a:xfrm>
              <a:off x="682294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39"/>
            <p:cNvSpPr>
              <a:spLocks noChangeArrowheads="1"/>
            </p:cNvSpPr>
            <p:nvPr/>
          </p:nvSpPr>
          <p:spPr bwMode="auto">
            <a:xfrm>
              <a:off x="8734838"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40"/>
            <p:cNvSpPr>
              <a:spLocks noChangeArrowheads="1"/>
            </p:cNvSpPr>
            <p:nvPr/>
          </p:nvSpPr>
          <p:spPr bwMode="auto">
            <a:xfrm>
              <a:off x="7969399"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41"/>
            <p:cNvSpPr>
              <a:spLocks noChangeArrowheads="1"/>
            </p:cNvSpPr>
            <p:nvPr/>
          </p:nvSpPr>
          <p:spPr bwMode="auto">
            <a:xfrm>
              <a:off x="7875845"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42"/>
            <p:cNvSpPr>
              <a:spLocks noChangeArrowheads="1"/>
            </p:cNvSpPr>
            <p:nvPr/>
          </p:nvSpPr>
          <p:spPr bwMode="auto">
            <a:xfrm>
              <a:off x="8064653"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43"/>
            <p:cNvSpPr>
              <a:spLocks noChangeArrowheads="1"/>
            </p:cNvSpPr>
            <p:nvPr/>
          </p:nvSpPr>
          <p:spPr bwMode="auto">
            <a:xfrm>
              <a:off x="758838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44"/>
            <p:cNvSpPr>
              <a:spLocks noChangeArrowheads="1"/>
            </p:cNvSpPr>
            <p:nvPr/>
          </p:nvSpPr>
          <p:spPr bwMode="auto">
            <a:xfrm>
              <a:off x="796939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5"/>
            <p:cNvSpPr>
              <a:spLocks noChangeArrowheads="1"/>
            </p:cNvSpPr>
            <p:nvPr/>
          </p:nvSpPr>
          <p:spPr bwMode="auto">
            <a:xfrm>
              <a:off x="7396170" y="646581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46"/>
            <p:cNvSpPr>
              <a:spLocks noChangeArrowheads="1"/>
            </p:cNvSpPr>
            <p:nvPr/>
          </p:nvSpPr>
          <p:spPr bwMode="auto">
            <a:xfrm>
              <a:off x="7588380"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47"/>
            <p:cNvSpPr>
              <a:spLocks noChangeArrowheads="1"/>
            </p:cNvSpPr>
            <p:nvPr/>
          </p:nvSpPr>
          <p:spPr bwMode="auto">
            <a:xfrm>
              <a:off x="7396170"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48"/>
            <p:cNvSpPr>
              <a:spLocks noChangeArrowheads="1"/>
            </p:cNvSpPr>
            <p:nvPr/>
          </p:nvSpPr>
          <p:spPr bwMode="auto">
            <a:xfrm>
              <a:off x="7778889"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49"/>
            <p:cNvSpPr>
              <a:spLocks noChangeArrowheads="1"/>
            </p:cNvSpPr>
            <p:nvPr/>
          </p:nvSpPr>
          <p:spPr bwMode="auto">
            <a:xfrm>
              <a:off x="7396170"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50"/>
            <p:cNvSpPr>
              <a:spLocks noChangeArrowheads="1"/>
            </p:cNvSpPr>
            <p:nvPr/>
          </p:nvSpPr>
          <p:spPr bwMode="auto">
            <a:xfrm>
              <a:off x="7491424" y="63688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51"/>
            <p:cNvSpPr>
              <a:spLocks noChangeArrowheads="1"/>
            </p:cNvSpPr>
            <p:nvPr/>
          </p:nvSpPr>
          <p:spPr bwMode="auto">
            <a:xfrm>
              <a:off x="7491424" y="646581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52"/>
            <p:cNvSpPr>
              <a:spLocks noChangeArrowheads="1"/>
            </p:cNvSpPr>
            <p:nvPr/>
          </p:nvSpPr>
          <p:spPr bwMode="auto">
            <a:xfrm>
              <a:off x="7875845" y="618004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53"/>
            <p:cNvSpPr>
              <a:spLocks noChangeArrowheads="1"/>
            </p:cNvSpPr>
            <p:nvPr/>
          </p:nvSpPr>
          <p:spPr bwMode="auto">
            <a:xfrm>
              <a:off x="7588380"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54"/>
            <p:cNvSpPr>
              <a:spLocks noChangeArrowheads="1"/>
            </p:cNvSpPr>
            <p:nvPr/>
          </p:nvSpPr>
          <p:spPr bwMode="auto">
            <a:xfrm>
              <a:off x="7778889"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55"/>
            <p:cNvSpPr>
              <a:spLocks noChangeArrowheads="1"/>
            </p:cNvSpPr>
            <p:nvPr/>
          </p:nvSpPr>
          <p:spPr bwMode="auto">
            <a:xfrm>
              <a:off x="7302616" y="302643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56"/>
            <p:cNvSpPr>
              <a:spLocks noChangeArrowheads="1"/>
            </p:cNvSpPr>
            <p:nvPr/>
          </p:nvSpPr>
          <p:spPr bwMode="auto">
            <a:xfrm>
              <a:off x="8352118"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57"/>
            <p:cNvSpPr>
              <a:spLocks noChangeArrowheads="1"/>
            </p:cNvSpPr>
            <p:nvPr/>
          </p:nvSpPr>
          <p:spPr bwMode="auto">
            <a:xfrm>
              <a:off x="7302616"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58"/>
            <p:cNvSpPr>
              <a:spLocks noChangeArrowheads="1"/>
            </p:cNvSpPr>
            <p:nvPr/>
          </p:nvSpPr>
          <p:spPr bwMode="auto">
            <a:xfrm>
              <a:off x="844907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159"/>
            <p:cNvSpPr>
              <a:spLocks noChangeArrowheads="1"/>
            </p:cNvSpPr>
            <p:nvPr/>
          </p:nvSpPr>
          <p:spPr bwMode="auto">
            <a:xfrm>
              <a:off x="739617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160"/>
            <p:cNvSpPr>
              <a:spLocks noChangeArrowheads="1"/>
            </p:cNvSpPr>
            <p:nvPr/>
          </p:nvSpPr>
          <p:spPr bwMode="auto">
            <a:xfrm>
              <a:off x="8352118"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161"/>
            <p:cNvSpPr>
              <a:spLocks noChangeArrowheads="1"/>
            </p:cNvSpPr>
            <p:nvPr/>
          </p:nvSpPr>
          <p:spPr bwMode="auto">
            <a:xfrm>
              <a:off x="7683635"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62"/>
            <p:cNvSpPr>
              <a:spLocks noChangeArrowheads="1"/>
            </p:cNvSpPr>
            <p:nvPr/>
          </p:nvSpPr>
          <p:spPr bwMode="auto">
            <a:xfrm>
              <a:off x="7683635"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163"/>
            <p:cNvSpPr>
              <a:spLocks noChangeArrowheads="1"/>
            </p:cNvSpPr>
            <p:nvPr/>
          </p:nvSpPr>
          <p:spPr bwMode="auto">
            <a:xfrm>
              <a:off x="7778889"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164"/>
            <p:cNvSpPr>
              <a:spLocks noChangeArrowheads="1"/>
            </p:cNvSpPr>
            <p:nvPr/>
          </p:nvSpPr>
          <p:spPr bwMode="auto">
            <a:xfrm>
              <a:off x="825686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165"/>
            <p:cNvSpPr>
              <a:spLocks noChangeArrowheads="1"/>
            </p:cNvSpPr>
            <p:nvPr/>
          </p:nvSpPr>
          <p:spPr bwMode="auto">
            <a:xfrm>
              <a:off x="739617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166"/>
            <p:cNvSpPr>
              <a:spLocks noChangeArrowheads="1"/>
            </p:cNvSpPr>
            <p:nvPr/>
          </p:nvSpPr>
          <p:spPr bwMode="auto">
            <a:xfrm>
              <a:off x="711040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167"/>
            <p:cNvSpPr>
              <a:spLocks noChangeArrowheads="1"/>
            </p:cNvSpPr>
            <p:nvPr/>
          </p:nvSpPr>
          <p:spPr bwMode="auto">
            <a:xfrm>
              <a:off x="8064653" y="398068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168"/>
            <p:cNvSpPr>
              <a:spLocks noChangeArrowheads="1"/>
            </p:cNvSpPr>
            <p:nvPr/>
          </p:nvSpPr>
          <p:spPr bwMode="auto">
            <a:xfrm>
              <a:off x="7778889"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169"/>
            <p:cNvSpPr>
              <a:spLocks noChangeArrowheads="1"/>
            </p:cNvSpPr>
            <p:nvPr/>
          </p:nvSpPr>
          <p:spPr bwMode="auto">
            <a:xfrm>
              <a:off x="8161609" y="417289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170"/>
            <p:cNvSpPr>
              <a:spLocks noChangeArrowheads="1"/>
            </p:cNvSpPr>
            <p:nvPr/>
          </p:nvSpPr>
          <p:spPr bwMode="auto">
            <a:xfrm>
              <a:off x="6729387"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171"/>
            <p:cNvSpPr>
              <a:spLocks noChangeArrowheads="1"/>
            </p:cNvSpPr>
            <p:nvPr/>
          </p:nvSpPr>
          <p:spPr bwMode="auto">
            <a:xfrm>
              <a:off x="8064653"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172"/>
            <p:cNvSpPr>
              <a:spLocks noChangeArrowheads="1"/>
            </p:cNvSpPr>
            <p:nvPr/>
          </p:nvSpPr>
          <p:spPr bwMode="auto">
            <a:xfrm>
              <a:off x="6632431"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173"/>
            <p:cNvSpPr>
              <a:spLocks noChangeArrowheads="1"/>
            </p:cNvSpPr>
            <p:nvPr/>
          </p:nvSpPr>
          <p:spPr bwMode="auto">
            <a:xfrm>
              <a:off x="8161609" y="4075938"/>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174"/>
            <p:cNvSpPr>
              <a:spLocks noChangeArrowheads="1"/>
            </p:cNvSpPr>
            <p:nvPr/>
          </p:nvSpPr>
          <p:spPr bwMode="auto">
            <a:xfrm>
              <a:off x="682294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175"/>
            <p:cNvSpPr>
              <a:spLocks noChangeArrowheads="1"/>
            </p:cNvSpPr>
            <p:nvPr/>
          </p:nvSpPr>
          <p:spPr bwMode="auto">
            <a:xfrm>
              <a:off x="8256864"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176"/>
            <p:cNvSpPr>
              <a:spLocks noChangeArrowheads="1"/>
            </p:cNvSpPr>
            <p:nvPr/>
          </p:nvSpPr>
          <p:spPr bwMode="auto">
            <a:xfrm>
              <a:off x="796939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177"/>
            <p:cNvSpPr>
              <a:spLocks noChangeArrowheads="1"/>
            </p:cNvSpPr>
            <p:nvPr/>
          </p:nvSpPr>
          <p:spPr bwMode="auto">
            <a:xfrm>
              <a:off x="825686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178"/>
            <p:cNvSpPr>
              <a:spLocks noChangeArrowheads="1"/>
            </p:cNvSpPr>
            <p:nvPr/>
          </p:nvSpPr>
          <p:spPr bwMode="auto">
            <a:xfrm>
              <a:off x="796939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179"/>
            <p:cNvSpPr>
              <a:spLocks noChangeArrowheads="1"/>
            </p:cNvSpPr>
            <p:nvPr/>
          </p:nvSpPr>
          <p:spPr bwMode="auto">
            <a:xfrm>
              <a:off x="6632431"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180"/>
            <p:cNvSpPr>
              <a:spLocks noChangeArrowheads="1"/>
            </p:cNvSpPr>
            <p:nvPr/>
          </p:nvSpPr>
          <p:spPr bwMode="auto">
            <a:xfrm>
              <a:off x="6729387"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181"/>
            <p:cNvSpPr>
              <a:spLocks noChangeArrowheads="1"/>
            </p:cNvSpPr>
            <p:nvPr/>
          </p:nvSpPr>
          <p:spPr bwMode="auto">
            <a:xfrm>
              <a:off x="6729387"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182"/>
            <p:cNvSpPr>
              <a:spLocks noChangeArrowheads="1"/>
            </p:cNvSpPr>
            <p:nvPr/>
          </p:nvSpPr>
          <p:spPr bwMode="auto">
            <a:xfrm>
              <a:off x="8064653" y="388542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183"/>
            <p:cNvSpPr>
              <a:spLocks noChangeArrowheads="1"/>
            </p:cNvSpPr>
            <p:nvPr/>
          </p:nvSpPr>
          <p:spPr bwMode="auto">
            <a:xfrm>
              <a:off x="816160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184"/>
            <p:cNvSpPr>
              <a:spLocks noChangeArrowheads="1"/>
            </p:cNvSpPr>
            <p:nvPr/>
          </p:nvSpPr>
          <p:spPr bwMode="auto">
            <a:xfrm>
              <a:off x="7491424"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85"/>
            <p:cNvSpPr>
              <a:spLocks noChangeArrowheads="1"/>
            </p:cNvSpPr>
            <p:nvPr/>
          </p:nvSpPr>
          <p:spPr bwMode="auto">
            <a:xfrm>
              <a:off x="8256864" y="4075938"/>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86"/>
            <p:cNvSpPr>
              <a:spLocks noChangeArrowheads="1"/>
            </p:cNvSpPr>
            <p:nvPr/>
          </p:nvSpPr>
          <p:spPr bwMode="auto">
            <a:xfrm>
              <a:off x="8352118" y="417289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87"/>
            <p:cNvSpPr>
              <a:spLocks noChangeArrowheads="1"/>
            </p:cNvSpPr>
            <p:nvPr/>
          </p:nvSpPr>
          <p:spPr bwMode="auto">
            <a:xfrm>
              <a:off x="7491424"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88"/>
            <p:cNvSpPr>
              <a:spLocks noChangeArrowheads="1"/>
            </p:cNvSpPr>
            <p:nvPr/>
          </p:nvSpPr>
          <p:spPr bwMode="auto">
            <a:xfrm>
              <a:off x="7969399" y="388542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89"/>
            <p:cNvSpPr>
              <a:spLocks noChangeArrowheads="1"/>
            </p:cNvSpPr>
            <p:nvPr/>
          </p:nvSpPr>
          <p:spPr bwMode="auto">
            <a:xfrm>
              <a:off x="796939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90"/>
            <p:cNvSpPr>
              <a:spLocks noChangeArrowheads="1"/>
            </p:cNvSpPr>
            <p:nvPr/>
          </p:nvSpPr>
          <p:spPr bwMode="auto">
            <a:xfrm>
              <a:off x="7969399" y="3788473"/>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91"/>
            <p:cNvSpPr>
              <a:spLocks noChangeArrowheads="1"/>
            </p:cNvSpPr>
            <p:nvPr/>
          </p:nvSpPr>
          <p:spPr bwMode="auto">
            <a:xfrm>
              <a:off x="682294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92"/>
            <p:cNvSpPr>
              <a:spLocks noChangeArrowheads="1"/>
            </p:cNvSpPr>
            <p:nvPr/>
          </p:nvSpPr>
          <p:spPr bwMode="auto">
            <a:xfrm>
              <a:off x="7491424" y="292777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93"/>
            <p:cNvSpPr>
              <a:spLocks noChangeArrowheads="1"/>
            </p:cNvSpPr>
            <p:nvPr/>
          </p:nvSpPr>
          <p:spPr bwMode="auto">
            <a:xfrm>
              <a:off x="7302616"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94"/>
            <p:cNvSpPr>
              <a:spLocks noChangeArrowheads="1"/>
            </p:cNvSpPr>
            <p:nvPr/>
          </p:nvSpPr>
          <p:spPr bwMode="auto">
            <a:xfrm>
              <a:off x="8256864"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95"/>
            <p:cNvSpPr>
              <a:spLocks noChangeArrowheads="1"/>
            </p:cNvSpPr>
            <p:nvPr/>
          </p:nvSpPr>
          <p:spPr bwMode="auto">
            <a:xfrm>
              <a:off x="7875845"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96"/>
            <p:cNvSpPr>
              <a:spLocks noChangeArrowheads="1"/>
            </p:cNvSpPr>
            <p:nvPr/>
          </p:nvSpPr>
          <p:spPr bwMode="auto">
            <a:xfrm>
              <a:off x="8161609" y="5508161"/>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97"/>
            <p:cNvSpPr>
              <a:spLocks noChangeArrowheads="1"/>
            </p:cNvSpPr>
            <p:nvPr/>
          </p:nvSpPr>
          <p:spPr bwMode="auto">
            <a:xfrm>
              <a:off x="8161609"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98"/>
            <p:cNvSpPr>
              <a:spLocks noChangeArrowheads="1"/>
            </p:cNvSpPr>
            <p:nvPr/>
          </p:nvSpPr>
          <p:spPr bwMode="auto">
            <a:xfrm>
              <a:off x="8256864"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99"/>
            <p:cNvSpPr>
              <a:spLocks noChangeArrowheads="1"/>
            </p:cNvSpPr>
            <p:nvPr/>
          </p:nvSpPr>
          <p:spPr bwMode="auto">
            <a:xfrm>
              <a:off x="7875845"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200"/>
            <p:cNvSpPr>
              <a:spLocks noChangeArrowheads="1"/>
            </p:cNvSpPr>
            <p:nvPr/>
          </p:nvSpPr>
          <p:spPr bwMode="auto">
            <a:xfrm>
              <a:off x="796939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201"/>
            <p:cNvSpPr>
              <a:spLocks noChangeArrowheads="1"/>
            </p:cNvSpPr>
            <p:nvPr/>
          </p:nvSpPr>
          <p:spPr bwMode="auto">
            <a:xfrm>
              <a:off x="8064653"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202"/>
            <p:cNvSpPr>
              <a:spLocks noChangeArrowheads="1"/>
            </p:cNvSpPr>
            <p:nvPr/>
          </p:nvSpPr>
          <p:spPr bwMode="auto">
            <a:xfrm>
              <a:off x="7969399"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203"/>
            <p:cNvSpPr>
              <a:spLocks noChangeArrowheads="1"/>
            </p:cNvSpPr>
            <p:nvPr/>
          </p:nvSpPr>
          <p:spPr bwMode="auto">
            <a:xfrm>
              <a:off x="7875845"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204"/>
            <p:cNvSpPr>
              <a:spLocks noChangeArrowheads="1"/>
            </p:cNvSpPr>
            <p:nvPr/>
          </p:nvSpPr>
          <p:spPr bwMode="auto">
            <a:xfrm>
              <a:off x="7969399"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206"/>
            <p:cNvSpPr>
              <a:spLocks noChangeArrowheads="1"/>
            </p:cNvSpPr>
            <p:nvPr/>
          </p:nvSpPr>
          <p:spPr bwMode="auto">
            <a:xfrm>
              <a:off x="8064653"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207"/>
            <p:cNvSpPr>
              <a:spLocks noChangeArrowheads="1"/>
            </p:cNvSpPr>
            <p:nvPr/>
          </p:nvSpPr>
          <p:spPr bwMode="auto">
            <a:xfrm>
              <a:off x="8064653"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208"/>
            <p:cNvSpPr>
              <a:spLocks noChangeArrowheads="1"/>
            </p:cNvSpPr>
            <p:nvPr/>
          </p:nvSpPr>
          <p:spPr bwMode="auto">
            <a:xfrm>
              <a:off x="701515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209"/>
            <p:cNvSpPr>
              <a:spLocks noChangeArrowheads="1"/>
            </p:cNvSpPr>
            <p:nvPr/>
          </p:nvSpPr>
          <p:spPr bwMode="auto">
            <a:xfrm>
              <a:off x="7110405"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210"/>
            <p:cNvSpPr>
              <a:spLocks noChangeArrowheads="1"/>
            </p:cNvSpPr>
            <p:nvPr/>
          </p:nvSpPr>
          <p:spPr bwMode="auto">
            <a:xfrm>
              <a:off x="8256863"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211"/>
            <p:cNvSpPr>
              <a:spLocks noChangeArrowheads="1"/>
            </p:cNvSpPr>
            <p:nvPr/>
          </p:nvSpPr>
          <p:spPr bwMode="auto">
            <a:xfrm>
              <a:off x="8256863" y="484137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212"/>
            <p:cNvSpPr>
              <a:spLocks noChangeArrowheads="1"/>
            </p:cNvSpPr>
            <p:nvPr/>
          </p:nvSpPr>
          <p:spPr bwMode="auto">
            <a:xfrm>
              <a:off x="6918195"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213"/>
            <p:cNvSpPr>
              <a:spLocks noChangeArrowheads="1"/>
            </p:cNvSpPr>
            <p:nvPr/>
          </p:nvSpPr>
          <p:spPr bwMode="auto">
            <a:xfrm>
              <a:off x="8256863"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214"/>
            <p:cNvSpPr>
              <a:spLocks noChangeArrowheads="1"/>
            </p:cNvSpPr>
            <p:nvPr/>
          </p:nvSpPr>
          <p:spPr bwMode="auto">
            <a:xfrm>
              <a:off x="7205660"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215"/>
            <p:cNvSpPr>
              <a:spLocks noChangeArrowheads="1"/>
            </p:cNvSpPr>
            <p:nvPr/>
          </p:nvSpPr>
          <p:spPr bwMode="auto">
            <a:xfrm>
              <a:off x="739616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216"/>
            <p:cNvSpPr>
              <a:spLocks noChangeArrowheads="1"/>
            </p:cNvSpPr>
            <p:nvPr/>
          </p:nvSpPr>
          <p:spPr bwMode="auto">
            <a:xfrm>
              <a:off x="758837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217"/>
            <p:cNvSpPr>
              <a:spLocks noChangeArrowheads="1"/>
            </p:cNvSpPr>
            <p:nvPr/>
          </p:nvSpPr>
          <p:spPr bwMode="auto">
            <a:xfrm>
              <a:off x="7302615"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218"/>
            <p:cNvSpPr>
              <a:spLocks noChangeArrowheads="1"/>
            </p:cNvSpPr>
            <p:nvPr/>
          </p:nvSpPr>
          <p:spPr bwMode="auto">
            <a:xfrm>
              <a:off x="7491424"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219"/>
            <p:cNvSpPr>
              <a:spLocks noChangeArrowheads="1"/>
            </p:cNvSpPr>
            <p:nvPr/>
          </p:nvSpPr>
          <p:spPr bwMode="auto">
            <a:xfrm>
              <a:off x="7875844"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220"/>
            <p:cNvSpPr>
              <a:spLocks noChangeArrowheads="1"/>
            </p:cNvSpPr>
            <p:nvPr/>
          </p:nvSpPr>
          <p:spPr bwMode="auto">
            <a:xfrm>
              <a:off x="8161608"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221"/>
            <p:cNvSpPr>
              <a:spLocks noChangeArrowheads="1"/>
            </p:cNvSpPr>
            <p:nvPr/>
          </p:nvSpPr>
          <p:spPr bwMode="auto">
            <a:xfrm>
              <a:off x="7683634"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222"/>
            <p:cNvSpPr>
              <a:spLocks noChangeArrowheads="1"/>
            </p:cNvSpPr>
            <p:nvPr/>
          </p:nvSpPr>
          <p:spPr bwMode="auto">
            <a:xfrm>
              <a:off x="8637882"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223"/>
            <p:cNvSpPr>
              <a:spLocks noChangeArrowheads="1"/>
            </p:cNvSpPr>
            <p:nvPr/>
          </p:nvSpPr>
          <p:spPr bwMode="auto">
            <a:xfrm>
              <a:off x="787584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224"/>
            <p:cNvSpPr>
              <a:spLocks noChangeArrowheads="1"/>
            </p:cNvSpPr>
            <p:nvPr/>
          </p:nvSpPr>
          <p:spPr bwMode="auto">
            <a:xfrm>
              <a:off x="7205660"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225"/>
            <p:cNvSpPr>
              <a:spLocks noChangeArrowheads="1"/>
            </p:cNvSpPr>
            <p:nvPr/>
          </p:nvSpPr>
          <p:spPr bwMode="auto">
            <a:xfrm>
              <a:off x="8542627"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226"/>
            <p:cNvSpPr>
              <a:spLocks noChangeArrowheads="1"/>
            </p:cNvSpPr>
            <p:nvPr/>
          </p:nvSpPr>
          <p:spPr bwMode="auto">
            <a:xfrm>
              <a:off x="8542627" y="484137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227"/>
            <p:cNvSpPr>
              <a:spLocks noChangeArrowheads="1"/>
            </p:cNvSpPr>
            <p:nvPr/>
          </p:nvSpPr>
          <p:spPr bwMode="auto">
            <a:xfrm>
              <a:off x="7110405"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228"/>
            <p:cNvSpPr>
              <a:spLocks noChangeArrowheads="1"/>
            </p:cNvSpPr>
            <p:nvPr/>
          </p:nvSpPr>
          <p:spPr bwMode="auto">
            <a:xfrm>
              <a:off x="7110405" y="2927778"/>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229"/>
            <p:cNvSpPr>
              <a:spLocks noChangeArrowheads="1"/>
            </p:cNvSpPr>
            <p:nvPr/>
          </p:nvSpPr>
          <p:spPr bwMode="auto">
            <a:xfrm>
              <a:off x="6918195"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230"/>
            <p:cNvSpPr>
              <a:spLocks noChangeArrowheads="1"/>
            </p:cNvSpPr>
            <p:nvPr/>
          </p:nvSpPr>
          <p:spPr bwMode="auto">
            <a:xfrm>
              <a:off x="844907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231"/>
            <p:cNvSpPr>
              <a:spLocks noChangeArrowheads="1"/>
            </p:cNvSpPr>
            <p:nvPr/>
          </p:nvSpPr>
          <p:spPr bwMode="auto">
            <a:xfrm>
              <a:off x="7205660" y="2927778"/>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232"/>
            <p:cNvSpPr>
              <a:spLocks noChangeArrowheads="1"/>
            </p:cNvSpPr>
            <p:nvPr/>
          </p:nvSpPr>
          <p:spPr bwMode="auto">
            <a:xfrm>
              <a:off x="701515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233"/>
            <p:cNvSpPr>
              <a:spLocks noChangeArrowheads="1"/>
            </p:cNvSpPr>
            <p:nvPr/>
          </p:nvSpPr>
          <p:spPr bwMode="auto">
            <a:xfrm>
              <a:off x="8449073"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234"/>
            <p:cNvSpPr>
              <a:spLocks noChangeArrowheads="1"/>
            </p:cNvSpPr>
            <p:nvPr/>
          </p:nvSpPr>
          <p:spPr bwMode="auto">
            <a:xfrm>
              <a:off x="8064653"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235"/>
            <p:cNvSpPr>
              <a:spLocks noChangeArrowheads="1"/>
            </p:cNvSpPr>
            <p:nvPr/>
          </p:nvSpPr>
          <p:spPr bwMode="auto">
            <a:xfrm>
              <a:off x="8161608"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236"/>
            <p:cNvSpPr>
              <a:spLocks noChangeArrowheads="1"/>
            </p:cNvSpPr>
            <p:nvPr/>
          </p:nvSpPr>
          <p:spPr bwMode="auto">
            <a:xfrm>
              <a:off x="787584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237"/>
            <p:cNvSpPr>
              <a:spLocks noChangeArrowheads="1"/>
            </p:cNvSpPr>
            <p:nvPr/>
          </p:nvSpPr>
          <p:spPr bwMode="auto">
            <a:xfrm>
              <a:off x="796939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238"/>
            <p:cNvSpPr>
              <a:spLocks noChangeArrowheads="1"/>
            </p:cNvSpPr>
            <p:nvPr/>
          </p:nvSpPr>
          <p:spPr bwMode="auto">
            <a:xfrm>
              <a:off x="825686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239"/>
            <p:cNvSpPr>
              <a:spLocks noChangeArrowheads="1"/>
            </p:cNvSpPr>
            <p:nvPr/>
          </p:nvSpPr>
          <p:spPr bwMode="auto">
            <a:xfrm>
              <a:off x="787584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240"/>
            <p:cNvSpPr>
              <a:spLocks noChangeArrowheads="1"/>
            </p:cNvSpPr>
            <p:nvPr/>
          </p:nvSpPr>
          <p:spPr bwMode="auto">
            <a:xfrm>
              <a:off x="825686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241"/>
            <p:cNvSpPr>
              <a:spLocks noChangeArrowheads="1"/>
            </p:cNvSpPr>
            <p:nvPr/>
          </p:nvSpPr>
          <p:spPr bwMode="auto">
            <a:xfrm>
              <a:off x="8352118"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242"/>
            <p:cNvSpPr>
              <a:spLocks noChangeArrowheads="1"/>
            </p:cNvSpPr>
            <p:nvPr/>
          </p:nvSpPr>
          <p:spPr bwMode="auto">
            <a:xfrm>
              <a:off x="8352118"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243"/>
            <p:cNvSpPr>
              <a:spLocks noChangeArrowheads="1"/>
            </p:cNvSpPr>
            <p:nvPr/>
          </p:nvSpPr>
          <p:spPr bwMode="auto">
            <a:xfrm>
              <a:off x="8064653"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244"/>
            <p:cNvSpPr>
              <a:spLocks noChangeArrowheads="1"/>
            </p:cNvSpPr>
            <p:nvPr/>
          </p:nvSpPr>
          <p:spPr bwMode="auto">
            <a:xfrm>
              <a:off x="7110405"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245"/>
            <p:cNvSpPr>
              <a:spLocks noChangeArrowheads="1"/>
            </p:cNvSpPr>
            <p:nvPr/>
          </p:nvSpPr>
          <p:spPr bwMode="auto">
            <a:xfrm>
              <a:off x="7969398"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246"/>
            <p:cNvSpPr>
              <a:spLocks noChangeArrowheads="1"/>
            </p:cNvSpPr>
            <p:nvPr/>
          </p:nvSpPr>
          <p:spPr bwMode="auto">
            <a:xfrm>
              <a:off x="825686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247"/>
            <p:cNvSpPr>
              <a:spLocks noChangeArrowheads="1"/>
            </p:cNvSpPr>
            <p:nvPr/>
          </p:nvSpPr>
          <p:spPr bwMode="auto">
            <a:xfrm>
              <a:off x="7302615" y="3215244"/>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248"/>
            <p:cNvSpPr>
              <a:spLocks noChangeArrowheads="1"/>
            </p:cNvSpPr>
            <p:nvPr/>
          </p:nvSpPr>
          <p:spPr bwMode="auto">
            <a:xfrm>
              <a:off x="825686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249"/>
            <p:cNvSpPr>
              <a:spLocks noChangeArrowheads="1"/>
            </p:cNvSpPr>
            <p:nvPr/>
          </p:nvSpPr>
          <p:spPr bwMode="auto">
            <a:xfrm>
              <a:off x="825686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250"/>
            <p:cNvSpPr>
              <a:spLocks noChangeArrowheads="1"/>
            </p:cNvSpPr>
            <p:nvPr/>
          </p:nvSpPr>
          <p:spPr bwMode="auto">
            <a:xfrm>
              <a:off x="816160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251"/>
            <p:cNvSpPr>
              <a:spLocks noChangeArrowheads="1"/>
            </p:cNvSpPr>
            <p:nvPr/>
          </p:nvSpPr>
          <p:spPr bwMode="auto">
            <a:xfrm>
              <a:off x="8542627" y="455391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252"/>
            <p:cNvSpPr>
              <a:spLocks noChangeArrowheads="1"/>
            </p:cNvSpPr>
            <p:nvPr/>
          </p:nvSpPr>
          <p:spPr bwMode="auto">
            <a:xfrm>
              <a:off x="7778889"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253"/>
            <p:cNvSpPr>
              <a:spLocks noChangeArrowheads="1"/>
            </p:cNvSpPr>
            <p:nvPr/>
          </p:nvSpPr>
          <p:spPr bwMode="auto">
            <a:xfrm>
              <a:off x="7683634"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254"/>
            <p:cNvSpPr>
              <a:spLocks noChangeArrowheads="1"/>
            </p:cNvSpPr>
            <p:nvPr/>
          </p:nvSpPr>
          <p:spPr bwMode="auto">
            <a:xfrm>
              <a:off x="8352118" y="455391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255"/>
            <p:cNvSpPr>
              <a:spLocks noChangeArrowheads="1"/>
            </p:cNvSpPr>
            <p:nvPr/>
          </p:nvSpPr>
          <p:spPr bwMode="auto">
            <a:xfrm>
              <a:off x="8542627" y="4649167"/>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256"/>
            <p:cNvSpPr>
              <a:spLocks noChangeArrowheads="1"/>
            </p:cNvSpPr>
            <p:nvPr/>
          </p:nvSpPr>
          <p:spPr bwMode="auto">
            <a:xfrm>
              <a:off x="825686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257"/>
            <p:cNvSpPr>
              <a:spLocks noChangeArrowheads="1"/>
            </p:cNvSpPr>
            <p:nvPr/>
          </p:nvSpPr>
          <p:spPr bwMode="auto">
            <a:xfrm>
              <a:off x="8161608" y="426644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258"/>
            <p:cNvSpPr>
              <a:spLocks noChangeArrowheads="1"/>
            </p:cNvSpPr>
            <p:nvPr/>
          </p:nvSpPr>
          <p:spPr bwMode="auto">
            <a:xfrm>
              <a:off x="7683634" y="369321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259"/>
            <p:cNvSpPr>
              <a:spLocks noChangeArrowheads="1"/>
            </p:cNvSpPr>
            <p:nvPr/>
          </p:nvSpPr>
          <p:spPr bwMode="auto">
            <a:xfrm>
              <a:off x="7875844" y="388542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260"/>
            <p:cNvSpPr>
              <a:spLocks noChangeArrowheads="1"/>
            </p:cNvSpPr>
            <p:nvPr/>
          </p:nvSpPr>
          <p:spPr bwMode="auto">
            <a:xfrm>
              <a:off x="7588379" y="359966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261"/>
            <p:cNvSpPr>
              <a:spLocks noChangeArrowheads="1"/>
            </p:cNvSpPr>
            <p:nvPr/>
          </p:nvSpPr>
          <p:spPr bwMode="auto">
            <a:xfrm>
              <a:off x="7491424" y="3407454"/>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262"/>
            <p:cNvSpPr>
              <a:spLocks noChangeArrowheads="1"/>
            </p:cNvSpPr>
            <p:nvPr/>
          </p:nvSpPr>
          <p:spPr bwMode="auto">
            <a:xfrm>
              <a:off x="816160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263"/>
            <p:cNvSpPr>
              <a:spLocks noChangeArrowheads="1"/>
            </p:cNvSpPr>
            <p:nvPr/>
          </p:nvSpPr>
          <p:spPr bwMode="auto">
            <a:xfrm>
              <a:off x="825686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264"/>
            <p:cNvSpPr>
              <a:spLocks noChangeArrowheads="1"/>
            </p:cNvSpPr>
            <p:nvPr/>
          </p:nvSpPr>
          <p:spPr bwMode="auto">
            <a:xfrm>
              <a:off x="6822940"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265"/>
            <p:cNvSpPr>
              <a:spLocks noChangeArrowheads="1"/>
            </p:cNvSpPr>
            <p:nvPr/>
          </p:nvSpPr>
          <p:spPr bwMode="auto">
            <a:xfrm>
              <a:off x="7588379" y="331219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266"/>
            <p:cNvSpPr>
              <a:spLocks noChangeArrowheads="1"/>
            </p:cNvSpPr>
            <p:nvPr/>
          </p:nvSpPr>
          <p:spPr bwMode="auto">
            <a:xfrm>
              <a:off x="8352118"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267"/>
            <p:cNvSpPr>
              <a:spLocks noChangeArrowheads="1"/>
            </p:cNvSpPr>
            <p:nvPr/>
          </p:nvSpPr>
          <p:spPr bwMode="auto">
            <a:xfrm>
              <a:off x="854262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268"/>
            <p:cNvSpPr>
              <a:spLocks noChangeArrowheads="1"/>
            </p:cNvSpPr>
            <p:nvPr/>
          </p:nvSpPr>
          <p:spPr bwMode="auto">
            <a:xfrm>
              <a:off x="7110405"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269"/>
            <p:cNvSpPr>
              <a:spLocks noChangeArrowheads="1"/>
            </p:cNvSpPr>
            <p:nvPr/>
          </p:nvSpPr>
          <p:spPr bwMode="auto">
            <a:xfrm>
              <a:off x="7683634"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270"/>
            <p:cNvSpPr>
              <a:spLocks noChangeArrowheads="1"/>
            </p:cNvSpPr>
            <p:nvPr/>
          </p:nvSpPr>
          <p:spPr bwMode="auto">
            <a:xfrm>
              <a:off x="7396169" y="178132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271"/>
            <p:cNvSpPr>
              <a:spLocks noChangeArrowheads="1"/>
            </p:cNvSpPr>
            <p:nvPr/>
          </p:nvSpPr>
          <p:spPr bwMode="auto">
            <a:xfrm>
              <a:off x="7396169"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272"/>
            <p:cNvSpPr>
              <a:spLocks noChangeArrowheads="1"/>
            </p:cNvSpPr>
            <p:nvPr/>
          </p:nvSpPr>
          <p:spPr bwMode="auto">
            <a:xfrm>
              <a:off x="7778889"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273"/>
            <p:cNvSpPr>
              <a:spLocks noChangeArrowheads="1"/>
            </p:cNvSpPr>
            <p:nvPr/>
          </p:nvSpPr>
          <p:spPr bwMode="auto">
            <a:xfrm>
              <a:off x="6918195"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274"/>
            <p:cNvSpPr>
              <a:spLocks noChangeArrowheads="1"/>
            </p:cNvSpPr>
            <p:nvPr/>
          </p:nvSpPr>
          <p:spPr bwMode="auto">
            <a:xfrm>
              <a:off x="8637882"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275"/>
            <p:cNvSpPr>
              <a:spLocks noChangeArrowheads="1"/>
            </p:cNvSpPr>
            <p:nvPr/>
          </p:nvSpPr>
          <p:spPr bwMode="auto">
            <a:xfrm>
              <a:off x="6822940"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276"/>
            <p:cNvSpPr>
              <a:spLocks noChangeArrowheads="1"/>
            </p:cNvSpPr>
            <p:nvPr/>
          </p:nvSpPr>
          <p:spPr bwMode="auto">
            <a:xfrm>
              <a:off x="6537176"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277"/>
            <p:cNvSpPr>
              <a:spLocks noChangeArrowheads="1"/>
            </p:cNvSpPr>
            <p:nvPr/>
          </p:nvSpPr>
          <p:spPr bwMode="auto">
            <a:xfrm>
              <a:off x="6537176"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278"/>
            <p:cNvSpPr>
              <a:spLocks noChangeArrowheads="1"/>
            </p:cNvSpPr>
            <p:nvPr/>
          </p:nvSpPr>
          <p:spPr bwMode="auto">
            <a:xfrm>
              <a:off x="6632431"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279"/>
            <p:cNvSpPr>
              <a:spLocks noChangeArrowheads="1"/>
            </p:cNvSpPr>
            <p:nvPr/>
          </p:nvSpPr>
          <p:spPr bwMode="auto">
            <a:xfrm>
              <a:off x="6729386"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280"/>
            <p:cNvSpPr>
              <a:spLocks noChangeArrowheads="1"/>
            </p:cNvSpPr>
            <p:nvPr/>
          </p:nvSpPr>
          <p:spPr bwMode="auto">
            <a:xfrm>
              <a:off x="7875844"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281"/>
            <p:cNvSpPr>
              <a:spLocks noChangeArrowheads="1"/>
            </p:cNvSpPr>
            <p:nvPr/>
          </p:nvSpPr>
          <p:spPr bwMode="auto">
            <a:xfrm>
              <a:off x="7491424"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282"/>
            <p:cNvSpPr>
              <a:spLocks noChangeArrowheads="1"/>
            </p:cNvSpPr>
            <p:nvPr/>
          </p:nvSpPr>
          <p:spPr bwMode="auto">
            <a:xfrm>
              <a:off x="7491424" y="178132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283"/>
            <p:cNvSpPr>
              <a:spLocks noChangeArrowheads="1"/>
            </p:cNvSpPr>
            <p:nvPr/>
          </p:nvSpPr>
          <p:spPr bwMode="auto">
            <a:xfrm>
              <a:off x="8637882"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284"/>
            <p:cNvSpPr>
              <a:spLocks noChangeArrowheads="1"/>
            </p:cNvSpPr>
            <p:nvPr/>
          </p:nvSpPr>
          <p:spPr bwMode="auto">
            <a:xfrm>
              <a:off x="758837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285"/>
            <p:cNvSpPr>
              <a:spLocks noChangeArrowheads="1"/>
            </p:cNvSpPr>
            <p:nvPr/>
          </p:nvSpPr>
          <p:spPr bwMode="auto">
            <a:xfrm>
              <a:off x="8637882"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286"/>
            <p:cNvSpPr>
              <a:spLocks noChangeArrowheads="1"/>
            </p:cNvSpPr>
            <p:nvPr/>
          </p:nvSpPr>
          <p:spPr bwMode="auto">
            <a:xfrm>
              <a:off x="8352118"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287"/>
            <p:cNvSpPr>
              <a:spLocks noChangeArrowheads="1"/>
            </p:cNvSpPr>
            <p:nvPr/>
          </p:nvSpPr>
          <p:spPr bwMode="auto">
            <a:xfrm>
              <a:off x="7588379"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288"/>
            <p:cNvSpPr>
              <a:spLocks noChangeArrowheads="1"/>
            </p:cNvSpPr>
            <p:nvPr/>
          </p:nvSpPr>
          <p:spPr bwMode="auto">
            <a:xfrm>
              <a:off x="7491424"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289"/>
            <p:cNvSpPr>
              <a:spLocks noChangeArrowheads="1"/>
            </p:cNvSpPr>
            <p:nvPr/>
          </p:nvSpPr>
          <p:spPr bwMode="auto">
            <a:xfrm>
              <a:off x="7491424"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290"/>
            <p:cNvSpPr>
              <a:spLocks noChangeArrowheads="1"/>
            </p:cNvSpPr>
            <p:nvPr/>
          </p:nvSpPr>
          <p:spPr bwMode="auto">
            <a:xfrm>
              <a:off x="844907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291"/>
            <p:cNvSpPr>
              <a:spLocks noChangeArrowheads="1"/>
            </p:cNvSpPr>
            <p:nvPr/>
          </p:nvSpPr>
          <p:spPr bwMode="auto">
            <a:xfrm>
              <a:off x="8352118"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292"/>
            <p:cNvSpPr>
              <a:spLocks noChangeArrowheads="1"/>
            </p:cNvSpPr>
            <p:nvPr/>
          </p:nvSpPr>
          <p:spPr bwMode="auto">
            <a:xfrm>
              <a:off x="672938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293"/>
            <p:cNvSpPr>
              <a:spLocks noChangeArrowheads="1"/>
            </p:cNvSpPr>
            <p:nvPr/>
          </p:nvSpPr>
          <p:spPr bwMode="auto">
            <a:xfrm>
              <a:off x="844907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294"/>
            <p:cNvSpPr>
              <a:spLocks noChangeArrowheads="1"/>
            </p:cNvSpPr>
            <p:nvPr/>
          </p:nvSpPr>
          <p:spPr bwMode="auto">
            <a:xfrm>
              <a:off x="8256863"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295"/>
            <p:cNvSpPr>
              <a:spLocks noChangeArrowheads="1"/>
            </p:cNvSpPr>
            <p:nvPr/>
          </p:nvSpPr>
          <p:spPr bwMode="auto">
            <a:xfrm>
              <a:off x="8352118"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296"/>
            <p:cNvSpPr>
              <a:spLocks noChangeArrowheads="1"/>
            </p:cNvSpPr>
            <p:nvPr/>
          </p:nvSpPr>
          <p:spPr bwMode="auto">
            <a:xfrm>
              <a:off x="8352118"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97"/>
            <p:cNvSpPr>
              <a:spLocks noChangeArrowheads="1"/>
            </p:cNvSpPr>
            <p:nvPr/>
          </p:nvSpPr>
          <p:spPr bwMode="auto">
            <a:xfrm>
              <a:off x="8256863"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98"/>
            <p:cNvSpPr>
              <a:spLocks noChangeArrowheads="1"/>
            </p:cNvSpPr>
            <p:nvPr/>
          </p:nvSpPr>
          <p:spPr bwMode="auto">
            <a:xfrm>
              <a:off x="8161608"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99"/>
            <p:cNvSpPr>
              <a:spLocks noChangeArrowheads="1"/>
            </p:cNvSpPr>
            <p:nvPr/>
          </p:nvSpPr>
          <p:spPr bwMode="auto">
            <a:xfrm>
              <a:off x="8256863"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300"/>
            <p:cNvSpPr>
              <a:spLocks noChangeArrowheads="1"/>
            </p:cNvSpPr>
            <p:nvPr/>
          </p:nvSpPr>
          <p:spPr bwMode="auto">
            <a:xfrm>
              <a:off x="682294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301"/>
            <p:cNvSpPr>
              <a:spLocks noChangeArrowheads="1"/>
            </p:cNvSpPr>
            <p:nvPr/>
          </p:nvSpPr>
          <p:spPr bwMode="auto">
            <a:xfrm>
              <a:off x="7969398"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302"/>
            <p:cNvSpPr>
              <a:spLocks noChangeArrowheads="1"/>
            </p:cNvSpPr>
            <p:nvPr/>
          </p:nvSpPr>
          <p:spPr bwMode="auto">
            <a:xfrm>
              <a:off x="7683634"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303"/>
            <p:cNvSpPr>
              <a:spLocks noChangeArrowheads="1"/>
            </p:cNvSpPr>
            <p:nvPr/>
          </p:nvSpPr>
          <p:spPr bwMode="auto">
            <a:xfrm>
              <a:off x="739616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304"/>
            <p:cNvSpPr>
              <a:spLocks noChangeArrowheads="1"/>
            </p:cNvSpPr>
            <p:nvPr/>
          </p:nvSpPr>
          <p:spPr bwMode="auto">
            <a:xfrm>
              <a:off x="8352118"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305"/>
            <p:cNvSpPr>
              <a:spLocks noChangeArrowheads="1"/>
            </p:cNvSpPr>
            <p:nvPr/>
          </p:nvSpPr>
          <p:spPr bwMode="auto">
            <a:xfrm>
              <a:off x="8637882"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306"/>
            <p:cNvSpPr>
              <a:spLocks noChangeArrowheads="1"/>
            </p:cNvSpPr>
            <p:nvPr/>
          </p:nvSpPr>
          <p:spPr bwMode="auto">
            <a:xfrm>
              <a:off x="758837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307"/>
            <p:cNvSpPr>
              <a:spLocks noChangeArrowheads="1"/>
            </p:cNvSpPr>
            <p:nvPr/>
          </p:nvSpPr>
          <p:spPr bwMode="auto">
            <a:xfrm>
              <a:off x="758837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308"/>
            <p:cNvSpPr>
              <a:spLocks noChangeArrowheads="1"/>
            </p:cNvSpPr>
            <p:nvPr/>
          </p:nvSpPr>
          <p:spPr bwMode="auto">
            <a:xfrm>
              <a:off x="8637882"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309"/>
            <p:cNvSpPr>
              <a:spLocks noChangeArrowheads="1"/>
            </p:cNvSpPr>
            <p:nvPr/>
          </p:nvSpPr>
          <p:spPr bwMode="auto">
            <a:xfrm>
              <a:off x="854262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310"/>
            <p:cNvSpPr>
              <a:spLocks noChangeArrowheads="1"/>
            </p:cNvSpPr>
            <p:nvPr/>
          </p:nvSpPr>
          <p:spPr bwMode="auto">
            <a:xfrm>
              <a:off x="8352118"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311"/>
            <p:cNvSpPr>
              <a:spLocks noChangeArrowheads="1"/>
            </p:cNvSpPr>
            <p:nvPr/>
          </p:nvSpPr>
          <p:spPr bwMode="auto">
            <a:xfrm>
              <a:off x="8352118"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312"/>
            <p:cNvSpPr>
              <a:spLocks noChangeArrowheads="1"/>
            </p:cNvSpPr>
            <p:nvPr/>
          </p:nvSpPr>
          <p:spPr bwMode="auto">
            <a:xfrm>
              <a:off x="7491424"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313"/>
            <p:cNvSpPr>
              <a:spLocks noChangeArrowheads="1"/>
            </p:cNvSpPr>
            <p:nvPr/>
          </p:nvSpPr>
          <p:spPr bwMode="auto">
            <a:xfrm>
              <a:off x="7683634"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314"/>
            <p:cNvSpPr>
              <a:spLocks noChangeArrowheads="1"/>
            </p:cNvSpPr>
            <p:nvPr/>
          </p:nvSpPr>
          <p:spPr bwMode="auto">
            <a:xfrm>
              <a:off x="7683634"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315"/>
            <p:cNvSpPr>
              <a:spLocks noChangeArrowheads="1"/>
            </p:cNvSpPr>
            <p:nvPr/>
          </p:nvSpPr>
          <p:spPr bwMode="auto">
            <a:xfrm>
              <a:off x="8542627"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316"/>
            <p:cNvSpPr>
              <a:spLocks noChangeArrowheads="1"/>
            </p:cNvSpPr>
            <p:nvPr/>
          </p:nvSpPr>
          <p:spPr bwMode="auto">
            <a:xfrm>
              <a:off x="7683634"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317"/>
            <p:cNvSpPr>
              <a:spLocks noChangeArrowheads="1"/>
            </p:cNvSpPr>
            <p:nvPr/>
          </p:nvSpPr>
          <p:spPr bwMode="auto">
            <a:xfrm>
              <a:off x="8256863"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318"/>
            <p:cNvSpPr>
              <a:spLocks noChangeArrowheads="1"/>
            </p:cNvSpPr>
            <p:nvPr/>
          </p:nvSpPr>
          <p:spPr bwMode="auto">
            <a:xfrm>
              <a:off x="7683634"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319"/>
            <p:cNvSpPr>
              <a:spLocks noChangeArrowheads="1"/>
            </p:cNvSpPr>
            <p:nvPr/>
          </p:nvSpPr>
          <p:spPr bwMode="auto">
            <a:xfrm>
              <a:off x="7875844" y="359966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320"/>
            <p:cNvSpPr>
              <a:spLocks noChangeArrowheads="1"/>
            </p:cNvSpPr>
            <p:nvPr/>
          </p:nvSpPr>
          <p:spPr bwMode="auto">
            <a:xfrm>
              <a:off x="844907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321"/>
            <p:cNvSpPr>
              <a:spLocks noChangeArrowheads="1"/>
            </p:cNvSpPr>
            <p:nvPr/>
          </p:nvSpPr>
          <p:spPr bwMode="auto">
            <a:xfrm>
              <a:off x="873483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322"/>
            <p:cNvSpPr>
              <a:spLocks noChangeArrowheads="1"/>
            </p:cNvSpPr>
            <p:nvPr/>
          </p:nvSpPr>
          <p:spPr bwMode="auto">
            <a:xfrm>
              <a:off x="8161608"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323"/>
            <p:cNvSpPr>
              <a:spLocks noChangeArrowheads="1"/>
            </p:cNvSpPr>
            <p:nvPr/>
          </p:nvSpPr>
          <p:spPr bwMode="auto">
            <a:xfrm>
              <a:off x="8449073"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324"/>
            <p:cNvSpPr>
              <a:spLocks noChangeArrowheads="1"/>
            </p:cNvSpPr>
            <p:nvPr/>
          </p:nvSpPr>
          <p:spPr bwMode="auto">
            <a:xfrm>
              <a:off x="7396169"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325"/>
            <p:cNvSpPr>
              <a:spLocks noChangeArrowheads="1"/>
            </p:cNvSpPr>
            <p:nvPr/>
          </p:nvSpPr>
          <p:spPr bwMode="auto">
            <a:xfrm>
              <a:off x="7396169"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326"/>
            <p:cNvSpPr>
              <a:spLocks noChangeArrowheads="1"/>
            </p:cNvSpPr>
            <p:nvPr/>
          </p:nvSpPr>
          <p:spPr bwMode="auto">
            <a:xfrm>
              <a:off x="7396169" y="656106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327"/>
            <p:cNvSpPr>
              <a:spLocks noChangeArrowheads="1"/>
            </p:cNvSpPr>
            <p:nvPr/>
          </p:nvSpPr>
          <p:spPr bwMode="auto">
            <a:xfrm>
              <a:off x="7778889" y="3501008"/>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328"/>
            <p:cNvSpPr>
              <a:spLocks noChangeArrowheads="1"/>
            </p:cNvSpPr>
            <p:nvPr/>
          </p:nvSpPr>
          <p:spPr bwMode="auto">
            <a:xfrm>
              <a:off x="7778889" y="359966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329"/>
            <p:cNvSpPr>
              <a:spLocks noChangeArrowheads="1"/>
            </p:cNvSpPr>
            <p:nvPr/>
          </p:nvSpPr>
          <p:spPr bwMode="auto">
            <a:xfrm>
              <a:off x="7491424" y="656106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330"/>
            <p:cNvSpPr>
              <a:spLocks noChangeArrowheads="1"/>
            </p:cNvSpPr>
            <p:nvPr/>
          </p:nvSpPr>
          <p:spPr bwMode="auto">
            <a:xfrm>
              <a:off x="873483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331"/>
            <p:cNvSpPr>
              <a:spLocks noChangeArrowheads="1"/>
            </p:cNvSpPr>
            <p:nvPr/>
          </p:nvSpPr>
          <p:spPr bwMode="auto">
            <a:xfrm>
              <a:off x="7683634"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332"/>
            <p:cNvSpPr>
              <a:spLocks noChangeArrowheads="1"/>
            </p:cNvSpPr>
            <p:nvPr/>
          </p:nvSpPr>
          <p:spPr bwMode="auto">
            <a:xfrm>
              <a:off x="7110405"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333"/>
            <p:cNvSpPr>
              <a:spLocks noChangeArrowheads="1"/>
            </p:cNvSpPr>
            <p:nvPr/>
          </p:nvSpPr>
          <p:spPr bwMode="auto">
            <a:xfrm>
              <a:off x="8352118"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334"/>
            <p:cNvSpPr>
              <a:spLocks noChangeArrowheads="1"/>
            </p:cNvSpPr>
            <p:nvPr/>
          </p:nvSpPr>
          <p:spPr bwMode="auto">
            <a:xfrm>
              <a:off x="8830092"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335"/>
            <p:cNvSpPr>
              <a:spLocks noChangeArrowheads="1"/>
            </p:cNvSpPr>
            <p:nvPr/>
          </p:nvSpPr>
          <p:spPr bwMode="auto">
            <a:xfrm>
              <a:off x="7491424"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336"/>
            <p:cNvSpPr>
              <a:spLocks noChangeArrowheads="1"/>
            </p:cNvSpPr>
            <p:nvPr/>
          </p:nvSpPr>
          <p:spPr bwMode="auto">
            <a:xfrm>
              <a:off x="8256863"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337"/>
            <p:cNvSpPr>
              <a:spLocks noChangeArrowheads="1"/>
            </p:cNvSpPr>
            <p:nvPr/>
          </p:nvSpPr>
          <p:spPr bwMode="auto">
            <a:xfrm>
              <a:off x="8542627"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338"/>
            <p:cNvSpPr>
              <a:spLocks noChangeArrowheads="1"/>
            </p:cNvSpPr>
            <p:nvPr/>
          </p:nvSpPr>
          <p:spPr bwMode="auto">
            <a:xfrm>
              <a:off x="7205660"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339"/>
            <p:cNvSpPr>
              <a:spLocks noChangeArrowheads="1"/>
            </p:cNvSpPr>
            <p:nvPr/>
          </p:nvSpPr>
          <p:spPr bwMode="auto">
            <a:xfrm>
              <a:off x="739616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340"/>
            <p:cNvSpPr>
              <a:spLocks noChangeArrowheads="1"/>
            </p:cNvSpPr>
            <p:nvPr/>
          </p:nvSpPr>
          <p:spPr bwMode="auto">
            <a:xfrm>
              <a:off x="7302615"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341"/>
            <p:cNvSpPr>
              <a:spLocks noChangeArrowheads="1"/>
            </p:cNvSpPr>
            <p:nvPr/>
          </p:nvSpPr>
          <p:spPr bwMode="auto">
            <a:xfrm>
              <a:off x="8542627"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342"/>
            <p:cNvSpPr>
              <a:spLocks noChangeArrowheads="1"/>
            </p:cNvSpPr>
            <p:nvPr/>
          </p:nvSpPr>
          <p:spPr bwMode="auto">
            <a:xfrm>
              <a:off x="7588379"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343"/>
            <p:cNvSpPr>
              <a:spLocks noChangeArrowheads="1"/>
            </p:cNvSpPr>
            <p:nvPr/>
          </p:nvSpPr>
          <p:spPr bwMode="auto">
            <a:xfrm>
              <a:off x="7875844"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344"/>
            <p:cNvSpPr>
              <a:spLocks noChangeArrowheads="1"/>
            </p:cNvSpPr>
            <p:nvPr/>
          </p:nvSpPr>
          <p:spPr bwMode="auto">
            <a:xfrm>
              <a:off x="7588379"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345"/>
            <p:cNvSpPr>
              <a:spLocks noChangeArrowheads="1"/>
            </p:cNvSpPr>
            <p:nvPr/>
          </p:nvSpPr>
          <p:spPr bwMode="auto">
            <a:xfrm>
              <a:off x="8830092"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346"/>
            <p:cNvSpPr>
              <a:spLocks noChangeArrowheads="1"/>
            </p:cNvSpPr>
            <p:nvPr/>
          </p:nvSpPr>
          <p:spPr bwMode="auto">
            <a:xfrm>
              <a:off x="8352118"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347"/>
            <p:cNvSpPr>
              <a:spLocks noChangeArrowheads="1"/>
            </p:cNvSpPr>
            <p:nvPr/>
          </p:nvSpPr>
          <p:spPr bwMode="auto">
            <a:xfrm>
              <a:off x="8256863"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348"/>
            <p:cNvSpPr>
              <a:spLocks noChangeArrowheads="1"/>
            </p:cNvSpPr>
            <p:nvPr/>
          </p:nvSpPr>
          <p:spPr bwMode="auto">
            <a:xfrm>
              <a:off x="8352118" y="426644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349"/>
            <p:cNvSpPr>
              <a:spLocks noChangeArrowheads="1"/>
            </p:cNvSpPr>
            <p:nvPr/>
          </p:nvSpPr>
          <p:spPr bwMode="auto">
            <a:xfrm>
              <a:off x="8064653"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350"/>
            <p:cNvSpPr>
              <a:spLocks noChangeArrowheads="1"/>
            </p:cNvSpPr>
            <p:nvPr/>
          </p:nvSpPr>
          <p:spPr bwMode="auto">
            <a:xfrm>
              <a:off x="7875844" y="627360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351"/>
            <p:cNvSpPr>
              <a:spLocks noChangeArrowheads="1"/>
            </p:cNvSpPr>
            <p:nvPr/>
          </p:nvSpPr>
          <p:spPr bwMode="auto">
            <a:xfrm>
              <a:off x="844907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352"/>
            <p:cNvSpPr>
              <a:spLocks noChangeArrowheads="1"/>
            </p:cNvSpPr>
            <p:nvPr/>
          </p:nvSpPr>
          <p:spPr bwMode="auto">
            <a:xfrm>
              <a:off x="7683634"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353"/>
            <p:cNvSpPr>
              <a:spLocks noChangeArrowheads="1"/>
            </p:cNvSpPr>
            <p:nvPr/>
          </p:nvSpPr>
          <p:spPr bwMode="auto">
            <a:xfrm>
              <a:off x="7778889"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354"/>
            <p:cNvSpPr>
              <a:spLocks noChangeArrowheads="1"/>
            </p:cNvSpPr>
            <p:nvPr/>
          </p:nvSpPr>
          <p:spPr bwMode="auto">
            <a:xfrm>
              <a:off x="7491424"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355"/>
            <p:cNvSpPr>
              <a:spLocks noChangeArrowheads="1"/>
            </p:cNvSpPr>
            <p:nvPr/>
          </p:nvSpPr>
          <p:spPr bwMode="auto">
            <a:xfrm>
              <a:off x="758837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356"/>
            <p:cNvSpPr>
              <a:spLocks noChangeArrowheads="1"/>
            </p:cNvSpPr>
            <p:nvPr/>
          </p:nvSpPr>
          <p:spPr bwMode="auto">
            <a:xfrm>
              <a:off x="7683634"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357"/>
            <p:cNvSpPr>
              <a:spLocks noChangeArrowheads="1"/>
            </p:cNvSpPr>
            <p:nvPr/>
          </p:nvSpPr>
          <p:spPr bwMode="auto">
            <a:xfrm>
              <a:off x="758837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358"/>
            <p:cNvSpPr>
              <a:spLocks noChangeArrowheads="1"/>
            </p:cNvSpPr>
            <p:nvPr/>
          </p:nvSpPr>
          <p:spPr bwMode="auto">
            <a:xfrm>
              <a:off x="8352118"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359"/>
            <p:cNvSpPr>
              <a:spLocks noChangeArrowheads="1"/>
            </p:cNvSpPr>
            <p:nvPr/>
          </p:nvSpPr>
          <p:spPr bwMode="auto">
            <a:xfrm>
              <a:off x="844907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360"/>
            <p:cNvSpPr>
              <a:spLocks noChangeArrowheads="1"/>
            </p:cNvSpPr>
            <p:nvPr/>
          </p:nvSpPr>
          <p:spPr bwMode="auto">
            <a:xfrm>
              <a:off x="730261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361"/>
            <p:cNvSpPr>
              <a:spLocks noChangeArrowheads="1"/>
            </p:cNvSpPr>
            <p:nvPr/>
          </p:nvSpPr>
          <p:spPr bwMode="auto">
            <a:xfrm>
              <a:off x="8449073"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362"/>
            <p:cNvSpPr>
              <a:spLocks noChangeArrowheads="1"/>
            </p:cNvSpPr>
            <p:nvPr/>
          </p:nvSpPr>
          <p:spPr bwMode="auto">
            <a:xfrm>
              <a:off x="7205660"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363"/>
            <p:cNvSpPr>
              <a:spLocks noChangeArrowheads="1"/>
            </p:cNvSpPr>
            <p:nvPr/>
          </p:nvSpPr>
          <p:spPr bwMode="auto">
            <a:xfrm>
              <a:off x="8352118" y="4361702"/>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364"/>
            <p:cNvSpPr>
              <a:spLocks noChangeArrowheads="1"/>
            </p:cNvSpPr>
            <p:nvPr/>
          </p:nvSpPr>
          <p:spPr bwMode="auto">
            <a:xfrm>
              <a:off x="844907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9896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38775992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766.x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767.xml"/><Relationship Id="rId4" Type="http://schemas.openxmlformats.org/officeDocument/2006/relationships/image" Target="../media/image27.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403.xml"/><Relationship Id="rId21" Type="http://schemas.openxmlformats.org/officeDocument/2006/relationships/tags" Target="../tags/tag398.xml"/><Relationship Id="rId42" Type="http://schemas.openxmlformats.org/officeDocument/2006/relationships/tags" Target="../tags/tag419.xml"/><Relationship Id="rId47" Type="http://schemas.openxmlformats.org/officeDocument/2006/relationships/tags" Target="../tags/tag424.xml"/><Relationship Id="rId63" Type="http://schemas.openxmlformats.org/officeDocument/2006/relationships/tags" Target="../tags/tag440.xml"/><Relationship Id="rId68" Type="http://schemas.openxmlformats.org/officeDocument/2006/relationships/tags" Target="../tags/tag445.xml"/><Relationship Id="rId84" Type="http://schemas.openxmlformats.org/officeDocument/2006/relationships/tags" Target="../tags/tag461.xml"/><Relationship Id="rId89" Type="http://schemas.openxmlformats.org/officeDocument/2006/relationships/tags" Target="../tags/tag466.xml"/><Relationship Id="rId16" Type="http://schemas.openxmlformats.org/officeDocument/2006/relationships/tags" Target="../tags/tag393.xml"/><Relationship Id="rId107" Type="http://schemas.openxmlformats.org/officeDocument/2006/relationships/chart" Target="../charts/chart9.xml"/><Relationship Id="rId11" Type="http://schemas.openxmlformats.org/officeDocument/2006/relationships/tags" Target="../tags/tag388.xml"/><Relationship Id="rId32" Type="http://schemas.openxmlformats.org/officeDocument/2006/relationships/tags" Target="../tags/tag409.xml"/><Relationship Id="rId37" Type="http://schemas.openxmlformats.org/officeDocument/2006/relationships/tags" Target="../tags/tag414.xml"/><Relationship Id="rId53" Type="http://schemas.openxmlformats.org/officeDocument/2006/relationships/tags" Target="../tags/tag430.xml"/><Relationship Id="rId58" Type="http://schemas.openxmlformats.org/officeDocument/2006/relationships/tags" Target="../tags/tag435.xml"/><Relationship Id="rId74" Type="http://schemas.openxmlformats.org/officeDocument/2006/relationships/tags" Target="../tags/tag451.xml"/><Relationship Id="rId79" Type="http://schemas.openxmlformats.org/officeDocument/2006/relationships/tags" Target="../tags/tag456.xml"/><Relationship Id="rId102" Type="http://schemas.openxmlformats.org/officeDocument/2006/relationships/notesSlide" Target="../notesSlides/notesSlide9.xml"/><Relationship Id="rId5" Type="http://schemas.openxmlformats.org/officeDocument/2006/relationships/tags" Target="../tags/tag382.xml"/><Relationship Id="rId90" Type="http://schemas.openxmlformats.org/officeDocument/2006/relationships/tags" Target="../tags/tag467.xml"/><Relationship Id="rId95" Type="http://schemas.openxmlformats.org/officeDocument/2006/relationships/tags" Target="../tags/tag472.xml"/><Relationship Id="rId22" Type="http://schemas.openxmlformats.org/officeDocument/2006/relationships/tags" Target="../tags/tag399.xml"/><Relationship Id="rId27" Type="http://schemas.openxmlformats.org/officeDocument/2006/relationships/tags" Target="../tags/tag404.xml"/><Relationship Id="rId43" Type="http://schemas.openxmlformats.org/officeDocument/2006/relationships/tags" Target="../tags/tag420.xml"/><Relationship Id="rId48" Type="http://schemas.openxmlformats.org/officeDocument/2006/relationships/tags" Target="../tags/tag425.xml"/><Relationship Id="rId64" Type="http://schemas.openxmlformats.org/officeDocument/2006/relationships/tags" Target="../tags/tag441.xml"/><Relationship Id="rId69" Type="http://schemas.openxmlformats.org/officeDocument/2006/relationships/tags" Target="../tags/tag446.xml"/><Relationship Id="rId80" Type="http://schemas.openxmlformats.org/officeDocument/2006/relationships/tags" Target="../tags/tag457.xml"/><Relationship Id="rId85" Type="http://schemas.openxmlformats.org/officeDocument/2006/relationships/tags" Target="../tags/tag462.xml"/><Relationship Id="rId12" Type="http://schemas.openxmlformats.org/officeDocument/2006/relationships/tags" Target="../tags/tag389.xml"/><Relationship Id="rId17" Type="http://schemas.openxmlformats.org/officeDocument/2006/relationships/tags" Target="../tags/tag394.xml"/><Relationship Id="rId33" Type="http://schemas.openxmlformats.org/officeDocument/2006/relationships/tags" Target="../tags/tag410.xml"/><Relationship Id="rId38" Type="http://schemas.openxmlformats.org/officeDocument/2006/relationships/tags" Target="../tags/tag415.xml"/><Relationship Id="rId59" Type="http://schemas.openxmlformats.org/officeDocument/2006/relationships/tags" Target="../tags/tag436.xml"/><Relationship Id="rId103" Type="http://schemas.openxmlformats.org/officeDocument/2006/relationships/oleObject" Target="../embeddings/oleObject11.bin"/><Relationship Id="rId20" Type="http://schemas.openxmlformats.org/officeDocument/2006/relationships/tags" Target="../tags/tag397.xml"/><Relationship Id="rId41" Type="http://schemas.openxmlformats.org/officeDocument/2006/relationships/tags" Target="../tags/tag418.xml"/><Relationship Id="rId54" Type="http://schemas.openxmlformats.org/officeDocument/2006/relationships/tags" Target="../tags/tag431.xml"/><Relationship Id="rId62" Type="http://schemas.openxmlformats.org/officeDocument/2006/relationships/tags" Target="../tags/tag439.xml"/><Relationship Id="rId70" Type="http://schemas.openxmlformats.org/officeDocument/2006/relationships/tags" Target="../tags/tag447.xml"/><Relationship Id="rId75" Type="http://schemas.openxmlformats.org/officeDocument/2006/relationships/tags" Target="../tags/tag452.xml"/><Relationship Id="rId83" Type="http://schemas.openxmlformats.org/officeDocument/2006/relationships/tags" Target="../tags/tag460.xml"/><Relationship Id="rId88" Type="http://schemas.openxmlformats.org/officeDocument/2006/relationships/tags" Target="../tags/tag465.xml"/><Relationship Id="rId91" Type="http://schemas.openxmlformats.org/officeDocument/2006/relationships/tags" Target="../tags/tag468.xml"/><Relationship Id="rId96" Type="http://schemas.openxmlformats.org/officeDocument/2006/relationships/tags" Target="../tags/tag473.xml"/><Relationship Id="rId1" Type="http://schemas.openxmlformats.org/officeDocument/2006/relationships/tags" Target="../tags/tag378.xml"/><Relationship Id="rId6" Type="http://schemas.openxmlformats.org/officeDocument/2006/relationships/tags" Target="../tags/tag383.xml"/><Relationship Id="rId15" Type="http://schemas.openxmlformats.org/officeDocument/2006/relationships/tags" Target="../tags/tag392.xml"/><Relationship Id="rId23" Type="http://schemas.openxmlformats.org/officeDocument/2006/relationships/tags" Target="../tags/tag400.xml"/><Relationship Id="rId28" Type="http://schemas.openxmlformats.org/officeDocument/2006/relationships/tags" Target="../tags/tag405.xml"/><Relationship Id="rId36" Type="http://schemas.openxmlformats.org/officeDocument/2006/relationships/tags" Target="../tags/tag413.xml"/><Relationship Id="rId49" Type="http://schemas.openxmlformats.org/officeDocument/2006/relationships/tags" Target="../tags/tag426.xml"/><Relationship Id="rId57" Type="http://schemas.openxmlformats.org/officeDocument/2006/relationships/tags" Target="../tags/tag434.xml"/><Relationship Id="rId106" Type="http://schemas.openxmlformats.org/officeDocument/2006/relationships/chart" Target="../charts/chart8.xml"/><Relationship Id="rId10" Type="http://schemas.openxmlformats.org/officeDocument/2006/relationships/tags" Target="../tags/tag387.xml"/><Relationship Id="rId31" Type="http://schemas.openxmlformats.org/officeDocument/2006/relationships/tags" Target="../tags/tag408.xml"/><Relationship Id="rId44" Type="http://schemas.openxmlformats.org/officeDocument/2006/relationships/tags" Target="../tags/tag421.xml"/><Relationship Id="rId52" Type="http://schemas.openxmlformats.org/officeDocument/2006/relationships/tags" Target="../tags/tag429.xml"/><Relationship Id="rId60" Type="http://schemas.openxmlformats.org/officeDocument/2006/relationships/tags" Target="../tags/tag437.xml"/><Relationship Id="rId65" Type="http://schemas.openxmlformats.org/officeDocument/2006/relationships/tags" Target="../tags/tag442.xml"/><Relationship Id="rId73" Type="http://schemas.openxmlformats.org/officeDocument/2006/relationships/tags" Target="../tags/tag450.xml"/><Relationship Id="rId78" Type="http://schemas.openxmlformats.org/officeDocument/2006/relationships/tags" Target="../tags/tag455.xml"/><Relationship Id="rId81" Type="http://schemas.openxmlformats.org/officeDocument/2006/relationships/tags" Target="../tags/tag458.xml"/><Relationship Id="rId86" Type="http://schemas.openxmlformats.org/officeDocument/2006/relationships/tags" Target="../tags/tag463.xml"/><Relationship Id="rId94" Type="http://schemas.openxmlformats.org/officeDocument/2006/relationships/tags" Target="../tags/tag471.xml"/><Relationship Id="rId99" Type="http://schemas.openxmlformats.org/officeDocument/2006/relationships/tags" Target="../tags/tag476.xml"/><Relationship Id="rId101" Type="http://schemas.openxmlformats.org/officeDocument/2006/relationships/slideLayout" Target="../slideLayouts/slideLayout3.xml"/><Relationship Id="rId4" Type="http://schemas.openxmlformats.org/officeDocument/2006/relationships/tags" Target="../tags/tag381.xml"/><Relationship Id="rId9" Type="http://schemas.openxmlformats.org/officeDocument/2006/relationships/tags" Target="../tags/tag386.xml"/><Relationship Id="rId13" Type="http://schemas.openxmlformats.org/officeDocument/2006/relationships/tags" Target="../tags/tag390.xml"/><Relationship Id="rId18" Type="http://schemas.openxmlformats.org/officeDocument/2006/relationships/tags" Target="../tags/tag395.xml"/><Relationship Id="rId39" Type="http://schemas.openxmlformats.org/officeDocument/2006/relationships/tags" Target="../tags/tag416.xml"/><Relationship Id="rId34" Type="http://schemas.openxmlformats.org/officeDocument/2006/relationships/tags" Target="../tags/tag411.xml"/><Relationship Id="rId50" Type="http://schemas.openxmlformats.org/officeDocument/2006/relationships/tags" Target="../tags/tag427.xml"/><Relationship Id="rId55" Type="http://schemas.openxmlformats.org/officeDocument/2006/relationships/tags" Target="../tags/tag432.xml"/><Relationship Id="rId76" Type="http://schemas.openxmlformats.org/officeDocument/2006/relationships/tags" Target="../tags/tag453.xml"/><Relationship Id="rId97" Type="http://schemas.openxmlformats.org/officeDocument/2006/relationships/tags" Target="../tags/tag474.xml"/><Relationship Id="rId104" Type="http://schemas.openxmlformats.org/officeDocument/2006/relationships/image" Target="../media/image1.emf"/><Relationship Id="rId7" Type="http://schemas.openxmlformats.org/officeDocument/2006/relationships/tags" Target="../tags/tag384.xml"/><Relationship Id="rId71" Type="http://schemas.openxmlformats.org/officeDocument/2006/relationships/tags" Target="../tags/tag448.xml"/><Relationship Id="rId92" Type="http://schemas.openxmlformats.org/officeDocument/2006/relationships/tags" Target="../tags/tag469.xml"/><Relationship Id="rId2" Type="http://schemas.openxmlformats.org/officeDocument/2006/relationships/tags" Target="../tags/tag379.xml"/><Relationship Id="rId29" Type="http://schemas.openxmlformats.org/officeDocument/2006/relationships/tags" Target="../tags/tag406.xml"/><Relationship Id="rId24" Type="http://schemas.openxmlformats.org/officeDocument/2006/relationships/tags" Target="../tags/tag401.xml"/><Relationship Id="rId40" Type="http://schemas.openxmlformats.org/officeDocument/2006/relationships/tags" Target="../tags/tag417.xml"/><Relationship Id="rId45" Type="http://schemas.openxmlformats.org/officeDocument/2006/relationships/tags" Target="../tags/tag422.xml"/><Relationship Id="rId66" Type="http://schemas.openxmlformats.org/officeDocument/2006/relationships/tags" Target="../tags/tag443.xml"/><Relationship Id="rId87" Type="http://schemas.openxmlformats.org/officeDocument/2006/relationships/tags" Target="../tags/tag464.xml"/><Relationship Id="rId61" Type="http://schemas.openxmlformats.org/officeDocument/2006/relationships/tags" Target="../tags/tag438.xml"/><Relationship Id="rId82" Type="http://schemas.openxmlformats.org/officeDocument/2006/relationships/tags" Target="../tags/tag459.xml"/><Relationship Id="rId19" Type="http://schemas.openxmlformats.org/officeDocument/2006/relationships/tags" Target="../tags/tag396.xml"/><Relationship Id="rId14" Type="http://schemas.openxmlformats.org/officeDocument/2006/relationships/tags" Target="../tags/tag391.xml"/><Relationship Id="rId30" Type="http://schemas.openxmlformats.org/officeDocument/2006/relationships/tags" Target="../tags/tag407.xml"/><Relationship Id="rId35" Type="http://schemas.openxmlformats.org/officeDocument/2006/relationships/tags" Target="../tags/tag412.xml"/><Relationship Id="rId56" Type="http://schemas.openxmlformats.org/officeDocument/2006/relationships/tags" Target="../tags/tag433.xml"/><Relationship Id="rId77" Type="http://schemas.openxmlformats.org/officeDocument/2006/relationships/tags" Target="../tags/tag454.xml"/><Relationship Id="rId100" Type="http://schemas.openxmlformats.org/officeDocument/2006/relationships/tags" Target="../tags/tag477.xml"/><Relationship Id="rId105" Type="http://schemas.openxmlformats.org/officeDocument/2006/relationships/chart" Target="../charts/chart7.xml"/><Relationship Id="rId8" Type="http://schemas.openxmlformats.org/officeDocument/2006/relationships/tags" Target="../tags/tag385.xml"/><Relationship Id="rId51" Type="http://schemas.openxmlformats.org/officeDocument/2006/relationships/tags" Target="../tags/tag428.xml"/><Relationship Id="rId72" Type="http://schemas.openxmlformats.org/officeDocument/2006/relationships/tags" Target="../tags/tag449.xml"/><Relationship Id="rId93" Type="http://schemas.openxmlformats.org/officeDocument/2006/relationships/tags" Target="../tags/tag470.xml"/><Relationship Id="rId98" Type="http://schemas.openxmlformats.org/officeDocument/2006/relationships/tags" Target="../tags/tag475.xml"/><Relationship Id="rId3" Type="http://schemas.openxmlformats.org/officeDocument/2006/relationships/tags" Target="../tags/tag380.xml"/><Relationship Id="rId25" Type="http://schemas.openxmlformats.org/officeDocument/2006/relationships/tags" Target="../tags/tag402.xml"/><Relationship Id="rId46" Type="http://schemas.openxmlformats.org/officeDocument/2006/relationships/tags" Target="../tags/tag423.xml"/><Relationship Id="rId67" Type="http://schemas.openxmlformats.org/officeDocument/2006/relationships/tags" Target="../tags/tag444.xml"/></Relationships>
</file>

<file path=ppt/slides/_rels/slide16.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image" Target="../media/image18.emf"/><Relationship Id="rId3" Type="http://schemas.openxmlformats.org/officeDocument/2006/relationships/tags" Target="../tags/tag480.xml"/><Relationship Id="rId7" Type="http://schemas.openxmlformats.org/officeDocument/2006/relationships/tags" Target="../tags/tag484.xml"/><Relationship Id="rId12" Type="http://schemas.openxmlformats.org/officeDocument/2006/relationships/oleObject" Target="../embeddings/oleObject12.bin"/><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slideLayout" Target="../slideLayouts/slideLayout3.xml"/><Relationship Id="rId5" Type="http://schemas.openxmlformats.org/officeDocument/2006/relationships/tags" Target="../tags/tag482.xml"/><Relationship Id="rId15" Type="http://schemas.openxmlformats.org/officeDocument/2006/relationships/chart" Target="../charts/chart11.xml"/><Relationship Id="rId10" Type="http://schemas.openxmlformats.org/officeDocument/2006/relationships/tags" Target="../tags/tag487.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chart" Target="../charts/chart10.xml"/></Relationships>
</file>

<file path=ppt/slides/_rels/slide1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490.xml"/><Relationship Id="rId7" Type="http://schemas.openxmlformats.org/officeDocument/2006/relationships/image" Target="../media/image18.emf"/><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oleObject" Target="../embeddings/oleObject13.bin"/><Relationship Id="rId5" Type="http://schemas.openxmlformats.org/officeDocument/2006/relationships/slideLayout" Target="../slideLayouts/slideLayout3.xml"/><Relationship Id="rId4" Type="http://schemas.openxmlformats.org/officeDocument/2006/relationships/tags" Target="../tags/tag491.xml"/><Relationship Id="rId9"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3" Type="http://schemas.openxmlformats.org/officeDocument/2006/relationships/tags" Target="../tags/tag504.xml"/><Relationship Id="rId18" Type="http://schemas.openxmlformats.org/officeDocument/2006/relationships/tags" Target="../tags/tag509.xml"/><Relationship Id="rId26" Type="http://schemas.openxmlformats.org/officeDocument/2006/relationships/tags" Target="../tags/tag517.xml"/><Relationship Id="rId39" Type="http://schemas.openxmlformats.org/officeDocument/2006/relationships/tags" Target="../tags/tag530.xml"/><Relationship Id="rId21" Type="http://schemas.openxmlformats.org/officeDocument/2006/relationships/tags" Target="../tags/tag512.xml"/><Relationship Id="rId34" Type="http://schemas.openxmlformats.org/officeDocument/2006/relationships/tags" Target="../tags/tag525.xml"/><Relationship Id="rId42" Type="http://schemas.openxmlformats.org/officeDocument/2006/relationships/tags" Target="../tags/tag533.xml"/><Relationship Id="rId47" Type="http://schemas.openxmlformats.org/officeDocument/2006/relationships/chart" Target="../charts/chart15.xml"/><Relationship Id="rId7" Type="http://schemas.openxmlformats.org/officeDocument/2006/relationships/tags" Target="../tags/tag498.xml"/><Relationship Id="rId2" Type="http://schemas.openxmlformats.org/officeDocument/2006/relationships/tags" Target="../tags/tag493.xml"/><Relationship Id="rId16" Type="http://schemas.openxmlformats.org/officeDocument/2006/relationships/tags" Target="../tags/tag507.xml"/><Relationship Id="rId29" Type="http://schemas.openxmlformats.org/officeDocument/2006/relationships/tags" Target="../tags/tag520.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tags" Target="../tags/tag502.xml"/><Relationship Id="rId24" Type="http://schemas.openxmlformats.org/officeDocument/2006/relationships/tags" Target="../tags/tag515.xml"/><Relationship Id="rId32" Type="http://schemas.openxmlformats.org/officeDocument/2006/relationships/tags" Target="../tags/tag523.xml"/><Relationship Id="rId37" Type="http://schemas.openxmlformats.org/officeDocument/2006/relationships/tags" Target="../tags/tag528.xml"/><Relationship Id="rId40" Type="http://schemas.openxmlformats.org/officeDocument/2006/relationships/tags" Target="../tags/tag531.xml"/><Relationship Id="rId45" Type="http://schemas.openxmlformats.org/officeDocument/2006/relationships/image" Target="../media/image18.emf"/><Relationship Id="rId5" Type="http://schemas.openxmlformats.org/officeDocument/2006/relationships/tags" Target="../tags/tag496.xml"/><Relationship Id="rId15" Type="http://schemas.openxmlformats.org/officeDocument/2006/relationships/tags" Target="../tags/tag506.xml"/><Relationship Id="rId23" Type="http://schemas.openxmlformats.org/officeDocument/2006/relationships/tags" Target="../tags/tag514.xml"/><Relationship Id="rId28" Type="http://schemas.openxmlformats.org/officeDocument/2006/relationships/tags" Target="../tags/tag519.xml"/><Relationship Id="rId36" Type="http://schemas.openxmlformats.org/officeDocument/2006/relationships/tags" Target="../tags/tag527.xml"/><Relationship Id="rId10" Type="http://schemas.openxmlformats.org/officeDocument/2006/relationships/tags" Target="../tags/tag501.xml"/><Relationship Id="rId19" Type="http://schemas.openxmlformats.org/officeDocument/2006/relationships/tags" Target="../tags/tag510.xml"/><Relationship Id="rId31" Type="http://schemas.openxmlformats.org/officeDocument/2006/relationships/tags" Target="../tags/tag522.xml"/><Relationship Id="rId44" Type="http://schemas.openxmlformats.org/officeDocument/2006/relationships/oleObject" Target="../embeddings/oleObject14.bin"/><Relationship Id="rId4" Type="http://schemas.openxmlformats.org/officeDocument/2006/relationships/tags" Target="../tags/tag495.xml"/><Relationship Id="rId9" Type="http://schemas.openxmlformats.org/officeDocument/2006/relationships/tags" Target="../tags/tag500.xml"/><Relationship Id="rId14" Type="http://schemas.openxmlformats.org/officeDocument/2006/relationships/tags" Target="../tags/tag505.xml"/><Relationship Id="rId22" Type="http://schemas.openxmlformats.org/officeDocument/2006/relationships/tags" Target="../tags/tag513.xml"/><Relationship Id="rId27" Type="http://schemas.openxmlformats.org/officeDocument/2006/relationships/tags" Target="../tags/tag518.xml"/><Relationship Id="rId30" Type="http://schemas.openxmlformats.org/officeDocument/2006/relationships/tags" Target="../tags/tag521.xml"/><Relationship Id="rId35" Type="http://schemas.openxmlformats.org/officeDocument/2006/relationships/tags" Target="../tags/tag526.xml"/><Relationship Id="rId43" Type="http://schemas.openxmlformats.org/officeDocument/2006/relationships/slideLayout" Target="../slideLayouts/slideLayout3.xml"/><Relationship Id="rId8" Type="http://schemas.openxmlformats.org/officeDocument/2006/relationships/tags" Target="../tags/tag499.xml"/><Relationship Id="rId3" Type="http://schemas.openxmlformats.org/officeDocument/2006/relationships/tags" Target="../tags/tag494.xml"/><Relationship Id="rId12" Type="http://schemas.openxmlformats.org/officeDocument/2006/relationships/tags" Target="../tags/tag503.xml"/><Relationship Id="rId17" Type="http://schemas.openxmlformats.org/officeDocument/2006/relationships/tags" Target="../tags/tag508.xml"/><Relationship Id="rId25" Type="http://schemas.openxmlformats.org/officeDocument/2006/relationships/tags" Target="../tags/tag516.xml"/><Relationship Id="rId33" Type="http://schemas.openxmlformats.org/officeDocument/2006/relationships/tags" Target="../tags/tag524.xml"/><Relationship Id="rId38" Type="http://schemas.openxmlformats.org/officeDocument/2006/relationships/tags" Target="../tags/tag529.xml"/><Relationship Id="rId46" Type="http://schemas.openxmlformats.org/officeDocument/2006/relationships/chart" Target="../charts/chart14.xml"/><Relationship Id="rId20" Type="http://schemas.openxmlformats.org/officeDocument/2006/relationships/tags" Target="../tags/tag511.xml"/><Relationship Id="rId41" Type="http://schemas.openxmlformats.org/officeDocument/2006/relationships/tags" Target="../tags/tag5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546.xml"/><Relationship Id="rId18" Type="http://schemas.openxmlformats.org/officeDocument/2006/relationships/tags" Target="../tags/tag551.xml"/><Relationship Id="rId26" Type="http://schemas.openxmlformats.org/officeDocument/2006/relationships/tags" Target="../tags/tag559.xml"/><Relationship Id="rId39" Type="http://schemas.openxmlformats.org/officeDocument/2006/relationships/tags" Target="../tags/tag572.xml"/><Relationship Id="rId21" Type="http://schemas.openxmlformats.org/officeDocument/2006/relationships/tags" Target="../tags/tag554.xml"/><Relationship Id="rId34" Type="http://schemas.openxmlformats.org/officeDocument/2006/relationships/tags" Target="../tags/tag567.xml"/><Relationship Id="rId42" Type="http://schemas.openxmlformats.org/officeDocument/2006/relationships/notesSlide" Target="../notesSlides/notesSlide12.xml"/><Relationship Id="rId7" Type="http://schemas.openxmlformats.org/officeDocument/2006/relationships/tags" Target="../tags/tag540.xml"/><Relationship Id="rId2" Type="http://schemas.openxmlformats.org/officeDocument/2006/relationships/tags" Target="../tags/tag535.xml"/><Relationship Id="rId16" Type="http://schemas.openxmlformats.org/officeDocument/2006/relationships/tags" Target="../tags/tag549.xml"/><Relationship Id="rId29" Type="http://schemas.openxmlformats.org/officeDocument/2006/relationships/tags" Target="../tags/tag562.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tags" Target="../tags/tag544.xml"/><Relationship Id="rId24" Type="http://schemas.openxmlformats.org/officeDocument/2006/relationships/tags" Target="../tags/tag557.xml"/><Relationship Id="rId32" Type="http://schemas.openxmlformats.org/officeDocument/2006/relationships/tags" Target="../tags/tag565.xml"/><Relationship Id="rId37" Type="http://schemas.openxmlformats.org/officeDocument/2006/relationships/tags" Target="../tags/tag570.xml"/><Relationship Id="rId40" Type="http://schemas.openxmlformats.org/officeDocument/2006/relationships/tags" Target="../tags/tag573.xml"/><Relationship Id="rId45" Type="http://schemas.openxmlformats.org/officeDocument/2006/relationships/chart" Target="../charts/chart16.xml"/><Relationship Id="rId5" Type="http://schemas.openxmlformats.org/officeDocument/2006/relationships/tags" Target="../tags/tag538.xml"/><Relationship Id="rId15" Type="http://schemas.openxmlformats.org/officeDocument/2006/relationships/tags" Target="../tags/tag548.xml"/><Relationship Id="rId23" Type="http://schemas.openxmlformats.org/officeDocument/2006/relationships/tags" Target="../tags/tag556.xml"/><Relationship Id="rId28" Type="http://schemas.openxmlformats.org/officeDocument/2006/relationships/tags" Target="../tags/tag561.xml"/><Relationship Id="rId36" Type="http://schemas.openxmlformats.org/officeDocument/2006/relationships/tags" Target="../tags/tag569.xml"/><Relationship Id="rId10" Type="http://schemas.openxmlformats.org/officeDocument/2006/relationships/tags" Target="../tags/tag543.xml"/><Relationship Id="rId19" Type="http://schemas.openxmlformats.org/officeDocument/2006/relationships/tags" Target="../tags/tag552.xml"/><Relationship Id="rId31" Type="http://schemas.openxmlformats.org/officeDocument/2006/relationships/tags" Target="../tags/tag564.xml"/><Relationship Id="rId44" Type="http://schemas.openxmlformats.org/officeDocument/2006/relationships/image" Target="../media/image18.emf"/><Relationship Id="rId4" Type="http://schemas.openxmlformats.org/officeDocument/2006/relationships/tags" Target="../tags/tag537.xml"/><Relationship Id="rId9" Type="http://schemas.openxmlformats.org/officeDocument/2006/relationships/tags" Target="../tags/tag542.xml"/><Relationship Id="rId14" Type="http://schemas.openxmlformats.org/officeDocument/2006/relationships/tags" Target="../tags/tag547.xml"/><Relationship Id="rId22" Type="http://schemas.openxmlformats.org/officeDocument/2006/relationships/tags" Target="../tags/tag555.xml"/><Relationship Id="rId27" Type="http://schemas.openxmlformats.org/officeDocument/2006/relationships/tags" Target="../tags/tag560.xml"/><Relationship Id="rId30" Type="http://schemas.openxmlformats.org/officeDocument/2006/relationships/tags" Target="../tags/tag563.xml"/><Relationship Id="rId35" Type="http://schemas.openxmlformats.org/officeDocument/2006/relationships/tags" Target="../tags/tag568.xml"/><Relationship Id="rId43" Type="http://schemas.openxmlformats.org/officeDocument/2006/relationships/oleObject" Target="../embeddings/oleObject15.bin"/><Relationship Id="rId8" Type="http://schemas.openxmlformats.org/officeDocument/2006/relationships/tags" Target="../tags/tag541.xml"/><Relationship Id="rId3" Type="http://schemas.openxmlformats.org/officeDocument/2006/relationships/tags" Target="../tags/tag536.xml"/><Relationship Id="rId12" Type="http://schemas.openxmlformats.org/officeDocument/2006/relationships/tags" Target="../tags/tag545.xml"/><Relationship Id="rId17" Type="http://schemas.openxmlformats.org/officeDocument/2006/relationships/tags" Target="../tags/tag550.xml"/><Relationship Id="rId25" Type="http://schemas.openxmlformats.org/officeDocument/2006/relationships/tags" Target="../tags/tag558.xml"/><Relationship Id="rId33" Type="http://schemas.openxmlformats.org/officeDocument/2006/relationships/tags" Target="../tags/tag566.xml"/><Relationship Id="rId38" Type="http://schemas.openxmlformats.org/officeDocument/2006/relationships/tags" Target="../tags/tag571.xml"/><Relationship Id="rId46" Type="http://schemas.openxmlformats.org/officeDocument/2006/relationships/chart" Target="../charts/chart17.xml"/><Relationship Id="rId20" Type="http://schemas.openxmlformats.org/officeDocument/2006/relationships/tags" Target="../tags/tag553.xml"/><Relationship Id="rId4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574.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tags" Target="../tags/tag582.xml"/><Relationship Id="rId13" Type="http://schemas.openxmlformats.org/officeDocument/2006/relationships/tags" Target="../tags/tag587.xml"/><Relationship Id="rId18" Type="http://schemas.openxmlformats.org/officeDocument/2006/relationships/tags" Target="../tags/tag592.xml"/><Relationship Id="rId26" Type="http://schemas.openxmlformats.org/officeDocument/2006/relationships/tags" Target="../tags/tag600.xml"/><Relationship Id="rId3" Type="http://schemas.openxmlformats.org/officeDocument/2006/relationships/tags" Target="../tags/tag577.xml"/><Relationship Id="rId21" Type="http://schemas.openxmlformats.org/officeDocument/2006/relationships/tags" Target="../tags/tag595.xml"/><Relationship Id="rId7" Type="http://schemas.openxmlformats.org/officeDocument/2006/relationships/tags" Target="../tags/tag581.xml"/><Relationship Id="rId12" Type="http://schemas.openxmlformats.org/officeDocument/2006/relationships/tags" Target="../tags/tag586.xml"/><Relationship Id="rId17" Type="http://schemas.openxmlformats.org/officeDocument/2006/relationships/tags" Target="../tags/tag591.xml"/><Relationship Id="rId25" Type="http://schemas.openxmlformats.org/officeDocument/2006/relationships/tags" Target="../tags/tag599.xml"/><Relationship Id="rId2" Type="http://schemas.openxmlformats.org/officeDocument/2006/relationships/tags" Target="../tags/tag576.xml"/><Relationship Id="rId16" Type="http://schemas.openxmlformats.org/officeDocument/2006/relationships/tags" Target="../tags/tag590.xml"/><Relationship Id="rId20" Type="http://schemas.openxmlformats.org/officeDocument/2006/relationships/tags" Target="../tags/tag594.xml"/><Relationship Id="rId29" Type="http://schemas.openxmlformats.org/officeDocument/2006/relationships/image" Target="../media/image21.emf"/><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tags" Target="../tags/tag585.xml"/><Relationship Id="rId24" Type="http://schemas.openxmlformats.org/officeDocument/2006/relationships/tags" Target="../tags/tag598.xml"/><Relationship Id="rId5" Type="http://schemas.openxmlformats.org/officeDocument/2006/relationships/tags" Target="../tags/tag579.xml"/><Relationship Id="rId15" Type="http://schemas.openxmlformats.org/officeDocument/2006/relationships/tags" Target="../tags/tag589.xml"/><Relationship Id="rId23" Type="http://schemas.openxmlformats.org/officeDocument/2006/relationships/tags" Target="../tags/tag597.xml"/><Relationship Id="rId28" Type="http://schemas.openxmlformats.org/officeDocument/2006/relationships/oleObject" Target="../embeddings/oleObject17.bin"/><Relationship Id="rId10" Type="http://schemas.openxmlformats.org/officeDocument/2006/relationships/tags" Target="../tags/tag584.xml"/><Relationship Id="rId19" Type="http://schemas.openxmlformats.org/officeDocument/2006/relationships/tags" Target="../tags/tag593.xml"/><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tags" Target="../tags/tag588.xml"/><Relationship Id="rId22" Type="http://schemas.openxmlformats.org/officeDocument/2006/relationships/tags" Target="../tags/tag596.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601.xml"/><Relationship Id="rId5" Type="http://schemas.openxmlformats.org/officeDocument/2006/relationships/chart" Target="../charts/chart19.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602.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vanbanphapluat.co/circular-no-30-2015-tt-byt-import-of-medical-equipment" TargetMode="External"/><Relationship Id="rId3" Type="http://schemas.openxmlformats.org/officeDocument/2006/relationships/notesSlide" Target="../notesSlides/notesSlide20.xml"/><Relationship Id="rId7" Type="http://schemas.openxmlformats.org/officeDocument/2006/relationships/hyperlink" Target="https://english.luatvietnam.vn/ecree-no-169-2018-nd-cp-dated-december-31-2018-of-the-government-on-amendments-to-the-governments-decree-no-36-2016-nd-cp-dated-may-15-2016-on-m-169999-Doc1.html" TargetMode="External"/><Relationship Id="rId2" Type="http://schemas.openxmlformats.org/officeDocument/2006/relationships/slideLayout" Target="../slideLayouts/slideLayout3.xml"/><Relationship Id="rId1" Type="http://schemas.openxmlformats.org/officeDocument/2006/relationships/tags" Target="../tags/tag603.xml"/><Relationship Id="rId6" Type="http://schemas.openxmlformats.org/officeDocument/2006/relationships/hyperlink" Target="https://vanbanphapluat.co/decree-36-2016-nd-cp-medical-equipment-management" TargetMode="Externa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604.xml"/><Relationship Id="rId4" Type="http://schemas.openxmlformats.org/officeDocument/2006/relationships/image" Target="../media/image2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605.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06.xml"/><Relationship Id="rId5" Type="http://schemas.openxmlformats.org/officeDocument/2006/relationships/image" Target="../media/image21.e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607.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608.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609.xml"/><Relationship Id="rId5" Type="http://schemas.openxmlformats.org/officeDocument/2006/relationships/image" Target="../media/image21.emf"/><Relationship Id="rId4" Type="http://schemas.openxmlformats.org/officeDocument/2006/relationships/oleObject" Target="../embeddings/oleObject2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610.xml"/><Relationship Id="rId5" Type="http://schemas.openxmlformats.org/officeDocument/2006/relationships/image" Target="../media/image21.emf"/><Relationship Id="rId4" Type="http://schemas.openxmlformats.org/officeDocument/2006/relationships/oleObject" Target="../embeddings/oleObject26.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611.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tags" Target="../tags/tag637.xml"/><Relationship Id="rId39" Type="http://schemas.openxmlformats.org/officeDocument/2006/relationships/tags" Target="../tags/tag650.xml"/><Relationship Id="rId21" Type="http://schemas.openxmlformats.org/officeDocument/2006/relationships/tags" Target="../tags/tag632.xml"/><Relationship Id="rId34" Type="http://schemas.openxmlformats.org/officeDocument/2006/relationships/tags" Target="../tags/tag645.xml"/><Relationship Id="rId42" Type="http://schemas.openxmlformats.org/officeDocument/2006/relationships/tags" Target="../tags/tag653.xml"/><Relationship Id="rId47" Type="http://schemas.openxmlformats.org/officeDocument/2006/relationships/tags" Target="../tags/tag658.xml"/><Relationship Id="rId50" Type="http://schemas.openxmlformats.org/officeDocument/2006/relationships/tags" Target="../tags/tag661.xml"/><Relationship Id="rId55" Type="http://schemas.openxmlformats.org/officeDocument/2006/relationships/tags" Target="../tags/tag666.xml"/><Relationship Id="rId7" Type="http://schemas.openxmlformats.org/officeDocument/2006/relationships/tags" Target="../tags/tag618.xml"/><Relationship Id="rId2" Type="http://schemas.openxmlformats.org/officeDocument/2006/relationships/tags" Target="../tags/tag613.xml"/><Relationship Id="rId16" Type="http://schemas.openxmlformats.org/officeDocument/2006/relationships/tags" Target="../tags/tag627.xml"/><Relationship Id="rId29" Type="http://schemas.openxmlformats.org/officeDocument/2006/relationships/tags" Target="../tags/tag640.xml"/><Relationship Id="rId11" Type="http://schemas.openxmlformats.org/officeDocument/2006/relationships/tags" Target="../tags/tag622.xml"/><Relationship Id="rId24" Type="http://schemas.openxmlformats.org/officeDocument/2006/relationships/tags" Target="../tags/tag635.xml"/><Relationship Id="rId32" Type="http://schemas.openxmlformats.org/officeDocument/2006/relationships/tags" Target="../tags/tag643.xml"/><Relationship Id="rId37" Type="http://schemas.openxmlformats.org/officeDocument/2006/relationships/tags" Target="../tags/tag648.xml"/><Relationship Id="rId40" Type="http://schemas.openxmlformats.org/officeDocument/2006/relationships/tags" Target="../tags/tag651.xml"/><Relationship Id="rId45" Type="http://schemas.openxmlformats.org/officeDocument/2006/relationships/tags" Target="../tags/tag656.xml"/><Relationship Id="rId53" Type="http://schemas.openxmlformats.org/officeDocument/2006/relationships/tags" Target="../tags/tag664.xml"/><Relationship Id="rId58" Type="http://schemas.openxmlformats.org/officeDocument/2006/relationships/chart" Target="../charts/chart21.xml"/><Relationship Id="rId5" Type="http://schemas.openxmlformats.org/officeDocument/2006/relationships/tags" Target="../tags/tag616.xml"/><Relationship Id="rId19" Type="http://schemas.openxmlformats.org/officeDocument/2006/relationships/tags" Target="../tags/tag630.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 Id="rId27" Type="http://schemas.openxmlformats.org/officeDocument/2006/relationships/tags" Target="../tags/tag638.xml"/><Relationship Id="rId30" Type="http://schemas.openxmlformats.org/officeDocument/2006/relationships/tags" Target="../tags/tag641.xml"/><Relationship Id="rId35" Type="http://schemas.openxmlformats.org/officeDocument/2006/relationships/tags" Target="../tags/tag646.xml"/><Relationship Id="rId43" Type="http://schemas.openxmlformats.org/officeDocument/2006/relationships/tags" Target="../tags/tag654.xml"/><Relationship Id="rId48" Type="http://schemas.openxmlformats.org/officeDocument/2006/relationships/tags" Target="../tags/tag659.xml"/><Relationship Id="rId56" Type="http://schemas.openxmlformats.org/officeDocument/2006/relationships/slideLayout" Target="../slideLayouts/slideLayout3.xml"/><Relationship Id="rId8" Type="http://schemas.openxmlformats.org/officeDocument/2006/relationships/tags" Target="../tags/tag619.xml"/><Relationship Id="rId51" Type="http://schemas.openxmlformats.org/officeDocument/2006/relationships/tags" Target="../tags/tag662.xml"/><Relationship Id="rId3" Type="http://schemas.openxmlformats.org/officeDocument/2006/relationships/tags" Target="../tags/tag614.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tags" Target="../tags/tag636.xml"/><Relationship Id="rId33" Type="http://schemas.openxmlformats.org/officeDocument/2006/relationships/tags" Target="../tags/tag644.xml"/><Relationship Id="rId38" Type="http://schemas.openxmlformats.org/officeDocument/2006/relationships/tags" Target="../tags/tag649.xml"/><Relationship Id="rId46" Type="http://schemas.openxmlformats.org/officeDocument/2006/relationships/tags" Target="../tags/tag657.xml"/><Relationship Id="rId59" Type="http://schemas.openxmlformats.org/officeDocument/2006/relationships/oleObject" Target="../embeddings/oleObject27.bin"/><Relationship Id="rId20" Type="http://schemas.openxmlformats.org/officeDocument/2006/relationships/tags" Target="../tags/tag631.xml"/><Relationship Id="rId41" Type="http://schemas.openxmlformats.org/officeDocument/2006/relationships/tags" Target="../tags/tag652.xml"/><Relationship Id="rId54" Type="http://schemas.openxmlformats.org/officeDocument/2006/relationships/tags" Target="../tags/tag665.xml"/><Relationship Id="rId1" Type="http://schemas.openxmlformats.org/officeDocument/2006/relationships/tags" Target="../tags/tag612.xml"/><Relationship Id="rId6" Type="http://schemas.openxmlformats.org/officeDocument/2006/relationships/tags" Target="../tags/tag617.xml"/><Relationship Id="rId15" Type="http://schemas.openxmlformats.org/officeDocument/2006/relationships/tags" Target="../tags/tag626.xml"/><Relationship Id="rId23" Type="http://schemas.openxmlformats.org/officeDocument/2006/relationships/tags" Target="../tags/tag634.xml"/><Relationship Id="rId28" Type="http://schemas.openxmlformats.org/officeDocument/2006/relationships/tags" Target="../tags/tag639.xml"/><Relationship Id="rId36" Type="http://schemas.openxmlformats.org/officeDocument/2006/relationships/tags" Target="../tags/tag647.xml"/><Relationship Id="rId49" Type="http://schemas.openxmlformats.org/officeDocument/2006/relationships/tags" Target="../tags/tag660.xml"/><Relationship Id="rId57" Type="http://schemas.openxmlformats.org/officeDocument/2006/relationships/notesSlide" Target="../notesSlides/notesSlide27.xml"/><Relationship Id="rId10" Type="http://schemas.openxmlformats.org/officeDocument/2006/relationships/tags" Target="../tags/tag621.xml"/><Relationship Id="rId31" Type="http://schemas.openxmlformats.org/officeDocument/2006/relationships/tags" Target="../tags/tag642.xml"/><Relationship Id="rId44" Type="http://schemas.openxmlformats.org/officeDocument/2006/relationships/tags" Target="../tags/tag655.xml"/><Relationship Id="rId52" Type="http://schemas.openxmlformats.org/officeDocument/2006/relationships/tags" Target="../tags/tag663.xml"/><Relationship Id="rId60" Type="http://schemas.openxmlformats.org/officeDocument/2006/relationships/image" Target="../media/image18.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667.xml"/><Relationship Id="rId5" Type="http://schemas.openxmlformats.org/officeDocument/2006/relationships/image" Target="../media/image21.e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668.xml"/><Relationship Id="rId5" Type="http://schemas.openxmlformats.org/officeDocument/2006/relationships/image" Target="../media/image21.e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69.xml"/><Relationship Id="rId5" Type="http://schemas.openxmlformats.org/officeDocument/2006/relationships/image" Target="../media/image21.emf"/><Relationship Id="rId4" Type="http://schemas.openxmlformats.org/officeDocument/2006/relationships/oleObject" Target="../embeddings/oleObject2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670.xml"/><Relationship Id="rId5" Type="http://schemas.openxmlformats.org/officeDocument/2006/relationships/image" Target="../media/image21.emf"/><Relationship Id="rId4" Type="http://schemas.openxmlformats.org/officeDocument/2006/relationships/oleObject" Target="../embeddings/oleObject28.bin"/></Relationships>
</file>

<file path=ppt/slides/_rels/slide59.xml.rels><?xml version="1.0" encoding="UTF-8" standalone="yes"?>
<Relationships xmlns="http://schemas.openxmlformats.org/package/2006/relationships"><Relationship Id="rId13" Type="http://schemas.openxmlformats.org/officeDocument/2006/relationships/tags" Target="../tags/tag683.xml"/><Relationship Id="rId18" Type="http://schemas.openxmlformats.org/officeDocument/2006/relationships/tags" Target="../tags/tag688.xml"/><Relationship Id="rId26" Type="http://schemas.openxmlformats.org/officeDocument/2006/relationships/tags" Target="../tags/tag696.xml"/><Relationship Id="rId39" Type="http://schemas.openxmlformats.org/officeDocument/2006/relationships/tags" Target="../tags/tag709.xml"/><Relationship Id="rId21" Type="http://schemas.openxmlformats.org/officeDocument/2006/relationships/tags" Target="../tags/tag691.xml"/><Relationship Id="rId34" Type="http://schemas.openxmlformats.org/officeDocument/2006/relationships/tags" Target="../tags/tag704.xml"/><Relationship Id="rId42" Type="http://schemas.openxmlformats.org/officeDocument/2006/relationships/tags" Target="../tags/tag712.xml"/><Relationship Id="rId47" Type="http://schemas.openxmlformats.org/officeDocument/2006/relationships/image" Target="../media/image18.emf"/><Relationship Id="rId7" Type="http://schemas.openxmlformats.org/officeDocument/2006/relationships/tags" Target="../tags/tag677.xml"/><Relationship Id="rId2" Type="http://schemas.openxmlformats.org/officeDocument/2006/relationships/tags" Target="../tags/tag672.xml"/><Relationship Id="rId16" Type="http://schemas.openxmlformats.org/officeDocument/2006/relationships/tags" Target="../tags/tag686.xml"/><Relationship Id="rId29" Type="http://schemas.openxmlformats.org/officeDocument/2006/relationships/tags" Target="../tags/tag699.xml"/><Relationship Id="rId11" Type="http://schemas.openxmlformats.org/officeDocument/2006/relationships/tags" Target="../tags/tag681.xml"/><Relationship Id="rId24" Type="http://schemas.openxmlformats.org/officeDocument/2006/relationships/tags" Target="../tags/tag694.xml"/><Relationship Id="rId32" Type="http://schemas.openxmlformats.org/officeDocument/2006/relationships/tags" Target="../tags/tag702.xml"/><Relationship Id="rId37" Type="http://schemas.openxmlformats.org/officeDocument/2006/relationships/tags" Target="../tags/tag707.xml"/><Relationship Id="rId40" Type="http://schemas.openxmlformats.org/officeDocument/2006/relationships/tags" Target="../tags/tag710.xml"/><Relationship Id="rId45" Type="http://schemas.openxmlformats.org/officeDocument/2006/relationships/notesSlide" Target="../notesSlides/notesSlide33.xml"/><Relationship Id="rId5" Type="http://schemas.openxmlformats.org/officeDocument/2006/relationships/tags" Target="../tags/tag675.xml"/><Relationship Id="rId15" Type="http://schemas.openxmlformats.org/officeDocument/2006/relationships/tags" Target="../tags/tag685.xml"/><Relationship Id="rId23" Type="http://schemas.openxmlformats.org/officeDocument/2006/relationships/tags" Target="../tags/tag693.xml"/><Relationship Id="rId28" Type="http://schemas.openxmlformats.org/officeDocument/2006/relationships/tags" Target="../tags/tag698.xml"/><Relationship Id="rId36" Type="http://schemas.openxmlformats.org/officeDocument/2006/relationships/tags" Target="../tags/tag706.xml"/><Relationship Id="rId49" Type="http://schemas.openxmlformats.org/officeDocument/2006/relationships/chart" Target="../charts/chart23.xml"/><Relationship Id="rId10" Type="http://schemas.openxmlformats.org/officeDocument/2006/relationships/tags" Target="../tags/tag680.xml"/><Relationship Id="rId19" Type="http://schemas.openxmlformats.org/officeDocument/2006/relationships/tags" Target="../tags/tag689.xml"/><Relationship Id="rId31" Type="http://schemas.openxmlformats.org/officeDocument/2006/relationships/tags" Target="../tags/tag701.xml"/><Relationship Id="rId44" Type="http://schemas.openxmlformats.org/officeDocument/2006/relationships/slideLayout" Target="../slideLayouts/slideLayout3.xml"/><Relationship Id="rId4" Type="http://schemas.openxmlformats.org/officeDocument/2006/relationships/tags" Target="../tags/tag674.xml"/><Relationship Id="rId9" Type="http://schemas.openxmlformats.org/officeDocument/2006/relationships/tags" Target="../tags/tag679.xml"/><Relationship Id="rId14" Type="http://schemas.openxmlformats.org/officeDocument/2006/relationships/tags" Target="../tags/tag684.xml"/><Relationship Id="rId22" Type="http://schemas.openxmlformats.org/officeDocument/2006/relationships/tags" Target="../tags/tag692.xml"/><Relationship Id="rId27" Type="http://schemas.openxmlformats.org/officeDocument/2006/relationships/tags" Target="../tags/tag697.xml"/><Relationship Id="rId30" Type="http://schemas.openxmlformats.org/officeDocument/2006/relationships/tags" Target="../tags/tag700.xml"/><Relationship Id="rId35" Type="http://schemas.openxmlformats.org/officeDocument/2006/relationships/tags" Target="../tags/tag705.xml"/><Relationship Id="rId43" Type="http://schemas.openxmlformats.org/officeDocument/2006/relationships/tags" Target="../tags/tag713.xml"/><Relationship Id="rId48" Type="http://schemas.openxmlformats.org/officeDocument/2006/relationships/chart" Target="../charts/chart22.xml"/><Relationship Id="rId8" Type="http://schemas.openxmlformats.org/officeDocument/2006/relationships/tags" Target="../tags/tag678.xml"/><Relationship Id="rId3" Type="http://schemas.openxmlformats.org/officeDocument/2006/relationships/tags" Target="../tags/tag673.xml"/><Relationship Id="rId12" Type="http://schemas.openxmlformats.org/officeDocument/2006/relationships/tags" Target="../tags/tag682.xml"/><Relationship Id="rId17" Type="http://schemas.openxmlformats.org/officeDocument/2006/relationships/tags" Target="../tags/tag687.xml"/><Relationship Id="rId25" Type="http://schemas.openxmlformats.org/officeDocument/2006/relationships/tags" Target="../tags/tag695.xml"/><Relationship Id="rId33" Type="http://schemas.openxmlformats.org/officeDocument/2006/relationships/tags" Target="../tags/tag703.xml"/><Relationship Id="rId38" Type="http://schemas.openxmlformats.org/officeDocument/2006/relationships/tags" Target="../tags/tag708.xml"/><Relationship Id="rId46" Type="http://schemas.openxmlformats.org/officeDocument/2006/relationships/oleObject" Target="../embeddings/oleObject30.bin"/><Relationship Id="rId20" Type="http://schemas.openxmlformats.org/officeDocument/2006/relationships/tags" Target="../tags/tag690.xml"/><Relationship Id="rId41" Type="http://schemas.openxmlformats.org/officeDocument/2006/relationships/tags" Target="../tags/tag711.xml"/><Relationship Id="rId1" Type="http://schemas.openxmlformats.org/officeDocument/2006/relationships/tags" Target="../tags/tag671.xml"/><Relationship Id="rId6" Type="http://schemas.openxmlformats.org/officeDocument/2006/relationships/tags" Target="../tags/tag676.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chart" Target="../charts/chart1.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oleObject" Target="../embeddings/oleObject5.bin"/><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 Type="http://schemas.openxmlformats.org/officeDocument/2006/relationships/tags" Target="../tags/tag7.xml"/><Relationship Id="rId6" Type="http://schemas.openxmlformats.org/officeDocument/2006/relationships/tags" Target="../tags/tag12.xml"/><Relationship Id="rId23" Type="http://schemas.openxmlformats.org/officeDocument/2006/relationships/tags" Target="../tags/tag29.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119" Type="http://schemas.openxmlformats.org/officeDocument/2006/relationships/tags" Target="../tags/tag125.xml"/><Relationship Id="rId44" Type="http://schemas.openxmlformats.org/officeDocument/2006/relationships/tags" Target="../tags/tag50.xml"/><Relationship Id="rId60" Type="http://schemas.openxmlformats.org/officeDocument/2006/relationships/tags" Target="../tags/tag66.xml"/><Relationship Id="rId65" Type="http://schemas.openxmlformats.org/officeDocument/2006/relationships/tags" Target="../tags/tag71.xml"/><Relationship Id="rId81" Type="http://schemas.openxmlformats.org/officeDocument/2006/relationships/tags" Target="../tags/tag87.xml"/><Relationship Id="rId86" Type="http://schemas.openxmlformats.org/officeDocument/2006/relationships/tags" Target="../tags/tag92.xml"/><Relationship Id="rId130" Type="http://schemas.openxmlformats.org/officeDocument/2006/relationships/tags" Target="../tags/tag136.xml"/><Relationship Id="rId135" Type="http://schemas.openxmlformats.org/officeDocument/2006/relationships/tags" Target="../tags/tag141.xml"/><Relationship Id="rId151" Type="http://schemas.openxmlformats.org/officeDocument/2006/relationships/tags" Target="../tags/tag157.xml"/><Relationship Id="rId156" Type="http://schemas.openxmlformats.org/officeDocument/2006/relationships/tags" Target="../tags/tag162.xml"/><Relationship Id="rId172" Type="http://schemas.openxmlformats.org/officeDocument/2006/relationships/image" Target="../media/image1.emf"/><Relationship Id="rId13" Type="http://schemas.openxmlformats.org/officeDocument/2006/relationships/tags" Target="../tags/tag19.xml"/><Relationship Id="rId18" Type="http://schemas.openxmlformats.org/officeDocument/2006/relationships/tags" Target="../tags/tag24.xml"/><Relationship Id="rId39" Type="http://schemas.openxmlformats.org/officeDocument/2006/relationships/tags" Target="../tags/tag45.xml"/><Relationship Id="rId109" Type="http://schemas.openxmlformats.org/officeDocument/2006/relationships/tags" Target="../tags/tag115.xml"/><Relationship Id="rId34" Type="http://schemas.openxmlformats.org/officeDocument/2006/relationships/tags" Target="../tags/tag40.xml"/><Relationship Id="rId50" Type="http://schemas.openxmlformats.org/officeDocument/2006/relationships/tags" Target="../tags/tag56.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04" Type="http://schemas.openxmlformats.org/officeDocument/2006/relationships/tags" Target="../tags/tag110.xml"/><Relationship Id="rId120" Type="http://schemas.openxmlformats.org/officeDocument/2006/relationships/tags" Target="../tags/tag126.xml"/><Relationship Id="rId125" Type="http://schemas.openxmlformats.org/officeDocument/2006/relationships/tags" Target="../tags/tag131.xml"/><Relationship Id="rId141" Type="http://schemas.openxmlformats.org/officeDocument/2006/relationships/tags" Target="../tags/tag147.xml"/><Relationship Id="rId146" Type="http://schemas.openxmlformats.org/officeDocument/2006/relationships/tags" Target="../tags/tag152.xml"/><Relationship Id="rId167" Type="http://schemas.openxmlformats.org/officeDocument/2006/relationships/tags" Target="../tags/tag173.xml"/><Relationship Id="rId7" Type="http://schemas.openxmlformats.org/officeDocument/2006/relationships/tags" Target="../tags/tag13.xml"/><Relationship Id="rId71" Type="http://schemas.openxmlformats.org/officeDocument/2006/relationships/tags" Target="../tags/tag77.xml"/><Relationship Id="rId92" Type="http://schemas.openxmlformats.org/officeDocument/2006/relationships/tags" Target="../tags/tag98.xml"/><Relationship Id="rId162" Type="http://schemas.openxmlformats.org/officeDocument/2006/relationships/tags" Target="../tags/tag168.xml"/><Relationship Id="rId2" Type="http://schemas.openxmlformats.org/officeDocument/2006/relationships/tags" Target="../tags/tag8.xml"/><Relationship Id="rId29" Type="http://schemas.openxmlformats.org/officeDocument/2006/relationships/tags" Target="../tags/tag35.xml"/><Relationship Id="rId24" Type="http://schemas.openxmlformats.org/officeDocument/2006/relationships/tags" Target="../tags/tag30.xml"/><Relationship Id="rId40" Type="http://schemas.openxmlformats.org/officeDocument/2006/relationships/tags" Target="../tags/tag46.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15" Type="http://schemas.openxmlformats.org/officeDocument/2006/relationships/tags" Target="../tags/tag121.xml"/><Relationship Id="rId131" Type="http://schemas.openxmlformats.org/officeDocument/2006/relationships/tags" Target="../tags/tag137.xml"/><Relationship Id="rId136" Type="http://schemas.openxmlformats.org/officeDocument/2006/relationships/tags" Target="../tags/tag142.xml"/><Relationship Id="rId157" Type="http://schemas.openxmlformats.org/officeDocument/2006/relationships/tags" Target="../tags/tag163.xml"/><Relationship Id="rId61" Type="http://schemas.openxmlformats.org/officeDocument/2006/relationships/tags" Target="../tags/tag67.xml"/><Relationship Id="rId82" Type="http://schemas.openxmlformats.org/officeDocument/2006/relationships/tags" Target="../tags/tag88.xml"/><Relationship Id="rId152" Type="http://schemas.openxmlformats.org/officeDocument/2006/relationships/tags" Target="../tags/tag158.xml"/><Relationship Id="rId173" Type="http://schemas.openxmlformats.org/officeDocument/2006/relationships/chart" Target="../charts/chart2.xml"/><Relationship Id="rId19" Type="http://schemas.openxmlformats.org/officeDocument/2006/relationships/tags" Target="../tags/tag25.xml"/><Relationship Id="rId14" Type="http://schemas.openxmlformats.org/officeDocument/2006/relationships/tags" Target="../tags/tag20.xml"/><Relationship Id="rId30" Type="http://schemas.openxmlformats.org/officeDocument/2006/relationships/tags" Target="../tags/tag36.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slideLayout" Target="../slideLayouts/slideLayout3.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3" Type="http://schemas.openxmlformats.org/officeDocument/2006/relationships/tags" Target="../tags/tag9.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notesSlide" Target="../notesSlides/notesSlide4.xml"/><Relationship Id="rId4" Type="http://schemas.openxmlformats.org/officeDocument/2006/relationships/tags" Target="../tags/tag10.xml"/><Relationship Id="rId9" Type="http://schemas.openxmlformats.org/officeDocument/2006/relationships/tags" Target="../tags/tag15.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6" Type="http://schemas.openxmlformats.org/officeDocument/2006/relationships/tags" Target="../tags/tag22.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714.xml"/><Relationship Id="rId5" Type="http://schemas.openxmlformats.org/officeDocument/2006/relationships/image" Target="../media/image21.emf"/><Relationship Id="rId4" Type="http://schemas.openxmlformats.org/officeDocument/2006/relationships/oleObject" Target="../embeddings/oleObject31.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3" Type="http://schemas.openxmlformats.org/officeDocument/2006/relationships/tags" Target="../tags/tag727.xml"/><Relationship Id="rId18" Type="http://schemas.openxmlformats.org/officeDocument/2006/relationships/tags" Target="../tags/tag732.xml"/><Relationship Id="rId26" Type="http://schemas.openxmlformats.org/officeDocument/2006/relationships/tags" Target="../tags/tag740.xml"/><Relationship Id="rId39" Type="http://schemas.openxmlformats.org/officeDocument/2006/relationships/tags" Target="../tags/tag753.xml"/><Relationship Id="rId21" Type="http://schemas.openxmlformats.org/officeDocument/2006/relationships/tags" Target="../tags/tag735.xml"/><Relationship Id="rId34" Type="http://schemas.openxmlformats.org/officeDocument/2006/relationships/tags" Target="../tags/tag748.xml"/><Relationship Id="rId42" Type="http://schemas.openxmlformats.org/officeDocument/2006/relationships/slideLayout" Target="../slideLayouts/slideLayout3.xml"/><Relationship Id="rId47" Type="http://schemas.openxmlformats.org/officeDocument/2006/relationships/chart" Target="../charts/chart25.xml"/><Relationship Id="rId7" Type="http://schemas.openxmlformats.org/officeDocument/2006/relationships/tags" Target="../tags/tag721.xml"/><Relationship Id="rId2" Type="http://schemas.openxmlformats.org/officeDocument/2006/relationships/tags" Target="../tags/tag716.xml"/><Relationship Id="rId16" Type="http://schemas.openxmlformats.org/officeDocument/2006/relationships/tags" Target="../tags/tag730.xml"/><Relationship Id="rId29" Type="http://schemas.openxmlformats.org/officeDocument/2006/relationships/tags" Target="../tags/tag743.xml"/><Relationship Id="rId1" Type="http://schemas.openxmlformats.org/officeDocument/2006/relationships/tags" Target="../tags/tag715.xml"/><Relationship Id="rId6" Type="http://schemas.openxmlformats.org/officeDocument/2006/relationships/tags" Target="../tags/tag720.xml"/><Relationship Id="rId11" Type="http://schemas.openxmlformats.org/officeDocument/2006/relationships/tags" Target="../tags/tag725.xml"/><Relationship Id="rId24" Type="http://schemas.openxmlformats.org/officeDocument/2006/relationships/tags" Target="../tags/tag738.xml"/><Relationship Id="rId32" Type="http://schemas.openxmlformats.org/officeDocument/2006/relationships/tags" Target="../tags/tag746.xml"/><Relationship Id="rId37" Type="http://schemas.openxmlformats.org/officeDocument/2006/relationships/tags" Target="../tags/tag751.xml"/><Relationship Id="rId40" Type="http://schemas.openxmlformats.org/officeDocument/2006/relationships/tags" Target="../tags/tag754.xml"/><Relationship Id="rId45" Type="http://schemas.openxmlformats.org/officeDocument/2006/relationships/image" Target="../media/image18.emf"/><Relationship Id="rId5" Type="http://schemas.openxmlformats.org/officeDocument/2006/relationships/tags" Target="../tags/tag719.xml"/><Relationship Id="rId15" Type="http://schemas.openxmlformats.org/officeDocument/2006/relationships/tags" Target="../tags/tag729.xml"/><Relationship Id="rId23" Type="http://schemas.openxmlformats.org/officeDocument/2006/relationships/tags" Target="../tags/tag737.xml"/><Relationship Id="rId28" Type="http://schemas.openxmlformats.org/officeDocument/2006/relationships/tags" Target="../tags/tag742.xml"/><Relationship Id="rId36" Type="http://schemas.openxmlformats.org/officeDocument/2006/relationships/tags" Target="../tags/tag750.xml"/><Relationship Id="rId10" Type="http://schemas.openxmlformats.org/officeDocument/2006/relationships/tags" Target="../tags/tag724.xml"/><Relationship Id="rId19" Type="http://schemas.openxmlformats.org/officeDocument/2006/relationships/tags" Target="../tags/tag733.xml"/><Relationship Id="rId31" Type="http://schemas.openxmlformats.org/officeDocument/2006/relationships/tags" Target="../tags/tag745.xml"/><Relationship Id="rId44" Type="http://schemas.openxmlformats.org/officeDocument/2006/relationships/oleObject" Target="../embeddings/oleObject32.bin"/><Relationship Id="rId4" Type="http://schemas.openxmlformats.org/officeDocument/2006/relationships/tags" Target="../tags/tag718.xml"/><Relationship Id="rId9" Type="http://schemas.openxmlformats.org/officeDocument/2006/relationships/tags" Target="../tags/tag723.xml"/><Relationship Id="rId14" Type="http://schemas.openxmlformats.org/officeDocument/2006/relationships/tags" Target="../tags/tag728.xml"/><Relationship Id="rId22" Type="http://schemas.openxmlformats.org/officeDocument/2006/relationships/tags" Target="../tags/tag736.xml"/><Relationship Id="rId27" Type="http://schemas.openxmlformats.org/officeDocument/2006/relationships/tags" Target="../tags/tag741.xml"/><Relationship Id="rId30" Type="http://schemas.openxmlformats.org/officeDocument/2006/relationships/tags" Target="../tags/tag744.xml"/><Relationship Id="rId35" Type="http://schemas.openxmlformats.org/officeDocument/2006/relationships/tags" Target="../tags/tag749.xml"/><Relationship Id="rId43" Type="http://schemas.openxmlformats.org/officeDocument/2006/relationships/notesSlide" Target="../notesSlides/notesSlide35.xml"/><Relationship Id="rId8" Type="http://schemas.openxmlformats.org/officeDocument/2006/relationships/tags" Target="../tags/tag722.xml"/><Relationship Id="rId3" Type="http://schemas.openxmlformats.org/officeDocument/2006/relationships/tags" Target="../tags/tag717.xml"/><Relationship Id="rId12" Type="http://schemas.openxmlformats.org/officeDocument/2006/relationships/tags" Target="../tags/tag726.xml"/><Relationship Id="rId17" Type="http://schemas.openxmlformats.org/officeDocument/2006/relationships/tags" Target="../tags/tag731.xml"/><Relationship Id="rId25" Type="http://schemas.openxmlformats.org/officeDocument/2006/relationships/tags" Target="../tags/tag739.xml"/><Relationship Id="rId33" Type="http://schemas.openxmlformats.org/officeDocument/2006/relationships/tags" Target="../tags/tag747.xml"/><Relationship Id="rId38" Type="http://schemas.openxmlformats.org/officeDocument/2006/relationships/tags" Target="../tags/tag752.xml"/><Relationship Id="rId46" Type="http://schemas.openxmlformats.org/officeDocument/2006/relationships/chart" Target="../charts/chart24.xml"/><Relationship Id="rId20" Type="http://schemas.openxmlformats.org/officeDocument/2006/relationships/tags" Target="../tags/tag734.xml"/><Relationship Id="rId41" Type="http://schemas.openxmlformats.org/officeDocument/2006/relationships/tags" Target="../tags/tag75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9" Type="http://schemas.openxmlformats.org/officeDocument/2006/relationships/slideLayout" Target="../slideLayouts/slideLayout3.xml"/><Relationship Id="rId21" Type="http://schemas.openxmlformats.org/officeDocument/2006/relationships/tags" Target="../tags/tag194.xml"/><Relationship Id="rId34" Type="http://schemas.openxmlformats.org/officeDocument/2006/relationships/tags" Target="../tags/tag207.xml"/><Relationship Id="rId42" Type="http://schemas.openxmlformats.org/officeDocument/2006/relationships/oleObject" Target="../embeddings/oleObject7.bin"/><Relationship Id="rId7" Type="http://schemas.openxmlformats.org/officeDocument/2006/relationships/tags" Target="../tags/tag180.xml"/><Relationship Id="rId2" Type="http://schemas.openxmlformats.org/officeDocument/2006/relationships/tags" Target="../tags/tag175.xml"/><Relationship Id="rId16" Type="http://schemas.openxmlformats.org/officeDocument/2006/relationships/tags" Target="../tags/tag189.xml"/><Relationship Id="rId29" Type="http://schemas.openxmlformats.org/officeDocument/2006/relationships/tags" Target="../tags/tag202.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tags" Target="../tags/tag205.xml"/><Relationship Id="rId37" Type="http://schemas.openxmlformats.org/officeDocument/2006/relationships/tags" Target="../tags/tag210.xml"/><Relationship Id="rId40" Type="http://schemas.openxmlformats.org/officeDocument/2006/relationships/oleObject" Target="../embeddings/oleObject6.bin"/><Relationship Id="rId45" Type="http://schemas.openxmlformats.org/officeDocument/2006/relationships/image" Target="../media/image23.emf"/><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36" Type="http://schemas.openxmlformats.org/officeDocument/2006/relationships/tags" Target="../tags/tag209.xml"/><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tags" Target="../tags/tag204.xml"/><Relationship Id="rId44" Type="http://schemas.openxmlformats.org/officeDocument/2006/relationships/oleObject" Target="../embeddings/oleObject8.bin"/><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 Id="rId35" Type="http://schemas.openxmlformats.org/officeDocument/2006/relationships/tags" Target="../tags/tag208.xml"/><Relationship Id="rId43" Type="http://schemas.openxmlformats.org/officeDocument/2006/relationships/image" Target="../media/image22.emf"/><Relationship Id="rId8" Type="http://schemas.openxmlformats.org/officeDocument/2006/relationships/tags" Target="../tags/tag181.xml"/><Relationship Id="rId3" Type="http://schemas.openxmlformats.org/officeDocument/2006/relationships/tags" Target="../tags/tag176.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tags" Target="../tags/tag206.xml"/><Relationship Id="rId38" Type="http://schemas.openxmlformats.org/officeDocument/2006/relationships/tags" Target="../tags/tag211.xml"/><Relationship Id="rId20" Type="http://schemas.openxmlformats.org/officeDocument/2006/relationships/tags" Target="../tags/tag193.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57.xml"/><Relationship Id="rId1" Type="http://schemas.openxmlformats.org/officeDocument/2006/relationships/tags" Target="../tags/tag756.xml"/><Relationship Id="rId6" Type="http://schemas.openxmlformats.org/officeDocument/2006/relationships/image" Target="../media/image26.emf"/><Relationship Id="rId5" Type="http://schemas.openxmlformats.org/officeDocument/2006/relationships/oleObject" Target="../embeddings/oleObject33.bin"/><Relationship Id="rId4" Type="http://schemas.openxmlformats.org/officeDocument/2006/relationships/notesSlide" Target="../notesSlides/notesSlide3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758.xml"/><Relationship Id="rId4" Type="http://schemas.openxmlformats.org/officeDocument/2006/relationships/image" Target="../media/image26.emf"/></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0.xml"/><Relationship Id="rId1" Type="http://schemas.openxmlformats.org/officeDocument/2006/relationships/tags" Target="../tags/tag759.x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3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761.xml"/><Relationship Id="rId4" Type="http://schemas.openxmlformats.org/officeDocument/2006/relationships/image" Target="../media/image21.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762.xml"/><Relationship Id="rId5" Type="http://schemas.openxmlformats.org/officeDocument/2006/relationships/image" Target="../media/image21.emf"/><Relationship Id="rId4" Type="http://schemas.openxmlformats.org/officeDocument/2006/relationships/oleObject" Target="../embeddings/oleObject37.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763.xml"/><Relationship Id="rId4" Type="http://schemas.openxmlformats.org/officeDocument/2006/relationships/image" Target="../media/image21.emf"/></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5.xml"/><Relationship Id="rId1" Type="http://schemas.openxmlformats.org/officeDocument/2006/relationships/tags" Target="../tags/tag764.xml"/><Relationship Id="rId5" Type="http://schemas.openxmlformats.org/officeDocument/2006/relationships/image" Target="../media/image21.emf"/><Relationship Id="rId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26" Type="http://schemas.openxmlformats.org/officeDocument/2006/relationships/tags" Target="../tags/tag237.xml"/><Relationship Id="rId21" Type="http://schemas.openxmlformats.org/officeDocument/2006/relationships/tags" Target="../tags/tag232.xml"/><Relationship Id="rId34" Type="http://schemas.openxmlformats.org/officeDocument/2006/relationships/tags" Target="../tags/tag245.xml"/><Relationship Id="rId42" Type="http://schemas.openxmlformats.org/officeDocument/2006/relationships/tags" Target="../tags/tag253.xml"/><Relationship Id="rId47" Type="http://schemas.openxmlformats.org/officeDocument/2006/relationships/tags" Target="../tags/tag258.xml"/><Relationship Id="rId50" Type="http://schemas.openxmlformats.org/officeDocument/2006/relationships/tags" Target="../tags/tag261.xml"/><Relationship Id="rId55" Type="http://schemas.openxmlformats.org/officeDocument/2006/relationships/tags" Target="../tags/tag266.xml"/><Relationship Id="rId63" Type="http://schemas.openxmlformats.org/officeDocument/2006/relationships/oleObject" Target="../embeddings/oleObject9.bin"/><Relationship Id="rId7" Type="http://schemas.openxmlformats.org/officeDocument/2006/relationships/tags" Target="../tags/tag218.xml"/><Relationship Id="rId2" Type="http://schemas.openxmlformats.org/officeDocument/2006/relationships/tags" Target="../tags/tag213.xml"/><Relationship Id="rId16" Type="http://schemas.openxmlformats.org/officeDocument/2006/relationships/tags" Target="../tags/tag227.xml"/><Relationship Id="rId29" Type="http://schemas.openxmlformats.org/officeDocument/2006/relationships/tags" Target="../tags/tag240.xml"/><Relationship Id="rId11" Type="http://schemas.openxmlformats.org/officeDocument/2006/relationships/tags" Target="../tags/tag222.xml"/><Relationship Id="rId24" Type="http://schemas.openxmlformats.org/officeDocument/2006/relationships/tags" Target="../tags/tag235.xml"/><Relationship Id="rId32" Type="http://schemas.openxmlformats.org/officeDocument/2006/relationships/tags" Target="../tags/tag243.xml"/><Relationship Id="rId37" Type="http://schemas.openxmlformats.org/officeDocument/2006/relationships/tags" Target="../tags/tag248.xml"/><Relationship Id="rId40" Type="http://schemas.openxmlformats.org/officeDocument/2006/relationships/tags" Target="../tags/tag251.xml"/><Relationship Id="rId45" Type="http://schemas.openxmlformats.org/officeDocument/2006/relationships/tags" Target="../tags/tag256.xml"/><Relationship Id="rId53" Type="http://schemas.openxmlformats.org/officeDocument/2006/relationships/tags" Target="../tags/tag264.xml"/><Relationship Id="rId58" Type="http://schemas.openxmlformats.org/officeDocument/2006/relationships/tags" Target="../tags/tag269.xml"/><Relationship Id="rId5" Type="http://schemas.openxmlformats.org/officeDocument/2006/relationships/tags" Target="../tags/tag216.xml"/><Relationship Id="rId61" Type="http://schemas.openxmlformats.org/officeDocument/2006/relationships/notesSlide" Target="../notesSlides/notesSlide5.xml"/><Relationship Id="rId19" Type="http://schemas.openxmlformats.org/officeDocument/2006/relationships/tags" Target="../tags/tag230.xml"/><Relationship Id="rId14" Type="http://schemas.openxmlformats.org/officeDocument/2006/relationships/tags" Target="../tags/tag225.xml"/><Relationship Id="rId22" Type="http://schemas.openxmlformats.org/officeDocument/2006/relationships/tags" Target="../tags/tag233.xml"/><Relationship Id="rId27" Type="http://schemas.openxmlformats.org/officeDocument/2006/relationships/tags" Target="../tags/tag238.xml"/><Relationship Id="rId30" Type="http://schemas.openxmlformats.org/officeDocument/2006/relationships/tags" Target="../tags/tag241.xml"/><Relationship Id="rId35" Type="http://schemas.openxmlformats.org/officeDocument/2006/relationships/tags" Target="../tags/tag246.xml"/><Relationship Id="rId43" Type="http://schemas.openxmlformats.org/officeDocument/2006/relationships/tags" Target="../tags/tag254.xml"/><Relationship Id="rId48" Type="http://schemas.openxmlformats.org/officeDocument/2006/relationships/tags" Target="../tags/tag259.xml"/><Relationship Id="rId56" Type="http://schemas.openxmlformats.org/officeDocument/2006/relationships/tags" Target="../tags/tag267.xml"/><Relationship Id="rId64" Type="http://schemas.openxmlformats.org/officeDocument/2006/relationships/image" Target="../media/image18.emf"/><Relationship Id="rId8" Type="http://schemas.openxmlformats.org/officeDocument/2006/relationships/tags" Target="../tags/tag219.xml"/><Relationship Id="rId51" Type="http://schemas.openxmlformats.org/officeDocument/2006/relationships/tags" Target="../tags/tag262.xml"/><Relationship Id="rId3" Type="http://schemas.openxmlformats.org/officeDocument/2006/relationships/tags" Target="../tags/tag214.xml"/><Relationship Id="rId12" Type="http://schemas.openxmlformats.org/officeDocument/2006/relationships/tags" Target="../tags/tag223.xml"/><Relationship Id="rId17" Type="http://schemas.openxmlformats.org/officeDocument/2006/relationships/tags" Target="../tags/tag228.xml"/><Relationship Id="rId25" Type="http://schemas.openxmlformats.org/officeDocument/2006/relationships/tags" Target="../tags/tag236.xml"/><Relationship Id="rId33" Type="http://schemas.openxmlformats.org/officeDocument/2006/relationships/tags" Target="../tags/tag244.xml"/><Relationship Id="rId38" Type="http://schemas.openxmlformats.org/officeDocument/2006/relationships/tags" Target="../tags/tag249.xml"/><Relationship Id="rId46" Type="http://schemas.openxmlformats.org/officeDocument/2006/relationships/tags" Target="../tags/tag257.xml"/><Relationship Id="rId59" Type="http://schemas.openxmlformats.org/officeDocument/2006/relationships/tags" Target="../tags/tag270.xml"/><Relationship Id="rId20" Type="http://schemas.openxmlformats.org/officeDocument/2006/relationships/tags" Target="../tags/tag231.xml"/><Relationship Id="rId41" Type="http://schemas.openxmlformats.org/officeDocument/2006/relationships/tags" Target="../tags/tag252.xml"/><Relationship Id="rId54" Type="http://schemas.openxmlformats.org/officeDocument/2006/relationships/tags" Target="../tags/tag265.xml"/><Relationship Id="rId62" Type="http://schemas.openxmlformats.org/officeDocument/2006/relationships/chart" Target="../charts/chart3.xml"/><Relationship Id="rId1" Type="http://schemas.openxmlformats.org/officeDocument/2006/relationships/tags" Target="../tags/tag212.xml"/><Relationship Id="rId6" Type="http://schemas.openxmlformats.org/officeDocument/2006/relationships/tags" Target="../tags/tag217.xml"/><Relationship Id="rId15" Type="http://schemas.openxmlformats.org/officeDocument/2006/relationships/tags" Target="../tags/tag226.xml"/><Relationship Id="rId23" Type="http://schemas.openxmlformats.org/officeDocument/2006/relationships/tags" Target="../tags/tag234.xml"/><Relationship Id="rId28" Type="http://schemas.openxmlformats.org/officeDocument/2006/relationships/tags" Target="../tags/tag239.xml"/><Relationship Id="rId36" Type="http://schemas.openxmlformats.org/officeDocument/2006/relationships/tags" Target="../tags/tag247.xml"/><Relationship Id="rId49" Type="http://schemas.openxmlformats.org/officeDocument/2006/relationships/tags" Target="../tags/tag260.xml"/><Relationship Id="rId57" Type="http://schemas.openxmlformats.org/officeDocument/2006/relationships/tags" Target="../tags/tag268.xml"/><Relationship Id="rId10" Type="http://schemas.openxmlformats.org/officeDocument/2006/relationships/tags" Target="../tags/tag221.xml"/><Relationship Id="rId31" Type="http://schemas.openxmlformats.org/officeDocument/2006/relationships/tags" Target="../tags/tag242.xml"/><Relationship Id="rId44" Type="http://schemas.openxmlformats.org/officeDocument/2006/relationships/tags" Target="../tags/tag255.xml"/><Relationship Id="rId52" Type="http://schemas.openxmlformats.org/officeDocument/2006/relationships/tags" Target="../tags/tag263.xml"/><Relationship Id="rId60" Type="http://schemas.openxmlformats.org/officeDocument/2006/relationships/slideLayout" Target="../slideLayouts/slideLayout3.xml"/><Relationship Id="rId65" Type="http://schemas.openxmlformats.org/officeDocument/2006/relationships/chart" Target="../charts/chart4.xml"/><Relationship Id="rId4" Type="http://schemas.openxmlformats.org/officeDocument/2006/relationships/tags" Target="../tags/tag215.xml"/><Relationship Id="rId9" Type="http://schemas.openxmlformats.org/officeDocument/2006/relationships/tags" Target="../tags/tag220.xml"/><Relationship Id="rId13" Type="http://schemas.openxmlformats.org/officeDocument/2006/relationships/tags" Target="../tags/tag224.xml"/><Relationship Id="rId18" Type="http://schemas.openxmlformats.org/officeDocument/2006/relationships/tags" Target="../tags/tag229.xml"/><Relationship Id="rId39" Type="http://schemas.openxmlformats.org/officeDocument/2006/relationships/tags" Target="../tags/tag25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s://vietnam.gov.vn/socio-economic-development-plans/socio-economic-development-plan-for-2021-2025-12056314"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tags" Target="../tags/tag296.xml"/><Relationship Id="rId21" Type="http://schemas.openxmlformats.org/officeDocument/2006/relationships/tags" Target="../tags/tag291.xml"/><Relationship Id="rId42" Type="http://schemas.openxmlformats.org/officeDocument/2006/relationships/tags" Target="../tags/tag312.xml"/><Relationship Id="rId47" Type="http://schemas.openxmlformats.org/officeDocument/2006/relationships/tags" Target="../tags/tag317.xml"/><Relationship Id="rId63" Type="http://schemas.openxmlformats.org/officeDocument/2006/relationships/tags" Target="../tags/tag333.xml"/><Relationship Id="rId68" Type="http://schemas.openxmlformats.org/officeDocument/2006/relationships/tags" Target="../tags/tag338.xml"/><Relationship Id="rId84" Type="http://schemas.openxmlformats.org/officeDocument/2006/relationships/tags" Target="../tags/tag354.xml"/><Relationship Id="rId89" Type="http://schemas.openxmlformats.org/officeDocument/2006/relationships/tags" Target="../tags/tag359.xml"/><Relationship Id="rId112" Type="http://schemas.openxmlformats.org/officeDocument/2006/relationships/chart" Target="../charts/chart6.xml"/><Relationship Id="rId16" Type="http://schemas.openxmlformats.org/officeDocument/2006/relationships/tags" Target="../tags/tag286.xml"/><Relationship Id="rId107" Type="http://schemas.openxmlformats.org/officeDocument/2006/relationships/tags" Target="../tags/tag377.xml"/><Relationship Id="rId11" Type="http://schemas.openxmlformats.org/officeDocument/2006/relationships/tags" Target="../tags/tag281.xml"/><Relationship Id="rId32" Type="http://schemas.openxmlformats.org/officeDocument/2006/relationships/tags" Target="../tags/tag302.xml"/><Relationship Id="rId37" Type="http://schemas.openxmlformats.org/officeDocument/2006/relationships/tags" Target="../tags/tag307.xml"/><Relationship Id="rId53" Type="http://schemas.openxmlformats.org/officeDocument/2006/relationships/tags" Target="../tags/tag323.xml"/><Relationship Id="rId58" Type="http://schemas.openxmlformats.org/officeDocument/2006/relationships/tags" Target="../tags/tag328.xml"/><Relationship Id="rId74" Type="http://schemas.openxmlformats.org/officeDocument/2006/relationships/tags" Target="../tags/tag344.xml"/><Relationship Id="rId79" Type="http://schemas.openxmlformats.org/officeDocument/2006/relationships/tags" Target="../tags/tag349.xml"/><Relationship Id="rId102" Type="http://schemas.openxmlformats.org/officeDocument/2006/relationships/tags" Target="../tags/tag372.xml"/><Relationship Id="rId5" Type="http://schemas.openxmlformats.org/officeDocument/2006/relationships/tags" Target="../tags/tag275.xml"/><Relationship Id="rId90" Type="http://schemas.openxmlformats.org/officeDocument/2006/relationships/tags" Target="../tags/tag360.xml"/><Relationship Id="rId95" Type="http://schemas.openxmlformats.org/officeDocument/2006/relationships/tags" Target="../tags/tag365.xml"/><Relationship Id="rId22" Type="http://schemas.openxmlformats.org/officeDocument/2006/relationships/tags" Target="../tags/tag292.xml"/><Relationship Id="rId27" Type="http://schemas.openxmlformats.org/officeDocument/2006/relationships/tags" Target="../tags/tag297.xml"/><Relationship Id="rId43" Type="http://schemas.openxmlformats.org/officeDocument/2006/relationships/tags" Target="../tags/tag313.xml"/><Relationship Id="rId48" Type="http://schemas.openxmlformats.org/officeDocument/2006/relationships/tags" Target="../tags/tag318.xml"/><Relationship Id="rId64" Type="http://schemas.openxmlformats.org/officeDocument/2006/relationships/tags" Target="../tags/tag334.xml"/><Relationship Id="rId69" Type="http://schemas.openxmlformats.org/officeDocument/2006/relationships/tags" Target="../tags/tag339.xml"/><Relationship Id="rId80" Type="http://schemas.openxmlformats.org/officeDocument/2006/relationships/tags" Target="../tags/tag350.xml"/><Relationship Id="rId85" Type="http://schemas.openxmlformats.org/officeDocument/2006/relationships/tags" Target="../tags/tag355.xml"/><Relationship Id="rId12" Type="http://schemas.openxmlformats.org/officeDocument/2006/relationships/tags" Target="../tags/tag282.xml"/><Relationship Id="rId17" Type="http://schemas.openxmlformats.org/officeDocument/2006/relationships/tags" Target="../tags/tag287.xml"/><Relationship Id="rId33" Type="http://schemas.openxmlformats.org/officeDocument/2006/relationships/tags" Target="../tags/tag303.xml"/><Relationship Id="rId38" Type="http://schemas.openxmlformats.org/officeDocument/2006/relationships/tags" Target="../tags/tag308.xml"/><Relationship Id="rId59" Type="http://schemas.openxmlformats.org/officeDocument/2006/relationships/tags" Target="../tags/tag329.xml"/><Relationship Id="rId103" Type="http://schemas.openxmlformats.org/officeDocument/2006/relationships/tags" Target="../tags/tag373.xml"/><Relationship Id="rId108" Type="http://schemas.openxmlformats.org/officeDocument/2006/relationships/slideLayout" Target="../slideLayouts/slideLayout3.xml"/><Relationship Id="rId54" Type="http://schemas.openxmlformats.org/officeDocument/2006/relationships/tags" Target="../tags/tag324.xml"/><Relationship Id="rId70" Type="http://schemas.openxmlformats.org/officeDocument/2006/relationships/tags" Target="../tags/tag340.xml"/><Relationship Id="rId75" Type="http://schemas.openxmlformats.org/officeDocument/2006/relationships/tags" Target="../tags/tag345.xml"/><Relationship Id="rId91" Type="http://schemas.openxmlformats.org/officeDocument/2006/relationships/tags" Target="../tags/tag361.xml"/><Relationship Id="rId96" Type="http://schemas.openxmlformats.org/officeDocument/2006/relationships/tags" Target="../tags/tag366.xml"/><Relationship Id="rId1" Type="http://schemas.openxmlformats.org/officeDocument/2006/relationships/tags" Target="../tags/tag271.xml"/><Relationship Id="rId6" Type="http://schemas.openxmlformats.org/officeDocument/2006/relationships/tags" Target="../tags/tag276.xml"/><Relationship Id="rId15" Type="http://schemas.openxmlformats.org/officeDocument/2006/relationships/tags" Target="../tags/tag285.xml"/><Relationship Id="rId23" Type="http://schemas.openxmlformats.org/officeDocument/2006/relationships/tags" Target="../tags/tag293.xml"/><Relationship Id="rId28" Type="http://schemas.openxmlformats.org/officeDocument/2006/relationships/tags" Target="../tags/tag298.xml"/><Relationship Id="rId36" Type="http://schemas.openxmlformats.org/officeDocument/2006/relationships/tags" Target="../tags/tag306.xml"/><Relationship Id="rId49" Type="http://schemas.openxmlformats.org/officeDocument/2006/relationships/tags" Target="../tags/tag319.xml"/><Relationship Id="rId57" Type="http://schemas.openxmlformats.org/officeDocument/2006/relationships/tags" Target="../tags/tag327.xml"/><Relationship Id="rId106" Type="http://schemas.openxmlformats.org/officeDocument/2006/relationships/tags" Target="../tags/tag376.xml"/><Relationship Id="rId10" Type="http://schemas.openxmlformats.org/officeDocument/2006/relationships/tags" Target="../tags/tag280.xml"/><Relationship Id="rId31" Type="http://schemas.openxmlformats.org/officeDocument/2006/relationships/tags" Target="../tags/tag301.xml"/><Relationship Id="rId44" Type="http://schemas.openxmlformats.org/officeDocument/2006/relationships/tags" Target="../tags/tag314.xml"/><Relationship Id="rId52" Type="http://schemas.openxmlformats.org/officeDocument/2006/relationships/tags" Target="../tags/tag322.xml"/><Relationship Id="rId60" Type="http://schemas.openxmlformats.org/officeDocument/2006/relationships/tags" Target="../tags/tag330.xml"/><Relationship Id="rId65" Type="http://schemas.openxmlformats.org/officeDocument/2006/relationships/tags" Target="../tags/tag335.xml"/><Relationship Id="rId73" Type="http://schemas.openxmlformats.org/officeDocument/2006/relationships/tags" Target="../tags/tag343.xml"/><Relationship Id="rId78" Type="http://schemas.openxmlformats.org/officeDocument/2006/relationships/tags" Target="../tags/tag348.xml"/><Relationship Id="rId81" Type="http://schemas.openxmlformats.org/officeDocument/2006/relationships/tags" Target="../tags/tag351.xml"/><Relationship Id="rId86" Type="http://schemas.openxmlformats.org/officeDocument/2006/relationships/tags" Target="../tags/tag356.xml"/><Relationship Id="rId94" Type="http://schemas.openxmlformats.org/officeDocument/2006/relationships/tags" Target="../tags/tag364.xml"/><Relationship Id="rId99" Type="http://schemas.openxmlformats.org/officeDocument/2006/relationships/tags" Target="../tags/tag369.xml"/><Relationship Id="rId101" Type="http://schemas.openxmlformats.org/officeDocument/2006/relationships/tags" Target="../tags/tag371.xml"/><Relationship Id="rId4" Type="http://schemas.openxmlformats.org/officeDocument/2006/relationships/tags" Target="../tags/tag274.xml"/><Relationship Id="rId9" Type="http://schemas.openxmlformats.org/officeDocument/2006/relationships/tags" Target="../tags/tag279.xml"/><Relationship Id="rId13" Type="http://schemas.openxmlformats.org/officeDocument/2006/relationships/tags" Target="../tags/tag283.xml"/><Relationship Id="rId18" Type="http://schemas.openxmlformats.org/officeDocument/2006/relationships/tags" Target="../tags/tag288.xml"/><Relationship Id="rId39" Type="http://schemas.openxmlformats.org/officeDocument/2006/relationships/tags" Target="../tags/tag309.xml"/><Relationship Id="rId109" Type="http://schemas.openxmlformats.org/officeDocument/2006/relationships/chart" Target="../charts/chart5.xml"/><Relationship Id="rId34" Type="http://schemas.openxmlformats.org/officeDocument/2006/relationships/tags" Target="../tags/tag304.xml"/><Relationship Id="rId50" Type="http://schemas.openxmlformats.org/officeDocument/2006/relationships/tags" Target="../tags/tag320.xml"/><Relationship Id="rId55" Type="http://schemas.openxmlformats.org/officeDocument/2006/relationships/tags" Target="../tags/tag325.xml"/><Relationship Id="rId76" Type="http://schemas.openxmlformats.org/officeDocument/2006/relationships/tags" Target="../tags/tag346.xml"/><Relationship Id="rId97" Type="http://schemas.openxmlformats.org/officeDocument/2006/relationships/tags" Target="../tags/tag367.xml"/><Relationship Id="rId104" Type="http://schemas.openxmlformats.org/officeDocument/2006/relationships/tags" Target="../tags/tag374.xml"/><Relationship Id="rId7" Type="http://schemas.openxmlformats.org/officeDocument/2006/relationships/tags" Target="../tags/tag277.xml"/><Relationship Id="rId71" Type="http://schemas.openxmlformats.org/officeDocument/2006/relationships/tags" Target="../tags/tag341.xml"/><Relationship Id="rId92" Type="http://schemas.openxmlformats.org/officeDocument/2006/relationships/tags" Target="../tags/tag362.xml"/><Relationship Id="rId2" Type="http://schemas.openxmlformats.org/officeDocument/2006/relationships/tags" Target="../tags/tag272.xml"/><Relationship Id="rId29" Type="http://schemas.openxmlformats.org/officeDocument/2006/relationships/tags" Target="../tags/tag299.xml"/><Relationship Id="rId24" Type="http://schemas.openxmlformats.org/officeDocument/2006/relationships/tags" Target="../tags/tag294.xml"/><Relationship Id="rId40" Type="http://schemas.openxmlformats.org/officeDocument/2006/relationships/tags" Target="../tags/tag310.xml"/><Relationship Id="rId45" Type="http://schemas.openxmlformats.org/officeDocument/2006/relationships/tags" Target="../tags/tag315.xml"/><Relationship Id="rId66" Type="http://schemas.openxmlformats.org/officeDocument/2006/relationships/tags" Target="../tags/tag336.xml"/><Relationship Id="rId87" Type="http://schemas.openxmlformats.org/officeDocument/2006/relationships/tags" Target="../tags/tag357.xml"/><Relationship Id="rId110" Type="http://schemas.openxmlformats.org/officeDocument/2006/relationships/oleObject" Target="../embeddings/oleObject10.bin"/><Relationship Id="rId61" Type="http://schemas.openxmlformats.org/officeDocument/2006/relationships/tags" Target="../tags/tag331.xml"/><Relationship Id="rId82" Type="http://schemas.openxmlformats.org/officeDocument/2006/relationships/tags" Target="../tags/tag352.xml"/><Relationship Id="rId19" Type="http://schemas.openxmlformats.org/officeDocument/2006/relationships/tags" Target="../tags/tag289.xml"/><Relationship Id="rId14" Type="http://schemas.openxmlformats.org/officeDocument/2006/relationships/tags" Target="../tags/tag284.xml"/><Relationship Id="rId30" Type="http://schemas.openxmlformats.org/officeDocument/2006/relationships/tags" Target="../tags/tag300.xml"/><Relationship Id="rId35" Type="http://schemas.openxmlformats.org/officeDocument/2006/relationships/tags" Target="../tags/tag305.xml"/><Relationship Id="rId56" Type="http://schemas.openxmlformats.org/officeDocument/2006/relationships/tags" Target="../tags/tag326.xml"/><Relationship Id="rId77" Type="http://schemas.openxmlformats.org/officeDocument/2006/relationships/tags" Target="../tags/tag347.xml"/><Relationship Id="rId100" Type="http://schemas.openxmlformats.org/officeDocument/2006/relationships/tags" Target="../tags/tag370.xml"/><Relationship Id="rId105" Type="http://schemas.openxmlformats.org/officeDocument/2006/relationships/tags" Target="../tags/tag375.xml"/><Relationship Id="rId8" Type="http://schemas.openxmlformats.org/officeDocument/2006/relationships/tags" Target="../tags/tag278.xml"/><Relationship Id="rId51" Type="http://schemas.openxmlformats.org/officeDocument/2006/relationships/tags" Target="../tags/tag321.xml"/><Relationship Id="rId72" Type="http://schemas.openxmlformats.org/officeDocument/2006/relationships/tags" Target="../tags/tag342.xml"/><Relationship Id="rId93" Type="http://schemas.openxmlformats.org/officeDocument/2006/relationships/tags" Target="../tags/tag363.xml"/><Relationship Id="rId98" Type="http://schemas.openxmlformats.org/officeDocument/2006/relationships/tags" Target="../tags/tag368.xml"/><Relationship Id="rId3" Type="http://schemas.openxmlformats.org/officeDocument/2006/relationships/tags" Target="../tags/tag273.xml"/><Relationship Id="rId25" Type="http://schemas.openxmlformats.org/officeDocument/2006/relationships/tags" Target="../tags/tag295.xml"/><Relationship Id="rId46" Type="http://schemas.openxmlformats.org/officeDocument/2006/relationships/tags" Target="../tags/tag316.xml"/><Relationship Id="rId67" Type="http://schemas.openxmlformats.org/officeDocument/2006/relationships/tags" Target="../tags/tag337.xml"/><Relationship Id="rId20" Type="http://schemas.openxmlformats.org/officeDocument/2006/relationships/tags" Target="../tags/tag290.xml"/><Relationship Id="rId41" Type="http://schemas.openxmlformats.org/officeDocument/2006/relationships/tags" Target="../tags/tag311.xml"/><Relationship Id="rId62" Type="http://schemas.openxmlformats.org/officeDocument/2006/relationships/tags" Target="../tags/tag332.xml"/><Relationship Id="rId83" Type="http://schemas.openxmlformats.org/officeDocument/2006/relationships/tags" Target="../tags/tag353.xml"/><Relationship Id="rId88" Type="http://schemas.openxmlformats.org/officeDocument/2006/relationships/tags" Target="../tags/tag358.xml"/><Relationship Id="rId111" Type="http://schemas.openxmlformats.org/officeDocument/2006/relationships/image" Target="../media/image18.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ベ</a:t>
            </a:r>
            <a:r>
              <a:rPr lang="ja-JP" altLang="en-US" sz="3400" dirty="0"/>
              <a:t>ト</a:t>
            </a:r>
            <a:r>
              <a:rPr lang="ja-JP" altLang="en-US" sz="3400" spc="-200" dirty="0"/>
              <a:t>ナ</a:t>
            </a:r>
            <a:r>
              <a:rPr lang="ja-JP" altLang="en-US" sz="3400" dirty="0"/>
              <a:t>ム編</a:t>
            </a:r>
          </a:p>
        </p:txBody>
      </p:sp>
    </p:spTree>
    <p:extLst>
      <p:ext uri="{BB962C8B-B14F-4D97-AF65-F5344CB8AC3E}">
        <p14:creationId xmlns:p14="http://schemas.microsoft.com/office/powerpoint/2010/main" val="411570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片側の 2 つの角を丸めた四角形 11"/>
          <p:cNvSpPr/>
          <p:nvPr/>
        </p:nvSpPr>
        <p:spPr>
          <a:xfrm>
            <a:off x="776536" y="3764280"/>
            <a:ext cx="8352928" cy="456808"/>
          </a:xfrm>
          <a:prstGeom prst="round2SameRect">
            <a:avLst>
              <a:gd name="adj1" fmla="val 21076"/>
              <a:gd name="adj2" fmla="val 0"/>
            </a:avLst>
          </a:prstGeom>
          <a:gradFill flip="none" rotWithShape="1">
            <a:gsLst>
              <a:gs pos="0">
                <a:srgbClr val="77D4ED"/>
              </a:gs>
              <a:gs pos="100000">
                <a:schemeClr val="bg1"/>
              </a:gs>
            </a:gsLst>
            <a:lin ang="5400000" scaled="1"/>
            <a:tileRect/>
          </a:gradFill>
          <a:ln w="9525" cap="flat" cmpd="sng" algn="ctr">
            <a:gradFill flip="none" rotWithShape="1">
              <a:gsLst>
                <a:gs pos="0">
                  <a:schemeClr val="accent1">
                    <a:tint val="66000"/>
                    <a:satMod val="160000"/>
                  </a:schemeClr>
                </a:gs>
                <a:gs pos="100000">
                  <a:schemeClr val="bg1"/>
                </a:gs>
              </a:gsLst>
              <a:lin ang="5400000" scaled="1"/>
              <a:tileRect/>
            </a:gradFill>
            <a:prstDash val="solid"/>
            <a:round/>
            <a:headEnd type="none" w="med" len="med"/>
            <a:tailEnd type="none" w="med" len="med"/>
          </a:ln>
        </p:spPr>
        <p:txBody>
          <a:bodyPr wrap="square" tIns="18000">
            <a:noAutofit/>
          </a:bodyPr>
          <a:lstStyle/>
          <a:p>
            <a:pPr algn="ctr"/>
            <a:r>
              <a:rPr lang="ja-JP" altLang="en-US" sz="1400" b="1" dirty="0">
                <a:latin typeface="ＭＳ Ｐゴシック" panose="020B0600070205080204" pitchFamily="50" charset="-128"/>
                <a:ea typeface="ＭＳ Ｐゴシック" panose="020B0600070205080204" pitchFamily="50" charset="-128"/>
              </a:rPr>
              <a:t>医療サービス分野の企業を設立するにあたり、最低資本金が設定</a:t>
            </a:r>
          </a:p>
        </p:txBody>
      </p:sp>
      <p:sp>
        <p:nvSpPr>
          <p:cNvPr id="6" name="角丸四角形 5"/>
          <p:cNvSpPr/>
          <p:nvPr/>
        </p:nvSpPr>
        <p:spPr>
          <a:xfrm>
            <a:off x="1208584"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外資病院の設立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または</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現地パートナーとの合弁</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円/楕円 4"/>
          <p:cNvSpPr/>
          <p:nvPr/>
        </p:nvSpPr>
        <p:spPr>
          <a:xfrm>
            <a:off x="1424608"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313040"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055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事業協力契約の締結</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5574784"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776536" y="4077072"/>
          <a:ext cx="5832648" cy="2160240"/>
        </p:xfrm>
        <a:graphic>
          <a:graphicData uri="http://schemas.openxmlformats.org/drawingml/2006/table">
            <a:tbl>
              <a:tblPr firstRow="1" bandRow="1">
                <a:tableStyleId>{5C22544A-7EE6-4342-B048-85BDC9FD1C3A}</a:tableStyleId>
              </a:tblPr>
              <a:tblGrid>
                <a:gridCol w="1508475">
                  <a:extLst>
                    <a:ext uri="{9D8B030D-6E8A-4147-A177-3AD203B41FA5}">
                      <a16:colId xmlns:a16="http://schemas.microsoft.com/office/drawing/2014/main" val="20000"/>
                    </a:ext>
                  </a:extLst>
                </a:gridCol>
                <a:gridCol w="2019917">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2456">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種　類</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施設概要</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最低資本金</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FD</a:t>
                      </a:r>
                      <a:r>
                        <a:rPr lang="en-US" altLang="ja-JP" sz="1200" b="1" strike="noStrik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投資実績</a:t>
                      </a:r>
                      <a:r>
                        <a:rPr lang="en-US" altLang="ja-JP" sz="1200" b="1" strike="noStrike"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病</a:t>
                      </a:r>
                      <a:r>
                        <a:rPr lang="ja-JP" altLang="en-US" sz="1200" b="1"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院</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sz="1000" b="1"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入院施設を備えた総合病院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algn="ctr">
                        <a:spcAft>
                          <a:spcPts val="0"/>
                        </a:spcAft>
                      </a:pPr>
                      <a: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effectLst/>
                          <a:latin typeface="Arial" panose="020B0604020202020204" pitchFamily="34" charset="0"/>
                          <a:ea typeface="ＭＳ Ｐゴシック" panose="020B0600070205080204" pitchFamily="50" charset="-128"/>
                          <a:cs typeface="Arial" panose="020B0604020202020204" pitchFamily="34" charset="0"/>
                        </a:rPr>
                        <a:t>（投資実績なし）</a:t>
                      </a:r>
                      <a:endParaRPr lang="en-US" altLang="ja-JP" sz="10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総合診療室</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policlinic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入院施設のない総合病院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専科治療所</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specialty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A2BBDC"/>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歯科・眼科などのクリニック</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（新規認可の大多数）</a:t>
                      </a:r>
                      <a:endParaRPr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EEE7"/>
                    </a:solidFill>
                  </a:tcPr>
                </a:tc>
                <a:extLst>
                  <a:ext uri="{0D108BD9-81ED-4DB2-BD59-A6C34878D82A}">
                    <a16:rowId xmlns:a16="http://schemas.microsoft.com/office/drawing/2014/main" val="10003"/>
                  </a:ext>
                </a:extLst>
              </a:tr>
            </a:tbl>
          </a:graphicData>
        </a:graphic>
      </p:graphicFrame>
      <p:sp>
        <p:nvSpPr>
          <p:cNvPr id="17" name="テキスト ボックス 16"/>
          <p:cNvSpPr txBox="1"/>
          <p:nvPr/>
        </p:nvSpPr>
        <p:spPr bwMode="auto">
          <a:xfrm>
            <a:off x="6681192" y="5661248"/>
            <a:ext cx="2436372" cy="558577"/>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EDACA"/>
                </a:soli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72000" tIns="0" rIns="72000" bIns="0" numCol="1" rtlCol="0" anchor="ctr" anchorCtr="0" compatLnSpc="1">
            <a:prstTxWarp prst="textNoShape">
              <a:avLst/>
            </a:prstTxWarp>
            <a:noAutofit/>
          </a:bodyPr>
          <a:lstStyle/>
          <a:p>
            <a:pPr algn="just">
              <a:lnSpc>
                <a:spcPct val="105000"/>
              </a:lnSpc>
              <a:spcBef>
                <a:spcPts val="200"/>
              </a:spcBef>
              <a:buClr>
                <a:srgbClr val="868686"/>
              </a:buClr>
              <a:buSzPct val="90000"/>
            </a:pPr>
            <a:r>
              <a:rPr lang="ja-JP" altLang="en-US" sz="950" spc="-30" dirty="0">
                <a:latin typeface="Arial" panose="020B0604020202020204" pitchFamily="34" charset="0"/>
                <a:ea typeface="ＭＳ Ｐゴシック" panose="020B0600070205080204" pitchFamily="50" charset="-128"/>
                <a:cs typeface="Arial" panose="020B0604020202020204" pitchFamily="34" charset="0"/>
              </a:rPr>
              <a:t>診療科目は歯科や眼科が中心。投資額を抑え、相対的に所得水準が高い南部の医療ニーズを取り込むため、南部への進出が多い。</a:t>
            </a:r>
            <a:endParaRPr lang="en-US" altLang="ja-JP" sz="95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外資系事業者が病院を設立することは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制度上可能だが、最低資本金が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と高額であるため、外資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％の病院はほとんどない。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776536" y="6309320"/>
            <a:ext cx="3168352" cy="144016"/>
          </a:xfrm>
          <a:prstGeom prst="rect">
            <a:avLst/>
          </a:prstGeom>
          <a:noFill/>
        </p:spPr>
        <p:txBody>
          <a:bodyPr wrap="square" lIns="0" tIns="0" rIns="0" bIns="0" rtlCol="0">
            <a:noAutofit/>
          </a:bodyPr>
          <a:lstStyle/>
          <a:p>
            <a:pPr>
              <a:lnSpc>
                <a:spcPct val="105000"/>
              </a:lnSpc>
              <a:spcBef>
                <a:spcPts val="200"/>
              </a:spcBef>
              <a:buClr>
                <a:srgbClr val="868686"/>
              </a:buClr>
              <a:buSzPct val="90000"/>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外国投資庁（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）のデータによる。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FDI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対ベトナム直接投資</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6681192" y="4460927"/>
            <a:ext cx="2448272" cy="584148"/>
          </a:xfrm>
          <a:prstGeom prst="rect">
            <a:avLst/>
          </a:prstGeom>
        </p:spPr>
        <p:txBody>
          <a:bodyPr wrap="square" lIns="72000" anchor="ctr">
            <a:noAutofit/>
          </a:bodyPr>
          <a:lstStyle/>
          <a:p>
            <a:pPr algn="just" fontAlgn="ctr"/>
            <a:r>
              <a:rPr lang="ja-JP" altLang="en-US" sz="1000" dirty="0">
                <a:latin typeface="HGP創英角ｺﾞｼｯｸUB" panose="020B0900000000000000" pitchFamily="50" charset="-128"/>
                <a:ea typeface="HGP創英角ｺﾞｼｯｸUB" panose="020B0900000000000000" pitchFamily="50" charset="-128"/>
              </a:rPr>
              <a:t>制度上は可能だが、最低資本金が高額であるため、外資</a:t>
            </a:r>
            <a:r>
              <a:rPr lang="en-US" altLang="ja-JP" sz="1000" dirty="0">
                <a:latin typeface="Arial Black" panose="020B0A04020102020204" pitchFamily="34" charset="0"/>
                <a:ea typeface="HGP創英角ｺﾞｼｯｸUB" panose="020B0900000000000000" pitchFamily="50" charset="-128"/>
              </a:rPr>
              <a:t>100%</a:t>
            </a:r>
            <a:r>
              <a:rPr lang="ja-JP" altLang="en-US" sz="1000" dirty="0">
                <a:latin typeface="HGP創英角ｺﾞｼｯｸUB" panose="020B0900000000000000" pitchFamily="50" charset="-128"/>
                <a:ea typeface="HGP創英角ｺﾞｼｯｸUB" panose="020B0900000000000000" pitchFamily="50" charset="-128"/>
              </a:rPr>
              <a:t>の医療機関が投資許可を取得できたケースはほとんどない。</a:t>
            </a:r>
          </a:p>
        </p:txBody>
      </p:sp>
      <p:sp>
        <p:nvSpPr>
          <p:cNvPr id="21" name="Text Box 8"/>
          <p:cNvSpPr txBox="1">
            <a:spLocks noChangeAspect="1" noChangeArrowheads="1"/>
          </p:cNvSpPr>
          <p:nvPr/>
        </p:nvSpPr>
        <p:spPr bwMode="auto">
          <a:xfrm>
            <a:off x="4358640" y="2420888"/>
            <a:ext cx="1188720" cy="576064"/>
          </a:xfrm>
          <a:prstGeom prst="leftRightArrow">
            <a:avLst>
              <a:gd name="adj1" fmla="val 60582"/>
              <a:gd name="adj2" fmla="val 30158"/>
            </a:avLst>
          </a:prstGeom>
          <a:solidFill>
            <a:srgbClr val="3D6AA7"/>
          </a:solidFill>
          <a:ln w="9525">
            <a:noFill/>
            <a:miter lim="800000"/>
            <a:headEnd/>
            <a:tailEnd/>
          </a:ln>
          <a:effectLst/>
        </p:spPr>
        <p:txBody>
          <a:bodyPr wrap="none" lIns="0" tIns="0" rIns="0" bIns="0" anchor="ctr">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または</a:t>
            </a:r>
          </a:p>
        </p:txBody>
      </p:sp>
      <p:sp>
        <p:nvSpPr>
          <p:cNvPr id="10" name="十字形 9"/>
          <p:cNvSpPr/>
          <p:nvPr/>
        </p:nvSpPr>
        <p:spPr>
          <a:xfrm>
            <a:off x="4554860" y="2945135"/>
            <a:ext cx="758180" cy="758180"/>
          </a:xfrm>
          <a:prstGeom prst="plus">
            <a:avLst>
              <a:gd name="adj" fmla="val 32538"/>
            </a:avLst>
          </a:prstGeom>
          <a:solidFill>
            <a:srgbClr val="F24A3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 Box 8"/>
          <p:cNvSpPr txBox="1">
            <a:spLocks noChangeAspect="1" noChangeArrowheads="1"/>
          </p:cNvSpPr>
          <p:nvPr/>
        </p:nvSpPr>
        <p:spPr bwMode="auto">
          <a:xfrm>
            <a:off x="4232920" y="3128965"/>
            <a:ext cx="1440160" cy="360040"/>
          </a:xfrm>
          <a:prstGeom prst="rect">
            <a:avLst/>
          </a:prstGeom>
          <a:noFill/>
          <a:ln w="9525">
            <a:noFill/>
            <a:miter lim="800000"/>
            <a:headEnd/>
            <a:tailEnd/>
          </a:ln>
          <a:effectLst/>
        </p:spPr>
        <p:txBody>
          <a:bodyPr wrap="none" lIns="0" tIns="0" rIns="0" bIns="0" anchor="ctr">
            <a:noAutofit/>
          </a:bodyPr>
          <a:lstStyle/>
          <a:p>
            <a:pPr algn="ctr"/>
            <a:r>
              <a:rPr lang="ja-JP" altLang="en-US" sz="1600" dirty="0">
                <a:solidFill>
                  <a:schemeClr val="bg1"/>
                </a:solidFill>
                <a:effectLst>
                  <a:glow rad="63500">
                    <a:srgbClr val="C00000"/>
                  </a:glow>
                </a:effectLst>
                <a:latin typeface="HGP創英角ｺﾞｼｯｸUB" panose="020B0900000000000000" pitchFamily="50" charset="-128"/>
                <a:ea typeface="HGP創英角ｺﾞｼｯｸUB" panose="020B0900000000000000" pitchFamily="50" charset="-128"/>
              </a:rPr>
              <a:t>加えて</a:t>
            </a:r>
          </a:p>
        </p:txBody>
      </p:sp>
      <p:grpSp>
        <p:nvGrpSpPr>
          <p:cNvPr id="22" name="グループ化 7"/>
          <p:cNvGrpSpPr/>
          <p:nvPr/>
        </p:nvGrpSpPr>
        <p:grpSpPr>
          <a:xfrm>
            <a:off x="416496" y="1844824"/>
            <a:ext cx="9001000"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外資系事業者の医療サービスの提供のためには</a:t>
              </a:r>
            </a:p>
          </p:txBody>
        </p:sp>
      </p:grpSp>
    </p:spTree>
    <p:extLst>
      <p:ext uri="{BB962C8B-B14F-4D97-AF65-F5344CB8AC3E}">
        <p14:creationId xmlns:p14="http://schemas.microsoft.com/office/powerpoint/2010/main" val="17353101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1590262350"/>
              </p:ext>
            </p:extLst>
          </p:nvPr>
        </p:nvGraphicFramePr>
        <p:xfrm>
          <a:off x="200472" y="1772816"/>
          <a:ext cx="9505056" cy="3880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を駆使した遠隔診断・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遠隔研修医療連携事業調査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ViewSend ICT</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遠隔診断、遠隔研修医療連携に関する調査。地域間や医療機関による医療サービス格差の解消に向けて、北部の中央レベル病院と各省病院（総合病院、専門病院）間に当該製品を活用して医療連携システムを導入し、病院間の遠隔診断及び遠隔研修網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医療の質を高める地域医療情報ネットワークシステム案件化調査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テクノプロジェクト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医療への情報ネットワーク導入に関する調査。今まで、情報連携がなされていなかった病院をネットワーク接続し、患者の症状・検査・投薬等の情報を複数の地域医療機関で共有することで、無駄な検査や投薬を避け、専門医師不足や薬・医療器材不足に悩む貧困地域の地域医療の質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産科（</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及び小児科に入院している乳幼児に対する安心安全な哺乳のための病院内設備システム導入案件化調査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三田理化工業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産科及び小児科に入院している乳幼児に対する調乳設備システムの導入に関する調査。患者である乳幼児が必要とする安全性の高い人工乳母乳の哺乳のための哺乳瓶等の洗浄・滅菌システム及び人工乳の栄養価の維持とバクテリア等の殺菌を同時に実現する低温殺菌技術等を組み合わせた一連の調乳設備システムをベトナムの主要都市の中核病院に導入し、ミルク由来の感染症疾患率の減少や体重増加率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新生児黄疸診断機器導入を通じた新生児医療向上案件化調査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アペレ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生児の黄疸診断機器導入を通じた新生児医療向上に関する調査。新生児の黄疸を診断する検査機器の未普及により黄疸の適切な診断と治療が遅れているベトナムの地方・中規模病院に対し、単機能、操作が簡単で廉価な専用検査機器を導入することで、新生児医療の水準向上と乳幼児死亡率の改善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
        <p:nvSpPr>
          <p:cNvPr id="2" name="Rectangle 6">
            <a:extLst>
              <a:ext uri="{FF2B5EF4-FFF2-40B4-BE49-F238E27FC236}">
                <a16:creationId xmlns:a16="http://schemas.microsoft.com/office/drawing/2014/main" id="{E518AA2F-51F4-38B4-10E9-64F6E5D6549C}"/>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Tree>
    <p:extLst>
      <p:ext uri="{BB962C8B-B14F-4D97-AF65-F5344CB8AC3E}">
        <p14:creationId xmlns:p14="http://schemas.microsoft.com/office/powerpoint/2010/main" val="15752978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224378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厚生労働省とベトナム保健省の協力覚書（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月に、厚生労働省とベトナム保健省が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1050" dirty="0">
                <a:solidFill>
                  <a:schemeClr val="tx1"/>
                </a:solidFill>
              </a:rPr>
              <a:t>社会保障</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制度：日本の公的医療保険システムの経験の共有を通じた</a:t>
            </a:r>
            <a:b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高齢化社会への対応：政策対話と技術支援による知見と経験の共有</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新興感染症及び再興感染症の予防及び管理と、災害への対策及び応答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人材開発：医師・看護師・助産師・公衆衛生専門職及び</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等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先進技術：先進的な医療技術・医薬品・医療機器の導入（生活習慣病対応の技術・製品を含む）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規制：上記　 を実現するため、日本の医薬品・医療機器のメーカーがベトナム市場にアクセスする際にかかる規制について、ベトナムが当事者である国際的合意の下でベトナムの責任の範囲内で、改善措置を採ることをベトナム政府に推薦する </a:t>
            </a:r>
          </a:p>
          <a:p>
            <a:pPr marL="269875" algn="just">
              <a:lnSpc>
                <a:spcPct val="110000"/>
              </a:lnSpc>
              <a:spcAft>
                <a:spcPts val="300"/>
              </a:spcAft>
              <a:buClr>
                <a:srgbClr val="868686"/>
              </a:buClr>
              <a:buSzPct val="90000"/>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ヘルス、特に</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ヘルス基準の開発、公的医療保険、病院情報システム（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）、健康管理情報システム（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HMIS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）及びデータセンターについての日本の経験や技術の紹介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政策対話</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国際保健外交についての情報や経験の交換</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相互に関心のある分野について</a:t>
            </a:r>
            <a:r>
              <a:rPr lang="ja-JP" altLang="en-US" sz="1050" dirty="0">
                <a:solidFill>
                  <a:schemeClr val="tx1"/>
                </a:solidFill>
              </a:rPr>
              <a:t>両国の病院、施設および大学の間の協力促進</a:t>
            </a:r>
          </a:p>
        </p:txBody>
      </p:sp>
      <p:sp>
        <p:nvSpPr>
          <p:cNvPr id="37" name="円/楕円 36"/>
          <p:cNvSpPr/>
          <p:nvPr/>
        </p:nvSpPr>
        <p:spPr>
          <a:xfrm>
            <a:off x="5076725" y="259020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298231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19741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085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2602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401279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75951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532185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554378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円/楕円 47"/>
          <p:cNvSpPr/>
          <p:nvPr/>
        </p:nvSpPr>
        <p:spPr>
          <a:xfrm>
            <a:off x="5881854" y="4024762"/>
            <a:ext cx="134014" cy="134014"/>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5896322"/>
            <a:ext cx="4608512" cy="51809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1	</a:t>
            </a:r>
            <a:r>
              <a:rPr kumimoji="0" lang="ja-JP" altLang="ja-JP" sz="800" dirty="0">
                <a:solidFill>
                  <a:srgbClr val="000000"/>
                </a:solidFill>
                <a:latin typeface="Arial" panose="020B0604020202020204" pitchFamily="34" charset="0"/>
              </a:rPr>
              <a:t>ユニバーサル・ヘルス・カバレッジとは、「すべての人が適切な予防、治療などの保健医療サービスを、必要な時に支払い可能な費用で受けられる状態」のこと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2	</a:t>
            </a:r>
            <a:r>
              <a:rPr kumimoji="0" lang="ja-JP" altLang="ja-JP" sz="800" dirty="0">
                <a:solidFill>
                  <a:srgbClr val="000000"/>
                </a:solidFill>
                <a:latin typeface="Arial" panose="020B0604020202020204" pitchFamily="34" charset="0"/>
              </a:rPr>
              <a:t>E-ヘルスとは、インターネットなどのIT技術を活用して、健康づくりに役立つ情報・サービスを利用または提供すること</a:t>
            </a: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6025357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月、厚生労働省はベトナム労働・傷病兵・社会問題省と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月、日本国内閣官房健康・医療戦略室、日本国厚生労働省及び日本国経済産業省とベトナム社会主義共和国保健省との間のヘルスケア分野における協力覚書が交換された。</a:t>
            </a:r>
          </a:p>
        </p:txBody>
      </p:sp>
      <p:sp>
        <p:nvSpPr>
          <p:cNvPr id="5" name="テキスト ボックス 4"/>
          <p:cNvSpPr txBox="1"/>
          <p:nvPr/>
        </p:nvSpPr>
        <p:spPr>
          <a:xfrm>
            <a:off x="200472" y="6639235"/>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厚生労働省ホームページ、内閣官房ホームページ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1602246753"/>
              </p:ext>
            </p:extLst>
          </p:nvPr>
        </p:nvGraphicFramePr>
        <p:xfrm>
          <a:off x="200023" y="1956829"/>
          <a:ext cx="9504000" cy="45396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2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日本国法務省・外務省・厚生労働省とベトナム国労働・傷病兵・社会問題省との間の技能実習に関する協力覚書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労働・傷病兵・</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社会問題省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監理団体の許可取消や技能実習計画の認定取消等の行政処分を行った場合は、ベトナム側に情報を提供する。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ベトナム側から不適切な監理団体・実習実施者の情報が提供された場合は、調査を行い適切に対処する。また、その結果をベトナム側に通知する。</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送出機関の認定取消等の処分について、日本側に情報を提供する。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654">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日本国内閣官房健康・医療戦略室、日本国厚生労働省及び日本国経済産業省とベトナム社会主義共和国保健省との間のヘルスケア分野における協力覚書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内閣官房健康・医療戦略室、</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医療サービスや高齢者向け介護サービスの提供、医療機器の導入、子どもの栄養状態の向上等の具体的事業の推進</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医薬品・医療機器産業の育成や環境衛生の向上等の基盤の構築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医療人材および介護人材の育成等の人材開発　等</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39405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601072" y="3966960"/>
            <a:ext cx="3960440" cy="97420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1/6</a:t>
            </a:r>
            <a:r>
              <a:rPr lang="ja-JP" altLang="en-US" dirty="0"/>
              <a:t>）</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厚生労働省ホームページ</a:t>
            </a:r>
            <a:r>
              <a:rPr lang="en-US" altLang="ja-JP" sz="800" dirty="0"/>
              <a:t> </a:t>
            </a:r>
            <a:r>
              <a:rPr lang="ja-JP" altLang="en-US" sz="800" dirty="0"/>
              <a:t>「ベトナム人看護師・介護福祉士候補者の受入れについて」、国立国際医療研究センターホームページ</a:t>
            </a:r>
            <a:endParaRPr lang="en-US" altLang="ja-JP" sz="800" dirty="0"/>
          </a:p>
        </p:txBody>
      </p:sp>
      <p:sp>
        <p:nvSpPr>
          <p:cNvPr id="10" name="テキスト ボックス 9"/>
          <p:cNvSpPr txBox="1"/>
          <p:nvPr/>
        </p:nvSpPr>
        <p:spPr>
          <a:xfrm>
            <a:off x="200472" y="1052736"/>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2014</a:t>
            </a:r>
            <a:r>
              <a:rPr lang="ja-JP" altLang="en-US" sz="1400" dirty="0"/>
              <a:t>年より、ベトナム人看護師・介護福祉士候補者の受入れ事業を実施している。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5601072" y="2708920"/>
            <a:ext cx="396044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インドネシアやフィリピンからの受入れは</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年以前より開始されていたが、両国と比べて特徴的な点は、日本語能力試験</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（日常的な場面で使われる日本語をある程度理解することができるレベル）を候補者の要件として課した点にある。</a:t>
            </a:r>
          </a:p>
        </p:txBody>
      </p:sp>
      <p:cxnSp>
        <p:nvCxnSpPr>
          <p:cNvPr id="5" name="直線コネクタ 4"/>
          <p:cNvCxnSpPr/>
          <p:nvPr/>
        </p:nvCxnSpPr>
        <p:spPr>
          <a:xfrm>
            <a:off x="774784" y="2636912"/>
            <a:ext cx="0" cy="2448272"/>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704528" y="278411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15799" y="270892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角丸四角形 22"/>
          <p:cNvSpPr/>
          <p:nvPr/>
        </p:nvSpPr>
        <p:spPr>
          <a:xfrm>
            <a:off x="1640632" y="270965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ベトナム人看護師・介護福祉士候補者の受入れ開始 </a:t>
            </a:r>
          </a:p>
        </p:txBody>
      </p:sp>
      <p:sp>
        <p:nvSpPr>
          <p:cNvPr id="25" name="正方形/長方形 24"/>
          <p:cNvSpPr/>
          <p:nvPr/>
        </p:nvSpPr>
        <p:spPr>
          <a:xfrm>
            <a:off x="1775935" y="3041907"/>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598</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フリーフォーム 25"/>
          <p:cNvSpPr/>
          <p:nvPr/>
        </p:nvSpPr>
        <p:spPr>
          <a:xfrm flipH="1">
            <a:off x="3648143" y="3066570"/>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704528" y="404215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915799" y="396696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7" name="角丸四角形 36"/>
          <p:cNvSpPr/>
          <p:nvPr/>
        </p:nvSpPr>
        <p:spPr>
          <a:xfrm>
            <a:off x="1640632" y="396769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41" name="角丸四角形 40"/>
          <p:cNvSpPr/>
          <p:nvPr/>
        </p:nvSpPr>
        <p:spPr>
          <a:xfrm>
            <a:off x="1712640" y="445162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42" name="正方形/長方形 41"/>
          <p:cNvSpPr/>
          <p:nvPr/>
        </p:nvSpPr>
        <p:spPr>
          <a:xfrm>
            <a:off x="1962572" y="443711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3916813" y="4392916"/>
            <a:ext cx="208823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21600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ベトナムを対象とした事業</a:t>
            </a:r>
          </a:p>
        </p:txBody>
      </p:sp>
      <p:grpSp>
        <p:nvGrpSpPr>
          <p:cNvPr id="2" name="グループ化 1"/>
          <p:cNvGrpSpPr/>
          <p:nvPr/>
        </p:nvGrpSpPr>
        <p:grpSpPr>
          <a:xfrm>
            <a:off x="3788484" y="3099971"/>
            <a:ext cx="2526901" cy="338554"/>
            <a:chOff x="3788984" y="2128942"/>
            <a:chExt cx="2526901" cy="338554"/>
          </a:xfrm>
        </p:grpSpPr>
        <p:sp>
          <p:nvSpPr>
            <p:cNvPr id="27" name="正方形/長方形 26"/>
            <p:cNvSpPr/>
            <p:nvPr/>
          </p:nvSpPr>
          <p:spPr>
            <a:xfrm>
              <a:off x="3788984" y="2206418"/>
              <a:ext cx="2526901"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日時点）</a:t>
              </a:r>
            </a:p>
          </p:txBody>
        </p:sp>
        <p:sp>
          <p:nvSpPr>
            <p:cNvPr id="30" name="正方形/長方形 29"/>
            <p:cNvSpPr/>
            <p:nvPr/>
          </p:nvSpPr>
          <p:spPr>
            <a:xfrm>
              <a:off x="3996397" y="2128942"/>
              <a:ext cx="56265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673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グループ化 8"/>
          <p:cNvGrpSpPr/>
          <p:nvPr/>
        </p:nvGrpSpPr>
        <p:grpSpPr>
          <a:xfrm>
            <a:off x="4150980" y="4602614"/>
            <a:ext cx="1882140" cy="338554"/>
            <a:chOff x="4027452" y="3200558"/>
            <a:chExt cx="1457212" cy="338554"/>
          </a:xfrm>
        </p:grpSpPr>
        <p:sp>
          <p:nvSpPr>
            <p:cNvPr id="28" name="正方形/長方形 27"/>
            <p:cNvSpPr/>
            <p:nvPr/>
          </p:nvSpPr>
          <p:spPr>
            <a:xfrm>
              <a:off x="4266709" y="3271650"/>
              <a:ext cx="1217955"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027452" y="3200558"/>
              <a:ext cx="290417"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96</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2080336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2/6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2196666665"/>
              </p:ext>
            </p:extLst>
          </p:nvPr>
        </p:nvGraphicFramePr>
        <p:xfrm>
          <a:off x="200472" y="1325037"/>
          <a:ext cx="9504000" cy="5278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6">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ヘルスケアの質改善</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人材育成臨床技術の改善</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病院における臨床検査・放射線・薬剤部門強化</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／健康社会保障支援アクションプログラム</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ベトナム、カンボジアにおける糖尿病足病変診療（フットケア）の医療技術支援事業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CN"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リハビリテーション分野及び先進的医療分野における海外人材育成事業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佐久大学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高齢者看護ケア教育モデュールの開発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ベトナム南部の拠点病院・チョーライ病院での医療技術協力</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味の素イノベーション研究所</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ベトナム社会主義共和国での</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（栄養施策実施基準）に関する創設及び設置促進のための研修事業</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名古屋大学</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5">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病院における放射線技術部門、薬剤部門強化プロジェクト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ベトナム社会主義共和国における脳卒中診療の質の向上に対する支援事業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ベトナム拠点を中心とした協力協定締結施設間連携強化とその関連施設の臨床部門における人材育成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チョーライ病院との医療技術協力と地方展開のための省病院での卒後研修強化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3208">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NPO</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法人タンデムマス・スクリーニング普及会</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ベトナムにおけるタンデムマス検査導入の研修事業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オリンパス株式会社</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胃癌に対する内視鏡下手術の普及促進</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14" name="Rectangle 6"/>
          <p:cNvSpPr>
            <a:spLocks noChangeArrowheads="1"/>
          </p:cNvSpPr>
          <p:nvPr/>
        </p:nvSpPr>
        <p:spPr bwMode="auto">
          <a:xfrm>
            <a:off x="200472" y="1052736"/>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5317662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3/6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3117103070"/>
              </p:ext>
            </p:extLst>
          </p:nvPr>
        </p:nvGraphicFramePr>
        <p:xfrm>
          <a:off x="200472" y="1397045"/>
          <a:ext cx="9504000" cy="5062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　名古屋大学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カ国におけるＩＣＴを活用した内視鏡医師及び看護師の人材育成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東邦大学</a:t>
                      </a:r>
                      <a:endPar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チョーライ病院との医療技術協力と卒後教育強化による地方への展開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ベトナム拠点を通じた臨床部門における人材育成（脳外科）（麻酔科）（胸部外科・呼吸器内科）</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432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CN"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一般財団法人味の素ファンデーション</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ベトナム国における栄養制度の創設に向けた</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研修及び浸透事業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アジアにおける放射線・臨床検査・</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部門の技術支援事業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医療の質・安全に係る組織内連携促進のための看護師のマネジメント能力強化事業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呼吸器内視鏡に関連する医療技術の向上と関連機器展開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東邦大学医学部</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ベトナムにおける医療（婦人科・エコー・病理診断分野）人材育成事業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チョーライ病院への医療技術協力と南部ベトナム省病院への普及のための卒後教育強化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公益財団法人がん研究会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先進技術：先進的な医療技術（がん治療）の指導、医療交流</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1827670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4/6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1663423359"/>
              </p:ext>
            </p:extLst>
          </p:nvPr>
        </p:nvGraphicFramePr>
        <p:xfrm>
          <a:off x="200472" y="1397045"/>
          <a:ext cx="9504000" cy="511799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東邦大学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ベトナムにおける軟性気管支鏡等技術の向上事業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リオン株式会社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学校法人国際医療福祉大学</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ベトナムにおける医療（婦人科・エコー・病理・放射線・内視鏡・総合診断分野）人材育成事業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バックマイ病院を拠点とした外科系チーム医療プロジェクト（脳卒中チーム、周術期チーム、</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チーム）</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医療の質・安全に係る組織内連携促進のための保健医療従事者マネジメント能力強化事業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患者受け入れ機関における院内感染対策および病院管理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EBUS</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を中心とした呼吸器内視鏡の展開・発展</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拠点病院に対する医療機器の安全管理技術支援事業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ベトナムにおける医療安全推進のための院内組織体制強化事業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日本光電工業株式会社</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ベトナムにおける非侵襲的技術を用いた循環・呼吸管理の普及促進事業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株式会社薬ゼミ情報教育センター</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ベトナムの薬科大学における卒業試験評価制度の確立及び</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E-learning</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を活用した薬剤師の継続教育</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リオン株式会社</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日本製薬工業協会</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2021</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COVID-19</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患者受け入れ機関における院内感染対策および病院管理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3724568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5/6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710883523"/>
              </p:ext>
            </p:extLst>
          </p:nvPr>
        </p:nvGraphicFramePr>
        <p:xfrm>
          <a:off x="200472" y="1397045"/>
          <a:ext cx="9504000" cy="5229329"/>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ベトナム北部における脳卒中センターの遠隔診療を活用した地域連携支援およびチーム医療体制強化事業	</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EBUS</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を中心とした呼吸器内視鏡の展開・発展</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行政機関との連携によるベトナム基準に則した医療機器の安全管理技術支援事業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病院連携を見据えた、ベトナム大都市主要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病院に対する、外科技術協力を含めた周術期管理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リオン株式会社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病院とフィジー共和国に対する、外科の技術協力を含めた周術期管理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佐賀大学医学部附属病院 形成外科	</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ベトナムにおける糖尿病足病変診療としてのフットウェア普及に関する支援事業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ベトナムにおける呼吸器内視鏡の普及および技術向上</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ベトナム北部における脳卒中センターの遠隔診療を活用した地域連携支援およびチーム医療体制強化事業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行政機関との連携によるベトナム基準に則した医療機器の安全管理技術支援事業フェイズ</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一般社団法人 日本口腔ケア学会</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ベトナム国チャビン省における口腔ケアプロジェクト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医療法人石井会　石井病院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ベトナムにおける内視鏡、腹腔鏡機器を用いた消化器がん腫瘍専門医の育成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佐賀大学医学部附属病院</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ベトナムにおける糖尿病足病変診療としてのフットウェア普及に関する支援事業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国立研究開発法人</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ベトナム北部における脳卒中センターのチーム医療体制および地域連携強化事業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26133198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6/6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2633003802"/>
              </p:ext>
            </p:extLst>
          </p:nvPr>
        </p:nvGraphicFramePr>
        <p:xfrm>
          <a:off x="200472" y="1397045"/>
          <a:ext cx="9504000" cy="21722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ベトナムとカンボジアにおける小児固形がん患者の生存率を向上させるための支援事業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ベトナムにおける医療の質・安全面の診療現場改善事業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ベトナムにおける呼吸器内視鏡の普及、各種技術導入、技術向上</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ベトナム医療機器管理通達の</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DOHA</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システム確立支援事業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ベトナム主要病院に対する胸部外科周術期支援</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	国立研究開発法人 国立国際医療研究センター病院</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病院に対する人工呼吸器関連肺炎（</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VAP</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）低減のための呼吸管理研修プロジェクト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インドネシアにおける病院薬剤師業務強化を目的とした調剤支援プロジェクト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32568449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台形 2"/>
          <p:cNvSpPr/>
          <p:nvPr/>
        </p:nvSpPr>
        <p:spPr>
          <a:xfrm>
            <a:off x="5601072" y="3115367"/>
            <a:ext cx="4104456" cy="1267321"/>
          </a:xfrm>
          <a:prstGeom prst="trapezoid">
            <a:avLst>
              <a:gd name="adj" fmla="val 85877"/>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2864768"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200472"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3" name="円/楕円 432"/>
          <p:cNvSpPr/>
          <p:nvPr/>
        </p:nvSpPr>
        <p:spPr>
          <a:xfrm>
            <a:off x="566605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5" name="円/楕円 43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6" name="円/楕円 435"/>
          <p:cNvSpPr/>
          <p:nvPr/>
        </p:nvSpPr>
        <p:spPr>
          <a:xfrm>
            <a:off x="813669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7" name="円/楕円 306"/>
          <p:cNvSpPr/>
          <p:nvPr/>
        </p:nvSpPr>
        <p:spPr>
          <a:xfrm>
            <a:off x="2864768"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5" name="円/楕円 304"/>
          <p:cNvSpPr/>
          <p:nvPr/>
        </p:nvSpPr>
        <p:spPr>
          <a:xfrm>
            <a:off x="200472"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円/楕円 280"/>
          <p:cNvSpPr/>
          <p:nvPr/>
        </p:nvSpPr>
        <p:spPr>
          <a:xfrm>
            <a:off x="2864768"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3102256" y="3213556"/>
            <a:ext cx="1973297" cy="207749"/>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350" dirty="0">
                <a:latin typeface="HGP創英角ｺﾞｼｯｸUB" panose="020B0900000000000000" pitchFamily="50" charset="-128"/>
                <a:ea typeface="HGP創英角ｺﾞｼｯｸUB" panose="020B0900000000000000" pitchFamily="50" charset="-128"/>
                <a:cs typeface="Arial" panose="020B0604020202020204" pitchFamily="34" charset="0"/>
              </a:rPr>
              <a:t>国立国際医療研究センター</a:t>
            </a:r>
          </a:p>
        </p:txBody>
      </p:sp>
      <p:sp>
        <p:nvSpPr>
          <p:cNvPr id="283" name="正方形/長方形 282"/>
          <p:cNvSpPr/>
          <p:nvPr/>
        </p:nvSpPr>
        <p:spPr>
          <a:xfrm>
            <a:off x="4256034"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84" name="グループ化 283"/>
          <p:cNvGrpSpPr/>
          <p:nvPr/>
        </p:nvGrpSpPr>
        <p:grpSpPr>
          <a:xfrm>
            <a:off x="3679858" y="3915472"/>
            <a:ext cx="818092" cy="594976"/>
            <a:chOff x="4232920" y="1124744"/>
            <a:chExt cx="1584176" cy="1152128"/>
          </a:xfrm>
        </p:grpSpPr>
        <p:sp>
          <p:nvSpPr>
            <p:cNvPr id="28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6" name="正方形/長方形 285"/>
            <p:cNvSpPr/>
            <p:nvPr/>
          </p:nvSpPr>
          <p:spPr>
            <a:xfrm>
              <a:off x="4304928"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4304928"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8" name="正方形/長方形 287"/>
            <p:cNvSpPr/>
            <p:nvPr/>
          </p:nvSpPr>
          <p:spPr>
            <a:xfrm>
              <a:off x="4304928"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正方形/長方形 288"/>
            <p:cNvSpPr/>
            <p:nvPr/>
          </p:nvSpPr>
          <p:spPr>
            <a:xfrm>
              <a:off x="4304928"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0" name="正方形/長方形 289"/>
            <p:cNvSpPr/>
            <p:nvPr/>
          </p:nvSpPr>
          <p:spPr>
            <a:xfrm>
              <a:off x="4304928"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1" name="正方形/長方形 290"/>
            <p:cNvSpPr/>
            <p:nvPr/>
          </p:nvSpPr>
          <p:spPr>
            <a:xfrm>
              <a:off x="5241032"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2" name="正方形/長方形 291"/>
            <p:cNvSpPr/>
            <p:nvPr/>
          </p:nvSpPr>
          <p:spPr>
            <a:xfrm>
              <a:off x="5241032"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正方形/長方形 292"/>
            <p:cNvSpPr/>
            <p:nvPr/>
          </p:nvSpPr>
          <p:spPr>
            <a:xfrm>
              <a:off x="5241032"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正方形/長方形 293"/>
            <p:cNvSpPr/>
            <p:nvPr/>
          </p:nvSpPr>
          <p:spPr>
            <a:xfrm>
              <a:off x="5241032"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正方形/長方形 294"/>
            <p:cNvSpPr/>
            <p:nvPr/>
          </p:nvSpPr>
          <p:spPr>
            <a:xfrm>
              <a:off x="5241032"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97" name="グループ化 296"/>
          <p:cNvGrpSpPr/>
          <p:nvPr/>
        </p:nvGrpSpPr>
        <p:grpSpPr>
          <a:xfrm>
            <a:off x="3982385" y="3527384"/>
            <a:ext cx="213038" cy="340647"/>
            <a:chOff x="1318089" y="3501008"/>
            <a:chExt cx="213038" cy="340647"/>
          </a:xfrm>
          <a:solidFill>
            <a:srgbClr val="002060"/>
          </a:solidFill>
        </p:grpSpPr>
        <p:sp>
          <p:nvSpPr>
            <p:cNvPr id="298" name="右矢印 297"/>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山形 298"/>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0" name="山形 299"/>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円/楕円 1"/>
          <p:cNvSpPr/>
          <p:nvPr/>
        </p:nvSpPr>
        <p:spPr>
          <a:xfrm>
            <a:off x="200472"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6" name="テキスト プレースホルダー 3"/>
          <p:cNvSpPr>
            <a:spLocks noGrp="1"/>
          </p:cNvSpPr>
          <p:nvPr>
            <p:ph type="body" sz="quarter" idx="15"/>
          </p:nvPr>
        </p:nvSpPr>
        <p:spPr/>
        <p:txBody>
          <a:bodyPr/>
          <a:lstStyle/>
          <a:p>
            <a:r>
              <a:rPr lang="ja-JP" altLang="en-US" dirty="0"/>
              <a:t>文部科学省の主な医療国際化関連事業</a:t>
            </a:r>
          </a:p>
        </p:txBody>
      </p:sp>
      <p:sp>
        <p:nvSpPr>
          <p:cNvPr id="10" name="テキスト ボックス 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「感染症研究国際ネットワーク推進プログラム」では、長崎大学と国立国際医療研究センターによる拠点が設立された。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「大学の世界展開力強化事業」では、東京医科歯科大学により、ホーチミン医科薬科大学との連携が結ばれた。</a:t>
            </a:r>
          </a:p>
        </p:txBody>
      </p:sp>
      <p:grpSp>
        <p:nvGrpSpPr>
          <p:cNvPr id="253" name="グループ化 252"/>
          <p:cNvGrpSpPr/>
          <p:nvPr/>
        </p:nvGrpSpPr>
        <p:grpSpPr>
          <a:xfrm>
            <a:off x="3620738" y="2420888"/>
            <a:ext cx="936332" cy="733346"/>
            <a:chOff x="2122652" y="2564905"/>
            <a:chExt cx="1146118" cy="897652"/>
          </a:xfrm>
        </p:grpSpPr>
        <p:sp>
          <p:nvSpPr>
            <p:cNvPr id="144" name="二等辺三角形 8"/>
            <p:cNvSpPr/>
            <p:nvPr/>
          </p:nvSpPr>
          <p:spPr>
            <a:xfrm>
              <a:off x="2122652" y="2564905"/>
              <a:ext cx="1146118" cy="897652"/>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5" name="グループ化 144"/>
            <p:cNvGrpSpPr/>
            <p:nvPr/>
          </p:nvGrpSpPr>
          <p:grpSpPr>
            <a:xfrm>
              <a:off x="2181108" y="2845421"/>
              <a:ext cx="216675" cy="216675"/>
              <a:chOff x="560512" y="1484784"/>
              <a:chExt cx="288032" cy="288032"/>
            </a:xfrm>
          </p:grpSpPr>
          <p:sp>
            <p:nvSpPr>
              <p:cNvPr id="146" name="正方形/長方形 1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7" name="正方形/長方形 1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正方形/長方形 1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正方形/長方形 1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グループ化 149"/>
            <p:cNvGrpSpPr/>
            <p:nvPr/>
          </p:nvGrpSpPr>
          <p:grpSpPr>
            <a:xfrm>
              <a:off x="2451952" y="2845421"/>
              <a:ext cx="216675" cy="216675"/>
              <a:chOff x="560512" y="1484784"/>
              <a:chExt cx="288032" cy="288032"/>
            </a:xfrm>
          </p:grpSpPr>
          <p:sp>
            <p:nvSpPr>
              <p:cNvPr id="151" name="正方形/長方形 15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15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15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正方形/長方形 15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5" name="グループ化 154"/>
            <p:cNvGrpSpPr/>
            <p:nvPr/>
          </p:nvGrpSpPr>
          <p:grpSpPr>
            <a:xfrm>
              <a:off x="2722794" y="2845421"/>
              <a:ext cx="216675" cy="216675"/>
              <a:chOff x="560512" y="1484784"/>
              <a:chExt cx="288032" cy="288032"/>
            </a:xfrm>
          </p:grpSpPr>
          <p:sp>
            <p:nvSpPr>
              <p:cNvPr id="156" name="正方形/長方形 15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正方形/長方形 15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0" name="グループ化 159"/>
            <p:cNvGrpSpPr/>
            <p:nvPr/>
          </p:nvGrpSpPr>
          <p:grpSpPr>
            <a:xfrm>
              <a:off x="2993638" y="2845421"/>
              <a:ext cx="216675" cy="216675"/>
              <a:chOff x="560512" y="1484784"/>
              <a:chExt cx="288032" cy="288032"/>
            </a:xfrm>
          </p:grpSpPr>
          <p:sp>
            <p:nvSpPr>
              <p:cNvPr id="161" name="正方形/長方形 1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正方形/長方形 1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正方形/長方形 1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正方形/長方形 1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5" name="グループ化 164"/>
            <p:cNvGrpSpPr/>
            <p:nvPr/>
          </p:nvGrpSpPr>
          <p:grpSpPr>
            <a:xfrm>
              <a:off x="2181108" y="3077572"/>
              <a:ext cx="216675" cy="216675"/>
              <a:chOff x="560512" y="1484784"/>
              <a:chExt cx="288032" cy="288032"/>
            </a:xfrm>
          </p:grpSpPr>
          <p:sp>
            <p:nvSpPr>
              <p:cNvPr id="166" name="正方形/長方形 16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正方形/長方形 16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16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16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0" name="グループ化 169"/>
            <p:cNvGrpSpPr/>
            <p:nvPr/>
          </p:nvGrpSpPr>
          <p:grpSpPr>
            <a:xfrm>
              <a:off x="2451952" y="3077572"/>
              <a:ext cx="216675" cy="216675"/>
              <a:chOff x="560512" y="1484784"/>
              <a:chExt cx="288032" cy="288032"/>
            </a:xfrm>
          </p:grpSpPr>
          <p:sp>
            <p:nvSpPr>
              <p:cNvPr id="171" name="正方形/長方形 17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5" name="グループ化 174"/>
            <p:cNvGrpSpPr/>
            <p:nvPr/>
          </p:nvGrpSpPr>
          <p:grpSpPr>
            <a:xfrm>
              <a:off x="2722794" y="3077572"/>
              <a:ext cx="216675" cy="216675"/>
              <a:chOff x="560512" y="1484784"/>
              <a:chExt cx="288032" cy="288032"/>
            </a:xfrm>
          </p:grpSpPr>
          <p:sp>
            <p:nvSpPr>
              <p:cNvPr id="176" name="正方形/長方形 17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正方形/長方形 17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0" name="グループ化 179"/>
            <p:cNvGrpSpPr/>
            <p:nvPr/>
          </p:nvGrpSpPr>
          <p:grpSpPr>
            <a:xfrm>
              <a:off x="2993638" y="3077572"/>
              <a:ext cx="216675" cy="216675"/>
              <a:chOff x="560512" y="1484784"/>
              <a:chExt cx="288032" cy="288032"/>
            </a:xfrm>
          </p:grpSpPr>
          <p:sp>
            <p:nvSpPr>
              <p:cNvPr id="181" name="正方形/長方形 18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3" name="正方形/長方形 18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5"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7"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8"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Freeform 2692"/>
            <p:cNvSpPr>
              <a:spLocks noChangeAspect="1"/>
            </p:cNvSpPr>
            <p:nvPr/>
          </p:nvSpPr>
          <p:spPr bwMode="auto">
            <a:xfrm>
              <a:off x="2610105" y="2621008"/>
              <a:ext cx="171211" cy="168310"/>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54" name="グループ化 253"/>
          <p:cNvGrpSpPr/>
          <p:nvPr/>
        </p:nvGrpSpPr>
        <p:grpSpPr>
          <a:xfrm>
            <a:off x="956556" y="2481824"/>
            <a:ext cx="936104" cy="675842"/>
            <a:chOff x="200025" y="2564904"/>
            <a:chExt cx="1296591" cy="936104"/>
          </a:xfrm>
        </p:grpSpPr>
        <p:sp>
          <p:nvSpPr>
            <p:cNvPr id="200" name="正方形/長方形 199"/>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02" name="正方形/長方形 2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98" name="片側の 2 つの角を丸めた四角形 197"/>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1" name="グループ化 200"/>
            <p:cNvGrpSpPr/>
            <p:nvPr/>
          </p:nvGrpSpPr>
          <p:grpSpPr>
            <a:xfrm>
              <a:off x="756498" y="2604538"/>
              <a:ext cx="184096" cy="184096"/>
              <a:chOff x="764204" y="2641792"/>
              <a:chExt cx="168684" cy="168684"/>
            </a:xfrm>
          </p:grpSpPr>
          <p:sp>
            <p:nvSpPr>
              <p:cNvPr id="4" name="円/楕円 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フリーフォーム 18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9" name="グループ化 238"/>
            <p:cNvGrpSpPr/>
            <p:nvPr/>
          </p:nvGrpSpPr>
          <p:grpSpPr>
            <a:xfrm>
              <a:off x="266580" y="2875097"/>
              <a:ext cx="421345" cy="561794"/>
              <a:chOff x="266580" y="2875097"/>
              <a:chExt cx="421345" cy="561794"/>
            </a:xfrm>
          </p:grpSpPr>
          <p:sp>
            <p:nvSpPr>
              <p:cNvPr id="140" name="正方形/長方形 13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正方形/長方形 14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正方形/長方形 14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正方形/長方形 20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正方形/長方形 20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9" name="正方形/長方形 20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0" name="正方形/長方形 20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2" name="正方形/長方形 211"/>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5" name="正方形/長方形 234"/>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正方形/長方形 235"/>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7" name="正方形/長方形 236"/>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0" name="グループ化 239"/>
            <p:cNvGrpSpPr/>
            <p:nvPr/>
          </p:nvGrpSpPr>
          <p:grpSpPr>
            <a:xfrm>
              <a:off x="1009164" y="2875097"/>
              <a:ext cx="421345" cy="561794"/>
              <a:chOff x="266580" y="2875097"/>
              <a:chExt cx="421345" cy="561794"/>
            </a:xfrm>
          </p:grpSpPr>
          <p:sp>
            <p:nvSpPr>
              <p:cNvPr id="241" name="正方形/長方形 24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3" name="正方形/長方形 24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正方形/長方形 24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正方形/長方形 24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正方形/長方形 24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8" name="正方形/長方形 24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9" name="正方形/長方形 24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0" name="正方形/長方形 24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1" name="正方形/長方形 25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2" name="正方形/長方形 25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91" name="正方形/長方形 190"/>
          <p:cNvSpPr/>
          <p:nvPr/>
        </p:nvSpPr>
        <p:spPr>
          <a:xfrm>
            <a:off x="1065536" y="3213556"/>
            <a:ext cx="718145"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長崎大学</a:t>
            </a:r>
          </a:p>
        </p:txBody>
      </p:sp>
      <p:sp>
        <p:nvSpPr>
          <p:cNvPr id="205" name="正方形/長方形 204"/>
          <p:cNvSpPr/>
          <p:nvPr/>
        </p:nvSpPr>
        <p:spPr>
          <a:xfrm>
            <a:off x="380493" y="5085184"/>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グループ</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感染症研究国際ネットワーク推進プログラムホームページ、東南アジア医療・歯科医療ネットワークの構築を目指した大学間交流プログラムホームページ</a:t>
            </a:r>
            <a:endParaRPr lang="en-US" altLang="ja-JP" sz="800" dirty="0"/>
          </a:p>
        </p:txBody>
      </p:sp>
      <p:sp>
        <p:nvSpPr>
          <p:cNvPr id="275" name="正方形/長方形 274"/>
          <p:cNvSpPr/>
          <p:nvPr/>
        </p:nvSpPr>
        <p:spPr>
          <a:xfrm>
            <a:off x="1591738"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59" name="グループ化 258"/>
          <p:cNvGrpSpPr/>
          <p:nvPr/>
        </p:nvGrpSpPr>
        <p:grpSpPr>
          <a:xfrm>
            <a:off x="1015562" y="3915472"/>
            <a:ext cx="818092" cy="594976"/>
            <a:chOff x="4232925" y="1124744"/>
            <a:chExt cx="1584178" cy="1152129"/>
          </a:xfrm>
        </p:grpSpPr>
        <p:sp>
          <p:nvSpPr>
            <p:cNvPr id="260"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1" name="正方形/長方形 260"/>
            <p:cNvSpPr/>
            <p:nvPr/>
          </p:nvSpPr>
          <p:spPr>
            <a:xfrm>
              <a:off x="4304933"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304933"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304933"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4304933"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304935"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5241040"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5241040"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241040"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241040"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5241038"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79" name="グループ化 278"/>
          <p:cNvGrpSpPr/>
          <p:nvPr/>
        </p:nvGrpSpPr>
        <p:grpSpPr>
          <a:xfrm>
            <a:off x="1318089" y="3527384"/>
            <a:ext cx="213038" cy="340647"/>
            <a:chOff x="1318089" y="3501008"/>
            <a:chExt cx="213038" cy="340647"/>
          </a:xfrm>
          <a:solidFill>
            <a:srgbClr val="002060"/>
          </a:solidFill>
        </p:grpSpPr>
        <p:sp>
          <p:nvSpPr>
            <p:cNvPr id="272" name="右矢印 271"/>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山形 272"/>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山形 273"/>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2" name="円/楕円 311"/>
          <p:cNvSpPr/>
          <p:nvPr/>
        </p:nvSpPr>
        <p:spPr>
          <a:xfrm>
            <a:off x="6645188" y="2835440"/>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3" name="グループ化 312"/>
          <p:cNvGrpSpPr/>
          <p:nvPr/>
        </p:nvGrpSpPr>
        <p:grpSpPr>
          <a:xfrm>
            <a:off x="7185248" y="2499408"/>
            <a:ext cx="936104" cy="675842"/>
            <a:chOff x="200025" y="2564904"/>
            <a:chExt cx="1296591" cy="936104"/>
          </a:xfrm>
        </p:grpSpPr>
        <p:sp>
          <p:nvSpPr>
            <p:cNvPr id="314" name="正方形/長方形 313"/>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正方形/長方形 314"/>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6" name="片側の 2 つの角を丸めた四角形 315"/>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7" name="グループ化 316"/>
            <p:cNvGrpSpPr/>
            <p:nvPr/>
          </p:nvGrpSpPr>
          <p:grpSpPr>
            <a:xfrm>
              <a:off x="756498" y="2604538"/>
              <a:ext cx="184096" cy="184096"/>
              <a:chOff x="764204" y="2641792"/>
              <a:chExt cx="168684" cy="168684"/>
            </a:xfrm>
          </p:grpSpPr>
          <p:sp>
            <p:nvSpPr>
              <p:cNvPr id="344" name="円/楕円 34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5" name="フリーフォーム 34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317"/>
            <p:cNvGrpSpPr/>
            <p:nvPr/>
          </p:nvGrpSpPr>
          <p:grpSpPr>
            <a:xfrm>
              <a:off x="266580" y="2875097"/>
              <a:ext cx="421345" cy="561794"/>
              <a:chOff x="266580" y="2875097"/>
              <a:chExt cx="421345" cy="561794"/>
            </a:xfrm>
          </p:grpSpPr>
          <p:sp>
            <p:nvSpPr>
              <p:cNvPr id="332" name="正方形/長方形 33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3" name="正方形/長方形 34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9" name="グループ化 318"/>
            <p:cNvGrpSpPr/>
            <p:nvPr/>
          </p:nvGrpSpPr>
          <p:grpSpPr>
            <a:xfrm>
              <a:off x="1009164" y="2875097"/>
              <a:ext cx="421345" cy="561794"/>
              <a:chOff x="266580" y="2875097"/>
              <a:chExt cx="421345" cy="561794"/>
            </a:xfrm>
          </p:grpSpPr>
          <p:sp>
            <p:nvSpPr>
              <p:cNvPr id="320" name="正方形/長方形 31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1" name="正方形/長方形 33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346" name="正方形/長方形 345"/>
          <p:cNvSpPr/>
          <p:nvPr/>
        </p:nvSpPr>
        <p:spPr>
          <a:xfrm>
            <a:off x="6935155" y="3231140"/>
            <a:ext cx="143629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東京医科歯科大学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98" name="グループ化 97"/>
          <p:cNvGrpSpPr/>
          <p:nvPr/>
        </p:nvGrpSpPr>
        <p:grpSpPr>
          <a:xfrm>
            <a:off x="6003160" y="3662608"/>
            <a:ext cx="818092" cy="594976"/>
            <a:chOff x="5920671" y="3861045"/>
            <a:chExt cx="818092" cy="594976"/>
          </a:xfrm>
        </p:grpSpPr>
        <p:sp>
          <p:nvSpPr>
            <p:cNvPr id="381"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82" name="正方形/長方形 381"/>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3" name="正方形/長方形 382"/>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4" name="正方形/長方形 383"/>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5" name="正方形/長方形 384"/>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6" name="正方形/長方形 385"/>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7" name="正方形/長方形 386"/>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正方形/長方形 387"/>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正方形/長方形 388"/>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0" name="正方形/長方形 389"/>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1" name="正方形/長方形 390"/>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96"/>
            <p:cNvGrpSpPr/>
            <p:nvPr/>
          </p:nvGrpSpPr>
          <p:grpSpPr>
            <a:xfrm>
              <a:off x="6269398" y="3890776"/>
              <a:ext cx="120638" cy="120638"/>
              <a:chOff x="6267822" y="4095750"/>
              <a:chExt cx="120638" cy="120638"/>
            </a:xfrm>
          </p:grpSpPr>
          <p:sp>
            <p:nvSpPr>
              <p:cNvPr id="394" name="円/楕円 393"/>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5" name="フリーフォーム 394"/>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0" name="片側の 2 つの角を丸めた四角形 34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96" name="正方形/長方形 395"/>
          <p:cNvSpPr/>
          <p:nvPr/>
        </p:nvSpPr>
        <p:spPr>
          <a:xfrm>
            <a:off x="5639164" y="4301158"/>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244254" y="4186728"/>
            <a:ext cx="818092" cy="594976"/>
            <a:chOff x="5920671" y="3861045"/>
            <a:chExt cx="818092" cy="594976"/>
          </a:xfrm>
        </p:grpSpPr>
        <p:sp>
          <p:nvSpPr>
            <p:cNvPr id="398"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9" name="正方形/長方形 398"/>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0" name="正方形/長方形 399"/>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9" name="グループ化 408"/>
            <p:cNvGrpSpPr/>
            <p:nvPr/>
          </p:nvGrpSpPr>
          <p:grpSpPr>
            <a:xfrm>
              <a:off x="6269398" y="3890776"/>
              <a:ext cx="120638" cy="120638"/>
              <a:chOff x="6267822" y="4095750"/>
              <a:chExt cx="120638" cy="120638"/>
            </a:xfrm>
          </p:grpSpPr>
          <p:sp>
            <p:nvSpPr>
              <p:cNvPr id="411" name="円/楕円 410"/>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2" name="フリーフォーム 411"/>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0" name="片側の 2 つの角を丸めた四角形 40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3" name="正方形/長方形 412"/>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14" name="グループ化 413"/>
          <p:cNvGrpSpPr/>
          <p:nvPr/>
        </p:nvGrpSpPr>
        <p:grpSpPr>
          <a:xfrm>
            <a:off x="8468392" y="3662608"/>
            <a:ext cx="818092" cy="594976"/>
            <a:chOff x="5920671" y="3861045"/>
            <a:chExt cx="818092" cy="594976"/>
          </a:xfrm>
        </p:grpSpPr>
        <p:sp>
          <p:nvSpPr>
            <p:cNvPr id="415"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16" name="正方形/長方形 415"/>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6" name="グループ化 425"/>
            <p:cNvGrpSpPr/>
            <p:nvPr/>
          </p:nvGrpSpPr>
          <p:grpSpPr>
            <a:xfrm>
              <a:off x="6269398" y="3890776"/>
              <a:ext cx="120638" cy="120638"/>
              <a:chOff x="6267822" y="4095750"/>
              <a:chExt cx="120638" cy="120638"/>
            </a:xfrm>
          </p:grpSpPr>
          <p:sp>
            <p:nvSpPr>
              <p:cNvPr id="428" name="円/楕円 427"/>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フリーフォーム 428"/>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7" name="片側の 2 つの角を丸めた四角形 426"/>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30" name="正方形/長方形 429"/>
          <p:cNvSpPr/>
          <p:nvPr/>
        </p:nvSpPr>
        <p:spPr>
          <a:xfrm>
            <a:off x="8374093" y="4301158"/>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347" name="正方形/長方形 346"/>
          <p:cNvSpPr/>
          <p:nvPr/>
        </p:nvSpPr>
        <p:spPr>
          <a:xfrm>
            <a:off x="732111" y="4535496"/>
            <a:ext cx="1384995"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zh-CN" altLang="en-US" sz="1200" b="1" dirty="0">
                <a:latin typeface="Arial" panose="020B0604020202020204" pitchFamily="34" charset="0"/>
                <a:ea typeface="ＭＳ Ｐゴシック" panose="020B0600070205080204" pitchFamily="50" charset="-128"/>
                <a:cs typeface="Arial" panose="020B0604020202020204" pitchFamily="34" charset="0"/>
              </a:rPr>
              <a:t>国立衛生疫学研究所</a:t>
            </a:r>
          </a:p>
        </p:txBody>
      </p:sp>
      <p:sp>
        <p:nvSpPr>
          <p:cNvPr id="348" name="正方形/長方形 347"/>
          <p:cNvSpPr/>
          <p:nvPr/>
        </p:nvSpPr>
        <p:spPr>
          <a:xfrm>
            <a:off x="3479763" y="4535496"/>
            <a:ext cx="1218282"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バックマイ病院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p>
        </p:txBody>
      </p:sp>
      <p:sp>
        <p:nvSpPr>
          <p:cNvPr id="352" name="正方形/長方形 351"/>
          <p:cNvSpPr/>
          <p:nvPr/>
        </p:nvSpPr>
        <p:spPr>
          <a:xfrm>
            <a:off x="2072680" y="2708920"/>
            <a:ext cx="1368152" cy="288032"/>
          </a:xfrm>
          <a:prstGeom prst="rect">
            <a:avLst/>
          </a:prstGeom>
          <a:gradFill flip="none" rotWithShape="1">
            <a:gsLst>
              <a:gs pos="70000">
                <a:srgbClr val="E4BB46"/>
              </a:gs>
              <a:gs pos="30000">
                <a:srgbClr val="E4BB46"/>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fontAlgn="ctr">
              <a:buClr>
                <a:srgbClr val="3D6AA7"/>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拠 点</a:t>
            </a:r>
          </a:p>
        </p:txBody>
      </p:sp>
      <p:sp>
        <p:nvSpPr>
          <p:cNvPr id="353" name="正方形/長方形 352"/>
          <p:cNvSpPr/>
          <p:nvPr/>
        </p:nvSpPr>
        <p:spPr>
          <a:xfrm>
            <a:off x="7512236" y="394111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354" name="グループ化 353"/>
          <p:cNvGrpSpPr/>
          <p:nvPr/>
        </p:nvGrpSpPr>
        <p:grpSpPr>
          <a:xfrm>
            <a:off x="7546781" y="3571549"/>
            <a:ext cx="213038" cy="340647"/>
            <a:chOff x="1318089" y="3501008"/>
            <a:chExt cx="213038" cy="340647"/>
          </a:xfrm>
          <a:solidFill>
            <a:srgbClr val="002060"/>
          </a:solidFill>
        </p:grpSpPr>
        <p:sp>
          <p:nvSpPr>
            <p:cNvPr id="355" name="右矢印 35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山形 35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7" name="山形 35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58" name="グループ化 357"/>
          <p:cNvGrpSpPr/>
          <p:nvPr/>
        </p:nvGrpSpPr>
        <p:grpSpPr>
          <a:xfrm rot="1800000">
            <a:off x="6657568" y="3359361"/>
            <a:ext cx="213038" cy="340647"/>
            <a:chOff x="1318089" y="3501008"/>
            <a:chExt cx="213038" cy="340647"/>
          </a:xfrm>
          <a:solidFill>
            <a:srgbClr val="002060"/>
          </a:solidFill>
        </p:grpSpPr>
        <p:sp>
          <p:nvSpPr>
            <p:cNvPr id="359" name="右矢印 358"/>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山形 359"/>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1" name="山形 360"/>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62" name="グループ化 361"/>
          <p:cNvGrpSpPr/>
          <p:nvPr/>
        </p:nvGrpSpPr>
        <p:grpSpPr>
          <a:xfrm rot="19800000" flipH="1">
            <a:off x="8439775" y="3359361"/>
            <a:ext cx="213038" cy="340647"/>
            <a:chOff x="1318089" y="3501008"/>
            <a:chExt cx="213038" cy="340647"/>
          </a:xfrm>
          <a:solidFill>
            <a:srgbClr val="002060"/>
          </a:solidFill>
        </p:grpSpPr>
        <p:sp>
          <p:nvSpPr>
            <p:cNvPr id="363" name="右矢印 362"/>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山形 363"/>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5" name="山形 364"/>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6" name="正方形/長方形 365"/>
          <p:cNvSpPr/>
          <p:nvPr/>
        </p:nvSpPr>
        <p:spPr>
          <a:xfrm>
            <a:off x="634212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367" name="正方形/長方形 366"/>
          <p:cNvSpPr/>
          <p:nvPr/>
        </p:nvSpPr>
        <p:spPr>
          <a:xfrm>
            <a:off x="867208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68" name="グループ化 67"/>
          <p:cNvGrpSpPr/>
          <p:nvPr/>
        </p:nvGrpSpPr>
        <p:grpSpPr>
          <a:xfrm>
            <a:off x="380493" y="5275017"/>
            <a:ext cx="2088231" cy="529545"/>
            <a:chOff x="344489" y="5203009"/>
            <a:chExt cx="2088231" cy="529545"/>
          </a:xfrm>
        </p:grpSpPr>
        <p:sp>
          <p:nvSpPr>
            <p:cNvPr id="368" name="角丸四角形 367"/>
            <p:cNvSpPr/>
            <p:nvPr/>
          </p:nvSpPr>
          <p:spPr>
            <a:xfrm>
              <a:off x="344489"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a:t>
              </a:r>
            </a:p>
          </p:txBody>
        </p:sp>
        <p:sp>
          <p:nvSpPr>
            <p:cNvPr id="369" name="角丸四角形 368"/>
            <p:cNvSpPr/>
            <p:nvPr/>
          </p:nvSpPr>
          <p:spPr>
            <a:xfrm>
              <a:off x="1424608"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蚊媒介性感染症</a:t>
              </a:r>
            </a:p>
          </p:txBody>
        </p:sp>
        <p:sp>
          <p:nvSpPr>
            <p:cNvPr id="370" name="角丸四角形 369"/>
            <p:cNvSpPr/>
            <p:nvPr/>
          </p:nvSpPr>
          <p:spPr>
            <a:xfrm>
              <a:off x="344489"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臨床研究</a:t>
              </a:r>
            </a:p>
          </p:txBody>
        </p:sp>
        <p:sp>
          <p:nvSpPr>
            <p:cNvPr id="371" name="角丸四角形 370"/>
            <p:cNvSpPr/>
            <p:nvPr/>
          </p:nvSpPr>
          <p:spPr>
            <a:xfrm>
              <a:off x="1424608"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人獣共通感染症</a:t>
              </a:r>
            </a:p>
          </p:txBody>
        </p:sp>
      </p:grpSp>
      <p:sp>
        <p:nvSpPr>
          <p:cNvPr id="374" name="角丸四角形 373"/>
          <p:cNvSpPr/>
          <p:nvPr/>
        </p:nvSpPr>
        <p:spPr>
          <a:xfrm>
            <a:off x="4376936" y="4334344"/>
            <a:ext cx="432048" cy="220066"/>
          </a:xfrm>
          <a:prstGeom prst="roundRect">
            <a:avLst>
              <a:gd name="adj" fmla="val 50000"/>
            </a:avLst>
          </a:prstGeom>
          <a:solidFill>
            <a:srgbClr val="77D4ED"/>
          </a:solidFill>
        </p:spPr>
        <p:txBody>
          <a:bodyPr wrap="none" lIns="0" tIns="0" rIns="0" bIns="0" anchor="ctr" anchorCtr="0">
            <a:noAutofit/>
          </a:bodyPr>
          <a:lstStyle/>
          <a:p>
            <a:pPr algn="ctr" fontAlgn="ctr">
              <a:buClr>
                <a:srgbClr val="3D6AA7"/>
              </a:buCl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8" name="角丸四角形 7"/>
          <p:cNvSpPr/>
          <p:nvPr/>
        </p:nvSpPr>
        <p:spPr>
          <a:xfrm>
            <a:off x="2900772" y="5589240"/>
            <a:ext cx="2376264" cy="864096"/>
          </a:xfrm>
          <a:prstGeom prst="roundRect">
            <a:avLst>
              <a:gd name="adj" fmla="val 9060"/>
            </a:avLst>
          </a:prstGeom>
          <a:noFill/>
          <a:ln w="9525" cap="flat" cmpd="sng" algn="ctr">
            <a:solidFill>
              <a:srgbClr val="FB8265"/>
            </a:solidFill>
            <a:prstDash val="solid"/>
            <a:round/>
            <a:headEnd type="none" w="med" len="med"/>
            <a:tailEnd type="none" w="med" len="med"/>
          </a:ln>
          <a:effectLst/>
          <a:extLst>
            <a:ext uri="{909E8E84-426E-40DD-AFC4-6F175D3DCCD1}">
              <a14:hiddenFill xmlns:a14="http://schemas.microsoft.com/office/drawing/2010/main">
                <a:gradFill flip="none" rotWithShape="1">
                  <a:gsLst>
                    <a:gs pos="21000">
                      <a:srgbClr val="FFEEE7"/>
                    </a:gs>
                    <a:gs pos="0">
                      <a:srgbClr val="FEDACA"/>
                    </a:gs>
                    <a:gs pos="100000">
                      <a:srgbClr val="FFEEE7"/>
                    </a:gs>
                  </a:gsLst>
                  <a:lin ang="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57600" rtlCol="0" anchor="b" anchorCtr="0"/>
          <a:lstStyle/>
          <a:p>
            <a:pPr algn="ctr"/>
            <a:r>
              <a:rPr kumimoji="1" lang="ja-JP" altLang="en-US" sz="11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協力・提携</a:t>
            </a:r>
          </a:p>
        </p:txBody>
      </p:sp>
      <p:sp>
        <p:nvSpPr>
          <p:cNvPr id="310" name="正方形/長方形 309"/>
          <p:cNvSpPr/>
          <p:nvPr/>
        </p:nvSpPr>
        <p:spPr>
          <a:xfrm>
            <a:off x="3269922" y="5648850"/>
            <a:ext cx="957313" cy="743793"/>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ハノイ市内</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国立熱帯病病院</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国立小児病院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国立結核病院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ハノイ結核病院</a:t>
            </a:r>
          </a:p>
        </p:txBody>
      </p:sp>
      <p:sp>
        <p:nvSpPr>
          <p:cNvPr id="311" name="正方形/長方形 310"/>
          <p:cNvSpPr/>
          <p:nvPr/>
        </p:nvSpPr>
        <p:spPr>
          <a:xfrm>
            <a:off x="4311465" y="5648850"/>
            <a:ext cx="878767" cy="718145"/>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ホーチミン市</a:t>
            </a:r>
          </a:p>
          <a:p>
            <a:pPr marL="147638" indent="-104775">
              <a:spcBef>
                <a:spcPts val="100"/>
              </a:spcBef>
              <a:buClr>
                <a:srgbClr val="C71F0D"/>
              </a:buClr>
              <a:buSzPct val="80000"/>
              <a:buFont typeface="Wingdings" panose="05000000000000000000" pitchFamily="2" charset="2"/>
              <a:buChar char="n"/>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熱帯病病院</a:t>
            </a:r>
            <a:br>
              <a:rPr lang="en-US" altLang="zh-TW" sz="900" dirty="0">
                <a:latin typeface="Arial" panose="020B0604020202020204" pitchFamily="34" charset="0"/>
                <a:ea typeface="ＭＳ Ｐゴシック" panose="020B0600070205080204" pitchFamily="50" charset="-128"/>
                <a:cs typeface="Arial" panose="020B0604020202020204" pitchFamily="34" charset="0"/>
              </a:rPr>
            </a:b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900" dirty="0">
                <a:latin typeface="Arial" panose="020B0604020202020204" pitchFamily="34" charset="0"/>
                <a:ea typeface="ＭＳ Ｐゴシック" panose="020B0600070205080204" pitchFamily="50" charset="-128"/>
                <a:cs typeface="Arial" panose="020B0604020202020204" pitchFamily="34" charset="0"/>
              </a:rPr>
              <a:t>HCMC</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endParaRPr lang="en-US" altLang="zh-TW"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ホーチミン医科</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薬科大学</a:t>
            </a:r>
          </a:p>
        </p:txBody>
      </p:sp>
      <p:sp>
        <p:nvSpPr>
          <p:cNvPr id="376" name="角丸四角形 375"/>
          <p:cNvSpPr/>
          <p:nvPr/>
        </p:nvSpPr>
        <p:spPr>
          <a:xfrm>
            <a:off x="2900772" y="5157192"/>
            <a:ext cx="1116124"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新興呼吸器感染症</a:t>
            </a:r>
            <a:r>
              <a:rPr lang="en-US" altLang="ja-JP"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7" name="角丸四角形 376"/>
          <p:cNvSpPr/>
          <p:nvPr/>
        </p:nvSpPr>
        <p:spPr>
          <a:xfrm>
            <a:off x="4084141" y="5157192"/>
            <a:ext cx="476353"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結核症</a:t>
            </a:r>
          </a:p>
        </p:txBody>
      </p:sp>
      <p:sp>
        <p:nvSpPr>
          <p:cNvPr id="378" name="角丸四角形 377"/>
          <p:cNvSpPr/>
          <p:nvPr/>
        </p:nvSpPr>
        <p:spPr>
          <a:xfrm>
            <a:off x="4628964" y="5157192"/>
            <a:ext cx="64807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en-US" altLang="zh-TW"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HIV</a:t>
            </a: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5" name="正方形/長方形 64"/>
          <p:cNvSpPr/>
          <p:nvPr/>
        </p:nvSpPr>
        <p:spPr>
          <a:xfrm>
            <a:off x="2900772" y="5421409"/>
            <a:ext cx="2221762" cy="123111"/>
          </a:xfrm>
          <a:prstGeom prst="rect">
            <a:avLst/>
          </a:prstGeom>
          <a:noFill/>
        </p:spPr>
        <p:txBody>
          <a:bodyPr wrap="none" lIns="0" tIns="0" rIns="0" bIns="0" rtlCol="0">
            <a:spAutoFit/>
          </a:bodyPr>
          <a:lstStyle/>
          <a:p>
            <a:r>
              <a:rPr lang="en-US" altLang="ja-JP" sz="800" dirty="0"/>
              <a:t>※</a:t>
            </a:r>
            <a:r>
              <a:rPr lang="ja-JP" altLang="en-US" sz="800" dirty="0"/>
              <a:t>高病原性鳥インフルエンザ（</a:t>
            </a:r>
            <a:r>
              <a:rPr lang="en-US" altLang="ja-JP" sz="800" dirty="0"/>
              <a:t>H5N1</a:t>
            </a:r>
            <a:r>
              <a:rPr lang="ja-JP" altLang="en-US" sz="800" dirty="0"/>
              <a:t>）感染症を含む</a:t>
            </a:r>
          </a:p>
        </p:txBody>
      </p:sp>
      <p:sp>
        <p:nvSpPr>
          <p:cNvPr id="379" name="正方形/長方形 378"/>
          <p:cNvSpPr/>
          <p:nvPr/>
        </p:nvSpPr>
        <p:spPr>
          <a:xfrm>
            <a:off x="2900772" y="4958752"/>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380" name="正方形/長方形 379"/>
          <p:cNvSpPr/>
          <p:nvPr/>
        </p:nvSpPr>
        <p:spPr>
          <a:xfrm>
            <a:off x="5817096" y="5314176"/>
            <a:ext cx="3672408" cy="99514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7" name="グループ化 6"/>
          <p:cNvGrpSpPr/>
          <p:nvPr/>
        </p:nvGrpSpPr>
        <p:grpSpPr>
          <a:xfrm>
            <a:off x="428556" y="5938962"/>
            <a:ext cx="1997814" cy="375158"/>
            <a:chOff x="428556" y="5866954"/>
            <a:chExt cx="1997814" cy="375158"/>
          </a:xfrm>
        </p:grpSpPr>
        <p:sp>
          <p:nvSpPr>
            <p:cNvPr id="392" name="正方形/長方形 391"/>
            <p:cNvSpPr/>
            <p:nvPr/>
          </p:nvSpPr>
          <p:spPr>
            <a:xfrm>
              <a:off x="428556" y="5866954"/>
              <a:ext cx="1133718" cy="33855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spcAft>
                  <a:spcPts val="600"/>
                </a:spcAft>
                <a:buClr>
                  <a:srgbClr val="3D6AA7"/>
                </a:buClr>
                <a:tabLst>
                  <a:tab pos="854075" algn="r"/>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スタッフ（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77800"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日本人：　 　</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正方形/長方形 392"/>
            <p:cNvSpPr/>
            <p:nvPr/>
          </p:nvSpPr>
          <p:spPr>
            <a:xfrm>
              <a:off x="1436668" y="6067009"/>
              <a:ext cx="989702" cy="138499"/>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98425"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ベトナム人：</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正方形/長方形 275"/>
            <p:cNvSpPr/>
            <p:nvPr/>
          </p:nvSpPr>
          <p:spPr>
            <a:xfrm>
              <a:off x="1044726"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2145658"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8" name="グループ化 7"/>
          <p:cNvGrpSpPr/>
          <p:nvPr/>
        </p:nvGrpSpPr>
        <p:grpSpPr>
          <a:xfrm>
            <a:off x="200472" y="1772816"/>
            <a:ext cx="5112568" cy="288032"/>
            <a:chOff x="4803500" y="2113806"/>
            <a:chExt cx="2954133" cy="288032"/>
          </a:xfrm>
        </p:grpSpPr>
        <p:cxnSp>
          <p:nvCxnSpPr>
            <p:cNvPr id="280" name="直線コネクタ 2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感染症研究国際ネットワーク推進プログラム</a:t>
              </a:r>
            </a:p>
          </p:txBody>
        </p:sp>
      </p:grpSp>
      <p:grpSp>
        <p:nvGrpSpPr>
          <p:cNvPr id="302" name="グループ化 7"/>
          <p:cNvGrpSpPr/>
          <p:nvPr/>
        </p:nvGrpSpPr>
        <p:grpSpPr>
          <a:xfrm>
            <a:off x="5673080" y="1772816"/>
            <a:ext cx="3960440" cy="288032"/>
            <a:chOff x="4803500" y="2113806"/>
            <a:chExt cx="2954133" cy="288032"/>
          </a:xfrm>
        </p:grpSpPr>
        <p:cxnSp>
          <p:nvCxnSpPr>
            <p:cNvPr id="303" name="直線コネクタ 30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306" name="正方形/長方形 305"/>
          <p:cNvSpPr/>
          <p:nvPr/>
        </p:nvSpPr>
        <p:spPr>
          <a:xfrm>
            <a:off x="200472" y="2060848"/>
            <a:ext cx="5112568" cy="430887"/>
          </a:xfrm>
          <a:prstGeom prst="rect">
            <a:avLst/>
          </a:prstGeom>
        </p:spPr>
        <p:txBody>
          <a:bodyPr wrap="square">
            <a:spAutoFit/>
          </a:bodyPr>
          <a:lstStyle/>
          <a:p>
            <a:pPr algn="just"/>
            <a:r>
              <a:rPr lang="ja-JP" altLang="en-US" sz="1100" dirty="0"/>
              <a:t>長崎大学拠点と国立国際医療研究センター拠点を設立し、感染症に関する様々な研究をベトナムの研究機関と連携して行っている。</a:t>
            </a:r>
            <a:endParaRPr lang="en-US" altLang="ja-JP" sz="1100" baseline="30000" dirty="0"/>
          </a:p>
        </p:txBody>
      </p:sp>
      <p:sp>
        <p:nvSpPr>
          <p:cNvPr id="308" name="正方形/長方形 307"/>
          <p:cNvSpPr/>
          <p:nvPr/>
        </p:nvSpPr>
        <p:spPr>
          <a:xfrm>
            <a:off x="5673080" y="2060848"/>
            <a:ext cx="3960440" cy="430887"/>
          </a:xfrm>
          <a:prstGeom prst="rect">
            <a:avLst/>
          </a:prstGeom>
        </p:spPr>
        <p:txBody>
          <a:bodyPr wrap="square">
            <a:spAutoFit/>
          </a:bodyPr>
          <a:lstStyle/>
          <a:p>
            <a:pPr algn="just"/>
            <a:r>
              <a:rPr lang="en-US" altLang="ja-JP" sz="1100" dirty="0"/>
              <a:t>2012</a:t>
            </a:r>
            <a:r>
              <a:rPr lang="ja-JP" altLang="en-US" sz="1100" dirty="0"/>
              <a:t>年度に東京医科歯科大学による「東南アジア医療・歯科医療ネットワークの構築を目指した大学間交流プログラム」を採択。</a:t>
            </a:r>
            <a:endParaRPr lang="en-US" altLang="ja-JP" sz="1100" baseline="30000" dirty="0"/>
          </a:p>
        </p:txBody>
      </p:sp>
    </p:spTree>
    <p:extLst>
      <p:ext uri="{BB962C8B-B14F-4D97-AF65-F5344CB8AC3E}">
        <p14:creationId xmlns:p14="http://schemas.microsoft.com/office/powerpoint/2010/main" val="393617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34" name="テキスト ボックス 33"/>
          <p:cNvSpPr txBox="1"/>
          <p:nvPr/>
        </p:nvSpPr>
        <p:spPr>
          <a:xfrm>
            <a:off x="200025" y="663625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「改正投資法・改正企業法に基づく「ベトナム拠点設立マニュアル」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２年３月）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日本企業がベトナムに営業目的の事業拠点を作る場合、「有限会社」での進出が一般的である。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8" name="表 47"/>
          <p:cNvGraphicFramePr>
            <a:graphicFrameLocks noGrp="1"/>
          </p:cNvGraphicFramePr>
          <p:nvPr>
            <p:extLst>
              <p:ext uri="{D42A27DB-BD31-4B8C-83A1-F6EECF244321}">
                <p14:modId xmlns:p14="http://schemas.microsoft.com/office/powerpoint/2010/main" val="3702143559"/>
              </p:ext>
            </p:extLst>
          </p:nvPr>
        </p:nvGraphicFramePr>
        <p:xfrm>
          <a:off x="362475" y="1613509"/>
          <a:ext cx="9216000" cy="44658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gridCol w="4032000">
                  <a:extLst>
                    <a:ext uri="{9D8B030D-6E8A-4147-A177-3AD203B41FA5}">
                      <a16:colId xmlns:a16="http://schemas.microsoft.com/office/drawing/2014/main" val="20002"/>
                    </a:ext>
                  </a:extLst>
                </a:gridCol>
              </a:tblGrid>
              <a:tr h="119547">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拠点の形態</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現況等</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有限会社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人（個人または組織）の「一人有限会社」と、出資者が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人以下（個人または組織）の「二人以上有限会社」がある</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株式発行はできないが、資本金の増減資が可能</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「二人以上有限会社」は資本譲渡に制約があり、</a:t>
                      </a:r>
                      <a:r>
                        <a:rPr lang="ja-JP" altLang="en-US" sz="1100" dirty="0">
                          <a:solidFill>
                            <a:schemeClr val="tx1"/>
                          </a:solidFill>
                        </a:rPr>
                        <a:t>現出資者への譲渡が優先され る他、譲渡のオファーをした日から</a:t>
                      </a:r>
                      <a:r>
                        <a:rPr lang="en-US" altLang="ja-JP" sz="1100" dirty="0">
                          <a:solidFill>
                            <a:schemeClr val="tx1"/>
                          </a:solidFill>
                        </a:rPr>
                        <a:t>30</a:t>
                      </a:r>
                      <a:r>
                        <a:rPr lang="ja-JP" altLang="en-US" sz="1100" dirty="0">
                          <a:solidFill>
                            <a:schemeClr val="tx1"/>
                          </a:solidFill>
                        </a:rPr>
                        <a:t>日間、ほかの出資者から買取の意向がなければ、外部の投資 家に譲渡することが可能</a:t>
                      </a:r>
                      <a:endPar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現在もっとも一般的な会社形態であり、これまで日本人投資家の出資するベトナムでの会社設立登録のうち、有限会社の形態が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割以上と言われている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会社創立株主数は</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人以上で、出資者数の上限はない</a:t>
                      </a: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創立株主は、他者へ自身の株式譲渡を自由に行う権利を持つ。ただし、企業登録証明書の発給から</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年以内は、創立株主でない者に譲渡する場合、株主総会の合意が必要</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現在、外国人投資家はベトナムでの株式会社設立に出資することが許可されているが、その数はまだ多くはない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駐在員事務所</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営業活動を行わず、情報収集活動や広報活動を行う事務所</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設立後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年以上が経過している日本企業は、本社との連絡業務、ベトナムでの投資やビジネスの機会を探し市場調査等のため、駐在員事務所を設立することができる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国投資家は、会社形態以外にも、駐在員事務所を設立することができる。駐在員事務所の事業活動とは、「連絡」、「事業協力活動の促進」、「市場調査」、「その他ベトナムの法律において認められる活動」であり、営業活動は認められ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支店</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現地法人に従属する拠点</a:t>
                      </a:r>
                      <a:endParaRPr lang="en-US" altLang="ja-JP" sz="1100" dirty="0">
                        <a:solidFill>
                          <a:schemeClr val="tx1"/>
                        </a:solidFill>
                      </a:endParaRPr>
                    </a:p>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駐在員事務所が事業を実施することができない一方、支店は本社の委任を受けた代表機能も持ち、支店の活動登録証明書に記載された事業を実施できる</a:t>
                      </a:r>
                      <a:endParaRPr lang="en-US" altLang="ja-JP" sz="1100" dirty="0">
                        <a:solidFill>
                          <a:schemeClr val="tx1"/>
                        </a:solidFill>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ベトナムは銀行業、情報産業、法務サービス、管理コンサルティングサービス、フランチャイズサービス、保険サービス等いくつかの事業を除き、多くのサービス業に対して支店設立形態を認めていない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9" name="Rectangle 6"/>
          <p:cNvSpPr>
            <a:spLocks noChangeArrowheads="1"/>
          </p:cNvSpPr>
          <p:nvPr/>
        </p:nvSpPr>
        <p:spPr bwMode="auto">
          <a:xfrm>
            <a:off x="344488" y="1378763"/>
            <a:ext cx="9216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ベトナムへの主な進出形態</a:t>
            </a:r>
          </a:p>
        </p:txBody>
      </p:sp>
      <p:sp>
        <p:nvSpPr>
          <p:cNvPr id="50" name="テキスト ボックス 49"/>
          <p:cNvSpPr txBox="1"/>
          <p:nvPr/>
        </p:nvSpPr>
        <p:spPr>
          <a:xfrm>
            <a:off x="362475" y="6165304"/>
            <a:ext cx="9216000" cy="164980"/>
          </a:xfrm>
          <a:prstGeom prst="rect">
            <a:avLst/>
          </a:prstGeom>
          <a:noFill/>
        </p:spPr>
        <p:txBody>
          <a:bodyPr wrap="square" lIns="0" tIns="0" rIns="0" bIns="0" rtlCol="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上記の他、会社形態としては個人事業、合名会社がある。また、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契約（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Public-Private Partnership contract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：国営サービスの提供、インフラ整備プロジェクトを実施・管理・運営する権限を有する国家機関と投資家、プロジェクト企業との間で締結される契約）や、</a:t>
            </a:r>
            <a:r>
              <a:rPr lang="en-US" altLang="ja-JP" sz="1000" dirty="0"/>
              <a:t>BCC</a:t>
            </a:r>
            <a:r>
              <a:rPr lang="ja-JP" altLang="en-US" sz="1000" dirty="0"/>
              <a:t>契約（</a:t>
            </a:r>
            <a:r>
              <a:rPr lang="en-US" altLang="ja-JP" sz="1000" dirty="0"/>
              <a:t>Business Cooperation Contract</a:t>
            </a:r>
            <a:r>
              <a:rPr lang="ja-JP" altLang="en-US" sz="1000" dirty="0"/>
              <a:t>：事業協力契約）による投資形態もある。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911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1/3</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849876388"/>
              </p:ext>
            </p:extLst>
          </p:nvPr>
        </p:nvGraphicFramePr>
        <p:xfrm>
          <a:off x="200023" y="1124744"/>
          <a:ext cx="9508778" cy="478274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保健医療従事者の質の改善プロジェクト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国立国際医療研究センター、ほか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保健省、バックマイ病院、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フエ中央病院、チョーライ病院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高危険度病原体に係るバイオセーフティ並びに</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実験室診断能力の向上と連携強化プロジェクト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国立感染症研究所</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国立衛生疫学研究所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2517">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地方病院医療開発事業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101.84</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86.93</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b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（日本タイド）</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保健省、各人民委員会</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5062">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薬剤耐性細菌発生機構の解明と対策モデルの</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大阪大学、</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大阪府立公衆衛生研究所、ほか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ベトナム国立栄養院、ニャチャン・パスツール研究所、ホーチミン市公衆衛生医療院、ほか</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医療支援ネットワーク構築によるベトナム南部地域への放射線技術シェアーへの取り組み</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滋賀県放射線技師会</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栄養士制度普及促進事業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味の素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北西部省医療サービス強化プロジェクト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保健省、対象</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省の省病院・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郡病院・コミューンヘルスセンター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麻疹風疹混合ワクチン製造技術移転プロジェクト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第一三共、</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北里第一三共ワクチン</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ベトナム国保健省、ワクチン・</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生物製剤研究・製造センター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ベトナムでの足こぎ車いすを利用したリハビリ</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モデル開発及び、リハビリ人材育成プロジェクト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TESS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仙台大学、</a:t>
                      </a: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re:terra</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日本テピア</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バックマイ病院リハビリテーションセンター、地方病院・医療組織</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9" name="テキスト ボックス 8"/>
          <p:cNvSpPr txBox="1"/>
          <p:nvPr/>
        </p:nvSpPr>
        <p:spPr>
          <a:xfrm>
            <a:off x="200472" y="5957372"/>
            <a:ext cx="9504000" cy="518091"/>
          </a:xfrm>
          <a:prstGeom prst="rect">
            <a:avLst/>
          </a:prstGeom>
          <a:noFill/>
        </p:spPr>
        <p:txBody>
          <a:bodyPr wrap="square" lIns="0" tIns="0" rIns="0" bIns="0" rtlCol="0">
            <a:spAutoFit/>
          </a:bodyPr>
          <a:lstStyle/>
          <a:p>
            <a:pPr marL="228600" indent="-228600" algn="just">
              <a:spcAft>
                <a:spcPts val="200"/>
              </a:spcAft>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679157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2863846419"/>
              </p:ext>
            </p:extLst>
          </p:nvPr>
        </p:nvGraphicFramePr>
        <p:xfrm>
          <a:off x="200023" y="1124744"/>
          <a:ext cx="9505506" cy="5345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1044000">
                  <a:extLst>
                    <a:ext uri="{9D8B030D-6E8A-4147-A177-3AD203B41FA5}">
                      <a16:colId xmlns:a16="http://schemas.microsoft.com/office/drawing/2014/main" val="20004"/>
                    </a:ext>
                  </a:extLst>
                </a:gridCol>
                <a:gridCol w="1942364">
                  <a:extLst>
                    <a:ext uri="{9D8B030D-6E8A-4147-A177-3AD203B41FA5}">
                      <a16:colId xmlns:a16="http://schemas.microsoft.com/office/drawing/2014/main" val="20005"/>
                    </a:ext>
                  </a:extLst>
                </a:gridCol>
                <a:gridCol w="1942364">
                  <a:extLst>
                    <a:ext uri="{9D8B030D-6E8A-4147-A177-3AD203B41FA5}">
                      <a16:colId xmlns:a16="http://schemas.microsoft.com/office/drawing/2014/main" val="20006"/>
                    </a:ext>
                  </a:extLst>
                </a:gridCol>
              </a:tblGrid>
              <a:tr h="360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医療材料物流管理システム普及促進事業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アルフレッサメディカルサービス、アルフレッサホールディングス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ホーチミン市保健局関係者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チョーライ日越友好病院整備事業</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398.41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dirty="0"/>
                        <a:t>286.12</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香川らしい国際協力プロジェクト「ハイフォン市における生活習慣病対策のモデル事業構築プログラム」 </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ハイフォン市予防医療センター</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ベトナム医療技術支援（循環器疾患領域）</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国立大学法人岡山大学（岡山大学病院　心臓血管外科）</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dirty="0">
                          <a:effectLst/>
                        </a:rPr>
                        <a:t>E</a:t>
                      </a:r>
                      <a:r>
                        <a:rPr lang="ja-JP" altLang="en-US" sz="1000" dirty="0">
                          <a:effectLst/>
                        </a:rPr>
                        <a:t>病院、ハノイ国立小児病院、ホーチミン医薬大学病院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新卒看護師のための臨床研修制度強化プロジェクト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effectLst/>
                        </a:rPr>
                        <a:t>保健省科学技術訓練局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診療報酬及び保険適用診療サービスパッケージ改善プロジェクト</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開発計画調査型技術協力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保健省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ベトナム南部における科学的根拠に基づく患者中心の保健医療サービス向上：大学と医師会の連携イニシアチブ</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ホーチミン市医科薬科大学</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チョーライ病院向け病院運営・管理能力向上支援プロジェクト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有償技術支援－附帯プロ</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チョーライ病院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372343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3/3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687823647"/>
              </p:ext>
            </p:extLst>
          </p:nvPr>
        </p:nvGraphicFramePr>
        <p:xfrm>
          <a:off x="200023" y="1124744"/>
          <a:ext cx="9505506" cy="1749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1044000">
                  <a:extLst>
                    <a:ext uri="{9D8B030D-6E8A-4147-A177-3AD203B41FA5}">
                      <a16:colId xmlns:a16="http://schemas.microsoft.com/office/drawing/2014/main" val="20004"/>
                    </a:ext>
                  </a:extLst>
                </a:gridCol>
                <a:gridCol w="1942364">
                  <a:extLst>
                    <a:ext uri="{9D8B030D-6E8A-4147-A177-3AD203B41FA5}">
                      <a16:colId xmlns:a16="http://schemas.microsoft.com/office/drawing/2014/main" val="20005"/>
                    </a:ext>
                  </a:extLst>
                </a:gridCol>
                <a:gridCol w="1942364">
                  <a:extLst>
                    <a:ext uri="{9D8B030D-6E8A-4147-A177-3AD203B41FA5}">
                      <a16:colId xmlns:a16="http://schemas.microsoft.com/office/drawing/2014/main" val="20006"/>
                    </a:ext>
                  </a:extLst>
                </a:gridCol>
              </a:tblGrid>
              <a:tr h="360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148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感染症の予防・対応能力向上のための実験室の機能及び連携強化プロジェクト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国立衛生疫学研究所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5148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ベトナムにおける治療成功維持のための“</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bench-to-bedside system”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構築と新規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感染阻止プロジェクト</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国立熱帯病病院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974343217"/>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5348152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ベトナム／日本との関わり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741787943"/>
              </p:ext>
            </p:extLst>
          </p:nvPr>
        </p:nvGraphicFramePr>
        <p:xfrm>
          <a:off x="200472" y="1180968"/>
          <a:ext cx="9504000" cy="52306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152240">
                  <a:extLst>
                    <a:ext uri="{9D8B030D-6E8A-4147-A177-3AD203B41FA5}">
                      <a16:colId xmlns:a16="http://schemas.microsoft.com/office/drawing/2014/main" val="20002"/>
                    </a:ext>
                  </a:extLst>
                </a:gridCol>
                <a:gridCol w="208776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239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246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a:latin typeface="Arial" panose="020B0604020202020204" pitchFamily="34" charset="0"/>
                          <a:ea typeface="ＭＳ Ｐゴシック" panose="020B0600070205080204" pitchFamily="50" charset="-128"/>
                          <a:cs typeface="Arial" panose="020B0604020202020204" pitchFamily="34" charset="0"/>
                        </a:rPr>
                        <a:t>3</a:t>
                      </a:r>
                      <a:r>
                        <a:rPr lang="ja-JP" altLang="en-US" sz="100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帝京大学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658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ベトナムにおける感染症制御研究・開発プロジェクト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急性下痢症の積極的動向調査、人口密度と上水道整備がデング熱発生リスクに与える影響調査、人材育成、アウトリーチ活動等を実施</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「文部科学省の主な医療国際化関連事業」に概要記載</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827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高病原性鳥インフルエンザ感染症の臨床病理学的解析に基づく診断・治療に関する国際連携研究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高病原性鳥インフルエンザウイルスを含む呼吸器感染症を引き起こすウイルスを迅速かつ簡便に同定可能なマルチプレックス</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RT-LAMP</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法と呼吸器感染症を引き起こすウイルスおよびバクテリアを同定可能なマルチプレックスリアルタイム</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RT-PCR</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法をベトナムの国立バクマイ病院に導入し、呼吸器感染症を引き起こす病原体のスクリーニングシステムを構築</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116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染色体性薬剤耐性遺伝子を保持する薬剤耐性菌の分子疫学的解析</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琉球大学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ベトナム、インドネシアにおける健常人由来薬剤耐性菌、医療関連施設において分離される薬剤耐性臨床分離株を用い、通常薬剤耐性プラスミド上に保持される薬剤耐性遺伝子が染色体に転移した染色体性薬剤耐性遺伝子を効率的に検出する新たな検出法の確立を行う</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5047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オールジャパンでの医療機器開発プロジェクト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ベトナム国向け </a:t>
                      </a:r>
                      <a:r>
                        <a:rPr lang="en-US" altLang="ja-JP" sz="1000">
                          <a:latin typeface="Arial" panose="020B0604020202020204" pitchFamily="34" charset="0"/>
                          <a:ea typeface="ＭＳ Ｐゴシック" panose="020B0600070205080204" pitchFamily="50" charset="-128"/>
                          <a:cs typeface="Arial" panose="020B0604020202020204" pitchFamily="34" charset="0"/>
                        </a:rPr>
                        <a:t>High-flow nasal cannula (HFNC) </a:t>
                      </a:r>
                      <a:r>
                        <a:rPr lang="ja-JP" altLang="en-US" sz="1000">
                          <a:latin typeface="Arial" panose="020B0604020202020204" pitchFamily="34" charset="0"/>
                          <a:ea typeface="ＭＳ Ｐゴシック" panose="020B0600070205080204" pitchFamily="50" charset="-128"/>
                          <a:cs typeface="Arial" panose="020B0604020202020204" pitchFamily="34" charset="0"/>
                        </a:rPr>
                        <a:t>機器の開発</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株式会社メトラン</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56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2025</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ベトナムにおける新興・再興感染症研究推進プロジェクト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デング熱、インフルエンザや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等感染症の制御に向けた予防・診断治療に資する研究やベトナムをはじめとする各国の高度専門人材の育成等を実施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54140671"/>
                  </a:ext>
                </a:extLst>
              </a:tr>
            </a:tbl>
          </a:graphicData>
        </a:graphic>
      </p:graphicFrame>
    </p:spTree>
    <p:extLst>
      <p:ext uri="{BB962C8B-B14F-4D97-AF65-F5344CB8AC3E}">
        <p14:creationId xmlns:p14="http://schemas.microsoft.com/office/powerpoint/2010/main" val="1844416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「健康長寿広報展」の主催や各種レポートの公開を行っている。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5299219" y="2204864"/>
            <a:ext cx="4046269" cy="2664832"/>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ベトナムにおける医療機器の輸入制度（</a:t>
            </a:r>
            <a:r>
              <a:rPr lang="en-US" altLang="ja-JP" sz="1400" dirty="0">
                <a:cs typeface="Arial" panose="020B0604020202020204" pitchFamily="34" charset="0"/>
              </a:rPr>
              <a:t>2011</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ベトナム医薬品制度調査（</a:t>
            </a:r>
            <a:r>
              <a:rPr lang="en-US" altLang="ja-JP" sz="1400" dirty="0">
                <a:cs typeface="Arial" panose="020B0604020202020204" pitchFamily="34" charset="0"/>
              </a:rPr>
              <a:t>2014</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ベトナムにおける医療機器等の輸入販売業者調査（</a:t>
            </a:r>
            <a:r>
              <a:rPr lang="en-US" altLang="ja-JP" sz="1400" dirty="0"/>
              <a:t>2017</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en-US" altLang="ja-JP" sz="1400" dirty="0"/>
              <a:t>ASEAN</a:t>
            </a:r>
            <a:r>
              <a:rPr lang="ja-JP" altLang="en-US" sz="1400" dirty="0"/>
              <a:t>医療機器指令の概要と各国の対応状況向調査（</a:t>
            </a:r>
            <a:r>
              <a:rPr lang="en-US" altLang="ja-JP" sz="1400" dirty="0"/>
              <a:t>2022</a:t>
            </a:r>
            <a:r>
              <a:rPr lang="ja-JP" altLang="en-US" sz="1400" dirty="0"/>
              <a:t>年</a:t>
            </a:r>
            <a:r>
              <a:rPr lang="en-US" altLang="ja-JP" sz="1400" dirty="0"/>
              <a:t>3</a:t>
            </a:r>
            <a:r>
              <a:rPr lang="ja-JP" altLang="en-US" sz="1400" dirty="0"/>
              <a:t>月）</a:t>
            </a:r>
          </a:p>
        </p:txBody>
      </p:sp>
      <p:grpSp>
        <p:nvGrpSpPr>
          <p:cNvPr id="68" name="グループ化 7"/>
          <p:cNvGrpSpPr/>
          <p:nvPr/>
        </p:nvGrpSpPr>
        <p:grpSpPr>
          <a:xfrm>
            <a:off x="560512" y="1772816"/>
            <a:ext cx="4104457"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「健康長寿広報展」主催</a:t>
              </a:r>
            </a:p>
          </p:txBody>
        </p:sp>
      </p:grpSp>
      <p:grpSp>
        <p:nvGrpSpPr>
          <p:cNvPr id="74" name="グループ化 7"/>
          <p:cNvGrpSpPr/>
          <p:nvPr/>
        </p:nvGrpSpPr>
        <p:grpSpPr>
          <a:xfrm>
            <a:off x="5241032" y="1772816"/>
            <a:ext cx="4104456"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78" name="表 77"/>
          <p:cNvGraphicFramePr>
            <a:graphicFrameLocks noGrp="1"/>
          </p:cNvGraphicFramePr>
          <p:nvPr>
            <p:extLst>
              <p:ext uri="{D42A27DB-BD31-4B8C-83A1-F6EECF244321}">
                <p14:modId xmlns:p14="http://schemas.microsoft.com/office/powerpoint/2010/main" val="3037918272"/>
              </p:ext>
            </p:extLst>
          </p:nvPr>
        </p:nvGraphicFramePr>
        <p:xfrm>
          <a:off x="560968" y="2204863"/>
          <a:ext cx="4104000" cy="280823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0000"/>
                    </a:ext>
                  </a:extLst>
                </a:gridCol>
                <a:gridCol w="3132000">
                  <a:extLst>
                    <a:ext uri="{9D8B030D-6E8A-4147-A177-3AD203B41FA5}">
                      <a16:colId xmlns:a16="http://schemas.microsoft.com/office/drawing/2014/main" val="20001"/>
                    </a:ext>
                  </a:extLst>
                </a:gridCol>
              </a:tblGrid>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開催日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3</a:t>
                      </a:r>
                      <a:r>
                        <a:rPr lang="ja-JP" altLang="en-US" sz="1200" b="0" dirty="0">
                          <a:solidFill>
                            <a:schemeClr val="tx1"/>
                          </a:solidFill>
                        </a:rPr>
                        <a:t>月</a:t>
                      </a:r>
                      <a:r>
                        <a:rPr lang="en-US" altLang="ja-JP" sz="1200" b="0" dirty="0">
                          <a:solidFill>
                            <a:schemeClr val="tx1"/>
                          </a:solidFill>
                        </a:rPr>
                        <a:t>4</a:t>
                      </a:r>
                      <a:r>
                        <a:rPr lang="ja-JP" altLang="en-US" sz="1200" b="0" dirty="0">
                          <a:solidFill>
                            <a:schemeClr val="tx1"/>
                          </a:solidFill>
                        </a:rPr>
                        <a:t>～</a:t>
                      </a:r>
                      <a:r>
                        <a:rPr lang="en-US" altLang="ja-JP" sz="1200" b="0" dirty="0">
                          <a:solidFill>
                            <a:schemeClr val="tx1"/>
                          </a:solidFill>
                        </a:rPr>
                        <a:t>5</a:t>
                      </a:r>
                      <a:r>
                        <a:rPr lang="ja-JP" altLang="en-US" sz="1200" b="0" dirty="0">
                          <a:solidFill>
                            <a:schemeClr val="tx1"/>
                          </a:solidFill>
                        </a:rPr>
                        <a:t>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場所</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b="0" dirty="0">
                          <a:solidFill>
                            <a:schemeClr val="tx1"/>
                          </a:solidFill>
                        </a:rPr>
                        <a:t>ハノイ市・イオンモール　ロンビエン</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来場者数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のべ</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110,000</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人</a:t>
                      </a:r>
                      <a:endParaRPr kumimoji="1" lang="en-US" altLang="ja-JP"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展示企業数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日系企業・機関</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51</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団体</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0242">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対象分野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8900" indent="-88900" algn="l" defTabSz="914400" rtl="0" eaLnBrk="1" latinLnBrk="0" hangingPunct="1">
                        <a:buFont typeface="Arial" panose="020B0604020202020204" pitchFamily="34" charset="0"/>
                        <a:buChar char="•"/>
                      </a:pPr>
                      <a:r>
                        <a:rPr kumimoji="1" lang="ja-JP" altLang="en-US" sz="1050" kern="1200" dirty="0">
                          <a:solidFill>
                            <a:schemeClr val="dk1"/>
                          </a:solidFill>
                          <a:latin typeface="+mn-lt"/>
                          <a:ea typeface="+mn-ea"/>
                          <a:cs typeface="+mn-cs"/>
                        </a:rPr>
                        <a:t>診断・健康管理分野</a:t>
                      </a:r>
                      <a:endParaRPr kumimoji="1" lang="en-US" altLang="ja-JP" sz="105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050" kern="1200" dirty="0">
                          <a:solidFill>
                            <a:schemeClr val="dk1"/>
                          </a:solidFill>
                          <a:latin typeface="+mn-lt"/>
                          <a:ea typeface="+mn-ea"/>
                          <a:cs typeface="+mn-cs"/>
                        </a:rPr>
                        <a:t>スポーツ</a:t>
                      </a:r>
                      <a:r>
                        <a:rPr kumimoji="1" lang="en-US" altLang="ja-JP" sz="1050" kern="1200" dirty="0">
                          <a:solidFill>
                            <a:schemeClr val="dk1"/>
                          </a:solidFill>
                          <a:latin typeface="+mn-lt"/>
                          <a:ea typeface="+mn-ea"/>
                          <a:cs typeface="+mn-cs"/>
                        </a:rPr>
                        <a:t>&amp;</a:t>
                      </a:r>
                      <a:r>
                        <a:rPr kumimoji="1" lang="ja-JP" altLang="en-US" sz="1050" kern="1200" dirty="0">
                          <a:solidFill>
                            <a:schemeClr val="dk1"/>
                          </a:solidFill>
                          <a:latin typeface="+mn-lt"/>
                          <a:ea typeface="+mn-ea"/>
                          <a:cs typeface="+mn-cs"/>
                        </a:rPr>
                        <a:t>レクリエーション分野</a:t>
                      </a:r>
                      <a:endParaRPr kumimoji="1" lang="en-US" altLang="ja-JP" sz="105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050" kern="1200" dirty="0">
                          <a:solidFill>
                            <a:schemeClr val="dk1"/>
                          </a:solidFill>
                          <a:latin typeface="+mn-lt"/>
                          <a:ea typeface="+mn-ea"/>
                          <a:cs typeface="+mn-cs"/>
                        </a:rPr>
                        <a:t>ヘルシーフード</a:t>
                      </a:r>
                      <a:r>
                        <a:rPr kumimoji="1" lang="en-US" altLang="ja-JP" sz="1050" kern="1200" dirty="0">
                          <a:solidFill>
                            <a:schemeClr val="dk1"/>
                          </a:solidFill>
                          <a:latin typeface="+mn-lt"/>
                          <a:ea typeface="+mn-ea"/>
                          <a:cs typeface="+mn-cs"/>
                        </a:rPr>
                        <a:t>&amp;</a:t>
                      </a:r>
                      <a:r>
                        <a:rPr kumimoji="1" lang="ja-JP" altLang="en-US" sz="1050" kern="1200" dirty="0">
                          <a:solidFill>
                            <a:schemeClr val="dk1"/>
                          </a:solidFill>
                          <a:latin typeface="+mn-lt"/>
                          <a:ea typeface="+mn-ea"/>
                          <a:cs typeface="+mn-cs"/>
                        </a:rPr>
                        <a:t>ビューティー分野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850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208584" y="3013107"/>
            <a:ext cx="6441810" cy="1167794"/>
          </a:xfrm>
          <a:prstGeom prst="ellipse">
            <a:avLst/>
          </a:prstGeom>
          <a:gradFill flip="none" rotWithShape="1">
            <a:gsLst>
              <a:gs pos="0">
                <a:srgbClr val="FCAE91"/>
              </a:gs>
              <a:gs pos="100000">
                <a:schemeClr val="bg1">
                  <a:alpha val="0"/>
                </a:schemeClr>
              </a:gs>
            </a:gsLst>
            <a:path path="shape">
              <a:fillToRect l="50000" t="50000" r="50000" b="50000"/>
            </a:path>
            <a:tileRect/>
          </a:gradFill>
        </p:spPr>
        <p:txBody>
          <a:bodyPr wrap="none" rtlCol="0" anchor="ctr" anchorCtr="0">
            <a:noAutofit/>
          </a:bodyPr>
          <a:lstStyle/>
          <a:p>
            <a:pPr marL="0" lvl="1"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入国時に申告をせず</a:t>
            </a:r>
            <a:r>
              <a:rPr lang="ja-JP" altLang="en-US" sz="1400" dirty="0">
                <a:latin typeface="ＭＳ Ｐゴシック" panose="020B0600070205080204" pitchFamily="50" charset="-128"/>
                <a:ea typeface="ＭＳ Ｐゴシック" panose="020B0600070205080204" pitchFamily="50" charset="-128"/>
              </a:rPr>
              <a:t>に、出国の際に</a:t>
            </a:r>
            <a:r>
              <a:rPr lang="ja-JP" altLang="en-US" sz="1400" dirty="0">
                <a:latin typeface="HGP創英角ｺﾞｼｯｸUB" panose="020B0900000000000000" pitchFamily="50" charset="-128"/>
                <a:ea typeface="HGP創英角ｺﾞｼｯｸUB" panose="020B0900000000000000" pitchFamily="50" charset="-128"/>
              </a:rPr>
              <a:t>下記の額を超える現金</a:t>
            </a:r>
            <a:r>
              <a:rPr lang="ja-JP" altLang="en-US" sz="1400" dirty="0">
                <a:latin typeface="ＭＳ Ｐゴシック" panose="020B0600070205080204" pitchFamily="50" charset="-128"/>
                <a:ea typeface="ＭＳ Ｐゴシック" panose="020B0600070205080204" pitchFamily="50" charset="-128"/>
              </a:rPr>
              <a:t>を</a:t>
            </a:r>
            <a:br>
              <a:rPr lang="en-US" altLang="ja-JP" sz="1400" dirty="0">
                <a:latin typeface="ＭＳ Ｐゴシック" panose="020B0600070205080204" pitchFamily="50" charset="-128"/>
                <a:ea typeface="ＭＳ Ｐゴシック" panose="020B0600070205080204" pitchFamily="50" charset="-128"/>
              </a:rPr>
            </a:br>
            <a:r>
              <a:rPr lang="ja-JP" altLang="en-US" sz="1400" dirty="0">
                <a:latin typeface="ＭＳ Ｐゴシック" panose="020B0600070205080204" pitchFamily="50" charset="-128"/>
                <a:ea typeface="ＭＳ Ｐゴシック" panose="020B0600070205080204" pitchFamily="50" charset="-128"/>
              </a:rPr>
              <a:t>持ち出そうとした場合には、所持金を</a:t>
            </a:r>
            <a:r>
              <a:rPr lang="ja-JP" altLang="en-US" sz="1400" dirty="0">
                <a:latin typeface="HGP創英角ｺﾞｼｯｸUB" panose="020B0900000000000000" pitchFamily="50" charset="-128"/>
                <a:ea typeface="HGP創英角ｺﾞｼｯｸUB" panose="020B0900000000000000" pitchFamily="50" charset="-128"/>
              </a:rPr>
              <a:t>没収</a:t>
            </a:r>
            <a:r>
              <a:rPr lang="ja-JP" altLang="en-US" sz="1400" dirty="0">
                <a:latin typeface="ＭＳ Ｐゴシック" panose="020B0600070205080204" pitchFamily="50" charset="-128"/>
                <a:ea typeface="ＭＳ Ｐゴシック" panose="020B0600070205080204" pitchFamily="50" charset="-128"/>
              </a:rPr>
              <a:t>される。</a:t>
            </a:r>
            <a:endParaRPr lang="en-US" altLang="ja-JP" sz="1400" dirty="0">
              <a:latin typeface="ＭＳ Ｐゴシック" panose="020B0600070205080204" pitchFamily="50" charset="-128"/>
              <a:ea typeface="ＭＳ Ｐゴシック" panose="020B0600070205080204" pitchFamily="50" charset="-128"/>
            </a:endParaRPr>
          </a:p>
        </p:txBody>
      </p:sp>
      <p:grpSp>
        <p:nvGrpSpPr>
          <p:cNvPr id="33" name="グループ化 32"/>
          <p:cNvGrpSpPr/>
          <p:nvPr/>
        </p:nvGrpSpPr>
        <p:grpSpPr>
          <a:xfrm>
            <a:off x="6105128" y="2564904"/>
            <a:ext cx="2820001" cy="3816424"/>
            <a:chOff x="7545288" y="1711099"/>
            <a:chExt cx="3132137" cy="4238851"/>
          </a:xfrm>
        </p:grpSpPr>
        <p:sp>
          <p:nvSpPr>
            <p:cNvPr id="34"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 name="角丸四角形 27"/>
          <p:cNvSpPr/>
          <p:nvPr/>
        </p:nvSpPr>
        <p:spPr>
          <a:xfrm>
            <a:off x="560512" y="2204864"/>
            <a:ext cx="1296144" cy="771458"/>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560512" y="3120337"/>
            <a:ext cx="1296144" cy="3260991"/>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8" name="Freeform 7"/>
          <p:cNvSpPr>
            <a:spLocks/>
          </p:cNvSpPr>
          <p:nvPr/>
        </p:nvSpPr>
        <p:spPr bwMode="auto">
          <a:xfrm>
            <a:off x="1728925" y="4677173"/>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18" name="角丸四角形 17"/>
          <p:cNvSpPr/>
          <p:nvPr/>
        </p:nvSpPr>
        <p:spPr>
          <a:xfrm>
            <a:off x="5426433" y="3931515"/>
            <a:ext cx="3672408" cy="2192090"/>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相当の外貨の持ち出しについては、</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万ドン</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の手数料が徴収される。</a:t>
            </a:r>
          </a:p>
          <a:p>
            <a:pPr algn="just" fontAlgn="base">
              <a:lnSpc>
                <a:spcPct val="110000"/>
              </a:lnSpc>
              <a:spcAft>
                <a:spcPts val="400"/>
              </a:spcAft>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在留邦人は、ベトナム国内で銀行から引き出した外貨のうち、</a:t>
            </a:r>
            <a:r>
              <a:rPr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相当を超える額</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を国外に持ち出す場合は、当該銀行から</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許可証の発給</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を受け、</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携行</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する必要がある。</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b="0" i="0" dirty="0">
                <a:solidFill>
                  <a:schemeClr val="tx1"/>
                </a:solidFill>
                <a:effectLst/>
                <a:latin typeface="MS PGothic" panose="020B0600070205080204" pitchFamily="50" charset="-128"/>
                <a:ea typeface="MS PGothic" panose="020B0600070205080204" pitchFamily="50" charset="-128"/>
              </a:rPr>
              <a:t>ベトナム滞在中に外貨から両替した現地通貨（ドン）の外貨への再両替については、</a:t>
            </a:r>
            <a:r>
              <a:rPr lang="ja-JP" altLang="en-US" sz="1100" b="1" i="0" dirty="0">
                <a:solidFill>
                  <a:schemeClr val="tx1"/>
                </a:solidFill>
                <a:effectLst/>
                <a:latin typeface="MS PGothic" panose="020B0600070205080204" pitchFamily="50" charset="-128"/>
                <a:ea typeface="MS PGothic" panose="020B0600070205080204" pitchFamily="50" charset="-128"/>
              </a:rPr>
              <a:t>５００</a:t>
            </a:r>
            <a:r>
              <a:rPr lang="en-US" altLang="ja-JP" sz="1100" b="1" i="0" dirty="0">
                <a:solidFill>
                  <a:schemeClr val="tx1"/>
                </a:solidFill>
                <a:effectLst/>
                <a:latin typeface="MS PGothic" panose="020B0600070205080204" pitchFamily="50" charset="-128"/>
                <a:ea typeface="MS PGothic" panose="020B0600070205080204" pitchFamily="50" charset="-128"/>
              </a:rPr>
              <a:t>US$</a:t>
            </a:r>
            <a:r>
              <a:rPr lang="ja-JP" altLang="en-US" sz="1100" b="1" i="0" dirty="0">
                <a:solidFill>
                  <a:schemeClr val="tx1"/>
                </a:solidFill>
                <a:effectLst/>
                <a:latin typeface="MS PGothic" panose="020B0600070205080204" pitchFamily="50" charset="-128"/>
                <a:ea typeface="MS PGothic" panose="020B0600070205080204" pitchFamily="50" charset="-128"/>
              </a:rPr>
              <a:t>あるいは同額相当の外貨までは旅券及び航空券の提示のみ、それ以上の額の場合は更に外貨を現地通貨に両替した際の外貨交換証（記名のあるもの）の提示</a:t>
            </a:r>
            <a:r>
              <a:rPr lang="ja-JP" altLang="en-US" sz="1100" b="0" i="0" dirty="0">
                <a:solidFill>
                  <a:schemeClr val="tx1"/>
                </a:solidFill>
                <a:effectLst/>
                <a:latin typeface="MS PGothic" panose="020B0600070205080204" pitchFamily="50" charset="-128"/>
                <a:ea typeface="MS PGothic" panose="020B0600070205080204" pitchFamily="50" charset="-128"/>
              </a:rPr>
              <a:t>が必要</a:t>
            </a: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在ベトナム日本大使館ホームページ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外貨持込額に制限はないが、金額に応じて税関申告が必要であったり、手数料が徴収されたりする。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外貨持出</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額は、金額に応じて、手数料が徴収されたり、在留邦人は銀行が発行した許可証が必要になったりする。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9"/>
          <p:cNvGrpSpPr/>
          <p:nvPr/>
        </p:nvGrpSpPr>
        <p:grpSpPr>
          <a:xfrm>
            <a:off x="2942160" y="4344551"/>
            <a:ext cx="2447328" cy="1821260"/>
            <a:chOff x="2581554" y="4282768"/>
            <a:chExt cx="2447328" cy="1821260"/>
          </a:xfrm>
        </p:grpSpPr>
        <p:sp>
          <p:nvSpPr>
            <p:cNvPr id="11" name="Freeform 12"/>
            <p:cNvSpPr>
              <a:spLocks/>
            </p:cNvSpPr>
            <p:nvPr/>
          </p:nvSpPr>
          <p:spPr bwMode="auto">
            <a:xfrm>
              <a:off x="2581554" y="428276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872148" y="5046159"/>
              <a:ext cx="1903085" cy="1015663"/>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または</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1,500</a:t>
              </a:r>
              <a:r>
                <a:rPr kumimoji="1" lang="ja-JP" altLang="en-US" sz="2400" b="1" dirty="0">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ドン以上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2754290" y="482089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24" name="グループ化 7"/>
          <p:cNvGrpSpPr/>
          <p:nvPr/>
        </p:nvGrpSpPr>
        <p:grpSpPr>
          <a:xfrm>
            <a:off x="416496" y="1772816"/>
            <a:ext cx="900100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
        <p:nvSpPr>
          <p:cNvPr id="27" name="正方形/長方形 26"/>
          <p:cNvSpPr/>
          <p:nvPr/>
        </p:nvSpPr>
        <p:spPr>
          <a:xfrm>
            <a:off x="2872228" y="2422737"/>
            <a:ext cx="2517260" cy="307777"/>
          </a:xfrm>
          <a:prstGeom prst="rect">
            <a:avLst/>
          </a:prstGeom>
          <a:gradFill flip="none" rotWithShape="1">
            <a:gsLst>
              <a:gs pos="90000">
                <a:srgbClr val="3D6AA7"/>
              </a:gs>
              <a:gs pos="10000">
                <a:srgbClr val="3D6AA7"/>
              </a:gs>
              <a:gs pos="0">
                <a:schemeClr val="bg1">
                  <a:alpha val="0"/>
                </a:schemeClr>
              </a:gs>
              <a:gs pos="100000">
                <a:schemeClr val="bg1">
                  <a:alpha val="0"/>
                </a:schemeClr>
              </a:gs>
            </a:gsLst>
            <a:lin ang="0" scaled="1"/>
            <a:tileRect/>
          </a:gradFill>
        </p:spPr>
        <p:txBody>
          <a:bodyPr wrap="square">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持ち込み額制限なし</a:t>
            </a:r>
          </a:p>
        </p:txBody>
      </p:sp>
    </p:spTree>
    <p:extLst>
      <p:ext uri="{BB962C8B-B14F-4D97-AF65-F5344CB8AC3E}">
        <p14:creationId xmlns:p14="http://schemas.microsoft.com/office/powerpoint/2010/main" val="56288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73.7</a:t>
            </a:r>
            <a:r>
              <a:rPr lang="ja-JP" altLang="en-US" dirty="0"/>
              <a:t>歳、健康寿命は</a:t>
            </a:r>
            <a:r>
              <a:rPr lang="en-US" altLang="ja-JP" dirty="0"/>
              <a:t>65.3</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94764069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pPr algn="l"/>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2737868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3" imgW="270" imgH="270" progId="TCLayout.ActiveDocument.1">
                  <p:embed/>
                </p:oleObj>
              </mc:Choice>
              <mc:Fallback>
                <p:oleObj name="think-cell Slide" r:id="rId103" imgW="270" imgH="270" progId="TCLayout.ActiveDocument.1">
                  <p:embed/>
                  <p:pic>
                    <p:nvPicPr>
                      <p:cNvPr id="8" name="オブジェクト 7" hidden="1"/>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7" name="テキスト プレースホルダ 9"/>
          <p:cNvSpPr>
            <a:spLocks noGrp="1"/>
          </p:cNvSpPr>
          <p:nvPr>
            <p:custDataLst>
              <p:tags r:id="rId3"/>
            </p:custDataLst>
          </p:nvPr>
        </p:nvSpPr>
        <p:spPr bwMode="auto">
          <a:xfrm>
            <a:off x="1941535"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47" name="テキスト プレースホルダ 9"/>
          <p:cNvSpPr>
            <a:spLocks noGrp="1"/>
          </p:cNvSpPr>
          <p:nvPr>
            <p:custDataLst>
              <p:tags r:id="rId4"/>
            </p:custDataLst>
          </p:nvPr>
        </p:nvSpPr>
        <p:spPr bwMode="auto">
          <a:xfrm>
            <a:off x="4803669"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26" name="テキスト プレースホルダ 9"/>
          <p:cNvSpPr>
            <a:spLocks noGrp="1"/>
          </p:cNvSpPr>
          <p:nvPr>
            <p:custDataLst>
              <p:tags r:id="rId5"/>
            </p:custDataLst>
          </p:nvPr>
        </p:nvSpPr>
        <p:spPr bwMode="auto">
          <a:xfrm>
            <a:off x="1624531"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25" name="テキスト プレースホルダ 9"/>
          <p:cNvSpPr>
            <a:spLocks noGrp="1"/>
          </p:cNvSpPr>
          <p:nvPr>
            <p:custDataLst>
              <p:tags r:id="rId6"/>
            </p:custDataLst>
          </p:nvPr>
        </p:nvSpPr>
        <p:spPr bwMode="auto">
          <a:xfrm>
            <a:off x="1228725" y="36591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39873B68-2301-44BE-B008-3DF959D39275}"/>
              </a:ext>
            </a:extLst>
          </p:cNvPr>
          <p:cNvSpPr>
            <a:spLocks noGrp="1"/>
          </p:cNvSpPr>
          <p:nvPr>
            <p:custDataLst>
              <p:tags r:id="rId7"/>
            </p:custDataLst>
          </p:nvPr>
        </p:nvSpPr>
        <p:spPr bwMode="auto">
          <a:xfrm>
            <a:off x="6409049"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96A34D-39A7-48FC-9A9B-79A391D6D5F6}" type="datetime'''''''''''''''16'''''''''''''''''''''''''''''''''''''''''">
              <a:rPr kumimoji="0" lang="ja-JP" altLang="en-US" sz="1000" smtClean="0"/>
              <a:pPr/>
              <a:t>16</a:t>
            </a:fld>
            <a:endParaRPr kumimoji="0" lang="ja-JP" altLang="en-US" sz="1000" dirty="0">
              <a:sym typeface="+mn-lt"/>
            </a:endParaRPr>
          </a:p>
        </p:txBody>
      </p:sp>
      <p:sp>
        <p:nvSpPr>
          <p:cNvPr id="39" name="テキスト プレースホルダ 9"/>
          <p:cNvSpPr>
            <a:spLocks noGrp="1"/>
          </p:cNvSpPr>
          <p:nvPr>
            <p:custDataLst>
              <p:tags r:id="rId8"/>
            </p:custDataLst>
          </p:nvPr>
        </p:nvSpPr>
        <p:spPr bwMode="auto">
          <a:xfrm>
            <a:off x="2254061"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40" name="テキスト プレースホルダ 9"/>
          <p:cNvSpPr>
            <a:spLocks noGrp="1"/>
          </p:cNvSpPr>
          <p:nvPr>
            <p:custDataLst>
              <p:tags r:id="rId9"/>
            </p:custDataLst>
          </p:nvPr>
        </p:nvSpPr>
        <p:spPr bwMode="auto">
          <a:xfrm>
            <a:off x="2576736"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41" name="テキスト プレースホルダ 9"/>
          <p:cNvSpPr>
            <a:spLocks noGrp="1"/>
          </p:cNvSpPr>
          <p:nvPr>
            <p:custDataLst>
              <p:tags r:id="rId10"/>
            </p:custDataLst>
          </p:nvPr>
        </p:nvSpPr>
        <p:spPr bwMode="auto">
          <a:xfrm>
            <a:off x="2884139"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smtClean="0"/>
              <a:pPr marL="0" indent="0" algn="ctr">
                <a:spcBef>
                  <a:spcPct val="0"/>
                </a:spcBef>
                <a:buNone/>
              </a:pPr>
              <a:t>05</a:t>
            </a:fld>
            <a:endParaRPr kumimoji="0" lang="ja-JP" altLang="en-US" sz="1000" dirty="0">
              <a:sym typeface="+mn-lt"/>
            </a:endParaRPr>
          </a:p>
        </p:txBody>
      </p:sp>
      <p:sp>
        <p:nvSpPr>
          <p:cNvPr id="42" name="テキスト プレースホルダ 9"/>
          <p:cNvSpPr>
            <a:spLocks noGrp="1"/>
          </p:cNvSpPr>
          <p:nvPr>
            <p:custDataLst>
              <p:tags r:id="rId11"/>
            </p:custDataLst>
          </p:nvPr>
        </p:nvSpPr>
        <p:spPr bwMode="auto">
          <a:xfrm>
            <a:off x="3206814"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43" name="テキスト プレースホルダ 9"/>
          <p:cNvSpPr>
            <a:spLocks noGrp="1"/>
          </p:cNvSpPr>
          <p:nvPr>
            <p:custDataLst>
              <p:tags r:id="rId12"/>
            </p:custDataLst>
          </p:nvPr>
        </p:nvSpPr>
        <p:spPr bwMode="auto">
          <a:xfrm>
            <a:off x="3543958"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44" name="テキスト プレースホルダ 9"/>
          <p:cNvSpPr>
            <a:spLocks noGrp="1"/>
          </p:cNvSpPr>
          <p:nvPr>
            <p:custDataLst>
              <p:tags r:id="rId13"/>
            </p:custDataLst>
          </p:nvPr>
        </p:nvSpPr>
        <p:spPr bwMode="auto">
          <a:xfrm>
            <a:off x="3841575"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45" name="テキスト プレースホルダ 9"/>
          <p:cNvSpPr>
            <a:spLocks noGrp="1"/>
          </p:cNvSpPr>
          <p:nvPr>
            <p:custDataLst>
              <p:tags r:id="rId14"/>
            </p:custDataLst>
          </p:nvPr>
        </p:nvSpPr>
        <p:spPr bwMode="auto">
          <a:xfrm>
            <a:off x="4159112"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46" name="テキスト プレースホルダ 9"/>
          <p:cNvSpPr>
            <a:spLocks noGrp="1"/>
          </p:cNvSpPr>
          <p:nvPr>
            <p:custDataLst>
              <p:tags r:id="rId15"/>
            </p:custDataLst>
          </p:nvPr>
        </p:nvSpPr>
        <p:spPr bwMode="auto">
          <a:xfrm>
            <a:off x="4489075"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48" name="テキスト プレースホルダ 9"/>
          <p:cNvSpPr>
            <a:spLocks noGrp="1"/>
          </p:cNvSpPr>
          <p:nvPr>
            <p:custDataLst>
              <p:tags r:id="rId16"/>
            </p:custDataLst>
          </p:nvPr>
        </p:nvSpPr>
        <p:spPr bwMode="auto">
          <a:xfrm>
            <a:off x="5112624"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49" name="テキスト プレースホルダ 9"/>
          <p:cNvSpPr>
            <a:spLocks noGrp="1"/>
          </p:cNvSpPr>
          <p:nvPr>
            <p:custDataLst>
              <p:tags r:id="rId17"/>
            </p:custDataLst>
          </p:nvPr>
        </p:nvSpPr>
        <p:spPr bwMode="auto">
          <a:xfrm>
            <a:off x="5435982"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50" name="テキスト プレースホルダ 9"/>
          <p:cNvSpPr>
            <a:spLocks noGrp="1"/>
          </p:cNvSpPr>
          <p:nvPr>
            <p:custDataLst>
              <p:tags r:id="rId18"/>
            </p:custDataLst>
          </p:nvPr>
        </p:nvSpPr>
        <p:spPr bwMode="auto">
          <a:xfrm>
            <a:off x="5763879"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51" name="テキスト プレースホルダ 9"/>
          <p:cNvSpPr>
            <a:spLocks noGrp="1"/>
          </p:cNvSpPr>
          <p:nvPr>
            <p:custDataLst>
              <p:tags r:id="rId19"/>
            </p:custDataLst>
          </p:nvPr>
        </p:nvSpPr>
        <p:spPr bwMode="auto">
          <a:xfrm>
            <a:off x="6094010"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40981FE2-0378-4A35-A25C-014A6CB4548C}"/>
              </a:ext>
            </a:extLst>
          </p:cNvPr>
          <p:cNvSpPr>
            <a:spLocks noGrp="1"/>
          </p:cNvSpPr>
          <p:nvPr>
            <p:custDataLst>
              <p:tags r:id="rId20"/>
            </p:custDataLst>
          </p:nvPr>
        </p:nvSpPr>
        <p:spPr bwMode="auto">
          <a:xfrm>
            <a:off x="6724088"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417747-7347-413A-B5FE-5B569557A881}" type="datetime'''''''''''''1''''''''''7'''''''''''''''''''''">
              <a:rPr kumimoji="0" lang="ja-JP" altLang="en-US" sz="1000" smtClean="0"/>
              <a:pPr/>
              <a:t>17</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274F0688-D94D-4D8A-89E7-4E603667C13E}"/>
              </a:ext>
            </a:extLst>
          </p:cNvPr>
          <p:cNvSpPr>
            <a:spLocks noGrp="1"/>
          </p:cNvSpPr>
          <p:nvPr>
            <p:custDataLst>
              <p:tags r:id="rId21"/>
            </p:custDataLst>
          </p:nvPr>
        </p:nvSpPr>
        <p:spPr bwMode="auto">
          <a:xfrm>
            <a:off x="7039127" y="36591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DC6941-1B5A-44C7-9310-93071D004712}" type="datetime'''''''''1''''''''''''''''''8'''''''''''''''''''''''''">
              <a:rPr kumimoji="0" lang="ja-JP" altLang="en-US" sz="1000" smtClean="0"/>
              <a:pPr/>
              <a:t>18</a:t>
            </a:fld>
            <a:endParaRPr kumimoji="0" lang="ja-JP" altLang="en-US" sz="1000" dirty="0">
              <a:sym typeface="+mn-lt"/>
            </a:endParaRPr>
          </a:p>
        </p:txBody>
      </p:sp>
      <p:sp>
        <p:nvSpPr>
          <p:cNvPr id="141" name="テキスト プレースホルダ 9">
            <a:extLst>
              <a:ext uri="{FF2B5EF4-FFF2-40B4-BE49-F238E27FC236}">
                <a16:creationId xmlns:a16="http://schemas.microsoft.com/office/drawing/2014/main" id="{43058678-46EE-45D1-AE0D-A74A7C594344}"/>
              </a:ext>
            </a:extLst>
          </p:cNvPr>
          <p:cNvSpPr>
            <a:spLocks noGrp="1"/>
          </p:cNvSpPr>
          <p:nvPr>
            <p:custDataLst>
              <p:tags r:id="rId22"/>
            </p:custDataLst>
          </p:nvPr>
        </p:nvSpPr>
        <p:spPr bwMode="auto">
          <a:xfrm>
            <a:off x="7354166" y="36605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B3A5CD-CA12-4B9B-BE08-B4852188B281}" type="datetime'''''''''''''''''''''''''''''''1''''''''''9'''''''''''''">
              <a:rPr kumimoji="0" lang="ja-JP" altLang="en-US" sz="1000" smtClean="0"/>
              <a:pPr/>
              <a:t>19</a:t>
            </a:fld>
            <a:endParaRPr kumimoji="0" lang="ja-JP" altLang="en-US" sz="1000" dirty="0">
              <a:sym typeface="+mn-lt"/>
            </a:endParaRPr>
          </a:p>
        </p:txBody>
      </p:sp>
      <p:sp>
        <p:nvSpPr>
          <p:cNvPr id="3" name="タイトル 2"/>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と微増傾向にある。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165US$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23"/>
            </p:custDataLst>
          </p:nvPr>
        </p:nvSpPr>
        <p:spPr bwMode="gray">
          <a:xfrm>
            <a:off x="8047038"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24"/>
            </p:custDataLst>
          </p:nvPr>
        </p:nvSpPr>
        <p:spPr bwMode="gray">
          <a:xfrm>
            <a:off x="8047038"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25"/>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26"/>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27"/>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28"/>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29"/>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30"/>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31"/>
            </p:custDataLst>
          </p:nvPr>
        </p:nvCxnSpPr>
        <p:spPr bwMode="gray">
          <a:xfrm>
            <a:off x="7958139" y="3446463"/>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32"/>
            </p:custDataLst>
          </p:nvPr>
        </p:nvSpPr>
        <p:spPr bwMode="gray">
          <a:xfrm>
            <a:off x="8029574"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33"/>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77" name="テキスト ボックス 18">
            <a:extLst>
              <a:ext uri="{FF2B5EF4-FFF2-40B4-BE49-F238E27FC236}">
                <a16:creationId xmlns:a16="http://schemas.microsoft.com/office/drawing/2014/main" id="{349B0436-B137-42CB-9C0A-F2D6E92C568D}"/>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テキスト ボックス 6">
            <a:extLst>
              <a:ext uri="{FF2B5EF4-FFF2-40B4-BE49-F238E27FC236}">
                <a16:creationId xmlns:a16="http://schemas.microsoft.com/office/drawing/2014/main" id="{24ED85BF-713E-46E1-9A97-DF9FD01F0512}"/>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146">
            <a:extLst>
              <a:ext uri="{FF2B5EF4-FFF2-40B4-BE49-F238E27FC236}">
                <a16:creationId xmlns:a16="http://schemas.microsoft.com/office/drawing/2014/main" id="{FAE1D698-FB9A-2649-B81C-6D699B517226}"/>
              </a:ext>
            </a:extLst>
          </p:cNvPr>
          <p:cNvGraphicFramePr/>
          <p:nvPr>
            <p:custDataLst>
              <p:tags r:id="rId34"/>
            </p:custDataLst>
            <p:extLst>
              <p:ext uri="{D42A27DB-BD31-4B8C-83A1-F6EECF244321}">
                <p14:modId xmlns:p14="http://schemas.microsoft.com/office/powerpoint/2010/main" val="2700290187"/>
              </p:ext>
            </p:extLst>
          </p:nvPr>
        </p:nvGraphicFramePr>
        <p:xfrm>
          <a:off x="777875" y="2417763"/>
          <a:ext cx="7218363" cy="1254125"/>
        </p:xfrm>
        <a:graphic>
          <a:graphicData uri="http://schemas.openxmlformats.org/drawingml/2006/chart">
            <c:chart xmlns:c="http://schemas.openxmlformats.org/drawingml/2006/chart" xmlns:r="http://schemas.openxmlformats.org/officeDocument/2006/relationships" r:id="rId105"/>
          </a:graphicData>
        </a:graphic>
      </p:graphicFrame>
      <p:graphicFrame>
        <p:nvGraphicFramePr>
          <p:cNvPr id="5" name="Chart 169">
            <a:extLst>
              <a:ext uri="{FF2B5EF4-FFF2-40B4-BE49-F238E27FC236}">
                <a16:creationId xmlns:a16="http://schemas.microsoft.com/office/drawing/2014/main" id="{B658DBC9-C318-A75C-F309-F3B3C86BE4C2}"/>
              </a:ext>
            </a:extLst>
          </p:cNvPr>
          <p:cNvGraphicFramePr/>
          <p:nvPr>
            <p:custDataLst>
              <p:tags r:id="rId35"/>
            </p:custDataLst>
            <p:extLst>
              <p:ext uri="{D42A27DB-BD31-4B8C-83A1-F6EECF244321}">
                <p14:modId xmlns:p14="http://schemas.microsoft.com/office/powerpoint/2010/main" val="2941146114"/>
              </p:ext>
            </p:extLst>
          </p:nvPr>
        </p:nvGraphicFramePr>
        <p:xfrm>
          <a:off x="1228725" y="1916832"/>
          <a:ext cx="6673848" cy="1677988"/>
        </p:xfrm>
        <a:graphic>
          <a:graphicData uri="http://schemas.openxmlformats.org/drawingml/2006/chart">
            <c:chart xmlns:c="http://schemas.openxmlformats.org/drawingml/2006/chart" xmlns:r="http://schemas.openxmlformats.org/officeDocument/2006/relationships" r:id="rId106"/>
          </a:graphicData>
        </a:graphic>
      </p:graphicFrame>
      <p:sp>
        <p:nvSpPr>
          <p:cNvPr id="9" name="テキスト プレースホルダ 9">
            <a:extLst>
              <a:ext uri="{FF2B5EF4-FFF2-40B4-BE49-F238E27FC236}">
                <a16:creationId xmlns:a16="http://schemas.microsoft.com/office/drawing/2014/main" id="{9E8297A0-F7D8-33E1-5D36-C0B455C01617}"/>
              </a:ext>
            </a:extLst>
          </p:cNvPr>
          <p:cNvSpPr>
            <a:spLocks noGrp="1"/>
          </p:cNvSpPr>
          <p:nvPr>
            <p:custDataLst>
              <p:tags r:id="rId36"/>
            </p:custDataLst>
          </p:nvPr>
        </p:nvSpPr>
        <p:spPr bwMode="gray">
          <a:xfrm>
            <a:off x="7623175" y="25589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15.9</a:t>
            </a:r>
            <a:endParaRPr kumimoji="0" lang="ja-JP" altLang="en-US" sz="800" dirty="0">
              <a:latin typeface="+mj-lt"/>
              <a:sym typeface="+mn-lt"/>
            </a:endParaRPr>
          </a:p>
        </p:txBody>
      </p:sp>
      <p:sp>
        <p:nvSpPr>
          <p:cNvPr id="13" name="テキスト プレースホルダ 9">
            <a:extLst>
              <a:ext uri="{FF2B5EF4-FFF2-40B4-BE49-F238E27FC236}">
                <a16:creationId xmlns:a16="http://schemas.microsoft.com/office/drawing/2014/main" id="{7DE2EBE4-BEEC-AC04-B089-C6DECDECEDBB}"/>
              </a:ext>
            </a:extLst>
          </p:cNvPr>
          <p:cNvSpPr>
            <a:spLocks noGrp="1"/>
          </p:cNvSpPr>
          <p:nvPr>
            <p:custDataLst>
              <p:tags r:id="rId37"/>
            </p:custDataLst>
          </p:nvPr>
        </p:nvSpPr>
        <p:spPr bwMode="gray">
          <a:xfrm>
            <a:off x="7318906" y="252991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15.6</a:t>
            </a:r>
            <a:endParaRPr kumimoji="0" lang="ja-JP" altLang="en-US" sz="800" dirty="0">
              <a:latin typeface="+mj-lt"/>
              <a:sym typeface="+mn-lt"/>
            </a:endParaRPr>
          </a:p>
        </p:txBody>
      </p:sp>
      <p:sp>
        <p:nvSpPr>
          <p:cNvPr id="14" name="テキスト プレースホルダ 9">
            <a:extLst>
              <a:ext uri="{FF2B5EF4-FFF2-40B4-BE49-F238E27FC236}">
                <a16:creationId xmlns:a16="http://schemas.microsoft.com/office/drawing/2014/main" id="{A3E30CB9-85EE-3D04-C6F3-8DE2E4598935}"/>
              </a:ext>
            </a:extLst>
          </p:cNvPr>
          <p:cNvSpPr>
            <a:spLocks noGrp="1"/>
          </p:cNvSpPr>
          <p:nvPr>
            <p:custDataLst>
              <p:tags r:id="rId38"/>
            </p:custDataLst>
          </p:nvPr>
        </p:nvSpPr>
        <p:spPr bwMode="gray">
          <a:xfrm>
            <a:off x="6673637" y="2686022"/>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13.5</a:t>
            </a:r>
            <a:endParaRPr kumimoji="0" lang="ja-JP" altLang="en-US" sz="800" dirty="0">
              <a:latin typeface="+mj-lt"/>
              <a:sym typeface="+mn-lt"/>
            </a:endParaRPr>
          </a:p>
        </p:txBody>
      </p:sp>
      <p:sp>
        <p:nvSpPr>
          <p:cNvPr id="15" name="テキスト プレースホルダ 9">
            <a:extLst>
              <a:ext uri="{FF2B5EF4-FFF2-40B4-BE49-F238E27FC236}">
                <a16:creationId xmlns:a16="http://schemas.microsoft.com/office/drawing/2014/main" id="{5230B60C-8BDF-084B-DF76-B097E94BB84B}"/>
              </a:ext>
            </a:extLst>
          </p:cNvPr>
          <p:cNvSpPr>
            <a:spLocks noGrp="1"/>
          </p:cNvSpPr>
          <p:nvPr>
            <p:custDataLst>
              <p:tags r:id="rId39"/>
            </p:custDataLst>
          </p:nvPr>
        </p:nvSpPr>
        <p:spPr bwMode="gray">
          <a:xfrm>
            <a:off x="6977906" y="2603426"/>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15.5</a:t>
            </a:r>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418F4815-E35B-72BD-F64B-CD696840A181}"/>
              </a:ext>
            </a:extLst>
          </p:cNvPr>
          <p:cNvSpPr>
            <a:spLocks noGrp="1"/>
          </p:cNvSpPr>
          <p:nvPr>
            <p:custDataLst>
              <p:tags r:id="rId40"/>
            </p:custDataLst>
          </p:nvPr>
        </p:nvSpPr>
        <p:spPr bwMode="gray">
          <a:xfrm>
            <a:off x="6340113" y="27749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12.0</a:t>
            </a:r>
            <a:endParaRPr kumimoji="0"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1E5E85C8-65B0-5910-FC48-FDABFA0342FE}"/>
              </a:ext>
            </a:extLst>
          </p:cNvPr>
          <p:cNvSpPr>
            <a:spLocks noGrp="1"/>
          </p:cNvSpPr>
          <p:nvPr>
            <p:custDataLst>
              <p:tags r:id="rId41"/>
            </p:custDataLst>
          </p:nvPr>
        </p:nvSpPr>
        <p:spPr bwMode="gray">
          <a:xfrm>
            <a:off x="6028368" y="281510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11.4</a:t>
            </a:r>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4CFCD4D4-B1CA-3597-CE40-92BC83D2247F}"/>
              </a:ext>
            </a:extLst>
          </p:cNvPr>
          <p:cNvSpPr>
            <a:spLocks noGrp="1"/>
          </p:cNvSpPr>
          <p:nvPr>
            <p:custDataLst>
              <p:tags r:id="rId42"/>
            </p:custDataLst>
          </p:nvPr>
        </p:nvSpPr>
        <p:spPr bwMode="gray">
          <a:xfrm>
            <a:off x="5716637" y="2843702"/>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10.6</a:t>
            </a:r>
            <a:endParaRPr kumimoji="0"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5218B857-5112-D420-74DB-33D88EE798A8}"/>
              </a:ext>
            </a:extLst>
          </p:cNvPr>
          <p:cNvSpPr>
            <a:spLocks noGrp="1"/>
          </p:cNvSpPr>
          <p:nvPr>
            <p:custDataLst>
              <p:tags r:id="rId43"/>
            </p:custDataLst>
          </p:nvPr>
        </p:nvSpPr>
        <p:spPr bwMode="gray">
          <a:xfrm>
            <a:off x="5387393" y="2825672"/>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11</a:t>
            </a:r>
            <a:endParaRPr kumimoji="0"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9DCC22DD-4FAF-94E0-822A-C918E0E0C72B}"/>
              </a:ext>
            </a:extLst>
          </p:cNvPr>
          <p:cNvSpPr>
            <a:spLocks noGrp="1"/>
          </p:cNvSpPr>
          <p:nvPr>
            <p:custDataLst>
              <p:tags r:id="rId44"/>
            </p:custDataLst>
          </p:nvPr>
        </p:nvSpPr>
        <p:spPr bwMode="gray">
          <a:xfrm>
            <a:off x="5077605" y="28702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10.3</a:t>
            </a:r>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969CC727-8D76-6AF3-622C-75244A6D5235}"/>
              </a:ext>
            </a:extLst>
          </p:cNvPr>
          <p:cNvSpPr>
            <a:spLocks noGrp="1"/>
          </p:cNvSpPr>
          <p:nvPr>
            <p:custDataLst>
              <p:tags r:id="rId45"/>
            </p:custDataLst>
          </p:nvPr>
        </p:nvSpPr>
        <p:spPr bwMode="gray">
          <a:xfrm>
            <a:off x="4438116" y="29464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8.7</a:t>
            </a:r>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D9E39CEC-15FA-F2EC-A7AE-7E5E53F536A4}"/>
              </a:ext>
            </a:extLst>
          </p:cNvPr>
          <p:cNvSpPr>
            <a:spLocks noGrp="1"/>
          </p:cNvSpPr>
          <p:nvPr>
            <p:custDataLst>
              <p:tags r:id="rId46"/>
            </p:custDataLst>
          </p:nvPr>
        </p:nvSpPr>
        <p:spPr bwMode="gray">
          <a:xfrm>
            <a:off x="4757632" y="2931207"/>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9.1</a:t>
            </a:r>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1ACC3E88-93D3-FC67-945A-DB62B73DD32F}"/>
              </a:ext>
            </a:extLst>
          </p:cNvPr>
          <p:cNvSpPr>
            <a:spLocks noGrp="1"/>
          </p:cNvSpPr>
          <p:nvPr>
            <p:custDataLst>
              <p:tags r:id="rId47"/>
            </p:custDataLst>
          </p:nvPr>
        </p:nvSpPr>
        <p:spPr bwMode="gray">
          <a:xfrm>
            <a:off x="4126371" y="302956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7.2</a:t>
            </a:r>
            <a:endParaRPr kumimoji="0"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6C915A36-D723-56FA-37BD-B3D000A75185}"/>
              </a:ext>
            </a:extLst>
          </p:cNvPr>
          <p:cNvSpPr>
            <a:spLocks noGrp="1"/>
          </p:cNvSpPr>
          <p:nvPr>
            <p:custDataLst>
              <p:tags r:id="rId48"/>
            </p:custDataLst>
          </p:nvPr>
        </p:nvSpPr>
        <p:spPr bwMode="gray">
          <a:xfrm>
            <a:off x="3814626" y="3066041"/>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6.7</a:t>
            </a:r>
            <a:endParaRPr kumimoji="0" lang="ja-JP" altLang="en-US" sz="800" dirty="0">
              <a:latin typeface="+mj-lt"/>
              <a:sym typeface="+mn-lt"/>
            </a:endParaRPr>
          </a:p>
        </p:txBody>
      </p:sp>
      <p:sp>
        <p:nvSpPr>
          <p:cNvPr id="52" name="テキスト プレースホルダ 9">
            <a:extLst>
              <a:ext uri="{FF2B5EF4-FFF2-40B4-BE49-F238E27FC236}">
                <a16:creationId xmlns:a16="http://schemas.microsoft.com/office/drawing/2014/main" id="{B5B0A8F9-5EF0-7EF8-8517-934601D00835}"/>
              </a:ext>
            </a:extLst>
          </p:cNvPr>
          <p:cNvSpPr>
            <a:spLocks noGrp="1"/>
          </p:cNvSpPr>
          <p:nvPr>
            <p:custDataLst>
              <p:tags r:id="rId49"/>
            </p:custDataLst>
          </p:nvPr>
        </p:nvSpPr>
        <p:spPr bwMode="gray">
          <a:xfrm>
            <a:off x="3488575" y="305787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6.6</a:t>
            </a:r>
            <a:endParaRPr kumimoji="0" lang="ja-JP" altLang="en-US" sz="800" dirty="0">
              <a:latin typeface="+mj-lt"/>
              <a:sym typeface="+mn-lt"/>
            </a:endParaRPr>
          </a:p>
        </p:txBody>
      </p:sp>
      <p:sp>
        <p:nvSpPr>
          <p:cNvPr id="53" name="テキスト プレースホルダ 9">
            <a:extLst>
              <a:ext uri="{FF2B5EF4-FFF2-40B4-BE49-F238E27FC236}">
                <a16:creationId xmlns:a16="http://schemas.microsoft.com/office/drawing/2014/main" id="{A1C2B42F-1547-FC62-9044-EBEDAF1A668A}"/>
              </a:ext>
            </a:extLst>
          </p:cNvPr>
          <p:cNvSpPr>
            <a:spLocks noGrp="1"/>
          </p:cNvSpPr>
          <p:nvPr>
            <p:custDataLst>
              <p:tags r:id="rId50"/>
            </p:custDataLst>
          </p:nvPr>
        </p:nvSpPr>
        <p:spPr bwMode="gray">
          <a:xfrm>
            <a:off x="3153796" y="3100761"/>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6.1</a:t>
            </a:r>
            <a:endParaRPr kumimoji="0" lang="ja-JP" altLang="en-US" sz="800" dirty="0">
              <a:latin typeface="+mj-lt"/>
              <a:sym typeface="+mn-lt"/>
            </a:endParaRPr>
          </a:p>
        </p:txBody>
      </p:sp>
      <p:sp>
        <p:nvSpPr>
          <p:cNvPr id="57" name="テキスト プレースホルダ 9">
            <a:extLst>
              <a:ext uri="{FF2B5EF4-FFF2-40B4-BE49-F238E27FC236}">
                <a16:creationId xmlns:a16="http://schemas.microsoft.com/office/drawing/2014/main" id="{43F6DCEA-5970-4034-F4EA-F99200D54FA2}"/>
              </a:ext>
            </a:extLst>
          </p:cNvPr>
          <p:cNvSpPr>
            <a:spLocks noGrp="1"/>
          </p:cNvSpPr>
          <p:nvPr>
            <p:custDataLst>
              <p:tags r:id="rId51"/>
            </p:custDataLst>
          </p:nvPr>
        </p:nvSpPr>
        <p:spPr bwMode="gray">
          <a:xfrm>
            <a:off x="2850779" y="3135086"/>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5.3</a:t>
            </a:r>
            <a:endParaRPr kumimoji="0" lang="ja-JP" altLang="en-US" sz="800" dirty="0">
              <a:latin typeface="+mj-lt"/>
              <a:sym typeface="+mn-lt"/>
            </a:endParaRPr>
          </a:p>
        </p:txBody>
      </p:sp>
      <p:sp>
        <p:nvSpPr>
          <p:cNvPr id="58" name="テキスト プレースホルダ 9">
            <a:extLst>
              <a:ext uri="{FF2B5EF4-FFF2-40B4-BE49-F238E27FC236}">
                <a16:creationId xmlns:a16="http://schemas.microsoft.com/office/drawing/2014/main" id="{6C8D6FFF-76BB-8B97-3F82-939C6EE4004E}"/>
              </a:ext>
            </a:extLst>
          </p:cNvPr>
          <p:cNvSpPr>
            <a:spLocks noGrp="1"/>
          </p:cNvSpPr>
          <p:nvPr>
            <p:custDataLst>
              <p:tags r:id="rId52"/>
            </p:custDataLst>
          </p:nvPr>
        </p:nvSpPr>
        <p:spPr bwMode="gray">
          <a:xfrm>
            <a:off x="2516000" y="317044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4.6</a:t>
            </a:r>
            <a:endParaRPr kumimoji="0" lang="ja-JP" altLang="en-US" sz="800" dirty="0">
              <a:latin typeface="+mj-lt"/>
              <a:sym typeface="+mn-lt"/>
            </a:endParaRPr>
          </a:p>
        </p:txBody>
      </p:sp>
      <p:sp>
        <p:nvSpPr>
          <p:cNvPr id="59" name="テキスト プレースホルダ 9">
            <a:extLst>
              <a:ext uri="{FF2B5EF4-FFF2-40B4-BE49-F238E27FC236}">
                <a16:creationId xmlns:a16="http://schemas.microsoft.com/office/drawing/2014/main" id="{B7FE69FF-5647-540B-9003-DF263313455D}"/>
              </a:ext>
            </a:extLst>
          </p:cNvPr>
          <p:cNvSpPr>
            <a:spLocks noGrp="1"/>
          </p:cNvSpPr>
          <p:nvPr>
            <p:custDataLst>
              <p:tags r:id="rId53"/>
            </p:custDataLst>
          </p:nvPr>
        </p:nvSpPr>
        <p:spPr bwMode="gray">
          <a:xfrm>
            <a:off x="2208024" y="318725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4.1</a:t>
            </a:r>
            <a:endParaRPr kumimoji="0" lang="ja-JP" altLang="en-US" sz="800" dirty="0">
              <a:latin typeface="+mj-lt"/>
              <a:sym typeface="+mn-lt"/>
            </a:endParaRPr>
          </a:p>
        </p:txBody>
      </p:sp>
      <p:sp>
        <p:nvSpPr>
          <p:cNvPr id="60" name="テキスト プレースホルダ 9">
            <a:extLst>
              <a:ext uri="{FF2B5EF4-FFF2-40B4-BE49-F238E27FC236}">
                <a16:creationId xmlns:a16="http://schemas.microsoft.com/office/drawing/2014/main" id="{62C8BECD-02D3-FA13-347E-7163A9AC7ABE}"/>
              </a:ext>
            </a:extLst>
          </p:cNvPr>
          <p:cNvSpPr>
            <a:spLocks noGrp="1"/>
          </p:cNvSpPr>
          <p:nvPr>
            <p:custDataLst>
              <p:tags r:id="rId54"/>
            </p:custDataLst>
          </p:nvPr>
        </p:nvSpPr>
        <p:spPr bwMode="gray">
          <a:xfrm>
            <a:off x="1886470" y="3210216"/>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3.9</a:t>
            </a:r>
            <a:endParaRPr kumimoji="0" lang="ja-JP" altLang="en-US" sz="800" dirty="0">
              <a:latin typeface="+mj-lt"/>
              <a:sym typeface="+mn-lt"/>
            </a:endParaRPr>
          </a:p>
        </p:txBody>
      </p:sp>
      <p:sp>
        <p:nvSpPr>
          <p:cNvPr id="61" name="テキスト プレースホルダ 9">
            <a:extLst>
              <a:ext uri="{FF2B5EF4-FFF2-40B4-BE49-F238E27FC236}">
                <a16:creationId xmlns:a16="http://schemas.microsoft.com/office/drawing/2014/main" id="{E8521B5D-C119-C316-12CC-7582918316A5}"/>
              </a:ext>
            </a:extLst>
          </p:cNvPr>
          <p:cNvSpPr>
            <a:spLocks noGrp="1"/>
          </p:cNvSpPr>
          <p:nvPr>
            <p:custDataLst>
              <p:tags r:id="rId55"/>
            </p:custDataLst>
          </p:nvPr>
        </p:nvSpPr>
        <p:spPr bwMode="gray">
          <a:xfrm>
            <a:off x="1578494" y="3172741"/>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4.5</a:t>
            </a:r>
            <a:endParaRPr kumimoji="0" lang="ja-JP" altLang="en-US" sz="800" dirty="0">
              <a:latin typeface="+mj-lt"/>
              <a:sym typeface="+mn-lt"/>
            </a:endParaRPr>
          </a:p>
        </p:txBody>
      </p:sp>
      <p:sp>
        <p:nvSpPr>
          <p:cNvPr id="62" name="テキスト プレースホルダ 9">
            <a:extLst>
              <a:ext uri="{FF2B5EF4-FFF2-40B4-BE49-F238E27FC236}">
                <a16:creationId xmlns:a16="http://schemas.microsoft.com/office/drawing/2014/main" id="{F5BDD962-E6DE-AE02-B333-9289263E37DA}"/>
              </a:ext>
            </a:extLst>
          </p:cNvPr>
          <p:cNvSpPr>
            <a:spLocks noGrp="1"/>
          </p:cNvSpPr>
          <p:nvPr>
            <p:custDataLst>
              <p:tags r:id="rId56"/>
            </p:custDataLst>
          </p:nvPr>
        </p:nvSpPr>
        <p:spPr bwMode="gray">
          <a:xfrm>
            <a:off x="1252537" y="3226244"/>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3.6</a:t>
            </a:r>
            <a:endParaRPr kumimoji="0" lang="ja-JP" altLang="en-US" sz="800" dirty="0">
              <a:latin typeface="+mj-lt"/>
              <a:sym typeface="+mn-lt"/>
            </a:endParaRPr>
          </a:p>
        </p:txBody>
      </p:sp>
      <p:graphicFrame>
        <p:nvGraphicFramePr>
          <p:cNvPr id="65" name="Chart 189">
            <a:extLst>
              <a:ext uri="{FF2B5EF4-FFF2-40B4-BE49-F238E27FC236}">
                <a16:creationId xmlns:a16="http://schemas.microsoft.com/office/drawing/2014/main" id="{C3AB0585-CBFB-4789-854E-75769C33FA51}"/>
              </a:ext>
            </a:extLst>
          </p:cNvPr>
          <p:cNvGraphicFramePr/>
          <p:nvPr>
            <p:custDataLst>
              <p:tags r:id="rId57"/>
            </p:custDataLst>
            <p:extLst>
              <p:ext uri="{D42A27DB-BD31-4B8C-83A1-F6EECF244321}">
                <p14:modId xmlns:p14="http://schemas.microsoft.com/office/powerpoint/2010/main" val="2863747828"/>
              </p:ext>
            </p:extLst>
          </p:nvPr>
        </p:nvGraphicFramePr>
        <p:xfrm>
          <a:off x="723900" y="4524375"/>
          <a:ext cx="7359650" cy="1493838"/>
        </p:xfrm>
        <a:graphic>
          <a:graphicData uri="http://schemas.openxmlformats.org/drawingml/2006/chart">
            <c:chart xmlns:c="http://schemas.openxmlformats.org/drawingml/2006/chart" xmlns:r="http://schemas.openxmlformats.org/officeDocument/2006/relationships" r:id="rId107"/>
          </a:graphicData>
        </a:graphic>
      </p:graphicFrame>
      <p:sp>
        <p:nvSpPr>
          <p:cNvPr id="66" name="テキスト プレースホルダ 9">
            <a:extLst>
              <a:ext uri="{FF2B5EF4-FFF2-40B4-BE49-F238E27FC236}">
                <a16:creationId xmlns:a16="http://schemas.microsoft.com/office/drawing/2014/main" id="{89D55C2B-AD01-B544-6A8E-8B8128AAD746}"/>
              </a:ext>
            </a:extLst>
          </p:cNvPr>
          <p:cNvSpPr>
            <a:spLocks noGrp="1"/>
          </p:cNvSpPr>
          <p:nvPr>
            <p:custDataLst>
              <p:tags r:id="rId58"/>
            </p:custDataLst>
          </p:nvPr>
        </p:nvSpPr>
        <p:spPr bwMode="auto">
          <a:xfrm>
            <a:off x="645724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7D6C13-10F2-4FA4-B715-9BF69A7896BF}" type="datetime'1''''''''''''''''''6'''''''''''''">
              <a:rPr kumimoji="0" lang="ja-JP" altLang="en-US" sz="1000" smtClean="0">
                <a:latin typeface="+mj-lt"/>
              </a:rPr>
              <a:pPr/>
              <a:t>16</a:t>
            </a:fld>
            <a:endParaRPr kumimoji="0" lang="ja-JP" altLang="en-US" sz="800" dirty="0">
              <a:latin typeface="+mj-lt"/>
              <a:sym typeface="+mn-lt"/>
            </a:endParaRPr>
          </a:p>
        </p:txBody>
      </p:sp>
      <p:sp>
        <p:nvSpPr>
          <p:cNvPr id="67" name="テキスト プレースホルダ 9">
            <a:extLst>
              <a:ext uri="{FF2B5EF4-FFF2-40B4-BE49-F238E27FC236}">
                <a16:creationId xmlns:a16="http://schemas.microsoft.com/office/drawing/2014/main" id="{55B5DF2C-ECF0-FCFC-C6CB-AA89D98CF1A4}"/>
              </a:ext>
            </a:extLst>
          </p:cNvPr>
          <p:cNvSpPr>
            <a:spLocks noGrp="1"/>
          </p:cNvSpPr>
          <p:nvPr>
            <p:custDataLst>
              <p:tags r:id="rId59"/>
            </p:custDataLst>
          </p:nvPr>
        </p:nvSpPr>
        <p:spPr bwMode="auto">
          <a:xfrm>
            <a:off x="1568624"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latin typeface="+mj-lt"/>
              </a:rPr>
              <a:pPr marL="0" indent="0" algn="ctr">
                <a:spcBef>
                  <a:spcPct val="0"/>
                </a:spcBef>
                <a:buNone/>
              </a:pPr>
              <a:t>01</a:t>
            </a:fld>
            <a:endParaRPr kumimoji="0" lang="ja-JP" altLang="en-US" sz="800" dirty="0">
              <a:latin typeface="+mj-lt"/>
              <a:sym typeface="+mn-lt"/>
            </a:endParaRPr>
          </a:p>
        </p:txBody>
      </p:sp>
      <p:sp>
        <p:nvSpPr>
          <p:cNvPr id="68" name="テキスト プレースホルダ 9">
            <a:extLst>
              <a:ext uri="{FF2B5EF4-FFF2-40B4-BE49-F238E27FC236}">
                <a16:creationId xmlns:a16="http://schemas.microsoft.com/office/drawing/2014/main" id="{C622F088-80C7-765F-5F6B-29A123E68E5D}"/>
              </a:ext>
            </a:extLst>
          </p:cNvPr>
          <p:cNvSpPr>
            <a:spLocks noGrp="1"/>
          </p:cNvSpPr>
          <p:nvPr>
            <p:custDataLst>
              <p:tags r:id="rId60"/>
            </p:custDataLst>
          </p:nvPr>
        </p:nvSpPr>
        <p:spPr bwMode="auto">
          <a:xfrm>
            <a:off x="2868431"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latin typeface="+mj-lt"/>
              </a:rPr>
              <a:pPr marL="0" indent="0" algn="ctr">
                <a:spcBef>
                  <a:spcPct val="0"/>
                </a:spcBef>
                <a:buNone/>
              </a:pPr>
              <a:t>05</a:t>
            </a:fld>
            <a:endParaRPr kumimoji="0" lang="ja-JP" altLang="en-US" sz="800" dirty="0">
              <a:latin typeface="+mj-lt"/>
              <a:sym typeface="+mn-lt"/>
            </a:endParaRPr>
          </a:p>
        </p:txBody>
      </p:sp>
      <p:sp>
        <p:nvSpPr>
          <p:cNvPr id="69" name="テキスト プレースホルダ 9">
            <a:extLst>
              <a:ext uri="{FF2B5EF4-FFF2-40B4-BE49-F238E27FC236}">
                <a16:creationId xmlns:a16="http://schemas.microsoft.com/office/drawing/2014/main" id="{F32A9909-4178-DE6B-127B-E2262994C192}"/>
              </a:ext>
            </a:extLst>
          </p:cNvPr>
          <p:cNvSpPr>
            <a:spLocks noGrp="1"/>
          </p:cNvSpPr>
          <p:nvPr>
            <p:custDataLst>
              <p:tags r:id="rId61"/>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latin typeface="+mj-lt"/>
              </a:rPr>
              <a:pPr marL="0" indent="0" algn="ctr">
                <a:spcBef>
                  <a:spcPct val="0"/>
                </a:spcBef>
                <a:buNone/>
              </a:pPr>
              <a:t>2000</a:t>
            </a:fld>
            <a:endParaRPr kumimoji="0" lang="ja-JP" altLang="en-US" sz="800" dirty="0">
              <a:latin typeface="+mj-lt"/>
              <a:sym typeface="+mn-lt"/>
            </a:endParaRPr>
          </a:p>
        </p:txBody>
      </p:sp>
      <p:sp>
        <p:nvSpPr>
          <p:cNvPr id="70" name="テキスト プレースホルダ 9">
            <a:extLst>
              <a:ext uri="{FF2B5EF4-FFF2-40B4-BE49-F238E27FC236}">
                <a16:creationId xmlns:a16="http://schemas.microsoft.com/office/drawing/2014/main" id="{1721977E-AD08-9521-9929-7C5E1A2E5570}"/>
              </a:ext>
            </a:extLst>
          </p:cNvPr>
          <p:cNvSpPr>
            <a:spLocks noGrp="1"/>
          </p:cNvSpPr>
          <p:nvPr>
            <p:custDataLst>
              <p:tags r:id="rId62"/>
            </p:custDataLst>
          </p:nvPr>
        </p:nvSpPr>
        <p:spPr bwMode="auto">
          <a:xfrm>
            <a:off x="481864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latin typeface="+mj-lt"/>
              </a:rPr>
              <a:pPr marL="0" indent="0" algn="ctr">
                <a:spcBef>
                  <a:spcPct val="0"/>
                </a:spcBef>
                <a:buNone/>
              </a:pPr>
              <a:t>11</a:t>
            </a:fld>
            <a:endParaRPr kumimoji="0" lang="ja-JP" altLang="en-US" sz="800" dirty="0">
              <a:latin typeface="+mj-lt"/>
              <a:sym typeface="+mn-lt"/>
            </a:endParaRPr>
          </a:p>
        </p:txBody>
      </p:sp>
      <p:sp>
        <p:nvSpPr>
          <p:cNvPr id="71" name="テキスト プレースホルダ 9">
            <a:extLst>
              <a:ext uri="{FF2B5EF4-FFF2-40B4-BE49-F238E27FC236}">
                <a16:creationId xmlns:a16="http://schemas.microsoft.com/office/drawing/2014/main" id="{BDA4A4A2-F390-B2FC-A270-BB8C4CF723E1}"/>
              </a:ext>
            </a:extLst>
          </p:cNvPr>
          <p:cNvSpPr>
            <a:spLocks noGrp="1"/>
          </p:cNvSpPr>
          <p:nvPr>
            <p:custDataLst>
              <p:tags r:id="rId63"/>
            </p:custDataLst>
          </p:nvPr>
        </p:nvSpPr>
        <p:spPr bwMode="auto">
          <a:xfrm>
            <a:off x="222177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latin typeface="+mj-lt"/>
              </a:rPr>
              <a:pPr marL="0" indent="0" algn="ctr">
                <a:spcBef>
                  <a:spcPct val="0"/>
                </a:spcBef>
                <a:buNone/>
              </a:pPr>
              <a:t>03</a:t>
            </a:fld>
            <a:endParaRPr kumimoji="0" lang="ja-JP" altLang="en-US" sz="800" dirty="0">
              <a:latin typeface="+mj-lt"/>
              <a:sym typeface="+mn-lt"/>
            </a:endParaRPr>
          </a:p>
        </p:txBody>
      </p:sp>
      <p:sp>
        <p:nvSpPr>
          <p:cNvPr id="72" name="テキスト プレースホルダ 9">
            <a:extLst>
              <a:ext uri="{FF2B5EF4-FFF2-40B4-BE49-F238E27FC236}">
                <a16:creationId xmlns:a16="http://schemas.microsoft.com/office/drawing/2014/main" id="{AC97653A-DEC2-85C2-0815-EF14BF5DFFAA}"/>
              </a:ext>
            </a:extLst>
          </p:cNvPr>
          <p:cNvSpPr>
            <a:spLocks noGrp="1"/>
          </p:cNvSpPr>
          <p:nvPr>
            <p:custDataLst>
              <p:tags r:id="rId64"/>
            </p:custDataLst>
          </p:nvPr>
        </p:nvSpPr>
        <p:spPr bwMode="auto">
          <a:xfrm>
            <a:off x="189533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latin typeface="+mj-lt"/>
              </a:rPr>
              <a:pPr marL="0" indent="0" algn="ctr">
                <a:spcBef>
                  <a:spcPct val="0"/>
                </a:spcBef>
                <a:buNone/>
              </a:pPr>
              <a:t>02</a:t>
            </a:fld>
            <a:endParaRPr kumimoji="0" lang="ja-JP" altLang="en-US" sz="800" dirty="0">
              <a:latin typeface="+mj-lt"/>
              <a:sym typeface="+mn-lt"/>
            </a:endParaRPr>
          </a:p>
        </p:txBody>
      </p:sp>
      <p:sp>
        <p:nvSpPr>
          <p:cNvPr id="73" name="テキスト プレースホルダ 9">
            <a:extLst>
              <a:ext uri="{FF2B5EF4-FFF2-40B4-BE49-F238E27FC236}">
                <a16:creationId xmlns:a16="http://schemas.microsoft.com/office/drawing/2014/main" id="{B4AE8826-27DA-623E-6254-78F33CC6C7F4}"/>
              </a:ext>
            </a:extLst>
          </p:cNvPr>
          <p:cNvSpPr>
            <a:spLocks noGrp="1"/>
          </p:cNvSpPr>
          <p:nvPr>
            <p:custDataLst>
              <p:tags r:id="rId65"/>
            </p:custDataLst>
          </p:nvPr>
        </p:nvSpPr>
        <p:spPr bwMode="auto">
          <a:xfrm>
            <a:off x="416726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latin typeface="+mj-lt"/>
              </a:rPr>
              <a:pPr marL="0" indent="0" algn="ctr">
                <a:spcBef>
                  <a:spcPct val="0"/>
                </a:spcBef>
                <a:buNone/>
              </a:pPr>
              <a:t>09</a:t>
            </a:fld>
            <a:endParaRPr kumimoji="0" lang="ja-JP" altLang="en-US" sz="800" dirty="0">
              <a:latin typeface="+mj-lt"/>
              <a:sym typeface="+mn-lt"/>
            </a:endParaRPr>
          </a:p>
        </p:txBody>
      </p:sp>
      <p:sp>
        <p:nvSpPr>
          <p:cNvPr id="74" name="テキスト プレースホルダ 9">
            <a:extLst>
              <a:ext uri="{FF2B5EF4-FFF2-40B4-BE49-F238E27FC236}">
                <a16:creationId xmlns:a16="http://schemas.microsoft.com/office/drawing/2014/main" id="{1BA0329D-5B5D-9E56-797D-F65AC1A205B4}"/>
              </a:ext>
            </a:extLst>
          </p:cNvPr>
          <p:cNvSpPr>
            <a:spLocks noGrp="1"/>
          </p:cNvSpPr>
          <p:nvPr>
            <p:custDataLst>
              <p:tags r:id="rId66"/>
            </p:custDataLst>
          </p:nvPr>
        </p:nvSpPr>
        <p:spPr bwMode="auto">
          <a:xfrm>
            <a:off x="255351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latin typeface="+mj-lt"/>
              </a:rPr>
              <a:pPr marL="0" indent="0" algn="ctr">
                <a:spcBef>
                  <a:spcPct val="0"/>
                </a:spcBef>
                <a:buNone/>
              </a:pPr>
              <a:t>04</a:t>
            </a:fld>
            <a:endParaRPr kumimoji="0" lang="ja-JP" altLang="en-US" sz="800" dirty="0">
              <a:latin typeface="+mj-lt"/>
              <a:sym typeface="+mn-lt"/>
            </a:endParaRPr>
          </a:p>
        </p:txBody>
      </p:sp>
      <p:sp>
        <p:nvSpPr>
          <p:cNvPr id="75" name="テキスト プレースホルダ 9">
            <a:extLst>
              <a:ext uri="{FF2B5EF4-FFF2-40B4-BE49-F238E27FC236}">
                <a16:creationId xmlns:a16="http://schemas.microsoft.com/office/drawing/2014/main" id="{F690FB85-9E1F-4594-7EBF-AC5A080E1BB3}"/>
              </a:ext>
            </a:extLst>
          </p:cNvPr>
          <p:cNvSpPr>
            <a:spLocks noGrp="1"/>
          </p:cNvSpPr>
          <p:nvPr>
            <p:custDataLst>
              <p:tags r:id="rId67"/>
            </p:custDataLst>
          </p:nvPr>
        </p:nvSpPr>
        <p:spPr bwMode="auto">
          <a:xfrm>
            <a:off x="319328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latin typeface="+mj-lt"/>
              </a:rPr>
              <a:pPr marL="0" indent="0" algn="ctr">
                <a:spcBef>
                  <a:spcPct val="0"/>
                </a:spcBef>
                <a:buNone/>
              </a:pPr>
              <a:t>06</a:t>
            </a:fld>
            <a:endParaRPr kumimoji="0" lang="ja-JP" altLang="en-US" sz="800" dirty="0">
              <a:latin typeface="+mj-lt"/>
              <a:sym typeface="+mn-lt"/>
            </a:endParaRPr>
          </a:p>
        </p:txBody>
      </p:sp>
      <p:sp>
        <p:nvSpPr>
          <p:cNvPr id="76" name="テキスト プレースホルダ 9">
            <a:extLst>
              <a:ext uri="{FF2B5EF4-FFF2-40B4-BE49-F238E27FC236}">
                <a16:creationId xmlns:a16="http://schemas.microsoft.com/office/drawing/2014/main" id="{6D0791CA-24E1-A9DF-EA15-4774B51A08AD}"/>
              </a:ext>
            </a:extLst>
          </p:cNvPr>
          <p:cNvSpPr>
            <a:spLocks noGrp="1"/>
          </p:cNvSpPr>
          <p:nvPr>
            <p:custDataLst>
              <p:tags r:id="rId68"/>
            </p:custDataLst>
          </p:nvPr>
        </p:nvSpPr>
        <p:spPr bwMode="auto">
          <a:xfrm>
            <a:off x="35235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latin typeface="+mj-lt"/>
              </a:rPr>
              <a:pPr marL="0" indent="0" algn="ctr">
                <a:spcBef>
                  <a:spcPct val="0"/>
                </a:spcBef>
                <a:buNone/>
              </a:pPr>
              <a:t>07</a:t>
            </a:fld>
            <a:endParaRPr kumimoji="0" lang="ja-JP" altLang="en-US" sz="800" dirty="0">
              <a:latin typeface="+mj-lt"/>
              <a:sym typeface="+mn-lt"/>
            </a:endParaRPr>
          </a:p>
        </p:txBody>
      </p:sp>
      <p:sp>
        <p:nvSpPr>
          <p:cNvPr id="77" name="テキスト プレースホルダ 9">
            <a:extLst>
              <a:ext uri="{FF2B5EF4-FFF2-40B4-BE49-F238E27FC236}">
                <a16:creationId xmlns:a16="http://schemas.microsoft.com/office/drawing/2014/main" id="{93416DF9-B4AA-3B5B-4165-B4C69DC2DD04}"/>
              </a:ext>
            </a:extLst>
          </p:cNvPr>
          <p:cNvSpPr>
            <a:spLocks noGrp="1"/>
          </p:cNvSpPr>
          <p:nvPr>
            <p:custDataLst>
              <p:tags r:id="rId69"/>
            </p:custDataLst>
          </p:nvPr>
        </p:nvSpPr>
        <p:spPr bwMode="auto">
          <a:xfrm>
            <a:off x="38415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latin typeface="+mj-lt"/>
              </a:rPr>
              <a:pPr marL="0" indent="0" algn="ctr">
                <a:spcBef>
                  <a:spcPct val="0"/>
                </a:spcBef>
                <a:buNone/>
              </a:pPr>
              <a:t>08</a:t>
            </a:fld>
            <a:endParaRPr kumimoji="0" lang="ja-JP" altLang="en-US" sz="800" dirty="0">
              <a:latin typeface="+mj-lt"/>
              <a:sym typeface="+mn-lt"/>
            </a:endParaRPr>
          </a:p>
        </p:txBody>
      </p:sp>
      <p:sp>
        <p:nvSpPr>
          <p:cNvPr id="78" name="テキスト プレースホルダ 9">
            <a:extLst>
              <a:ext uri="{FF2B5EF4-FFF2-40B4-BE49-F238E27FC236}">
                <a16:creationId xmlns:a16="http://schemas.microsoft.com/office/drawing/2014/main" id="{1E3DBF6A-1E85-8B1C-49D3-8A56C982BD3D}"/>
              </a:ext>
            </a:extLst>
          </p:cNvPr>
          <p:cNvSpPr>
            <a:spLocks noGrp="1"/>
          </p:cNvSpPr>
          <p:nvPr>
            <p:custDataLst>
              <p:tags r:id="rId70"/>
            </p:custDataLst>
          </p:nvPr>
        </p:nvSpPr>
        <p:spPr bwMode="auto">
          <a:xfrm>
            <a:off x="449295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latin typeface="+mj-lt"/>
              </a:rPr>
              <a:pPr marL="0" indent="0" algn="ctr">
                <a:spcBef>
                  <a:spcPct val="0"/>
                </a:spcBef>
                <a:buNone/>
              </a:pPr>
              <a:t>10</a:t>
            </a:fld>
            <a:endParaRPr kumimoji="0" lang="ja-JP" altLang="en-US" sz="800" dirty="0">
              <a:latin typeface="+mj-lt"/>
              <a:sym typeface="+mn-lt"/>
            </a:endParaRPr>
          </a:p>
        </p:txBody>
      </p:sp>
      <p:sp>
        <p:nvSpPr>
          <p:cNvPr id="79" name="テキスト プレースホルダ 9">
            <a:extLst>
              <a:ext uri="{FF2B5EF4-FFF2-40B4-BE49-F238E27FC236}">
                <a16:creationId xmlns:a16="http://schemas.microsoft.com/office/drawing/2014/main" id="{36D6EB02-EFBA-5575-CD2F-588A3E4BBB55}"/>
              </a:ext>
            </a:extLst>
          </p:cNvPr>
          <p:cNvSpPr>
            <a:spLocks noGrp="1"/>
          </p:cNvSpPr>
          <p:nvPr>
            <p:custDataLst>
              <p:tags r:id="rId71"/>
            </p:custDataLst>
          </p:nvPr>
        </p:nvSpPr>
        <p:spPr bwMode="auto">
          <a:xfrm>
            <a:off x="514433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latin typeface="+mj-lt"/>
              </a:rPr>
              <a:pPr marL="0" indent="0" algn="ctr">
                <a:spcBef>
                  <a:spcPct val="0"/>
                </a:spcBef>
                <a:buNone/>
              </a:pPr>
              <a:t>12</a:t>
            </a:fld>
            <a:endParaRPr kumimoji="0" lang="ja-JP" altLang="en-US" sz="800" dirty="0">
              <a:latin typeface="+mj-lt"/>
              <a:sym typeface="+mn-lt"/>
            </a:endParaRPr>
          </a:p>
        </p:txBody>
      </p:sp>
      <p:sp>
        <p:nvSpPr>
          <p:cNvPr id="80" name="テキスト プレースホルダ 9">
            <a:extLst>
              <a:ext uri="{FF2B5EF4-FFF2-40B4-BE49-F238E27FC236}">
                <a16:creationId xmlns:a16="http://schemas.microsoft.com/office/drawing/2014/main" id="{DEFF0B26-67FD-8B6E-DE44-A6FFCAA2990A}"/>
              </a:ext>
            </a:extLst>
          </p:cNvPr>
          <p:cNvSpPr>
            <a:spLocks noGrp="1"/>
          </p:cNvSpPr>
          <p:nvPr>
            <p:custDataLst>
              <p:tags r:id="rId72"/>
            </p:custDataLst>
          </p:nvPr>
        </p:nvSpPr>
        <p:spPr bwMode="auto">
          <a:xfrm>
            <a:off x="546820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latin typeface="+mj-lt"/>
              </a:rPr>
              <a:pPr marL="0" indent="0" algn="ctr">
                <a:spcBef>
                  <a:spcPct val="0"/>
                </a:spcBef>
                <a:buNone/>
              </a:pPr>
              <a:t>13</a:t>
            </a:fld>
            <a:endParaRPr kumimoji="0" lang="ja-JP" altLang="en-US" sz="800" dirty="0">
              <a:latin typeface="+mj-lt"/>
              <a:sym typeface="+mn-lt"/>
            </a:endParaRPr>
          </a:p>
        </p:txBody>
      </p:sp>
      <p:sp>
        <p:nvSpPr>
          <p:cNvPr id="81" name="テキスト プレースホルダ 9">
            <a:extLst>
              <a:ext uri="{FF2B5EF4-FFF2-40B4-BE49-F238E27FC236}">
                <a16:creationId xmlns:a16="http://schemas.microsoft.com/office/drawing/2014/main" id="{4EBE6308-0E57-07ED-FB64-49931F798C25}"/>
              </a:ext>
            </a:extLst>
          </p:cNvPr>
          <p:cNvSpPr>
            <a:spLocks noGrp="1"/>
          </p:cNvSpPr>
          <p:nvPr>
            <p:custDataLst>
              <p:tags r:id="rId73"/>
            </p:custDataLst>
          </p:nvPr>
        </p:nvSpPr>
        <p:spPr bwMode="auto">
          <a:xfrm>
            <a:off x="5803534"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82" name="テキスト プレースホルダ 9">
            <a:extLst>
              <a:ext uri="{FF2B5EF4-FFF2-40B4-BE49-F238E27FC236}">
                <a16:creationId xmlns:a16="http://schemas.microsoft.com/office/drawing/2014/main" id="{3B186357-1E51-A754-C0CF-E74E78C1FCA6}"/>
              </a:ext>
            </a:extLst>
          </p:cNvPr>
          <p:cNvSpPr>
            <a:spLocks noGrp="1"/>
          </p:cNvSpPr>
          <p:nvPr>
            <p:custDataLst>
              <p:tags r:id="rId74"/>
            </p:custDataLst>
          </p:nvPr>
        </p:nvSpPr>
        <p:spPr bwMode="auto">
          <a:xfrm>
            <a:off x="613039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83" name="テキスト プレースホルダ 9">
            <a:extLst>
              <a:ext uri="{FF2B5EF4-FFF2-40B4-BE49-F238E27FC236}">
                <a16:creationId xmlns:a16="http://schemas.microsoft.com/office/drawing/2014/main" id="{7037B767-37EF-3686-FE20-3935D41E5E4B}"/>
              </a:ext>
            </a:extLst>
          </p:cNvPr>
          <p:cNvSpPr>
            <a:spLocks noGrp="1"/>
          </p:cNvSpPr>
          <p:nvPr>
            <p:custDataLst>
              <p:tags r:id="rId75"/>
            </p:custDataLst>
          </p:nvPr>
        </p:nvSpPr>
        <p:spPr bwMode="auto">
          <a:xfrm>
            <a:off x="678144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5FCD6A0-17E4-48A4-8CB3-B15CC23210C0}" type="datetime'''''''''''''''''''''''''''''''''17'''''''''''''''">
              <a:rPr kumimoji="0" lang="ja-JP" altLang="en-US" sz="1000" smtClean="0">
                <a:latin typeface="+mj-lt"/>
              </a:rPr>
              <a:pPr/>
              <a:t>17</a:t>
            </a:fld>
            <a:endParaRPr kumimoji="0" lang="ja-JP" altLang="en-US" sz="800" dirty="0">
              <a:latin typeface="+mj-lt"/>
              <a:sym typeface="+mn-lt"/>
            </a:endParaRPr>
          </a:p>
        </p:txBody>
      </p:sp>
      <p:sp>
        <p:nvSpPr>
          <p:cNvPr id="88" name="テキスト プレースホルダ 9">
            <a:extLst>
              <a:ext uri="{FF2B5EF4-FFF2-40B4-BE49-F238E27FC236}">
                <a16:creationId xmlns:a16="http://schemas.microsoft.com/office/drawing/2014/main" id="{8BA431D7-0399-05B6-1608-A174C58A5CB6}"/>
              </a:ext>
            </a:extLst>
          </p:cNvPr>
          <p:cNvSpPr>
            <a:spLocks noGrp="1"/>
          </p:cNvSpPr>
          <p:nvPr>
            <p:custDataLst>
              <p:tags r:id="rId76"/>
            </p:custDataLst>
          </p:nvPr>
        </p:nvSpPr>
        <p:spPr bwMode="auto">
          <a:xfrm>
            <a:off x="7094874"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C215B6-0C6E-414E-869A-4483B6EA2224}" type="datetime'''''''''''1''''''''''''''''''8'''''''''''''''''''''">
              <a:rPr kumimoji="0" lang="ja-JP" altLang="en-US" sz="1000" smtClean="0">
                <a:latin typeface="+mj-lt"/>
              </a:rPr>
              <a:pPr/>
              <a:t>18</a:t>
            </a:fld>
            <a:endParaRPr kumimoji="0" lang="ja-JP" altLang="en-US" sz="800" dirty="0">
              <a:latin typeface="+mj-lt"/>
              <a:sym typeface="+mn-lt"/>
            </a:endParaRPr>
          </a:p>
        </p:txBody>
      </p:sp>
      <p:sp>
        <p:nvSpPr>
          <p:cNvPr id="117" name="テキスト プレースホルダ 9">
            <a:extLst>
              <a:ext uri="{FF2B5EF4-FFF2-40B4-BE49-F238E27FC236}">
                <a16:creationId xmlns:a16="http://schemas.microsoft.com/office/drawing/2014/main" id="{6E4CECBA-70D2-5E57-5EF4-6741DF5AB503}"/>
              </a:ext>
            </a:extLst>
          </p:cNvPr>
          <p:cNvSpPr>
            <a:spLocks noGrp="1"/>
          </p:cNvSpPr>
          <p:nvPr>
            <p:custDataLst>
              <p:tags r:id="rId77"/>
            </p:custDataLst>
          </p:nvPr>
        </p:nvSpPr>
        <p:spPr bwMode="auto">
          <a:xfrm>
            <a:off x="742473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2302E2-78A7-4C04-893A-A5C35B65DC04}" type="datetime'''''''''''''1''''''''''''''''''''''''''''''''''9'''">
              <a:rPr kumimoji="0" lang="ja-JP" altLang="en-US" sz="1000" smtClean="0">
                <a:latin typeface="+mj-lt"/>
              </a:rPr>
              <a:pPr/>
              <a:t>19</a:t>
            </a:fld>
            <a:endParaRPr kumimoji="0" lang="ja-JP" altLang="en-US" sz="800" dirty="0">
              <a:latin typeface="+mj-lt"/>
              <a:sym typeface="+mn-lt"/>
            </a:endParaRPr>
          </a:p>
        </p:txBody>
      </p:sp>
      <p:sp>
        <p:nvSpPr>
          <p:cNvPr id="118" name="テキスト プレースホルダ 9">
            <a:extLst>
              <a:ext uri="{FF2B5EF4-FFF2-40B4-BE49-F238E27FC236}">
                <a16:creationId xmlns:a16="http://schemas.microsoft.com/office/drawing/2014/main" id="{B041BBAD-CFEF-6D22-AD16-13C30396B260}"/>
              </a:ext>
            </a:extLst>
          </p:cNvPr>
          <p:cNvSpPr>
            <a:spLocks noGrp="1"/>
          </p:cNvSpPr>
          <p:nvPr>
            <p:custDataLst>
              <p:tags r:id="rId78"/>
            </p:custDataLst>
          </p:nvPr>
        </p:nvSpPr>
        <p:spPr bwMode="auto">
          <a:xfrm>
            <a:off x="776685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a:t>
            </a:r>
            <a:endParaRPr kumimoji="0" lang="ja-JP" altLang="en-US" sz="800" dirty="0">
              <a:latin typeface="+mj-lt"/>
              <a:sym typeface="+mn-lt"/>
            </a:endParaRPr>
          </a:p>
        </p:txBody>
      </p:sp>
      <p:sp>
        <p:nvSpPr>
          <p:cNvPr id="119" name="テキスト プレースホルダ 9">
            <a:extLst>
              <a:ext uri="{FF2B5EF4-FFF2-40B4-BE49-F238E27FC236}">
                <a16:creationId xmlns:a16="http://schemas.microsoft.com/office/drawing/2014/main" id="{930BA2CF-B0CC-EE06-A792-7F9A1E550836}"/>
              </a:ext>
            </a:extLst>
          </p:cNvPr>
          <p:cNvSpPr>
            <a:spLocks noGrp="1"/>
          </p:cNvSpPr>
          <p:nvPr>
            <p:custDataLst>
              <p:tags r:id="rId79"/>
            </p:custDataLst>
          </p:nvPr>
        </p:nvSpPr>
        <p:spPr bwMode="gray">
          <a:xfrm>
            <a:off x="3841575" y="524848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78</a:t>
            </a:r>
            <a:endParaRPr kumimoji="0" lang="ja-JP" altLang="en-US" sz="800" dirty="0">
              <a:latin typeface="+mj-lt"/>
              <a:sym typeface="+mn-lt"/>
            </a:endParaRPr>
          </a:p>
        </p:txBody>
      </p:sp>
      <p:sp>
        <p:nvSpPr>
          <p:cNvPr id="120" name="テキスト プレースホルダ 9">
            <a:extLst>
              <a:ext uri="{FF2B5EF4-FFF2-40B4-BE49-F238E27FC236}">
                <a16:creationId xmlns:a16="http://schemas.microsoft.com/office/drawing/2014/main" id="{7211D808-D714-80BB-759D-7A99B7CBA5C1}"/>
              </a:ext>
            </a:extLst>
          </p:cNvPr>
          <p:cNvSpPr>
            <a:spLocks noGrp="1"/>
          </p:cNvSpPr>
          <p:nvPr>
            <p:custDataLst>
              <p:tags r:id="rId80"/>
            </p:custDataLst>
          </p:nvPr>
        </p:nvSpPr>
        <p:spPr bwMode="gray">
          <a:xfrm>
            <a:off x="4161298" y="522349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83</a:t>
            </a:r>
            <a:endParaRPr kumimoji="0" lang="ja-JP" altLang="en-US" sz="800" dirty="0">
              <a:latin typeface="+mj-lt"/>
              <a:sym typeface="+mn-lt"/>
            </a:endParaRPr>
          </a:p>
        </p:txBody>
      </p:sp>
      <p:sp>
        <p:nvSpPr>
          <p:cNvPr id="121" name="テキスト プレースホルダ 9">
            <a:extLst>
              <a:ext uri="{FF2B5EF4-FFF2-40B4-BE49-F238E27FC236}">
                <a16:creationId xmlns:a16="http://schemas.microsoft.com/office/drawing/2014/main" id="{753CB2D9-7A58-9C00-C1A4-5F5AB5A94A18}"/>
              </a:ext>
            </a:extLst>
          </p:cNvPr>
          <p:cNvSpPr>
            <a:spLocks noGrp="1"/>
          </p:cNvSpPr>
          <p:nvPr>
            <p:custDataLst>
              <p:tags r:id="rId81"/>
            </p:custDataLst>
          </p:nvPr>
        </p:nvSpPr>
        <p:spPr bwMode="gray">
          <a:xfrm>
            <a:off x="2860675" y="534230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65</a:t>
            </a:r>
            <a:endParaRPr kumimoji="0" lang="ja-JP" altLang="en-US" sz="800" dirty="0">
              <a:latin typeface="+mj-lt"/>
              <a:sym typeface="+mn-lt"/>
            </a:endParaRPr>
          </a:p>
        </p:txBody>
      </p:sp>
      <p:sp>
        <p:nvSpPr>
          <p:cNvPr id="122" name="テキスト プレースホルダ 9">
            <a:extLst>
              <a:ext uri="{FF2B5EF4-FFF2-40B4-BE49-F238E27FC236}">
                <a16:creationId xmlns:a16="http://schemas.microsoft.com/office/drawing/2014/main" id="{E4C8C240-901C-4106-BA03-7FB3D9DDF530}"/>
              </a:ext>
            </a:extLst>
          </p:cNvPr>
          <p:cNvSpPr>
            <a:spLocks noGrp="1"/>
          </p:cNvSpPr>
          <p:nvPr>
            <p:custDataLst>
              <p:tags r:id="rId82"/>
            </p:custDataLst>
          </p:nvPr>
        </p:nvSpPr>
        <p:spPr bwMode="gray">
          <a:xfrm>
            <a:off x="6729827" y="48418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7AACD66-1D41-4EC8-8B09-DBD555D10B66}" type="datetime'14''''''''''4'''''''">
              <a:rPr lang="ja-JP" altLang="en-US" sz="1000" smtClean="0">
                <a:latin typeface="+mj-lt"/>
              </a:rPr>
              <a:pPr/>
              <a:t>144</a:t>
            </a:fld>
            <a:endParaRPr lang="ja-JP" altLang="en-US" sz="800" dirty="0">
              <a:latin typeface="+mj-lt"/>
              <a:sym typeface="+mn-lt"/>
            </a:endParaRPr>
          </a:p>
        </p:txBody>
      </p:sp>
      <p:sp>
        <p:nvSpPr>
          <p:cNvPr id="125" name="テキスト プレースホルダ 9">
            <a:extLst>
              <a:ext uri="{FF2B5EF4-FFF2-40B4-BE49-F238E27FC236}">
                <a16:creationId xmlns:a16="http://schemas.microsoft.com/office/drawing/2014/main" id="{E378697E-05AE-9E10-F478-9914FF5B5C5C}"/>
              </a:ext>
            </a:extLst>
          </p:cNvPr>
          <p:cNvSpPr>
            <a:spLocks noGrp="1"/>
          </p:cNvSpPr>
          <p:nvPr>
            <p:custDataLst>
              <p:tags r:id="rId83"/>
            </p:custDataLst>
          </p:nvPr>
        </p:nvSpPr>
        <p:spPr bwMode="gray">
          <a:xfrm>
            <a:off x="1568624" y="539249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57</a:t>
            </a:r>
            <a:endParaRPr kumimoji="0" lang="ja-JP" altLang="en-US" sz="800" dirty="0">
              <a:latin typeface="+mj-lt"/>
              <a:sym typeface="+mn-lt"/>
            </a:endParaRPr>
          </a:p>
        </p:txBody>
      </p:sp>
      <p:sp>
        <p:nvSpPr>
          <p:cNvPr id="127" name="テキスト プレースホルダ 9">
            <a:extLst>
              <a:ext uri="{FF2B5EF4-FFF2-40B4-BE49-F238E27FC236}">
                <a16:creationId xmlns:a16="http://schemas.microsoft.com/office/drawing/2014/main" id="{69D5C7BB-73C4-C2A1-02D6-FF7BE82D8B7A}"/>
              </a:ext>
            </a:extLst>
          </p:cNvPr>
          <p:cNvSpPr>
            <a:spLocks noGrp="1"/>
          </p:cNvSpPr>
          <p:nvPr>
            <p:custDataLst>
              <p:tags r:id="rId84"/>
            </p:custDataLst>
          </p:nvPr>
        </p:nvSpPr>
        <p:spPr bwMode="gray">
          <a:xfrm>
            <a:off x="1236663" y="54403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45</a:t>
            </a:r>
            <a:endParaRPr kumimoji="0" lang="ja-JP" altLang="en-US" sz="800" dirty="0">
              <a:latin typeface="+mj-lt"/>
              <a:sym typeface="+mn-lt"/>
            </a:endParaRPr>
          </a:p>
        </p:txBody>
      </p:sp>
      <p:sp>
        <p:nvSpPr>
          <p:cNvPr id="137" name="テキスト プレースホルダ 9">
            <a:extLst>
              <a:ext uri="{FF2B5EF4-FFF2-40B4-BE49-F238E27FC236}">
                <a16:creationId xmlns:a16="http://schemas.microsoft.com/office/drawing/2014/main" id="{1C3C0747-37DD-373F-B83E-663CDAE7AD47}"/>
              </a:ext>
            </a:extLst>
          </p:cNvPr>
          <p:cNvSpPr>
            <a:spLocks noGrp="1"/>
          </p:cNvSpPr>
          <p:nvPr>
            <p:custDataLst>
              <p:tags r:id="rId85"/>
            </p:custDataLst>
          </p:nvPr>
        </p:nvSpPr>
        <p:spPr bwMode="gray">
          <a:xfrm>
            <a:off x="4448944" y="512298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99</a:t>
            </a:r>
            <a:endParaRPr kumimoji="0" lang="ja-JP" altLang="en-US" sz="800" dirty="0">
              <a:latin typeface="+mj-lt"/>
              <a:sym typeface="+mn-lt"/>
            </a:endParaRPr>
          </a:p>
        </p:txBody>
      </p:sp>
      <p:sp>
        <p:nvSpPr>
          <p:cNvPr id="139" name="テキスト プレースホルダ 9">
            <a:extLst>
              <a:ext uri="{FF2B5EF4-FFF2-40B4-BE49-F238E27FC236}">
                <a16:creationId xmlns:a16="http://schemas.microsoft.com/office/drawing/2014/main" id="{BEB557A7-65C2-137C-AE96-91C8D1AC7B01}"/>
              </a:ext>
            </a:extLst>
          </p:cNvPr>
          <p:cNvSpPr>
            <a:spLocks noGrp="1"/>
          </p:cNvSpPr>
          <p:nvPr>
            <p:custDataLst>
              <p:tags r:id="rId86"/>
            </p:custDataLst>
          </p:nvPr>
        </p:nvSpPr>
        <p:spPr bwMode="gray">
          <a:xfrm>
            <a:off x="5757497" y="501317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116</a:t>
            </a:r>
            <a:endParaRPr kumimoji="0" lang="ja-JP" altLang="en-US" sz="800" dirty="0">
              <a:latin typeface="+mj-lt"/>
              <a:sym typeface="+mn-lt"/>
            </a:endParaRPr>
          </a:p>
        </p:txBody>
      </p:sp>
      <p:sp>
        <p:nvSpPr>
          <p:cNvPr id="140" name="テキスト プレースホルダ 9">
            <a:extLst>
              <a:ext uri="{FF2B5EF4-FFF2-40B4-BE49-F238E27FC236}">
                <a16:creationId xmlns:a16="http://schemas.microsoft.com/office/drawing/2014/main" id="{3492E977-E64D-9BDF-1098-BA498AAEB35C}"/>
              </a:ext>
            </a:extLst>
          </p:cNvPr>
          <p:cNvSpPr>
            <a:spLocks noGrp="1"/>
          </p:cNvSpPr>
          <p:nvPr>
            <p:custDataLst>
              <p:tags r:id="rId87"/>
            </p:custDataLst>
          </p:nvPr>
        </p:nvSpPr>
        <p:spPr bwMode="gray">
          <a:xfrm>
            <a:off x="1884225" y="545892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47</a:t>
            </a:r>
            <a:endParaRPr kumimoji="0" lang="ja-JP" altLang="en-US" sz="800" dirty="0">
              <a:latin typeface="+mj-lt"/>
              <a:sym typeface="+mn-lt"/>
            </a:endParaRPr>
          </a:p>
        </p:txBody>
      </p:sp>
      <p:sp>
        <p:nvSpPr>
          <p:cNvPr id="143" name="テキスト プレースホルダ 9">
            <a:extLst>
              <a:ext uri="{FF2B5EF4-FFF2-40B4-BE49-F238E27FC236}">
                <a16:creationId xmlns:a16="http://schemas.microsoft.com/office/drawing/2014/main" id="{5E09D196-1B90-A339-9C46-61C3EF5B889D}"/>
              </a:ext>
            </a:extLst>
          </p:cNvPr>
          <p:cNvSpPr>
            <a:spLocks noGrp="1"/>
          </p:cNvSpPr>
          <p:nvPr>
            <p:custDataLst>
              <p:tags r:id="rId88"/>
            </p:custDataLst>
          </p:nvPr>
        </p:nvSpPr>
        <p:spPr bwMode="gray">
          <a:xfrm>
            <a:off x="2211700" y="542627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52</a:t>
            </a:r>
            <a:endParaRPr kumimoji="0" lang="ja-JP" altLang="en-US" sz="800" dirty="0">
              <a:latin typeface="+mj-lt"/>
              <a:sym typeface="+mn-lt"/>
            </a:endParaRPr>
          </a:p>
        </p:txBody>
      </p:sp>
      <p:sp>
        <p:nvSpPr>
          <p:cNvPr id="145" name="テキスト プレースホルダ 9">
            <a:extLst>
              <a:ext uri="{FF2B5EF4-FFF2-40B4-BE49-F238E27FC236}">
                <a16:creationId xmlns:a16="http://schemas.microsoft.com/office/drawing/2014/main" id="{2C24318B-4782-7244-E240-95A62BA16FC2}"/>
              </a:ext>
            </a:extLst>
          </p:cNvPr>
          <p:cNvSpPr>
            <a:spLocks noGrp="1"/>
          </p:cNvSpPr>
          <p:nvPr>
            <p:custDataLst>
              <p:tags r:id="rId89"/>
            </p:custDataLst>
          </p:nvPr>
        </p:nvSpPr>
        <p:spPr bwMode="gray">
          <a:xfrm>
            <a:off x="2539175" y="5396324"/>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56</a:t>
            </a:r>
            <a:endParaRPr kumimoji="0" lang="ja-JP" altLang="en-US" sz="800" dirty="0">
              <a:latin typeface="+mj-lt"/>
              <a:sym typeface="+mn-lt"/>
            </a:endParaRPr>
          </a:p>
        </p:txBody>
      </p:sp>
      <p:sp>
        <p:nvSpPr>
          <p:cNvPr id="146" name="テキスト プレースホルダ 9">
            <a:extLst>
              <a:ext uri="{FF2B5EF4-FFF2-40B4-BE49-F238E27FC236}">
                <a16:creationId xmlns:a16="http://schemas.microsoft.com/office/drawing/2014/main" id="{06E90600-211D-91B8-327B-8394CB61ABB4}"/>
              </a:ext>
            </a:extLst>
          </p:cNvPr>
          <p:cNvSpPr>
            <a:spLocks noGrp="1"/>
          </p:cNvSpPr>
          <p:nvPr>
            <p:custDataLst>
              <p:tags r:id="rId90"/>
            </p:custDataLst>
          </p:nvPr>
        </p:nvSpPr>
        <p:spPr bwMode="gray">
          <a:xfrm>
            <a:off x="6084353" y="496059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124</a:t>
            </a:r>
            <a:endParaRPr kumimoji="0" lang="ja-JP" altLang="en-US" sz="800" dirty="0">
              <a:latin typeface="+mj-lt"/>
              <a:sym typeface="+mn-lt"/>
            </a:endParaRPr>
          </a:p>
        </p:txBody>
      </p:sp>
      <p:sp>
        <p:nvSpPr>
          <p:cNvPr id="148" name="テキスト プレースホルダ 9">
            <a:extLst>
              <a:ext uri="{FF2B5EF4-FFF2-40B4-BE49-F238E27FC236}">
                <a16:creationId xmlns:a16="http://schemas.microsoft.com/office/drawing/2014/main" id="{78B2D779-DCE2-FDFF-1814-E9D21081ED76}"/>
              </a:ext>
            </a:extLst>
          </p:cNvPr>
          <p:cNvSpPr>
            <a:spLocks noGrp="1"/>
          </p:cNvSpPr>
          <p:nvPr>
            <p:custDataLst>
              <p:tags r:id="rId91"/>
            </p:custDataLst>
          </p:nvPr>
        </p:nvSpPr>
        <p:spPr bwMode="gray">
          <a:xfrm>
            <a:off x="3182175" y="5294631"/>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72</a:t>
            </a:r>
            <a:endParaRPr kumimoji="0" lang="ja-JP" altLang="en-US" sz="800" dirty="0">
              <a:latin typeface="+mj-lt"/>
              <a:sym typeface="+mn-lt"/>
            </a:endParaRPr>
          </a:p>
        </p:txBody>
      </p:sp>
      <p:sp>
        <p:nvSpPr>
          <p:cNvPr id="149" name="テキスト プレースホルダ 9">
            <a:extLst>
              <a:ext uri="{FF2B5EF4-FFF2-40B4-BE49-F238E27FC236}">
                <a16:creationId xmlns:a16="http://schemas.microsoft.com/office/drawing/2014/main" id="{565FE6B2-355F-BB72-C05E-4245907CBCAF}"/>
              </a:ext>
            </a:extLst>
          </p:cNvPr>
          <p:cNvSpPr>
            <a:spLocks noGrp="1"/>
          </p:cNvSpPr>
          <p:nvPr>
            <p:custDataLst>
              <p:tags r:id="rId92"/>
            </p:custDataLst>
          </p:nvPr>
        </p:nvSpPr>
        <p:spPr bwMode="gray">
          <a:xfrm>
            <a:off x="3512388" y="524848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78</a:t>
            </a:r>
            <a:endParaRPr kumimoji="0" lang="ja-JP" altLang="en-US" sz="800" dirty="0">
              <a:latin typeface="+mj-lt"/>
              <a:sym typeface="+mn-lt"/>
            </a:endParaRPr>
          </a:p>
        </p:txBody>
      </p:sp>
      <p:sp>
        <p:nvSpPr>
          <p:cNvPr id="150" name="テキスト プレースホルダ 9">
            <a:extLst>
              <a:ext uri="{FF2B5EF4-FFF2-40B4-BE49-F238E27FC236}">
                <a16:creationId xmlns:a16="http://schemas.microsoft.com/office/drawing/2014/main" id="{323CD2C9-B194-276B-B6FB-E2E09420F49A}"/>
              </a:ext>
            </a:extLst>
          </p:cNvPr>
          <p:cNvSpPr>
            <a:spLocks noGrp="1"/>
          </p:cNvSpPr>
          <p:nvPr>
            <p:custDataLst>
              <p:tags r:id="rId93"/>
            </p:custDataLst>
          </p:nvPr>
        </p:nvSpPr>
        <p:spPr bwMode="gray">
          <a:xfrm>
            <a:off x="4768850" y="509608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103</a:t>
            </a:r>
            <a:endParaRPr kumimoji="0" lang="ja-JP" altLang="en-US" sz="800" dirty="0">
              <a:latin typeface="+mj-lt"/>
              <a:sym typeface="+mn-lt"/>
            </a:endParaRPr>
          </a:p>
        </p:txBody>
      </p:sp>
      <p:sp>
        <p:nvSpPr>
          <p:cNvPr id="151" name="テキスト プレースホルダ 9">
            <a:extLst>
              <a:ext uri="{FF2B5EF4-FFF2-40B4-BE49-F238E27FC236}">
                <a16:creationId xmlns:a16="http://schemas.microsoft.com/office/drawing/2014/main" id="{2E4A5A67-35D5-732D-4485-1187B1DBB7F4}"/>
              </a:ext>
            </a:extLst>
          </p:cNvPr>
          <p:cNvSpPr>
            <a:spLocks noGrp="1"/>
          </p:cNvSpPr>
          <p:nvPr>
            <p:custDataLst>
              <p:tags r:id="rId94"/>
            </p:custDataLst>
          </p:nvPr>
        </p:nvSpPr>
        <p:spPr bwMode="gray">
          <a:xfrm>
            <a:off x="5422170" y="497207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123</a:t>
            </a:r>
            <a:endParaRPr kumimoji="0" lang="ja-JP" altLang="en-US" sz="800" dirty="0">
              <a:latin typeface="+mj-lt"/>
              <a:sym typeface="+mn-lt"/>
            </a:endParaRPr>
          </a:p>
        </p:txBody>
      </p:sp>
      <p:sp>
        <p:nvSpPr>
          <p:cNvPr id="152" name="テキスト プレースホルダ 9">
            <a:extLst>
              <a:ext uri="{FF2B5EF4-FFF2-40B4-BE49-F238E27FC236}">
                <a16:creationId xmlns:a16="http://schemas.microsoft.com/office/drawing/2014/main" id="{FA01D533-BA7C-7CE2-338E-118FA2DF0B76}"/>
              </a:ext>
            </a:extLst>
          </p:cNvPr>
          <p:cNvSpPr>
            <a:spLocks noGrp="1"/>
          </p:cNvSpPr>
          <p:nvPr>
            <p:custDataLst>
              <p:tags r:id="rId95"/>
            </p:custDataLst>
          </p:nvPr>
        </p:nvSpPr>
        <p:spPr bwMode="gray">
          <a:xfrm>
            <a:off x="5094416" y="501063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116</a:t>
            </a:r>
            <a:endParaRPr kumimoji="0" lang="ja-JP" altLang="en-US" sz="800" dirty="0">
              <a:latin typeface="+mj-lt"/>
              <a:sym typeface="+mn-lt"/>
            </a:endParaRPr>
          </a:p>
        </p:txBody>
      </p:sp>
      <p:sp>
        <p:nvSpPr>
          <p:cNvPr id="153" name="テキスト プレースホルダ 9">
            <a:extLst>
              <a:ext uri="{FF2B5EF4-FFF2-40B4-BE49-F238E27FC236}">
                <a16:creationId xmlns:a16="http://schemas.microsoft.com/office/drawing/2014/main" id="{FA864708-82C1-ED89-A272-6DCA2B7B1AA8}"/>
              </a:ext>
            </a:extLst>
          </p:cNvPr>
          <p:cNvSpPr>
            <a:spLocks noGrp="1"/>
          </p:cNvSpPr>
          <p:nvPr>
            <p:custDataLst>
              <p:tags r:id="rId96"/>
            </p:custDataLst>
          </p:nvPr>
        </p:nvSpPr>
        <p:spPr bwMode="gray">
          <a:xfrm>
            <a:off x="6410817" y="493029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128</a:t>
            </a:r>
            <a:endParaRPr lang="ja-JP" altLang="en-US" sz="800" dirty="0">
              <a:latin typeface="+mj-lt"/>
              <a:sym typeface="+mn-lt"/>
            </a:endParaRPr>
          </a:p>
        </p:txBody>
      </p:sp>
      <p:sp>
        <p:nvSpPr>
          <p:cNvPr id="154" name="テキスト プレースホルダ 9">
            <a:extLst>
              <a:ext uri="{FF2B5EF4-FFF2-40B4-BE49-F238E27FC236}">
                <a16:creationId xmlns:a16="http://schemas.microsoft.com/office/drawing/2014/main" id="{D9C9405C-3A24-03B9-650B-17631DBE8890}"/>
              </a:ext>
            </a:extLst>
          </p:cNvPr>
          <p:cNvSpPr>
            <a:spLocks noGrp="1"/>
          </p:cNvSpPr>
          <p:nvPr>
            <p:custDataLst>
              <p:tags r:id="rId97"/>
            </p:custDataLst>
          </p:nvPr>
        </p:nvSpPr>
        <p:spPr bwMode="gray">
          <a:xfrm>
            <a:off x="7048837" y="47033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5EBEFA-5BA6-440C-BF40-7AE47C9357DE}" type="datetime'''''''''''1''6''4'''''''''''''''''''''''">
              <a:rPr lang="ja-JP" altLang="en-US" sz="1000" smtClean="0">
                <a:latin typeface="+mj-lt"/>
              </a:rPr>
              <a:pPr/>
              <a:t>164</a:t>
            </a:fld>
            <a:endParaRPr lang="ja-JP" altLang="en-US" sz="800" dirty="0">
              <a:latin typeface="+mj-lt"/>
              <a:sym typeface="+mn-lt"/>
            </a:endParaRPr>
          </a:p>
        </p:txBody>
      </p:sp>
      <p:sp>
        <p:nvSpPr>
          <p:cNvPr id="155" name="テキスト プレースホルダ 9">
            <a:extLst>
              <a:ext uri="{FF2B5EF4-FFF2-40B4-BE49-F238E27FC236}">
                <a16:creationId xmlns:a16="http://schemas.microsoft.com/office/drawing/2014/main" id="{2C4CED63-5121-1592-BD9C-21C2AAA229CE}"/>
              </a:ext>
            </a:extLst>
          </p:cNvPr>
          <p:cNvSpPr>
            <a:spLocks noGrp="1"/>
          </p:cNvSpPr>
          <p:nvPr>
            <p:custDataLst>
              <p:tags r:id="rId98"/>
            </p:custDataLst>
          </p:nvPr>
        </p:nvSpPr>
        <p:spPr bwMode="gray">
          <a:xfrm>
            <a:off x="7378700" y="464094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173</a:t>
            </a:r>
            <a:endParaRPr lang="ja-JP" altLang="en-US" sz="800" dirty="0">
              <a:latin typeface="+mj-lt"/>
              <a:sym typeface="+mn-lt"/>
            </a:endParaRPr>
          </a:p>
        </p:txBody>
      </p:sp>
      <p:sp>
        <p:nvSpPr>
          <p:cNvPr id="156" name="テキスト プレースホルダ 9">
            <a:extLst>
              <a:ext uri="{FF2B5EF4-FFF2-40B4-BE49-F238E27FC236}">
                <a16:creationId xmlns:a16="http://schemas.microsoft.com/office/drawing/2014/main" id="{F8539CD3-917A-B3DD-854C-BA6FE32B091B}"/>
              </a:ext>
            </a:extLst>
          </p:cNvPr>
          <p:cNvSpPr>
            <a:spLocks noGrp="1"/>
          </p:cNvSpPr>
          <p:nvPr>
            <p:custDataLst>
              <p:tags r:id="rId99"/>
            </p:custDataLst>
          </p:nvPr>
        </p:nvSpPr>
        <p:spPr bwMode="gray">
          <a:xfrm>
            <a:off x="7713664" y="47005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165</a:t>
            </a:r>
            <a:endParaRPr lang="ja-JP" altLang="en-US" sz="800" dirty="0">
              <a:latin typeface="+mj-lt"/>
              <a:sym typeface="+mn-lt"/>
            </a:endParaRPr>
          </a:p>
        </p:txBody>
      </p:sp>
      <p:sp>
        <p:nvSpPr>
          <p:cNvPr id="6" name="テキスト プレースホルダ 9">
            <a:extLst>
              <a:ext uri="{FF2B5EF4-FFF2-40B4-BE49-F238E27FC236}">
                <a16:creationId xmlns:a16="http://schemas.microsoft.com/office/drawing/2014/main" id="{F35B3F9A-3690-BA4D-35E9-070C363C2B10}"/>
              </a:ext>
            </a:extLst>
          </p:cNvPr>
          <p:cNvSpPr>
            <a:spLocks noGrp="1"/>
          </p:cNvSpPr>
          <p:nvPr>
            <p:custDataLst>
              <p:tags r:id="rId100"/>
            </p:custDataLst>
          </p:nvPr>
        </p:nvSpPr>
        <p:spPr bwMode="auto">
          <a:xfrm>
            <a:off x="7669212" y="36605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Tree>
    <p:extLst>
      <p:ext uri="{BB962C8B-B14F-4D97-AF65-F5344CB8AC3E}">
        <p14:creationId xmlns:p14="http://schemas.microsoft.com/office/powerpoint/2010/main" val="246100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293843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9" name="Object 8"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graphicFrame>
        <p:nvGraphicFramePr>
          <p:cNvPr id="33" name="Chart 3"/>
          <p:cNvGraphicFramePr/>
          <p:nvPr>
            <p:custDataLst>
              <p:tags r:id="rId3"/>
            </p:custDataLst>
            <p:extLst>
              <p:ext uri="{D42A27DB-BD31-4B8C-83A1-F6EECF244321}">
                <p14:modId xmlns:p14="http://schemas.microsoft.com/office/powerpoint/2010/main" val="1393372095"/>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4"/>
          </a:graphicData>
        </a:graphic>
      </p:graphicFrame>
      <p:sp>
        <p:nvSpPr>
          <p:cNvPr id="14" name="Rectangle 13"/>
          <p:cNvSpPr/>
          <p:nvPr>
            <p:custDataLst>
              <p:tags r:id="rId4"/>
            </p:custDataLst>
          </p:nvPr>
        </p:nvSpPr>
        <p:spPr bwMode="gray">
          <a:xfrm>
            <a:off x="467836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5"/>
            </p:custDataLst>
          </p:nvPr>
        </p:nvSpPr>
        <p:spPr bwMode="gray">
          <a:xfrm>
            <a:off x="342741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572611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376396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8"/>
            </p:custDataLst>
          </p:nvPr>
        </p:nvSpPr>
        <p:spPr bwMode="auto">
          <a:xfrm>
            <a:off x="50149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60626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18B91644-5741-4DB7-927B-95C0913255F5}"/>
              </a:ext>
            </a:extLst>
          </p:cNvPr>
          <p:cNvGraphicFramePr/>
          <p:nvPr>
            <p:custDataLst>
              <p:tags r:id="rId10"/>
            </p:custDataLst>
            <p:extLst>
              <p:ext uri="{D42A27DB-BD31-4B8C-83A1-F6EECF244321}">
                <p14:modId xmlns:p14="http://schemas.microsoft.com/office/powerpoint/2010/main" val="716653048"/>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5"/>
          </a:graphicData>
        </a:graphic>
      </p:graphicFrame>
      <p:sp>
        <p:nvSpPr>
          <p:cNvPr id="37" name="テキスト ボックス 25"/>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ベトナムにおける死亡要因は、「非感染性疾患」の割合が最も高く、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右矢印 35">
            <a:extLst>
              <a:ext uri="{FF2B5EF4-FFF2-40B4-BE49-F238E27FC236}">
                <a16:creationId xmlns:a16="http://schemas.microsoft.com/office/drawing/2014/main" id="{C89E504C-61E4-402A-827A-85BC880AA0E5}"/>
              </a:ext>
            </a:extLst>
          </p:cNvPr>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3441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630450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5" name="テキスト ボックス 54"/>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年にかけては、「呼吸器感染症・結核」等の「感染症」の割合が減少し、「心血管疾患」や「新生物」、「糖尿病・腎臓疾患」等の「非感染性疾患」の割合が増加している。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位の全てが「非感染性疾患」であり、全体の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Chart 3"/>
          <p:cNvGraphicFramePr/>
          <p:nvPr>
            <p:custDataLst>
              <p:tags r:id="rId3"/>
            </p:custDataLst>
            <p:extLst>
              <p:ext uri="{D42A27DB-BD31-4B8C-83A1-F6EECF244321}">
                <p14:modId xmlns:p14="http://schemas.microsoft.com/office/powerpoint/2010/main" val="3894052958"/>
              </p:ext>
            </p:extLst>
          </p:nvPr>
        </p:nvGraphicFramePr>
        <p:xfrm>
          <a:off x="71438" y="4467225"/>
          <a:ext cx="9832975" cy="1603375"/>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20398"/>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9157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1" name="Chart 70">
            <a:extLst>
              <a:ext uri="{FF2B5EF4-FFF2-40B4-BE49-F238E27FC236}">
                <a16:creationId xmlns:a16="http://schemas.microsoft.com/office/drawing/2014/main" id="{C57531FA-A2CD-4B50-9FC8-C15A7069AFC9}"/>
              </a:ext>
            </a:extLst>
          </p:cNvPr>
          <p:cNvGraphicFramePr/>
          <p:nvPr>
            <p:custDataLst>
              <p:tags r:id="rId4"/>
            </p:custDataLst>
            <p:extLst>
              <p:ext uri="{D42A27DB-BD31-4B8C-83A1-F6EECF244321}">
                <p14:modId xmlns:p14="http://schemas.microsoft.com/office/powerpoint/2010/main" val="1319461478"/>
              </p:ext>
            </p:extLst>
          </p:nvPr>
        </p:nvGraphicFramePr>
        <p:xfrm>
          <a:off x="298450" y="3232150"/>
          <a:ext cx="9377363" cy="1338263"/>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380492" y="2643957"/>
            <a:ext cx="1163545" cy="648528"/>
            <a:chOff x="-1179690" y="716065"/>
            <a:chExt cx="1163545"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2025235" y="3862717"/>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370476" y="513389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4579402" y="3862717"/>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0"/>
          <p:cNvSpPr txBox="1"/>
          <p:nvPr/>
        </p:nvSpPr>
        <p:spPr>
          <a:xfrm>
            <a:off x="3415307" y="513389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7" name="テキスト ボックス 136"/>
          <p:cNvSpPr txBox="1"/>
          <p:nvPr/>
        </p:nvSpPr>
        <p:spPr>
          <a:xfrm>
            <a:off x="4466885" y="5076182"/>
            <a:ext cx="65266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2" name="テキスト ボックス 61"/>
          <p:cNvSpPr txBox="1"/>
          <p:nvPr/>
        </p:nvSpPr>
        <p:spPr>
          <a:xfrm>
            <a:off x="5433811" y="3805009"/>
            <a:ext cx="88865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12" name="テキスト ボックス 111"/>
          <p:cNvSpPr txBox="1"/>
          <p:nvPr/>
        </p:nvSpPr>
        <p:spPr>
          <a:xfrm>
            <a:off x="4150265" y="507618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6349231" y="3805009"/>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7328936" y="380500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7" name="テキスト ボックス 106"/>
          <p:cNvSpPr txBox="1"/>
          <p:nvPr/>
        </p:nvSpPr>
        <p:spPr>
          <a:xfrm>
            <a:off x="6228692" y="5133890"/>
            <a:ext cx="882935"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64" name="テキスト ボックス 63"/>
          <p:cNvSpPr txBox="1"/>
          <p:nvPr/>
        </p:nvSpPr>
        <p:spPr>
          <a:xfrm>
            <a:off x="7697287" y="3747301"/>
            <a:ext cx="720190"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53" name="テキスト ボックス 152"/>
          <p:cNvSpPr txBox="1"/>
          <p:nvPr/>
        </p:nvSpPr>
        <p:spPr>
          <a:xfrm>
            <a:off x="7303202" y="5018474"/>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新生児の障害</a:t>
            </a:r>
          </a:p>
        </p:txBody>
      </p:sp>
      <p:sp>
        <p:nvSpPr>
          <p:cNvPr id="180" name="左中かっこ 179"/>
          <p:cNvSpPr/>
          <p:nvPr/>
        </p:nvSpPr>
        <p:spPr>
          <a:xfrm rot="5400000">
            <a:off x="8478710" y="3484606"/>
            <a:ext cx="83101" cy="30861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394574" y="2669927"/>
            <a:ext cx="2198688"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妊産婦・新生児の障害／</a:t>
            </a:r>
            <a:r>
              <a:rPr lang="en-US" altLang="ja-JP" sz="750" dirty="0"/>
              <a:t>HIV /</a:t>
            </a:r>
            <a:r>
              <a:rPr lang="ja-JP" altLang="en-US" sz="750" dirty="0"/>
              <a:t>エイズ・性感染症／</a:t>
            </a:r>
            <a:endParaRPr lang="en-US" altLang="ja-JP" sz="750" dirty="0"/>
          </a:p>
          <a:p>
            <a:r>
              <a:rPr lang="ja-JP" altLang="en-US" sz="750" dirty="0"/>
              <a:t>その他の感染症／腸管感染症／</a:t>
            </a:r>
          </a:p>
          <a:p>
            <a:r>
              <a:rPr lang="ja-JP" altLang="en-US" sz="750" dirty="0"/>
              <a:t>栄養失調／顧みられない熱帯病とマラリア</a:t>
            </a:r>
          </a:p>
          <a:p>
            <a:r>
              <a:rPr lang="en-US" altLang="ja-JP" sz="750" dirty="0"/>
              <a:t>※</a:t>
            </a:r>
            <a:r>
              <a:rPr lang="ja-JP" altLang="en-US" sz="750" dirty="0"/>
              <a:t>割合の大きい順</a:t>
            </a:r>
          </a:p>
        </p:txBody>
      </p:sp>
      <p:cxnSp>
        <p:nvCxnSpPr>
          <p:cNvPr id="109" name="直線コネクタ 108"/>
          <p:cNvCxnSpPr/>
          <p:nvPr/>
        </p:nvCxnSpPr>
        <p:spPr>
          <a:xfrm flipH="1">
            <a:off x="8408923" y="3358558"/>
            <a:ext cx="86246" cy="2609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左中かっこ 117"/>
          <p:cNvSpPr/>
          <p:nvPr/>
        </p:nvSpPr>
        <p:spPr>
          <a:xfrm rot="5400000">
            <a:off x="7635281" y="3574252"/>
            <a:ext cx="95846" cy="13181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433811" y="2669927"/>
            <a:ext cx="1817242" cy="669414"/>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その他の非感染性疾患／物質使用障害／</a:t>
            </a:r>
            <a:br>
              <a:rPr lang="en-US" altLang="ja-JP" sz="750" dirty="0">
                <a:latin typeface="Arial" panose="020B0604020202020204" pitchFamily="34" charset="0"/>
                <a:ea typeface="ＭＳ Ｐゴシック" panose="020B0600070205080204" pitchFamily="50" charset="-128"/>
                <a:cs typeface="Arial" panose="020B0604020202020204" pitchFamily="34" charset="0"/>
              </a:rPr>
            </a:br>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皮膚及び皮下疾患／筋骨格系疾患／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精神障害</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342432" y="3339341"/>
            <a:ext cx="1340772" cy="2528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8644489" y="3751148"/>
            <a:ext cx="492443" cy="338554"/>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5" name="正方形/長方形 64"/>
          <p:cNvSpPr/>
          <p:nvPr/>
        </p:nvSpPr>
        <p:spPr>
          <a:xfrm>
            <a:off x="8554669" y="5022321"/>
            <a:ext cx="492443" cy="338554"/>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8" name="テキスト ボックス 67"/>
          <p:cNvSpPr txBox="1"/>
          <p:nvPr/>
        </p:nvSpPr>
        <p:spPr>
          <a:xfrm>
            <a:off x="9186515" y="507618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9189755" y="380500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9521689" y="3747301"/>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69" name="テキスト ボックス 68"/>
          <p:cNvSpPr txBox="1"/>
          <p:nvPr/>
        </p:nvSpPr>
        <p:spPr>
          <a:xfrm flipH="1">
            <a:off x="9514999" y="5018474"/>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1" name="テキスト ボックス 130"/>
          <p:cNvSpPr txBox="1"/>
          <p:nvPr/>
        </p:nvSpPr>
        <p:spPr>
          <a:xfrm>
            <a:off x="4377190" y="6050012"/>
            <a:ext cx="1651415" cy="669414"/>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その他の非感染性疾患／消化器疾患／</a:t>
            </a:r>
          </a:p>
          <a:p>
            <a:r>
              <a:rPr lang="ja-JP" altLang="en-US" sz="750" dirty="0"/>
              <a:t>神経疾患／物質使用障害／</a:t>
            </a:r>
          </a:p>
          <a:p>
            <a:r>
              <a:rPr lang="ja-JP" altLang="en-US" sz="750" dirty="0"/>
              <a:t>皮膚及び皮下疾患／筋骨格系疾患</a:t>
            </a:r>
          </a:p>
          <a:p>
            <a:r>
              <a:rPr lang="en-US" altLang="ja-JP" sz="750" dirty="0"/>
              <a:t>※</a:t>
            </a:r>
            <a:r>
              <a:rPr lang="ja-JP" altLang="en-US" sz="750" dirty="0"/>
              <a:t>割合の大きい順</a:t>
            </a:r>
          </a:p>
        </p:txBody>
      </p:sp>
      <p:sp>
        <p:nvSpPr>
          <p:cNvPr id="175" name="左中かっこ 174"/>
          <p:cNvSpPr/>
          <p:nvPr/>
        </p:nvSpPr>
        <p:spPr>
          <a:xfrm rot="16200000" flipV="1">
            <a:off x="5542210" y="4892993"/>
            <a:ext cx="46904" cy="110008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flipH="1">
            <a:off x="5202898" y="5466488"/>
            <a:ext cx="362764" cy="5835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8125629" y="5070010"/>
            <a:ext cx="71553" cy="7155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7147733" y="6029410"/>
            <a:ext cx="2004075" cy="553998"/>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その他の感染症／腸管感染症／栄養失調／</a:t>
            </a:r>
          </a:p>
          <a:p>
            <a:r>
              <a:rPr lang="ja-JP" altLang="en-US" sz="750" dirty="0"/>
              <a:t>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8149771" y="5463540"/>
            <a:ext cx="11634" cy="5658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115">
            <a:extLst>
              <a:ext uri="{FF2B5EF4-FFF2-40B4-BE49-F238E27FC236}">
                <a16:creationId xmlns:a16="http://schemas.microsoft.com/office/drawing/2014/main" id="{946C850B-CACC-4247-8A5D-73AA33004C74}"/>
              </a:ext>
            </a:extLst>
          </p:cNvPr>
          <p:cNvSpPr txBox="1"/>
          <p:nvPr/>
        </p:nvSpPr>
        <p:spPr>
          <a:xfrm>
            <a:off x="6871176" y="3805009"/>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3448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38376" y="176748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3374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053256049"/>
              </p:ext>
            </p:extLst>
          </p:nvPr>
        </p:nvGraphicFramePr>
        <p:xfrm>
          <a:off x="2638376" y="199183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373862603"/>
              </p:ext>
            </p:extLst>
          </p:nvPr>
        </p:nvGraphicFramePr>
        <p:xfrm>
          <a:off x="5230664" y="197585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21.53%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28818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549705398"/>
              </p:ext>
            </p:extLst>
          </p:nvPr>
        </p:nvGraphicFramePr>
        <p:xfrm>
          <a:off x="5230664" y="451253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152667"/>
            <a:ext cx="4309758"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5939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67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1569640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4" imgW="360" imgH="360" progId="TCLayout.ActiveDocument.1">
                  <p:embed/>
                </p:oleObj>
              </mc:Choice>
              <mc:Fallback>
                <p:oleObj name="think-cell Slide" r:id="rId44" imgW="360" imgH="360" progId="TCLayout.ActiveDocument.1">
                  <p:embed/>
                  <p:pic>
                    <p:nvPicPr>
                      <p:cNvPr id="14" name="Object 1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ベトナムの医療機関は、公的・民間ともに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微増</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人あたり病床数についても微増している。</a:t>
            </a:r>
          </a:p>
        </p:txBody>
      </p:sp>
      <p:sp>
        <p:nvSpPr>
          <p:cNvPr id="20" name="テキスト ボックス 19"/>
          <p:cNvSpPr txBox="1"/>
          <p:nvPr/>
        </p:nvSpPr>
        <p:spPr>
          <a:xfrm>
            <a:off x="5025008"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8" y="6527860"/>
            <a:ext cx="9078001"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General Statistics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Statiscal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Yearbook of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72" name="Chart 71">
            <a:extLst>
              <a:ext uri="{FF2B5EF4-FFF2-40B4-BE49-F238E27FC236}">
                <a16:creationId xmlns:a16="http://schemas.microsoft.com/office/drawing/2014/main" id="{7BD1B76F-026F-4B9B-AFE6-99E141DF7748}"/>
              </a:ext>
            </a:extLst>
          </p:cNvPr>
          <p:cNvGraphicFramePr/>
          <p:nvPr>
            <p:custDataLst>
              <p:tags r:id="rId3"/>
            </p:custDataLst>
            <p:extLst>
              <p:ext uri="{D42A27DB-BD31-4B8C-83A1-F6EECF244321}">
                <p14:modId xmlns:p14="http://schemas.microsoft.com/office/powerpoint/2010/main" val="4128009949"/>
              </p:ext>
            </p:extLst>
          </p:nvPr>
        </p:nvGraphicFramePr>
        <p:xfrm>
          <a:off x="5070475" y="2160588"/>
          <a:ext cx="4525963" cy="3643312"/>
        </p:xfrm>
        <a:graphic>
          <a:graphicData uri="http://schemas.openxmlformats.org/drawingml/2006/chart">
            <c:chart xmlns:c="http://schemas.openxmlformats.org/drawingml/2006/chart" xmlns:r="http://schemas.openxmlformats.org/officeDocument/2006/relationships" r:id="rId46"/>
          </a:graphicData>
        </a:graphic>
      </p:graphicFrame>
      <p:sp>
        <p:nvSpPr>
          <p:cNvPr id="92" name="テキスト プレースホルダ 9">
            <a:extLst>
              <a:ext uri="{FF2B5EF4-FFF2-40B4-BE49-F238E27FC236}">
                <a16:creationId xmlns:a16="http://schemas.microsoft.com/office/drawing/2014/main" id="{DE853648-181C-46BA-9D72-3105FDF74C75}"/>
              </a:ext>
            </a:extLst>
          </p:cNvPr>
          <p:cNvSpPr>
            <a:spLocks noGrp="1"/>
          </p:cNvSpPr>
          <p:nvPr>
            <p:custDataLst>
              <p:tags r:id="rId4"/>
            </p:custDataLst>
          </p:nvPr>
        </p:nvSpPr>
        <p:spPr bwMode="auto">
          <a:xfrm>
            <a:off x="79454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9DC142-D2FE-4A2B-8F83-E2EAB2F6FACB}" type="datetime'''''''1''''''''''''''''''''''''''''''''''''''''''''''''''7'">
              <a:rPr kumimoji="0" lang="ja-JP" altLang="en-US" sz="1000" smtClean="0"/>
              <a:pPr/>
              <a:t>17</a:t>
            </a:fld>
            <a:endParaRPr kumimoji="0" lang="ja-JP" altLang="en-US" sz="1000" dirty="0">
              <a:sym typeface="+mn-lt"/>
            </a:endParaRPr>
          </a:p>
        </p:txBody>
      </p:sp>
      <p:sp>
        <p:nvSpPr>
          <p:cNvPr id="28" name="テキスト プレースホルダ 9"/>
          <p:cNvSpPr>
            <a:spLocks noGrp="1"/>
          </p:cNvSpPr>
          <p:nvPr>
            <p:custDataLst>
              <p:tags r:id="rId5"/>
            </p:custDataLst>
          </p:nvPr>
        </p:nvSpPr>
        <p:spPr bwMode="auto">
          <a:xfrm>
            <a:off x="69373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59DFEA-1ECB-4558-96DD-1869DE615465}" type="datetime'''1''''''4'''''''''">
              <a:rPr lang="ja-JP" altLang="en-US" sz="1000" smtClean="0"/>
              <a:pPr/>
              <a:t>14</a:t>
            </a:fld>
            <a:endParaRPr kumimoji="0" lang="ja-JP" altLang="en-US" sz="1000" dirty="0">
              <a:sym typeface="+mn-lt"/>
            </a:endParaRPr>
          </a:p>
        </p:txBody>
      </p:sp>
      <p:sp>
        <p:nvSpPr>
          <p:cNvPr id="31" name="テキスト プレースホルダ 9"/>
          <p:cNvSpPr>
            <a:spLocks noGrp="1"/>
          </p:cNvSpPr>
          <p:nvPr>
            <p:custDataLst>
              <p:tags r:id="rId6"/>
            </p:custDataLst>
          </p:nvPr>
        </p:nvSpPr>
        <p:spPr bwMode="auto">
          <a:xfrm>
            <a:off x="62642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AF695-4689-4D09-916F-D45908C9A5F8}" type="datetime'''''''''''''''''''12'">
              <a:rPr lang="ja-JP" altLang="en-US" sz="1000" smtClean="0"/>
              <a:pPr/>
              <a:t>12</a:t>
            </a:fld>
            <a:endParaRPr kumimoji="0" lang="ja-JP" altLang="en-US" sz="1000" dirty="0">
              <a:sym typeface="+mn-lt"/>
            </a:endParaRPr>
          </a:p>
        </p:txBody>
      </p:sp>
      <p:sp>
        <p:nvSpPr>
          <p:cNvPr id="29" name="テキスト プレースホルダ 9"/>
          <p:cNvSpPr>
            <a:spLocks noGrp="1"/>
          </p:cNvSpPr>
          <p:nvPr>
            <p:custDataLst>
              <p:tags r:id="rId7"/>
            </p:custDataLst>
          </p:nvPr>
        </p:nvSpPr>
        <p:spPr bwMode="auto">
          <a:xfrm>
            <a:off x="5521325" y="5791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614C71-9020-451A-B9B5-98F62358FF29}" type="datetime'''''''''''''''''''''2''''''''''0''''''''1''0'''''''''''''''''">
              <a:rPr lang="ja-JP" altLang="en-US" sz="1000" smtClean="0"/>
              <a:pPr/>
              <a:t>2010</a:t>
            </a:fld>
            <a:endParaRPr kumimoji="0" lang="ja-JP" altLang="en-US" sz="1000" dirty="0">
              <a:sym typeface="+mn-lt"/>
            </a:endParaRPr>
          </a:p>
        </p:txBody>
      </p:sp>
      <p:sp>
        <p:nvSpPr>
          <p:cNvPr id="26" name="テキスト プレースホルダ 9"/>
          <p:cNvSpPr>
            <a:spLocks noGrp="1"/>
          </p:cNvSpPr>
          <p:nvPr>
            <p:custDataLst>
              <p:tags r:id="rId8"/>
            </p:custDataLst>
          </p:nvPr>
        </p:nvSpPr>
        <p:spPr bwMode="auto">
          <a:xfrm>
            <a:off x="59277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4342E8-D0A7-4C59-8F5C-B2A657D06018}" type="datetime'''''''''1''''''''''''''''''''''''''''''''''''''''''1'">
              <a:rPr lang="ja-JP" altLang="en-US" sz="1000" smtClean="0"/>
              <a:pPr/>
              <a:t>11</a:t>
            </a:fld>
            <a:endParaRPr kumimoji="0" lang="ja-JP" altLang="en-US" sz="1000" dirty="0">
              <a:sym typeface="+mn-lt"/>
            </a:endParaRPr>
          </a:p>
        </p:txBody>
      </p:sp>
      <p:sp>
        <p:nvSpPr>
          <p:cNvPr id="50" name="テキスト プレースホルダ 9"/>
          <p:cNvSpPr>
            <a:spLocks noGrp="1"/>
          </p:cNvSpPr>
          <p:nvPr>
            <p:custDataLst>
              <p:tags r:id="rId9"/>
            </p:custDataLst>
          </p:nvPr>
        </p:nvSpPr>
        <p:spPr bwMode="auto">
          <a:xfrm>
            <a:off x="76088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D673F-758A-49F3-AA60-512E00A86AF1}" type="datetime'''1''''''''''''''''''''''''''''6'''''''''''''''''''''''''''">
              <a:rPr lang="ja-JP" altLang="en-US" sz="1000" smtClean="0"/>
              <a:pPr/>
              <a:t>16</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66008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E2CF5-2C7E-4BB9-8817-3C1EF53129F5}" type="datetime'''''''''''''''''''''1''''3'''">
              <a:rPr lang="ja-JP" altLang="en-US" sz="1000" smtClean="0"/>
              <a:pPr/>
              <a:t>13</a:t>
            </a:fld>
            <a:endParaRPr kumimoji="0" lang="ja-JP" altLang="en-US" sz="1000" dirty="0">
              <a:sym typeface="+mn-lt"/>
            </a:endParaRPr>
          </a:p>
        </p:txBody>
      </p:sp>
      <p:sp>
        <p:nvSpPr>
          <p:cNvPr id="161" name="テキスト プレースホルダ 9"/>
          <p:cNvSpPr>
            <a:spLocks noGrp="1"/>
          </p:cNvSpPr>
          <p:nvPr>
            <p:custDataLst>
              <p:tags r:id="rId11"/>
            </p:custDataLst>
          </p:nvPr>
        </p:nvSpPr>
        <p:spPr bwMode="auto">
          <a:xfrm>
            <a:off x="72739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030CAE-4FBE-4533-827F-B8CE30054B21}" type="datetime'15'''''''''''''''''''''''''''''''''''''''''">
              <a:rPr lang="ja-JP" altLang="en-US" sz="1000" smtClean="0"/>
              <a:pPr/>
              <a:t>15</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9952ED0E-571B-4268-B32C-074068230BBE}"/>
              </a:ext>
            </a:extLst>
          </p:cNvPr>
          <p:cNvSpPr>
            <a:spLocks noGrp="1"/>
          </p:cNvSpPr>
          <p:nvPr>
            <p:custDataLst>
              <p:tags r:id="rId12"/>
            </p:custDataLst>
          </p:nvPr>
        </p:nvSpPr>
        <p:spPr bwMode="auto">
          <a:xfrm>
            <a:off x="82819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2BA81-AC25-440A-B5DF-2997A4DAA345}" type="datetime'''''''''''''''1''''''8'''''''''''''''''''''''''">
              <a:rPr kumimoji="0" lang="ja-JP" altLang="en-US" sz="1000" smtClean="0"/>
              <a:pPr/>
              <a:t>18</a:t>
            </a:fld>
            <a:endParaRPr kumimoji="0" lang="ja-JP" altLang="en-US" sz="1000" dirty="0">
              <a:sym typeface="+mn-lt"/>
            </a:endParaRPr>
          </a:p>
        </p:txBody>
      </p:sp>
      <p:sp>
        <p:nvSpPr>
          <p:cNvPr id="97" name="テキスト プレースホルダ 9">
            <a:extLst>
              <a:ext uri="{FF2B5EF4-FFF2-40B4-BE49-F238E27FC236}">
                <a16:creationId xmlns:a16="http://schemas.microsoft.com/office/drawing/2014/main" id="{E8AFEE59-B701-46D7-ABD0-A76E2EB13664}"/>
              </a:ext>
            </a:extLst>
          </p:cNvPr>
          <p:cNvSpPr>
            <a:spLocks noGrp="1"/>
          </p:cNvSpPr>
          <p:nvPr>
            <p:custDataLst>
              <p:tags r:id="rId13"/>
            </p:custDataLst>
          </p:nvPr>
        </p:nvSpPr>
        <p:spPr bwMode="auto">
          <a:xfrm>
            <a:off x="86185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6D43B3-FFD3-41FD-9969-2D629BA6AEEA}" type="datetime'''''''''1''9'''''''''''">
              <a:rPr kumimoji="0" lang="ja-JP" altLang="en-US" sz="1000" smtClean="0"/>
              <a:pPr/>
              <a:t>19</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EF231B24-4516-4D76-AF8D-F8D8F900536C}"/>
              </a:ext>
            </a:extLst>
          </p:cNvPr>
          <p:cNvSpPr>
            <a:spLocks noGrp="1"/>
          </p:cNvSpPr>
          <p:nvPr>
            <p:custDataLst>
              <p:tags r:id="rId14"/>
            </p:custDataLst>
          </p:nvPr>
        </p:nvSpPr>
        <p:spPr bwMode="auto">
          <a:xfrm>
            <a:off x="89550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CA9458-2F82-4F85-B2DE-EB83C35DC8BB}" type="datetime'''''''''''''''''2''''''''''''''''''''''''''''''''''0'">
              <a:rPr kumimoji="0" lang="ja-JP" altLang="en-US" sz="1000" smtClean="0"/>
              <a:pPr/>
              <a:t>20</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91844DD0-BC81-4461-B264-2230573A997F}"/>
              </a:ext>
            </a:extLst>
          </p:cNvPr>
          <p:cNvSpPr>
            <a:spLocks noGrp="1"/>
          </p:cNvSpPr>
          <p:nvPr>
            <p:custDataLst>
              <p:tags r:id="rId15"/>
            </p:custDataLst>
          </p:nvPr>
        </p:nvSpPr>
        <p:spPr bwMode="gray">
          <a:xfrm>
            <a:off x="8572500" y="23574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26A574-9EF6-4035-B71A-F43C70927F3A}" type="datetime'''''3''''''''''''''''''''2''4'''''''''''''''''''">
              <a:rPr lang="ja-JP" altLang="en-US" sz="1000" smtClean="0">
                <a:effectLst/>
                <a:sym typeface="+mn-lt"/>
              </a:rPr>
              <a:pPr marL="0" indent="0" algn="ctr">
                <a:spcBef>
                  <a:spcPct val="0"/>
                </a:spcBef>
                <a:buNone/>
              </a:pPr>
              <a:t>324</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2234305E-7C39-43CB-A82A-9B9EC502BD18}"/>
              </a:ext>
            </a:extLst>
          </p:cNvPr>
          <p:cNvSpPr>
            <a:spLocks noGrp="1"/>
          </p:cNvSpPr>
          <p:nvPr>
            <p:custDataLst>
              <p:tags r:id="rId16"/>
            </p:custDataLst>
          </p:nvPr>
        </p:nvSpPr>
        <p:spPr bwMode="gray">
          <a:xfrm>
            <a:off x="8909050" y="22891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68A703-6242-430D-BF62-C3393A37C917}" type="datetime'''''''''''''''''''''''''''''''''3''''''''3''''''''''1'''''">
              <a:rPr lang="ja-JP" altLang="en-US" sz="1000" smtClean="0">
                <a:effectLst/>
                <a:sym typeface="+mn-lt"/>
              </a:rPr>
              <a:pPr marL="0" indent="0" algn="ctr">
                <a:spcBef>
                  <a:spcPct val="0"/>
                </a:spcBef>
                <a:buNone/>
              </a:pPr>
              <a:t>331</a:t>
            </a:fld>
            <a:endParaRPr lang="ja-JP" altLang="en-US" sz="1000" dirty="0">
              <a:sym typeface="+mn-lt"/>
            </a:endParaRPr>
          </a:p>
        </p:txBody>
      </p:sp>
      <p:graphicFrame>
        <p:nvGraphicFramePr>
          <p:cNvPr id="91" name="Chart 90">
            <a:extLst>
              <a:ext uri="{FF2B5EF4-FFF2-40B4-BE49-F238E27FC236}">
                <a16:creationId xmlns:a16="http://schemas.microsoft.com/office/drawing/2014/main" id="{495713ED-D165-43AE-BFC6-3DD083BBB133}"/>
              </a:ext>
            </a:extLst>
          </p:cNvPr>
          <p:cNvGraphicFramePr/>
          <p:nvPr>
            <p:custDataLst>
              <p:tags r:id="rId17"/>
            </p:custDataLst>
            <p:extLst>
              <p:ext uri="{D42A27DB-BD31-4B8C-83A1-F6EECF244321}">
                <p14:modId xmlns:p14="http://schemas.microsoft.com/office/powerpoint/2010/main" val="665334551"/>
              </p:ext>
            </p:extLst>
          </p:nvPr>
        </p:nvGraphicFramePr>
        <p:xfrm>
          <a:off x="169863" y="2178050"/>
          <a:ext cx="4649787" cy="3625850"/>
        </p:xfrm>
        <a:graphic>
          <a:graphicData uri="http://schemas.openxmlformats.org/drawingml/2006/chart">
            <c:chart xmlns:c="http://schemas.openxmlformats.org/drawingml/2006/chart" xmlns:r="http://schemas.openxmlformats.org/officeDocument/2006/relationships" r:id="rId47"/>
          </a:graphicData>
        </a:graphic>
      </p:graphicFrame>
      <p:sp>
        <p:nvSpPr>
          <p:cNvPr id="113" name="テキスト プレースホルダ 9"/>
          <p:cNvSpPr>
            <a:spLocks noGrp="1"/>
          </p:cNvSpPr>
          <p:nvPr>
            <p:custDataLst>
              <p:tags r:id="rId18"/>
            </p:custDataLst>
          </p:nvPr>
        </p:nvSpPr>
        <p:spPr bwMode="auto">
          <a:xfrm>
            <a:off x="36528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112" name="テキスト プレースホルダ 9"/>
          <p:cNvSpPr>
            <a:spLocks noGrp="1"/>
          </p:cNvSpPr>
          <p:nvPr>
            <p:custDataLst>
              <p:tags r:id="rId19"/>
            </p:custDataLst>
          </p:nvPr>
        </p:nvSpPr>
        <p:spPr bwMode="auto">
          <a:xfrm>
            <a:off x="29797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78" name="テキスト プレースホルダ 9"/>
          <p:cNvSpPr>
            <a:spLocks noGrp="1"/>
          </p:cNvSpPr>
          <p:nvPr>
            <p:custDataLst>
              <p:tags r:id="rId20"/>
            </p:custDataLst>
          </p:nvPr>
        </p:nvSpPr>
        <p:spPr bwMode="auto">
          <a:xfrm>
            <a:off x="893763" y="57483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B8A968-C809-4A77-A8C6-D38607F333AF}" type="datetime'''''''''2''''''0''1''''''''3'''''''''">
              <a:rPr lang="ja-JP" altLang="en-US" sz="1000" smtClean="0">
                <a:sym typeface="+mn-lt"/>
              </a:rPr>
              <a:pPr marL="0" indent="0" algn="ctr">
                <a:spcBef>
                  <a:spcPct val="0"/>
                </a:spcBef>
                <a:buNone/>
              </a:pPr>
              <a:t>2013</a:t>
            </a:fld>
            <a:endParaRPr kumimoji="0" lang="ja-JP" altLang="en-US" sz="1000" dirty="0">
              <a:sym typeface="+mn-lt"/>
            </a:endParaRPr>
          </a:p>
        </p:txBody>
      </p:sp>
      <p:sp>
        <p:nvSpPr>
          <p:cNvPr id="79" name="テキスト プレースホルダ 9"/>
          <p:cNvSpPr>
            <a:spLocks noGrp="1"/>
          </p:cNvSpPr>
          <p:nvPr>
            <p:custDataLst>
              <p:tags r:id="rId21"/>
            </p:custDataLst>
          </p:nvPr>
        </p:nvSpPr>
        <p:spPr bwMode="auto">
          <a:xfrm>
            <a:off x="16367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80" name="テキスト プレースホルダ 9"/>
          <p:cNvSpPr>
            <a:spLocks noGrp="1"/>
          </p:cNvSpPr>
          <p:nvPr>
            <p:custDataLst>
              <p:tags r:id="rId22"/>
            </p:custDataLst>
          </p:nvPr>
        </p:nvSpPr>
        <p:spPr bwMode="auto">
          <a:xfrm>
            <a:off x="23082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4" name="テキスト プレースホルダ 9"/>
          <p:cNvSpPr>
            <a:spLocks noGrp="1"/>
          </p:cNvSpPr>
          <p:nvPr>
            <p:custDataLst>
              <p:tags r:id="rId23"/>
            </p:custDataLst>
          </p:nvPr>
        </p:nvSpPr>
        <p:spPr bwMode="auto">
          <a:xfrm>
            <a:off x="43243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103" name="テキスト プレースホルダ 9"/>
          <p:cNvSpPr>
            <a:spLocks noGrp="1"/>
          </p:cNvSpPr>
          <p:nvPr>
            <p:custDataLst>
              <p:tags r:id="rId24"/>
            </p:custDataLst>
          </p:nvPr>
        </p:nvSpPr>
        <p:spPr bwMode="gray">
          <a:xfrm>
            <a:off x="865188" y="278447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1BDEAD-E676-4C92-BA54-DA61A15B54C3}" type="datetime'''''''''1,''''''''''''''''''2''''''80'''''''''''">
              <a:rPr lang="ja-JP" altLang="en-US" sz="1000" smtClean="0"/>
              <a:pPr/>
              <a:t>1,280</a:t>
            </a:fld>
            <a:endParaRPr kumimoji="0" lang="ja-JP" altLang="en-US" sz="1000" dirty="0">
              <a:sym typeface="+mn-lt"/>
            </a:endParaRPr>
          </a:p>
        </p:txBody>
      </p:sp>
      <p:sp>
        <p:nvSpPr>
          <p:cNvPr id="104" name="テキスト プレースホルダ 9"/>
          <p:cNvSpPr>
            <a:spLocks noGrp="1"/>
          </p:cNvSpPr>
          <p:nvPr>
            <p:custDataLst>
              <p:tags r:id="rId25"/>
            </p:custDataLst>
          </p:nvPr>
        </p:nvSpPr>
        <p:spPr bwMode="gray">
          <a:xfrm>
            <a:off x="1538288" y="27320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1E0B40-CF31-412B-8982-2A948F3B40CC}" type="datetime'1'''''''''',''''''''''''''''3''''''''''''''''''''''0''''''5'">
              <a:rPr lang="ja-JP" altLang="en-US" sz="1000" smtClean="0"/>
              <a:pPr/>
              <a:t>1,305</a:t>
            </a:fld>
            <a:endParaRPr kumimoji="0" lang="ja-JP" altLang="en-US" sz="1000" dirty="0">
              <a:sym typeface="+mn-lt"/>
            </a:endParaRPr>
          </a:p>
        </p:txBody>
      </p:sp>
      <p:sp>
        <p:nvSpPr>
          <p:cNvPr id="105" name="テキスト プレースホルダ 9"/>
          <p:cNvSpPr>
            <a:spLocks noGrp="1"/>
          </p:cNvSpPr>
          <p:nvPr>
            <p:custDataLst>
              <p:tags r:id="rId26"/>
            </p:custDataLst>
          </p:nvPr>
        </p:nvSpPr>
        <p:spPr bwMode="gray">
          <a:xfrm>
            <a:off x="2209800" y="26035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C6AC16-60B7-4793-B68E-B0843ADC2BFA}" type="datetime'''''1,''''''''''''''3''''''''''''''''6''''''''''''''5'''''''">
              <a:rPr lang="ja-JP" altLang="en-US" sz="1000" smtClean="0"/>
              <a:pPr/>
              <a:t>1,365</a:t>
            </a:fld>
            <a:endParaRPr kumimoji="0" lang="ja-JP" altLang="en-US" sz="1000" dirty="0">
              <a:sym typeface="+mn-lt"/>
            </a:endParaRPr>
          </a:p>
        </p:txBody>
      </p:sp>
      <p:sp>
        <p:nvSpPr>
          <p:cNvPr id="120" name="テキスト プレースホルダ 9"/>
          <p:cNvSpPr>
            <a:spLocks noGrp="1"/>
          </p:cNvSpPr>
          <p:nvPr>
            <p:custDataLst>
              <p:tags r:id="rId27"/>
            </p:custDataLst>
          </p:nvPr>
        </p:nvSpPr>
        <p:spPr bwMode="gray">
          <a:xfrm>
            <a:off x="2881313"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82F122-1B69-4362-969F-4C00C053B89C}" type="datetime'''''''''''''1'''''''''''',4''''''''2''''''''''''''''''''''''0'">
              <a:rPr lang="ja-JP" altLang="en-US" sz="1000" smtClean="0"/>
              <a:pPr/>
              <a:t>1,420</a:t>
            </a:fld>
            <a:endParaRPr kumimoji="0" lang="ja-JP" altLang="en-US" sz="1000" dirty="0">
              <a:sym typeface="+mn-lt"/>
            </a:endParaRPr>
          </a:p>
        </p:txBody>
      </p:sp>
      <p:sp>
        <p:nvSpPr>
          <p:cNvPr id="122" name="テキスト プレースホルダ 9"/>
          <p:cNvSpPr>
            <a:spLocks noGrp="1"/>
          </p:cNvSpPr>
          <p:nvPr>
            <p:custDataLst>
              <p:tags r:id="rId28"/>
            </p:custDataLst>
          </p:nvPr>
        </p:nvSpPr>
        <p:spPr bwMode="gray">
          <a:xfrm>
            <a:off x="3554413" y="25193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0B82C6-5BDB-4CA2-A7AC-E839F5715182}" type="datetime'''''''''''''''''''''''''''''1,''''4''''''''''0''''''''''4'''">
              <a:rPr lang="ja-JP" altLang="en-US" sz="1000" smtClean="0"/>
              <a:pPr/>
              <a:t>1,404</a:t>
            </a:fld>
            <a:endParaRPr kumimoji="0" lang="ja-JP" altLang="en-US" sz="1000" dirty="0">
              <a:sym typeface="+mn-lt"/>
            </a:endParaRPr>
          </a:p>
        </p:txBody>
      </p:sp>
      <p:sp>
        <p:nvSpPr>
          <p:cNvPr id="123" name="テキスト プレースホルダ 9"/>
          <p:cNvSpPr>
            <a:spLocks noGrp="1"/>
          </p:cNvSpPr>
          <p:nvPr>
            <p:custDataLst>
              <p:tags r:id="rId29"/>
            </p:custDataLst>
          </p:nvPr>
        </p:nvSpPr>
        <p:spPr bwMode="gray">
          <a:xfrm>
            <a:off x="4225925"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75F41D-061C-43BE-8B7A-08D77AAAC0F2}" type="datetime'''''1'''''',''''''''4''''''''''''''''''''''2''''''0'''''''''''">
              <a:rPr lang="ja-JP" altLang="en-US" sz="1000" smtClean="0"/>
              <a:pPr/>
              <a:t>1,420</a:t>
            </a:fld>
            <a:endParaRPr kumimoji="0" lang="ja-JP" altLang="en-US" sz="1000" dirty="0">
              <a:sym typeface="+mn-lt"/>
            </a:endParaRPr>
          </a:p>
        </p:txBody>
      </p:sp>
      <p:sp>
        <p:nvSpPr>
          <p:cNvPr id="15" name="正方形/長方形 14"/>
          <p:cNvSpPr/>
          <p:nvPr>
            <p:custDataLst>
              <p:tags r:id="rId30"/>
            </p:custDataLst>
          </p:nvPr>
        </p:nvSpPr>
        <p:spPr bwMode="auto">
          <a:xfrm>
            <a:off x="1425575" y="6005513"/>
            <a:ext cx="179388" cy="133350"/>
          </a:xfrm>
          <a:prstGeom prst="rect">
            <a:avLst/>
          </a:prstGeom>
          <a:solidFill>
            <a:schemeClr val="accent1"/>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custDataLst>
              <p:tags r:id="rId31"/>
            </p:custDataLst>
          </p:nvPr>
        </p:nvSpPr>
        <p:spPr bwMode="auto">
          <a:xfrm>
            <a:off x="2519363" y="6005513"/>
            <a:ext cx="179388" cy="133350"/>
          </a:xfrm>
          <a:prstGeom prst="rect">
            <a:avLst/>
          </a:prstGeom>
          <a:solidFill>
            <a:schemeClr val="accent2"/>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テキスト プレースホルダ 9"/>
          <p:cNvSpPr>
            <a:spLocks noGrp="1"/>
          </p:cNvSpPr>
          <p:nvPr>
            <p:custDataLst>
              <p:tags r:id="rId32"/>
            </p:custDataLst>
          </p:nvPr>
        </p:nvSpPr>
        <p:spPr bwMode="auto">
          <a:xfrm>
            <a:off x="2749550"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1F750-0CFC-4B7B-8515-2ADDA5AAAB93}" type="datetime'民''間''''''''医''療''機''''''''''''''''''''''''関'''''''''''''''">
              <a:rPr lang="ja-JP" altLang="en-US" sz="1000" smtClean="0">
                <a:sym typeface="+mn-lt"/>
              </a:rPr>
              <a:pPr marL="0" indent="0">
                <a:spcBef>
                  <a:spcPct val="0"/>
                </a:spcBef>
                <a:buNone/>
              </a:pPr>
              <a:t>民間医療機関</a:t>
            </a:fld>
            <a:endParaRPr kumimoji="0" lang="ja-JP" altLang="en-US" sz="1000" dirty="0">
              <a:sym typeface="+mn-lt"/>
            </a:endParaRPr>
          </a:p>
        </p:txBody>
      </p:sp>
      <p:sp>
        <p:nvSpPr>
          <p:cNvPr id="81" name="テキスト プレースホルダ 9"/>
          <p:cNvSpPr>
            <a:spLocks noGrp="1"/>
          </p:cNvSpPr>
          <p:nvPr>
            <p:custDataLst>
              <p:tags r:id="rId33"/>
            </p:custDataLst>
          </p:nvPr>
        </p:nvSpPr>
        <p:spPr bwMode="auto">
          <a:xfrm>
            <a:off x="1655763"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49296D-1C65-4456-94CA-F31A70C2CD08}"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19" name="Rectangle 18">
            <a:extLst>
              <a:ext uri="{FF2B5EF4-FFF2-40B4-BE49-F238E27FC236}">
                <a16:creationId xmlns:a16="http://schemas.microsoft.com/office/drawing/2014/main" id="{BE3772F8-2408-4E36-B909-F56BA115410A}"/>
              </a:ext>
            </a:extLst>
          </p:cNvPr>
          <p:cNvSpPr/>
          <p:nvPr>
            <p:custDataLst>
              <p:tags r:id="rId34"/>
            </p:custDataLst>
          </p:nvPr>
        </p:nvSpPr>
        <p:spPr bwMode="auto">
          <a:xfrm>
            <a:off x="6394450" y="6272213"/>
            <a:ext cx="179388" cy="133350"/>
          </a:xfrm>
          <a:prstGeom prst="rect">
            <a:avLst/>
          </a:prstGeom>
          <a:solidFill>
            <a:srgbClr val="6F8DB9"/>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Straight Connector 16">
            <a:extLst>
              <a:ext uri="{FF2B5EF4-FFF2-40B4-BE49-F238E27FC236}">
                <a16:creationId xmlns:a16="http://schemas.microsoft.com/office/drawing/2014/main" id="{A36F7A8B-1B42-4F25-90B1-38B06E10D9E4}"/>
              </a:ext>
            </a:extLst>
          </p:cNvPr>
          <p:cNvCxnSpPr/>
          <p:nvPr>
            <p:custDataLst>
              <p:tags r:id="rId35"/>
            </p:custDataLst>
          </p:nvPr>
        </p:nvCxnSpPr>
        <p:spPr bwMode="gray">
          <a:xfrm>
            <a:off x="6308725" y="61356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772814EC-18D0-47DD-BC98-872C84AD750F}"/>
              </a:ext>
            </a:extLst>
          </p:cNvPr>
          <p:cNvSpPr/>
          <p:nvPr>
            <p:custDataLst>
              <p:tags r:id="rId36"/>
            </p:custDataLst>
          </p:nvPr>
        </p:nvSpPr>
        <p:spPr bwMode="auto">
          <a:xfrm>
            <a:off x="7573963" y="6069013"/>
            <a:ext cx="179388" cy="133350"/>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EB93F20A-8E20-4BA5-A3E1-F68418A26166}"/>
              </a:ext>
            </a:extLst>
          </p:cNvPr>
          <p:cNvSpPr/>
          <p:nvPr>
            <p:custDataLst>
              <p:tags r:id="rId37"/>
            </p:custDataLst>
          </p:nvPr>
        </p:nvSpPr>
        <p:spPr bwMode="auto">
          <a:xfrm>
            <a:off x="7573963" y="6272213"/>
            <a:ext cx="179387" cy="133350"/>
          </a:xfrm>
          <a:prstGeom prst="rect">
            <a:avLst/>
          </a:prstGeom>
          <a:solidFill>
            <a:schemeClr val="accent3"/>
          </a:solidFill>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Oval 17">
            <a:extLst>
              <a:ext uri="{FF2B5EF4-FFF2-40B4-BE49-F238E27FC236}">
                <a16:creationId xmlns:a16="http://schemas.microsoft.com/office/drawing/2014/main" id="{AD6518A1-6994-4BEE-A3E7-9213DAD0797A}"/>
              </a:ext>
            </a:extLst>
          </p:cNvPr>
          <p:cNvSpPr/>
          <p:nvPr>
            <p:custDataLst>
              <p:tags r:id="rId38"/>
            </p:custDataLst>
          </p:nvPr>
        </p:nvSpPr>
        <p:spPr bwMode="auto">
          <a:xfrm>
            <a:off x="6402388" y="6097588"/>
            <a:ext cx="76200" cy="76200"/>
          </a:xfrm>
          <a:prstGeom prst="ellipse">
            <a:avLst/>
          </a:prstGeom>
          <a:solidFill>
            <a:srgbClr val="1F497D"/>
          </a:solidFill>
          <a:ln w="9525" algn="ctr">
            <a:solidFill>
              <a:srgbClr val="1F497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テキスト プレースホルダ 9">
            <a:extLst>
              <a:ext uri="{FF2B5EF4-FFF2-40B4-BE49-F238E27FC236}">
                <a16:creationId xmlns:a16="http://schemas.microsoft.com/office/drawing/2014/main" id="{54DE2DE6-30C3-4F62-B74F-2F40F818872A}"/>
              </a:ext>
            </a:extLst>
          </p:cNvPr>
          <p:cNvSpPr>
            <a:spLocks noGrp="1"/>
          </p:cNvSpPr>
          <p:nvPr>
            <p:custDataLst>
              <p:tags r:id="rId39"/>
            </p:custDataLst>
          </p:nvPr>
        </p:nvSpPr>
        <p:spPr bwMode="auto">
          <a:xfrm>
            <a:off x="6624638" y="6064250"/>
            <a:ext cx="7381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112791D-D2A7-4ECA-B383-CD53D661D823}" type="datetime'''1000人''''''''''''''あ''''''''''''た''''''''り'''''''''">
              <a:rPr lang="ja-JP" altLang="en-US" sz="1000" smtClean="0">
                <a:effectLst/>
                <a:sym typeface="+mn-lt"/>
              </a:rPr>
              <a:pPr marL="0" indent="0">
                <a:spcBef>
                  <a:spcPct val="0"/>
                </a:spcBef>
                <a:buNone/>
              </a:pPr>
              <a:t>1000人あたり</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1BFBB293-5137-4F69-AAC2-EEDB69CE54B2}"/>
              </a:ext>
            </a:extLst>
          </p:cNvPr>
          <p:cNvSpPr>
            <a:spLocks noGrp="1"/>
          </p:cNvSpPr>
          <p:nvPr>
            <p:custDataLst>
              <p:tags r:id="rId40"/>
            </p:custDataLst>
          </p:nvPr>
        </p:nvSpPr>
        <p:spPr bwMode="auto">
          <a:xfrm>
            <a:off x="7804150" y="6267450"/>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597C18A-3DDF-4652-ADE8-0E6BE8BA9700}" type="datetime'''''''''''全病''''''''床''''''''''''数'''''''''''''''''''''">
              <a:rPr lang="ja-JP" altLang="en-US" sz="1000" smtClean="0"/>
              <a:pPr/>
              <a:t>全病床数</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7FCAFAEE-4CEC-4BDA-A033-F696A2048E73}"/>
              </a:ext>
            </a:extLst>
          </p:cNvPr>
          <p:cNvSpPr>
            <a:spLocks noGrp="1"/>
          </p:cNvSpPr>
          <p:nvPr>
            <p:custDataLst>
              <p:tags r:id="rId41"/>
            </p:custDataLst>
          </p:nvPr>
        </p:nvSpPr>
        <p:spPr bwMode="auto">
          <a:xfrm>
            <a:off x="7804150" y="6064250"/>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04FF2D-D011-4D9F-8374-2CFFC1D92C48}" type="datetime'''''民''''''''''''''''間''医療''''機''''''関'''''''''''''''''''''">
              <a:rPr lang="zh-TW" altLang="en-US" sz="1000" smtClean="0">
                <a:effectLst/>
                <a:sym typeface="+mn-lt"/>
              </a:rPr>
              <a:pPr marL="0" indent="0">
                <a:spcBef>
                  <a:spcPct val="0"/>
                </a:spcBef>
                <a:buNone/>
              </a:pPr>
              <a:t>民間医療機関</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2C54AE78-0539-4B1B-8BA1-307AA201AC47}"/>
              </a:ext>
            </a:extLst>
          </p:cNvPr>
          <p:cNvSpPr>
            <a:spLocks noGrp="1"/>
          </p:cNvSpPr>
          <p:nvPr>
            <p:custDataLst>
              <p:tags r:id="rId42"/>
            </p:custDataLst>
          </p:nvPr>
        </p:nvSpPr>
        <p:spPr bwMode="auto">
          <a:xfrm>
            <a:off x="6624638" y="6267450"/>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4930D23-50E2-46D5-860D-C2FF69019A57}" type="datetime'''''''公''''''''''''的''医''''''''''''療''''機関'''''''''''''''''">
              <a:rPr lang="zh-TW" altLang="en-US" sz="1000" smtClean="0">
                <a:effectLst/>
                <a:sym typeface="+mn-lt"/>
              </a:rPr>
              <a:pPr marL="0" indent="0">
                <a:spcBef>
                  <a:spcPct val="0"/>
                </a:spcBef>
                <a:buNone/>
              </a:pPr>
              <a:t>公的医療機関</a:t>
            </a:fld>
            <a:endParaRPr lang="ja-JP" altLang="en-US" sz="1000" dirty="0">
              <a:sym typeface="+mn-lt"/>
            </a:endParaRPr>
          </a:p>
        </p:txBody>
      </p:sp>
    </p:spTree>
    <p:extLst>
      <p:ext uri="{BB962C8B-B14F-4D97-AF65-F5344CB8AC3E}">
        <p14:creationId xmlns:p14="http://schemas.microsoft.com/office/powerpoint/2010/main" val="49484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FF2615-A3E1-4326-BD92-1E1E8A07FA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5FFF2615-A3E1-4326-BD92-1E1E8A07FA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075133627"/>
              </p:ext>
            </p:extLst>
          </p:nvPr>
        </p:nvGraphicFramePr>
        <p:xfrm>
          <a:off x="200025" y="1152000"/>
          <a:ext cx="4500000" cy="349162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8000">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8000">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90000"/>
                        </a:lnSpc>
                      </a:pPr>
                      <a:r>
                        <a:rPr kumimoji="1" lang="ja-JP" altLang="en-US" sz="1050" b="0" i="0" u="none" strike="noStrike" kern="1200" dirty="0">
                          <a:solidFill>
                            <a:srgbClr val="000000"/>
                          </a:solidFill>
                          <a:effectLst/>
                          <a:latin typeface="+mn-lt"/>
                          <a:ea typeface="+mj-ea"/>
                          <a:cs typeface="+mn-cs"/>
                        </a:rPr>
                        <a:t>　</a:t>
                      </a:r>
                      <a:r>
                        <a:rPr kumimoji="1" lang="en-US" altLang="ja-JP" sz="1050" b="0" i="0" u="none" strike="noStrike" kern="1200" dirty="0">
                          <a:solidFill>
                            <a:srgbClr val="000000"/>
                          </a:solidFill>
                          <a:effectLst/>
                          <a:latin typeface="+mn-lt"/>
                          <a:ea typeface="+mj-ea"/>
                          <a:cs typeface="+mn-cs"/>
                        </a:rPr>
                        <a:t>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80595376"/>
              </p:ext>
            </p:extLst>
          </p:nvPr>
        </p:nvGraphicFramePr>
        <p:xfrm>
          <a:off x="5205600" y="1151999"/>
          <a:ext cx="4500000" cy="529199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9472">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32700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36451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社会保障制度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33844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保険の種類</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13768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ja-JP" sz="1050" kern="1200" baseline="0" dirty="0">
                          <a:solidFill>
                            <a:srgbClr val="000000"/>
                          </a:solidFill>
                          <a:effectLst/>
                          <a:latin typeface="HGP創英角ｺﾞｼｯｸUB" panose="020B0900000000000000" pitchFamily="50" charset="-128"/>
                        </a:rPr>
                        <a:t>保険償還を受けるための条件及び受けられない場合</a:t>
                      </a:r>
                      <a:endParaRPr lang="zh-CN" altLang="en-US" sz="1000" dirty="0">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4943">
                <a:tc rowSpan="6">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HGP創英角ｺﾞｼｯｸUB" panose="020B0900000000000000" pitchFamily="50" charset="-128"/>
                        </a:rPr>
                        <a:t>医薬品及び</a:t>
                      </a:r>
                      <a:r>
                        <a:rPr lang="en-US" altLang="ja-JP" sz="1050" noProof="1">
                          <a:latin typeface="HGP創英角ｺﾞｼｯｸUB" panose="020B0900000000000000" pitchFamily="50" charset="-128"/>
                        </a:rPr>
                        <a:t>医療機器</a:t>
                      </a:r>
                      <a:r>
                        <a:rPr lang="ja-JP" altLang="en-US" sz="1050" noProof="1">
                          <a:latin typeface="HGP創英角ｺﾞｼｯｸUB" panose="020B0900000000000000" pitchFamily="50" charset="-128"/>
                        </a:rPr>
                        <a:t>における</a:t>
                      </a:r>
                      <a:r>
                        <a:rPr lang="en-US" altLang="ja-JP" sz="1050" noProof="1">
                          <a:latin typeface="HGP創英角ｺﾞｼｯｸUB" panose="020B0900000000000000" pitchFamily="50" charset="-128"/>
                        </a:rPr>
                        <a:t>医療保険</a:t>
                      </a:r>
                      <a:r>
                        <a:rPr lang="ja-JP" altLang="en-US" sz="1050" noProof="1">
                          <a:latin typeface="HGP創英角ｺﾞｼｯｸUB" panose="020B0900000000000000" pitchFamily="50" charset="-128"/>
                        </a:rPr>
                        <a:t>・</a:t>
                      </a:r>
                      <a:r>
                        <a:rPr lang="en-US" altLang="ja-JP" sz="1050" noProof="1">
                          <a:latin typeface="HGP創英角ｺﾞｼｯｸUB" panose="020B0900000000000000" pitchFamily="50" charset="-128"/>
                        </a:rPr>
                        <a:t>評価</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受診方法ごとの保険償還　　</a:t>
                      </a:r>
                      <a:endParaRPr lang="en-US" altLang="ja-JP" sz="1050" noProof="1">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675673"/>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HGP創英角ｺﾞｼｯｸUB" panose="020B0900000000000000" pitchFamily="50" charset="-128"/>
                        </a:rPr>
                        <a:t>医療保険適用医療機器</a:t>
                      </a:r>
                      <a:endParaRPr lang="en-US" altLang="ja-JP" sz="1050" noProof="1">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9473556"/>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ベトナムで生産された医療機器に対する規制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958361"/>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輸入の医療機器に対する規制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53097"/>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6824476"/>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43775">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21343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687418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730539"/>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医療調達制度の概要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806435"/>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公立病院における購買・調達プロセス（医療機器・医療備品）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09170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公立・民間病院における購買・調達プロセス（医薬品）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9002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外国企業の公共調達参入における障壁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8687315"/>
                  </a:ext>
                </a:extLst>
              </a:tr>
            </a:tbl>
          </a:graphicData>
        </a:graphic>
      </p:graphicFrame>
      <p:cxnSp>
        <p:nvCxnSpPr>
          <p:cNvPr id="7" name="Straight Connector 6">
            <a:extLst>
              <a:ext uri="{FF2B5EF4-FFF2-40B4-BE49-F238E27FC236}">
                <a16:creationId xmlns:a16="http://schemas.microsoft.com/office/drawing/2014/main" id="{50BE4896-4C70-4349-AC2C-DE4AC7F436C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8" name="表 5">
            <a:extLst>
              <a:ext uri="{FF2B5EF4-FFF2-40B4-BE49-F238E27FC236}">
                <a16:creationId xmlns:a16="http://schemas.microsoft.com/office/drawing/2014/main" id="{481085DB-EA33-B497-889B-B320EEDE2DAA}"/>
              </a:ext>
            </a:extLst>
          </p:cNvPr>
          <p:cNvGraphicFramePr>
            <a:graphicFrameLocks noGrp="1"/>
          </p:cNvGraphicFramePr>
          <p:nvPr>
            <p:extLst>
              <p:ext uri="{D42A27DB-BD31-4B8C-83A1-F6EECF244321}">
                <p14:modId xmlns:p14="http://schemas.microsoft.com/office/powerpoint/2010/main" val="3046751873"/>
              </p:ext>
            </p:extLst>
          </p:nvPr>
        </p:nvGraphicFramePr>
        <p:xfrm>
          <a:off x="200025" y="4020552"/>
          <a:ext cx="4500000" cy="242344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16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377793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531385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8150"/>
                  </a:ext>
                </a:extLst>
              </a:tr>
            </a:tbl>
          </a:graphicData>
        </a:graphic>
      </p:graphicFrame>
    </p:spTree>
    <p:extLst>
      <p:ext uri="{BB962C8B-B14F-4D97-AF65-F5344CB8AC3E}">
        <p14:creationId xmlns:p14="http://schemas.microsoft.com/office/powerpoint/2010/main" val="328398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2064466782"/>
              </p:ext>
            </p:extLst>
          </p:nvPr>
        </p:nvGraphicFramePr>
        <p:xfrm>
          <a:off x="488503" y="3429000"/>
          <a:ext cx="4752529" cy="244827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1">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70029">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種　類</a:t>
                      </a:r>
                    </a:p>
                  </a:txBody>
                  <a:tcPr marL="0"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0" marR="0"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78243">
                <a:tc>
                  <a:txBody>
                    <a:bodyPr/>
                    <a:lstStyle/>
                    <a:p>
                      <a:pPr algn="l"/>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108000" marR="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1,087</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540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188,613</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396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821981313"/>
              </p:ext>
            </p:extLst>
          </p:nvPr>
        </p:nvGraphicFramePr>
        <p:xfrm>
          <a:off x="632519" y="4008512"/>
          <a:ext cx="4608512" cy="1868757"/>
        </p:xfrm>
        <a:graphic>
          <a:graphicData uri="http://schemas.openxmlformats.org/drawingml/2006/table">
            <a:tbl>
              <a:tblPr firstRow="1" bandRow="1">
                <a:tableStyleId>{5C22544A-7EE6-4342-B048-85BDC9FD1C3A}</a:tableStyleId>
              </a:tblPr>
              <a:tblGrid>
                <a:gridCol w="731511">
                  <a:extLst>
                    <a:ext uri="{9D8B030D-6E8A-4147-A177-3AD203B41FA5}">
                      <a16:colId xmlns:a16="http://schemas.microsoft.com/office/drawing/2014/main" val="20000"/>
                    </a:ext>
                  </a:extLst>
                </a:gridCol>
                <a:gridCol w="1068689">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217128">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区　分</a:t>
                      </a:r>
                    </a:p>
                  </a:txBody>
                  <a:tcPr marL="36000" marR="36000" marT="3600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tc hMerge="1">
                  <a:txBody>
                    <a:bodyPr/>
                    <a:lstStyle/>
                    <a:p>
                      <a:pPr algn="ct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extLst>
                  <a:ext uri="{0D108BD9-81ED-4DB2-BD59-A6C34878D82A}">
                    <a16:rowId xmlns:a16="http://schemas.microsoft.com/office/drawing/2014/main" val="10000"/>
                  </a:ext>
                </a:extLst>
              </a:tr>
              <a:tr h="179757">
                <a:tc>
                  <a:txBody>
                    <a:bodyPr/>
                    <a:lstStyle/>
                    <a:p>
                      <a:pPr algn="ctr">
                        <a:spcAft>
                          <a:spcPts val="0"/>
                        </a:spcAft>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中　央</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国立中央病院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保健省が管轄</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し、</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に</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特化した高度医療を提供</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省</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省病院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各省に</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少なくとも</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病院が存在する</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1846">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伝統医学病院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専門クリニック</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専門的な外来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診療を実施する。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群</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群病院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基礎的な入院治療、救急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医療</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を行う</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地域診療所</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プライマリケアを行う。群病院のサテライトとして機能</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マタニティーホーム</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基礎的な出産医療サービス</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を提供する。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40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en-US"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ヘルスセンター</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の大部分</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担う。</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のコミューンにヘルス</a:t>
                      </a:r>
                      <a:b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センターが存在し、</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のコミューンに医師が常駐するなどの体制が構築されている。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3" name="角丸四角形 12"/>
          <p:cNvSpPr/>
          <p:nvPr/>
        </p:nvSpPr>
        <p:spPr>
          <a:xfrm>
            <a:off x="920552" y="1916832"/>
            <a:ext cx="8064896" cy="1224136"/>
          </a:xfrm>
          <a:prstGeom prst="roundRect">
            <a:avLst>
              <a:gd name="adj" fmla="val 10447"/>
            </a:avLst>
          </a:prstGeom>
          <a:noFill/>
          <a:ln w="28575"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1/2</a:t>
            </a:r>
            <a:r>
              <a:rPr lang="ja-JP" altLang="en-US" dirty="0"/>
              <a:t>）</a:t>
            </a:r>
            <a:endParaRPr lang="en-US" altLang="ja-JP" dirty="0"/>
          </a:p>
        </p:txBody>
      </p:sp>
      <p:sp>
        <p:nvSpPr>
          <p:cNvPr id="4" name="正方形/長方形 3"/>
          <p:cNvSpPr/>
          <p:nvPr/>
        </p:nvSpPr>
        <p:spPr>
          <a:xfrm>
            <a:off x="704528" y="1700808"/>
            <a:ext cx="1928733" cy="369332"/>
          </a:xfrm>
          <a:prstGeom prst="rect">
            <a:avLst/>
          </a:prstGeom>
          <a:solidFill>
            <a:srgbClr val="FFFFFF"/>
          </a:solidFill>
        </p:spPr>
        <p:txBody>
          <a:bodyPr wrap="none">
            <a:spAutoFit/>
          </a:bodyPr>
          <a:lstStyle/>
          <a:p>
            <a:r>
              <a:rPr lang="ja-JP" altLang="en-US" dirty="0">
                <a:latin typeface="HGP創英角ｺﾞｼｯｸUB" panose="020B0900000000000000" pitchFamily="50" charset="-128"/>
                <a:ea typeface="HGP創英角ｺﾞｼｯｸUB" panose="020B0900000000000000" pitchFamily="50" charset="-128"/>
              </a:rPr>
              <a:t>レファラルシステム</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ベトナムでは、レファラルシステムが導入されている。しかし、近年では、富裕層を中心にレファラルシステムを無視し、最初から中央医療機関を受診する患者も多い。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992560" y="1988840"/>
            <a:ext cx="4104456" cy="307777"/>
          </a:xfrm>
          <a:prstGeom prst="rect">
            <a:avLst/>
          </a:prstGeom>
        </p:spPr>
        <p:txBody>
          <a:bodyPr wrap="square">
            <a:spAutoFit/>
          </a:bodyPr>
          <a:lstStyle/>
          <a:p>
            <a:r>
              <a:rPr lang="ja-JP" altLang="en-US" sz="1400" b="1" dirty="0">
                <a:latin typeface="ＭＳ Ｐゴシック" panose="020B0600070205080204" pitchFamily="50" charset="-128"/>
                <a:ea typeface="ＭＳ Ｐゴシック" panose="020B0600070205080204" pitchFamily="50" charset="-128"/>
              </a:rPr>
              <a:t>重症患者を高次医療施設に紹介・搬送するシステム</a:t>
            </a:r>
          </a:p>
        </p:txBody>
      </p:sp>
      <p:sp>
        <p:nvSpPr>
          <p:cNvPr id="7" name="角丸四角形 6"/>
          <p:cNvSpPr/>
          <p:nvPr/>
        </p:nvSpPr>
        <p:spPr>
          <a:xfrm>
            <a:off x="4160912" y="2564903"/>
            <a:ext cx="1584000" cy="432000"/>
          </a:xfrm>
          <a:prstGeom prst="roundRect">
            <a:avLst/>
          </a:prstGeom>
          <a:solidFill>
            <a:srgbClr val="A2BBD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省医療機関</a:t>
            </a:r>
          </a:p>
        </p:txBody>
      </p:sp>
      <p:sp>
        <p:nvSpPr>
          <p:cNvPr id="8" name="角丸四角形 7"/>
          <p:cNvSpPr/>
          <p:nvPr/>
        </p:nvSpPr>
        <p:spPr>
          <a:xfrm>
            <a:off x="1640632" y="2564904"/>
            <a:ext cx="1584000" cy="432000"/>
          </a:xfrm>
          <a:prstGeom prst="roundRect">
            <a:avLst/>
          </a:prstGeom>
          <a:solidFill>
            <a:srgbClr val="CCDAE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郡医療機関</a:t>
            </a:r>
          </a:p>
        </p:txBody>
      </p:sp>
      <p:sp>
        <p:nvSpPr>
          <p:cNvPr id="9" name="角丸四角形 8"/>
          <p:cNvSpPr/>
          <p:nvPr/>
        </p:nvSpPr>
        <p:spPr>
          <a:xfrm>
            <a:off x="6681192" y="2564904"/>
            <a:ext cx="1584000" cy="432048"/>
          </a:xfrm>
          <a:prstGeom prst="roundRect">
            <a:avLst/>
          </a:prstGeom>
          <a:solidFill>
            <a:srgbClr val="5F8AC3"/>
          </a:solidFill>
        </p:spPr>
        <p:txBody>
          <a:bodyPr wrap="none" lIns="0" tIns="0" rIns="0" bIns="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中央医療機関</a:t>
            </a:r>
          </a:p>
        </p:txBody>
      </p:sp>
      <p:sp>
        <p:nvSpPr>
          <p:cNvPr id="10" name="右矢印 9"/>
          <p:cNvSpPr/>
          <p:nvPr/>
        </p:nvSpPr>
        <p:spPr>
          <a:xfrm>
            <a:off x="322480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右矢印 10"/>
          <p:cNvSpPr/>
          <p:nvPr/>
        </p:nvSpPr>
        <p:spPr>
          <a:xfrm>
            <a:off x="574508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313040" y="1992759"/>
            <a:ext cx="3600400" cy="461665"/>
          </a:xfrm>
          <a:prstGeom prst="rect">
            <a:avLst/>
          </a:prstGeom>
        </p:spPr>
        <p:txBody>
          <a:bodyPr wrap="square">
            <a:spAutoFit/>
          </a:bodyPr>
          <a:lstStyle/>
          <a:p>
            <a:pPr algn="just" fontAlgn="ctr">
              <a:spcAft>
                <a:spcPts val="300"/>
              </a:spcAft>
              <a:buClr>
                <a:srgbClr val="5F8AC3"/>
              </a:buClr>
              <a:buSzPct val="90000"/>
            </a:pPr>
            <a:r>
              <a:rPr lang="ja-JP" altLang="en-US" sz="1200" dirty="0">
                <a:latin typeface="ＭＳ Ｐゴシック" panose="020B0600070205080204" pitchFamily="50" charset="-128"/>
                <a:ea typeface="ＭＳ Ｐゴシック" panose="020B0600070205080204" pitchFamily="50" charset="-128"/>
              </a:rPr>
              <a:t>レファラルシステムに沿って診察を受けることで保険診療対象となり、比較的低額な医療費で受診が可能。</a:t>
            </a:r>
          </a:p>
        </p:txBody>
      </p:sp>
      <p:sp>
        <p:nvSpPr>
          <p:cNvPr id="19" name="片側の 2 つの角を丸めた四角形 18"/>
          <p:cNvSpPr/>
          <p:nvPr/>
        </p:nvSpPr>
        <p:spPr>
          <a:xfrm>
            <a:off x="5529064" y="3717032"/>
            <a:ext cx="3888432" cy="936104"/>
          </a:xfrm>
          <a:prstGeom prst="round2SameRect">
            <a:avLst>
              <a:gd name="adj1" fmla="val 0"/>
              <a:gd name="adj2" fmla="val 6537"/>
            </a:avLst>
          </a:prstGeom>
          <a:solidFill>
            <a:srgbClr val="E8E8E8"/>
          </a:solidFill>
        </p:spPr>
        <p:txBody>
          <a:bodyPr wrap="square" lIns="144000" tIns="108000" rIns="0">
            <a:noAutofit/>
          </a:bodyPr>
          <a:lstStyle/>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医療費はやや割高になるが大きな差はない。</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下級医療機関よりも質の高い医療が受けられる。</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上級医療機関のほうが交通アクセスが良い。</a:t>
            </a:r>
          </a:p>
        </p:txBody>
      </p:sp>
      <p:sp>
        <p:nvSpPr>
          <p:cNvPr id="27" name="テキスト ボックス 26"/>
          <p:cNvSpPr txBox="1"/>
          <p:nvPr/>
        </p:nvSpPr>
        <p:spPr>
          <a:xfrm>
            <a:off x="200472" y="6309320"/>
            <a:ext cx="7776864" cy="216024"/>
          </a:xfrm>
          <a:prstGeom prst="rect">
            <a:avLst/>
          </a:prstGeom>
          <a:noFill/>
        </p:spPr>
        <p:txBody>
          <a:bodyPr wrap="square" lIns="0" tIns="0" rIns="0" bIns="0" rtlCol="0">
            <a:noAutofit/>
          </a:bodyPr>
          <a:lstStyle/>
          <a:p>
            <a:pPr marL="338138" indent="-338138" eaLnBrk="0" fontAlgn="base" hangingPunct="0">
              <a:spcBef>
                <a:spcPct val="0"/>
              </a:spcBef>
              <a:spcAft>
                <a:spcPct val="0"/>
              </a:spcAft>
              <a:tabLst>
                <a:tab pos="333375"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）、ベトナム統計局「</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 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表 20"/>
          <p:cNvGraphicFramePr>
            <a:graphicFrameLocks noGrp="1"/>
          </p:cNvGraphicFramePr>
          <p:nvPr>
            <p:extLst>
              <p:ext uri="{D42A27DB-BD31-4B8C-83A1-F6EECF244321}">
                <p14:modId xmlns:p14="http://schemas.microsoft.com/office/powerpoint/2010/main" val="1868936783"/>
              </p:ext>
            </p:extLst>
          </p:nvPr>
        </p:nvGraphicFramePr>
        <p:xfrm>
          <a:off x="488503" y="5877273"/>
          <a:ext cx="4752528" cy="28803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0">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88032">
                <a:tc>
                  <a:txBody>
                    <a:bodyPr/>
                    <a:lstStyle/>
                    <a:p>
                      <a:pPr algn="l"/>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民間医療機関</a:t>
                      </a:r>
                    </a:p>
                  </a:txBody>
                  <a:tcPr marL="108000" marR="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102</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540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7,124</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396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bl>
          </a:graphicData>
        </a:graphic>
      </p:graphicFrame>
      <p:sp>
        <p:nvSpPr>
          <p:cNvPr id="25" name="片側の 2 つの角を丸めた四角形 24"/>
          <p:cNvSpPr/>
          <p:nvPr/>
        </p:nvSpPr>
        <p:spPr bwMode="auto">
          <a:xfrm>
            <a:off x="5529064" y="3429001"/>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富裕層がレファラルシステムに沿わない理由</a:t>
            </a:r>
          </a:p>
        </p:txBody>
      </p:sp>
      <p:sp>
        <p:nvSpPr>
          <p:cNvPr id="29" name="片側の 2 つの角を丸めた四角形 28"/>
          <p:cNvSpPr/>
          <p:nvPr/>
        </p:nvSpPr>
        <p:spPr>
          <a:xfrm>
            <a:off x="5529064" y="5085182"/>
            <a:ext cx="3888432" cy="1080121"/>
          </a:xfrm>
          <a:prstGeom prst="round2SameRect">
            <a:avLst>
              <a:gd name="adj1" fmla="val 0"/>
              <a:gd name="adj2" fmla="val 6932"/>
            </a:avLst>
          </a:prstGeom>
          <a:solidFill>
            <a:srgbClr val="E8E8E8"/>
          </a:solidFill>
        </p:spPr>
        <p:txBody>
          <a:bodyPr wrap="square" lIns="144000" tIns="108000" rIns="144000">
            <a:noAutofit/>
          </a:bodyPr>
          <a:lstStyle/>
          <a:p>
            <a:pPr algn="just">
              <a:lnSpc>
                <a:spcPct val="113000"/>
              </a:lnSpc>
              <a:spcAft>
                <a:spcPts val="400"/>
              </a:spcAft>
              <a:buClr>
                <a:srgbClr val="5F8AC3"/>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中央医療機関の混雑度は、深刻な状況にある。全国平均の病床占有率については減少傾向にあるものの、中央医療機関の占有率は、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前後を下回ったことがない。</a:t>
            </a:r>
          </a:p>
        </p:txBody>
      </p:sp>
      <p:sp>
        <p:nvSpPr>
          <p:cNvPr id="31" name="片側の 2 つの角を丸めた四角形 30"/>
          <p:cNvSpPr/>
          <p:nvPr/>
        </p:nvSpPr>
        <p:spPr bwMode="auto">
          <a:xfrm>
            <a:off x="5529064" y="4797152"/>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中央医療機関の混雑状況</a:t>
            </a:r>
          </a:p>
        </p:txBody>
      </p:sp>
    </p:spTree>
    <p:extLst>
      <p:ext uri="{BB962C8B-B14F-4D97-AF65-F5344CB8AC3E}">
        <p14:creationId xmlns:p14="http://schemas.microsoft.com/office/powerpoint/2010/main" val="268890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バクマイ病院、チョーライ病院、フエ中央病院は、「ベトナム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大病院」と呼ばれ、ベトナムを代表する公的医療機関である。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128059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225245996"/>
              </p:ext>
            </p:extLst>
          </p:nvPr>
        </p:nvGraphicFramePr>
        <p:xfrm>
          <a:off x="992560" y="2060848"/>
          <a:ext cx="8496942" cy="4032448"/>
        </p:xfrm>
        <a:graphic>
          <a:graphicData uri="http://schemas.openxmlformats.org/drawingml/2006/table">
            <a:tbl>
              <a:tblPr firstRow="1" bandRow="1">
                <a:tableStyleId>{5C22544A-7EE6-4342-B048-85BDC9FD1C3A}</a:tableStyleId>
              </a:tblPr>
              <a:tblGrid>
                <a:gridCol w="246676">
                  <a:extLst>
                    <a:ext uri="{9D8B030D-6E8A-4147-A177-3AD203B41FA5}">
                      <a16:colId xmlns:a16="http://schemas.microsoft.com/office/drawing/2014/main" val="20000"/>
                    </a:ext>
                  </a:extLst>
                </a:gridCol>
                <a:gridCol w="1526470">
                  <a:extLst>
                    <a:ext uri="{9D8B030D-6E8A-4147-A177-3AD203B41FA5}">
                      <a16:colId xmlns:a16="http://schemas.microsoft.com/office/drawing/2014/main" val="20001"/>
                    </a:ext>
                  </a:extLst>
                </a:gridCol>
                <a:gridCol w="1886026">
                  <a:extLst>
                    <a:ext uri="{9D8B030D-6E8A-4147-A177-3AD203B41FA5}">
                      <a16:colId xmlns:a16="http://schemas.microsoft.com/office/drawing/2014/main" val="20002"/>
                    </a:ext>
                  </a:extLst>
                </a:gridCol>
                <a:gridCol w="691110">
                  <a:extLst>
                    <a:ext uri="{9D8B030D-6E8A-4147-A177-3AD203B41FA5}">
                      <a16:colId xmlns:a16="http://schemas.microsoft.com/office/drawing/2014/main" val="20003"/>
                    </a:ext>
                  </a:extLst>
                </a:gridCol>
                <a:gridCol w="691110">
                  <a:extLst>
                    <a:ext uri="{9D8B030D-6E8A-4147-A177-3AD203B41FA5}">
                      <a16:colId xmlns:a16="http://schemas.microsoft.com/office/drawing/2014/main" val="20004"/>
                    </a:ext>
                  </a:extLst>
                </a:gridCol>
                <a:gridCol w="691110">
                  <a:extLst>
                    <a:ext uri="{9D8B030D-6E8A-4147-A177-3AD203B41FA5}">
                      <a16:colId xmlns:a16="http://schemas.microsoft.com/office/drawing/2014/main" val="20005"/>
                    </a:ext>
                  </a:extLst>
                </a:gridCol>
                <a:gridCol w="691110">
                  <a:extLst>
                    <a:ext uri="{9D8B030D-6E8A-4147-A177-3AD203B41FA5}">
                      <a16:colId xmlns:a16="http://schemas.microsoft.com/office/drawing/2014/main" val="20006"/>
                    </a:ext>
                  </a:extLst>
                </a:gridCol>
                <a:gridCol w="691110">
                  <a:extLst>
                    <a:ext uri="{9D8B030D-6E8A-4147-A177-3AD203B41FA5}">
                      <a16:colId xmlns:a16="http://schemas.microsoft.com/office/drawing/2014/main" val="20007"/>
                    </a:ext>
                  </a:extLst>
                </a:gridCol>
                <a:gridCol w="691110">
                  <a:extLst>
                    <a:ext uri="{9D8B030D-6E8A-4147-A177-3AD203B41FA5}">
                      <a16:colId xmlns:a16="http://schemas.microsoft.com/office/drawing/2014/main" val="1332408275"/>
                    </a:ext>
                  </a:extLst>
                </a:gridCol>
                <a:gridCol w="691110">
                  <a:extLst>
                    <a:ext uri="{9D8B030D-6E8A-4147-A177-3AD203B41FA5}">
                      <a16:colId xmlns:a16="http://schemas.microsoft.com/office/drawing/2014/main" val="466855209"/>
                    </a:ext>
                  </a:extLst>
                </a:gridCol>
              </a:tblGrid>
              <a:tr h="576064">
                <a:tc>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バクマイ病院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algn="l">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41</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1,586,872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1,459,739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rPr>
                        <a:t>チョーライ病院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（ホーチミン）</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ホーチミン最大の総合病院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68</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2,206,060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1,277,500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928,560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フエ中央病院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（フエ）</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142</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4500+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281,461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229,550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51,911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en-US" sz="1000" kern="0" dirty="0">
                          <a:solidFill>
                            <a:sysClr val="windowText" lastClr="000000"/>
                          </a:solidFill>
                          <a:effectLst/>
                          <a:latin typeface="Arial Black" panose="020B0A04020102020204" pitchFamily="34" charset="0"/>
                          <a:ea typeface="HGP創英角ｺﾞｼｯｸUB" panose="020B0900000000000000" pitchFamily="50" charset="-128"/>
                        </a:rPr>
                        <a:t>108 Military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ベトナム軍の病院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24</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Viet </a:t>
                      </a:r>
                      <a:r>
                        <a:rPr kumimoji="1" lang="en-US" sz="1000" kern="0" dirty="0" err="1">
                          <a:solidFill>
                            <a:sysClr val="windowText" lastClr="000000"/>
                          </a:solidFill>
                          <a:effectLst/>
                          <a:latin typeface="Arial Black" panose="020B0A04020102020204" pitchFamily="34" charset="0"/>
                          <a:ea typeface="HGP創英角ｺﾞｼｯｸUB" panose="020B0900000000000000" pitchFamily="50" charset="-128"/>
                          <a:cs typeface="+mn-cs"/>
                        </a:rPr>
                        <a:t>Duc</a:t>
                      </a: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外科センター</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がある。</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26</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57,601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67,016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National Obstetrics hospital </a:t>
                      </a: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産婦人科医療の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トップレファラル病院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35</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1470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9" name="円/楕円 8"/>
          <p:cNvSpPr/>
          <p:nvPr/>
        </p:nvSpPr>
        <p:spPr>
          <a:xfrm>
            <a:off x="272480" y="2492896"/>
            <a:ext cx="792088" cy="2016224"/>
          </a:xfrm>
          <a:prstGeom prst="ellipse">
            <a:avLst/>
          </a:prstGeom>
          <a:gradFill>
            <a:gsLst>
              <a:gs pos="0">
                <a:srgbClr val="FB8265"/>
              </a:gs>
              <a:gs pos="100000">
                <a:schemeClr val="bg1">
                  <a:alpha val="0"/>
                </a:schemeClr>
              </a:gs>
            </a:gsLst>
            <a:path path="shape">
              <a:fillToRect l="50000" t="50000" r="50000" b="50000"/>
            </a:path>
          </a:gradFill>
        </p:spPr>
        <p:txBody>
          <a:bodyPr vert="eaVert" wrap="none" anchor="ctr" anchorCtr="0">
            <a:noAutofit/>
          </a:bodyPr>
          <a:lstStyle/>
          <a:p>
            <a:pPr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「ベトナム３大病院」</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各病院ホームページなど</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3728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民間医療機関は、都市部に集中しているなどの問題があるものの、患者の満足度が高く、政府も設立を後押しするなど、存在感を強めている。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32520"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都市部に集中</a:t>
            </a:r>
          </a:p>
        </p:txBody>
      </p:sp>
      <p:sp>
        <p:nvSpPr>
          <p:cNvPr id="11" name="正方形/長方形 10"/>
          <p:cNvSpPr/>
          <p:nvPr/>
        </p:nvSpPr>
        <p:spPr>
          <a:xfrm>
            <a:off x="920552" y="4725144"/>
            <a:ext cx="3816424" cy="592470"/>
          </a:xfrm>
          <a:prstGeom prst="rect">
            <a:avLst/>
          </a:prstGeom>
        </p:spPr>
        <p:txBody>
          <a:bodyPr wrap="square" lIns="0" rIns="0">
            <a:spAutoFit/>
          </a:bodyPr>
          <a:lstStyle/>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公的医療機関の負担軽減を目的。</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en-US" altLang="ja-JP" sz="950" spc="-1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年以降、施設数や提供するサービスの増加に伴い、その存在感は増してきている。</a:t>
            </a:r>
          </a:p>
        </p:txBody>
      </p:sp>
      <p:sp>
        <p:nvSpPr>
          <p:cNvPr id="12" name="正方形/長方形 11"/>
          <p:cNvSpPr/>
          <p:nvPr/>
        </p:nvSpPr>
        <p:spPr>
          <a:xfrm>
            <a:off x="920552" y="2564904"/>
            <a:ext cx="3816424" cy="464743"/>
          </a:xfrm>
          <a:prstGeom prst="rect">
            <a:avLst/>
          </a:prstGeom>
        </p:spPr>
        <p:txBody>
          <a:bodyPr wrap="square" lIns="0" rIns="0">
            <a:spAutoFit/>
          </a:bodyPr>
          <a:lstStyle/>
          <a:p>
            <a:pPr marL="130175" indent="-130175">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入院サービスを提供している医療機関は少なく、外来診療のみの医療機関が多い。</a:t>
            </a:r>
          </a:p>
        </p:txBody>
      </p:sp>
      <p:sp>
        <p:nvSpPr>
          <p:cNvPr id="14" name="正方形/長方形 13"/>
          <p:cNvSpPr/>
          <p:nvPr/>
        </p:nvSpPr>
        <p:spPr>
          <a:xfrm>
            <a:off x="920552" y="3501008"/>
            <a:ext cx="3744416" cy="810478"/>
          </a:xfrm>
          <a:prstGeom prst="rect">
            <a:avLst/>
          </a:prstGeom>
        </p:spPr>
        <p:txBody>
          <a:bodyPr wrap="square" lIns="0" rIns="0">
            <a:spAutoFit/>
          </a:bodyPr>
          <a:lstStyle/>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医師の患者に対する姿勢。</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診察時間の柔軟性。</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医療費支払いを延期できる。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医療の質においては改善の余地が大きい。</a:t>
            </a:r>
          </a:p>
        </p:txBody>
      </p:sp>
      <p:sp>
        <p:nvSpPr>
          <p:cNvPr id="16" name="正方形/長方形 15"/>
          <p:cNvSpPr/>
          <p:nvPr/>
        </p:nvSpPr>
        <p:spPr>
          <a:xfrm>
            <a:off x="920552" y="5802389"/>
            <a:ext cx="3744416" cy="650947"/>
          </a:xfrm>
          <a:prstGeom prst="rect">
            <a:avLst/>
          </a:prstGeom>
        </p:spPr>
        <p:txBody>
          <a:bodyPr wrap="square" lIns="0" rIns="0">
            <a:spAutoFit/>
          </a:bodyPr>
          <a:lstStyle/>
          <a:p>
            <a:pPr marL="130175" indent="-130175" algn="just">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民間医療機関では、医師が利益を得るために、薬の過剰使用や高度医療の過剰導入を行ったり、禁止されている行為であるにも関わらず医師による薬の販売が行われたりしている。</a:t>
            </a:r>
          </a:p>
        </p:txBody>
      </p:sp>
      <p:sp>
        <p:nvSpPr>
          <p:cNvPr id="26" name="テキスト ボックス 25"/>
          <p:cNvSpPr txBox="1"/>
          <p:nvPr/>
        </p:nvSpPr>
        <p:spPr>
          <a:xfrm>
            <a:off x="200472" y="6525344"/>
            <a:ext cx="9001000" cy="144016"/>
          </a:xfrm>
          <a:prstGeom prst="rect">
            <a:avLst/>
          </a:prstGeom>
          <a:noFill/>
        </p:spPr>
        <p:txBody>
          <a:bodyPr wrap="square" lIns="0" tIns="0" rIns="0" bIns="0" rtlCol="0">
            <a:noAutofit/>
          </a:bodyPr>
          <a:lstStyle/>
          <a:p>
            <a:pPr eaLnBrk="0" fontAlgn="base" hangingPunct="0">
              <a:spcBef>
                <a:spcPct val="0"/>
              </a:spcBef>
              <a:spcAft>
                <a:spcPct val="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1461622785"/>
              </p:ext>
            </p:extLst>
          </p:nvPr>
        </p:nvGraphicFramePr>
        <p:xfrm>
          <a:off x="5097016" y="2852936"/>
          <a:ext cx="4176463" cy="2844000"/>
        </p:xfrm>
        <a:graphic>
          <a:graphicData uri="http://schemas.openxmlformats.org/drawingml/2006/table">
            <a:tbl>
              <a:tblPr firstRow="1" bandRow="1">
                <a:tableStyleId>{5C22544A-7EE6-4342-B048-85BDC9FD1C3A}</a:tableStyleId>
              </a:tblPr>
              <a:tblGrid>
                <a:gridCol w="792159">
                  <a:extLst>
                    <a:ext uri="{9D8B030D-6E8A-4147-A177-3AD203B41FA5}">
                      <a16:colId xmlns:a16="http://schemas.microsoft.com/office/drawing/2014/main" val="20000"/>
                    </a:ext>
                  </a:extLst>
                </a:gridCol>
                <a:gridCol w="1692152">
                  <a:extLst>
                    <a:ext uri="{9D8B030D-6E8A-4147-A177-3AD203B41FA5}">
                      <a16:colId xmlns:a16="http://schemas.microsoft.com/office/drawing/2014/main" val="20001"/>
                    </a:ext>
                  </a:extLst>
                </a:gridCol>
                <a:gridCol w="1692152">
                  <a:extLst>
                    <a:ext uri="{9D8B030D-6E8A-4147-A177-3AD203B41FA5}">
                      <a16:colId xmlns:a16="http://schemas.microsoft.com/office/drawing/2014/main" val="20002"/>
                    </a:ext>
                  </a:extLst>
                </a:gridCol>
              </a:tblGrid>
              <a:tr h="79200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内　容</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ホーチミン市ビンタン区</a:t>
                      </a:r>
                      <a:b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都市開発プロジェクト</a:t>
                      </a:r>
                      <a:b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（病院施設・看護師学校・</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住居・商業施設など）</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90000" marR="90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外資</a:t>
                      </a:r>
                      <a: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総合病院</a:t>
                      </a:r>
                      <a:b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設立の投資許可を取得</a:t>
                      </a:r>
                    </a:p>
                  </a:txBody>
                  <a:tcPr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792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開発費用</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US$</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資本金</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以上</a:t>
                      </a:r>
                      <a:endParaRPr kumimoji="1"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01"/>
                  </a:ext>
                </a:extLst>
              </a:tr>
              <a:tr h="1260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開発主体</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3D6AA7"/>
                    </a:solidFill>
                  </a:tcPr>
                </a:tc>
                <a:tc>
                  <a:txBody>
                    <a:bodyPr/>
                    <a:lstStyle/>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シャングリラ・ヘルス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ケア・インベストメント</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（シンガポール）</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ホアラム・サービス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a:t>
                      </a:r>
                      <a:endPar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108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E8E8E8"/>
                    </a:solidFill>
                  </a:tcPr>
                </a:tc>
                <a:tc>
                  <a:txBody>
                    <a:bodyPr/>
                    <a:lstStyle/>
                    <a:p>
                      <a:pPr marL="247650" marR="0" lvl="0" indent="-161925" algn="l" defTabSz="9144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韓国企業（</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47650" marR="0" lvl="0" indent="-161925"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年時点で</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案件の進捗状況は</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確認できない。</a:t>
                      </a:r>
                    </a:p>
                  </a:txBody>
                  <a:tcPr marL="72000" marR="72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E8E8E8"/>
                    </a:solidFill>
                  </a:tcPr>
                </a:tc>
                <a:extLst>
                  <a:ext uri="{0D108BD9-81ED-4DB2-BD59-A6C34878D82A}">
                    <a16:rowId xmlns:a16="http://schemas.microsoft.com/office/drawing/2014/main" val="10002"/>
                  </a:ext>
                </a:extLst>
              </a:tr>
            </a:tbl>
          </a:graphicData>
        </a:graphic>
      </p:graphicFrame>
      <p:grpSp>
        <p:nvGrpSpPr>
          <p:cNvPr id="19" name="グループ化 7"/>
          <p:cNvGrpSpPr/>
          <p:nvPr/>
        </p:nvGrpSpPr>
        <p:grpSpPr>
          <a:xfrm>
            <a:off x="488504" y="1772816"/>
            <a:ext cx="8928992"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632520" y="3140968"/>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患者の満足度が高い</a:t>
            </a:r>
          </a:p>
        </p:txBody>
      </p:sp>
      <p:sp>
        <p:nvSpPr>
          <p:cNvPr id="24" name="角丸四角形 23"/>
          <p:cNvSpPr/>
          <p:nvPr/>
        </p:nvSpPr>
        <p:spPr>
          <a:xfrm>
            <a:off x="632520" y="436510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政府の後押し</a:t>
            </a:r>
          </a:p>
        </p:txBody>
      </p:sp>
      <p:sp>
        <p:nvSpPr>
          <p:cNvPr id="25" name="角丸四角形 24"/>
          <p:cNvSpPr/>
          <p:nvPr/>
        </p:nvSpPr>
        <p:spPr>
          <a:xfrm>
            <a:off x="632520" y="544522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公的医療機関の医師の副業</a:t>
            </a:r>
          </a:p>
        </p:txBody>
      </p:sp>
      <p:sp>
        <p:nvSpPr>
          <p:cNvPr id="5" name="正方形/長方形 4"/>
          <p:cNvSpPr/>
          <p:nvPr/>
        </p:nvSpPr>
        <p:spPr>
          <a:xfrm>
            <a:off x="5097016" y="2564904"/>
            <a:ext cx="2376265" cy="230832"/>
          </a:xfrm>
          <a:prstGeom prst="rect">
            <a:avLst/>
          </a:prstGeom>
        </p:spPr>
        <p:txBody>
          <a:bodyPr wrap="square" lIns="0" rIns="0">
            <a:noAutofit/>
          </a:bodyPr>
          <a:lstStyle/>
          <a:p>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シンガポール、インド、マレーシアなど</a:t>
            </a:r>
            <a:endParaRPr lang="ja-JP" altLang="en-US" sz="900" dirty="0"/>
          </a:p>
        </p:txBody>
      </p:sp>
      <p:sp>
        <p:nvSpPr>
          <p:cNvPr id="27" name="角丸四角形 26"/>
          <p:cNvSpPr/>
          <p:nvPr/>
        </p:nvSpPr>
        <p:spPr>
          <a:xfrm>
            <a:off x="5097016"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外資系</a:t>
            </a:r>
            <a:r>
              <a:rPr lang="en-US" altLang="ja-JP" sz="1600" b="1" baseline="30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の病院グループが進出</a:t>
            </a:r>
          </a:p>
        </p:txBody>
      </p:sp>
    </p:spTree>
    <p:extLst>
      <p:ext uri="{BB962C8B-B14F-4D97-AF65-F5344CB8AC3E}">
        <p14:creationId xmlns:p14="http://schemas.microsoft.com/office/powerpoint/2010/main" val="393231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039710699"/>
              </p:ext>
            </p:extLst>
          </p:nvPr>
        </p:nvGraphicFramePr>
        <p:xfrm>
          <a:off x="200472" y="1856094"/>
          <a:ext cx="9505056" cy="4509162"/>
        </p:xfrm>
        <a:graphic>
          <a:graphicData uri="http://schemas.openxmlformats.org/drawingml/2006/table">
            <a:tbl>
              <a:tblPr firstRow="1" bandRow="1">
                <a:tableStyleId>{5C22544A-7EE6-4342-B048-85BDC9FD1C3A}</a:tableStyleId>
              </a:tblPr>
              <a:tblGrid>
                <a:gridCol w="1140992">
                  <a:extLst>
                    <a:ext uri="{9D8B030D-6E8A-4147-A177-3AD203B41FA5}">
                      <a16:colId xmlns:a16="http://schemas.microsoft.com/office/drawing/2014/main" val="20000"/>
                    </a:ext>
                  </a:extLst>
                </a:gridCol>
                <a:gridCol w="332350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21069">
                  <a:extLst>
                    <a:ext uri="{9D8B030D-6E8A-4147-A177-3AD203B41FA5}">
                      <a16:colId xmlns:a16="http://schemas.microsoft.com/office/drawing/2014/main" val="20004"/>
                    </a:ext>
                  </a:extLst>
                </a:gridCol>
                <a:gridCol w="621069">
                  <a:extLst>
                    <a:ext uri="{9D8B030D-6E8A-4147-A177-3AD203B41FA5}">
                      <a16:colId xmlns:a16="http://schemas.microsoft.com/office/drawing/2014/main" val="20005"/>
                    </a:ext>
                  </a:extLst>
                </a:gridCol>
                <a:gridCol w="621069">
                  <a:extLst>
                    <a:ext uri="{9D8B030D-6E8A-4147-A177-3AD203B41FA5}">
                      <a16:colId xmlns:a16="http://schemas.microsoft.com/office/drawing/2014/main" val="20006"/>
                    </a:ext>
                  </a:extLst>
                </a:gridCol>
                <a:gridCol w="621069">
                  <a:extLst>
                    <a:ext uri="{9D8B030D-6E8A-4147-A177-3AD203B41FA5}">
                      <a16:colId xmlns:a16="http://schemas.microsoft.com/office/drawing/2014/main" val="852296480"/>
                    </a:ext>
                  </a:extLst>
                </a:gridCol>
                <a:gridCol w="621069">
                  <a:extLst>
                    <a:ext uri="{9D8B030D-6E8A-4147-A177-3AD203B41FA5}">
                      <a16:colId xmlns:a16="http://schemas.microsoft.com/office/drawing/2014/main" val="1769259200"/>
                    </a:ext>
                  </a:extLst>
                </a:gridCol>
                <a:gridCol w="621069">
                  <a:extLst>
                    <a:ext uri="{9D8B030D-6E8A-4147-A177-3AD203B41FA5}">
                      <a16:colId xmlns:a16="http://schemas.microsoft.com/office/drawing/2014/main" val="15257812"/>
                    </a:ext>
                  </a:extLst>
                </a:gridCol>
              </a:tblGrid>
              <a:tr h="360040">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spcAft>
                          <a:spcPts val="0"/>
                        </a:spcAft>
                      </a:pPr>
                      <a:r>
                        <a:rPr lang="ja-JP" altLang="en-US" sz="8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919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ハノイフレンチ</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年にベトナム最初の私立病院としてオーストラリア資本により設立。現在はフランス資本による経営。</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年に、小児科を主に扱う「</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クリニック・チュン・フォア」を系列病院として設立した。</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クリニック・チュン・フォアの年間外来患者数は、約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万人。</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21</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64439">
                <a:tc>
                  <a:txBody>
                    <a:bodyPr/>
                    <a:lstStyle/>
                    <a:p>
                      <a:pPr algn="ctr">
                        <a:spcAft>
                          <a:spcPts val="0"/>
                        </a:spcAft>
                      </a:pP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Vinmec</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国際総合病院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年設立。ハノイ、ホーチミン、フーコック、ニャチャン等、において、事業を展開。出資・運営を行う</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は不動産会社であり、</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の開発したエリアの内部に病院が設置されることが多い。</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ハノイ</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32</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15</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3,700,000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64439">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ホアンマイ病院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年設立。ベトナムで最大の民間医療機関グループ。設立後、徐々にネットワークを拡大し、現在では</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病院（ダナン、ダラット、ビエンホア、ホーチミン（サイゴン）、カントー（ミンハイ、クーロン））と</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クリニック（ホーチミン（タンビン））を運営する。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クリニック</a:t>
                      </a:r>
                      <a:endPar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2,900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5,500</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25~220</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万</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5,000,000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01515">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年に設立された。ホーチミンには、第</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ホンドゥック病院まで</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病院がある。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29506">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フランスベトナム病院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人のフランス人医師のグループが設立した総合病院。フランス標準の医療が提供されている。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年には、附属クリニックとして「フランスベトナム・サイゴン・クリニック」を設立。フランスベトナム・サイゴン・クリニックは、北部と西部地区の住人に便利な場所にあり、年間外来患者数は約</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万人にのぼる。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a:solidFill>
                            <a:srgbClr val="000000"/>
                          </a:solidFill>
                          <a:effectLst/>
                          <a:latin typeface="Arial" panose="020B0604020202020204" pitchFamily="34" charset="0"/>
                        </a:rPr>
                        <a:t> </a:t>
                      </a:r>
                      <a:r>
                        <a:rPr lang="ja-JP" altLang="en-US" sz="1050" b="0" i="0" u="none" strike="noStrike" noProof="1">
                          <a:solidFill>
                            <a:srgbClr val="000000"/>
                          </a:solidFill>
                          <a:effectLst/>
                          <a:latin typeface="Arial" panose="020B0604020202020204" pitchFamily="34" charset="0"/>
                        </a:rPr>
                        <a:t>150,000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a:solidFill>
                            <a:srgbClr val="000000"/>
                          </a:solidFill>
                          <a:effectLst/>
                          <a:latin typeface="Arial" panose="020B0604020202020204" pitchFamily="34" charset="0"/>
                        </a:rPr>
                        <a:t> </a:t>
                      </a:r>
                      <a:r>
                        <a:rPr lang="ja-JP" altLang="en-US" sz="1050" b="0" i="0" u="none" strike="noStrike" noProof="1">
                          <a:solidFill>
                            <a:srgbClr val="000000"/>
                          </a:solidFill>
                          <a:effectLst/>
                          <a:latin typeface="Arial" panose="020B0604020202020204" pitchFamily="34" charset="0"/>
                        </a:rPr>
                        <a:t>-</a:t>
                      </a:r>
                      <a:r>
                        <a:rPr lang="ja-JP" altLang="en-US" sz="105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92088">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ホアラム・</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シャングリラ・</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DADADA"/>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シンガポール系のグループで、「ホアラム・シャングリラ・ハイテク医療センター」プロジェクトを展開。タインドー国際病院（シティ国際病院）を</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年に開業し、その後、ホアラム国際病院など</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病院を建設する予定。病院のほか、学校やショッピングセンターも整備される計画で、日本のイオンも建設される。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タインドー</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国際病院</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a:t>
                      </a: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主要な民間医療機関は、外国資本が多いものの、ホアンマイ病院グループやホンドゥック病院などベトナム資本の病院もある。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200472" y="1496054"/>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海外邦人医療基金「ベトナム医療事情」（</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）、各病院ホームページ、ベトナム協会ホームページ、ベトジョーホームページ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4599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1438716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3" imgW="360" imgH="360" progId="TCLayout.ActiveDocument.1">
                  <p:embed/>
                </p:oleObj>
              </mc:Choice>
              <mc:Fallback>
                <p:oleObj name="think-cell Slide" r:id="rId43" imgW="360" imgH="360" progId="TCLayout.ActiveDocument.1">
                  <p:embed/>
                  <p:pic>
                    <p:nvPicPr>
                      <p:cNvPr id="14" name="Object 1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7" name="テキスト プレースホルダ 9"/>
          <p:cNvSpPr>
            <a:spLocks noGrp="1"/>
          </p:cNvSpPr>
          <p:nvPr>
            <p:custDataLst>
              <p:tags r:id="rId3"/>
            </p:custDataLst>
          </p:nvPr>
        </p:nvSpPr>
        <p:spPr bwMode="auto">
          <a:xfrm>
            <a:off x="1136576"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6F56A-D117-419F-ADC3-622FC5BEF0B3}" type="datetime'''''1''''''''''''''''''''''''''5'''''''''''''''">
              <a:rPr lang="ja-JP" altLang="en-US" sz="1000" smtClean="0"/>
              <a:pPr/>
              <a:t>15</a:t>
            </a:fld>
            <a:endParaRPr kumimoji="0" lang="ja-JP" altLang="en-US" sz="1000" dirty="0">
              <a:sym typeface="+mn-lt"/>
            </a:endParaRPr>
          </a:p>
        </p:txBody>
      </p:sp>
      <p:sp>
        <p:nvSpPr>
          <p:cNvPr id="32" name="テキスト プレースホルダ 9"/>
          <p:cNvSpPr>
            <a:spLocks noGrp="1"/>
          </p:cNvSpPr>
          <p:nvPr>
            <p:custDataLst>
              <p:tags r:id="rId4"/>
            </p:custDataLst>
          </p:nvPr>
        </p:nvSpPr>
        <p:spPr bwMode="auto">
          <a:xfrm>
            <a:off x="60325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F5BCD3-50D3-476F-96A9-FA5B039FEACA}" type="datetime'''20''''''''''1''4'''''''">
              <a:rPr lang="ja-JP" altLang="en-US" sz="1000" smtClean="0"/>
              <a:pPr/>
              <a:t>2014</a:t>
            </a:fld>
            <a:endParaRPr kumimoji="0" lang="ja-JP" altLang="en-US" sz="1000" dirty="0">
              <a:sym typeface="+mn-lt"/>
            </a:endParaRPr>
          </a:p>
        </p:txBody>
      </p:sp>
      <p:sp>
        <p:nvSpPr>
          <p:cNvPr id="30" name="テキスト プレースホルダ 9"/>
          <p:cNvSpPr>
            <a:spLocks noGrp="1"/>
          </p:cNvSpPr>
          <p:nvPr>
            <p:custDataLst>
              <p:tags r:id="rId5"/>
            </p:custDataLst>
          </p:nvPr>
        </p:nvSpPr>
        <p:spPr bwMode="auto">
          <a:xfrm>
            <a:off x="1640632"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1044CB-4E7E-4531-9BC8-BA0485654640}" type="datetime'''''''''1''''''''''''''''''''''''''''''''6'''''''''''">
              <a:rPr lang="ja-JP" altLang="en-US" sz="1000" smtClean="0"/>
              <a:pPr/>
              <a:t>16</a:t>
            </a:fld>
            <a:endParaRPr kumimoji="0" lang="ja-JP" altLang="en-US" sz="1000" dirty="0">
              <a:sym typeface="+mn-lt"/>
            </a:endParaRPr>
          </a:p>
        </p:txBody>
      </p:sp>
      <p:sp>
        <p:nvSpPr>
          <p:cNvPr id="2" name="タイトル 1"/>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人、看護師・助産師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人であり、微増傾向にある。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200472" y="2047452"/>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047452"/>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6453336"/>
            <a:ext cx="9001000" cy="144016"/>
          </a:xfrm>
          <a:prstGeom prst="rect">
            <a:avLst/>
          </a:prstGeom>
          <a:noFill/>
        </p:spPr>
        <p:txBody>
          <a:bodyPr wrap="square" lIns="0" tIns="0" rIns="0" bIns="0" rtlCol="0">
            <a:noAutofit/>
          </a:bodyPr>
          <a:lstStyle/>
          <a:p>
            <a:pPr marL="360363" indent="-36036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6" name="Straight Connector 35"/>
          <p:cNvCxnSpPr/>
          <p:nvPr>
            <p:custDataLst>
              <p:tags r:id="rId6"/>
            </p:custDataLst>
          </p:nvPr>
        </p:nvCxnSpPr>
        <p:spPr bwMode="gray">
          <a:xfrm>
            <a:off x="3394765" y="4644330"/>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7"/>
            </p:custDataLst>
          </p:nvPr>
        </p:nvCxnSpPr>
        <p:spPr bwMode="gray">
          <a:xfrm>
            <a:off x="3394765" y="4441130"/>
            <a:ext cx="255588" cy="0"/>
          </a:xfrm>
          <a:prstGeom prst="line">
            <a:avLst/>
          </a:prstGeom>
          <a:ln w="9525" cap="rnd"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8"/>
            </p:custDataLst>
          </p:nvPr>
        </p:nvCxnSpPr>
        <p:spPr bwMode="gray">
          <a:xfrm>
            <a:off x="3394765" y="4847530"/>
            <a:ext cx="255588" cy="0"/>
          </a:xfrm>
          <a:prstGeom prst="line">
            <a:avLst/>
          </a:prstGeom>
          <a:ln w="9525" cap="rnd" algn="ctr">
            <a:solidFill>
              <a:srgbClr val="65593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9" name="Isosceles Triangle 38"/>
          <p:cNvSpPr/>
          <p:nvPr>
            <p:custDataLst>
              <p:tags r:id="rId9"/>
            </p:custDataLst>
          </p:nvPr>
        </p:nvSpPr>
        <p:spPr bwMode="gray">
          <a:xfrm>
            <a:off x="3483665" y="480943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Oval 40"/>
          <p:cNvSpPr/>
          <p:nvPr>
            <p:custDataLst>
              <p:tags r:id="rId10"/>
            </p:custDataLst>
          </p:nvPr>
        </p:nvSpPr>
        <p:spPr bwMode="gray">
          <a:xfrm>
            <a:off x="3483665" y="440303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Rectangle 39"/>
          <p:cNvSpPr/>
          <p:nvPr>
            <p:custDataLst>
              <p:tags r:id="rId11"/>
            </p:custDataLst>
          </p:nvPr>
        </p:nvSpPr>
        <p:spPr bwMode="gray">
          <a:xfrm>
            <a:off x="3483665" y="460623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プレースホルダ 9"/>
          <p:cNvSpPr>
            <a:spLocks noGrp="1"/>
          </p:cNvSpPr>
          <p:nvPr>
            <p:custDataLst>
              <p:tags r:id="rId12"/>
            </p:custDataLst>
          </p:nvPr>
        </p:nvSpPr>
        <p:spPr bwMode="auto">
          <a:xfrm>
            <a:off x="3705915" y="4369692"/>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DB40CEB-8149-43D5-9897-8E2FB3F7BE14}" type="datetime'''''''''''''''''看''''''護''師・''''''''助''''''''''産''''師'''''''">
              <a:rPr lang="ja-JP" altLang="en-US" sz="1000" smtClean="0"/>
              <a:pPr/>
              <a:t>看護師・助産師</a:t>
            </a:fld>
            <a:endParaRPr kumimoji="0" lang="ja-JP" altLang="en-US" sz="1000" dirty="0">
              <a:sym typeface="+mn-lt"/>
            </a:endParaRPr>
          </a:p>
        </p:txBody>
      </p:sp>
      <p:sp>
        <p:nvSpPr>
          <p:cNvPr id="42" name="テキスト プレースホルダ 9"/>
          <p:cNvSpPr>
            <a:spLocks noGrp="1"/>
          </p:cNvSpPr>
          <p:nvPr>
            <p:custDataLst>
              <p:tags r:id="rId13"/>
            </p:custDataLst>
          </p:nvPr>
        </p:nvSpPr>
        <p:spPr bwMode="auto">
          <a:xfrm>
            <a:off x="3705915" y="477609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77AA7E-45AD-4620-B7E8-DA9477044DBF}" type="datetime'薬''剤''''''''''''''''''師'''''''''''''''''''''''''">
              <a:rPr lang="ja-JP" altLang="en-US" sz="1000"/>
              <a:pPr marL="0" indent="0">
                <a:spcBef>
                  <a:spcPct val="0"/>
                </a:spcBef>
                <a:buNone/>
              </a:pPr>
              <a:t>薬剤師</a:t>
            </a:fld>
            <a:endParaRPr kumimoji="0" lang="ja-JP" altLang="en-US" sz="1000" dirty="0">
              <a:sym typeface="+mn-lt"/>
            </a:endParaRPr>
          </a:p>
        </p:txBody>
      </p:sp>
      <p:sp>
        <p:nvSpPr>
          <p:cNvPr id="44" name="テキスト プレースホルダ 9"/>
          <p:cNvSpPr>
            <a:spLocks noGrp="1"/>
          </p:cNvSpPr>
          <p:nvPr>
            <p:custDataLst>
              <p:tags r:id="rId14"/>
            </p:custDataLst>
          </p:nvPr>
        </p:nvSpPr>
        <p:spPr bwMode="auto">
          <a:xfrm>
            <a:off x="3705915" y="4572892"/>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490DD0D-983A-48B4-9B4B-39FA5BFE30DB}" type="datetime'''医''''''''師''''（歯''''''''''科''''''''''医''''''''を除''''''く）'">
              <a:rPr lang="ja-JP" altLang="en-US" sz="1000"/>
              <a:pPr marL="0" indent="0">
                <a:spcBef>
                  <a:spcPct val="0"/>
                </a:spcBef>
                <a:buNone/>
              </a:pPr>
              <a:t>医師（歯科医を除く）</a:t>
            </a:fld>
            <a:endParaRPr kumimoji="0" lang="ja-JP" altLang="en-US" sz="1000" dirty="0">
              <a:sym typeface="+mn-lt"/>
            </a:endParaRPr>
          </a:p>
        </p:txBody>
      </p:sp>
      <p:cxnSp>
        <p:nvCxnSpPr>
          <p:cNvPr id="60" name="Straight Connector 59"/>
          <p:cNvCxnSpPr/>
          <p:nvPr>
            <p:custDataLst>
              <p:tags r:id="rId15"/>
            </p:custDataLst>
          </p:nvPr>
        </p:nvCxnSpPr>
        <p:spPr bwMode="gray">
          <a:xfrm>
            <a:off x="8209132" y="4490713"/>
            <a:ext cx="255588" cy="0"/>
          </a:xfrm>
          <a:prstGeom prst="line">
            <a:avLst/>
          </a:prstGeom>
          <a:ln w="9525" cap="rnd"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16"/>
            </p:custDataLst>
          </p:nvPr>
        </p:nvCxnSpPr>
        <p:spPr bwMode="gray">
          <a:xfrm>
            <a:off x="8209132" y="4693913"/>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7"/>
            </p:custDataLst>
          </p:nvPr>
        </p:nvCxnSpPr>
        <p:spPr bwMode="gray">
          <a:xfrm>
            <a:off x="8209132" y="4897113"/>
            <a:ext cx="255588" cy="0"/>
          </a:xfrm>
          <a:prstGeom prst="line">
            <a:avLst/>
          </a:prstGeom>
          <a:ln w="9525" cap="rnd" algn="ctr">
            <a:solidFill>
              <a:srgbClr val="65593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7" name="Oval 66"/>
          <p:cNvSpPr/>
          <p:nvPr>
            <p:custDataLst>
              <p:tags r:id="rId18"/>
            </p:custDataLst>
          </p:nvPr>
        </p:nvSpPr>
        <p:spPr bwMode="gray">
          <a:xfrm>
            <a:off x="8298033" y="445261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Rectangle 65"/>
          <p:cNvSpPr/>
          <p:nvPr>
            <p:custDataLst>
              <p:tags r:id="rId19"/>
            </p:custDataLst>
          </p:nvPr>
        </p:nvSpPr>
        <p:spPr bwMode="gray">
          <a:xfrm>
            <a:off x="8298033" y="465581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Isosceles Triangle 64"/>
          <p:cNvSpPr/>
          <p:nvPr>
            <p:custDataLst>
              <p:tags r:id="rId20"/>
            </p:custDataLst>
          </p:nvPr>
        </p:nvSpPr>
        <p:spPr bwMode="gray">
          <a:xfrm>
            <a:off x="8298033" y="485901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テキスト プレースホルダ 9"/>
          <p:cNvSpPr>
            <a:spLocks noGrp="1"/>
          </p:cNvSpPr>
          <p:nvPr>
            <p:custDataLst>
              <p:tags r:id="rId21"/>
            </p:custDataLst>
          </p:nvPr>
        </p:nvSpPr>
        <p:spPr bwMode="auto">
          <a:xfrm>
            <a:off x="8520283" y="462247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6B819F-6E0F-4CF7-ADCF-C9FFDF9A2DB5}"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71" name="テキスト プレースホルダ 9"/>
          <p:cNvSpPr>
            <a:spLocks noGrp="1"/>
          </p:cNvSpPr>
          <p:nvPr>
            <p:custDataLst>
              <p:tags r:id="rId22"/>
            </p:custDataLst>
          </p:nvPr>
        </p:nvSpPr>
        <p:spPr bwMode="auto">
          <a:xfrm>
            <a:off x="8520283" y="4419275"/>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46D7E1-2C88-4B4A-B92F-2F0C9C9386DB}" type="datetime'''''''''''''''''''看''''''護''''''師・''助''産''師'''''''''''''">
              <a:rPr lang="ja-JP" altLang="en-US" sz="1000" smtClean="0"/>
              <a:pPr/>
              <a:t>看護師・助産師</a:t>
            </a:fld>
            <a:endParaRPr kumimoji="0" lang="ja-JP" altLang="en-US" sz="1000" dirty="0">
              <a:sym typeface="+mn-lt"/>
            </a:endParaRPr>
          </a:p>
        </p:txBody>
      </p:sp>
      <p:sp>
        <p:nvSpPr>
          <p:cNvPr id="68" name="テキスト プレースホルダ 9"/>
          <p:cNvSpPr>
            <a:spLocks noGrp="1"/>
          </p:cNvSpPr>
          <p:nvPr>
            <p:custDataLst>
              <p:tags r:id="rId23"/>
            </p:custDataLst>
          </p:nvPr>
        </p:nvSpPr>
        <p:spPr bwMode="auto">
          <a:xfrm>
            <a:off x="8520283" y="48256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2C83C26-4F16-4570-9E55-91DE196B9A21}" type="datetime'''''''薬剤師'''''''''''''">
              <a:rPr lang="ja-JP" altLang="en-US" sz="1000"/>
              <a:pPr marL="0" indent="0">
                <a:spcBef>
                  <a:spcPct val="0"/>
                </a:spcBef>
                <a:buNone/>
              </a:pPr>
              <a:t>薬剤師</a:t>
            </a:fld>
            <a:endParaRPr kumimoji="0" lang="ja-JP" altLang="en-US" sz="1000" dirty="0">
              <a:sym typeface="+mn-lt"/>
            </a:endParaRPr>
          </a:p>
        </p:txBody>
      </p:sp>
      <p:sp>
        <p:nvSpPr>
          <p:cNvPr id="73" name="テキスト ボックス 18">
            <a:extLst>
              <a:ext uri="{FF2B5EF4-FFF2-40B4-BE49-F238E27FC236}">
                <a16:creationId xmlns:a16="http://schemas.microsoft.com/office/drawing/2014/main" id="{BA79B3F3-DAE3-40AF-A043-0BE049291A47}"/>
              </a:ext>
            </a:extLst>
          </p:cNvPr>
          <p:cNvSpPr txBox="1"/>
          <p:nvPr/>
        </p:nvSpPr>
        <p:spPr>
          <a:xfrm>
            <a:off x="200025" y="6597352"/>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r>
              <a:rPr lang="en-US" altLang="ja-JP" sz="700" noProof="1">
                <a:latin typeface="+mj-lt"/>
                <a:ea typeface="ＭＳ Ｐゴシック" panose="020B0600070205080204" pitchFamily="50" charset="-128"/>
                <a:cs typeface="Arial" panose="020B0604020202020204" pitchFamily="34" charset="0"/>
              </a:rPr>
              <a:t> , Vietnam Statistical Yearbook 2022</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86">
            <a:extLst>
              <a:ext uri="{FF2B5EF4-FFF2-40B4-BE49-F238E27FC236}">
                <a16:creationId xmlns:a16="http://schemas.microsoft.com/office/drawing/2014/main" id="{D316283E-C075-FF98-1362-CEEDBA950C0C}"/>
              </a:ext>
            </a:extLst>
          </p:cNvPr>
          <p:cNvGraphicFramePr/>
          <p:nvPr>
            <p:custDataLst>
              <p:tags r:id="rId24"/>
            </p:custDataLst>
            <p:extLst>
              <p:ext uri="{D42A27DB-BD31-4B8C-83A1-F6EECF244321}">
                <p14:modId xmlns:p14="http://schemas.microsoft.com/office/powerpoint/2010/main" val="2047706897"/>
              </p:ext>
            </p:extLst>
          </p:nvPr>
        </p:nvGraphicFramePr>
        <p:xfrm>
          <a:off x="74613" y="2322513"/>
          <a:ext cx="4864100" cy="3694112"/>
        </p:xfrm>
        <a:graphic>
          <a:graphicData uri="http://schemas.openxmlformats.org/drawingml/2006/chart">
            <c:chart xmlns:c="http://schemas.openxmlformats.org/drawingml/2006/chart" xmlns:r="http://schemas.openxmlformats.org/officeDocument/2006/relationships" r:id="rId45"/>
          </a:graphicData>
        </a:graphic>
      </p:graphicFrame>
      <p:graphicFrame>
        <p:nvGraphicFramePr>
          <p:cNvPr id="12" name="Chart 112">
            <a:extLst>
              <a:ext uri="{FF2B5EF4-FFF2-40B4-BE49-F238E27FC236}">
                <a16:creationId xmlns:a16="http://schemas.microsoft.com/office/drawing/2014/main" id="{3D9EE45C-286F-B33C-BE2C-B6E92D58A031}"/>
              </a:ext>
            </a:extLst>
          </p:cNvPr>
          <p:cNvGraphicFramePr/>
          <p:nvPr>
            <p:custDataLst>
              <p:tags r:id="rId25"/>
            </p:custDataLst>
            <p:extLst>
              <p:ext uri="{D42A27DB-BD31-4B8C-83A1-F6EECF244321}">
                <p14:modId xmlns:p14="http://schemas.microsoft.com/office/powerpoint/2010/main" val="2518866735"/>
              </p:ext>
            </p:extLst>
          </p:nvPr>
        </p:nvGraphicFramePr>
        <p:xfrm>
          <a:off x="5140325" y="2322513"/>
          <a:ext cx="4589463" cy="3694112"/>
        </p:xfrm>
        <a:graphic>
          <a:graphicData uri="http://schemas.openxmlformats.org/drawingml/2006/chart">
            <c:chart xmlns:c="http://schemas.openxmlformats.org/drawingml/2006/chart" xmlns:r="http://schemas.openxmlformats.org/officeDocument/2006/relationships" r:id="rId46"/>
          </a:graphicData>
        </a:graphic>
      </p:graphicFrame>
      <p:sp>
        <p:nvSpPr>
          <p:cNvPr id="15" name="テキスト プレースホルダ 9">
            <a:extLst>
              <a:ext uri="{FF2B5EF4-FFF2-40B4-BE49-F238E27FC236}">
                <a16:creationId xmlns:a16="http://schemas.microsoft.com/office/drawing/2014/main" id="{2A20F611-B7E6-552C-A37F-CB076FBBEC8F}"/>
              </a:ext>
            </a:extLst>
          </p:cNvPr>
          <p:cNvSpPr>
            <a:spLocks noGrp="1"/>
          </p:cNvSpPr>
          <p:nvPr>
            <p:custDataLst>
              <p:tags r:id="rId26"/>
            </p:custDataLst>
          </p:nvPr>
        </p:nvSpPr>
        <p:spPr bwMode="auto">
          <a:xfrm>
            <a:off x="5354638"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3982D72-543D-4449-91AE-7FA89391EEA7}" type="datetime'''2''''''''0''''''''1''''''''''''4'''''''''''''''''''''">
              <a:rPr lang="ja-JP" altLang="en-US" sz="1000" smtClean="0">
                <a:latin typeface="+mj-lt"/>
              </a:rPr>
              <a:pPr/>
              <a:t>2014</a:t>
            </a:fld>
            <a:endParaRPr kumimoji="0" lang="ja-JP" altLang="en-US" sz="800" dirty="0">
              <a:latin typeface="+mj-lt"/>
              <a:sym typeface="+mn-lt"/>
            </a:endParaRPr>
          </a:p>
        </p:txBody>
      </p:sp>
      <p:sp>
        <p:nvSpPr>
          <p:cNvPr id="16" name="テキスト プレースホルダ 9">
            <a:extLst>
              <a:ext uri="{FF2B5EF4-FFF2-40B4-BE49-F238E27FC236}">
                <a16:creationId xmlns:a16="http://schemas.microsoft.com/office/drawing/2014/main" id="{00B43397-A4BF-2005-AEA9-13BBFBF0448B}"/>
              </a:ext>
            </a:extLst>
          </p:cNvPr>
          <p:cNvSpPr>
            <a:spLocks noGrp="1"/>
          </p:cNvSpPr>
          <p:nvPr>
            <p:custDataLst>
              <p:tags r:id="rId27"/>
            </p:custDataLst>
          </p:nvPr>
        </p:nvSpPr>
        <p:spPr bwMode="auto">
          <a:xfrm>
            <a:off x="5918173"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E5A097-735B-42EE-9A7E-7D4544CD3238}" type="datetime'''''''''1''''''''5'''''''''''''''''''''''''''''''''''''">
              <a:rPr lang="ja-JP" altLang="en-US" sz="1000" smtClean="0">
                <a:latin typeface="+mj-lt"/>
              </a:rPr>
              <a:pPr/>
              <a:t>15</a:t>
            </a:fld>
            <a:endParaRPr kumimoji="0"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242CDC4B-8D7D-1A10-4907-477FC49700EE}"/>
              </a:ext>
            </a:extLst>
          </p:cNvPr>
          <p:cNvSpPr>
            <a:spLocks noGrp="1"/>
          </p:cNvSpPr>
          <p:nvPr>
            <p:custDataLst>
              <p:tags r:id="rId28"/>
            </p:custDataLst>
          </p:nvPr>
        </p:nvSpPr>
        <p:spPr bwMode="auto">
          <a:xfrm>
            <a:off x="6428241"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A6F2C1-C200-4724-892E-389CD2BAB388}" type="datetime'''''''''''''''''''''1''''''''''''''''''''''''''6'''''''''">
              <a:rPr lang="ja-JP" altLang="en-US" sz="1000" smtClean="0">
                <a:latin typeface="+mj-lt"/>
              </a:rPr>
              <a:pPr/>
              <a:t>16</a:t>
            </a:fld>
            <a:endParaRPr kumimoji="0"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CFF9A780-3620-0529-887C-EDF0E9EE094F}"/>
              </a:ext>
            </a:extLst>
          </p:cNvPr>
          <p:cNvSpPr>
            <a:spLocks noGrp="1"/>
          </p:cNvSpPr>
          <p:nvPr>
            <p:custDataLst>
              <p:tags r:id="rId29"/>
            </p:custDataLst>
          </p:nvPr>
        </p:nvSpPr>
        <p:spPr bwMode="auto">
          <a:xfrm>
            <a:off x="2144688"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17</a:t>
            </a:r>
            <a:endParaRPr kumimoji="0" lang="ja-JP" altLang="en-US" sz="1000" dirty="0">
              <a:sym typeface="+mn-lt"/>
            </a:endParaRPr>
          </a:p>
        </p:txBody>
      </p:sp>
      <p:sp>
        <p:nvSpPr>
          <p:cNvPr id="29" name="テキスト プレースホルダ 9">
            <a:extLst>
              <a:ext uri="{FF2B5EF4-FFF2-40B4-BE49-F238E27FC236}">
                <a16:creationId xmlns:a16="http://schemas.microsoft.com/office/drawing/2014/main" id="{37125104-58A8-CDC6-3078-F37735BD14E6}"/>
              </a:ext>
            </a:extLst>
          </p:cNvPr>
          <p:cNvSpPr>
            <a:spLocks noGrp="1"/>
          </p:cNvSpPr>
          <p:nvPr>
            <p:custDataLst>
              <p:tags r:id="rId30"/>
            </p:custDataLst>
          </p:nvPr>
        </p:nvSpPr>
        <p:spPr bwMode="auto">
          <a:xfrm>
            <a:off x="2622738"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18</a:t>
            </a:r>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BC1F391B-1C71-B536-A08B-ECB4B25238FA}"/>
              </a:ext>
            </a:extLst>
          </p:cNvPr>
          <p:cNvSpPr>
            <a:spLocks noGrp="1"/>
          </p:cNvSpPr>
          <p:nvPr>
            <p:custDataLst>
              <p:tags r:id="rId31"/>
            </p:custDataLst>
          </p:nvPr>
        </p:nvSpPr>
        <p:spPr bwMode="auto">
          <a:xfrm>
            <a:off x="3133199"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19</a:t>
            </a:r>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4AA4D5AF-FDC2-6799-B0D8-E4A6798B7580}"/>
              </a:ext>
            </a:extLst>
          </p:cNvPr>
          <p:cNvSpPr>
            <a:spLocks noGrp="1"/>
          </p:cNvSpPr>
          <p:nvPr>
            <p:custDataLst>
              <p:tags r:id="rId32"/>
            </p:custDataLst>
          </p:nvPr>
        </p:nvSpPr>
        <p:spPr bwMode="auto">
          <a:xfrm>
            <a:off x="3611248"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20</a:t>
            </a:r>
            <a:endParaRPr kumimoji="0"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2517AF94-F9F5-97A0-555B-241CF7E9BD7B}"/>
              </a:ext>
            </a:extLst>
          </p:cNvPr>
          <p:cNvSpPr>
            <a:spLocks noGrp="1"/>
          </p:cNvSpPr>
          <p:nvPr>
            <p:custDataLst>
              <p:tags r:id="rId33"/>
            </p:custDataLst>
          </p:nvPr>
        </p:nvSpPr>
        <p:spPr bwMode="auto">
          <a:xfrm>
            <a:off x="4089297"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21</a:t>
            </a:r>
            <a:endParaRPr kumimoji="0"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189CA33D-64C8-DBA5-7916-28595CE7E543}"/>
              </a:ext>
            </a:extLst>
          </p:cNvPr>
          <p:cNvSpPr>
            <a:spLocks noGrp="1"/>
          </p:cNvSpPr>
          <p:nvPr>
            <p:custDataLst>
              <p:tags r:id="rId34"/>
            </p:custDataLst>
          </p:nvPr>
        </p:nvSpPr>
        <p:spPr bwMode="auto">
          <a:xfrm>
            <a:off x="4567346"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22</a:t>
            </a:r>
            <a:endParaRPr kumimoji="0"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30963695-D14D-6EE0-10F9-C6A078C734A4}"/>
              </a:ext>
            </a:extLst>
          </p:cNvPr>
          <p:cNvSpPr>
            <a:spLocks noGrp="1"/>
          </p:cNvSpPr>
          <p:nvPr>
            <p:custDataLst>
              <p:tags r:id="rId35"/>
            </p:custDataLst>
          </p:nvPr>
        </p:nvSpPr>
        <p:spPr bwMode="auto">
          <a:xfrm>
            <a:off x="6932228"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17</a:t>
            </a:r>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DF673074-CD3F-A3CA-3020-9A342ABDC410}"/>
              </a:ext>
            </a:extLst>
          </p:cNvPr>
          <p:cNvSpPr>
            <a:spLocks noGrp="1"/>
          </p:cNvSpPr>
          <p:nvPr>
            <p:custDataLst>
              <p:tags r:id="rId36"/>
            </p:custDataLst>
          </p:nvPr>
        </p:nvSpPr>
        <p:spPr bwMode="auto">
          <a:xfrm>
            <a:off x="7454478"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18</a:t>
            </a:r>
            <a:endParaRPr kumimoji="0"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D1BF49E2-07B0-04FE-0F22-39CFFA90B847}"/>
              </a:ext>
            </a:extLst>
          </p:cNvPr>
          <p:cNvSpPr>
            <a:spLocks noGrp="1"/>
          </p:cNvSpPr>
          <p:nvPr>
            <p:custDataLst>
              <p:tags r:id="rId37"/>
            </p:custDataLst>
          </p:nvPr>
        </p:nvSpPr>
        <p:spPr bwMode="auto">
          <a:xfrm>
            <a:off x="7958465"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19</a:t>
            </a:r>
            <a:endParaRPr kumimoji="0"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47BC4655-CA64-24BE-569C-995FA8913727}"/>
              </a:ext>
            </a:extLst>
          </p:cNvPr>
          <p:cNvSpPr>
            <a:spLocks noGrp="1"/>
          </p:cNvSpPr>
          <p:nvPr>
            <p:custDataLst>
              <p:tags r:id="rId38"/>
            </p:custDataLst>
          </p:nvPr>
        </p:nvSpPr>
        <p:spPr bwMode="auto">
          <a:xfrm>
            <a:off x="8473297"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20</a:t>
            </a:r>
            <a:endParaRPr kumimoji="0"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9D78B480-D81D-C9A5-0569-7C042D835A4D}"/>
              </a:ext>
            </a:extLst>
          </p:cNvPr>
          <p:cNvSpPr>
            <a:spLocks noGrp="1"/>
          </p:cNvSpPr>
          <p:nvPr>
            <p:custDataLst>
              <p:tags r:id="rId39"/>
            </p:custDataLst>
          </p:nvPr>
        </p:nvSpPr>
        <p:spPr bwMode="auto">
          <a:xfrm>
            <a:off x="8984547"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21</a:t>
            </a:r>
            <a:endParaRPr kumimoji="0"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18B639C5-8F2C-7CBF-3405-E4E962D4C538}"/>
              </a:ext>
            </a:extLst>
          </p:cNvPr>
          <p:cNvSpPr>
            <a:spLocks noGrp="1"/>
          </p:cNvSpPr>
          <p:nvPr>
            <p:custDataLst>
              <p:tags r:id="rId40"/>
            </p:custDataLst>
          </p:nvPr>
        </p:nvSpPr>
        <p:spPr bwMode="auto">
          <a:xfrm>
            <a:off x="9499379" y="6003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22</a:t>
            </a:r>
            <a:endParaRPr kumimoji="0" lang="ja-JP" altLang="en-US" sz="800" dirty="0">
              <a:latin typeface="+mj-lt"/>
              <a:sym typeface="+mn-lt"/>
            </a:endParaRPr>
          </a:p>
        </p:txBody>
      </p:sp>
    </p:spTree>
    <p:extLst>
      <p:ext uri="{BB962C8B-B14F-4D97-AF65-F5344CB8AC3E}">
        <p14:creationId xmlns:p14="http://schemas.microsoft.com/office/powerpoint/2010/main" val="382648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319715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44588"/>
            <a:ext cx="9505055" cy="360050"/>
          </a:xfrm>
        </p:spPr>
        <p:txBody>
          <a:bodyPr vert="horz"/>
          <a:lstStyle/>
          <a:p>
            <a:r>
              <a:rPr lang="ja-JP" altLang="en-US" dirty="0"/>
              <a:t>ベトナム／医療関連／医療・公衆衛生</a:t>
            </a:r>
            <a:endParaRPr kumimoji="1" lang="ja-JP" altLang="en-US" dirty="0"/>
          </a:p>
        </p:txBody>
      </p:sp>
      <p:grpSp>
        <p:nvGrpSpPr>
          <p:cNvPr id="5" name="グループ化 7">
            <a:extLst>
              <a:ext uri="{FF2B5EF4-FFF2-40B4-BE49-F238E27FC236}">
                <a16:creationId xmlns:a16="http://schemas.microsoft.com/office/drawing/2014/main" id="{F946A794-8101-4626-8BBE-6C9C16AD2426}"/>
              </a:ext>
            </a:extLst>
          </p:cNvPr>
          <p:cNvGrpSpPr/>
          <p:nvPr/>
        </p:nvGrpSpPr>
        <p:grpSpPr>
          <a:xfrm>
            <a:off x="1483058" y="2405281"/>
            <a:ext cx="4536507" cy="288032"/>
            <a:chOff x="4803500" y="2113806"/>
            <a:chExt cx="2954133" cy="288032"/>
          </a:xfrm>
        </p:grpSpPr>
        <p:cxnSp>
          <p:nvCxnSpPr>
            <p:cNvPr id="9" name="直線コネクタ 40">
              <a:extLst>
                <a:ext uri="{FF2B5EF4-FFF2-40B4-BE49-F238E27FC236}">
                  <a16:creationId xmlns:a16="http://schemas.microsoft.com/office/drawing/2014/main" id="{9831D830-D181-4227-8304-4DA595B56C3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6412579-6077-41B2-93D1-A27A3CA222F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73549DBD-2F7F-4CAF-A1FD-09E8C563C768}"/>
              </a:ext>
            </a:extLst>
          </p:cNvPr>
          <p:cNvSpPr txBox="1"/>
          <p:nvPr/>
        </p:nvSpPr>
        <p:spPr>
          <a:xfrm>
            <a:off x="1712638" y="366515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医療技師</a:t>
            </a:r>
          </a:p>
        </p:txBody>
      </p:sp>
      <p:sp>
        <p:nvSpPr>
          <p:cNvPr id="14" name="テキスト ボックス 45">
            <a:extLst>
              <a:ext uri="{FF2B5EF4-FFF2-40B4-BE49-F238E27FC236}">
                <a16:creationId xmlns:a16="http://schemas.microsoft.com/office/drawing/2014/main" id="{C8A115D3-D183-47EF-A32A-3624E861EE9D}"/>
              </a:ext>
            </a:extLst>
          </p:cNvPr>
          <p:cNvSpPr txBox="1"/>
          <p:nvPr/>
        </p:nvSpPr>
        <p:spPr>
          <a:xfrm>
            <a:off x="4784205" y="368068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4652FC9-6740-4779-A17B-B8A805C150A2}"/>
              </a:ext>
            </a:extLst>
          </p:cNvPr>
          <p:cNvSpPr txBox="1"/>
          <p:nvPr/>
        </p:nvSpPr>
        <p:spPr>
          <a:xfrm>
            <a:off x="1723863" y="318230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B46EE857-56E7-416E-9F75-420459005932}"/>
              </a:ext>
            </a:extLst>
          </p:cNvPr>
          <p:cNvSpPr txBox="1"/>
          <p:nvPr/>
        </p:nvSpPr>
        <p:spPr>
          <a:xfrm>
            <a:off x="4795430" y="318230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269896A1-1C41-4361-8DCA-DEB061FA1A58}"/>
              </a:ext>
            </a:extLst>
          </p:cNvPr>
          <p:cNvSpPr txBox="1"/>
          <p:nvPr/>
        </p:nvSpPr>
        <p:spPr>
          <a:xfrm>
            <a:off x="6296373" y="3685057"/>
            <a:ext cx="74485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17,043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A4E02D7-9E2B-4E87-83CC-AB55605ADE9A}"/>
              </a:ext>
            </a:extLst>
          </p:cNvPr>
          <p:cNvSpPr txBox="1"/>
          <p:nvPr/>
        </p:nvSpPr>
        <p:spPr>
          <a:xfrm>
            <a:off x="6296373" y="318667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33,841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10">
            <a:extLst>
              <a:ext uri="{FF2B5EF4-FFF2-40B4-BE49-F238E27FC236}">
                <a16:creationId xmlns:a16="http://schemas.microsoft.com/office/drawing/2014/main" id="{742C3FC9-4B06-48B0-B873-5CAFAE0406CC}"/>
              </a:ext>
            </a:extLst>
          </p:cNvPr>
          <p:cNvSpPr txBox="1"/>
          <p:nvPr/>
        </p:nvSpPr>
        <p:spPr>
          <a:xfrm>
            <a:off x="200025"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ベトナムの医科大学では医師・看護師以外にも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Testing Technician”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”Biomedical Technicians”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などの課程を置いて、人材育成に力を入れているが、登録制度は見当たらなかった。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各資格別の人数の詳細は不明だが、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と世界理学療法連盟によれば、以下の通り。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45">
            <a:extLst>
              <a:ext uri="{FF2B5EF4-FFF2-40B4-BE49-F238E27FC236}">
                <a16:creationId xmlns:a16="http://schemas.microsoft.com/office/drawing/2014/main" id="{7B0088E2-48A3-4EE2-A772-A296F9FA5B3E}"/>
              </a:ext>
            </a:extLst>
          </p:cNvPr>
          <p:cNvSpPr txBox="1"/>
          <p:nvPr/>
        </p:nvSpPr>
        <p:spPr>
          <a:xfrm>
            <a:off x="1712638" y="42325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31" name="テキスト ボックス 45">
            <a:extLst>
              <a:ext uri="{FF2B5EF4-FFF2-40B4-BE49-F238E27FC236}">
                <a16:creationId xmlns:a16="http://schemas.microsoft.com/office/drawing/2014/main" id="{4BDD1648-BFB5-4603-BC13-01A20E34452F}"/>
              </a:ext>
            </a:extLst>
          </p:cNvPr>
          <p:cNvSpPr txBox="1"/>
          <p:nvPr/>
        </p:nvSpPr>
        <p:spPr>
          <a:xfrm>
            <a:off x="4784205" y="42480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45">
            <a:extLst>
              <a:ext uri="{FF2B5EF4-FFF2-40B4-BE49-F238E27FC236}">
                <a16:creationId xmlns:a16="http://schemas.microsoft.com/office/drawing/2014/main" id="{BF9228BB-506C-49D6-B77B-20BA4276A3A8}"/>
              </a:ext>
            </a:extLst>
          </p:cNvPr>
          <p:cNvSpPr txBox="1"/>
          <p:nvPr/>
        </p:nvSpPr>
        <p:spPr>
          <a:xfrm>
            <a:off x="1723863" y="4772018"/>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33" name="テキスト ボックス 45">
            <a:extLst>
              <a:ext uri="{FF2B5EF4-FFF2-40B4-BE49-F238E27FC236}">
                <a16:creationId xmlns:a16="http://schemas.microsoft.com/office/drawing/2014/main" id="{489BB6C4-FA82-4A60-9763-B92DD2D463E9}"/>
              </a:ext>
            </a:extLst>
          </p:cNvPr>
          <p:cNvSpPr txBox="1"/>
          <p:nvPr/>
        </p:nvSpPr>
        <p:spPr>
          <a:xfrm>
            <a:off x="4784205" y="4772018"/>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45">
            <a:extLst>
              <a:ext uri="{FF2B5EF4-FFF2-40B4-BE49-F238E27FC236}">
                <a16:creationId xmlns:a16="http://schemas.microsoft.com/office/drawing/2014/main" id="{2DFD744E-E074-4EF1-8FDC-AF4D5D67F8AA}"/>
              </a:ext>
            </a:extLst>
          </p:cNvPr>
          <p:cNvSpPr txBox="1"/>
          <p:nvPr/>
        </p:nvSpPr>
        <p:spPr>
          <a:xfrm>
            <a:off x="6393160" y="425246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5" name="テキスト ボックス 45">
            <a:extLst>
              <a:ext uri="{FF2B5EF4-FFF2-40B4-BE49-F238E27FC236}">
                <a16:creationId xmlns:a16="http://schemas.microsoft.com/office/drawing/2014/main" id="{8D5887BF-3F0C-4CB6-B283-83F04D236EBC}"/>
              </a:ext>
            </a:extLst>
          </p:cNvPr>
          <p:cNvSpPr txBox="1"/>
          <p:nvPr/>
        </p:nvSpPr>
        <p:spPr>
          <a:xfrm>
            <a:off x="6393160" y="477638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6" name="テキスト ボックス 45">
            <a:extLst>
              <a:ext uri="{FF2B5EF4-FFF2-40B4-BE49-F238E27FC236}">
                <a16:creationId xmlns:a16="http://schemas.microsoft.com/office/drawing/2014/main" id="{4250CF2C-64C7-42D4-B116-238408F1A6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保健省及び</a:t>
            </a:r>
            <a:r>
              <a:rPr lang="en-US" altLang="ja-JP" sz="1400" dirty="0"/>
              <a:t>Vietnam Social Security</a:t>
            </a:r>
            <a:r>
              <a:rPr lang="ja-JP" altLang="en-US" sz="1400" dirty="0"/>
              <a:t>（</a:t>
            </a:r>
            <a:r>
              <a:rPr lang="en-US" altLang="ja-JP" sz="1400" dirty="0"/>
              <a:t>VSS</a:t>
            </a:r>
            <a:r>
              <a:rPr lang="ja-JP" altLang="en-US" sz="1400" dirty="0"/>
              <a:t>）による公的健康保険制度があり、国民皆保険を目指している。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健康保険の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加入率は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90.2%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0">
            <a:extLst>
              <a:ext uri="{FF2B5EF4-FFF2-40B4-BE49-F238E27FC236}">
                <a16:creationId xmlns:a16="http://schemas.microsoft.com/office/drawing/2014/main" id="{B417AED1-0236-4289-94FB-FAC12469FBC8}"/>
              </a:ext>
            </a:extLst>
          </p:cNvPr>
          <p:cNvGraphicFramePr>
            <a:graphicFrameLocks noGrp="1"/>
          </p:cNvGraphicFramePr>
          <p:nvPr>
            <p:extLst>
              <p:ext uri="{D42A27DB-BD31-4B8C-83A1-F6EECF244321}">
                <p14:modId xmlns:p14="http://schemas.microsoft.com/office/powerpoint/2010/main" val="2211827603"/>
              </p:ext>
            </p:extLst>
          </p:nvPr>
        </p:nvGraphicFramePr>
        <p:xfrm>
          <a:off x="848544" y="1820066"/>
          <a:ext cx="8208186" cy="4442282"/>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4065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25/2008/</a:t>
                      </a:r>
                      <a:r>
                        <a:rPr lang="en-US" sz="1100" dirty="0"/>
                        <a:t>QH12）（2009</a:t>
                      </a:r>
                      <a:r>
                        <a:rPr lang="ja-JP" altLang="en-US" sz="1100" dirty="0"/>
                        <a:t>年</a:t>
                      </a:r>
                      <a:r>
                        <a:rPr lang="en-US" altLang="ja-JP" sz="1100" dirty="0"/>
                        <a:t>7</a:t>
                      </a:r>
                      <a:r>
                        <a:rPr lang="ja-JP" altLang="en-US" sz="1100" dirty="0"/>
                        <a:t>月</a:t>
                      </a:r>
                      <a:r>
                        <a:rPr lang="en-US" altLang="ja-JP" sz="1100" dirty="0"/>
                        <a:t>1</a:t>
                      </a:r>
                      <a:r>
                        <a:rPr lang="ja-JP" altLang="en-US" sz="1100" dirty="0"/>
                        <a:t>日施行） </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46/2014/</a:t>
                      </a:r>
                      <a:r>
                        <a:rPr lang="en-US" sz="1100" dirty="0"/>
                        <a:t>QH13）（2015</a:t>
                      </a:r>
                      <a:r>
                        <a:rPr lang="ja-JP" altLang="en-US" sz="1100" dirty="0"/>
                        <a:t>年</a:t>
                      </a:r>
                      <a:r>
                        <a:rPr lang="en-US" altLang="ja-JP" sz="1100" dirty="0"/>
                        <a:t>1</a:t>
                      </a:r>
                      <a:r>
                        <a:rPr lang="ja-JP" altLang="en-US" sz="1100" dirty="0"/>
                        <a:t>月</a:t>
                      </a:r>
                      <a:r>
                        <a:rPr lang="en-US" altLang="ja-JP" sz="1100" dirty="0"/>
                        <a:t>1</a:t>
                      </a:r>
                      <a:r>
                        <a:rPr lang="ja-JP" altLang="en-US" sz="1100" dirty="0"/>
                        <a:t>日施行）</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73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保健省（</a:t>
                      </a:r>
                      <a:r>
                        <a:rPr lang="en-US" altLang="ja-JP" sz="1100" dirty="0"/>
                        <a:t>MOH</a:t>
                      </a:r>
                      <a:r>
                        <a:rPr lang="ja-JP" altLang="en-US" sz="1100" dirty="0"/>
                        <a:t>）</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ベトナム社会保険（</a:t>
                      </a:r>
                      <a:r>
                        <a:rPr lang="en-US" altLang="ja-JP" sz="1100" dirty="0"/>
                        <a:t>VSS</a:t>
                      </a:r>
                      <a:r>
                        <a:rPr lang="ja-JP" altLang="en-US" sz="1100" dirty="0"/>
                        <a:t>）</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3746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en-US" altLang="ja-JP" sz="1100" dirty="0"/>
                        <a:t>3</a:t>
                      </a:r>
                      <a:r>
                        <a:rPr lang="ja-JP" altLang="en-US" sz="1100" dirty="0"/>
                        <a:t>か月以上の期間の定めのある労働契約又は期間の定めのない労働契約による労働者、公務員、退職手当や労働災害・職 業病手当等の社会保険受給者、失業保険受給者、貧困者、困難な状況にある少数民族、ベトナム政府の奨学金を受給する 外国人、</a:t>
                      </a:r>
                      <a:r>
                        <a:rPr lang="en-US" altLang="ja-JP" sz="1100" dirty="0"/>
                        <a:t>6</a:t>
                      </a:r>
                      <a:r>
                        <a:rPr lang="ja-JP" altLang="en-US" sz="1100" dirty="0"/>
                        <a:t>歳以下の子ども、学生、農林水産業に従事する者、等。</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046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ja-JP" altLang="en-US" sz="1100" dirty="0"/>
                        <a:t>上記の被保険者本人。</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653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lang="ja-JP" altLang="en-US" sz="1100" dirty="0"/>
                        <a:t>給付対象は、外来及び入院での診療・治療。</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診察、治療、リハビリ、胎児の定期診断、出産。</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緊急・入院を要する場合で、</a:t>
                      </a:r>
                      <a:r>
                        <a:rPr lang="en-US" altLang="ja-JP" sz="1100" dirty="0"/>
                        <a:t>6</a:t>
                      </a:r>
                      <a:r>
                        <a:rPr lang="ja-JP" altLang="en-US" sz="1100" dirty="0"/>
                        <a:t>歳以下の子ども、貧困等の場合は、郡レベル病院からより上位レベルの病院の移送費。</a:t>
                      </a:r>
                      <a:endPar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509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被保険者のカテゴリーにより、</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保険料や拠出者は被保険者のカテゴリーによって異なるが、本人拠出保険料は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4.5%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士官、貧困生活者、社会経済的に困難な地域の少数民族、６歳以下の子ども、革命功労者、革命功労者の家族等の保険料は政府が全額負担している。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8,844</a:t>
                      </a:r>
                      <a:r>
                        <a:rPr lang="ja-JP" altLang="en-US" sz="1100" dirty="0"/>
                        <a:t>万人／カバー率</a:t>
                      </a:r>
                      <a:r>
                        <a:rPr lang="en-US" altLang="ja-JP" sz="1100" dirty="0"/>
                        <a:t>90.2</a:t>
                      </a:r>
                      <a:r>
                        <a:rPr lang="ja-JP" altLang="en-US" sz="1100" dirty="0"/>
                        <a:t>％（</a:t>
                      </a:r>
                      <a:r>
                        <a:rPr lang="en-US" altLang="ja-JP" sz="1100" dirty="0"/>
                        <a:t>2021</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112</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億ドン（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100" dirty="0">
                          <a:latin typeface="Arial" panose="020B0604020202020204" pitchFamily="34" charset="0"/>
                          <a:ea typeface="ＭＳ Ｐゴシック" panose="020B0600070205080204" pitchFamily="50" charset="-128"/>
                          <a:cs typeface="Arial" panose="020B0604020202020204" pitchFamily="34" charset="0"/>
                        </a:rPr>
                        <a:t>健康保険金収入</a:t>
                      </a:r>
                      <a:r>
                        <a:rPr kumimoji="1" lang="en-US" altLang="zh-TW"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9" name="テキスト ボックス 20">
            <a:extLst>
              <a:ext uri="{FF2B5EF4-FFF2-40B4-BE49-F238E27FC236}">
                <a16:creationId xmlns:a16="http://schemas.microsoft.com/office/drawing/2014/main" id="{CC08F831-9D88-4B47-AA97-EB707B983E14}"/>
              </a:ext>
            </a:extLst>
          </p:cNvPr>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ベトナム政府「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Statistical Yearbook of Vietnam</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mj-lt"/>
                <a:ea typeface="ＭＳ Ｐゴシック" panose="020B0600070205080204" pitchFamily="50" charset="-128"/>
                <a:cs typeface="Arial" panose="020B0604020202020204" pitchFamily="34" charset="0"/>
              </a:rPr>
              <a:t> </a:t>
            </a:r>
            <a:r>
              <a:rPr lang="ja-JP" altLang="en-US" sz="700" noProof="1">
                <a:latin typeface="+mj-lt"/>
                <a:ea typeface="ＭＳ Ｐゴシック" panose="020B0600070205080204" pitchFamily="50" charset="-128"/>
                <a:cs typeface="Arial" panose="020B0604020202020204" pitchFamily="34" charset="0"/>
              </a:rPr>
              <a:t>、</a:t>
            </a:r>
            <a:r>
              <a:rPr lang="ja-JP" altLang="en-US" sz="800" noProof="1">
                <a:latin typeface="+mj-lt"/>
                <a:ea typeface="ＭＳ Ｐゴシック" panose="020B0600070205080204" pitchFamily="50" charset="-128"/>
                <a:cs typeface="Arial" panose="020B0604020202020204" pitchFamily="34" charset="0"/>
              </a:rPr>
              <a:t>ベトナム政府「</a:t>
            </a:r>
            <a:r>
              <a:rPr lang="en-US" altLang="ja-JP" sz="800" noProof="1">
                <a:latin typeface="+mj-lt"/>
                <a:ea typeface="ＭＳ Ｐゴシック" panose="020B0600070205080204" pitchFamily="50" charset="-128"/>
                <a:cs typeface="Arial" panose="020B0604020202020204" pitchFamily="34" charset="0"/>
              </a:rPr>
              <a:t>Statistical Yearbook of Vietnam</a:t>
            </a:r>
            <a:r>
              <a:rPr lang="ja-JP" altLang="en-US" sz="800" noProof="1">
                <a:latin typeface="+mj-lt"/>
                <a:ea typeface="ＭＳ Ｐゴシック" panose="020B0600070205080204" pitchFamily="50" charset="-128"/>
                <a:cs typeface="Arial" panose="020B0604020202020204" pitchFamily="34" charset="0"/>
              </a:rPr>
              <a:t>」</a:t>
            </a:r>
            <a:r>
              <a:rPr lang="en-US" altLang="ja-JP" sz="800" noProof="1">
                <a:latin typeface="+mj-lt"/>
                <a:ea typeface="ＭＳ Ｐゴシック" panose="020B0600070205080204" pitchFamily="50" charset="-128"/>
                <a:cs typeface="Arial" panose="020B0604020202020204" pitchFamily="34" charset="0"/>
              </a:rPr>
              <a:t> (2022)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1164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64568" y="3861048"/>
            <a:ext cx="7776864" cy="2160240"/>
          </a:xfrm>
          <a:prstGeom prst="roundRect">
            <a:avLst>
              <a:gd name="adj" fmla="val 4274"/>
            </a:avLst>
          </a:prstGeom>
          <a:solidFill>
            <a:srgbClr val="F6E8C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2/3</a:t>
            </a:r>
            <a:r>
              <a:rPr lang="ja-JP" altLang="en-US" dirty="0"/>
              <a:t>）</a:t>
            </a:r>
            <a:endParaRPr lang="zh-TW" altLang="en-US" dirty="0"/>
          </a:p>
        </p:txBody>
      </p:sp>
      <p:sp>
        <p:nvSpPr>
          <p:cNvPr id="6" name="角丸四角形 5"/>
          <p:cNvSpPr/>
          <p:nvPr/>
        </p:nvSpPr>
        <p:spPr>
          <a:xfrm>
            <a:off x="3728864"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保健省の定めに基づく専門分野に適した病院の紹介を受けた場合</a:t>
            </a:r>
          </a:p>
        </p:txBody>
      </p:sp>
      <p:sp>
        <p:nvSpPr>
          <p:cNvPr id="8" name="角丸四角形 7"/>
          <p:cNvSpPr/>
          <p:nvPr/>
        </p:nvSpPr>
        <p:spPr>
          <a:xfrm>
            <a:off x="6393160"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救急時に適切な国営病院にて診察・治療を受ける場合</a:t>
            </a:r>
          </a:p>
        </p:txBody>
      </p:sp>
      <p:sp>
        <p:nvSpPr>
          <p:cNvPr id="9" name="角丸四角形 8"/>
          <p:cNvSpPr/>
          <p:nvPr/>
        </p:nvSpPr>
        <p:spPr>
          <a:xfrm>
            <a:off x="1064568"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医療保険カードに記載された病院にて診療・治療を受ける場合</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2108684"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4772980"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437276"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470590" y="3995772"/>
            <a:ext cx="4964821" cy="369332"/>
          </a:xfrm>
          <a:prstGeom prst="rect">
            <a:avLst/>
          </a:prstGeom>
        </p:spPr>
        <p:txBody>
          <a:bodyPr wrap="none">
            <a:spAutoFit/>
          </a:bodyPr>
          <a:lstStyle/>
          <a:p>
            <a:r>
              <a:rPr lang="zh-TW" altLang="en-US" dirty="0">
                <a:solidFill>
                  <a:srgbClr val="000000"/>
                </a:solidFill>
                <a:latin typeface="HGP創英角ｺﾞｼｯｸUB" panose="020B0900000000000000" pitchFamily="50" charset="-128"/>
                <a:ea typeface="HGP創英角ｺﾞｼｯｸUB" panose="020B0900000000000000" pitchFamily="50" charset="-128"/>
              </a:rPr>
              <a:t>保険</a:t>
            </a:r>
            <a:r>
              <a:rPr lang="ja-JP" altLang="en-US" dirty="0">
                <a:solidFill>
                  <a:srgbClr val="000000"/>
                </a:solidFill>
                <a:latin typeface="HGP創英角ｺﾞｼｯｸUB" panose="020B0900000000000000" pitchFamily="50" charset="-128"/>
                <a:ea typeface="HGP創英角ｺﾞｼｯｸUB" panose="020B0900000000000000" pitchFamily="50" charset="-128"/>
              </a:rPr>
              <a:t>の対象となる医療サービスの価格の決定方法</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1352600" y="4365104"/>
            <a:ext cx="7200800" cy="1403974"/>
          </a:xfrm>
          <a:prstGeom prst="rect">
            <a:avLst/>
          </a:prstGeom>
        </p:spPr>
        <p:txBody>
          <a:bodyPr wrap="square" lIns="0" rIns="0">
            <a:spAutoFit/>
          </a:bodyPr>
          <a:lstStyle/>
          <a:p>
            <a:pPr algn="just">
              <a:lnSpc>
                <a:spcPct val="114000"/>
              </a:lnSpc>
              <a:spcAft>
                <a:spcPts val="400"/>
              </a:spcAft>
              <a:buClr>
                <a:srgbClr val="3D6AA7"/>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Circular No. 04/2012/TTLT- BYT- BTC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により上限価格が規定。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Aft>
                <a:spcPts val="400"/>
              </a:spcAft>
              <a:buClr>
                <a:srgbClr val="3D6AA7"/>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リハビリテーション、妊娠検査、下級病院から上級病院への移転コスト等も保険の対象となるが、最新の医療サービスなどは保険の対象外となるものもある。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価格は投入コスト（薬価、機器の維持費、人件費など）に応じて決定</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価格の改定は頻繁には行われていない</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309320"/>
            <a:ext cx="8064896" cy="216024"/>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Partnership Group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Joint Annual Health Review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JICA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・三菱</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UFJ</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リサーチ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&amp;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コンサルティング「アジア地域社会保障セクター基礎情報収集・確認調査報告書要約編」（</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7"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保険制度が適用されるケースは、大きく分けて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8" name="グループ化 7"/>
          <p:cNvGrpSpPr/>
          <p:nvPr/>
        </p:nvGrpSpPr>
        <p:grpSpPr>
          <a:xfrm>
            <a:off x="776535" y="1844824"/>
            <a:ext cx="8352929" cy="288032"/>
            <a:chOff x="4803500" y="2113806"/>
            <a:chExt cx="2909373" cy="288032"/>
          </a:xfrm>
        </p:grpSpPr>
        <p:cxnSp>
          <p:nvCxnSpPr>
            <p:cNvPr id="19" name="直線コネクタ 18"/>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保険制度が適用されるケース</a:t>
              </a:r>
            </a:p>
          </p:txBody>
        </p:sp>
      </p:grpSp>
    </p:spTree>
    <p:extLst>
      <p:ext uri="{BB962C8B-B14F-4D97-AF65-F5344CB8AC3E}">
        <p14:creationId xmlns:p14="http://schemas.microsoft.com/office/powerpoint/2010/main" val="62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3/3</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保険料率や公費補助は、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No.25/2008/QH12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Decree No. 62/2009/ND-CP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によって規定されており、年齢や就業の有無、就業する産業などによって異なる。</a:t>
            </a:r>
          </a:p>
        </p:txBody>
      </p:sp>
      <p:sp>
        <p:nvSpPr>
          <p:cNvPr id="7" name="Rectangle 6"/>
          <p:cNvSpPr>
            <a:spLocks noChangeArrowheads="1"/>
          </p:cNvSpPr>
          <p:nvPr/>
        </p:nvSpPr>
        <p:spPr bwMode="auto">
          <a:xfrm>
            <a:off x="200471" y="162880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保険料率と公費補助</a:t>
            </a:r>
          </a:p>
        </p:txBody>
      </p:sp>
      <p:graphicFrame>
        <p:nvGraphicFramePr>
          <p:cNvPr id="8" name="表 7"/>
          <p:cNvGraphicFramePr>
            <a:graphicFrameLocks noGrp="1"/>
          </p:cNvGraphicFramePr>
          <p:nvPr>
            <p:extLst>
              <p:ext uri="{D42A27DB-BD31-4B8C-83A1-F6EECF244321}">
                <p14:modId xmlns:p14="http://schemas.microsoft.com/office/powerpoint/2010/main" val="4084603907"/>
              </p:ext>
            </p:extLst>
          </p:nvPr>
        </p:nvGraphicFramePr>
        <p:xfrm>
          <a:off x="200473" y="1988840"/>
          <a:ext cx="7416824" cy="3780000"/>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val="20000"/>
                    </a:ext>
                  </a:extLst>
                </a:gridCol>
                <a:gridCol w="851968">
                  <a:extLst>
                    <a:ext uri="{9D8B030D-6E8A-4147-A177-3AD203B41FA5}">
                      <a16:colId xmlns:a16="http://schemas.microsoft.com/office/drawing/2014/main" val="20001"/>
                    </a:ext>
                  </a:extLst>
                </a:gridCol>
                <a:gridCol w="1135666">
                  <a:extLst>
                    <a:ext uri="{9D8B030D-6E8A-4147-A177-3AD203B41FA5}">
                      <a16:colId xmlns:a16="http://schemas.microsoft.com/office/drawing/2014/main" val="20002"/>
                    </a:ext>
                  </a:extLst>
                </a:gridCol>
                <a:gridCol w="2044814">
                  <a:extLst>
                    <a:ext uri="{9D8B030D-6E8A-4147-A177-3AD203B41FA5}">
                      <a16:colId xmlns:a16="http://schemas.microsoft.com/office/drawing/2014/main" val="20003"/>
                    </a:ext>
                  </a:extLst>
                </a:gridCol>
                <a:gridCol w="2448273">
                  <a:extLst>
                    <a:ext uri="{9D8B030D-6E8A-4147-A177-3AD203B41FA5}">
                      <a16:colId xmlns:a16="http://schemas.microsoft.com/office/drawing/2014/main" val="20004"/>
                    </a:ext>
                  </a:extLst>
                </a:gridCol>
              </a:tblGrid>
              <a:tr h="252000">
                <a:tc gridSpan="3">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カテゴリー</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a:spcAft>
                          <a:spcPts val="0"/>
                        </a:spcAft>
                      </a:pPr>
                      <a:endParaRPr lang="ja-JP" sz="105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保険料率</a:t>
                      </a:r>
                      <a:r>
                        <a:rPr lang="en-US"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※1</a:t>
                      </a:r>
                      <a:endParaRPr lang="ja-JP"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保険料の公費補助</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7">
                  <a:txBody>
                    <a:bodyPr/>
                    <a:lstStyle/>
                    <a:p>
                      <a:pPr algn="l">
                        <a:spcAft>
                          <a:spcPts val="0"/>
                        </a:spcAft>
                      </a:pPr>
                      <a:r>
                        <a:rPr lang="ja-JP" altLang="en-US" sz="1000" b="1" kern="100" dirty="0">
                          <a:effectLst/>
                          <a:latin typeface="Arial" panose="020B0604020202020204" pitchFamily="34" charset="0"/>
                          <a:ea typeface="ＭＳ Ｐゴシック" panose="020B0600070205080204" pitchFamily="50" charset="-128"/>
                          <a:cs typeface="Arial" panose="020B0604020202020204" pitchFamily="34" charset="0"/>
                        </a:rPr>
                        <a:t>強制加入</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会社員、公務員など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月収の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p>
                    <a:p>
                      <a:pPr algn="ctr">
                        <a:spcAft>
                          <a:spcPts val="0"/>
                        </a:spcAft>
                      </a:pP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うち</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は雇用者</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00" kern="0" dirty="0" err="1">
                          <a:effectLst/>
                          <a:latin typeface="Arial" panose="020B0604020202020204" pitchFamily="34" charset="0"/>
                          <a:ea typeface="ＭＳ Ｐゴシック" panose="020B0600070205080204" pitchFamily="50" charset="-128"/>
                          <a:cs typeface="Arial" panose="020B0604020202020204" pitchFamily="34" charset="0"/>
                        </a:rPr>
                        <a:t>は</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被</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雇用者が負担）</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な</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老齢年金受給者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月に受け取る年金の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より</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全額</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障害手当受給者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貧困者、</a:t>
                      </a:r>
                      <a:r>
                        <a:rPr lang="en-US"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6</a:t>
                      </a: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歳以下の児童、叙勲者、など</a:t>
                      </a:r>
                      <a:endParaRPr lang="ja-JP" sz="1000" kern="100" spc="-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保険料の全額を国家予算から援助</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52000">
                <a:tc vMerge="1">
                  <a:txBody>
                    <a:bodyPr/>
                    <a:lstStyle/>
                    <a:p>
                      <a:endParaRPr kumimoji="1" lang="ja-JP" altLang="en-US"/>
                    </a:p>
                  </a:txBody>
                  <a:tcPr/>
                </a:tc>
                <a:tc gridSpan="2">
                  <a:txBody>
                    <a:bodyPr/>
                    <a:lstStyle/>
                    <a:p>
                      <a:pPr algn="l">
                        <a:spcAft>
                          <a:spcPts val="0"/>
                        </a:spcAft>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貧困者に近い者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50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を援助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学</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生</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は国家予算から援助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5200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kern="0" dirty="0">
                          <a:effectLst/>
                          <a:latin typeface="Arial" panose="020B0604020202020204" pitchFamily="34" charset="0"/>
                          <a:ea typeface="ＭＳ Ｐゴシック" panose="020B0600070205080204" pitchFamily="50" charset="-128"/>
                          <a:cs typeface="Arial" panose="020B0604020202020204" pitchFamily="34" charset="0"/>
                        </a:rPr>
                        <a:t>任意加入</a:t>
                      </a:r>
                      <a:r>
                        <a:rPr lang="en-US" altLang="ja-JP" sz="1000" b="1" kern="0" baseline="30000" dirty="0">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農林水産業従事者、</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個人事業主</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な　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8"/>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人目から</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人分保険料の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90%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80%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70% </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となる</a:t>
                      </a:r>
                      <a:endPar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人目以降は、</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60%</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の保険料となる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9"/>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従業員が</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養うべき</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近親者</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0"/>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人目から</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人分保険料の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 </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人目以降は、</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60%</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の保険料となる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1"/>
                  </a:ext>
                </a:extLst>
              </a:tr>
            </a:tbl>
          </a:graphicData>
        </a:graphic>
      </p:graphicFrame>
      <p:sp>
        <p:nvSpPr>
          <p:cNvPr id="11" name="フリーフォーム 10"/>
          <p:cNvSpPr/>
          <p:nvPr/>
        </p:nvSpPr>
        <p:spPr>
          <a:xfrm>
            <a:off x="7613780" y="2746002"/>
            <a:ext cx="363556" cy="1508945"/>
          </a:xfrm>
          <a:custGeom>
            <a:avLst/>
            <a:gdLst>
              <a:gd name="connsiteX0" fmla="*/ 0 w 345232"/>
              <a:gd name="connsiteY0" fmla="*/ 0 h 1791478"/>
              <a:gd name="connsiteX1" fmla="*/ 345232 w 345232"/>
              <a:gd name="connsiteY1" fmla="*/ 0 h 1791478"/>
              <a:gd name="connsiteX2" fmla="*/ 345232 w 345232"/>
              <a:gd name="connsiteY2" fmla="*/ 1791478 h 1791478"/>
              <a:gd name="connsiteX3" fmla="*/ 0 w 345232"/>
              <a:gd name="connsiteY3" fmla="*/ 1791478 h 1791478"/>
            </a:gdLst>
            <a:ahLst/>
            <a:cxnLst>
              <a:cxn ang="0">
                <a:pos x="connsiteX0" y="connsiteY0"/>
              </a:cxn>
              <a:cxn ang="0">
                <a:pos x="connsiteX1" y="connsiteY1"/>
              </a:cxn>
              <a:cxn ang="0">
                <a:pos x="connsiteX2" y="connsiteY2"/>
              </a:cxn>
              <a:cxn ang="0">
                <a:pos x="connsiteX3" y="connsiteY3"/>
              </a:cxn>
            </a:cxnLst>
            <a:rect l="l" t="t" r="r" b="b"/>
            <a:pathLst>
              <a:path w="345232" h="1791478">
                <a:moveTo>
                  <a:pt x="0" y="0"/>
                </a:moveTo>
                <a:lnTo>
                  <a:pt x="345232" y="0"/>
                </a:lnTo>
                <a:lnTo>
                  <a:pt x="345232" y="1791478"/>
                </a:lnTo>
                <a:lnTo>
                  <a:pt x="0" y="1791478"/>
                </a:lnTo>
              </a:path>
            </a:pathLst>
          </a:custGeom>
          <a:noFill/>
          <a:ln w="19050" cap="flat" cmpd="sng" algn="ctr">
            <a:solidFill>
              <a:srgbClr val="FB82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00472" y="5805264"/>
            <a:ext cx="7416824" cy="369332"/>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健康保険拠出の対象となる賃金は、共通最低賃金の</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倍を上限とするとされている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それぞれ年金や手当が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より支払われるため、保険料は実質</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から全額支払われる形となる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年までに全国民が強制加入へと移行予定</a:t>
            </a:r>
          </a:p>
        </p:txBody>
      </p:sp>
      <p:sp>
        <p:nvSpPr>
          <p:cNvPr id="13" name="テキスト ボックス 12"/>
          <p:cNvSpPr txBox="1"/>
          <p:nvPr/>
        </p:nvSpPr>
        <p:spPr>
          <a:xfrm>
            <a:off x="200472" y="6381328"/>
            <a:ext cx="7416824" cy="288032"/>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Vietnam Social Security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ホームページ、和泉徹彦「ベトナムの社会保障」（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2005</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bmk="">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Matsushima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Public Health Insurance in Vietnam towards Universal Coverage: Identifying the challenges, issues, and problems in its design and organizational practices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角丸四角形 9"/>
          <p:cNvSpPr/>
          <p:nvPr/>
        </p:nvSpPr>
        <p:spPr>
          <a:xfrm>
            <a:off x="7761312" y="2932571"/>
            <a:ext cx="1800200" cy="1135806"/>
          </a:xfrm>
          <a:prstGeom prst="roundRect">
            <a:avLst>
              <a:gd name="adj" fmla="val 6871"/>
            </a:avLst>
          </a:prstGeom>
          <a:solidFill>
            <a:srgbClr val="FFEEE7"/>
          </a:solidFill>
        </p:spPr>
        <p:txBody>
          <a:bodyPr wrap="square">
            <a:spAutoFit/>
          </a:bodyPr>
          <a:lstStyle/>
          <a:p>
            <a:pPr algn="just">
              <a:lnSpc>
                <a:spcPct val="110000"/>
              </a:lnSpc>
            </a:pP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健康保険のノウハウがないことなどを理由に、民間企業の雇用者が被雇用者に保険を提供しておらず、強制加入対象者でさえ未加入のケースもある。</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47402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67923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ベトナム／医療関連／制度</a:t>
            </a: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7A2F4A5-4F7C-4C30-BFA2-91217D85AB11}"/>
              </a:ext>
            </a:extLst>
          </p:cNvPr>
          <p:cNvGraphicFramePr/>
          <p:nvPr>
            <p:custDataLst>
              <p:tags r:id="rId2"/>
            </p:custDataLst>
            <p:extLst>
              <p:ext uri="{D42A27DB-BD31-4B8C-83A1-F6EECF244321}">
                <p14:modId xmlns:p14="http://schemas.microsoft.com/office/powerpoint/2010/main" val="262615035"/>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27338"/>
            <a:ext cx="8293100" cy="28082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6"/>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7"/>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1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16"/>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3"/>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798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B54ED8E-8B60-4DE9-B53E-6F01AE6C5083}" type="datetime'''''''''''''''+''''2''''''''''''''''''''''''1%'''''''''''''">
              <a:rPr lang="en-US" altLang="en-US" sz="1400" b="1" smtClean="0">
                <a:effectLst/>
              </a:rPr>
              <a:pPr/>
              <a:t>+21%</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Ministry of Finance, IAV,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Stoxplus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ベトナムにおける民間医療保険の保険料収入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ベトナムでは、都心部の富裕層を中心に、民間医療保険の利用は増えている。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国営企業の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Bao Viet Holdings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をはじめ、ローカルの保険会社が医療保険を含む損害保険市場で大きなシェアを占めている。</a:t>
            </a:r>
          </a:p>
        </p:txBody>
      </p:sp>
    </p:spTree>
    <p:extLst>
      <p:ext uri="{BB962C8B-B14F-4D97-AF65-F5344CB8AC3E}">
        <p14:creationId xmlns:p14="http://schemas.microsoft.com/office/powerpoint/2010/main" val="183484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F28339-1E23-4709-8AAB-CF46B8FAA0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52F28339-1E23-4709-8AAB-CF46B8FAA0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959069058"/>
              </p:ext>
            </p:extLst>
          </p:nvPr>
        </p:nvGraphicFramePr>
        <p:xfrm>
          <a:off x="200025" y="1152000"/>
          <a:ext cx="4500000" cy="5292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88160">
                <a:tc gridSpan="3">
                  <a:txBody>
                    <a:bodyPr/>
                    <a:lstStyle/>
                    <a:p>
                      <a:pPr lvl="0">
                        <a:lnSpc>
                          <a:spcPct val="10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1050" dirty="0"/>
                        <a:t>市場規模</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ja-JP"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009943"/>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医療システム</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91208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保健省構造</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10514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アドバイザリーユニットのそれぞれの役割と担当者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974308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機能ユニットのそれぞれの役割と担当者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693204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公共サービスユニットのそれぞれの役割と担当者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465604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875983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856997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市場規模・輸出入</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711237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en-US" altLang="ja-JP"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68091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a:t>
                      </a:r>
                      <a:r>
                        <a:rPr lang="en-US" altLang="ja-JP" sz="1050" dirty="0"/>
                        <a:t>‐</a:t>
                      </a:r>
                      <a:r>
                        <a:rPr lang="ja-JP" altLang="en-US" sz="1050" dirty="0"/>
                        <a:t>主要海外メーカー　　　　　　</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096280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医薬品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市場規模・輸出入額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介護</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endParaRPr lang="en-US" altLang="ja-JP"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歯科</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1050" dirty="0"/>
                        <a:t>市場規模</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97819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2113534"/>
              </p:ext>
            </p:extLst>
          </p:nvPr>
        </p:nvGraphicFramePr>
        <p:xfrm>
          <a:off x="5205600" y="1152000"/>
          <a:ext cx="4500000" cy="550561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その他</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3967878"/>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デジタルヘルス関連</a:t>
                      </a:r>
                      <a:endParaRPr kumimoji="1" lang="zh-CN" altLang="en-US"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76</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14859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オンライン診療の主要プラットフォーマー</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kern="1200">
                          <a:solidFill>
                            <a:schemeClr val="tx1"/>
                          </a:solidFill>
                          <a:latin typeface="+mn-lt"/>
                          <a:ea typeface="+mn-ea"/>
                          <a:cs typeface="+mn-cs"/>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77</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311772"/>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医療の</a:t>
                      </a:r>
                      <a:r>
                        <a:rPr kumimoji="1" lang="en-US" altLang="ja-JP" sz="1050" kern="1200">
                          <a:solidFill>
                            <a:schemeClr val="tx1"/>
                          </a:solidFill>
                          <a:latin typeface="+mn-lt"/>
                          <a:ea typeface="+mn-ea"/>
                          <a:cs typeface="+mn-cs"/>
                        </a:rPr>
                        <a:t>IT</a:t>
                      </a:r>
                      <a:r>
                        <a:rPr kumimoji="1" lang="ja-JP" altLang="en-US" sz="1050" kern="1200">
                          <a:solidFill>
                            <a:schemeClr val="tx1"/>
                          </a:solidFill>
                          <a:latin typeface="+mn-lt"/>
                          <a:ea typeface="+mn-ea"/>
                          <a:cs typeface="+mn-cs"/>
                        </a:rPr>
                        <a:t>化に関する状況</a:t>
                      </a:r>
                      <a:endParaRPr kumimoji="1" lang="ja-JP" altLang="en-US"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kern="1200">
                          <a:solidFill>
                            <a:schemeClr val="tx1"/>
                          </a:solidFill>
                          <a:latin typeface="+mn-lt"/>
                          <a:ea typeface="+mn-ea"/>
                          <a:cs typeface="+mn-cs"/>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78</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学会および業界団体</a:t>
                      </a:r>
                      <a:endParaRPr kumimoji="1" lang="en-US" altLang="ja-JP"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79</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4457882"/>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医薬品・医療機器関連イベント</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80</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47493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kern="1200" dirty="0">
                          <a:solidFill>
                            <a:schemeClr val="tx1"/>
                          </a:solidFill>
                          <a:latin typeface="+mn-lt"/>
                          <a:ea typeface="+mn-ea"/>
                          <a:cs typeface="+mn-cs"/>
                        </a:rPr>
                        <a:t>外国人患者受入／医療渡航</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81</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41107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615855"/>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医療分野における</a:t>
                      </a:r>
                      <a:r>
                        <a:rPr lang="en-US" altLang="ja-JP" sz="1050" dirty="0"/>
                        <a:t>IT</a:t>
                      </a:r>
                      <a:r>
                        <a:rPr lang="ja-JP" altLang="en-US" sz="1050" dirty="0"/>
                        <a:t>活用促進に向けた政策動向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75202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87</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89</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90</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735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99</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厚生労働省とベトナム</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100</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101</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102</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108</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109</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112</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113</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0" name="Straight Connector 9">
            <a:extLst>
              <a:ext uri="{FF2B5EF4-FFF2-40B4-BE49-F238E27FC236}">
                <a16:creationId xmlns:a16="http://schemas.microsoft.com/office/drawing/2014/main" id="{9F87DD4B-AB34-417A-BCC0-F833144BE22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6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78FAD0B-652C-4821-91E1-EFDED70C492A}"/>
              </a:ext>
            </a:extLst>
          </p:cNvPr>
          <p:cNvGraphicFramePr>
            <a:graphicFrameLocks noChangeAspect="1"/>
          </p:cNvGraphicFramePr>
          <p:nvPr>
            <p:custDataLst>
              <p:tags r:id="rId1"/>
            </p:custDataLst>
            <p:extLst>
              <p:ext uri="{D42A27DB-BD31-4B8C-83A1-F6EECF244321}">
                <p14:modId xmlns:p14="http://schemas.microsoft.com/office/powerpoint/2010/main" val="288064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 name="Object 5" hidden="1">
                        <a:extLst>
                          <a:ext uri="{FF2B5EF4-FFF2-40B4-BE49-F238E27FC236}">
                            <a16:creationId xmlns:a16="http://schemas.microsoft.com/office/drawing/2014/main" id="{778FAD0B-652C-4821-91E1-EFDED70C4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r>
              <a:rPr lang="en-US" altLang="ja-JP" dirty="0"/>
              <a:t>1/2</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定期健診が雇用者に対して義務付けられているものの、実際は半数程度の企業しか定期健診が行われていない。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グラフ 4"/>
          <p:cNvGraphicFramePr/>
          <p:nvPr>
            <p:extLst>
              <p:ext uri="{D42A27DB-BD31-4B8C-83A1-F6EECF244321}">
                <p14:modId xmlns:p14="http://schemas.microsoft.com/office/powerpoint/2010/main" val="1883748267"/>
              </p:ext>
            </p:extLst>
          </p:nvPr>
        </p:nvGraphicFramePr>
        <p:xfrm>
          <a:off x="5847917" y="2060848"/>
          <a:ext cx="3178720" cy="2422662"/>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6"/>
          <p:cNvSpPr>
            <a:spLocks noChangeArrowheads="1"/>
          </p:cNvSpPr>
          <p:nvPr/>
        </p:nvSpPr>
        <p:spPr bwMode="auto">
          <a:xfrm>
            <a:off x="5169024" y="1844824"/>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実際に年に</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回の定期健診を行っている企業</a:t>
            </a:r>
            <a:endParaRPr lang="zh-TW" altLang="en-US" sz="1400" dirty="0">
              <a:solidFill>
                <a:srgbClr val="000000"/>
              </a:solidFill>
              <a:latin typeface="Arial Black" pitchFamily="34" charset="0"/>
              <a:ea typeface="HGP創英角ｺﾞｼｯｸUB" pitchFamily="50" charset="-128"/>
            </a:endParaRPr>
          </a:p>
        </p:txBody>
      </p:sp>
      <p:sp>
        <p:nvSpPr>
          <p:cNvPr id="9" name="Text Box 8"/>
          <p:cNvSpPr txBox="1">
            <a:spLocks noChangeAspect="1" noChangeArrowheads="1"/>
          </p:cNvSpPr>
          <p:nvPr/>
        </p:nvSpPr>
        <p:spPr bwMode="auto">
          <a:xfrm>
            <a:off x="7545288" y="328498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角丸四角形 11"/>
          <p:cNvSpPr/>
          <p:nvPr/>
        </p:nvSpPr>
        <p:spPr>
          <a:xfrm>
            <a:off x="5529065" y="4437112"/>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日系含む外資系企業では厳格適用している。</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しかしベトナム企業では十分普及していない</a:t>
            </a:r>
          </a:p>
        </p:txBody>
      </p:sp>
      <p:sp>
        <p:nvSpPr>
          <p:cNvPr id="13" name="角丸四角形 12"/>
          <p:cNvSpPr/>
          <p:nvPr/>
        </p:nvSpPr>
        <p:spPr>
          <a:xfrm>
            <a:off x="5529065" y="5085184"/>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当局監視の目を逃れるため企業が医療機関に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最小限費用で定期健診結果のみの作成依頼</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529065" y="5733256"/>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個人事業主、専業主婦、農家等企業に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属さない人々は定期健診受診割合</a:t>
            </a:r>
            <a: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a:t>
            </a:r>
          </a:p>
        </p:txBody>
      </p:sp>
      <p:grpSp>
        <p:nvGrpSpPr>
          <p:cNvPr id="82" name="グループ化 81"/>
          <p:cNvGrpSpPr/>
          <p:nvPr/>
        </p:nvGrpSpPr>
        <p:grpSpPr>
          <a:xfrm>
            <a:off x="4448944" y="2636912"/>
            <a:ext cx="720080" cy="2448272"/>
            <a:chOff x="4592960" y="2564904"/>
            <a:chExt cx="720080" cy="2448272"/>
          </a:xfrm>
        </p:grpSpPr>
        <p:sp>
          <p:nvSpPr>
            <p:cNvPr id="15" name="二等辺三角形 14"/>
            <p:cNvSpPr/>
            <p:nvPr/>
          </p:nvSpPr>
          <p:spPr bwMode="auto">
            <a:xfrm rot="5400000">
              <a:off x="3728864" y="3429000"/>
              <a:ext cx="2448272" cy="720080"/>
            </a:xfrm>
            <a:prstGeom prst="triangle">
              <a:avLst/>
            </a:prstGeom>
            <a:gradFill flip="none" rotWithShape="1">
              <a:gsLst>
                <a:gs pos="17000">
                  <a:srgbClr val="F24A38"/>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4592960" y="3284984"/>
              <a:ext cx="576064" cy="1008112"/>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eaVert" wrap="none" lIns="0" tIns="0" rIns="0" bIns="0" anchor="ctr">
              <a:noAutofit/>
            </a:bodyPr>
            <a:lstStyle/>
            <a:p>
              <a:pPr algn="ctr" defTabSz="913079" fontAlgn="ctr" hangingPunct="0">
                <a:lnSpc>
                  <a:spcPct val="110000"/>
                </a:lnSpc>
                <a:spcAft>
                  <a:spcPct val="0"/>
                </a:spcAft>
              </a:pPr>
              <a:r>
                <a:rPr kumimoji="0" lang="ja-JP" altLang="en-US" sz="16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実態は・・・</a:t>
              </a:r>
            </a:p>
          </p:txBody>
        </p:sp>
      </p:grpSp>
      <p:sp>
        <p:nvSpPr>
          <p:cNvPr id="20" name="片側の 2 つの角を丸めた四角形 19"/>
          <p:cNvSpPr/>
          <p:nvPr/>
        </p:nvSpPr>
        <p:spPr>
          <a:xfrm rot="16200000">
            <a:off x="884548" y="4113076"/>
            <a:ext cx="1440160" cy="2088232"/>
          </a:xfrm>
          <a:prstGeom prst="round2SameRect">
            <a:avLst>
              <a:gd name="adj1" fmla="val 6065"/>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lIns="108000" tIns="108000" rIns="108000" rtlCol="0" anchor="ctr"/>
          <a:lstStyle/>
          <a:p>
            <a:pPr marL="123825" indent="-123825" fontAlgn="ctr">
              <a:spcAft>
                <a:spcPts val="600"/>
              </a:spcAft>
              <a:buClr>
                <a:srgbClr val="868686"/>
              </a:buClr>
              <a:buSzPct val="90000"/>
              <a:buFont typeface="Wingdings" panose="05000000000000000000" pitchFamily="2" charset="2"/>
              <a:buChar char="l"/>
            </a:pP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重労働者</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有害業務従事者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歳以下の従業員</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歳以上の男性労働者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歳以上の女性労働者</a:t>
            </a:r>
          </a:p>
        </p:txBody>
      </p:sp>
      <p:sp>
        <p:nvSpPr>
          <p:cNvPr id="21" name="片側の 2 つの角を丸めた四角形 20"/>
          <p:cNvSpPr/>
          <p:nvPr/>
        </p:nvSpPr>
        <p:spPr>
          <a:xfrm rot="5400000">
            <a:off x="2468724" y="4617132"/>
            <a:ext cx="1440160" cy="1080120"/>
          </a:xfrm>
          <a:prstGeom prst="round2SameRect">
            <a:avLst>
              <a:gd name="adj1" fmla="val 8029"/>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半年に</a:t>
            </a: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26" name="正方形/長方形 25"/>
          <p:cNvSpPr/>
          <p:nvPr/>
        </p:nvSpPr>
        <p:spPr>
          <a:xfrm>
            <a:off x="200472" y="4149080"/>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月に国会で承認された「新労働法」において義務化</a:t>
            </a:r>
          </a:p>
        </p:txBody>
      </p:sp>
      <p:sp>
        <p:nvSpPr>
          <p:cNvPr id="27" name="正方形/長方形 26"/>
          <p:cNvSpPr/>
          <p:nvPr/>
        </p:nvSpPr>
        <p:spPr>
          <a:xfrm>
            <a:off x="200472" y="3368025"/>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「労働法第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条被雇用者の健康の確保」で規定</a:t>
            </a:r>
          </a:p>
        </p:txBody>
      </p:sp>
      <p:sp>
        <p:nvSpPr>
          <p:cNvPr id="28" name="片側の 2 つの角を丸めた四角形 27"/>
          <p:cNvSpPr/>
          <p:nvPr/>
        </p:nvSpPr>
        <p:spPr>
          <a:xfrm rot="16200000">
            <a:off x="1388604" y="5049180"/>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職業訓練生</a:t>
            </a:r>
          </a:p>
        </p:txBody>
      </p:sp>
      <p:sp>
        <p:nvSpPr>
          <p:cNvPr id="29" name="片側の 2 つの角を丸めた四角形 28"/>
          <p:cNvSpPr/>
          <p:nvPr/>
        </p:nvSpPr>
        <p:spPr>
          <a:xfrm rot="5400000">
            <a:off x="2972780" y="5553236"/>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30" name="片側の 2 つの角を丸めた四角形 29"/>
          <p:cNvSpPr/>
          <p:nvPr/>
        </p:nvSpPr>
        <p:spPr>
          <a:xfrm rot="16200000">
            <a:off x="1388604" y="2816932"/>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被雇用者</a:t>
            </a:r>
          </a:p>
        </p:txBody>
      </p:sp>
      <p:sp>
        <p:nvSpPr>
          <p:cNvPr id="31" name="片側の 2 つの角を丸めた四角形 30"/>
          <p:cNvSpPr/>
          <p:nvPr/>
        </p:nvSpPr>
        <p:spPr>
          <a:xfrm rot="5400000">
            <a:off x="2972780" y="3320988"/>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grpSp>
        <p:nvGrpSpPr>
          <p:cNvPr id="77" name="グループ化 76"/>
          <p:cNvGrpSpPr/>
          <p:nvPr/>
        </p:nvGrpSpPr>
        <p:grpSpPr>
          <a:xfrm>
            <a:off x="1136576" y="2348880"/>
            <a:ext cx="2016224" cy="962026"/>
            <a:chOff x="632520" y="2118455"/>
            <a:chExt cx="1509152" cy="720080"/>
          </a:xfrm>
        </p:grpSpPr>
        <p:grpSp>
          <p:nvGrpSpPr>
            <p:cNvPr id="32" name="グループ化 31"/>
            <p:cNvGrpSpPr/>
            <p:nvPr/>
          </p:nvGrpSpPr>
          <p:grpSpPr>
            <a:xfrm>
              <a:off x="632520" y="2204864"/>
              <a:ext cx="518458" cy="633670"/>
              <a:chOff x="3512840" y="1988840"/>
              <a:chExt cx="648072" cy="792088"/>
            </a:xfrm>
          </p:grpSpPr>
          <p:sp>
            <p:nvSpPr>
              <p:cNvPr id="33" name="正方形/長方形 32"/>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直角三角形 38"/>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1" name="グループ化 40"/>
            <p:cNvGrpSpPr/>
            <p:nvPr/>
          </p:nvGrpSpPr>
          <p:grpSpPr>
            <a:xfrm>
              <a:off x="1136576" y="2118455"/>
              <a:ext cx="518457" cy="720080"/>
              <a:chOff x="4160912" y="1916832"/>
              <a:chExt cx="648072" cy="900101"/>
            </a:xfrm>
          </p:grpSpPr>
          <p:sp>
            <p:nvSpPr>
              <p:cNvPr id="42" name="正方形/長方形 41"/>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直角三角形 47"/>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1" name="グループ化 50"/>
            <p:cNvGrpSpPr/>
            <p:nvPr/>
          </p:nvGrpSpPr>
          <p:grpSpPr>
            <a:xfrm>
              <a:off x="1623214" y="2262471"/>
              <a:ext cx="518458" cy="576064"/>
              <a:chOff x="3800872" y="2060848"/>
              <a:chExt cx="648072" cy="720080"/>
            </a:xfrm>
          </p:grpSpPr>
          <p:sp>
            <p:nvSpPr>
              <p:cNvPr id="52" name="正方形/長方形 51"/>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直角三角形 53"/>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76" name="正方形/長方形 75"/>
          <p:cNvSpPr/>
          <p:nvPr/>
        </p:nvSpPr>
        <p:spPr>
          <a:xfrm>
            <a:off x="200472" y="1700808"/>
            <a:ext cx="4032448" cy="646331"/>
          </a:xfrm>
          <a:prstGeom prst="rect">
            <a:avLst/>
          </a:prstGeom>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東南アジア主要国の中で唯一、</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労働者に対する定期健診が義務化</a:t>
            </a:r>
          </a:p>
        </p:txBody>
      </p:sp>
      <p:sp>
        <p:nvSpPr>
          <p:cNvPr id="79" name="正方形/長方形 78"/>
          <p:cNvSpPr/>
          <p:nvPr/>
        </p:nvSpPr>
        <p:spPr>
          <a:xfrm>
            <a:off x="992560" y="2492896"/>
            <a:ext cx="2332831" cy="815608"/>
          </a:xfrm>
          <a:prstGeom prst="rect">
            <a:avLst/>
          </a:prstGeom>
        </p:spPr>
        <p:txBody>
          <a:bodyPr wrap="square">
            <a:spAutoFit/>
          </a:bodyPr>
          <a:lstStyle/>
          <a:p>
            <a:pPr algn="ctr">
              <a:spcBef>
                <a:spcPts val="600"/>
              </a:spcBef>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多くの会社が</a:t>
            </a:r>
          </a:p>
          <a:p>
            <a:pPr algn="ctr">
              <a:spcBef>
                <a:spcPts val="600"/>
              </a:spcBef>
            </a:pPr>
            <a:r>
              <a:rPr lang="ja-JP" altLang="en-US" sz="1000" dirty="0">
                <a:latin typeface="ＭＳ Ｐゴシック" panose="020B0600070205080204" pitchFamily="50" charset="-128"/>
                <a:ea typeface="ＭＳ Ｐゴシック" panose="020B0600070205080204" pitchFamily="50" charset="-128"/>
              </a:rPr>
              <a:t>最低限必要な健診サービスに関しては</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dirty="0">
                <a:latin typeface="HGP創英角ｺﾞｼｯｸUB" panose="020B0900000000000000" pitchFamily="50" charset="-128"/>
                <a:ea typeface="HGP創英角ｺﾞｼｯｸUB" panose="020B0900000000000000" pitchFamily="50" charset="-128"/>
              </a:rPr>
              <a:t>費用を全額負担</a:t>
            </a:r>
          </a:p>
        </p:txBody>
      </p:sp>
      <p:sp>
        <p:nvSpPr>
          <p:cNvPr id="83" name="テキスト ボックス 82"/>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4" name="グループ化 83"/>
          <p:cNvGrpSpPr/>
          <p:nvPr/>
        </p:nvGrpSpPr>
        <p:grpSpPr>
          <a:xfrm>
            <a:off x="7689304" y="2708920"/>
            <a:ext cx="1073221" cy="512079"/>
            <a:chOff x="632520" y="2118455"/>
            <a:chExt cx="1509152" cy="720080"/>
          </a:xfrm>
        </p:grpSpPr>
        <p:grpSp>
          <p:nvGrpSpPr>
            <p:cNvPr id="85" name="グループ化 84"/>
            <p:cNvGrpSpPr/>
            <p:nvPr/>
          </p:nvGrpSpPr>
          <p:grpSpPr>
            <a:xfrm>
              <a:off x="632520" y="2204864"/>
              <a:ext cx="518458" cy="633670"/>
              <a:chOff x="3512840" y="1988840"/>
              <a:chExt cx="648072" cy="792088"/>
            </a:xfrm>
          </p:grpSpPr>
          <p:sp>
            <p:nvSpPr>
              <p:cNvPr id="115" name="正方形/長方形 114"/>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直角三角形 120"/>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6" name="グループ化 85"/>
            <p:cNvGrpSpPr/>
            <p:nvPr/>
          </p:nvGrpSpPr>
          <p:grpSpPr>
            <a:xfrm>
              <a:off x="1136576" y="2118455"/>
              <a:ext cx="518457" cy="720080"/>
              <a:chOff x="4160912" y="1916832"/>
              <a:chExt cx="648072" cy="900101"/>
            </a:xfrm>
          </p:grpSpPr>
          <p:sp>
            <p:nvSpPr>
              <p:cNvPr id="106" name="正方形/長方形 105"/>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直角三角形 111"/>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7" name="グループ化 86"/>
            <p:cNvGrpSpPr/>
            <p:nvPr/>
          </p:nvGrpSpPr>
          <p:grpSpPr>
            <a:xfrm>
              <a:off x="1623214" y="2262471"/>
              <a:ext cx="518458" cy="576064"/>
              <a:chOff x="3800872" y="2060848"/>
              <a:chExt cx="648072" cy="720080"/>
            </a:xfrm>
          </p:grpSpPr>
          <p:sp>
            <p:nvSpPr>
              <p:cNvPr id="88" name="正方形/長方形 87"/>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直角三角形 89"/>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2471791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保健に関する制度・行政体制（</a:t>
            </a:r>
            <a:r>
              <a:rPr lang="en-US" altLang="ja-JP" dirty="0"/>
              <a:t>2/2</a:t>
            </a:r>
            <a:r>
              <a:rPr lang="ja-JP" altLang="en-US" dirty="0"/>
              <a:t>）</a:t>
            </a:r>
          </a:p>
        </p:txBody>
      </p:sp>
      <p:sp>
        <p:nvSpPr>
          <p:cNvPr id="7" name="片側の 2 つの角を丸めた四角形 6"/>
          <p:cNvSpPr/>
          <p:nvPr/>
        </p:nvSpPr>
        <p:spPr bwMode="auto">
          <a:xfrm>
            <a:off x="3080792" y="2420888"/>
            <a:ext cx="3744416" cy="360040"/>
          </a:xfrm>
          <a:prstGeom prst="round2SameRect">
            <a:avLst>
              <a:gd name="adj1" fmla="val 27911"/>
              <a:gd name="adj2" fmla="val 0"/>
            </a:avLst>
          </a:prstGeom>
          <a:solidFill>
            <a:srgbClr val="027F9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p>
        </p:txBody>
      </p:sp>
      <p:sp>
        <p:nvSpPr>
          <p:cNvPr id="8" name="片側の 2 つの角を丸めた四角形 7"/>
          <p:cNvSpPr/>
          <p:nvPr/>
        </p:nvSpPr>
        <p:spPr bwMode="auto">
          <a:xfrm>
            <a:off x="344488" y="2420888"/>
            <a:ext cx="2448272" cy="360040"/>
          </a:xfrm>
          <a:prstGeom prst="round2SameRect">
            <a:avLst>
              <a:gd name="adj1" fmla="val 27911"/>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国立医療機関</a:t>
            </a:r>
          </a:p>
        </p:txBody>
      </p:sp>
      <p:sp>
        <p:nvSpPr>
          <p:cNvPr id="9" name="片側の 2 つの角を丸めた四角形 8"/>
          <p:cNvSpPr/>
          <p:nvPr/>
        </p:nvSpPr>
        <p:spPr bwMode="auto">
          <a:xfrm>
            <a:off x="7113240" y="2420888"/>
            <a:ext cx="2448272" cy="360040"/>
          </a:xfrm>
          <a:prstGeom prst="round2SameRect">
            <a:avLst>
              <a:gd name="adj1" fmla="val 27911"/>
              <a:gd name="adj2" fmla="val 0"/>
            </a:avLst>
          </a:prstGeom>
          <a:solidFill>
            <a:srgbClr val="55852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健診</a:t>
            </a: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バス</a:t>
            </a:r>
          </a:p>
        </p:txBody>
      </p:sp>
      <p:grpSp>
        <p:nvGrpSpPr>
          <p:cNvPr id="10" name="グループ化 9"/>
          <p:cNvGrpSpPr/>
          <p:nvPr/>
        </p:nvGrpSpPr>
        <p:grpSpPr>
          <a:xfrm>
            <a:off x="5673080" y="2204865"/>
            <a:ext cx="1042756" cy="576064"/>
            <a:chOff x="5313040" y="1437455"/>
            <a:chExt cx="1512168" cy="835392"/>
          </a:xfrm>
        </p:grpSpPr>
        <p:sp>
          <p:nvSpPr>
            <p:cNvPr id="11" name="フリーフォーム 1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12" name="正方形/長方形 11"/>
            <p:cNvSpPr/>
            <p:nvPr/>
          </p:nvSpPr>
          <p:spPr>
            <a:xfrm>
              <a:off x="5345913" y="1700814"/>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345913" y="1837556"/>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345913" y="197429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345913" y="211103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正方形/長方形 16"/>
          <p:cNvSpPr/>
          <p:nvPr/>
        </p:nvSpPr>
        <p:spPr>
          <a:xfrm>
            <a:off x="7113240" y="2780928"/>
            <a:ext cx="2448272" cy="3528392"/>
          </a:xfrm>
          <a:prstGeom prst="rect">
            <a:avLst/>
          </a:prstGeom>
          <a:gradFill flip="none" rotWithShape="1">
            <a:gsLst>
              <a:gs pos="0">
                <a:srgbClr val="E2F3D1"/>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344488" y="2780928"/>
            <a:ext cx="2448272" cy="352839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18"/>
          <p:cNvGrpSpPr/>
          <p:nvPr/>
        </p:nvGrpSpPr>
        <p:grpSpPr>
          <a:xfrm>
            <a:off x="1951328" y="2204865"/>
            <a:ext cx="735516" cy="576064"/>
            <a:chOff x="1913228" y="1268761"/>
            <a:chExt cx="735516" cy="576064"/>
          </a:xfrm>
        </p:grpSpPr>
        <p:sp>
          <p:nvSpPr>
            <p:cNvPr id="20" name="二等辺三角形 8"/>
            <p:cNvSpPr/>
            <p:nvPr/>
          </p:nvSpPr>
          <p:spPr>
            <a:xfrm>
              <a:off x="1913228" y="1268761"/>
              <a:ext cx="735516" cy="576064"/>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21" name="グループ化 20"/>
            <p:cNvGrpSpPr/>
            <p:nvPr/>
          </p:nvGrpSpPr>
          <p:grpSpPr>
            <a:xfrm>
              <a:off x="1950742" y="1448781"/>
              <a:ext cx="139050" cy="139050"/>
              <a:chOff x="560512" y="1484784"/>
              <a:chExt cx="288032" cy="288032"/>
            </a:xfrm>
          </p:grpSpPr>
          <p:sp>
            <p:nvSpPr>
              <p:cNvPr id="62" name="正方形/長方形 6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2" name="グループ化 21"/>
            <p:cNvGrpSpPr/>
            <p:nvPr/>
          </p:nvGrpSpPr>
          <p:grpSpPr>
            <a:xfrm>
              <a:off x="2124555" y="1448781"/>
              <a:ext cx="139050" cy="139050"/>
              <a:chOff x="560512" y="1484784"/>
              <a:chExt cx="288032" cy="288032"/>
            </a:xfrm>
          </p:grpSpPr>
          <p:sp>
            <p:nvSpPr>
              <p:cNvPr id="58" name="正方形/長方形 5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3" name="グループ化 22"/>
            <p:cNvGrpSpPr/>
            <p:nvPr/>
          </p:nvGrpSpPr>
          <p:grpSpPr>
            <a:xfrm>
              <a:off x="2298367" y="1448781"/>
              <a:ext cx="139050" cy="139050"/>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 name="グループ化 23"/>
            <p:cNvGrpSpPr/>
            <p:nvPr/>
          </p:nvGrpSpPr>
          <p:grpSpPr>
            <a:xfrm>
              <a:off x="2472180" y="1448781"/>
              <a:ext cx="139050" cy="139050"/>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1950742" y="1597763"/>
              <a:ext cx="139050" cy="139050"/>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 name="グループ化 25"/>
            <p:cNvGrpSpPr/>
            <p:nvPr/>
          </p:nvGrpSpPr>
          <p:grpSpPr>
            <a:xfrm>
              <a:off x="2124555" y="1597763"/>
              <a:ext cx="139050" cy="139050"/>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 name="グループ化 26"/>
            <p:cNvGrpSpPr/>
            <p:nvPr/>
          </p:nvGrpSpPr>
          <p:grpSpPr>
            <a:xfrm>
              <a:off x="2298367" y="1597763"/>
              <a:ext cx="139050" cy="139050"/>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2472180" y="1597763"/>
              <a:ext cx="139050" cy="139050"/>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99"/>
            <p:cNvSpPr/>
            <p:nvPr/>
          </p:nvSpPr>
          <p:spPr>
            <a:xfrm>
              <a:off x="1950742"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5"/>
            <p:cNvSpPr/>
            <p:nvPr/>
          </p:nvSpPr>
          <p:spPr>
            <a:xfrm>
              <a:off x="2124555"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291"/>
            <p:cNvSpPr/>
            <p:nvPr/>
          </p:nvSpPr>
          <p:spPr>
            <a:xfrm>
              <a:off x="2298367"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287"/>
            <p:cNvSpPr/>
            <p:nvPr/>
          </p:nvSpPr>
          <p:spPr>
            <a:xfrm>
              <a:off x="2472180"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Freeform 2692"/>
            <p:cNvSpPr>
              <a:spLocks noChangeAspect="1"/>
            </p:cNvSpPr>
            <p:nvPr/>
          </p:nvSpPr>
          <p:spPr bwMode="auto">
            <a:xfrm>
              <a:off x="2226049" y="1304765"/>
              <a:ext cx="109874" cy="108012"/>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6" name="テキスト ボックス 65"/>
          <p:cNvSpPr txBox="1"/>
          <p:nvPr/>
        </p:nvSpPr>
        <p:spPr bwMode="auto">
          <a:xfrm>
            <a:off x="7257256"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66A02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工場労働者に対して、</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健診バスサービスが</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普及しつつある。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p:cNvSpPr txBox="1"/>
          <p:nvPr/>
        </p:nvSpPr>
        <p:spPr bwMode="auto">
          <a:xfrm>
            <a:off x="488504"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3D6AA7"/>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地方では医療機器不足や信頼できる医師不足と</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いった問題があり、一部の人々は国立医療機関を</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訪れる。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3D6AA7"/>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治療患者優先のため、</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健診受診者は長時間</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待たされる傾向。</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8" name="グループ化 67"/>
          <p:cNvGrpSpPr/>
          <p:nvPr/>
        </p:nvGrpSpPr>
        <p:grpSpPr>
          <a:xfrm>
            <a:off x="4953000" y="2204865"/>
            <a:ext cx="792087" cy="576064"/>
            <a:chOff x="4232920" y="1124744"/>
            <a:chExt cx="1584176" cy="1152128"/>
          </a:xfrm>
        </p:grpSpPr>
        <p:sp>
          <p:nvSpPr>
            <p:cNvPr id="69"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4304928"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4304928"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4304928"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4304928"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4304928"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241032"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75"/>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1" name="グループ化 80"/>
          <p:cNvGrpSpPr/>
          <p:nvPr/>
        </p:nvGrpSpPr>
        <p:grpSpPr>
          <a:xfrm>
            <a:off x="5457056" y="2471643"/>
            <a:ext cx="457063" cy="316427"/>
            <a:chOff x="3080792" y="1628800"/>
            <a:chExt cx="936104" cy="648072"/>
          </a:xfrm>
        </p:grpSpPr>
        <p:sp>
          <p:nvSpPr>
            <p:cNvPr id="82" name="正方形/長方形 81"/>
            <p:cNvSpPr/>
            <p:nvPr/>
          </p:nvSpPr>
          <p:spPr>
            <a:xfrm>
              <a:off x="3080792" y="1628800"/>
              <a:ext cx="936104" cy="648072"/>
            </a:xfrm>
            <a:prstGeom prst="rect">
              <a:avLst/>
            </a:prstGeom>
            <a:solidFill>
              <a:srgbClr val="38BEE2"/>
            </a:solidFill>
            <a:ln w="9525" cap="flat" cmpd="sng" algn="ctr">
              <a:solidFill>
                <a:srgbClr val="027F9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3" name="正方形/長方形 82"/>
            <p:cNvSpPr/>
            <p:nvPr/>
          </p:nvSpPr>
          <p:spPr>
            <a:xfrm>
              <a:off x="3152800"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3357746"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3562692"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3767638"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8" name="Group 3486"/>
          <p:cNvGrpSpPr>
            <a:grpSpLocks noChangeAspect="1"/>
          </p:cNvGrpSpPr>
          <p:nvPr/>
        </p:nvGrpSpPr>
        <p:grpSpPr bwMode="auto">
          <a:xfrm>
            <a:off x="8355084" y="4206614"/>
            <a:ext cx="1080120" cy="504020"/>
            <a:chOff x="4944" y="2208"/>
            <a:chExt cx="864" cy="384"/>
          </a:xfrm>
        </p:grpSpPr>
        <p:sp>
          <p:nvSpPr>
            <p:cNvPr id="89" name="Oval 616"/>
            <p:cNvSpPr>
              <a:spLocks noChangeAspect="1" noChangeArrowheads="1"/>
            </p:cNvSpPr>
            <p:nvPr/>
          </p:nvSpPr>
          <p:spPr bwMode="auto">
            <a:xfrm>
              <a:off x="4944"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0" name="Oval 617"/>
            <p:cNvSpPr>
              <a:spLocks noChangeAspect="1" noChangeArrowheads="1"/>
            </p:cNvSpPr>
            <p:nvPr/>
          </p:nvSpPr>
          <p:spPr bwMode="auto">
            <a:xfrm>
              <a:off x="5232"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1" name="Oval 618"/>
            <p:cNvSpPr>
              <a:spLocks noChangeAspect="1" noChangeArrowheads="1"/>
            </p:cNvSpPr>
            <p:nvPr/>
          </p:nvSpPr>
          <p:spPr bwMode="auto">
            <a:xfrm>
              <a:off x="5520"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2" name="Freeform 619"/>
            <p:cNvSpPr>
              <a:spLocks noChangeAspect="1"/>
            </p:cNvSpPr>
            <p:nvPr/>
          </p:nvSpPr>
          <p:spPr bwMode="auto">
            <a:xfrm>
              <a:off x="4944" y="2304"/>
              <a:ext cx="864" cy="288"/>
            </a:xfrm>
            <a:custGeom>
              <a:avLst/>
              <a:gdLst/>
              <a:ahLst/>
              <a:cxnLst>
                <a:cxn ang="0">
                  <a:pos x="0" y="0"/>
                </a:cxn>
                <a:cxn ang="0">
                  <a:pos x="0" y="288"/>
                </a:cxn>
                <a:cxn ang="0">
                  <a:pos x="864" y="288"/>
                </a:cxn>
                <a:cxn ang="0">
                  <a:pos x="864" y="0"/>
                </a:cxn>
              </a:cxnLst>
              <a:rect l="0" t="0" r="r" b="b"/>
              <a:pathLst>
                <a:path w="864" h="288">
                  <a:moveTo>
                    <a:pt x="0" y="0"/>
                  </a:moveTo>
                  <a:lnTo>
                    <a:pt x="0" y="288"/>
                  </a:lnTo>
                  <a:lnTo>
                    <a:pt x="864" y="288"/>
                  </a:lnTo>
                  <a:lnTo>
                    <a:pt x="864" y="0"/>
                  </a:lnTo>
                </a:path>
              </a:pathLst>
            </a:custGeom>
            <a:solidFill>
              <a:srgbClr val="C9E7AB"/>
            </a:solidFill>
            <a:ln w="12700" cap="flat" cmpd="sng">
              <a:noFill/>
              <a:prstDash val="solid"/>
              <a:round/>
              <a:headEnd type="none" w="med" len="med"/>
              <a:tailEnd type="none" w="med" len="med"/>
            </a:ln>
            <a:effectLst/>
            <a:extLst>
              <a:ext uri="{91240B29-F687-4F45-9708-019B960494DF}">
                <a14:hiddenLine xmlns:a14="http://schemas.microsoft.com/office/drawing/2010/main" w="12700" cap="flat" cmpd="sng">
                  <a:solidFill>
                    <a:srgbClr val="FFFFFF"/>
                  </a:solidFill>
                  <a:prstDash val="solid"/>
                  <a:round/>
                  <a:headEnd type="none" w="med" len="med"/>
                  <a:tailEnd type="none" w="med" len="med"/>
                </a14:hiddenLine>
              </a:ext>
            </a:extLst>
          </p:spPr>
          <p:txBody>
            <a:bodyPr wrap="none" tIns="0" bIns="0" anchor="ctr"/>
            <a:lstStyle/>
            <a:p>
              <a:endParaRPr lang="ja-JP" altLang="en-US"/>
            </a:p>
          </p:txBody>
        </p:sp>
        <p:sp>
          <p:nvSpPr>
            <p:cNvPr id="93" name="Rectangle 620"/>
            <p:cNvSpPr>
              <a:spLocks noChangeAspect="1" noChangeArrowheads="1"/>
            </p:cNvSpPr>
            <p:nvPr/>
          </p:nvSpPr>
          <p:spPr bwMode="auto">
            <a:xfrm>
              <a:off x="5040"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4" name="Rectangle 621"/>
            <p:cNvSpPr>
              <a:spLocks noChangeAspect="1" noChangeArrowheads="1"/>
            </p:cNvSpPr>
            <p:nvPr/>
          </p:nvSpPr>
          <p:spPr bwMode="auto">
            <a:xfrm>
              <a:off x="5232"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5" name="Rectangle 622"/>
            <p:cNvSpPr>
              <a:spLocks noChangeAspect="1" noChangeArrowheads="1"/>
            </p:cNvSpPr>
            <p:nvPr/>
          </p:nvSpPr>
          <p:spPr bwMode="auto">
            <a:xfrm>
              <a:off x="5424"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6" name="Rectangle 623"/>
            <p:cNvSpPr>
              <a:spLocks noChangeAspect="1" noChangeArrowheads="1"/>
            </p:cNvSpPr>
            <p:nvPr/>
          </p:nvSpPr>
          <p:spPr bwMode="auto">
            <a:xfrm>
              <a:off x="5040"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7" name="Rectangle 624"/>
            <p:cNvSpPr>
              <a:spLocks noChangeAspect="1" noChangeArrowheads="1"/>
            </p:cNvSpPr>
            <p:nvPr/>
          </p:nvSpPr>
          <p:spPr bwMode="auto">
            <a:xfrm>
              <a:off x="5424"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8" name="Rectangle 625"/>
            <p:cNvSpPr>
              <a:spLocks noChangeAspect="1" noChangeArrowheads="1"/>
            </p:cNvSpPr>
            <p:nvPr/>
          </p:nvSpPr>
          <p:spPr bwMode="auto">
            <a:xfrm>
              <a:off x="5616"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9" name="Rectangle 626"/>
            <p:cNvSpPr>
              <a:spLocks noChangeAspect="1" noChangeArrowheads="1"/>
            </p:cNvSpPr>
            <p:nvPr/>
          </p:nvSpPr>
          <p:spPr bwMode="auto">
            <a:xfrm>
              <a:off x="5616"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0" name="Rectangle 627"/>
            <p:cNvSpPr>
              <a:spLocks noChangeAspect="1" noChangeArrowheads="1"/>
            </p:cNvSpPr>
            <p:nvPr/>
          </p:nvSpPr>
          <p:spPr bwMode="auto">
            <a:xfrm>
              <a:off x="5184" y="2496"/>
              <a:ext cx="192" cy="86"/>
            </a:xfrm>
            <a:prstGeom prst="rect">
              <a:avLst/>
            </a:prstGeom>
            <a:solidFill>
              <a:srgbClr val="E2F3D1"/>
            </a:solidFill>
            <a:ln w="9525">
              <a:noFill/>
              <a:miter lim="800000"/>
              <a:headEnd/>
              <a:tailEnd/>
            </a:ln>
            <a:effectLst/>
          </p:spPr>
          <p:txBody>
            <a:bodyPr wrap="none" anchor="ctr"/>
            <a:lstStyle/>
            <a:p>
              <a:endParaRPr lang="ja-JP" altLang="en-US"/>
            </a:p>
          </p:txBody>
        </p:sp>
        <p:sp>
          <p:nvSpPr>
            <p:cNvPr id="101" name="Rectangle 628"/>
            <p:cNvSpPr>
              <a:spLocks noChangeAspect="1" noChangeArrowheads="1"/>
            </p:cNvSpPr>
            <p:nvPr/>
          </p:nvSpPr>
          <p:spPr bwMode="auto">
            <a:xfrm>
              <a:off x="5136"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2" name="Rectangle 629"/>
            <p:cNvSpPr>
              <a:spLocks noChangeAspect="1" noChangeArrowheads="1"/>
            </p:cNvSpPr>
            <p:nvPr/>
          </p:nvSpPr>
          <p:spPr bwMode="auto">
            <a:xfrm>
              <a:off x="499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3" name="Rectangle 630"/>
            <p:cNvSpPr>
              <a:spLocks noChangeAspect="1" noChangeArrowheads="1"/>
            </p:cNvSpPr>
            <p:nvPr/>
          </p:nvSpPr>
          <p:spPr bwMode="auto">
            <a:xfrm>
              <a:off x="5280"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4" name="Rectangle 631"/>
            <p:cNvSpPr>
              <a:spLocks noChangeAspect="1" noChangeArrowheads="1"/>
            </p:cNvSpPr>
            <p:nvPr/>
          </p:nvSpPr>
          <p:spPr bwMode="auto">
            <a:xfrm>
              <a:off x="5424"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5" name="Rectangle 632"/>
            <p:cNvSpPr>
              <a:spLocks noChangeAspect="1" noChangeArrowheads="1"/>
            </p:cNvSpPr>
            <p:nvPr/>
          </p:nvSpPr>
          <p:spPr bwMode="auto">
            <a:xfrm>
              <a:off x="5568"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6" name="Rectangle 633"/>
            <p:cNvSpPr>
              <a:spLocks noChangeAspect="1" noChangeArrowheads="1"/>
            </p:cNvSpPr>
            <p:nvPr/>
          </p:nvSpPr>
          <p:spPr bwMode="auto">
            <a:xfrm>
              <a:off x="571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grpSp>
      <p:sp>
        <p:nvSpPr>
          <p:cNvPr id="107" name="正方形/長方形 106"/>
          <p:cNvSpPr/>
          <p:nvPr/>
        </p:nvSpPr>
        <p:spPr>
          <a:xfrm>
            <a:off x="3080792" y="2780928"/>
            <a:ext cx="3744416" cy="3528392"/>
          </a:xfrm>
          <a:prstGeom prst="rect">
            <a:avLst/>
          </a:prstGeom>
          <a:gradFill flip="none" rotWithShape="1">
            <a:gsLst>
              <a:gs pos="0">
                <a:srgbClr val="D2F0FA"/>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テキスト ボックス 107"/>
          <p:cNvSpPr txBox="1"/>
          <p:nvPr/>
        </p:nvSpPr>
        <p:spPr bwMode="auto">
          <a:xfrm>
            <a:off x="3224808" y="2852936"/>
            <a:ext cx="3456384"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0F99B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高所得者向けサービス提供が多く、</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一般所得者にはハードルが高い。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0F99BC"/>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低～中所得者向けに比較的安価に高度サービスを提供している医療機関はあるが、常に混雑している。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3296816" y="4437112"/>
            <a:ext cx="3312368" cy="1656184"/>
          </a:xfrm>
          <a:prstGeom prst="roundRect">
            <a:avLst>
              <a:gd name="adj" fmla="val 5399"/>
            </a:avLst>
          </a:prstGeom>
          <a:gradFill flip="none" rotWithShape="1">
            <a:gsLst>
              <a:gs pos="0">
                <a:srgbClr val="AFE6F7"/>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テキスト ボックス 117"/>
          <p:cNvSpPr txBox="1"/>
          <p:nvPr/>
        </p:nvSpPr>
        <p:spPr bwMode="auto">
          <a:xfrm>
            <a:off x="3503839" y="4869160"/>
            <a:ext cx="2898322"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ベトナム南部最大の健診センターを運営</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企業・個人健診、医療機関からの受託検査</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最新医療機器導入</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日当たり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人もの患者が利用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早朝</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時からの営業に行列</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9" name="グループ化 118"/>
          <p:cNvGrpSpPr/>
          <p:nvPr/>
        </p:nvGrpSpPr>
        <p:grpSpPr>
          <a:xfrm>
            <a:off x="8265368" y="2204864"/>
            <a:ext cx="1152128" cy="474575"/>
            <a:chOff x="7196446" y="1535601"/>
            <a:chExt cx="2149042" cy="885215"/>
          </a:xfrm>
        </p:grpSpPr>
        <p:sp>
          <p:nvSpPr>
            <p:cNvPr id="120"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7CBC3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558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Oval 94"/>
            <p:cNvSpPr>
              <a:spLocks noChangeArrowheads="1"/>
            </p:cNvSpPr>
            <p:nvPr/>
          </p:nvSpPr>
          <p:spPr bwMode="auto">
            <a:xfrm>
              <a:off x="7256438"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Oval 95"/>
            <p:cNvSpPr>
              <a:spLocks noChangeArrowheads="1"/>
            </p:cNvSpPr>
            <p:nvPr/>
          </p:nvSpPr>
          <p:spPr bwMode="auto">
            <a:xfrm>
              <a:off x="7323096"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4" name="Oval 96"/>
            <p:cNvSpPr>
              <a:spLocks noChangeArrowheads="1"/>
            </p:cNvSpPr>
            <p:nvPr/>
          </p:nvSpPr>
          <p:spPr bwMode="auto">
            <a:xfrm>
              <a:off x="8925545"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5" name="Oval 97"/>
            <p:cNvSpPr>
              <a:spLocks noChangeArrowheads="1"/>
            </p:cNvSpPr>
            <p:nvPr/>
          </p:nvSpPr>
          <p:spPr bwMode="auto">
            <a:xfrm>
              <a:off x="8992203"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99"/>
            <p:cNvSpPr>
              <a:spLocks noChangeShapeType="1"/>
            </p:cNvSpPr>
            <p:nvPr/>
          </p:nvSpPr>
          <p:spPr bwMode="auto">
            <a:xfrm>
              <a:off x="7741706"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00"/>
            <p:cNvSpPr>
              <a:spLocks noChangeArrowheads="1"/>
            </p:cNvSpPr>
            <p:nvPr/>
          </p:nvSpPr>
          <p:spPr bwMode="auto">
            <a:xfrm>
              <a:off x="7644385"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01"/>
            <p:cNvSpPr>
              <a:spLocks noChangeArrowheads="1"/>
            </p:cNvSpPr>
            <p:nvPr/>
          </p:nvSpPr>
          <p:spPr bwMode="auto">
            <a:xfrm>
              <a:off x="7769702"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03"/>
            <p:cNvSpPr>
              <a:spLocks noChangeShapeType="1"/>
            </p:cNvSpPr>
            <p:nvPr/>
          </p:nvSpPr>
          <p:spPr bwMode="auto">
            <a:xfrm>
              <a:off x="8721573"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04"/>
            <p:cNvSpPr>
              <a:spLocks noChangeArrowheads="1"/>
            </p:cNvSpPr>
            <p:nvPr/>
          </p:nvSpPr>
          <p:spPr bwMode="auto">
            <a:xfrm>
              <a:off x="8624253"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05"/>
            <p:cNvSpPr>
              <a:spLocks noChangeArrowheads="1"/>
            </p:cNvSpPr>
            <p:nvPr/>
          </p:nvSpPr>
          <p:spPr bwMode="auto">
            <a:xfrm>
              <a:off x="8749569"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07"/>
            <p:cNvSpPr>
              <a:spLocks noChangeArrowheads="1"/>
            </p:cNvSpPr>
            <p:nvPr/>
          </p:nvSpPr>
          <p:spPr bwMode="auto">
            <a:xfrm>
              <a:off x="7927014"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08"/>
            <p:cNvSpPr>
              <a:spLocks noChangeArrowheads="1"/>
            </p:cNvSpPr>
            <p:nvPr/>
          </p:nvSpPr>
          <p:spPr bwMode="auto">
            <a:xfrm>
              <a:off x="8386952"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37" name="テキスト ボックス 136"/>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9" name="正方形/長方形 108"/>
          <p:cNvSpPr/>
          <p:nvPr/>
        </p:nvSpPr>
        <p:spPr bwMode="auto">
          <a:xfrm>
            <a:off x="3440832" y="4476750"/>
            <a:ext cx="3096344" cy="33782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38BEE2"/>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36000" rtlCol="0" anchor="ctr"/>
          <a:lstStyle/>
          <a:p>
            <a:pPr lvl="0"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ＭＥＤＩＣ</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Ｈｏａ</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Ｈａｏ社 </a:t>
            </a:r>
            <a:r>
              <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（ホーチミン市）</a:t>
            </a:r>
          </a:p>
        </p:txBody>
      </p:sp>
      <p:sp>
        <p:nvSpPr>
          <p:cNvPr id="174" name="テキスト ボックス 17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健診サービスは、国立医療機関や民間医療機関のほか、健診バスなどによって提供されている。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7329264" y="4552108"/>
            <a:ext cx="1961924" cy="893116"/>
            <a:chOff x="7130948" y="4653136"/>
            <a:chExt cx="2214540" cy="1008112"/>
          </a:xfrm>
        </p:grpSpPr>
        <p:grpSp>
          <p:nvGrpSpPr>
            <p:cNvPr id="156" name="グループ化 155"/>
            <p:cNvGrpSpPr/>
            <p:nvPr/>
          </p:nvGrpSpPr>
          <p:grpSpPr>
            <a:xfrm flipH="1">
              <a:off x="7130948" y="4653136"/>
              <a:ext cx="2214540" cy="912195"/>
              <a:chOff x="7196446" y="1535601"/>
              <a:chExt cx="2149042" cy="885215"/>
            </a:xfrm>
          </p:grpSpPr>
          <p:sp>
            <p:nvSpPr>
              <p:cNvPr id="157"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9ED46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7CB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Oval 94"/>
              <p:cNvSpPr>
                <a:spLocks noChangeArrowheads="1"/>
              </p:cNvSpPr>
              <p:nvPr/>
            </p:nvSpPr>
            <p:spPr bwMode="auto">
              <a:xfrm>
                <a:off x="7256438"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0" name="Oval 95"/>
              <p:cNvSpPr>
                <a:spLocks noChangeArrowheads="1"/>
              </p:cNvSpPr>
              <p:nvPr/>
            </p:nvSpPr>
            <p:spPr bwMode="auto">
              <a:xfrm>
                <a:off x="7323096"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1" name="Oval 96"/>
              <p:cNvSpPr>
                <a:spLocks noChangeArrowheads="1"/>
              </p:cNvSpPr>
              <p:nvPr/>
            </p:nvSpPr>
            <p:spPr bwMode="auto">
              <a:xfrm>
                <a:off x="8925545"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2" name="Oval 97"/>
              <p:cNvSpPr>
                <a:spLocks noChangeArrowheads="1"/>
              </p:cNvSpPr>
              <p:nvPr/>
            </p:nvSpPr>
            <p:spPr bwMode="auto">
              <a:xfrm>
                <a:off x="8992203"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99"/>
              <p:cNvSpPr>
                <a:spLocks noChangeShapeType="1"/>
              </p:cNvSpPr>
              <p:nvPr/>
            </p:nvSpPr>
            <p:spPr bwMode="auto">
              <a:xfrm>
                <a:off x="7741706"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00"/>
              <p:cNvSpPr>
                <a:spLocks noChangeArrowheads="1"/>
              </p:cNvSpPr>
              <p:nvPr/>
            </p:nvSpPr>
            <p:spPr bwMode="auto">
              <a:xfrm>
                <a:off x="7644385"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01"/>
              <p:cNvSpPr>
                <a:spLocks noChangeArrowheads="1"/>
              </p:cNvSpPr>
              <p:nvPr/>
            </p:nvSpPr>
            <p:spPr bwMode="auto">
              <a:xfrm>
                <a:off x="7769702"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03"/>
              <p:cNvSpPr>
                <a:spLocks noChangeShapeType="1"/>
              </p:cNvSpPr>
              <p:nvPr/>
            </p:nvSpPr>
            <p:spPr bwMode="auto">
              <a:xfrm>
                <a:off x="8721573"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04"/>
              <p:cNvSpPr>
                <a:spLocks noChangeArrowheads="1"/>
              </p:cNvSpPr>
              <p:nvPr/>
            </p:nvSpPr>
            <p:spPr bwMode="auto">
              <a:xfrm>
                <a:off x="8624253"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05"/>
              <p:cNvSpPr>
                <a:spLocks noChangeArrowheads="1"/>
              </p:cNvSpPr>
              <p:nvPr/>
            </p:nvSpPr>
            <p:spPr bwMode="auto">
              <a:xfrm>
                <a:off x="8749569"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07"/>
              <p:cNvSpPr>
                <a:spLocks noChangeArrowheads="1"/>
              </p:cNvSpPr>
              <p:nvPr/>
            </p:nvSpPr>
            <p:spPr bwMode="auto">
              <a:xfrm>
                <a:off x="7927014"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08"/>
              <p:cNvSpPr>
                <a:spLocks noChangeArrowheads="1"/>
              </p:cNvSpPr>
              <p:nvPr/>
            </p:nvSpPr>
            <p:spPr bwMode="auto">
              <a:xfrm>
                <a:off x="8386952"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2F3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E2F3D1"/>
                    </a:solidFill>
                    <a:prstDash val="solid"/>
                    <a:round/>
                    <a:headEnd type="none" w="med" len="med"/>
                    <a:tailEnd type="none" w="med" len="med"/>
                  </a14:hiddenLine>
                </a:ext>
              </a:extLst>
            </p:spPr>
            <p:txBody>
              <a:bodyPr/>
              <a:lstStyle/>
              <a:p>
                <a:endParaRPr lang="ja-JP" altLang="en-US"/>
              </a:p>
            </p:txBody>
          </p:sp>
        </p:grpSp>
        <p:grpSp>
          <p:nvGrpSpPr>
            <p:cNvPr id="150" name="Group 598"/>
            <p:cNvGrpSpPr>
              <a:grpSpLocks noChangeAspect="1"/>
            </p:cNvGrpSpPr>
            <p:nvPr/>
          </p:nvGrpSpPr>
          <p:grpSpPr bwMode="auto">
            <a:xfrm flipH="1">
              <a:off x="7833320" y="5142634"/>
              <a:ext cx="103930" cy="518614"/>
              <a:chOff x="1785" y="1009"/>
              <a:chExt cx="200" cy="998"/>
            </a:xfrm>
          </p:grpSpPr>
          <p:sp>
            <p:nvSpPr>
              <p:cNvPr id="151"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52"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53"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54" name="Group 595"/>
            <p:cNvGrpSpPr>
              <a:grpSpLocks noChangeAspect="1"/>
            </p:cNvGrpSpPr>
            <p:nvPr/>
          </p:nvGrpSpPr>
          <p:grpSpPr bwMode="auto">
            <a:xfrm>
              <a:off x="8322819" y="5097708"/>
              <a:ext cx="218249" cy="532549"/>
              <a:chOff x="578" y="1009"/>
              <a:chExt cx="409" cy="998"/>
            </a:xfrm>
          </p:grpSpPr>
          <p:sp>
            <p:nvSpPr>
              <p:cNvPr id="155"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8"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9"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80"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1"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82"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183" name="Group 598"/>
            <p:cNvGrpSpPr>
              <a:grpSpLocks noChangeAspect="1"/>
            </p:cNvGrpSpPr>
            <p:nvPr/>
          </p:nvGrpSpPr>
          <p:grpSpPr bwMode="auto">
            <a:xfrm flipH="1">
              <a:off x="7996487" y="5142634"/>
              <a:ext cx="103930" cy="518614"/>
              <a:chOff x="1785" y="1009"/>
              <a:chExt cx="200" cy="998"/>
            </a:xfrm>
          </p:grpSpPr>
          <p:sp>
            <p:nvSpPr>
              <p:cNvPr id="18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87" name="Group 598"/>
            <p:cNvGrpSpPr>
              <a:grpSpLocks noChangeAspect="1"/>
            </p:cNvGrpSpPr>
            <p:nvPr/>
          </p:nvGrpSpPr>
          <p:grpSpPr bwMode="auto">
            <a:xfrm flipH="1">
              <a:off x="8159653" y="5142634"/>
              <a:ext cx="103930" cy="518614"/>
              <a:chOff x="1785" y="1009"/>
              <a:chExt cx="200" cy="998"/>
            </a:xfrm>
          </p:grpSpPr>
          <p:sp>
            <p:nvSpPr>
              <p:cNvPr id="188"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9"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0"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91" name="Group 595"/>
            <p:cNvGrpSpPr>
              <a:grpSpLocks noChangeAspect="1"/>
            </p:cNvGrpSpPr>
            <p:nvPr/>
          </p:nvGrpSpPr>
          <p:grpSpPr bwMode="auto">
            <a:xfrm>
              <a:off x="8649151" y="5097708"/>
              <a:ext cx="218249" cy="532549"/>
              <a:chOff x="578" y="1009"/>
              <a:chExt cx="409" cy="998"/>
            </a:xfrm>
          </p:grpSpPr>
          <p:sp>
            <p:nvSpPr>
              <p:cNvPr id="192"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3"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4"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95"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6"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97"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205" name="Group 598"/>
            <p:cNvGrpSpPr>
              <a:grpSpLocks noChangeAspect="1"/>
            </p:cNvGrpSpPr>
            <p:nvPr/>
          </p:nvGrpSpPr>
          <p:grpSpPr bwMode="auto">
            <a:xfrm flipH="1">
              <a:off x="7670154" y="5142634"/>
              <a:ext cx="103930" cy="518614"/>
              <a:chOff x="1785" y="1009"/>
              <a:chExt cx="200" cy="998"/>
            </a:xfrm>
          </p:grpSpPr>
          <p:sp>
            <p:nvSpPr>
              <p:cNvPr id="206"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07"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08"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09" name="Group 598"/>
            <p:cNvGrpSpPr>
              <a:grpSpLocks noChangeAspect="1"/>
            </p:cNvGrpSpPr>
            <p:nvPr/>
          </p:nvGrpSpPr>
          <p:grpSpPr bwMode="auto">
            <a:xfrm flipH="1">
              <a:off x="7506988" y="5142634"/>
              <a:ext cx="103930" cy="518614"/>
              <a:chOff x="1785" y="1009"/>
              <a:chExt cx="200" cy="998"/>
            </a:xfrm>
          </p:grpSpPr>
          <p:sp>
            <p:nvSpPr>
              <p:cNvPr id="210"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1"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2"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13" name="Group 598"/>
            <p:cNvGrpSpPr>
              <a:grpSpLocks noChangeAspect="1"/>
            </p:cNvGrpSpPr>
            <p:nvPr/>
          </p:nvGrpSpPr>
          <p:grpSpPr bwMode="auto">
            <a:xfrm flipH="1">
              <a:off x="7343822" y="5142634"/>
              <a:ext cx="103930" cy="518614"/>
              <a:chOff x="1785" y="1009"/>
              <a:chExt cx="200" cy="998"/>
            </a:xfrm>
          </p:grpSpPr>
          <p:sp>
            <p:nvSpPr>
              <p:cNvPr id="21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grpSp>
        <p:nvGrpSpPr>
          <p:cNvPr id="110" name="グループ化 109"/>
          <p:cNvGrpSpPr/>
          <p:nvPr/>
        </p:nvGrpSpPr>
        <p:grpSpPr>
          <a:xfrm>
            <a:off x="3296816" y="4468070"/>
            <a:ext cx="502017" cy="342823"/>
            <a:chOff x="8004546" y="6069706"/>
            <a:chExt cx="502017" cy="342823"/>
          </a:xfrm>
        </p:grpSpPr>
        <p:sp>
          <p:nvSpPr>
            <p:cNvPr id="4" name="円/楕円 3"/>
            <p:cNvSpPr/>
            <p:nvPr/>
          </p:nvSpPr>
          <p:spPr>
            <a:xfrm>
              <a:off x="8049344" y="6093296"/>
              <a:ext cx="405681" cy="311448"/>
            </a:xfrm>
            <a:custGeom>
              <a:avLst/>
              <a:gdLst/>
              <a:ahLst/>
              <a:cxnLst/>
              <a:rect l="l" t="t" r="r" b="b"/>
              <a:pathLst>
                <a:path w="405681" h="311448">
                  <a:moveTo>
                    <a:pt x="121965" y="0"/>
                  </a:moveTo>
                  <a:cubicBezTo>
                    <a:pt x="173703" y="0"/>
                    <a:pt x="217916" y="32215"/>
                    <a:pt x="235037" y="77915"/>
                  </a:cubicBezTo>
                  <a:cubicBezTo>
                    <a:pt x="249869" y="71140"/>
                    <a:pt x="266370" y="67518"/>
                    <a:pt x="283716" y="67518"/>
                  </a:cubicBezTo>
                  <a:cubicBezTo>
                    <a:pt x="351075" y="67518"/>
                    <a:pt x="405681" y="122124"/>
                    <a:pt x="405681" y="189483"/>
                  </a:cubicBezTo>
                  <a:cubicBezTo>
                    <a:pt x="405681" y="256842"/>
                    <a:pt x="351075" y="311448"/>
                    <a:pt x="283716" y="311448"/>
                  </a:cubicBezTo>
                  <a:cubicBezTo>
                    <a:pt x="231979" y="311448"/>
                    <a:pt x="187765" y="279233"/>
                    <a:pt x="170645" y="233533"/>
                  </a:cubicBezTo>
                  <a:cubicBezTo>
                    <a:pt x="155813" y="240309"/>
                    <a:pt x="139312" y="243930"/>
                    <a:pt x="121965" y="243930"/>
                  </a:cubicBezTo>
                  <a:cubicBezTo>
                    <a:pt x="54606" y="243930"/>
                    <a:pt x="0" y="189324"/>
                    <a:pt x="0" y="121965"/>
                  </a:cubicBezTo>
                  <a:cubicBezTo>
                    <a:pt x="0" y="54606"/>
                    <a:pt x="54606" y="0"/>
                    <a:pt x="121965" y="0"/>
                  </a:cubicBezTo>
                  <a:close/>
                </a:path>
              </a:pathLst>
            </a:custGeom>
            <a:solidFill>
              <a:srgbClr val="027F9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8004546" y="6069706"/>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事</a:t>
              </a:r>
            </a:p>
          </p:txBody>
        </p:sp>
        <p:sp>
          <p:nvSpPr>
            <p:cNvPr id="199" name="正方形/長方形 198"/>
            <p:cNvSpPr/>
            <p:nvPr/>
          </p:nvSpPr>
          <p:spPr>
            <a:xfrm>
              <a:off x="8168009" y="6135530"/>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例</a:t>
              </a:r>
            </a:p>
          </p:txBody>
        </p:sp>
      </p:grpSp>
      <p:grpSp>
        <p:nvGrpSpPr>
          <p:cNvPr id="200" name="グループ化 7"/>
          <p:cNvGrpSpPr/>
          <p:nvPr/>
        </p:nvGrpSpPr>
        <p:grpSpPr>
          <a:xfrm>
            <a:off x="272481" y="1844824"/>
            <a:ext cx="9361040" cy="288032"/>
            <a:chOff x="4803500" y="2113806"/>
            <a:chExt cx="2909373" cy="288032"/>
          </a:xfrm>
        </p:grpSpPr>
        <p:cxnSp>
          <p:nvCxnSpPr>
            <p:cNvPr id="201" name="直線コネクタ 200"/>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2"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健診サービスの主な提供機関</a:t>
              </a:r>
            </a:p>
          </p:txBody>
        </p:sp>
      </p:grpSp>
    </p:spTree>
    <p:extLst>
      <p:ext uri="{BB962C8B-B14F-4D97-AF65-F5344CB8AC3E}">
        <p14:creationId xmlns:p14="http://schemas.microsoft.com/office/powerpoint/2010/main" val="253626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C8594C-DA6F-0FF5-5CAC-EB613F7CBF85}"/>
              </a:ext>
            </a:extLst>
          </p:cNvPr>
          <p:cNvSpPr/>
          <p:nvPr/>
        </p:nvSpPr>
        <p:spPr>
          <a:xfrm>
            <a:off x="452498" y="4141150"/>
            <a:ext cx="9001000" cy="2083314"/>
          </a:xfrm>
          <a:prstGeom prst="rect">
            <a:avLst/>
          </a:prstGeom>
          <a:solidFill>
            <a:schemeClr val="bg1">
              <a:lumMod val="95000"/>
            </a:schemeClr>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a:extLst>
              <a:ext uri="{FF2B5EF4-FFF2-40B4-BE49-F238E27FC236}">
                <a16:creationId xmlns:a16="http://schemas.microsoft.com/office/drawing/2014/main" id="{20303790-1178-714F-1D09-DED056CFF168}"/>
              </a:ext>
            </a:extLst>
          </p:cNvPr>
          <p:cNvSpPr/>
          <p:nvPr/>
        </p:nvSpPr>
        <p:spPr>
          <a:xfrm>
            <a:off x="452499" y="1485649"/>
            <a:ext cx="9001000" cy="2083314"/>
          </a:xfrm>
          <a:prstGeom prst="rect">
            <a:avLst/>
          </a:prstGeom>
          <a:solidFill>
            <a:srgbClr val="F3F8FB"/>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p:cNvSpPr txBox="1"/>
          <p:nvPr/>
        </p:nvSpPr>
        <p:spPr>
          <a:xfrm>
            <a:off x="200471" y="6525343"/>
            <a:ext cx="9505503" cy="445058"/>
          </a:xfrm>
          <a:prstGeom prst="rect">
            <a:avLst/>
          </a:prstGeom>
          <a:noFill/>
        </p:spPr>
        <p:txBody>
          <a:bodyPr wrap="square" lIns="0" tIns="0" rIns="0" bIns="0" rtlCol="0">
            <a:noAutofit/>
          </a:bodyPr>
          <a:lstStyle/>
          <a:p>
            <a:r>
              <a:rPr lang="ja-JP" altLang="en-US" sz="800" noProof="1">
                <a:latin typeface="+mn-ea"/>
                <a:cs typeface="Arial" panose="020B0604020202020204" pitchFamily="34" charset="0"/>
              </a:rPr>
              <a:t>（出所）</a:t>
            </a:r>
            <a:r>
              <a:rPr lang="en-US" altLang="ja-JP" sz="800" noProof="1">
                <a:latin typeface="+mn-ea"/>
                <a:cs typeface="Arial" panose="020B0604020202020204" pitchFamily="34" charset="0"/>
              </a:rPr>
              <a:t>Vietnam Social Security HP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RUSSIN</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&amp;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VECCHI </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Vietnam: Insurance Law &amp;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Regulation in Vietnam</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Vietnam Briefing</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Social Insurance in Vietnam</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Associates of Successful Lawyers </a:t>
            </a:r>
            <a:r>
              <a:rPr lang="ja-JP" altLang="en-US" sz="800" noProof="1">
                <a:latin typeface="+mn-ea"/>
                <a:cs typeface="Arial" panose="020B0604020202020204" pitchFamily="34" charset="0"/>
              </a:rPr>
              <a:t>「</a:t>
            </a:r>
            <a:r>
              <a:rPr lang="en-US" altLang="ja-JP" sz="800" i="0" dirty="0">
                <a:solidFill>
                  <a:srgbClr val="222222"/>
                </a:solidFill>
                <a:effectLst/>
                <a:latin typeface="+mn-ea"/>
              </a:rPr>
              <a:t>Regulations on the health insurance regime for 5 consecutive years in Vietnam</a:t>
            </a:r>
            <a:r>
              <a:rPr lang="ja-JP" altLang="en-US" sz="800" i="0" noProof="1">
                <a:solidFill>
                  <a:srgbClr val="222222"/>
                </a:solidFill>
                <a:effectLst/>
                <a:latin typeface="+mn-ea"/>
                <a:cs typeface="Arial" panose="020B0604020202020204" pitchFamily="34" charset="0"/>
              </a:rPr>
              <a:t>」、</a:t>
            </a:r>
            <a:r>
              <a:rPr lang="en-US" altLang="ja-JP" sz="800" i="0" noProof="1">
                <a:solidFill>
                  <a:srgbClr val="222222"/>
                </a:solidFill>
                <a:effectLst/>
                <a:latin typeface="+mn-ea"/>
                <a:cs typeface="Arial" panose="020B0604020202020204" pitchFamily="34" charset="0"/>
              </a:rPr>
              <a:t>Social Health Insurance, SHI (non-contributory component)</a:t>
            </a:r>
            <a:endParaRPr lang="en-US" altLang="ja-JP" sz="800" noProof="1">
              <a:solidFill>
                <a:srgbClr val="222222"/>
              </a:solidFill>
              <a:latin typeface="+mn-ea"/>
              <a:cs typeface="Arial" panose="020B0604020202020204" pitchFamily="34" charset="0"/>
            </a:endParaRPr>
          </a:p>
        </p:txBody>
      </p:sp>
      <p:sp>
        <p:nvSpPr>
          <p:cNvPr id="28" name="Rectangle 27">
            <a:extLst>
              <a:ext uri="{FF2B5EF4-FFF2-40B4-BE49-F238E27FC236}">
                <a16:creationId xmlns:a16="http://schemas.microsoft.com/office/drawing/2014/main" id="{C4E95020-C112-0887-E62E-A14C812F3EA2}"/>
              </a:ext>
            </a:extLst>
          </p:cNvPr>
          <p:cNvSpPr/>
          <p:nvPr/>
        </p:nvSpPr>
        <p:spPr>
          <a:xfrm>
            <a:off x="452497" y="1341369"/>
            <a:ext cx="3482196" cy="288561"/>
          </a:xfrm>
          <a:prstGeom prst="rect">
            <a:avLst/>
          </a:prstGeom>
          <a:solidFill>
            <a:schemeClr val="accent1">
              <a:lumMod val="40000"/>
              <a:lumOff val="60000"/>
            </a:schemeClr>
          </a:solidFill>
        </p:spPr>
        <p:txBody>
          <a:bodyPr wrap="square" rtlCol="0" anchor="ctr">
            <a:noAutofit/>
          </a:bodyPr>
          <a:lstStyle/>
          <a:p>
            <a:pPr algn="ctr"/>
            <a:r>
              <a:rPr kumimoji="1" lang="en-US" altLang="ja-JP" sz="1400" b="1" noProof="1">
                <a:latin typeface="Arial" panose="020B0604020202020204" pitchFamily="34" charset="0"/>
                <a:ea typeface="ＭＳ Ｐゴシック" panose="020B0600070205080204" pitchFamily="50" charset="-128"/>
                <a:cs typeface="Arial" panose="020B0604020202020204" pitchFamily="34" charset="0"/>
              </a:rPr>
              <a:t>Vietnam Social Seculrity</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1" noProof="1">
                <a:latin typeface="Arial" panose="020B0604020202020204" pitchFamily="34" charset="0"/>
                <a:ea typeface="ＭＳ Ｐゴシック" panose="020B0600070205080204" pitchFamily="50" charset="-128"/>
                <a:cs typeface="Arial" panose="020B0604020202020204" pitchFamily="34" charset="0"/>
              </a:rPr>
              <a:t>VSS</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1400" b="1"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Rectangle 42">
            <a:extLst>
              <a:ext uri="{FF2B5EF4-FFF2-40B4-BE49-F238E27FC236}">
                <a16:creationId xmlns:a16="http://schemas.microsoft.com/office/drawing/2014/main" id="{4284F153-14A7-100A-427F-205E7748D5BF}"/>
              </a:ext>
            </a:extLst>
          </p:cNvPr>
          <p:cNvSpPr/>
          <p:nvPr/>
        </p:nvSpPr>
        <p:spPr>
          <a:xfrm>
            <a:off x="452497" y="4013517"/>
            <a:ext cx="3482195" cy="283917"/>
          </a:xfrm>
          <a:prstGeom prst="rect">
            <a:avLst/>
          </a:prstGeom>
          <a:solidFill>
            <a:schemeClr val="bg1">
              <a:lumMod val="65000"/>
            </a:schemeClr>
          </a:solidFill>
        </p:spPr>
        <p:txBody>
          <a:bodyPr wrap="square" rtlCol="0">
            <a:spAutoFit/>
          </a:bodyPr>
          <a:lstStyle/>
          <a:p>
            <a:pPr algn="ctr"/>
            <a:r>
              <a:rPr lang="en-US" sz="1200" b="1" noProof="1">
                <a:latin typeface="Arial" panose="020B0604020202020204" pitchFamily="34" charset="0"/>
                <a:ea typeface="ＭＳ Ｐゴシック" panose="020B0600070205080204" pitchFamily="50" charset="-128"/>
                <a:cs typeface="Arial" panose="020B0604020202020204" pitchFamily="34" charset="0"/>
              </a:rPr>
              <a:t>ベトナムの保険に関する主要統計</a:t>
            </a:r>
          </a:p>
        </p:txBody>
      </p:sp>
      <p:sp>
        <p:nvSpPr>
          <p:cNvPr id="5" name="テキスト ボックス 19">
            <a:extLst>
              <a:ext uri="{FF2B5EF4-FFF2-40B4-BE49-F238E27FC236}">
                <a16:creationId xmlns:a16="http://schemas.microsoft.com/office/drawing/2014/main" id="{FE1738C6-3E21-CD5E-455F-31A9CD8D2A2B}"/>
              </a:ext>
            </a:extLst>
          </p:cNvPr>
          <p:cNvSpPr txBox="1"/>
          <p:nvPr/>
        </p:nvSpPr>
        <p:spPr>
          <a:xfrm>
            <a:off x="668523" y="4425067"/>
            <a:ext cx="8568951" cy="1508105"/>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sz="1400" noProof="1">
                <a:latin typeface="Arial" panose="020B0604020202020204" pitchFamily="34" charset="0"/>
                <a:ea typeface="ＭＳ Ｐゴシック" panose="020B0600070205080204" pitchFamily="50" charset="-128"/>
              </a:rPr>
              <a:t>2021年には8900万人が全国規模の保険に加入しており、2020年から1%増加している</a:t>
            </a:r>
          </a:p>
          <a:p>
            <a:pPr marL="190500" indent="-190500" algn="just">
              <a:buClr>
                <a:srgbClr val="5F8AC3"/>
              </a:buClr>
              <a:buFont typeface="Wingdings" panose="05000000000000000000" pitchFamily="2" charset="2"/>
              <a:buChar char="n"/>
            </a:pPr>
            <a:r>
              <a:rPr kumimoji="1" lang="en-US" sz="1400" noProof="1">
                <a:latin typeface="Arial" panose="020B0604020202020204" pitchFamily="34" charset="0"/>
                <a:ea typeface="ＭＳ Ｐゴシック" panose="020B0600070205080204" pitchFamily="50" charset="-128"/>
              </a:rPr>
              <a:t>2022年に徴収された保険料の総額は241.3千VNDで、2021年</a:t>
            </a:r>
            <a:r>
              <a:rPr kumimoji="1" lang="ja-JP" altLang="en-US" sz="1400" noProof="1">
                <a:latin typeface="Arial" panose="020B0604020202020204" pitchFamily="34" charset="0"/>
                <a:ea typeface="ＭＳ Ｐゴシック" panose="020B0600070205080204" pitchFamily="50" charset="-128"/>
              </a:rPr>
              <a:t>より</a:t>
            </a:r>
            <a:r>
              <a:rPr kumimoji="1" lang="en-US" sz="1400" noProof="1">
                <a:latin typeface="Arial" panose="020B0604020202020204" pitchFamily="34" charset="0"/>
                <a:ea typeface="ＭＳ Ｐゴシック" panose="020B0600070205080204" pitchFamily="50" charset="-128"/>
              </a:rPr>
              <a:t>15.9%</a:t>
            </a:r>
            <a:r>
              <a:rPr kumimoji="1" lang="ja-JP" altLang="en-US" sz="1400" noProof="1">
                <a:latin typeface="Arial" panose="020B0604020202020204" pitchFamily="34" charset="0"/>
                <a:ea typeface="ＭＳ Ｐゴシック" panose="020B0600070205080204" pitchFamily="50" charset="-128"/>
              </a:rPr>
              <a:t>増加している</a:t>
            </a:r>
            <a:endParaRPr kumimoji="1" lang="en-US"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kumimoji="1" lang="en-US" sz="1400" noProof="1">
                <a:latin typeface="Arial" panose="020B0604020202020204" pitchFamily="34" charset="0"/>
                <a:ea typeface="ＭＳ Ｐゴシック" panose="020B0600070205080204" pitchFamily="50" charset="-128"/>
              </a:rPr>
              <a:t>VSSは医療費を払い戻し</a:t>
            </a:r>
            <a:r>
              <a:rPr kumimoji="1" lang="ja-JP" altLang="en-US" sz="1400" noProof="1">
                <a:latin typeface="Arial" panose="020B0604020202020204" pitchFamily="34" charset="0"/>
                <a:ea typeface="ＭＳ Ｐゴシック" panose="020B0600070205080204" pitchFamily="50" charset="-128"/>
              </a:rPr>
              <a:t>を行う</a:t>
            </a:r>
            <a:endParaRPr kumimoji="1" lang="en-US" altLang="ja-JP" sz="1400" noProof="1">
              <a:latin typeface="Arial" panose="020B0604020202020204" pitchFamily="34" charset="0"/>
              <a:ea typeface="ＭＳ Ｐゴシック" panose="020B0600070205080204" pitchFamily="50" charset="-128"/>
            </a:endParaRPr>
          </a:p>
          <a:p>
            <a:pPr marL="742950" lvl="1" indent="-285750" algn="just">
              <a:buClr>
                <a:srgbClr val="5F8AC3"/>
              </a:buClr>
              <a:buFont typeface="Wingdings" panose="05000000000000000000" pitchFamily="2" charset="2"/>
              <a:buChar char="l"/>
            </a:pPr>
            <a:r>
              <a:rPr kumimoji="1" lang="en-US" sz="1400" noProof="1">
                <a:latin typeface="Arial" panose="020B0604020202020204" pitchFamily="34" charset="0"/>
                <a:ea typeface="ＭＳ Ｐゴシック" panose="020B0600070205080204" pitchFamily="50" charset="-128"/>
              </a:rPr>
              <a:t>2022年には、全国で64人の患者に10億VNDを超える払い戻しを行</a:t>
            </a:r>
            <a:r>
              <a:rPr kumimoji="1" lang="ja-JP" altLang="en-US" sz="1400" noProof="1">
                <a:latin typeface="Arial" panose="020B0604020202020204" pitchFamily="34" charset="0"/>
                <a:ea typeface="ＭＳ Ｐゴシック" panose="020B0600070205080204" pitchFamily="50" charset="-128"/>
              </a:rPr>
              <a:t>っており</a:t>
            </a:r>
            <a:r>
              <a:rPr kumimoji="1" lang="en-US" sz="1400" noProof="1">
                <a:latin typeface="Arial" panose="020B0604020202020204" pitchFamily="34" charset="0"/>
                <a:ea typeface="ＭＳ Ｐゴシック" panose="020B0600070205080204" pitchFamily="50" charset="-128"/>
              </a:rPr>
              <a:t>、第一四半期には99人の患者の保険費用が5億VNDを超えた</a:t>
            </a:r>
          </a:p>
          <a:p>
            <a:pPr marL="742950" lvl="1" indent="-285750" algn="just">
              <a:buClr>
                <a:srgbClr val="5F8AC3"/>
              </a:buClr>
              <a:buFont typeface="Wingdings" panose="05000000000000000000" pitchFamily="2" charset="2"/>
              <a:buChar char="l"/>
            </a:pPr>
            <a:r>
              <a:rPr kumimoji="1" lang="en-US" sz="1400" noProof="1">
                <a:latin typeface="Arial" panose="020B0604020202020204" pitchFamily="34" charset="0"/>
                <a:ea typeface="ＭＳ Ｐゴシック" panose="020B0600070205080204" pitchFamily="50" charset="-128"/>
              </a:rPr>
              <a:t>貧困層、準貧困層、6歳未満の子ども、学童、恵まれない地域の少数民族、低所得農民、社会扶助の受給者に対して、補助金を受けた保険料を提供する</a:t>
            </a:r>
            <a:endParaRPr kumimoji="1" lang="en-US" sz="1400" dirty="0">
              <a:latin typeface="Arial" panose="020B0604020202020204" pitchFamily="34" charset="0"/>
              <a:ea typeface="ＭＳ Ｐゴシック" panose="020B0600070205080204" pitchFamily="50" charset="-128"/>
            </a:endParaRPr>
          </a:p>
        </p:txBody>
      </p:sp>
      <p:sp>
        <p:nvSpPr>
          <p:cNvPr id="6" name="TextBox 5">
            <a:extLst>
              <a:ext uri="{FF2B5EF4-FFF2-40B4-BE49-F238E27FC236}">
                <a16:creationId xmlns:a16="http://schemas.microsoft.com/office/drawing/2014/main" id="{C68EE1C8-ED70-9A09-ED77-51BCE5B17ACF}"/>
              </a:ext>
            </a:extLst>
          </p:cNvPr>
          <p:cNvSpPr txBox="1"/>
          <p:nvPr/>
        </p:nvSpPr>
        <p:spPr>
          <a:xfrm>
            <a:off x="668523" y="1693701"/>
            <a:ext cx="8640960" cy="1728678"/>
          </a:xfrm>
          <a:prstGeom prst="rect">
            <a:avLst/>
          </a:prstGeom>
          <a:noFill/>
        </p:spPr>
        <p:txBody>
          <a:bodyPr wrap="square" lIns="0" rIns="0" rtlCol="0">
            <a:spAutoFit/>
          </a:bodyPr>
          <a:lstStyle/>
          <a:p>
            <a:pPr marL="285750" indent="-285750">
              <a:spcBef>
                <a:spcPts val="500"/>
              </a:spcBef>
              <a:buClr>
                <a:schemeClr val="accent2"/>
              </a:buClr>
              <a:buFont typeface="Wingdings" panose="05000000000000000000" pitchFamily="2" charset="2"/>
              <a:buChar char="n"/>
            </a:pPr>
            <a:r>
              <a:rPr lang="en-US" sz="1400" b="1" noProof="1">
                <a:latin typeface="Arial" panose="020B0604020202020204" pitchFamily="34" charset="0"/>
                <a:ea typeface="ＭＳ Ｐゴシック" panose="020B0600070205080204" pitchFamily="50" charset="-128"/>
                <a:cs typeface="Arial" panose="020B0604020202020204" pitchFamily="34" charset="0"/>
              </a:rPr>
              <a:t>設立年</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lang="en-US" sz="1400" noProof="1">
                <a:latin typeface="Arial" panose="020B0604020202020204" pitchFamily="34" charset="0"/>
                <a:ea typeface="ＭＳ Ｐゴシック" panose="020B0600070205080204" pitchFamily="50" charset="-128"/>
                <a:cs typeface="Arial" panose="020B0604020202020204" pitchFamily="34" charset="0"/>
              </a:rPr>
              <a:t>1995年</a:t>
            </a:r>
          </a:p>
          <a:p>
            <a:pPr marL="285750" indent="-285750">
              <a:spcBef>
                <a:spcPts val="500"/>
              </a:spcBef>
              <a:buClr>
                <a:schemeClr val="accent2"/>
              </a:buClr>
              <a:buFont typeface="Wingdings" panose="05000000000000000000" pitchFamily="2" charset="2"/>
              <a:buChar char="n"/>
            </a:pPr>
            <a:r>
              <a:rPr kumimoji="1" lang="ja-JP" altLang="en-US" sz="1400" b="1" noProof="1">
                <a:latin typeface="Arial" panose="020B0604020202020204" pitchFamily="34" charset="0"/>
                <a:ea typeface="ＭＳ Ｐゴシック" panose="020B0600070205080204" pitchFamily="50" charset="-128"/>
                <a:cs typeface="Arial" panose="020B0604020202020204" pitchFamily="34" charset="0"/>
              </a:rPr>
              <a:t>関係</a:t>
            </a:r>
            <a:r>
              <a:rPr kumimoji="1" lang="en-US" sz="1400" b="1" noProof="1">
                <a:latin typeface="Arial" panose="020B0604020202020204" pitchFamily="34" charset="0"/>
                <a:ea typeface="ＭＳ Ｐゴシック" panose="020B0600070205080204" pitchFamily="50" charset="-128"/>
                <a:cs typeface="Arial" panose="020B0604020202020204" pitchFamily="34" charset="0"/>
              </a:rPr>
              <a:t>規制機関</a:t>
            </a: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労働傷病兵社会省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社会保険及び失業保険</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関連</a:t>
            </a:r>
            <a:endParaRPr lang="en-US" sz="1400" noProof="1">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保健省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国の人口統計データを提供し、それに応じて政策を策定する</a:t>
            </a:r>
            <a:endParaRPr lang="en-US" sz="1400" noProof="1">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財務省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rPr>
              <a:t>保険料として徴収された資金の財政メカニズム</a:t>
            </a:r>
            <a:r>
              <a:rPr lang="ja-JP" altLang="en-US" sz="1400" noProof="1">
                <a:latin typeface="Arial" panose="020B0604020202020204" pitchFamily="34" charset="0"/>
                <a:ea typeface="ＭＳ Ｐゴシック" panose="020B0600070205080204" pitchFamily="50" charset="-128"/>
              </a:rPr>
              <a:t>を対応</a:t>
            </a:r>
            <a:endParaRPr kumimoji="1" lang="en-US" sz="1400" noProof="1">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500"/>
              </a:spcBef>
              <a:buClr>
                <a:schemeClr val="accent2"/>
              </a:buClr>
              <a:buFont typeface="Wingdings" panose="05000000000000000000" pitchFamily="2" charset="2"/>
              <a:buChar char="n"/>
            </a:pPr>
            <a:r>
              <a:rPr lang="en-US" sz="1400" b="1" noProof="1">
                <a:latin typeface="Arial" panose="020B0604020202020204" pitchFamily="34" charset="0"/>
                <a:ea typeface="ＭＳ Ｐゴシック" panose="020B0600070205080204" pitchFamily="50" charset="-128"/>
                <a:cs typeface="Arial" panose="020B0604020202020204" pitchFamily="34" charset="0"/>
              </a:rPr>
              <a:t>役割</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sz="1400" noProof="1">
                <a:latin typeface="Arial" panose="020B0604020202020204" pitchFamily="34" charset="0"/>
                <a:ea typeface="ＭＳ Ｐゴシック" panose="020B0600070205080204" pitchFamily="50" charset="-128"/>
                <a:cs typeface="Arial" panose="020B0604020202020204" pitchFamily="34" charset="0"/>
              </a:rPr>
              <a:t>社会保険、健康保険、失業保険政策を組織し、実施する政府付属機関</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であり、</a:t>
            </a:r>
            <a:r>
              <a:rPr kumimoji="1" lang="en-US" sz="1400" noProof="1">
                <a:latin typeface="Arial" panose="020B0604020202020204" pitchFamily="34" charset="0"/>
                <a:ea typeface="ＭＳ Ｐゴシック" panose="020B0600070205080204" pitchFamily="50" charset="-128"/>
                <a:cs typeface="Arial" panose="020B0604020202020204" pitchFamily="34" charset="0"/>
              </a:rPr>
              <a:t>保険金の運用計画を実施</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する</a:t>
            </a:r>
            <a:endParaRPr kumimoji="1"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タイトル 2">
            <a:extLst>
              <a:ext uri="{FF2B5EF4-FFF2-40B4-BE49-F238E27FC236}">
                <a16:creationId xmlns:a16="http://schemas.microsoft.com/office/drawing/2014/main" id="{2AF00581-F74A-A126-6FB2-C4DB2343A7F8}"/>
              </a:ext>
            </a:extLst>
          </p:cNvPr>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120" kern="1200">
                <a:solidFill>
                  <a:schemeClr val="tx1"/>
                </a:solidFill>
                <a:latin typeface="HGP創英角ｺﾞｼｯｸUB" pitchFamily="50" charset="-128"/>
                <a:ea typeface="HGP創英角ｺﾞｼｯｸUB" pitchFamily="50" charset="-128"/>
                <a:cs typeface="+mj-cs"/>
              </a:defRPr>
            </a:lvl1pPr>
          </a:lstStyle>
          <a:p>
            <a:r>
              <a:rPr lang="ja-JP" altLang="en-US" sz="1400" dirty="0"/>
              <a:t>ベトナム／医療関連／制度</a:t>
            </a:r>
          </a:p>
        </p:txBody>
      </p:sp>
      <p:sp>
        <p:nvSpPr>
          <p:cNvPr id="10" name="テキスト プレースホルダー 3">
            <a:extLst>
              <a:ext uri="{FF2B5EF4-FFF2-40B4-BE49-F238E27FC236}">
                <a16:creationId xmlns:a16="http://schemas.microsoft.com/office/drawing/2014/main" id="{899F91C8-03B0-3A03-96BD-FF0D7F4EC54E}"/>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sz="2000" dirty="0"/>
              <a:t>社会保障制度</a:t>
            </a:r>
          </a:p>
        </p:txBody>
      </p:sp>
    </p:spTree>
    <p:extLst>
      <p:ext uri="{BB962C8B-B14F-4D97-AF65-F5344CB8AC3E}">
        <p14:creationId xmlns:p14="http://schemas.microsoft.com/office/powerpoint/2010/main" val="3203011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27" name="Rectangle 26">
            <a:extLst>
              <a:ext uri="{FF2B5EF4-FFF2-40B4-BE49-F238E27FC236}">
                <a16:creationId xmlns:a16="http://schemas.microsoft.com/office/drawing/2014/main" id="{7F142F31-2893-0452-7D8D-CB9355BF958D}"/>
              </a:ext>
            </a:extLst>
          </p:cNvPr>
          <p:cNvSpPr/>
          <p:nvPr/>
        </p:nvSpPr>
        <p:spPr>
          <a:xfrm>
            <a:off x="2449494" y="1788976"/>
            <a:ext cx="5007012" cy="1336994"/>
          </a:xfrm>
          <a:prstGeom prst="rect">
            <a:avLst/>
          </a:prstGeom>
          <a:solidFill>
            <a:schemeClr val="accent2">
              <a:lumMod val="75000"/>
            </a:schemeClr>
          </a:solidFill>
          <a:ln>
            <a:solidFill>
              <a:schemeClr val="accent2">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97840">
              <a:lnSpc>
                <a:spcPct val="90000"/>
              </a:lnSpc>
              <a:spcBef>
                <a:spcPct val="0"/>
              </a:spcBef>
              <a:spcAft>
                <a:spcPct val="35000"/>
              </a:spcAft>
              <a:buNone/>
            </a:pPr>
            <a:r>
              <a:rPr lang="en-US" sz="1400" b="1" kern="1200" noProof="1">
                <a:latin typeface="Arial" panose="020B0604020202020204" pitchFamily="34" charset="0"/>
                <a:ea typeface="ＭＳ Ｐゴシック" panose="020B0600070205080204" pitchFamily="50" charset="-128"/>
              </a:rPr>
              <a:t>社会保険法</a:t>
            </a:r>
          </a:p>
          <a:p>
            <a:pPr marL="171450" lvl="0" indent="-114300" defTabSz="497840">
              <a:lnSpc>
                <a:spcPct val="90000"/>
              </a:lnSpc>
              <a:spcBef>
                <a:spcPct val="0"/>
              </a:spcBef>
              <a:spcAft>
                <a:spcPct val="35000"/>
              </a:spcAft>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従業員の権利保護に焦点</a:t>
            </a:r>
            <a:r>
              <a:rPr lang="ja-JP" altLang="en-US" sz="1400" noProof="1">
                <a:latin typeface="Arial" panose="020B0604020202020204" pitchFamily="34" charset="0"/>
                <a:ea typeface="ＭＳ Ｐゴシック" panose="020B0600070205080204" pitchFamily="50" charset="-128"/>
              </a:rPr>
              <a:t>があてられている。</a:t>
            </a:r>
            <a:endParaRPr lang="en-US" altLang="ja-JP" sz="1400" noProof="1">
              <a:latin typeface="Arial" panose="020B0604020202020204" pitchFamily="34" charset="0"/>
              <a:ea typeface="ＭＳ Ｐゴシック" panose="020B0600070205080204" pitchFamily="50" charset="-128"/>
            </a:endParaRPr>
          </a:p>
          <a:p>
            <a:pPr marL="171450" lvl="0" indent="-114300" defTabSz="497840">
              <a:lnSpc>
                <a:spcPct val="90000"/>
              </a:lnSpc>
              <a:spcBef>
                <a:spcPct val="0"/>
              </a:spcBef>
              <a:spcAft>
                <a:spcPct val="35000"/>
              </a:spcAft>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この法律に基づく3つの保険は、</a:t>
            </a:r>
            <a:r>
              <a:rPr lang="en-US" sz="1400" b="1" noProof="1">
                <a:latin typeface="Arial" panose="020B0604020202020204" pitchFamily="34" charset="0"/>
                <a:ea typeface="ＭＳ Ｐゴシック" panose="020B0600070205080204" pitchFamily="50" charset="-128"/>
              </a:rPr>
              <a:t>社会保険、健康保険、失業保険</a:t>
            </a:r>
            <a:r>
              <a:rPr lang="en-US" sz="1400" noProof="1">
                <a:latin typeface="Arial" panose="020B0604020202020204" pitchFamily="34" charset="0"/>
                <a:ea typeface="ＭＳ Ｐゴシック" panose="020B0600070205080204" pitchFamily="50" charset="-128"/>
              </a:rPr>
              <a:t>であ</a:t>
            </a:r>
            <a:r>
              <a:rPr lang="ja-JP" altLang="en-US" sz="1400" noProof="1">
                <a:latin typeface="Arial" panose="020B0604020202020204" pitchFamily="34" charset="0"/>
                <a:ea typeface="ＭＳ Ｐゴシック" panose="020B0600070205080204" pitchFamily="50" charset="-128"/>
              </a:rPr>
              <a:t>り、この</a:t>
            </a:r>
            <a:r>
              <a:rPr lang="en-US" sz="1400" noProof="1">
                <a:latin typeface="Arial" panose="020B0604020202020204" pitchFamily="34" charset="0"/>
                <a:ea typeface="ＭＳ Ｐゴシック" panose="020B0600070205080204" pitchFamily="50" charset="-128"/>
              </a:rPr>
              <a:t>3つの保険</a:t>
            </a:r>
            <a:r>
              <a:rPr lang="ja-JP" altLang="en-US" sz="1400" noProof="1">
                <a:latin typeface="Arial" panose="020B0604020202020204" pitchFamily="34" charset="0"/>
                <a:ea typeface="ＭＳ Ｐゴシック" panose="020B0600070205080204" pitchFamily="50" charset="-128"/>
              </a:rPr>
              <a:t>にかかる</a:t>
            </a:r>
            <a:r>
              <a:rPr lang="en-US" sz="1400" noProof="1">
                <a:latin typeface="Arial" panose="020B0604020202020204" pitchFamily="34" charset="0"/>
                <a:ea typeface="ＭＳ Ｐゴシック" panose="020B0600070205080204" pitchFamily="50" charset="-128"/>
              </a:rPr>
              <a:t>すべての保険料は、雇用主と従業員によって支払われ</a:t>
            </a:r>
            <a:r>
              <a:rPr lang="ja-JP" altLang="en-US" sz="1400" noProof="1">
                <a:latin typeface="Arial" panose="020B0604020202020204" pitchFamily="34" charset="0"/>
                <a:ea typeface="ＭＳ Ｐゴシック" panose="020B0600070205080204" pitchFamily="50" charset="-128"/>
              </a:rPr>
              <a:t>ている。</a:t>
            </a:r>
            <a:endParaRPr lang="en-US" sz="1400" kern="1200" dirty="0">
              <a:latin typeface="Arial" panose="020B0604020202020204" pitchFamily="34" charset="0"/>
              <a:ea typeface="ＭＳ Ｐゴシック" panose="020B0600070205080204" pitchFamily="50" charset="-128"/>
            </a:endParaRPr>
          </a:p>
        </p:txBody>
      </p:sp>
      <p:sp>
        <p:nvSpPr>
          <p:cNvPr id="28" name="Rectangle 27">
            <a:extLst>
              <a:ext uri="{FF2B5EF4-FFF2-40B4-BE49-F238E27FC236}">
                <a16:creationId xmlns:a16="http://schemas.microsoft.com/office/drawing/2014/main" id="{D36B408C-5512-9643-3C6D-9D207245B0B8}"/>
              </a:ext>
            </a:extLst>
          </p:cNvPr>
          <p:cNvSpPr/>
          <p:nvPr/>
        </p:nvSpPr>
        <p:spPr>
          <a:xfrm>
            <a:off x="246050" y="4092558"/>
            <a:ext cx="2474701" cy="1424674"/>
          </a:xfrm>
          <a:prstGeom prst="rect">
            <a:avLst/>
          </a:prstGeom>
          <a:solidFill>
            <a:srgbClr val="C0E6F4"/>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社会保険</a:t>
            </a:r>
            <a:endParaRPr lang="en-US" sz="1400" b="0" kern="1200"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b="0" kern="1200" noProof="1">
                <a:solidFill>
                  <a:schemeClr val="tx1"/>
                </a:solidFill>
                <a:latin typeface="Arial" panose="020B0604020202020204" pitchFamily="34" charset="0"/>
                <a:ea typeface="ＭＳ Ｐゴシック" panose="020B0600070205080204" pitchFamily="50" charset="-128"/>
              </a:rPr>
              <a:t>病気休暇、産前産後休暇、労災手当、職業病手当、年金手当、死亡手当を含む</a:t>
            </a:r>
          </a:p>
        </p:txBody>
      </p:sp>
      <p:sp>
        <p:nvSpPr>
          <p:cNvPr id="29" name="Rectangle 28">
            <a:extLst>
              <a:ext uri="{FF2B5EF4-FFF2-40B4-BE49-F238E27FC236}">
                <a16:creationId xmlns:a16="http://schemas.microsoft.com/office/drawing/2014/main" id="{A743D79A-9E1A-0208-3696-8521445F028B}"/>
              </a:ext>
            </a:extLst>
          </p:cNvPr>
          <p:cNvSpPr/>
          <p:nvPr/>
        </p:nvSpPr>
        <p:spPr>
          <a:xfrm>
            <a:off x="3715650" y="4092558"/>
            <a:ext cx="2474701" cy="1424674"/>
          </a:xfrm>
          <a:prstGeom prst="rect">
            <a:avLst/>
          </a:prstGeom>
          <a:solidFill>
            <a:srgbClr val="C0E6F4"/>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健康保険</a:t>
            </a:r>
            <a:endParaRPr lang="en-US" sz="1400" b="1"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noProof="1">
                <a:solidFill>
                  <a:schemeClr val="tx1"/>
                </a:solidFill>
                <a:latin typeface="Arial" panose="020B0604020202020204" pitchFamily="34" charset="0"/>
                <a:ea typeface="ＭＳ Ｐゴシック" panose="020B0600070205080204" pitchFamily="50" charset="-128"/>
              </a:rPr>
              <a:t>認定医療機関での診察、入院</a:t>
            </a:r>
            <a:r>
              <a:rPr lang="ja-JP" altLang="en-US" sz="1400" noProof="1">
                <a:solidFill>
                  <a:schemeClr val="tx1"/>
                </a:solidFill>
                <a:latin typeface="Arial" panose="020B0604020202020204" pitchFamily="34" charset="0"/>
                <a:ea typeface="ＭＳ Ｐゴシック" panose="020B0600070205080204" pitchFamily="50" charset="-128"/>
              </a:rPr>
              <a:t>や</a:t>
            </a:r>
            <a:r>
              <a:rPr lang="en-US" sz="1400" noProof="1">
                <a:solidFill>
                  <a:schemeClr val="tx1"/>
                </a:solidFill>
                <a:latin typeface="Arial" panose="020B0604020202020204" pitchFamily="34" charset="0"/>
                <a:ea typeface="ＭＳ Ｐゴシック" panose="020B0600070205080204" pitchFamily="50" charset="-128"/>
              </a:rPr>
              <a:t>外来診療</a:t>
            </a:r>
            <a:r>
              <a:rPr lang="ja-JP" altLang="en-US" sz="1400" noProof="1">
                <a:solidFill>
                  <a:schemeClr val="tx1"/>
                </a:solidFill>
                <a:latin typeface="Arial" panose="020B0604020202020204" pitchFamily="34" charset="0"/>
                <a:ea typeface="ＭＳ Ｐゴシック" panose="020B0600070205080204" pitchFamily="50" charset="-128"/>
              </a:rPr>
              <a:t>が</a:t>
            </a:r>
            <a:r>
              <a:rPr lang="en-US" sz="1400" noProof="1">
                <a:solidFill>
                  <a:schemeClr val="tx1"/>
                </a:solidFill>
                <a:latin typeface="Arial" panose="020B0604020202020204" pitchFamily="34" charset="0"/>
                <a:ea typeface="ＭＳ Ｐゴシック" panose="020B0600070205080204" pitchFamily="50" charset="-128"/>
              </a:rPr>
              <a:t>対象</a:t>
            </a:r>
          </a:p>
        </p:txBody>
      </p:sp>
      <p:sp>
        <p:nvSpPr>
          <p:cNvPr id="30" name="Rectangle 29">
            <a:extLst>
              <a:ext uri="{FF2B5EF4-FFF2-40B4-BE49-F238E27FC236}">
                <a16:creationId xmlns:a16="http://schemas.microsoft.com/office/drawing/2014/main" id="{25A2E24B-75A7-B410-ECE1-228B0C85A800}"/>
              </a:ext>
            </a:extLst>
          </p:cNvPr>
          <p:cNvSpPr/>
          <p:nvPr/>
        </p:nvSpPr>
        <p:spPr>
          <a:xfrm>
            <a:off x="7181419" y="4092558"/>
            <a:ext cx="2474701" cy="1424674"/>
          </a:xfrm>
          <a:prstGeom prst="rect">
            <a:avLst/>
          </a:prstGeom>
          <a:solidFill>
            <a:srgbClr val="C0E6F4"/>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失業保険</a:t>
            </a:r>
            <a:endParaRPr lang="en-US" sz="1400" b="1"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noProof="1">
                <a:solidFill>
                  <a:schemeClr val="tx1"/>
                </a:solidFill>
                <a:latin typeface="Arial" panose="020B0604020202020204" pitchFamily="34" charset="0"/>
                <a:ea typeface="ＭＳ Ｐゴシック" panose="020B0600070205080204" pitchFamily="50" charset="-128"/>
              </a:rPr>
              <a:t>退職金の代わり</a:t>
            </a:r>
            <a:r>
              <a:rPr lang="ja-JP" altLang="en-US" sz="1400" noProof="1">
                <a:solidFill>
                  <a:schemeClr val="tx1"/>
                </a:solidFill>
                <a:latin typeface="Arial" panose="020B0604020202020204" pitchFamily="34" charset="0"/>
                <a:ea typeface="ＭＳ Ｐゴシック" panose="020B0600070205080204" pitchFamily="50" charset="-128"/>
              </a:rPr>
              <a:t>であり、月々の</a:t>
            </a:r>
            <a:r>
              <a:rPr lang="en-US" sz="1400" noProof="1">
                <a:solidFill>
                  <a:schemeClr val="tx1"/>
                </a:solidFill>
                <a:latin typeface="Arial" panose="020B0604020202020204" pitchFamily="34" charset="0"/>
                <a:ea typeface="ＭＳ Ｐゴシック" panose="020B0600070205080204" pitchFamily="50" charset="-128"/>
              </a:rPr>
              <a:t>手当は</a:t>
            </a:r>
            <a:r>
              <a:rPr lang="ja-JP" altLang="en-US" sz="1400" noProof="1">
                <a:solidFill>
                  <a:schemeClr val="tx1"/>
                </a:solidFill>
                <a:latin typeface="Arial" panose="020B0604020202020204" pitchFamily="34" charset="0"/>
                <a:ea typeface="ＭＳ Ｐゴシック" panose="020B0600070205080204" pitchFamily="50" charset="-128"/>
              </a:rPr>
              <a:t>失業前</a:t>
            </a:r>
            <a:r>
              <a:rPr lang="en-US" sz="1400" noProof="1">
                <a:solidFill>
                  <a:schemeClr val="tx1"/>
                </a:solidFill>
                <a:latin typeface="Arial" panose="020B0604020202020204" pitchFamily="34" charset="0"/>
                <a:ea typeface="ＭＳ Ｐゴシック" panose="020B0600070205080204" pitchFamily="50" charset="-128"/>
              </a:rPr>
              <a:t>6カ月の平均給与の60%</a:t>
            </a:r>
            <a:r>
              <a:rPr lang="ja-JP" altLang="en-US" sz="1400" noProof="1">
                <a:solidFill>
                  <a:schemeClr val="tx1"/>
                </a:solidFill>
                <a:latin typeface="Arial" panose="020B0604020202020204" pitchFamily="34" charset="0"/>
                <a:ea typeface="ＭＳ Ｐゴシック" panose="020B0600070205080204" pitchFamily="50" charset="-128"/>
              </a:rPr>
              <a:t>に値するが、</a:t>
            </a:r>
            <a:r>
              <a:rPr lang="en-US" sz="1400" noProof="1">
                <a:solidFill>
                  <a:schemeClr val="tx1"/>
                </a:solidFill>
                <a:latin typeface="Arial" panose="020B0604020202020204" pitchFamily="34" charset="0"/>
                <a:ea typeface="ＭＳ Ｐゴシック" panose="020B0600070205080204" pitchFamily="50" charset="-128"/>
              </a:rPr>
              <a:t>外国人従業員には適用されない</a:t>
            </a:r>
          </a:p>
        </p:txBody>
      </p:sp>
      <p:cxnSp>
        <p:nvCxnSpPr>
          <p:cNvPr id="11" name="Connector: Elbow 10">
            <a:extLst>
              <a:ext uri="{FF2B5EF4-FFF2-40B4-BE49-F238E27FC236}">
                <a16:creationId xmlns:a16="http://schemas.microsoft.com/office/drawing/2014/main" id="{1533D134-4F82-0754-4E8E-50922C9A9822}"/>
              </a:ext>
            </a:extLst>
          </p:cNvPr>
          <p:cNvCxnSpPr>
            <a:cxnSpLocks/>
            <a:stCxn id="28" idx="0"/>
            <a:endCxn id="27" idx="2"/>
          </p:cNvCxnSpPr>
          <p:nvPr/>
        </p:nvCxnSpPr>
        <p:spPr>
          <a:xfrm rot="5400000" flipH="1" flipV="1">
            <a:off x="2734906" y="1874465"/>
            <a:ext cx="966588" cy="3469599"/>
          </a:xfrm>
          <a:prstGeom prst="bentConnector3">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D69D9DF-18EF-B03E-354C-D25EA7502EC1}"/>
              </a:ext>
            </a:extLst>
          </p:cNvPr>
          <p:cNvCxnSpPr>
            <a:cxnSpLocks/>
            <a:stCxn id="30" idx="0"/>
            <a:endCxn id="27" idx="2"/>
          </p:cNvCxnSpPr>
          <p:nvPr/>
        </p:nvCxnSpPr>
        <p:spPr>
          <a:xfrm rot="16200000" flipV="1">
            <a:off x="6202591" y="1876379"/>
            <a:ext cx="966588" cy="3465770"/>
          </a:xfrm>
          <a:prstGeom prst="bentConnector3">
            <a:avLst>
              <a:gd name="adj1"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5BA39170-CA9C-5DD3-0C17-7A925B0E9A8C}"/>
              </a:ext>
            </a:extLst>
          </p:cNvPr>
          <p:cNvCxnSpPr>
            <a:cxnSpLocks/>
            <a:stCxn id="29" idx="0"/>
            <a:endCxn id="27" idx="2"/>
          </p:cNvCxnSpPr>
          <p:nvPr/>
        </p:nvCxnSpPr>
        <p:spPr>
          <a:xfrm rot="16200000" flipV="1">
            <a:off x="4469707" y="3609263"/>
            <a:ext cx="966588" cy="1"/>
          </a:xfrm>
          <a:prstGeom prst="bentConnector3">
            <a:avLst>
              <a:gd name="adj1"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6" name="テキスト ボックス 3">
            <a:extLst>
              <a:ext uri="{FF2B5EF4-FFF2-40B4-BE49-F238E27FC236}">
                <a16:creationId xmlns:a16="http://schemas.microsoft.com/office/drawing/2014/main" id="{B8D1F8DD-42A0-FC06-93EA-D4CD9FAD702D}"/>
              </a:ext>
            </a:extLst>
          </p:cNvPr>
          <p:cNvSpPr txBox="1"/>
          <p:nvPr/>
        </p:nvSpPr>
        <p:spPr>
          <a:xfrm>
            <a:off x="200471" y="6525344"/>
            <a:ext cx="9505503" cy="445058"/>
          </a:xfrm>
          <a:prstGeom prst="rect">
            <a:avLst/>
          </a:prstGeom>
          <a:noFill/>
        </p:spPr>
        <p:txBody>
          <a:bodyPr wrap="square" lIns="0" tIns="0" rIns="0" bIns="0" rtlCol="0">
            <a:noAutofit/>
          </a:bodyPr>
          <a:lstStyle/>
          <a:p>
            <a:r>
              <a:rPr lang="ja-JP" altLang="en-US" sz="800" noProof="1">
                <a:cs typeface="Arial" panose="020B0604020202020204" pitchFamily="34" charset="0"/>
              </a:rPr>
              <a:t>（出所）</a:t>
            </a:r>
            <a:r>
              <a:rPr lang="en-US" altLang="ja-JP" sz="800" noProof="1">
                <a:cs typeface="Arial" panose="020B0604020202020204" pitchFamily="34" charset="0"/>
              </a:rPr>
              <a:t>Vietnam Social Security HP</a:t>
            </a:r>
            <a:r>
              <a:rPr lang="ja-JP" altLang="en-US" sz="800" noProof="1">
                <a:cs typeface="Arial" panose="020B0604020202020204" pitchFamily="34" charset="0"/>
              </a:rPr>
              <a:t>、 </a:t>
            </a:r>
            <a:r>
              <a:rPr lang="en-US" altLang="ja-JP" sz="800" noProof="1">
                <a:cs typeface="Arial" panose="020B0604020202020204" pitchFamily="34" charset="0"/>
              </a:rPr>
              <a:t>RUSSIN</a:t>
            </a:r>
            <a:r>
              <a:rPr lang="ja-JP" altLang="en-US" sz="800" noProof="1">
                <a:cs typeface="Arial" panose="020B0604020202020204" pitchFamily="34" charset="0"/>
              </a:rPr>
              <a:t> </a:t>
            </a:r>
            <a:r>
              <a:rPr lang="en-US" altLang="ja-JP" sz="800" noProof="1">
                <a:cs typeface="Arial" panose="020B0604020202020204" pitchFamily="34" charset="0"/>
              </a:rPr>
              <a:t>&amp;</a:t>
            </a:r>
            <a:r>
              <a:rPr lang="ja-JP" altLang="en-US" sz="800" noProof="1">
                <a:cs typeface="Arial" panose="020B0604020202020204" pitchFamily="34" charset="0"/>
              </a:rPr>
              <a:t> </a:t>
            </a:r>
            <a:r>
              <a:rPr lang="en-US" altLang="ja-JP" sz="800" noProof="1">
                <a:cs typeface="Arial" panose="020B0604020202020204" pitchFamily="34" charset="0"/>
              </a:rPr>
              <a:t>VECCHI </a:t>
            </a:r>
            <a:r>
              <a:rPr lang="ja-JP" altLang="en-US" sz="800" noProof="1">
                <a:cs typeface="Arial" panose="020B0604020202020204" pitchFamily="34" charset="0"/>
              </a:rPr>
              <a:t>「</a:t>
            </a:r>
            <a:r>
              <a:rPr lang="en-US" altLang="ja-JP" sz="800" noProof="1">
                <a:cs typeface="Arial" panose="020B0604020202020204" pitchFamily="34" charset="0"/>
              </a:rPr>
              <a:t>Vietnam: Insurance Law &amp;</a:t>
            </a:r>
            <a:r>
              <a:rPr lang="ja-JP" altLang="en-US" sz="800" noProof="1">
                <a:cs typeface="Arial" panose="020B0604020202020204" pitchFamily="34" charset="0"/>
              </a:rPr>
              <a:t> </a:t>
            </a:r>
            <a:r>
              <a:rPr lang="en-US" altLang="ja-JP" sz="800" noProof="1">
                <a:cs typeface="Arial" panose="020B0604020202020204" pitchFamily="34" charset="0"/>
              </a:rPr>
              <a:t>Regulation in Vietnam</a:t>
            </a:r>
            <a:r>
              <a:rPr lang="ja-JP" altLang="en-US" sz="800" noProof="1">
                <a:cs typeface="Arial" panose="020B0604020202020204" pitchFamily="34" charset="0"/>
              </a:rPr>
              <a:t>」、</a:t>
            </a:r>
            <a:r>
              <a:rPr lang="en-US" altLang="ja-JP" sz="800" noProof="1">
                <a:cs typeface="Arial" panose="020B0604020202020204" pitchFamily="34" charset="0"/>
              </a:rPr>
              <a:t>Vietnam Briefing</a:t>
            </a:r>
            <a:r>
              <a:rPr lang="ja-JP" altLang="en-US" sz="800" noProof="1">
                <a:cs typeface="Arial" panose="020B0604020202020204" pitchFamily="34" charset="0"/>
              </a:rPr>
              <a:t> 「</a:t>
            </a:r>
            <a:r>
              <a:rPr lang="en-US" altLang="ja-JP" sz="800" noProof="1">
                <a:cs typeface="Arial" panose="020B0604020202020204" pitchFamily="34" charset="0"/>
              </a:rPr>
              <a:t>Social Insurance in Vietnam</a:t>
            </a:r>
            <a:r>
              <a:rPr lang="ja-JP" altLang="en-US" sz="800" noProof="1">
                <a:cs typeface="Arial" panose="020B0604020202020204" pitchFamily="34" charset="0"/>
              </a:rPr>
              <a:t>」、</a:t>
            </a:r>
            <a:r>
              <a:rPr lang="en-US" altLang="ja-JP" sz="800" noProof="1">
                <a:cs typeface="Arial" panose="020B0604020202020204" pitchFamily="34" charset="0"/>
              </a:rPr>
              <a:t>Associates of Successful Lawyers </a:t>
            </a:r>
            <a:r>
              <a:rPr lang="ja-JP" altLang="en-US" sz="800" noProof="1">
                <a:cs typeface="Arial" panose="020B0604020202020204" pitchFamily="34" charset="0"/>
              </a:rPr>
              <a:t>「</a:t>
            </a:r>
            <a:r>
              <a:rPr lang="en-US" altLang="ja-JP" sz="800" i="0" dirty="0">
                <a:solidFill>
                  <a:srgbClr val="222222"/>
                </a:solidFill>
                <a:effectLst/>
              </a:rPr>
              <a:t>Regulations on the health insurance regime for 5 consecutive years in Vietnam</a:t>
            </a:r>
            <a:r>
              <a:rPr lang="ja-JP" altLang="en-US" sz="800" i="0" noProof="1">
                <a:solidFill>
                  <a:srgbClr val="222222"/>
                </a:solidFill>
                <a:effectLst/>
                <a:cs typeface="Arial" panose="020B0604020202020204" pitchFamily="34" charset="0"/>
              </a:rPr>
              <a:t>」、</a:t>
            </a:r>
            <a:r>
              <a:rPr lang="en-US" altLang="ja-JP" sz="800" i="0" noProof="1">
                <a:solidFill>
                  <a:srgbClr val="222222"/>
                </a:solidFill>
                <a:effectLst/>
                <a:cs typeface="Arial" panose="020B0604020202020204" pitchFamily="34" charset="0"/>
              </a:rPr>
              <a:t>Social Health Insurance, SHI (non-contributory component)</a:t>
            </a:r>
            <a:endParaRPr lang="en-US" altLang="ja-JP" sz="800" noProof="1">
              <a:solidFill>
                <a:srgbClr val="222222"/>
              </a:solidFill>
              <a:cs typeface="Arial" panose="020B0604020202020204" pitchFamily="34" charset="0"/>
            </a:endParaRPr>
          </a:p>
        </p:txBody>
      </p:sp>
      <p:sp>
        <p:nvSpPr>
          <p:cNvPr id="4" name="テキスト ボックス 19">
            <a:extLst>
              <a:ext uri="{FF2B5EF4-FFF2-40B4-BE49-F238E27FC236}">
                <a16:creationId xmlns:a16="http://schemas.microsoft.com/office/drawing/2014/main" id="{4E4B6C06-D3EF-8A6F-FDDB-A6D5FFDA5A2A}"/>
              </a:ext>
            </a:extLst>
          </p:cNvPr>
          <p:cNvSpPr txBox="1"/>
          <p:nvPr/>
        </p:nvSpPr>
        <p:spPr>
          <a:xfrm>
            <a:off x="216946" y="10938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ベトナムの保険は、社会保険法のもとに、社会保険、健康保険、失業保険の３つが設けられている。</a:t>
            </a:r>
            <a:endParaRPr lang="en-US" sz="1400" noProof="1">
              <a:latin typeface="Arial" panose="020B0604020202020204" pitchFamily="34" charset="0"/>
              <a:ea typeface="ＭＳ Ｐゴシック" panose="020B0600070205080204" pitchFamily="50" charset="-128"/>
            </a:endParaRPr>
          </a:p>
        </p:txBody>
      </p:sp>
      <p:sp>
        <p:nvSpPr>
          <p:cNvPr id="7" name="テキスト プレースホルダー 3">
            <a:extLst>
              <a:ext uri="{FF2B5EF4-FFF2-40B4-BE49-F238E27FC236}">
                <a16:creationId xmlns:a16="http://schemas.microsoft.com/office/drawing/2014/main" id="{80FDFCF8-C4A1-BB3C-D15E-14F9E4A8AD6E}"/>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sz="2000" dirty="0"/>
              <a:t>保険</a:t>
            </a:r>
            <a:r>
              <a:rPr lang="ja-JP" altLang="en-US" sz="2000" dirty="0"/>
              <a:t>の</a:t>
            </a:r>
            <a:r>
              <a:rPr lang="zh-CN" altLang="en-US" sz="2000" dirty="0"/>
              <a:t>種類</a:t>
            </a:r>
          </a:p>
        </p:txBody>
      </p:sp>
    </p:spTree>
    <p:extLst>
      <p:ext uri="{BB962C8B-B14F-4D97-AF65-F5344CB8AC3E}">
        <p14:creationId xmlns:p14="http://schemas.microsoft.com/office/powerpoint/2010/main" val="3788878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6" name="TextBox 5">
            <a:extLst>
              <a:ext uri="{FF2B5EF4-FFF2-40B4-BE49-F238E27FC236}">
                <a16:creationId xmlns:a16="http://schemas.microsoft.com/office/drawing/2014/main" id="{2E7ACB82-6FAE-4887-896F-257D4EEF4436}"/>
              </a:ext>
            </a:extLst>
          </p:cNvPr>
          <p:cNvSpPr txBox="1"/>
          <p:nvPr/>
        </p:nvSpPr>
        <p:spPr>
          <a:xfrm>
            <a:off x="452498" y="1415212"/>
            <a:ext cx="9001000" cy="1056700"/>
          </a:xfrm>
          <a:prstGeom prst="rect">
            <a:avLst/>
          </a:prstGeom>
          <a:noFill/>
          <a:ln w="12700">
            <a:noFill/>
          </a:ln>
        </p:spPr>
        <p:txBody>
          <a:bodyPr wrap="square" rtlCol="0" anchor="ctr">
            <a:spAutoFit/>
          </a:bodyPr>
          <a:lstStyle/>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受診の際に、顔写真付きの健康保険証または市民証が</a:t>
            </a:r>
            <a:r>
              <a:rPr lang="ja-JP" altLang="en-US" sz="1400" noProof="1">
                <a:latin typeface="Arial" panose="020B0604020202020204" pitchFamily="34" charset="0"/>
                <a:ea typeface="ＭＳ Ｐゴシック" panose="020B0600070205080204" pitchFamily="50" charset="-128"/>
              </a:rPr>
              <a:t>ある。</a:t>
            </a:r>
            <a:endParaRPr lang="en-US" altLang="ja-JP" sz="14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5年間継続して健康保険に加入</a:t>
            </a:r>
            <a:r>
              <a:rPr lang="ja-JP" altLang="en-US" sz="1400" noProof="1">
                <a:latin typeface="Arial" panose="020B0604020202020204" pitchFamily="34" charset="0"/>
                <a:ea typeface="ＭＳ Ｐゴシック" panose="020B0600070205080204" pitchFamily="50" charset="-128"/>
              </a:rPr>
              <a:t>していることで</a:t>
            </a:r>
            <a:r>
              <a:rPr lang="en-US" sz="1400" noProof="1">
                <a:latin typeface="Arial" panose="020B0604020202020204" pitchFamily="34" charset="0"/>
                <a:ea typeface="ＭＳ Ｐゴシック" panose="020B0600070205080204" pitchFamily="50" charset="-128"/>
              </a:rPr>
              <a:t>、健康保険基金から診察治療費の100%が支給さ</a:t>
            </a:r>
            <a:r>
              <a:rPr lang="ja-JP" altLang="en-US" sz="1400" noProof="1">
                <a:latin typeface="Arial" panose="020B0604020202020204" pitchFamily="34" charset="0"/>
                <a:ea typeface="ＭＳ Ｐゴシック" panose="020B0600070205080204" pitchFamily="50" charset="-128"/>
              </a:rPr>
              <a:t>れる。</a:t>
            </a:r>
            <a:endParaRPr lang="en-US" sz="14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医療機関は、健康保険証</a:t>
            </a:r>
            <a:r>
              <a:rPr lang="ja-JP" altLang="en-US" sz="1400" noProof="1">
                <a:latin typeface="Arial" panose="020B0604020202020204" pitchFamily="34" charset="0"/>
                <a:ea typeface="ＭＳ Ｐゴシック" panose="020B0600070205080204" pitchFamily="50" charset="-128"/>
              </a:rPr>
              <a:t>を持つ</a:t>
            </a:r>
            <a:r>
              <a:rPr lang="en-US" sz="1400" noProof="1">
                <a:latin typeface="Arial" panose="020B0604020202020204" pitchFamily="34" charset="0"/>
                <a:ea typeface="ＭＳ Ｐゴシック" panose="020B0600070205080204" pitchFamily="50" charset="-128"/>
              </a:rPr>
              <a:t>患者から、健康保険規則で定められたリスト、率、状況の範囲内で、医薬品、消耗品、医薬品の一部負担金を徴収しなければ</a:t>
            </a:r>
            <a:r>
              <a:rPr lang="ja-JP" altLang="en-US" sz="1400" noProof="1">
                <a:latin typeface="Arial" panose="020B0604020202020204" pitchFamily="34" charset="0"/>
                <a:ea typeface="ＭＳ Ｐゴシック" panose="020B0600070205080204" pitchFamily="50" charset="-128"/>
              </a:rPr>
              <a:t>ならず、</a:t>
            </a:r>
            <a:r>
              <a:rPr lang="en-US" sz="1400" noProof="1">
                <a:latin typeface="Arial" panose="020B0604020202020204" pitchFamily="34" charset="0"/>
                <a:ea typeface="ＭＳ Ｐゴシック" panose="020B0600070205080204" pitchFamily="50" charset="-128"/>
              </a:rPr>
              <a:t>社会保障庁は、発生した費用を医療施設に償還する</a:t>
            </a:r>
            <a:r>
              <a:rPr lang="ja-JP" altLang="en-US" sz="1400" noProof="1">
                <a:latin typeface="Arial" panose="020B0604020202020204" pitchFamily="34" charset="0"/>
                <a:ea typeface="ＭＳ Ｐゴシック" panose="020B0600070205080204" pitchFamily="50" charset="-128"/>
              </a:rPr>
              <a:t>必要がある。</a:t>
            </a:r>
            <a:endParaRPr lang="en-US" sz="1400" noProof="1">
              <a:latin typeface="Arial" panose="020B0604020202020204" pitchFamily="34" charset="0"/>
              <a:ea typeface="ＭＳ Ｐゴシック" panose="020B0600070205080204" pitchFamily="50" charset="-128"/>
            </a:endParaRPr>
          </a:p>
        </p:txBody>
      </p:sp>
      <p:grpSp>
        <p:nvGrpSpPr>
          <p:cNvPr id="5" name="グループ化 7">
            <a:extLst>
              <a:ext uri="{FF2B5EF4-FFF2-40B4-BE49-F238E27FC236}">
                <a16:creationId xmlns:a16="http://schemas.microsoft.com/office/drawing/2014/main" id="{73844F5F-2740-53BD-95D3-4219F77A5C38}"/>
              </a:ext>
            </a:extLst>
          </p:cNvPr>
          <p:cNvGrpSpPr/>
          <p:nvPr/>
        </p:nvGrpSpPr>
        <p:grpSpPr>
          <a:xfrm>
            <a:off x="452498" y="1087773"/>
            <a:ext cx="9001000" cy="288032"/>
            <a:chOff x="4944173" y="2113806"/>
            <a:chExt cx="5861371" cy="288032"/>
          </a:xfrm>
        </p:grpSpPr>
        <p:cxnSp>
          <p:nvCxnSpPr>
            <p:cNvPr id="7" name="直線コネクタ 85">
              <a:extLst>
                <a:ext uri="{FF2B5EF4-FFF2-40B4-BE49-F238E27FC236}">
                  <a16:creationId xmlns:a16="http://schemas.microsoft.com/office/drawing/2014/main" id="{170FB295-5C41-FF73-DB18-6636EFD00C52}"/>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5DA1DFCC-97B6-023E-A0A8-59308F2CB34C}"/>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保険償還を受けるための条件など</a:t>
              </a:r>
              <a:endParaRPr lang="zh-TW" altLang="en-US"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9" name="グループ化 7">
            <a:extLst>
              <a:ext uri="{FF2B5EF4-FFF2-40B4-BE49-F238E27FC236}">
                <a16:creationId xmlns:a16="http://schemas.microsoft.com/office/drawing/2014/main" id="{A7989BED-9878-616B-6214-1C4234A3D6F5}"/>
              </a:ext>
            </a:extLst>
          </p:cNvPr>
          <p:cNvGrpSpPr/>
          <p:nvPr/>
        </p:nvGrpSpPr>
        <p:grpSpPr>
          <a:xfrm>
            <a:off x="452498" y="2593619"/>
            <a:ext cx="9001000" cy="288032"/>
            <a:chOff x="4944173" y="2113806"/>
            <a:chExt cx="5861371" cy="288032"/>
          </a:xfrm>
        </p:grpSpPr>
        <p:cxnSp>
          <p:nvCxnSpPr>
            <p:cNvPr id="10" name="直線コネクタ 85">
              <a:extLst>
                <a:ext uri="{FF2B5EF4-FFF2-40B4-BE49-F238E27FC236}">
                  <a16:creationId xmlns:a16="http://schemas.microsoft.com/office/drawing/2014/main" id="{F0621827-5D05-6DD2-5AD9-F0C90232BBE5}"/>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5DC83541-DB66-22DD-39D2-A78974DB2C18}"/>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保険償還が受けられない場合</a:t>
              </a: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14" name="片側の 2 つの角を丸めた四角形 18">
            <a:extLst>
              <a:ext uri="{FF2B5EF4-FFF2-40B4-BE49-F238E27FC236}">
                <a16:creationId xmlns:a16="http://schemas.microsoft.com/office/drawing/2014/main" id="{C4A978FB-1E88-DAB1-1414-7FCCF6A1353B}"/>
              </a:ext>
            </a:extLst>
          </p:cNvPr>
          <p:cNvSpPr/>
          <p:nvPr/>
        </p:nvSpPr>
        <p:spPr>
          <a:xfrm>
            <a:off x="560512" y="3134240"/>
            <a:ext cx="8856984" cy="704873"/>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buClr>
                <a:srgbClr val="5F8AC3"/>
              </a:buClr>
              <a:buFont typeface="Arial" panose="020B0604020202020204" pitchFamily="34" charset="0"/>
              <a:buChar char="■"/>
            </a:pPr>
            <a:r>
              <a:rPr lang="en-US" altLang="ja-JP" sz="1200" noProof="1">
                <a:latin typeface="Arial" panose="020B0604020202020204" pitchFamily="34" charset="0"/>
                <a:ea typeface="ＭＳ Ｐゴシック" panose="020B0600070205080204" pitchFamily="50" charset="-128"/>
              </a:rPr>
              <a:t>5</a:t>
            </a:r>
            <a:r>
              <a:rPr lang="ja-JP" altLang="en-US" sz="1200" noProof="1">
                <a:latin typeface="Arial" panose="020B0604020202020204" pitchFamily="34" charset="0"/>
                <a:ea typeface="ＭＳ Ｐゴシック" panose="020B0600070205080204" pitchFamily="50" charset="-128"/>
              </a:rPr>
              <a:t>年連続健康保険：当該制度では、</a:t>
            </a:r>
            <a:r>
              <a:rPr lang="en-US" altLang="ja-JP" sz="1200" noProof="1">
                <a:latin typeface="Arial" panose="020B0604020202020204" pitchFamily="34" charset="0"/>
                <a:ea typeface="ＭＳ Ｐゴシック" panose="020B0600070205080204" pitchFamily="50" charset="-128"/>
              </a:rPr>
              <a:t>5</a:t>
            </a:r>
            <a:r>
              <a:rPr lang="ja-JP" altLang="en-US" sz="1200" noProof="1">
                <a:latin typeface="Arial" panose="020B0604020202020204" pitchFamily="34" charset="0"/>
                <a:ea typeface="ＭＳ Ｐゴシック" panose="020B0600070205080204" pitchFamily="50" charset="-128"/>
              </a:rPr>
              <a:t>年を経過しても健康保険料が支払われない場合、制度を受けることができなくなる</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転職が求職などの理由については</a:t>
            </a:r>
            <a:r>
              <a:rPr lang="en-US" altLang="ja-JP" sz="1200" noProof="1">
                <a:latin typeface="Arial" panose="020B0604020202020204" pitchFamily="34" charset="0"/>
                <a:ea typeface="ＭＳ Ｐゴシック" panose="020B0600070205080204" pitchFamily="50" charset="-128"/>
              </a:rPr>
              <a:t>3</a:t>
            </a:r>
            <a:r>
              <a:rPr lang="ja-JP" altLang="en-US" sz="1200" noProof="1">
                <a:latin typeface="Arial" panose="020B0604020202020204" pitchFamily="34" charset="0"/>
                <a:ea typeface="ＭＳ Ｐゴシック" panose="020B0600070205080204" pitchFamily="50" charset="-128"/>
              </a:rPr>
              <a:t>か月の猶予期間が与えられる</a:t>
            </a:r>
            <a:endParaRPr lang="en-US" altLang="ja-JP" sz="12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rPr>
              <a:t>健康保険証や身分証コピー、入院費の請求書などを含む一式の書類を有していない場合には、保険償還が受けられない</a:t>
            </a:r>
            <a:endParaRPr lang="en-US" altLang="ja-JP" sz="1200" noProof="1">
              <a:latin typeface="Arial" panose="020B0604020202020204" pitchFamily="34" charset="0"/>
              <a:ea typeface="ＭＳ Ｐゴシック" panose="020B0600070205080204" pitchFamily="50" charset="-128"/>
            </a:endParaRPr>
          </a:p>
        </p:txBody>
      </p:sp>
      <p:sp>
        <p:nvSpPr>
          <p:cNvPr id="15" name="片側の 2 つの角を丸めた四角形 24">
            <a:extLst>
              <a:ext uri="{FF2B5EF4-FFF2-40B4-BE49-F238E27FC236}">
                <a16:creationId xmlns:a16="http://schemas.microsoft.com/office/drawing/2014/main" id="{63750D7E-BE0E-4D98-0708-E030B7F4667C}"/>
              </a:ext>
            </a:extLst>
          </p:cNvPr>
          <p:cNvSpPr/>
          <p:nvPr/>
        </p:nvSpPr>
        <p:spPr bwMode="auto">
          <a:xfrm>
            <a:off x="560512" y="2935691"/>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年連続健康保険</a:t>
            </a:r>
          </a:p>
        </p:txBody>
      </p:sp>
      <p:sp>
        <p:nvSpPr>
          <p:cNvPr id="16" name="片側の 2 つの角を丸めた四角形 18">
            <a:extLst>
              <a:ext uri="{FF2B5EF4-FFF2-40B4-BE49-F238E27FC236}">
                <a16:creationId xmlns:a16="http://schemas.microsoft.com/office/drawing/2014/main" id="{DB7196AB-2EB5-590D-2657-593AFF3B75B3}"/>
              </a:ext>
            </a:extLst>
          </p:cNvPr>
          <p:cNvSpPr/>
          <p:nvPr/>
        </p:nvSpPr>
        <p:spPr>
          <a:xfrm>
            <a:off x="560512" y="4136657"/>
            <a:ext cx="8856984" cy="1080000"/>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spcBef>
                <a:spcPts val="200"/>
              </a:spcBef>
              <a:buClr>
                <a:srgbClr val="5F8AC3"/>
              </a:buClr>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rPr>
              <a:t>外国人雇用者や自営業者は、健康保険へ加入ができない場合があり、その場合、従業員は以下の要件を満たし、ベトナム社会保障局の承認を受ける必要がある</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ベトナムで働くための労働許可及び</a:t>
            </a:r>
            <a:r>
              <a:rPr lang="en-US" altLang="ja-JP" sz="1200" noProof="1">
                <a:latin typeface="Arial" panose="020B0604020202020204" pitchFamily="34" charset="0"/>
                <a:ea typeface="ＭＳ Ｐゴシック" panose="020B0600070205080204" pitchFamily="50" charset="-128"/>
              </a:rPr>
              <a:t>1</a:t>
            </a:r>
            <a:r>
              <a:rPr lang="ja-JP" altLang="en-US" sz="1200" noProof="1">
                <a:latin typeface="Arial" panose="020B0604020202020204" pitchFamily="34" charset="0"/>
                <a:ea typeface="ＭＳ Ｐゴシック" panose="020B0600070205080204" pitchFamily="50" charset="-128"/>
              </a:rPr>
              <a:t>年以上または無期限の労働契約</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男性は</a:t>
            </a:r>
            <a:r>
              <a:rPr lang="en-US" altLang="ja-JP" sz="1200" noProof="1">
                <a:latin typeface="Arial" panose="020B0604020202020204" pitchFamily="34" charset="0"/>
                <a:ea typeface="ＭＳ Ｐゴシック" panose="020B0600070205080204" pitchFamily="50" charset="-128"/>
              </a:rPr>
              <a:t>60</a:t>
            </a:r>
            <a:r>
              <a:rPr lang="ja-JP" altLang="en-US" sz="1200" noProof="1">
                <a:latin typeface="Arial" panose="020B0604020202020204" pitchFamily="34" charset="0"/>
                <a:ea typeface="ＭＳ Ｐゴシック" panose="020B0600070205080204" pitchFamily="50" charset="-128"/>
              </a:rPr>
              <a:t>歳未満、女性は</a:t>
            </a:r>
            <a:r>
              <a:rPr lang="en-US" altLang="ja-JP" sz="1200" noProof="1">
                <a:latin typeface="Arial" panose="020B0604020202020204" pitchFamily="34" charset="0"/>
                <a:ea typeface="ＭＳ Ｐゴシック" panose="020B0600070205080204" pitchFamily="50" charset="-128"/>
              </a:rPr>
              <a:t>55</a:t>
            </a:r>
            <a:r>
              <a:rPr lang="ja-JP" altLang="en-US" sz="1200" noProof="1">
                <a:latin typeface="Arial" panose="020B0604020202020204" pitchFamily="34" charset="0"/>
                <a:ea typeface="ＭＳ Ｐゴシック" panose="020B0600070205080204" pitchFamily="50" charset="-128"/>
              </a:rPr>
              <a:t>歳未満であること</a:t>
            </a:r>
            <a:endParaRPr lang="en-US" altLang="ja-JP" sz="1200" noProof="1">
              <a:latin typeface="Arial" panose="020B0604020202020204" pitchFamily="34" charset="0"/>
              <a:ea typeface="ＭＳ Ｐゴシック" panose="020B0600070205080204" pitchFamily="50" charset="-128"/>
            </a:endParaRPr>
          </a:p>
          <a:p>
            <a:pPr marL="628650" lvl="1" indent="-171450">
              <a:spcBef>
                <a:spcPts val="200"/>
              </a:spcBef>
              <a:spcAft>
                <a:spcPts val="200"/>
              </a:spcAft>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企業内転勤者でないこと（ベトナム事務所に配属される前に、最低</a:t>
            </a:r>
            <a:r>
              <a:rPr lang="en-US" altLang="ja-JP" sz="1200" noProof="1">
                <a:latin typeface="Arial" panose="020B0604020202020204" pitchFamily="34" charset="0"/>
                <a:ea typeface="ＭＳ Ｐゴシック" panose="020B0600070205080204" pitchFamily="50" charset="-128"/>
              </a:rPr>
              <a:t>12</a:t>
            </a:r>
            <a:r>
              <a:rPr lang="ja-JP" altLang="en-US" sz="1200" noProof="1">
                <a:latin typeface="Arial" panose="020B0604020202020204" pitchFamily="34" charset="0"/>
                <a:ea typeface="ＭＳ Ｐゴシック" panose="020B0600070205080204" pitchFamily="50" charset="-128"/>
              </a:rPr>
              <a:t>か月の海外事業体での雇用があること）</a:t>
            </a:r>
            <a:endParaRPr lang="en-US" altLang="ja-JP" sz="1200" noProof="1">
              <a:latin typeface="Arial" panose="020B0604020202020204" pitchFamily="34" charset="0"/>
              <a:ea typeface="ＭＳ Ｐゴシック" panose="020B0600070205080204" pitchFamily="50" charset="-128"/>
            </a:endParaRPr>
          </a:p>
        </p:txBody>
      </p:sp>
      <p:sp>
        <p:nvSpPr>
          <p:cNvPr id="17" name="片側の 2 つの角を丸めた四角形 24">
            <a:extLst>
              <a:ext uri="{FF2B5EF4-FFF2-40B4-BE49-F238E27FC236}">
                <a16:creationId xmlns:a16="http://schemas.microsoft.com/office/drawing/2014/main" id="{81C1555D-B899-A68A-4D94-B16591135C22}"/>
              </a:ext>
            </a:extLst>
          </p:cNvPr>
          <p:cNvSpPr/>
          <p:nvPr/>
        </p:nvSpPr>
        <p:spPr bwMode="auto">
          <a:xfrm>
            <a:off x="560512" y="3911121"/>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外国事業主及び従業員</a:t>
            </a:r>
          </a:p>
        </p:txBody>
      </p:sp>
      <p:sp>
        <p:nvSpPr>
          <p:cNvPr id="18" name="片側の 2 つの角を丸めた四角形 18">
            <a:extLst>
              <a:ext uri="{FF2B5EF4-FFF2-40B4-BE49-F238E27FC236}">
                <a16:creationId xmlns:a16="http://schemas.microsoft.com/office/drawing/2014/main" id="{F4F96173-D6CE-0DD8-8AAC-9B44AE6F507F}"/>
              </a:ext>
            </a:extLst>
          </p:cNvPr>
          <p:cNvSpPr/>
          <p:nvPr/>
        </p:nvSpPr>
        <p:spPr>
          <a:xfrm>
            <a:off x="560512" y="5504689"/>
            <a:ext cx="8856984" cy="804631"/>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spcBef>
                <a:spcPts val="200"/>
              </a:spcBef>
              <a:spcAft>
                <a:spcPts val="200"/>
              </a:spcAft>
              <a:buClr>
                <a:srgbClr val="5F8AC3"/>
              </a:buClr>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rPr>
              <a:t>請求処理に支障をきたす、以下を含む禁止行為を犯していないこと</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健康保険料の未納または一部未納</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健康保険のファイルやカードの偽造、健康保険に関する虚偽の情報・報告</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利益を目的に被保険者に故意に損害を与える</a:t>
            </a:r>
            <a:endParaRPr lang="en-US" altLang="ja-JP" sz="1200" noProof="1">
              <a:latin typeface="Arial" panose="020B0604020202020204" pitchFamily="34" charset="0"/>
              <a:ea typeface="ＭＳ Ｐゴシック" panose="020B0600070205080204" pitchFamily="50" charset="-128"/>
            </a:endParaRPr>
          </a:p>
        </p:txBody>
      </p:sp>
      <p:sp>
        <p:nvSpPr>
          <p:cNvPr id="19" name="片側の 2 つの角を丸めた四角形 24">
            <a:extLst>
              <a:ext uri="{FF2B5EF4-FFF2-40B4-BE49-F238E27FC236}">
                <a16:creationId xmlns:a16="http://schemas.microsoft.com/office/drawing/2014/main" id="{16821D44-2690-10C6-EFF1-7C4D2E012DF4}"/>
              </a:ext>
            </a:extLst>
          </p:cNvPr>
          <p:cNvSpPr/>
          <p:nvPr/>
        </p:nvSpPr>
        <p:spPr bwMode="auto">
          <a:xfrm>
            <a:off x="560512" y="5300337"/>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禁止行為</a:t>
            </a:r>
          </a:p>
        </p:txBody>
      </p:sp>
      <p:sp>
        <p:nvSpPr>
          <p:cNvPr id="22" name="テキスト ボックス 3">
            <a:extLst>
              <a:ext uri="{FF2B5EF4-FFF2-40B4-BE49-F238E27FC236}">
                <a16:creationId xmlns:a16="http://schemas.microsoft.com/office/drawing/2014/main" id="{0019C7DC-5F4E-F3A9-B6F0-495913A137DA}"/>
              </a:ext>
            </a:extLst>
          </p:cNvPr>
          <p:cNvSpPr txBox="1"/>
          <p:nvPr/>
        </p:nvSpPr>
        <p:spPr>
          <a:xfrm>
            <a:off x="200471" y="6446921"/>
            <a:ext cx="9361041" cy="445058"/>
          </a:xfrm>
          <a:prstGeom prst="rect">
            <a:avLst/>
          </a:prstGeom>
          <a:noFill/>
        </p:spPr>
        <p:txBody>
          <a:bodyPr wrap="square" lIns="0" tIns="0" rIns="0" bIns="0" rtlCol="0">
            <a:noAutofit/>
          </a:bodyPr>
          <a:lstStyle/>
          <a:p>
            <a:r>
              <a:rPr lang="ja-JP" altLang="en-US" sz="800" noProof="1">
                <a:latin typeface="Arial" panose="020B0604020202020204" pitchFamily="34" charset="0"/>
                <a:cs typeface="Arial" panose="020B0604020202020204" pitchFamily="34" charset="0"/>
              </a:rPr>
              <a:t>（出所）</a:t>
            </a:r>
            <a:r>
              <a:rPr lang="en-US" altLang="ja-JP" sz="800" noProof="1">
                <a:latin typeface="Arial" panose="020B0604020202020204" pitchFamily="34" charset="0"/>
                <a:cs typeface="Arial" panose="020B0604020202020204" pitchFamily="34" charset="0"/>
              </a:rPr>
              <a:t>Vietnam Social Security HP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RUSSIN</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&amp;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VECCHI </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Vietnam: Insurance Law &amp;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Regulation in Vietnam</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Vietnam Briefing</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Social Insurance in Vietnam</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Associates of Successful Lawyers </a:t>
            </a:r>
            <a:r>
              <a:rPr lang="ja-JP" altLang="en-US" sz="800" noProof="1">
                <a:latin typeface="Arial" panose="020B0604020202020204" pitchFamily="34" charset="0"/>
                <a:cs typeface="Arial" panose="020B0604020202020204" pitchFamily="34" charset="0"/>
              </a:rPr>
              <a:t>「</a:t>
            </a:r>
            <a:r>
              <a:rPr lang="en-US" altLang="ja-JP" sz="800" i="0" dirty="0">
                <a:solidFill>
                  <a:srgbClr val="222222"/>
                </a:solidFill>
                <a:effectLst/>
                <a:latin typeface="Arial" panose="020B0604020202020204" pitchFamily="34" charset="0"/>
              </a:rPr>
              <a:t>Regulations on the health insurance regime for 5 consecutive years in Vietnam</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Social Health Insurance, SHI (non-contributory component)</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ASL</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Regulations on the health insurance regime for 5 consecutive years in Vietnam</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Law Net HP</a:t>
            </a:r>
            <a:endParaRPr lang="en-US" altLang="ja-JP" sz="800" noProof="1">
              <a:solidFill>
                <a:srgbClr val="222222"/>
              </a:solidFill>
              <a:latin typeface="Arial" panose="020B0604020202020204" pitchFamily="34" charset="0"/>
              <a:cs typeface="Arial" panose="020B0604020202020204" pitchFamily="34" charset="0"/>
            </a:endParaRPr>
          </a:p>
        </p:txBody>
      </p:sp>
      <p:sp>
        <p:nvSpPr>
          <p:cNvPr id="4" name="テキスト プレースホルダー 3">
            <a:extLst>
              <a:ext uri="{FF2B5EF4-FFF2-40B4-BE49-F238E27FC236}">
                <a16:creationId xmlns:a16="http://schemas.microsoft.com/office/drawing/2014/main" id="{7870433E-DE11-65D2-856B-19F79C616C0B}"/>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kumimoji="1" lang="ja-JP" altLang="ja-JP" sz="2000" kern="1200" baseline="0" dirty="0">
                <a:solidFill>
                  <a:srgbClr val="000000"/>
                </a:solidFill>
                <a:effectLst/>
                <a:latin typeface="HGP創英角ｺﾞｼｯｸUB" panose="020B0900000000000000" pitchFamily="50" charset="-128"/>
              </a:rPr>
              <a:t>保険償還を受けるための条件及び受けられない場合</a:t>
            </a:r>
            <a:endParaRPr lang="zh-CN" altLang="en-US" sz="1800" dirty="0">
              <a:latin typeface="HGP創英角ｺﾞｼｯｸUB" panose="020B0900000000000000" pitchFamily="50" charset="-128"/>
            </a:endParaRPr>
          </a:p>
        </p:txBody>
      </p:sp>
    </p:spTree>
    <p:extLst>
      <p:ext uri="{BB962C8B-B14F-4D97-AF65-F5344CB8AC3E}">
        <p14:creationId xmlns:p14="http://schemas.microsoft.com/office/powerpoint/2010/main" val="3635891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FE66B25-30FD-E643-8721-777BD88AD077}"/>
              </a:ext>
            </a:extLst>
          </p:cNvPr>
          <p:cNvSpPr txBox="1"/>
          <p:nvPr/>
        </p:nvSpPr>
        <p:spPr>
          <a:xfrm>
            <a:off x="596131" y="2635241"/>
            <a:ext cx="8713737" cy="3006158"/>
          </a:xfrm>
          <a:prstGeom prst="rect">
            <a:avLst/>
          </a:prstGeom>
          <a:noFill/>
          <a:ln>
            <a:solidFill>
              <a:srgbClr val="002060"/>
            </a:solidFill>
          </a:ln>
        </p:spPr>
        <p:txBody>
          <a:bodyPr wrap="square" lIns="72000" tIns="180000" rIns="72000" bIns="36000" rtlCol="0">
            <a:noAutofit/>
          </a:bodyPr>
          <a:lstStyle/>
          <a:p>
            <a:pPr marL="171450" indent="-171450">
              <a:spcBef>
                <a:spcPts val="600"/>
              </a:spcBef>
              <a:buClr>
                <a:srgbClr val="5F8AC3"/>
              </a:buClr>
              <a:buSzPct val="75000"/>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政府の発行する</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リストは、健康保険機関と契約を結ん</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でいる公民の両</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医療施設に適用される</a:t>
            </a:r>
          </a:p>
          <a:p>
            <a:pPr marL="171450" indent="-171450">
              <a:spcBef>
                <a:spcPts val="600"/>
              </a:spcBef>
              <a:buClr>
                <a:srgbClr val="5F8AC3"/>
              </a:buClr>
              <a:buSzPct val="75000"/>
              <a:buFont typeface="Wingdings" panose="05000000000000000000" pitchFamily="2" charset="2"/>
              <a:buChar char="n"/>
            </a:pPr>
            <a:r>
              <a:rPr lang="en-US" sz="1120" noProof="1">
                <a:latin typeface="Arial" panose="020B0604020202020204" pitchFamily="34" charset="0"/>
                <a:ea typeface="ＭＳ Ｐゴシック" panose="020B0600070205080204" pitchFamily="50" charset="-128"/>
                <a:cs typeface="Arial" panose="020B0604020202020204" pitchFamily="34" charset="0"/>
              </a:rPr>
              <a:t>認可された医療従事者は、患者に医薬品または医療機器を処方することが許可されて</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いる</a:t>
            </a:r>
            <a:endParaRPr lang="en-US" sz="1120" noProof="1">
              <a:latin typeface="Arial" panose="020B0604020202020204" pitchFamily="34" charset="0"/>
              <a:ea typeface="ＭＳ Ｐゴシック" panose="020B0600070205080204" pitchFamily="50" charset="-128"/>
              <a:cs typeface="Arial" panose="020B0604020202020204" pitchFamily="34" charset="0"/>
            </a:endParaRPr>
          </a:p>
          <a:p>
            <a:pPr marL="171450" indent="-171450">
              <a:spcBef>
                <a:spcPts val="600"/>
              </a:spcBef>
              <a:buClr>
                <a:srgbClr val="5F8AC3"/>
              </a:buClr>
              <a:buSzPct val="75000"/>
              <a:buFont typeface="Wingdings" panose="05000000000000000000" pitchFamily="2" charset="2"/>
              <a:buChar char="n"/>
            </a:pPr>
            <a:r>
              <a:rPr lang="en-US" sz="1120" noProof="1">
                <a:latin typeface="Arial" panose="020B0604020202020204" pitchFamily="34" charset="0"/>
                <a:ea typeface="ＭＳ Ｐゴシック" panose="020B0600070205080204" pitchFamily="50" charset="-128"/>
                <a:cs typeface="Arial" panose="020B0604020202020204" pitchFamily="34" charset="0"/>
              </a:rPr>
              <a:t>医薬品または医療機器が健康保険基金の対象となっている場合、同基金は小売業者に償還する</a:t>
            </a:r>
          </a:p>
          <a:p>
            <a:pPr marL="171450" indent="-171450">
              <a:spcBef>
                <a:spcPts val="600"/>
              </a:spcBef>
              <a:buClr>
                <a:srgbClr val="5F8AC3"/>
              </a:buClr>
              <a:buSzPct val="75000"/>
              <a:buFont typeface="Wingdings" panose="05000000000000000000" pitchFamily="2" charset="2"/>
              <a:buChar char="n"/>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医薬品および医療機器に対する償還は、リストに記載され</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ている医薬品及び医療機器が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資格を有する</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医療従事者によって適切に処方されたものにのみ適用される</a:t>
            </a:r>
          </a:p>
          <a:p>
            <a:pPr marL="171450" indent="-171450">
              <a:spcBef>
                <a:spcPts val="600"/>
              </a:spcBef>
              <a:buClr>
                <a:srgbClr val="5F8AC3"/>
              </a:buClr>
              <a:buSzPct val="75000"/>
              <a:buFont typeface="Wingdings" panose="05000000000000000000" pitchFamily="2" charset="2"/>
              <a:buChar char="n"/>
            </a:pPr>
            <a:r>
              <a:rPr lang="en-US" altLang="ja-JP" sz="1120" noProof="1">
                <a:latin typeface="Arial" panose="020B0604020202020204" pitchFamily="34" charset="0"/>
                <a:ea typeface="ＭＳ Ｐゴシック" panose="020B0600070205080204" pitchFamily="50" charset="-128"/>
              </a:rPr>
              <a:t>医療保険機関との契約を締結していない民間事業者については、当該民間事業者が医薬品及び医療機器の償還手続の適用方法を決定することができる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Arrow: Down 65">
            <a:extLst>
              <a:ext uri="{FF2B5EF4-FFF2-40B4-BE49-F238E27FC236}">
                <a16:creationId xmlns:a16="http://schemas.microsoft.com/office/drawing/2014/main" id="{873B0AAC-02F6-DAC8-F4E9-5BCA4B49C881}"/>
              </a:ext>
            </a:extLst>
          </p:cNvPr>
          <p:cNvSpPr/>
          <p:nvPr/>
        </p:nvSpPr>
        <p:spPr>
          <a:xfrm>
            <a:off x="632520" y="2017227"/>
            <a:ext cx="4378758" cy="397236"/>
          </a:xfrm>
          <a:prstGeom prst="downArrow">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CC7E68EC-4327-7752-BE46-46F5BFAD8F16}"/>
              </a:ext>
            </a:extLst>
          </p:cNvPr>
          <p:cNvSpPr/>
          <p:nvPr/>
        </p:nvSpPr>
        <p:spPr>
          <a:xfrm>
            <a:off x="449724" y="1155249"/>
            <a:ext cx="4681893" cy="792000"/>
          </a:xfrm>
          <a:prstGeom prst="rect">
            <a:avLst/>
          </a:prstGeom>
          <a:noFill/>
          <a:ln w="12700">
            <a:solidFill>
              <a:schemeClr val="accent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116632"/>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4" name="テキスト ボックス 3"/>
          <p:cNvSpPr txBox="1"/>
          <p:nvPr/>
        </p:nvSpPr>
        <p:spPr>
          <a:xfrm>
            <a:off x="200471" y="6633356"/>
            <a:ext cx="9217025" cy="216024"/>
          </a:xfrm>
          <a:prstGeom prst="rect">
            <a:avLst/>
          </a:prstGeom>
          <a:noFill/>
        </p:spPr>
        <p:txBody>
          <a:bodyPr wrap="square" lIns="0" tIns="0" rIns="0" bIns="0" rtlCol="0">
            <a:noAutofit/>
          </a:bodyPr>
          <a:lstStyle/>
          <a:p>
            <a:r>
              <a:rPr lang="ja-JP" altLang="en-US" sz="64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Pharma Boardroom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The Pharma Legal Handbook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LTN &amp;</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Partners</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Q&amp;A: the promotion and sale of pharmaceuticals and medical devices in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ASIA Actual Growing Medical Device Sales </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Medical Device Classification in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ー 2">
            <a:extLst>
              <a:ext uri="{FF2B5EF4-FFF2-40B4-BE49-F238E27FC236}">
                <a16:creationId xmlns:a16="http://schemas.microsoft.com/office/drawing/2014/main" id="{3C9B665D-F3F2-AF86-0A79-2E841EBBFDCA}"/>
              </a:ext>
            </a:extLst>
          </p:cNvPr>
          <p:cNvSpPr>
            <a:spLocks noGrp="1"/>
          </p:cNvSpPr>
          <p:nvPr>
            <p:ph type="body" sz="quarter" idx="15"/>
          </p:nvPr>
        </p:nvSpPr>
        <p:spPr>
          <a:xfrm>
            <a:off x="200025" y="528053"/>
            <a:ext cx="9505950" cy="359445"/>
          </a:xfrm>
        </p:spPr>
        <p:txBody>
          <a:bodyPr/>
          <a:lstStyle/>
          <a:p>
            <a:r>
              <a:rPr lang="ja-JP" altLang="en-US" sz="2000" noProof="1">
                <a:latin typeface="HGP創英角ｺﾞｼｯｸUB" panose="020B0900000000000000" pitchFamily="50" charset="-128"/>
              </a:rPr>
              <a:t>医薬品及び</a:t>
            </a:r>
            <a:r>
              <a:rPr lang="en-US" altLang="ja-JP" sz="2000" noProof="1">
                <a:latin typeface="HGP創英角ｺﾞｼｯｸUB" panose="020B0900000000000000" pitchFamily="50" charset="-128"/>
              </a:rPr>
              <a:t>医療機器</a:t>
            </a:r>
            <a:r>
              <a:rPr lang="ja-JP" altLang="en-US" sz="2000" noProof="1">
                <a:latin typeface="HGP創英角ｺﾞｼｯｸUB" panose="020B0900000000000000" pitchFamily="50" charset="-128"/>
              </a:rPr>
              <a:t>における</a:t>
            </a:r>
            <a:r>
              <a:rPr lang="en-US" altLang="ja-JP" sz="2000" noProof="1">
                <a:latin typeface="HGP創英角ｺﾞｼｯｸUB" panose="020B0900000000000000" pitchFamily="50" charset="-128"/>
              </a:rPr>
              <a:t>医療保険</a:t>
            </a:r>
            <a:r>
              <a:rPr lang="ja-JP" altLang="en-US" sz="2000" noProof="1">
                <a:latin typeface="HGP創英角ｺﾞｼｯｸUB" panose="020B0900000000000000" pitchFamily="50" charset="-128"/>
              </a:rPr>
              <a:t>・</a:t>
            </a:r>
            <a:r>
              <a:rPr lang="en-US" altLang="ja-JP" sz="2000" noProof="1">
                <a:latin typeface="HGP創英角ｺﾞｼｯｸUB" panose="020B0900000000000000" pitchFamily="50" charset="-128"/>
              </a:rPr>
              <a:t>評価</a:t>
            </a:r>
          </a:p>
        </p:txBody>
      </p:sp>
      <p:sp>
        <p:nvSpPr>
          <p:cNvPr id="7" name="TextBox 6">
            <a:extLst>
              <a:ext uri="{FF2B5EF4-FFF2-40B4-BE49-F238E27FC236}">
                <a16:creationId xmlns:a16="http://schemas.microsoft.com/office/drawing/2014/main" id="{361E7946-856A-0D9B-B842-CB1F318C72C8}"/>
              </a:ext>
            </a:extLst>
          </p:cNvPr>
          <p:cNvSpPr txBox="1"/>
          <p:nvPr/>
        </p:nvSpPr>
        <p:spPr>
          <a:xfrm>
            <a:off x="848019" y="1148588"/>
            <a:ext cx="4900387" cy="264688"/>
          </a:xfrm>
          <a:prstGeom prst="rect">
            <a:avLst/>
          </a:prstGeom>
          <a:noFill/>
          <a:ln w="3175">
            <a:noFill/>
          </a:ln>
        </p:spPr>
        <p:txBody>
          <a:bodyPr wrap="square" rtlCol="0">
            <a:spAutoFit/>
          </a:bodyPr>
          <a:lstStyle/>
          <a:p>
            <a:pPr algn="ctr">
              <a:spcBef>
                <a:spcPts val="600"/>
              </a:spcBef>
              <a:buClr>
                <a:srgbClr val="5F8AC3"/>
              </a:buClr>
              <a:buSzPct val="118000"/>
            </a:pPr>
            <a:r>
              <a:rPr lang="en-US" sz="1120" noProof="1">
                <a:latin typeface="Arial" panose="020B0604020202020204" pitchFamily="34" charset="0"/>
                <a:ea typeface="ＭＳ Ｐゴシック" panose="020B0600070205080204" pitchFamily="50" charset="-128"/>
              </a:rPr>
              <a:t>医薬品と医療機器の総合的な管理のための規制機関</a:t>
            </a:r>
          </a:p>
        </p:txBody>
      </p:sp>
      <p:sp>
        <p:nvSpPr>
          <p:cNvPr id="32" name="TextBox 31">
            <a:extLst>
              <a:ext uri="{FF2B5EF4-FFF2-40B4-BE49-F238E27FC236}">
                <a16:creationId xmlns:a16="http://schemas.microsoft.com/office/drawing/2014/main" id="{59A3D788-7CB8-5AE5-D40B-2A11C58AB10E}"/>
              </a:ext>
            </a:extLst>
          </p:cNvPr>
          <p:cNvSpPr txBox="1"/>
          <p:nvPr/>
        </p:nvSpPr>
        <p:spPr>
          <a:xfrm>
            <a:off x="243485" y="1135777"/>
            <a:ext cx="1377837" cy="276999"/>
          </a:xfrm>
          <a:prstGeom prst="rect">
            <a:avLst/>
          </a:prstGeom>
          <a:gradFill flip="none" rotWithShape="1">
            <a:gsLst>
              <a:gs pos="28000">
                <a:schemeClr val="accent1"/>
              </a:gs>
              <a:gs pos="79000">
                <a:schemeClr val="bg1"/>
              </a:gs>
              <a:gs pos="100000">
                <a:schemeClr val="bg1"/>
              </a:gs>
            </a:gsLst>
            <a:path path="circle">
              <a:fillToRect l="50000" t="50000" r="50000" b="50000"/>
            </a:path>
            <a:tileRect/>
          </a:gradFill>
        </p:spPr>
        <p:txBody>
          <a:bodyPr wrap="square" rtlCol="0">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Arrow: Pentagon 33">
            <a:extLst>
              <a:ext uri="{FF2B5EF4-FFF2-40B4-BE49-F238E27FC236}">
                <a16:creationId xmlns:a16="http://schemas.microsoft.com/office/drawing/2014/main" id="{45AB98E1-28B6-23D5-2EAA-BBB9240CA0DE}"/>
              </a:ext>
            </a:extLst>
          </p:cNvPr>
          <p:cNvSpPr/>
          <p:nvPr/>
        </p:nvSpPr>
        <p:spPr>
          <a:xfrm>
            <a:off x="741886" y="4551964"/>
            <a:ext cx="1465311" cy="276999"/>
          </a:xfrm>
          <a:prstGeom prst="homePlate">
            <a:avLst/>
          </a:prstGeom>
          <a:solidFill>
            <a:srgbClr val="DDE8FF"/>
          </a:solidFill>
        </p:spPr>
        <p:txBody>
          <a:bodyPr wrap="square" rtlCol="0">
            <a:spAutoFit/>
          </a:bodyPr>
          <a:lstStyle/>
          <a:p>
            <a:pPr algn="ctr"/>
            <a:r>
              <a:rPr lang="en-US" sz="12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医療機器の分類</a:t>
            </a:r>
          </a:p>
        </p:txBody>
      </p:sp>
      <p:sp>
        <p:nvSpPr>
          <p:cNvPr id="36" name="TextBox 35">
            <a:extLst>
              <a:ext uri="{FF2B5EF4-FFF2-40B4-BE49-F238E27FC236}">
                <a16:creationId xmlns:a16="http://schemas.microsoft.com/office/drawing/2014/main" id="{331373FC-A8EA-F243-2C2B-B2E300DCE3D8}"/>
              </a:ext>
            </a:extLst>
          </p:cNvPr>
          <p:cNvSpPr txBox="1"/>
          <p:nvPr/>
        </p:nvSpPr>
        <p:spPr>
          <a:xfrm>
            <a:off x="848019" y="4859867"/>
            <a:ext cx="6134965" cy="686342"/>
          </a:xfrm>
          <a:prstGeom prst="rect">
            <a:avLst/>
          </a:prstGeom>
          <a:noFill/>
          <a:ln w="3175">
            <a:noFill/>
          </a:ln>
        </p:spPr>
        <p:txBody>
          <a:bodyPr wrap="square" rtlCol="0">
            <a:spAutoFit/>
          </a:bodyPr>
          <a:lstStyle/>
          <a:p>
            <a:pPr marL="171450" indent="-171450">
              <a:spcBef>
                <a:spcPts val="600"/>
              </a:spcBef>
              <a:buClr>
                <a:srgbClr val="5F8AC3"/>
              </a:buClr>
              <a:buSzPct val="118000"/>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rPr>
              <a:t>医療機器はリスクの高低に従いクラスが分類される</a:t>
            </a:r>
            <a:endParaRPr lang="en-US" altLang="ja-JP" sz="1120" noProof="1">
              <a:latin typeface="Arial" panose="020B0604020202020204" pitchFamily="34" charset="0"/>
              <a:ea typeface="ＭＳ Ｐゴシック" panose="020B0600070205080204" pitchFamily="50" charset="-128"/>
            </a:endParaRPr>
          </a:p>
          <a:p>
            <a:pPr marL="171450" indent="-171450">
              <a:spcBef>
                <a:spcPts val="600"/>
              </a:spcBef>
              <a:buClr>
                <a:srgbClr val="5F8AC3"/>
              </a:buClr>
              <a:buSzPct val="118000"/>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rPr>
              <a:t>クラス</a:t>
            </a:r>
            <a:r>
              <a:rPr lang="en-US" altLang="ja-JP" sz="1120" noProof="1">
                <a:latin typeface="Arial" panose="020B0604020202020204" pitchFamily="34" charset="0"/>
                <a:ea typeface="ＭＳ Ｐゴシック" panose="020B0600070205080204" pitchFamily="50" charset="-128"/>
              </a:rPr>
              <a:t>A</a:t>
            </a:r>
            <a:r>
              <a:rPr lang="ja-JP" altLang="en-US" sz="1120" noProof="1">
                <a:latin typeface="Arial" panose="020B0604020202020204" pitchFamily="34" charset="0"/>
                <a:ea typeface="ＭＳ Ｐゴシック" panose="020B0600070205080204" pitchFamily="50" charset="-128"/>
              </a:rPr>
              <a:t>の</a:t>
            </a:r>
            <a:r>
              <a:rPr lang="en-US" sz="1120" noProof="1">
                <a:latin typeface="Arial" panose="020B0604020202020204" pitchFamily="34" charset="0"/>
                <a:ea typeface="ＭＳ Ｐゴシック" panose="020B0600070205080204" pitchFamily="50" charset="-128"/>
              </a:rPr>
              <a:t>医療機器</a:t>
            </a:r>
            <a:r>
              <a:rPr lang="ja-JP" altLang="en-US" sz="1120" noProof="1">
                <a:latin typeface="Arial" panose="020B0604020202020204" pitchFamily="34" charset="0"/>
                <a:ea typeface="ＭＳ Ｐゴシック" panose="020B0600070205080204" pitchFamily="50" charset="-128"/>
              </a:rPr>
              <a:t>の提供に</a:t>
            </a:r>
            <a:r>
              <a:rPr lang="en-US" sz="1120" noProof="1">
                <a:latin typeface="Arial" panose="020B0604020202020204" pitchFamily="34" charset="0"/>
                <a:ea typeface="ＭＳ Ｐゴシック" panose="020B0600070205080204" pitchFamily="50" charset="-128"/>
              </a:rPr>
              <a:t>ついては特に規定はない</a:t>
            </a:r>
            <a:r>
              <a:rPr lang="ja-JP" altLang="en-US" sz="1120" noProof="1">
                <a:latin typeface="Arial" panose="020B0604020202020204" pitchFamily="34" charset="0"/>
                <a:ea typeface="ＭＳ Ｐゴシック" panose="020B0600070205080204" pitchFamily="50" charset="-128"/>
              </a:rPr>
              <a:t>が</a:t>
            </a:r>
            <a:r>
              <a:rPr lang="en-US" sz="1120" noProof="1">
                <a:latin typeface="Arial" panose="020B0604020202020204" pitchFamily="34" charset="0"/>
                <a:ea typeface="ＭＳ Ｐゴシック" panose="020B0600070205080204" pitchFamily="50" charset="-128"/>
              </a:rPr>
              <a:t>、クラスB、C</a:t>
            </a:r>
            <a:r>
              <a:rPr lang="ja-JP" altLang="en-US" sz="1120" noProof="1">
                <a:latin typeface="Arial" panose="020B0604020202020204" pitchFamily="34" charset="0"/>
                <a:ea typeface="ＭＳ Ｐゴシック" panose="020B0600070205080204" pitchFamily="50" charset="-128"/>
              </a:rPr>
              <a:t>、</a:t>
            </a:r>
            <a:r>
              <a:rPr lang="en-US" sz="1120" noProof="1">
                <a:latin typeface="Arial" panose="020B0604020202020204" pitchFamily="34" charset="0"/>
                <a:ea typeface="ＭＳ Ｐゴシック" panose="020B0600070205080204" pitchFamily="50" charset="-128"/>
              </a:rPr>
              <a:t>Dの医療機器</a:t>
            </a:r>
            <a:r>
              <a:rPr lang="ja-JP" altLang="en-US" sz="1120" noProof="1">
                <a:latin typeface="Arial" panose="020B0604020202020204" pitchFamily="34" charset="0"/>
                <a:ea typeface="ＭＳ Ｐゴシック" panose="020B0600070205080204" pitchFamily="50" charset="-128"/>
              </a:rPr>
              <a:t>の提供</a:t>
            </a:r>
            <a:r>
              <a:rPr lang="en-US" sz="1120" noProof="1">
                <a:latin typeface="Arial" panose="020B0604020202020204" pitchFamily="34" charset="0"/>
                <a:ea typeface="ＭＳ Ｐゴシック" panose="020B0600070205080204" pitchFamily="50" charset="-128"/>
              </a:rPr>
              <a:t>には、技術、医学または薬学分野の大卒以上の学位を有する者が</a:t>
            </a:r>
            <a:r>
              <a:rPr lang="ja-JP" altLang="en-US" sz="1120" noProof="1">
                <a:latin typeface="Arial" panose="020B0604020202020204" pitchFamily="34" charset="0"/>
                <a:ea typeface="ＭＳ Ｐゴシック" panose="020B0600070205080204" pitchFamily="50" charset="-128"/>
              </a:rPr>
              <a:t>最低</a:t>
            </a:r>
            <a:r>
              <a:rPr lang="en-US" altLang="ja-JP" sz="1120" noProof="1">
                <a:latin typeface="Arial" panose="020B0604020202020204" pitchFamily="34" charset="0"/>
                <a:ea typeface="ＭＳ Ｐゴシック" panose="020B0600070205080204" pitchFamily="50" charset="-128"/>
              </a:rPr>
              <a:t>1</a:t>
            </a:r>
            <a:r>
              <a:rPr lang="ja-JP" altLang="en-US" sz="1120" noProof="1">
                <a:latin typeface="Arial" panose="020B0604020202020204" pitchFamily="34" charset="0"/>
                <a:ea typeface="ＭＳ Ｐゴシック" panose="020B0600070205080204" pitchFamily="50" charset="-128"/>
              </a:rPr>
              <a:t>名必要である</a:t>
            </a:r>
            <a:endParaRPr lang="en-US" sz="1120" noProof="1">
              <a:latin typeface="Arial" panose="020B0604020202020204" pitchFamily="34" charset="0"/>
              <a:ea typeface="ＭＳ Ｐゴシック" panose="020B0600070205080204" pitchFamily="50" charset="-128"/>
            </a:endParaRPr>
          </a:p>
        </p:txBody>
      </p:sp>
      <p:sp>
        <p:nvSpPr>
          <p:cNvPr id="21" name="Arrow: Down 20">
            <a:extLst>
              <a:ext uri="{FF2B5EF4-FFF2-40B4-BE49-F238E27FC236}">
                <a16:creationId xmlns:a16="http://schemas.microsoft.com/office/drawing/2014/main" id="{BC2D63F3-5750-92B2-9E93-D73492D9D38B}"/>
              </a:ext>
            </a:extLst>
          </p:cNvPr>
          <p:cNvSpPr/>
          <p:nvPr/>
        </p:nvSpPr>
        <p:spPr>
          <a:xfrm rot="10800000">
            <a:off x="7253029" y="4551204"/>
            <a:ext cx="336630" cy="914864"/>
          </a:xfrm>
          <a:prstGeom prst="downArrow">
            <a:avLst/>
          </a:prstGeom>
          <a:solidFill>
            <a:srgbClr val="83A4D1"/>
          </a:solidFill>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TextBox 5">
            <a:extLst>
              <a:ext uri="{FF2B5EF4-FFF2-40B4-BE49-F238E27FC236}">
                <a16:creationId xmlns:a16="http://schemas.microsoft.com/office/drawing/2014/main" id="{28907B16-C97F-F88D-9070-CB0307E96EB5}"/>
              </a:ext>
            </a:extLst>
          </p:cNvPr>
          <p:cNvSpPr txBox="1"/>
          <p:nvPr/>
        </p:nvSpPr>
        <p:spPr>
          <a:xfrm>
            <a:off x="7313943" y="4410883"/>
            <a:ext cx="240790" cy="276999"/>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高</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47211946-11CA-27FC-F60C-C894B6E97096}"/>
              </a:ext>
            </a:extLst>
          </p:cNvPr>
          <p:cNvSpPr txBox="1"/>
          <p:nvPr/>
        </p:nvSpPr>
        <p:spPr>
          <a:xfrm>
            <a:off x="7324888" y="5364400"/>
            <a:ext cx="218900" cy="276999"/>
          </a:xfrm>
          <a:prstGeom prst="rect">
            <a:avLst/>
          </a:prstGeom>
          <a:noFill/>
        </p:spPr>
        <p:txBody>
          <a:bodyPr wrap="square" rtlCol="0">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低</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8">
            <a:extLst>
              <a:ext uri="{FF2B5EF4-FFF2-40B4-BE49-F238E27FC236}">
                <a16:creationId xmlns:a16="http://schemas.microsoft.com/office/drawing/2014/main" id="{0B9F6612-523E-DBB1-4834-C9C1C069FA3D}"/>
              </a:ext>
            </a:extLst>
          </p:cNvPr>
          <p:cNvSpPr/>
          <p:nvPr/>
        </p:nvSpPr>
        <p:spPr>
          <a:xfrm>
            <a:off x="7657440" y="5324528"/>
            <a:ext cx="1486058" cy="230438"/>
          </a:xfrm>
          <a:prstGeom prst="roundRect">
            <a:avLst/>
          </a:prstGeom>
          <a:solidFill>
            <a:schemeClr val="accent1"/>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290913C3-C4A6-D2A9-D708-0C76A0765930}"/>
              </a:ext>
            </a:extLst>
          </p:cNvPr>
          <p:cNvSpPr/>
          <p:nvPr/>
        </p:nvSpPr>
        <p:spPr>
          <a:xfrm>
            <a:off x="7657440" y="5043946"/>
            <a:ext cx="1486058" cy="230438"/>
          </a:xfrm>
          <a:prstGeom prst="roundRect">
            <a:avLst/>
          </a:prstGeom>
          <a:solidFill>
            <a:schemeClr val="accent1">
              <a:lumMod val="75000"/>
            </a:schemeClr>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0E74F23E-C34C-86B8-7C50-19FB49F90CF7}"/>
              </a:ext>
            </a:extLst>
          </p:cNvPr>
          <p:cNvSpPr/>
          <p:nvPr/>
        </p:nvSpPr>
        <p:spPr>
          <a:xfrm>
            <a:off x="7657440" y="4763363"/>
            <a:ext cx="1486058" cy="230438"/>
          </a:xfrm>
          <a:prstGeom prst="roundRect">
            <a:avLst/>
          </a:prstGeom>
          <a:solidFill>
            <a:schemeClr val="accent1">
              <a:lumMod val="60000"/>
              <a:lumOff val="40000"/>
            </a:schemeClr>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Rectangle: Rounded Corners 13">
            <a:extLst>
              <a:ext uri="{FF2B5EF4-FFF2-40B4-BE49-F238E27FC236}">
                <a16:creationId xmlns:a16="http://schemas.microsoft.com/office/drawing/2014/main" id="{C55E68DD-A8BE-F396-ECAB-77D5EA7BA3B5}"/>
              </a:ext>
            </a:extLst>
          </p:cNvPr>
          <p:cNvSpPr/>
          <p:nvPr/>
        </p:nvSpPr>
        <p:spPr>
          <a:xfrm>
            <a:off x="7657440" y="4482780"/>
            <a:ext cx="1486058" cy="230438"/>
          </a:xfrm>
          <a:prstGeom prst="roundRect">
            <a:avLst/>
          </a:prstGeom>
          <a:solidFill>
            <a:srgbClr val="83A4D1"/>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TextBox 15">
            <a:extLst>
              <a:ext uri="{FF2B5EF4-FFF2-40B4-BE49-F238E27FC236}">
                <a16:creationId xmlns:a16="http://schemas.microsoft.com/office/drawing/2014/main" id="{D54F7960-FCCC-CEBE-1044-797E675A904D}"/>
              </a:ext>
            </a:extLst>
          </p:cNvPr>
          <p:cNvSpPr txBox="1"/>
          <p:nvPr/>
        </p:nvSpPr>
        <p:spPr>
          <a:xfrm>
            <a:off x="7051326" y="4752586"/>
            <a:ext cx="369332" cy="719628"/>
          </a:xfrm>
          <a:prstGeom prst="rect">
            <a:avLst/>
          </a:prstGeom>
          <a:noFill/>
        </p:spPr>
        <p:txBody>
          <a:bodyPr vert="eaVert"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リスク</a:t>
            </a:r>
          </a:p>
        </p:txBody>
      </p:sp>
      <p:sp>
        <p:nvSpPr>
          <p:cNvPr id="18" name="Rectangle: Rounded Corners 17">
            <a:extLst>
              <a:ext uri="{FF2B5EF4-FFF2-40B4-BE49-F238E27FC236}">
                <a16:creationId xmlns:a16="http://schemas.microsoft.com/office/drawing/2014/main" id="{91B32090-59FF-65D2-DFB7-AA9851BA5450}"/>
              </a:ext>
            </a:extLst>
          </p:cNvPr>
          <p:cNvSpPr/>
          <p:nvPr/>
        </p:nvSpPr>
        <p:spPr>
          <a:xfrm>
            <a:off x="597199" y="1458325"/>
            <a:ext cx="4390402" cy="199282"/>
          </a:xfrm>
          <a:prstGeom prst="roundRect">
            <a:avLst/>
          </a:prstGeom>
          <a:solidFill>
            <a:srgbClr val="83A4D1"/>
          </a:solidFill>
        </p:spPr>
        <p:txBody>
          <a:bodyPr wrap="square" rtlCol="0" anchor="ctr">
            <a:noAutofit/>
          </a:bodyPr>
          <a:lstStyle/>
          <a:p>
            <a:pPr algn="ctr"/>
            <a:r>
              <a:rPr lang="en-US" altLang="ja-JP" sz="1200" noProof="1">
                <a:latin typeface="Arial" panose="020B0604020202020204" pitchFamily="34" charset="0"/>
                <a:ea typeface="ＭＳ Ｐゴシック" panose="020B0600070205080204" pitchFamily="50" charset="-128"/>
              </a:rPr>
              <a:t>医薬品局</a:t>
            </a:r>
            <a:r>
              <a:rPr lang="ja-JP" altLang="en-US" sz="1200" noProof="1">
                <a:latin typeface="Arial" panose="020B0604020202020204" pitchFamily="34" charset="0"/>
                <a:ea typeface="ＭＳ Ｐゴシック" panose="020B0600070205080204" pitchFamily="50" charset="-128"/>
              </a:rPr>
              <a:t>（医薬品の規制を監督）</a:t>
            </a: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Rounded Corners 22">
            <a:extLst>
              <a:ext uri="{FF2B5EF4-FFF2-40B4-BE49-F238E27FC236}">
                <a16:creationId xmlns:a16="http://schemas.microsoft.com/office/drawing/2014/main" id="{10B6A80C-839D-AD87-6D60-F4298613504B}"/>
              </a:ext>
            </a:extLst>
          </p:cNvPr>
          <p:cNvSpPr/>
          <p:nvPr/>
        </p:nvSpPr>
        <p:spPr>
          <a:xfrm>
            <a:off x="595601" y="1704417"/>
            <a:ext cx="4392000" cy="216000"/>
          </a:xfrm>
          <a:prstGeom prst="roundRect">
            <a:avLst/>
          </a:prstGeom>
          <a:solidFill>
            <a:srgbClr val="83A4D1"/>
          </a:solidFill>
        </p:spPr>
        <p:txBody>
          <a:bodyPr wrap="square" rtlCol="0" anchor="ctr">
            <a:noAutofit/>
          </a:bodyPr>
          <a:lstStyle/>
          <a:p>
            <a:pPr algn="ctr"/>
            <a:r>
              <a:rPr lang="en-US" altLang="ja-JP" sz="1200" noProof="1">
                <a:latin typeface="Arial" panose="020B0604020202020204" pitchFamily="34" charset="0"/>
                <a:ea typeface="ＭＳ Ｐゴシック" panose="020B0600070205080204" pitchFamily="50" charset="-128"/>
              </a:rPr>
              <a:t>医療機器建設局</a:t>
            </a:r>
            <a:r>
              <a:rPr lang="ja-JP" altLang="en-US" sz="1200" noProof="1">
                <a:latin typeface="Arial" panose="020B0604020202020204" pitchFamily="34" charset="0"/>
                <a:ea typeface="ＭＳ Ｐゴシック" panose="020B0600070205080204" pitchFamily="50" charset="-128"/>
              </a:rPr>
              <a:t>・州保健局（医療機器の製造・登録・取引を監督）</a:t>
            </a: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TextBox 34">
            <a:extLst>
              <a:ext uri="{FF2B5EF4-FFF2-40B4-BE49-F238E27FC236}">
                <a16:creationId xmlns:a16="http://schemas.microsoft.com/office/drawing/2014/main" id="{5D1D067B-4869-96AF-C33C-4368E279C328}"/>
              </a:ext>
            </a:extLst>
          </p:cNvPr>
          <p:cNvSpPr txBox="1"/>
          <p:nvPr/>
        </p:nvSpPr>
        <p:spPr>
          <a:xfrm>
            <a:off x="2912609" y="2549362"/>
            <a:ext cx="4080781" cy="204311"/>
          </a:xfrm>
          <a:prstGeom prst="roundRect">
            <a:avLst/>
          </a:prstGeom>
          <a:solidFill>
            <a:srgbClr val="002060"/>
          </a:solidFill>
        </p:spPr>
        <p:txBody>
          <a:bodyPr wrap="square" lIns="0" tIns="0" rIns="0" bIns="0" rtlCol="0">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病院・調剤薬局</a:t>
            </a:r>
            <a:r>
              <a:rPr lang="en-US" altLang="ja-JP"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小売業者</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TextBox 45">
            <a:extLst>
              <a:ext uri="{FF2B5EF4-FFF2-40B4-BE49-F238E27FC236}">
                <a16:creationId xmlns:a16="http://schemas.microsoft.com/office/drawing/2014/main" id="{2EE1A4F0-7AED-0416-73AC-59B6365D8259}"/>
              </a:ext>
            </a:extLst>
          </p:cNvPr>
          <p:cNvSpPr txBox="1"/>
          <p:nvPr/>
        </p:nvSpPr>
        <p:spPr>
          <a:xfrm>
            <a:off x="894180" y="1999608"/>
            <a:ext cx="3855437" cy="461665"/>
          </a:xfrm>
          <a:prstGeom prst="rect">
            <a:avLst/>
          </a:prstGeom>
          <a:noFill/>
        </p:spPr>
        <p:txBody>
          <a:bodyPr wrap="square">
            <a:spAutoFit/>
          </a:bodyPr>
          <a:lstStyle/>
          <a:p>
            <a:pPr algn="ctr"/>
            <a:r>
              <a:rPr lang="en-US" altLang="ja-JP" sz="1200" b="1" noProof="1">
                <a:latin typeface="Arial" panose="020B0604020202020204" pitchFamily="34" charset="0"/>
                <a:ea typeface="ＭＳ Ｐゴシック" panose="020B0600070205080204" pitchFamily="50" charset="-128"/>
                <a:cs typeface="Arial" panose="020B0604020202020204" pitchFamily="34" charset="0"/>
              </a:rPr>
              <a:t>政府の健康保険が適用され</a:t>
            </a: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、健康保険基金が費用を</a:t>
            </a:r>
            <a:br>
              <a:rPr lang="en-US" altLang="ja-JP" sz="1200" b="1" noProof="1">
                <a:latin typeface="Arial" panose="020B0604020202020204" pitchFamily="34" charset="0"/>
                <a:ea typeface="ＭＳ Ｐゴシック" panose="020B0600070205080204" pitchFamily="50" charset="-128"/>
                <a:cs typeface="Arial" panose="020B0604020202020204" pitchFamily="34" charset="0"/>
              </a:rPr>
            </a:b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負担する</a:t>
            </a:r>
            <a:r>
              <a:rPr lang="en-US" altLang="ja-JP" sz="1200" b="1" noProof="1">
                <a:latin typeface="Arial" panose="020B0604020202020204" pitchFamily="34" charset="0"/>
                <a:ea typeface="ＭＳ Ｐゴシック" panose="020B0600070205080204" pitchFamily="50" charset="-128"/>
                <a:cs typeface="Arial" panose="020B0604020202020204" pitchFamily="34" charset="0"/>
              </a:rPr>
              <a:t>医薬品および医療機器のリストを発行</a:t>
            </a:r>
            <a:endParaRPr lang="ja-JP" altLang="en-US" sz="1200" b="1" dirty="0">
              <a:latin typeface="Arial" panose="020B0604020202020204" pitchFamily="34" charset="0"/>
              <a:ea typeface="ＭＳ Ｐゴシック" panose="020B0600070205080204" pitchFamily="50" charset="-128"/>
            </a:endParaRPr>
          </a:p>
        </p:txBody>
      </p:sp>
      <p:sp>
        <p:nvSpPr>
          <p:cNvPr id="56" name="TextBox 55">
            <a:extLst>
              <a:ext uri="{FF2B5EF4-FFF2-40B4-BE49-F238E27FC236}">
                <a16:creationId xmlns:a16="http://schemas.microsoft.com/office/drawing/2014/main" id="{31ED3060-FEE0-3458-9528-574E2884EDB1}"/>
              </a:ext>
            </a:extLst>
          </p:cNvPr>
          <p:cNvSpPr txBox="1"/>
          <p:nvPr/>
        </p:nvSpPr>
        <p:spPr>
          <a:xfrm>
            <a:off x="1586721" y="5944415"/>
            <a:ext cx="6732557" cy="306467"/>
          </a:xfrm>
          <a:prstGeom prst="roundRect">
            <a:avLst/>
          </a:prstGeom>
          <a:solidFill>
            <a:srgbClr val="0070C0"/>
          </a:solidFill>
        </p:spPr>
        <p:txBody>
          <a:bodyPr wrap="square" rtlCol="0" anchor="ctr">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被保険者（患者）</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TextBox 57">
            <a:extLst>
              <a:ext uri="{FF2B5EF4-FFF2-40B4-BE49-F238E27FC236}">
                <a16:creationId xmlns:a16="http://schemas.microsoft.com/office/drawing/2014/main" id="{387FDBB6-4D52-F42E-6A49-1E3F5BFB71D8}"/>
              </a:ext>
            </a:extLst>
          </p:cNvPr>
          <p:cNvSpPr txBox="1"/>
          <p:nvPr/>
        </p:nvSpPr>
        <p:spPr>
          <a:xfrm>
            <a:off x="1422542" y="6190330"/>
            <a:ext cx="7060915" cy="261610"/>
          </a:xfrm>
          <a:prstGeom prst="rect">
            <a:avLst/>
          </a:prstGeom>
          <a:noFill/>
        </p:spPr>
        <p:txBody>
          <a:bodyPr wrap="square">
            <a:spAutoFit/>
          </a:bodyPr>
          <a:lstStyle/>
          <a:p>
            <a:pPr algn="ct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患者は認可されたドラッグストア (病院内のドラッグストアを含む) で薬剤または機器を購入することができる</a:t>
            </a:r>
            <a:endParaRPr lang="ja-JP" altLang="en-US" sz="1100" dirty="0">
              <a:latin typeface="Arial" panose="020B0604020202020204" pitchFamily="34" charset="0"/>
              <a:ea typeface="ＭＳ Ｐゴシック" panose="020B0600070205080204" pitchFamily="50" charset="-128"/>
            </a:endParaRPr>
          </a:p>
        </p:txBody>
      </p:sp>
      <p:sp>
        <p:nvSpPr>
          <p:cNvPr id="70" name="Arrow: Down 69">
            <a:extLst>
              <a:ext uri="{FF2B5EF4-FFF2-40B4-BE49-F238E27FC236}">
                <a16:creationId xmlns:a16="http://schemas.microsoft.com/office/drawing/2014/main" id="{B5C32124-C3B7-A683-8C7E-EB2CA2817CAC}"/>
              </a:ext>
            </a:extLst>
          </p:cNvPr>
          <p:cNvSpPr/>
          <p:nvPr/>
        </p:nvSpPr>
        <p:spPr>
          <a:xfrm>
            <a:off x="4605536" y="5695418"/>
            <a:ext cx="715962" cy="211715"/>
          </a:xfrm>
          <a:prstGeom prst="downArrow">
            <a:avLst/>
          </a:prstGeom>
          <a:solidFill>
            <a:schemeClr val="bg1">
              <a:lumMod val="75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TextBox 9">
            <a:extLst>
              <a:ext uri="{FF2B5EF4-FFF2-40B4-BE49-F238E27FC236}">
                <a16:creationId xmlns:a16="http://schemas.microsoft.com/office/drawing/2014/main" id="{24A8F507-53AD-EE24-1326-010F54576606}"/>
              </a:ext>
            </a:extLst>
          </p:cNvPr>
          <p:cNvSpPr txBox="1"/>
          <p:nvPr/>
        </p:nvSpPr>
        <p:spPr>
          <a:xfrm>
            <a:off x="4220344" y="5647447"/>
            <a:ext cx="1465311" cy="276999"/>
          </a:xfrm>
          <a:prstGeom prst="rect">
            <a:avLst/>
          </a:prstGeom>
          <a:noFill/>
        </p:spPr>
        <p:txBody>
          <a:bodyPr wrap="square">
            <a:spAutoFit/>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サービスを提供</a:t>
            </a:r>
            <a:endParaRPr lang="ja-JP" altLang="en-US" sz="1200" dirty="0">
              <a:latin typeface="Arial" panose="020B0604020202020204" pitchFamily="34" charset="0"/>
              <a:ea typeface="ＭＳ Ｐゴシック" panose="020B0600070205080204" pitchFamily="50" charset="-128"/>
            </a:endParaRPr>
          </a:p>
        </p:txBody>
      </p:sp>
      <p:pic>
        <p:nvPicPr>
          <p:cNvPr id="15" name="Picture 2" descr="ベトナム社会保障">
            <a:extLst>
              <a:ext uri="{FF2B5EF4-FFF2-40B4-BE49-F238E27FC236}">
                <a16:creationId xmlns:a16="http://schemas.microsoft.com/office/drawing/2014/main" id="{62843E93-222C-BEFD-BA66-06C07BF614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742" y="1177015"/>
            <a:ext cx="809235" cy="81320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82095456-1252-7ECC-F209-F37955FEBBFD}"/>
              </a:ext>
            </a:extLst>
          </p:cNvPr>
          <p:cNvSpPr/>
          <p:nvPr/>
        </p:nvSpPr>
        <p:spPr>
          <a:xfrm>
            <a:off x="6065301" y="1509220"/>
            <a:ext cx="2109458" cy="278184"/>
          </a:xfrm>
          <a:prstGeom prst="roundRect">
            <a:avLst/>
          </a:prstGeom>
          <a:solidFill>
            <a:schemeClr val="accent4">
              <a:lumMod val="60000"/>
              <a:lumOff val="40000"/>
            </a:schemeClr>
          </a:solidFill>
        </p:spPr>
        <p:txBody>
          <a:bodyPr wrap="square" rtlCol="0" anchor="ctr">
            <a:noAutofit/>
          </a:bodyPr>
          <a:lstStyle/>
          <a:p>
            <a:pPr algn="ctr"/>
            <a:r>
              <a:rPr lang="ja-JP" altLang="en-US" sz="1200" b="1" noProof="1">
                <a:latin typeface="Arial" panose="020B0604020202020204" pitchFamily="34" charset="0"/>
                <a:ea typeface="ＭＳ Ｐゴシック" panose="020B0600070205080204" pitchFamily="50" charset="-128"/>
              </a:rPr>
              <a:t>請求について審査を実施</a:t>
            </a:r>
            <a:endPar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Rectangle 26">
            <a:extLst>
              <a:ext uri="{FF2B5EF4-FFF2-40B4-BE49-F238E27FC236}">
                <a16:creationId xmlns:a16="http://schemas.microsoft.com/office/drawing/2014/main" id="{56D27B5F-4DE3-BFB9-4D62-B908624544E7}"/>
              </a:ext>
            </a:extLst>
          </p:cNvPr>
          <p:cNvSpPr/>
          <p:nvPr/>
        </p:nvSpPr>
        <p:spPr>
          <a:xfrm>
            <a:off x="5685655" y="1155249"/>
            <a:ext cx="3770622" cy="792000"/>
          </a:xfrm>
          <a:prstGeom prst="rect">
            <a:avLst/>
          </a:prstGeom>
          <a:noFill/>
          <a:ln w="12700">
            <a:solidFill>
              <a:schemeClr val="accent4"/>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a:extLst>
              <a:ext uri="{FF2B5EF4-FFF2-40B4-BE49-F238E27FC236}">
                <a16:creationId xmlns:a16="http://schemas.microsoft.com/office/drawing/2014/main" id="{7FB6C56A-19F7-AA8C-72A1-C5946DF29E69}"/>
              </a:ext>
            </a:extLst>
          </p:cNvPr>
          <p:cNvSpPr/>
          <p:nvPr/>
        </p:nvSpPr>
        <p:spPr>
          <a:xfrm>
            <a:off x="5386812" y="1135777"/>
            <a:ext cx="2319584" cy="271118"/>
          </a:xfrm>
          <a:prstGeom prst="rect">
            <a:avLst/>
          </a:prstGeom>
          <a:gradFill flip="none" rotWithShape="1">
            <a:gsLst>
              <a:gs pos="0">
                <a:schemeClr val="accent4"/>
              </a:gs>
              <a:gs pos="50000">
                <a:schemeClr val="accent4">
                  <a:lumMod val="60000"/>
                  <a:lumOff val="40000"/>
                </a:schemeClr>
              </a:gs>
              <a:gs pos="100000">
                <a:schemeClr val="bg1"/>
              </a:gs>
            </a:gsLst>
            <a:path path="circle">
              <a:fillToRect l="50000" t="50000" r="50000" b="50000"/>
            </a:path>
            <a:tileRect/>
          </a:gradFill>
        </p:spPr>
        <p:txBody>
          <a:bodyPr wrap="square" rtlCol="0" anchor="ctr">
            <a:noAutofit/>
          </a:bodyPr>
          <a:lstStyle/>
          <a:p>
            <a:pPr algn="ctr"/>
            <a:r>
              <a:rPr kumimoji="1" lang="en-US" altLang="ja-JP"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Vietnam Social Seculrity</a:t>
            </a:r>
            <a:r>
              <a:rPr lang="ja-JP" alt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VSS</a:t>
            </a:r>
            <a:r>
              <a:rPr lang="ja-JP" alt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Arrow: Down 16">
            <a:extLst>
              <a:ext uri="{FF2B5EF4-FFF2-40B4-BE49-F238E27FC236}">
                <a16:creationId xmlns:a16="http://schemas.microsoft.com/office/drawing/2014/main" id="{11B2AD93-8FB2-7FAC-243B-5C2FDF3BB02D}"/>
              </a:ext>
            </a:extLst>
          </p:cNvPr>
          <p:cNvSpPr/>
          <p:nvPr/>
        </p:nvSpPr>
        <p:spPr>
          <a:xfrm>
            <a:off x="7423451" y="1900306"/>
            <a:ext cx="489013" cy="559605"/>
          </a:xfrm>
          <a:prstGeom prst="downArrow">
            <a:avLst/>
          </a:prstGeom>
          <a:solidFill>
            <a:schemeClr val="accent4">
              <a:lumMod val="40000"/>
              <a:lumOff val="60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18">
            <a:extLst>
              <a:ext uri="{FF2B5EF4-FFF2-40B4-BE49-F238E27FC236}">
                <a16:creationId xmlns:a16="http://schemas.microsoft.com/office/drawing/2014/main" id="{067DA602-FB08-D026-8841-91CB111DC5E2}"/>
              </a:ext>
            </a:extLst>
          </p:cNvPr>
          <p:cNvSpPr txBox="1"/>
          <p:nvPr/>
        </p:nvSpPr>
        <p:spPr>
          <a:xfrm>
            <a:off x="6955431" y="2026667"/>
            <a:ext cx="1465311" cy="276999"/>
          </a:xfrm>
          <a:prstGeom prst="rect">
            <a:avLst/>
          </a:prstGeom>
          <a:noFill/>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rPr>
              <a:t>払い戻し</a:t>
            </a:r>
          </a:p>
        </p:txBody>
      </p:sp>
      <p:sp>
        <p:nvSpPr>
          <p:cNvPr id="22" name="Arrow: Down 21">
            <a:extLst>
              <a:ext uri="{FF2B5EF4-FFF2-40B4-BE49-F238E27FC236}">
                <a16:creationId xmlns:a16="http://schemas.microsoft.com/office/drawing/2014/main" id="{3570F794-F5DC-2E2D-548F-8D7824947A48}"/>
              </a:ext>
            </a:extLst>
          </p:cNvPr>
          <p:cNvSpPr/>
          <p:nvPr/>
        </p:nvSpPr>
        <p:spPr>
          <a:xfrm rot="10800000">
            <a:off x="6327597" y="1900306"/>
            <a:ext cx="489013" cy="559605"/>
          </a:xfrm>
          <a:prstGeom prst="downArrow">
            <a:avLst/>
          </a:prstGeom>
          <a:solidFill>
            <a:schemeClr val="accent4">
              <a:lumMod val="40000"/>
              <a:lumOff val="60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TextBox 24">
            <a:extLst>
              <a:ext uri="{FF2B5EF4-FFF2-40B4-BE49-F238E27FC236}">
                <a16:creationId xmlns:a16="http://schemas.microsoft.com/office/drawing/2014/main" id="{960B09E0-2974-0364-022F-D47202C19F7C}"/>
              </a:ext>
            </a:extLst>
          </p:cNvPr>
          <p:cNvSpPr txBox="1"/>
          <p:nvPr/>
        </p:nvSpPr>
        <p:spPr>
          <a:xfrm>
            <a:off x="5839447" y="2026667"/>
            <a:ext cx="1465311" cy="276999"/>
          </a:xfrm>
          <a:prstGeom prst="rect">
            <a:avLst/>
          </a:prstGeom>
          <a:noFill/>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rPr>
              <a:t>費用請求</a:t>
            </a:r>
          </a:p>
        </p:txBody>
      </p:sp>
    </p:spTree>
    <p:extLst>
      <p:ext uri="{BB962C8B-B14F-4D97-AF65-F5344CB8AC3E}">
        <p14:creationId xmlns:p14="http://schemas.microsoft.com/office/powerpoint/2010/main" val="2508516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41336"/>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3" name="テキスト プレースホルダー 2"/>
          <p:cNvSpPr>
            <a:spLocks noGrp="1"/>
          </p:cNvSpPr>
          <p:nvPr>
            <p:ph type="body" sz="quarter" idx="15"/>
          </p:nvPr>
        </p:nvSpPr>
        <p:spPr>
          <a:xfrm>
            <a:off x="200023" y="564974"/>
            <a:ext cx="9505950" cy="359445"/>
          </a:xfrm>
        </p:spPr>
        <p:txBody>
          <a:bodyPr/>
          <a:lstStyle/>
          <a:p>
            <a:r>
              <a:rPr lang="ja-JP" altLang="en-US" sz="2000" noProof="1">
                <a:latin typeface="+mj-lt"/>
              </a:rPr>
              <a:t>受診方法ごとの保険償還　　（</a:t>
            </a:r>
            <a:r>
              <a:rPr lang="en-US" altLang="ja-JP" sz="2000" noProof="1"/>
              <a:t>1/2</a:t>
            </a:r>
            <a:r>
              <a:rPr lang="ja-JP" altLang="en-US" sz="2000" noProof="1">
                <a:latin typeface="+mj-lt"/>
              </a:rPr>
              <a:t>）</a:t>
            </a:r>
            <a:endParaRPr lang="en-US" altLang="ja-JP" sz="2000" noProof="1">
              <a:latin typeface="+mj-lt"/>
            </a:endParaRPr>
          </a:p>
        </p:txBody>
      </p:sp>
      <p:sp>
        <p:nvSpPr>
          <p:cNvPr id="4" name="テキスト ボックス 3"/>
          <p:cNvSpPr txBox="1"/>
          <p:nvPr/>
        </p:nvSpPr>
        <p:spPr>
          <a:xfrm>
            <a:off x="200472" y="6624918"/>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SAGE</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Health Insurance Reimbursement to Hospitals in Vietnam: Policy Implementation Results and Challenges</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Law Net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HP</a:t>
            </a:r>
            <a:endParaRPr lang="en-US" altLang="ja-JP" sz="64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Rounded Corners 4">
            <a:extLst>
              <a:ext uri="{FF2B5EF4-FFF2-40B4-BE49-F238E27FC236}">
                <a16:creationId xmlns:a16="http://schemas.microsoft.com/office/drawing/2014/main" id="{9D028360-23D7-FC84-D229-C27F255D0588}"/>
              </a:ext>
            </a:extLst>
          </p:cNvPr>
          <p:cNvSpPr/>
          <p:nvPr/>
        </p:nvSpPr>
        <p:spPr>
          <a:xfrm>
            <a:off x="515317" y="2131194"/>
            <a:ext cx="1917404" cy="712210"/>
          </a:xfrm>
          <a:prstGeom prst="roundRect">
            <a:avLst>
              <a:gd name="adj" fmla="val 9930"/>
            </a:avLst>
          </a:prstGeom>
          <a:solidFill>
            <a:srgbClr val="C0E6F4"/>
          </a:solidFill>
        </p:spPr>
        <p:txBody>
          <a:bodyPr wrap="square" rtlCol="0" anchor="ctr">
            <a:noAutofit/>
          </a:bodyPr>
          <a:lstStyle/>
          <a:p>
            <a:pPr algn="ctr">
              <a:buClr>
                <a:srgbClr val="5F8AC3"/>
              </a:buClr>
              <a:buSzPct val="75000"/>
            </a:pPr>
            <a:r>
              <a:rPr kumimoji="1" 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VSSの契約</a:t>
            </a:r>
            <a:r>
              <a:rPr kumimoji="1"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a:t>
            </a:r>
            <a:br>
              <a:rPr kumimoji="1"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（公立・私立）</a:t>
            </a:r>
            <a:endParaRPr kumimoji="1" 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10">
            <a:extLst>
              <a:ext uri="{FF2B5EF4-FFF2-40B4-BE49-F238E27FC236}">
                <a16:creationId xmlns:a16="http://schemas.microsoft.com/office/drawing/2014/main" id="{20CBBE5A-2C56-55F2-A239-C22043FE08F5}"/>
              </a:ext>
            </a:extLst>
          </p:cNvPr>
          <p:cNvSpPr txBox="1"/>
          <p:nvPr/>
        </p:nvSpPr>
        <p:spPr>
          <a:xfrm>
            <a:off x="2576736" y="2071801"/>
            <a:ext cx="7129239" cy="830997"/>
          </a:xfrm>
          <a:prstGeom prst="rect">
            <a:avLst/>
          </a:prstGeom>
          <a:noFill/>
        </p:spPr>
        <p:txBody>
          <a:bodyPr wrap="square" rtlCol="0" anchor="ctr">
            <a:spAutoFit/>
          </a:bodyPr>
          <a:lstStyle/>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中央レベルの病院 (高度</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かつ</a:t>
            </a:r>
            <a:r>
              <a:rPr lang="en-US" sz="1200" noProof="1">
                <a:latin typeface="Arial" panose="020B0604020202020204" pitchFamily="34" charset="0"/>
                <a:ea typeface="ＭＳ Ｐゴシック" panose="020B0600070205080204" pitchFamily="50" charset="-128"/>
                <a:cs typeface="Arial" panose="020B0604020202020204" pitchFamily="34" charset="0"/>
              </a:rPr>
              <a:t>専門的な三次医療を提供)</a:t>
            </a:r>
          </a:p>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州レベルの病院</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（二次または三次医療を提供）</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地区レベルの病院</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（二次または三次医療を提供）</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79388" indent="-179388">
              <a:buClr>
                <a:srgbClr val="5F8AC3"/>
              </a:buClr>
              <a:buSzPct val="104000"/>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自治体レベルの</a:t>
            </a:r>
            <a:r>
              <a:rPr lang="en-US" sz="1200" noProof="1">
                <a:latin typeface="Arial" panose="020B0604020202020204" pitchFamily="34" charset="0"/>
                <a:ea typeface="ＭＳ Ｐゴシック" panose="020B0600070205080204" pitchFamily="50" charset="-128"/>
                <a:cs typeface="Arial" panose="020B0604020202020204" pitchFamily="34" charset="0"/>
              </a:rPr>
              <a:t>医療センター</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CHC</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外来ベースで基本的なプライマリケアおよび予防サービスを提供</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1" name="Group 20">
            <a:extLst>
              <a:ext uri="{FF2B5EF4-FFF2-40B4-BE49-F238E27FC236}">
                <a16:creationId xmlns:a16="http://schemas.microsoft.com/office/drawing/2014/main" id="{1502F2FB-48C1-CAFD-4CE9-00885E107C56}"/>
              </a:ext>
            </a:extLst>
          </p:cNvPr>
          <p:cNvGrpSpPr/>
          <p:nvPr/>
        </p:nvGrpSpPr>
        <p:grpSpPr>
          <a:xfrm>
            <a:off x="200023" y="3213636"/>
            <a:ext cx="6732000" cy="288000"/>
            <a:chOff x="200023" y="1577556"/>
            <a:chExt cx="6732000" cy="288000"/>
          </a:xfrm>
        </p:grpSpPr>
        <p:sp>
          <p:nvSpPr>
            <p:cNvPr id="20" name="Rectangle: Rounded Corners 19">
              <a:extLst>
                <a:ext uri="{FF2B5EF4-FFF2-40B4-BE49-F238E27FC236}">
                  <a16:creationId xmlns:a16="http://schemas.microsoft.com/office/drawing/2014/main" id="{BBC1AB4E-8812-B52B-D032-F9F62962B5A3}"/>
                </a:ext>
              </a:extLst>
            </p:cNvPr>
            <p:cNvSpPr/>
            <p:nvPr/>
          </p:nvSpPr>
          <p:spPr>
            <a:xfrm>
              <a:off x="200023" y="1577556"/>
              <a:ext cx="6732000"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初診登録をしている医療機関を受診した場合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18" name="Flowchart: Connector 17">
              <a:extLst>
                <a:ext uri="{FF2B5EF4-FFF2-40B4-BE49-F238E27FC236}">
                  <a16:creationId xmlns:a16="http://schemas.microsoft.com/office/drawing/2014/main" id="{1C46E469-DF78-F773-1C06-40D60045DCEF}"/>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TextBox 21">
            <a:extLst>
              <a:ext uri="{FF2B5EF4-FFF2-40B4-BE49-F238E27FC236}">
                <a16:creationId xmlns:a16="http://schemas.microsoft.com/office/drawing/2014/main" id="{38C0E6B6-D962-BA76-1189-BB83A4F13516}"/>
              </a:ext>
            </a:extLst>
          </p:cNvPr>
          <p:cNvSpPr txBox="1"/>
          <p:nvPr/>
        </p:nvSpPr>
        <p:spPr>
          <a:xfrm>
            <a:off x="240116" y="1146350"/>
            <a:ext cx="9374013" cy="861774"/>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社会健康保険（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）では、出来高払い（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FFS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）が主要であり、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年以降には、一次医療提供者にのみ人頭請負方式*も適用された。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chemeClr val="accent2"/>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VSS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の契約医療機関は公立及び私立の両者において、複数レベルの医療機関が対象であり、被保険者はこの中から、初診でかかる医療機関が登録されている。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022FC3E3-33B2-D119-9988-D62FF21F1B1E}"/>
              </a:ext>
            </a:extLst>
          </p:cNvPr>
          <p:cNvSpPr txBox="1"/>
          <p:nvPr/>
        </p:nvSpPr>
        <p:spPr>
          <a:xfrm>
            <a:off x="210975" y="6398606"/>
            <a:ext cx="949455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*一定期間契約期間として登録されたすべての医療機関に、定義された一連のサービスを提供するために、あらかじめ決められた固定料金を前払いをする方式</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TextBox 35">
            <a:extLst>
              <a:ext uri="{FF2B5EF4-FFF2-40B4-BE49-F238E27FC236}">
                <a16:creationId xmlns:a16="http://schemas.microsoft.com/office/drawing/2014/main" id="{200055ED-9E1E-63FF-53D2-D26ABE4C365B}"/>
              </a:ext>
            </a:extLst>
          </p:cNvPr>
          <p:cNvSpPr txBox="1"/>
          <p:nvPr/>
        </p:nvSpPr>
        <p:spPr>
          <a:xfrm>
            <a:off x="488023" y="3578521"/>
            <a:ext cx="9126106" cy="430887"/>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被保険者は、</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高次</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レベルの</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医療機関の紹介を受ける前に</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登録</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をしている</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 「一次医療施設」 (CHC) </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を受診する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chemeClr val="accent2"/>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初診登録をしている医療機関を受診した場合、</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の自己負担率での受診が可能である。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7" name="Group 36">
            <a:extLst>
              <a:ext uri="{FF2B5EF4-FFF2-40B4-BE49-F238E27FC236}">
                <a16:creationId xmlns:a16="http://schemas.microsoft.com/office/drawing/2014/main" id="{FAFA89BC-A99A-3AD5-F4EC-D8FF067D61A3}"/>
              </a:ext>
            </a:extLst>
          </p:cNvPr>
          <p:cNvGrpSpPr/>
          <p:nvPr/>
        </p:nvGrpSpPr>
        <p:grpSpPr>
          <a:xfrm>
            <a:off x="200025" y="4210420"/>
            <a:ext cx="6588001" cy="288000"/>
            <a:chOff x="200023" y="1577556"/>
            <a:chExt cx="6793863" cy="288000"/>
          </a:xfrm>
        </p:grpSpPr>
        <p:sp>
          <p:nvSpPr>
            <p:cNvPr id="38" name="Rectangle: Rounded Corners 37">
              <a:extLst>
                <a:ext uri="{FF2B5EF4-FFF2-40B4-BE49-F238E27FC236}">
                  <a16:creationId xmlns:a16="http://schemas.microsoft.com/office/drawing/2014/main" id="{A7B4EE87-03BA-488E-0A53-7D180CA14FE4}"/>
                </a:ext>
              </a:extLst>
            </p:cNvPr>
            <p:cNvSpPr/>
            <p:nvPr/>
          </p:nvSpPr>
          <p:spPr>
            <a:xfrm>
              <a:off x="200024" y="1577556"/>
              <a:ext cx="6793862"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初診登録をしていない医療機関を受診した場合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39" name="Flowchart: Connector 38">
              <a:extLst>
                <a:ext uri="{FF2B5EF4-FFF2-40B4-BE49-F238E27FC236}">
                  <a16:creationId xmlns:a16="http://schemas.microsoft.com/office/drawing/2014/main" id="{D5C74EEF-D87B-C95A-FA55-E34D15524824}"/>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TextBox 39">
            <a:extLst>
              <a:ext uri="{FF2B5EF4-FFF2-40B4-BE49-F238E27FC236}">
                <a16:creationId xmlns:a16="http://schemas.microsoft.com/office/drawing/2014/main" id="{10CE9D9C-82A7-EAC0-B430-4E4E80CBCFB3}"/>
              </a:ext>
            </a:extLst>
          </p:cNvPr>
          <p:cNvSpPr txBox="1"/>
          <p:nvPr/>
        </p:nvSpPr>
        <p:spPr>
          <a:xfrm>
            <a:off x="240116" y="4590784"/>
            <a:ext cx="9374013" cy="1077218"/>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被保険者は、健康保険証に記載のある初診登録をしている医療機関以外を受診しても健康保険を請求することができるが、紹介制度を利用せずに受診をした場合、以下の通り自己負担率が高くなる。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中央レベルの医療機関：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州レベルの医療機関：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日以降に発生した入院治療費については、自己負担率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で受診が可能</a:t>
            </a:r>
            <a:endParaRPr lang="en-US" altLang="ja-JP" dirty="0">
              <a:latin typeface="Arial" panose="020B0604020202020204" pitchFamily="34" charset="0"/>
              <a:ea typeface="ＭＳ Ｐゴシック" panose="020B0600070205080204" pitchFamily="50" charset="-128"/>
            </a:endParaRP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地区レベルの医療機関：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日以降に発生した診察及び治療費については、自己負担率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で受診が可能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74616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6624918"/>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Law Net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Socialist Republic of</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Vietnam</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DECREE No. 146/2018/ND-CP</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Group 31">
            <a:extLst>
              <a:ext uri="{FF2B5EF4-FFF2-40B4-BE49-F238E27FC236}">
                <a16:creationId xmlns:a16="http://schemas.microsoft.com/office/drawing/2014/main" id="{ACF67AB5-00D2-26B6-40A4-0ED0031B0721}"/>
              </a:ext>
            </a:extLst>
          </p:cNvPr>
          <p:cNvGrpSpPr/>
          <p:nvPr/>
        </p:nvGrpSpPr>
        <p:grpSpPr>
          <a:xfrm>
            <a:off x="200025" y="1220360"/>
            <a:ext cx="6588001" cy="288000"/>
            <a:chOff x="200023" y="1577556"/>
            <a:chExt cx="6793863" cy="288000"/>
          </a:xfrm>
        </p:grpSpPr>
        <p:sp>
          <p:nvSpPr>
            <p:cNvPr id="33" name="Rectangle: Rounded Corners 32">
              <a:extLst>
                <a:ext uri="{FF2B5EF4-FFF2-40B4-BE49-F238E27FC236}">
                  <a16:creationId xmlns:a16="http://schemas.microsoft.com/office/drawing/2014/main" id="{151F168A-D124-ED52-5694-1B67D5176A1A}"/>
                </a:ext>
              </a:extLst>
            </p:cNvPr>
            <p:cNvSpPr/>
            <p:nvPr/>
          </p:nvSpPr>
          <p:spPr>
            <a:xfrm>
              <a:off x="200024" y="1577556"/>
              <a:ext cx="6793862"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緊急時に高次レベルの医療機関を受診した場合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34" name="Flowchart: Connector 33">
              <a:extLst>
                <a:ext uri="{FF2B5EF4-FFF2-40B4-BE49-F238E27FC236}">
                  <a16:creationId xmlns:a16="http://schemas.microsoft.com/office/drawing/2014/main" id="{A3E50B3B-F4E6-93BD-B7F8-0A9AA1C1E6EF}"/>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 name="TextBox 9">
            <a:extLst>
              <a:ext uri="{FF2B5EF4-FFF2-40B4-BE49-F238E27FC236}">
                <a16:creationId xmlns:a16="http://schemas.microsoft.com/office/drawing/2014/main" id="{851912FF-F0ED-0A95-B8E9-16A64FAB9CD0}"/>
              </a:ext>
            </a:extLst>
          </p:cNvPr>
          <p:cNvSpPr txBox="1"/>
          <p:nvPr/>
        </p:nvSpPr>
        <p:spPr>
          <a:xfrm>
            <a:off x="240116" y="1660562"/>
            <a:ext cx="9374013" cy="430887"/>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日に発令された法案では、政府は健康保険法についていくつかの条項を詳細に説明しており、緊急時対応について以下の通り改正が行われた。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1497348-6207-5615-A1A1-219946E571FF}"/>
              </a:ext>
            </a:extLst>
          </p:cNvPr>
          <p:cNvSpPr/>
          <p:nvPr/>
        </p:nvSpPr>
        <p:spPr>
          <a:xfrm>
            <a:off x="479299" y="2200857"/>
            <a:ext cx="9134830" cy="3840971"/>
          </a:xfrm>
          <a:prstGeom prst="rect">
            <a:avLst/>
          </a:prstGeom>
          <a:solidFill>
            <a:schemeClr val="accent1">
              <a:lumMod val="20000"/>
              <a:lumOff val="80000"/>
            </a:schemeClr>
          </a:solidFill>
        </p:spPr>
        <p:txBody>
          <a:bodyPr wrap="square" tIns="108000" rtlCol="0" anchor="t">
            <a:noAutofit/>
          </a:bodyPr>
          <a:lstStyle/>
          <a:p>
            <a:pPr>
              <a:spcBef>
                <a:spcPts val="200"/>
              </a:spcBef>
              <a:spcAft>
                <a:spcPts val="200"/>
              </a:spcAft>
            </a:pPr>
            <a:r>
              <a:rPr kumimoji="1"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健康保険証保有者についての緊急時の保険償還プロセスについて</a:t>
            </a:r>
            <a:r>
              <a:rPr kumimoji="1"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a:p>
            <a:pPr marL="285750" indent="-285750">
              <a:spcBef>
                <a:spcPts val="200"/>
              </a:spcBef>
              <a:spcAft>
                <a:spcPts val="200"/>
              </a:spcAft>
              <a:buClr>
                <a:schemeClr val="accent1"/>
              </a:buClr>
              <a:buFont typeface="Wingdings" panose="05000000000000000000" pitchFamily="2" charset="2"/>
              <a:buChar char="Ø"/>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緊急時には、健康保険加入者はどの医療機関でも診察・治療を受けることができる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被保険者は、以下</a:t>
            </a:r>
            <a:r>
              <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のいずれ</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かの書類の提示が必要である</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緊急対応の終了時に、経過観察や治療、診察のため、患者は別の医療機関または診療科に移される場合、それらの移送は適切な医療機関の受診として判断される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VSS</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の契約関係にない医療機関を受診した場合、患者は社会保険庁に費用を請求することができ、医療機関は規制により、患者の退院時に、患者が社会保険庁に提出する診察・治療費に関する有効な書類を提出する責任があると定められている</a:t>
            </a:r>
          </a:p>
        </p:txBody>
      </p:sp>
      <p:sp>
        <p:nvSpPr>
          <p:cNvPr id="14" name="Rectangle: Rounded Corners 13">
            <a:extLst>
              <a:ext uri="{FF2B5EF4-FFF2-40B4-BE49-F238E27FC236}">
                <a16:creationId xmlns:a16="http://schemas.microsoft.com/office/drawing/2014/main" id="{5499261E-6D83-6D66-770D-90A4AC2F9D0D}"/>
              </a:ext>
            </a:extLst>
          </p:cNvPr>
          <p:cNvSpPr/>
          <p:nvPr/>
        </p:nvSpPr>
        <p:spPr>
          <a:xfrm>
            <a:off x="992560" y="4467144"/>
            <a:ext cx="1665388" cy="1258682"/>
          </a:xfrm>
          <a:prstGeom prst="roundRect">
            <a:avLst>
              <a:gd name="adj" fmla="val 8942"/>
            </a:avLst>
          </a:prstGeom>
          <a:solidFill>
            <a:schemeClr val="accent1"/>
          </a:solidFill>
          <a:ln w="12700">
            <a:solidFill>
              <a:schemeClr val="accent1"/>
            </a:solidFill>
          </a:ln>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精算に必要な書類</a:t>
            </a:r>
          </a:p>
        </p:txBody>
      </p:sp>
      <p:sp>
        <p:nvSpPr>
          <p:cNvPr id="16" name="Rectangle: Rounded Corners 15">
            <a:extLst>
              <a:ext uri="{FF2B5EF4-FFF2-40B4-BE49-F238E27FC236}">
                <a16:creationId xmlns:a16="http://schemas.microsoft.com/office/drawing/2014/main" id="{982B3169-F4C0-1707-D8AB-E7C94AC96EB4}"/>
              </a:ext>
            </a:extLst>
          </p:cNvPr>
          <p:cNvSpPr/>
          <p:nvPr/>
        </p:nvSpPr>
        <p:spPr>
          <a:xfrm>
            <a:off x="2720752" y="4467144"/>
            <a:ext cx="6705949" cy="1258682"/>
          </a:xfrm>
          <a:prstGeom prst="roundRect">
            <a:avLst>
              <a:gd name="adj" fmla="val 10487"/>
            </a:avLst>
          </a:prstGeom>
          <a:solidFill>
            <a:schemeClr val="bg1"/>
          </a:solidFill>
          <a:ln w="12700">
            <a:solidFill>
              <a:schemeClr val="accent1"/>
            </a:solidFill>
          </a:ln>
        </p:spPr>
        <p:txBody>
          <a:bodyPr wrap="square" rtlCol="0" anchor="ctr">
            <a:noAutofit/>
          </a:bodyPr>
          <a:lstStyle/>
          <a:p>
            <a:pPr marL="174625" indent="-174625">
              <a:spcBef>
                <a:spcPts val="200"/>
              </a:spcBef>
              <a:spcAft>
                <a:spcPts val="200"/>
              </a:spcAft>
              <a:buClr>
                <a:schemeClr val="accent1">
                  <a:lumMod val="75000"/>
                </a:schemeClr>
              </a:buClr>
              <a:buFont typeface="Arial" panose="020B0604020202020204" pitchFamily="34" charset="0"/>
              <a:buChar char="•"/>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以下を含むコピー書類（確認のために原本を同封すること）</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spcBef>
                <a:spcPts val="200"/>
              </a:spcBef>
              <a:spcAft>
                <a:spcPts val="200"/>
              </a:spcAft>
              <a:buClr>
                <a:schemeClr val="accent1">
                  <a:lumMod val="75000"/>
                </a:schemeClr>
              </a:buClr>
              <a:buFont typeface="Wingdings" panose="05000000000000000000" pitchFamily="2" charset="2"/>
              <a:buChar char="ü"/>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健康保険証及び身分証明書</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spcBef>
                <a:spcPts val="200"/>
              </a:spcBef>
              <a:spcAft>
                <a:spcPts val="200"/>
              </a:spcAft>
              <a:buClr>
                <a:schemeClr val="accent1">
                  <a:lumMod val="75000"/>
                </a:schemeClr>
              </a:buClr>
              <a:buFont typeface="Wingdings" panose="05000000000000000000" pitchFamily="2" charset="2"/>
              <a:buChar char="ü"/>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支払いを請求する診察または治療の退院書、診断書、または診断番号</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lumMod val="75000"/>
                </a:schemeClr>
              </a:buClr>
              <a:buFont typeface="Arial" panose="020B0604020202020204" pitchFamily="34" charset="0"/>
              <a:buChar cha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関連する請求書及び証明書</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タイトル 1">
            <a:extLst>
              <a:ext uri="{FF2B5EF4-FFF2-40B4-BE49-F238E27FC236}">
                <a16:creationId xmlns:a16="http://schemas.microsoft.com/office/drawing/2014/main" id="{60861E5E-88A6-97F7-A040-8554A8041A3F}"/>
              </a:ext>
            </a:extLst>
          </p:cNvPr>
          <p:cNvSpPr>
            <a:spLocks noGrp="1"/>
          </p:cNvSpPr>
          <p:nvPr>
            <p:ph type="title"/>
          </p:nvPr>
        </p:nvSpPr>
        <p:spPr>
          <a:xfrm>
            <a:off x="200471" y="141336"/>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15" name="テキスト プレースホルダー 2">
            <a:extLst>
              <a:ext uri="{FF2B5EF4-FFF2-40B4-BE49-F238E27FC236}">
                <a16:creationId xmlns:a16="http://schemas.microsoft.com/office/drawing/2014/main" id="{CA931831-8AAF-057E-2951-BBE2DE506818}"/>
              </a:ext>
            </a:extLst>
          </p:cNvPr>
          <p:cNvSpPr>
            <a:spLocks noGrp="1"/>
          </p:cNvSpPr>
          <p:nvPr>
            <p:ph type="body" sz="quarter" idx="15"/>
          </p:nvPr>
        </p:nvSpPr>
        <p:spPr>
          <a:xfrm>
            <a:off x="200023" y="564974"/>
            <a:ext cx="9505950" cy="359445"/>
          </a:xfrm>
        </p:spPr>
        <p:txBody>
          <a:bodyPr/>
          <a:lstStyle/>
          <a:p>
            <a:r>
              <a:rPr lang="ja-JP" altLang="en-US" sz="2000" noProof="1">
                <a:latin typeface="+mj-lt"/>
              </a:rPr>
              <a:t>受診方法ごとの保険償還　　（</a:t>
            </a:r>
            <a:r>
              <a:rPr lang="en-US" altLang="ja-JP" sz="2000" noProof="1"/>
              <a:t>2/2</a:t>
            </a:r>
            <a:r>
              <a:rPr lang="ja-JP" altLang="en-US" sz="2000" noProof="1">
                <a:latin typeface="+mj-lt"/>
              </a:rPr>
              <a:t>）</a:t>
            </a:r>
            <a:endParaRPr lang="en-US" altLang="ja-JP" sz="2000" noProof="1">
              <a:latin typeface="+mj-lt"/>
            </a:endParaRPr>
          </a:p>
        </p:txBody>
      </p:sp>
    </p:spTree>
    <p:extLst>
      <p:ext uri="{BB962C8B-B14F-4D97-AF65-F5344CB8AC3E}">
        <p14:creationId xmlns:p14="http://schemas.microsoft.com/office/powerpoint/2010/main" val="2396822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37179"/>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Tilleke &amp; Gibbins </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Regulatory, Pricing and Reimbursement Overview: Vietnam</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」、ベトナム保健省「</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PROMULGATING THE SCHEDULE, RATES AND CONDITIONS OF PAYMENT OF COSTS OF COVERED MEDICAL SUPPLIES TO HEALTH INSURANCE PARTICIPANTS</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ー 2">
            <a:extLst>
              <a:ext uri="{FF2B5EF4-FFF2-40B4-BE49-F238E27FC236}">
                <a16:creationId xmlns:a16="http://schemas.microsoft.com/office/drawing/2014/main" id="{3C9B665D-F3F2-AF86-0A79-2E841EBBFDCA}"/>
              </a:ext>
            </a:extLst>
          </p:cNvPr>
          <p:cNvSpPr>
            <a:spLocks noGrp="1"/>
          </p:cNvSpPr>
          <p:nvPr>
            <p:ph type="body" sz="quarter" idx="15"/>
          </p:nvPr>
        </p:nvSpPr>
        <p:spPr>
          <a:xfrm>
            <a:off x="200025" y="548600"/>
            <a:ext cx="9505950" cy="359445"/>
          </a:xfrm>
        </p:spPr>
        <p:txBody>
          <a:bodyPr/>
          <a:lstStyle/>
          <a:p>
            <a:r>
              <a:rPr lang="en-US" altLang="ja-JP" sz="2000" noProof="1">
                <a:latin typeface="+mj-lt"/>
              </a:rPr>
              <a:t>医療保険適用医療機器</a:t>
            </a:r>
          </a:p>
        </p:txBody>
      </p:sp>
      <p:sp>
        <p:nvSpPr>
          <p:cNvPr id="24" name="Rectangle 23">
            <a:extLst>
              <a:ext uri="{FF2B5EF4-FFF2-40B4-BE49-F238E27FC236}">
                <a16:creationId xmlns:a16="http://schemas.microsoft.com/office/drawing/2014/main" id="{352AAA11-DA4A-C0E1-15C0-D1DBAE08AFBF}"/>
              </a:ext>
            </a:extLst>
          </p:cNvPr>
          <p:cNvSpPr/>
          <p:nvPr/>
        </p:nvSpPr>
        <p:spPr>
          <a:xfrm>
            <a:off x="3156181" y="3139111"/>
            <a:ext cx="3637008" cy="554267"/>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保険償還</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商品</a:t>
            </a:r>
            <a:b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(Circular</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04/2017/BYTのAppendixI)</a:t>
            </a:r>
          </a:p>
          <a:p>
            <a:endParaRPr lang="ja-JP" altLang="en-US" b="1" dirty="0">
              <a:latin typeface="Arial" panose="020B0604020202020204" pitchFamily="34" charset="0"/>
              <a:ea typeface="ＭＳ Ｐゴシック" panose="020B0600070205080204" pitchFamily="50" charset="-128"/>
            </a:endParaRPr>
          </a:p>
        </p:txBody>
      </p:sp>
      <p:grpSp>
        <p:nvGrpSpPr>
          <p:cNvPr id="26" name="Group 25">
            <a:extLst>
              <a:ext uri="{FF2B5EF4-FFF2-40B4-BE49-F238E27FC236}">
                <a16:creationId xmlns:a16="http://schemas.microsoft.com/office/drawing/2014/main" id="{C89D8008-B77F-A598-B158-DE99D6B1B89B}"/>
              </a:ext>
            </a:extLst>
          </p:cNvPr>
          <p:cNvGrpSpPr/>
          <p:nvPr/>
        </p:nvGrpSpPr>
        <p:grpSpPr>
          <a:xfrm>
            <a:off x="848544" y="4155660"/>
            <a:ext cx="3384376" cy="554267"/>
            <a:chOff x="126117" y="1659273"/>
            <a:chExt cx="2377793" cy="1188896"/>
          </a:xfrm>
        </p:grpSpPr>
        <p:sp>
          <p:nvSpPr>
            <p:cNvPr id="27" name="Rectangle 26">
              <a:extLst>
                <a:ext uri="{FF2B5EF4-FFF2-40B4-BE49-F238E27FC236}">
                  <a16:creationId xmlns:a16="http://schemas.microsoft.com/office/drawing/2014/main" id="{1220E4FB-00BC-5ABE-D14C-A7FE11B1285B}"/>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D156E02A-B8DA-8EB2-B057-26C059A1DF02}"/>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個別</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償還されない製品</a:t>
              </a:r>
            </a:p>
          </p:txBody>
        </p:sp>
      </p:grpSp>
      <p:grpSp>
        <p:nvGrpSpPr>
          <p:cNvPr id="29" name="Group 28">
            <a:extLst>
              <a:ext uri="{FF2B5EF4-FFF2-40B4-BE49-F238E27FC236}">
                <a16:creationId xmlns:a16="http://schemas.microsoft.com/office/drawing/2014/main" id="{103C6D7C-D615-5F2B-942A-687D2F635473}"/>
              </a:ext>
            </a:extLst>
          </p:cNvPr>
          <p:cNvGrpSpPr/>
          <p:nvPr/>
        </p:nvGrpSpPr>
        <p:grpSpPr>
          <a:xfrm>
            <a:off x="5460354" y="4155660"/>
            <a:ext cx="4231937" cy="554267"/>
            <a:chOff x="126117" y="1659273"/>
            <a:chExt cx="2377793" cy="1188896"/>
          </a:xfrm>
        </p:grpSpPr>
        <p:sp>
          <p:nvSpPr>
            <p:cNvPr id="30" name="Rectangle 29">
              <a:extLst>
                <a:ext uri="{FF2B5EF4-FFF2-40B4-BE49-F238E27FC236}">
                  <a16:creationId xmlns:a16="http://schemas.microsoft.com/office/drawing/2014/main" id="{62689D04-7109-FF31-8638-C55E18F09E7F}"/>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5719E815-D3C6-1037-C338-06EEE9D5066E}"/>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個別に償還される製品</a:t>
              </a:r>
            </a:p>
          </p:txBody>
        </p:sp>
      </p:grpSp>
      <p:cxnSp>
        <p:nvCxnSpPr>
          <p:cNvPr id="33" name="Straight Connector 32">
            <a:extLst>
              <a:ext uri="{FF2B5EF4-FFF2-40B4-BE49-F238E27FC236}">
                <a16:creationId xmlns:a16="http://schemas.microsoft.com/office/drawing/2014/main" id="{F54A2A07-1D13-1F07-4689-F7BA1E2DDF93}"/>
              </a:ext>
            </a:extLst>
          </p:cNvPr>
          <p:cNvCxnSpPr>
            <a:cxnSpLocks/>
          </p:cNvCxnSpPr>
          <p:nvPr/>
        </p:nvCxnSpPr>
        <p:spPr>
          <a:xfrm flipH="1">
            <a:off x="4974685" y="3693378"/>
            <a:ext cx="1" cy="237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ED1B0A8-0256-B8C1-6F81-BEA6730E90AA}"/>
              </a:ext>
            </a:extLst>
          </p:cNvPr>
          <p:cNvGrpSpPr/>
          <p:nvPr/>
        </p:nvGrpSpPr>
        <p:grpSpPr>
          <a:xfrm>
            <a:off x="217007" y="5192986"/>
            <a:ext cx="2160686" cy="554267"/>
            <a:chOff x="126117" y="1659273"/>
            <a:chExt cx="2377793" cy="1188896"/>
          </a:xfrm>
        </p:grpSpPr>
        <p:sp>
          <p:nvSpPr>
            <p:cNvPr id="41" name="Rectangle 40">
              <a:extLst>
                <a:ext uri="{FF2B5EF4-FFF2-40B4-BE49-F238E27FC236}">
                  <a16:creationId xmlns:a16="http://schemas.microsoft.com/office/drawing/2014/main" id="{7B3D2A1C-1E51-9B82-3FEC-71E246302E5A}"/>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TextBox 41">
              <a:extLst>
                <a:ext uri="{FF2B5EF4-FFF2-40B4-BE49-F238E27FC236}">
                  <a16:creationId xmlns:a16="http://schemas.microsoft.com/office/drawing/2014/main" id="{EE03EF95-8E96-317E-6490-53BD0180EBC2}"/>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治療/サービスに</a:t>
              </a:r>
              <a:b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含まれる製品</a:t>
              </a:r>
            </a:p>
          </p:txBody>
        </p:sp>
      </p:grpSp>
      <p:grpSp>
        <p:nvGrpSpPr>
          <p:cNvPr id="44" name="Group 43">
            <a:extLst>
              <a:ext uri="{FF2B5EF4-FFF2-40B4-BE49-F238E27FC236}">
                <a16:creationId xmlns:a16="http://schemas.microsoft.com/office/drawing/2014/main" id="{B3A105FA-9C26-2B11-4E70-0595169EF5C4}"/>
              </a:ext>
            </a:extLst>
          </p:cNvPr>
          <p:cNvGrpSpPr/>
          <p:nvPr/>
        </p:nvGrpSpPr>
        <p:grpSpPr>
          <a:xfrm>
            <a:off x="2785992" y="5192985"/>
            <a:ext cx="2160686" cy="554267"/>
            <a:chOff x="126117" y="1659273"/>
            <a:chExt cx="2377793" cy="1188896"/>
          </a:xfrm>
        </p:grpSpPr>
        <p:sp>
          <p:nvSpPr>
            <p:cNvPr id="45" name="Rectangle 44">
              <a:extLst>
                <a:ext uri="{FF2B5EF4-FFF2-40B4-BE49-F238E27FC236}">
                  <a16:creationId xmlns:a16="http://schemas.microsoft.com/office/drawing/2014/main" id="{849F8560-714D-7F07-1B68-9D8B20DED8D8}"/>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TextBox 45">
              <a:extLst>
                <a:ext uri="{FF2B5EF4-FFF2-40B4-BE49-F238E27FC236}">
                  <a16:creationId xmlns:a16="http://schemas.microsoft.com/office/drawing/2014/main" id="{30311D50-5D22-6E93-55ED-C453A277A458}"/>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パッケージ</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償還</a:t>
              </a:r>
            </a:p>
          </p:txBody>
        </p:sp>
      </p:grpSp>
      <p:sp>
        <p:nvSpPr>
          <p:cNvPr id="51" name="TextBox 50">
            <a:extLst>
              <a:ext uri="{FF2B5EF4-FFF2-40B4-BE49-F238E27FC236}">
                <a16:creationId xmlns:a16="http://schemas.microsoft.com/office/drawing/2014/main" id="{8894A2B0-3F78-B274-6B95-8979319F28EF}"/>
              </a:ext>
            </a:extLst>
          </p:cNvPr>
          <p:cNvSpPr txBox="1"/>
          <p:nvPr/>
        </p:nvSpPr>
        <p:spPr>
          <a:xfrm>
            <a:off x="200024" y="5747253"/>
            <a:ext cx="2160687" cy="646331"/>
          </a:xfrm>
          <a:prstGeom prst="rect">
            <a:avLst/>
          </a:prstGeom>
          <a:noFill/>
          <a:ln w="3175">
            <a:solidFill>
              <a:srgbClr val="C0E6F4"/>
            </a:solidFill>
          </a:ln>
        </p:spPr>
        <p:txBody>
          <a:bodyPr wrap="square" rtlCol="0">
            <a:sp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縫合糸は標準的な手術費用の償還に含まれるため、個別には償還されない</a:t>
            </a:r>
          </a:p>
        </p:txBody>
      </p:sp>
      <p:sp>
        <p:nvSpPr>
          <p:cNvPr id="52" name="TextBox 51">
            <a:extLst>
              <a:ext uri="{FF2B5EF4-FFF2-40B4-BE49-F238E27FC236}">
                <a16:creationId xmlns:a16="http://schemas.microsoft.com/office/drawing/2014/main" id="{BE5354DF-FE42-F7AF-DD91-84338A1F2387}"/>
              </a:ext>
            </a:extLst>
          </p:cNvPr>
          <p:cNvSpPr txBox="1"/>
          <p:nvPr/>
        </p:nvSpPr>
        <p:spPr>
          <a:xfrm>
            <a:off x="2785991" y="5747253"/>
            <a:ext cx="2160686" cy="646331"/>
          </a:xfrm>
          <a:prstGeom prst="rect">
            <a:avLst/>
          </a:prstGeom>
          <a:noFill/>
          <a:ln w="3175">
            <a:solidFill>
              <a:srgbClr val="C0E6F4"/>
            </a:solidFill>
          </a:ln>
        </p:spPr>
        <p:txBody>
          <a:bodyPr wrap="square" rtlCol="0">
            <a:sp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透析器は血液透析治療に対する償還に含まれているため償還されない</a:t>
            </a:r>
          </a:p>
        </p:txBody>
      </p:sp>
      <p:sp>
        <p:nvSpPr>
          <p:cNvPr id="53" name="TextBox 52">
            <a:extLst>
              <a:ext uri="{FF2B5EF4-FFF2-40B4-BE49-F238E27FC236}">
                <a16:creationId xmlns:a16="http://schemas.microsoft.com/office/drawing/2014/main" id="{60B9932F-5F50-BB90-5330-FAD0824F1A7B}"/>
              </a:ext>
            </a:extLst>
          </p:cNvPr>
          <p:cNvSpPr txBox="1"/>
          <p:nvPr/>
        </p:nvSpPr>
        <p:spPr>
          <a:xfrm>
            <a:off x="5457055" y="4697451"/>
            <a:ext cx="4231937" cy="1037271"/>
          </a:xfrm>
          <a:prstGeom prst="rect">
            <a:avLst/>
          </a:prstGeom>
          <a:noFill/>
          <a:ln w="3175">
            <a:solidFill>
              <a:srgbClr val="C0E6F4"/>
            </a:solidFill>
          </a:ln>
        </p:spPr>
        <p:txBody>
          <a:bodyPr wrap="square" rtlCol="0" anchor="ctr">
            <a:no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例:心臓弁は個別に償還されない製品リストに含まれていないため、心臓手術パッケージの費用とは別に償還を受けることができる</a:t>
            </a:r>
          </a:p>
        </p:txBody>
      </p:sp>
      <p:sp>
        <p:nvSpPr>
          <p:cNvPr id="60" name="Rectangle: Rounded Corners 59">
            <a:extLst>
              <a:ext uri="{FF2B5EF4-FFF2-40B4-BE49-F238E27FC236}">
                <a16:creationId xmlns:a16="http://schemas.microsoft.com/office/drawing/2014/main" id="{E07F9801-024B-ABBA-F233-7133AAAB5355}"/>
              </a:ext>
            </a:extLst>
          </p:cNvPr>
          <p:cNvSpPr/>
          <p:nvPr/>
        </p:nvSpPr>
        <p:spPr>
          <a:xfrm>
            <a:off x="386454" y="1786520"/>
            <a:ext cx="2022445" cy="1025033"/>
          </a:xfrm>
          <a:prstGeom prst="roundRect">
            <a:avLst/>
          </a:prstGeom>
          <a:solidFill>
            <a:srgbClr val="C0E6F4"/>
          </a:solidFill>
        </p:spPr>
        <p:txBody>
          <a:bodyPr wrap="square" rtlCol="0" anchor="ctr">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健康保険が適用される</a:t>
            </a:r>
            <a:b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主要な医療用品</a:t>
            </a:r>
          </a:p>
        </p:txBody>
      </p:sp>
      <p:sp>
        <p:nvSpPr>
          <p:cNvPr id="61" name="Rectangle: Rounded Corners 60">
            <a:extLst>
              <a:ext uri="{FF2B5EF4-FFF2-40B4-BE49-F238E27FC236}">
                <a16:creationId xmlns:a16="http://schemas.microsoft.com/office/drawing/2014/main" id="{0F2327F5-4A3D-2A96-06CA-8923414B3B24}"/>
              </a:ext>
            </a:extLst>
          </p:cNvPr>
          <p:cNvSpPr/>
          <p:nvPr/>
        </p:nvSpPr>
        <p:spPr>
          <a:xfrm>
            <a:off x="2408904" y="1797723"/>
            <a:ext cx="7236801" cy="1025033"/>
          </a:xfrm>
          <a:prstGeom prst="roundRect">
            <a:avLst/>
          </a:prstGeom>
          <a:solidFill>
            <a:schemeClr val="bg1">
              <a:lumMod val="95000"/>
            </a:schemeClr>
          </a:solidFill>
        </p:spPr>
        <p:txBody>
          <a:bodyPr wrap="square" rtlCol="0" anchor="ctr">
            <a:noAutofit/>
          </a:bodyPr>
          <a:lstStyle/>
          <a:p>
            <a:pPr marL="182880" indent="-171450">
              <a:buClr>
                <a:srgbClr val="5F8AC3"/>
              </a:buClr>
              <a:buSzPct val="75000"/>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複数</a:t>
            </a:r>
            <a:r>
              <a:rPr lang="en-US" sz="1200" noProof="1">
                <a:latin typeface="Arial" panose="020B0604020202020204" pitchFamily="34" charset="0"/>
                <a:ea typeface="ＭＳ Ｐゴシック" panose="020B0600070205080204" pitchFamily="50" charset="-128"/>
                <a:cs typeface="Arial" panose="020B0604020202020204" pitchFamily="34" charset="0"/>
              </a:rPr>
              <a:t>サイズのシャントおよびエクスプレス緑内障濾過装置</a:t>
            </a: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ロンゴ法に使用する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全サイズ</a:t>
            </a:r>
            <a:r>
              <a:rPr lang="en-US" sz="1200" noProof="1">
                <a:latin typeface="Arial" panose="020B0604020202020204" pitchFamily="34" charset="0"/>
                <a:ea typeface="ＭＳ Ｐゴシック" panose="020B0600070205080204" pitchFamily="50" charset="-128"/>
                <a:cs typeface="Arial" panose="020B0604020202020204" pitchFamily="34" charset="0"/>
              </a:rPr>
              <a:t>の自動工具又は自動装置</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付属のリング又はステープラーを含</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む）</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ドプラ法</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痔核動脈プローブを含む</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で使用されるあらゆるサイズの自動アブレーションおよび縫合ツールまたは装置</a:t>
            </a: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医療機器用に設計された</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複数</a:t>
            </a:r>
            <a:r>
              <a:rPr lang="en-US" sz="1200" noProof="1">
                <a:latin typeface="Arial" panose="020B0604020202020204" pitchFamily="34" charset="0"/>
                <a:ea typeface="ＭＳ Ｐゴシック" panose="020B0600070205080204" pitchFamily="50" charset="-128"/>
                <a:cs typeface="Arial" panose="020B0604020202020204" pitchFamily="34" charset="0"/>
              </a:rPr>
              <a:t>サイズの接続チューブ、ラインおよびアダプタ</a:t>
            </a:r>
          </a:p>
        </p:txBody>
      </p:sp>
      <p:cxnSp>
        <p:nvCxnSpPr>
          <p:cNvPr id="5" name="Connector: Elbow 4">
            <a:extLst>
              <a:ext uri="{FF2B5EF4-FFF2-40B4-BE49-F238E27FC236}">
                <a16:creationId xmlns:a16="http://schemas.microsoft.com/office/drawing/2014/main" id="{0440417C-438E-D133-3766-DE39E9F5429E}"/>
              </a:ext>
            </a:extLst>
          </p:cNvPr>
          <p:cNvCxnSpPr>
            <a:stCxn id="28" idx="2"/>
            <a:endCxn id="42" idx="0"/>
          </p:cNvCxnSpPr>
          <p:nvPr/>
        </p:nvCxnSpPr>
        <p:spPr>
          <a:xfrm rot="5400000">
            <a:off x="1677512" y="4329765"/>
            <a:ext cx="483059" cy="1243382"/>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E8C99C00-371F-BA16-A01F-05F8F87DB08B}"/>
              </a:ext>
            </a:extLst>
          </p:cNvPr>
          <p:cNvCxnSpPr>
            <a:cxnSpLocks/>
            <a:stCxn id="28" idx="2"/>
            <a:endCxn id="46" idx="0"/>
          </p:cNvCxnSpPr>
          <p:nvPr/>
        </p:nvCxnSpPr>
        <p:spPr>
          <a:xfrm rot="16200000" flipH="1">
            <a:off x="2962004" y="4288654"/>
            <a:ext cx="483058" cy="1325603"/>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44699355-F99E-11AD-3AA1-F4DE0E7735D9}"/>
              </a:ext>
            </a:extLst>
          </p:cNvPr>
          <p:cNvCxnSpPr>
            <a:cxnSpLocks/>
            <a:stCxn id="24" idx="2"/>
            <a:endCxn id="28" idx="0"/>
          </p:cNvCxnSpPr>
          <p:nvPr/>
        </p:nvCxnSpPr>
        <p:spPr>
          <a:xfrm rot="5400000">
            <a:off x="3526568" y="2707543"/>
            <a:ext cx="462282" cy="2433953"/>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F26563E-51C9-8E2B-FA89-A5B071104548}"/>
              </a:ext>
            </a:extLst>
          </p:cNvPr>
          <p:cNvCxnSpPr>
            <a:cxnSpLocks/>
            <a:stCxn id="24" idx="2"/>
            <a:endCxn id="31" idx="0"/>
          </p:cNvCxnSpPr>
          <p:nvPr/>
        </p:nvCxnSpPr>
        <p:spPr>
          <a:xfrm rot="16200000" flipH="1">
            <a:off x="6044363" y="2623700"/>
            <a:ext cx="462282" cy="2601638"/>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19">
            <a:extLst>
              <a:ext uri="{FF2B5EF4-FFF2-40B4-BE49-F238E27FC236}">
                <a16:creationId xmlns:a16="http://schemas.microsoft.com/office/drawing/2014/main" id="{559B2D82-271D-1B17-D967-4E37A1B31DF3}"/>
              </a:ext>
            </a:extLst>
          </p:cNvPr>
          <p:cNvSpPr txBox="1"/>
          <p:nvPr/>
        </p:nvSpPr>
        <p:spPr>
          <a:xfrm>
            <a:off x="216946" y="10938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リストに記載があり保険償還の対象となる主な医療用品は以下の通りであり、個別に償還がされるものと個別にされないものがあり、されないものについては</a:t>
            </a:r>
            <a:r>
              <a:rPr lang="en-US" altLang="ja-JP" sz="1400" noProof="1">
                <a:latin typeface="Arial" panose="020B0604020202020204" pitchFamily="34" charset="0"/>
                <a:ea typeface="ＭＳ Ｐゴシック" panose="020B0600070205080204" pitchFamily="50" charset="-128"/>
              </a:rPr>
              <a:t>2</a:t>
            </a:r>
            <a:r>
              <a:rPr lang="ja-JP" altLang="en-US" sz="1400" noProof="1">
                <a:latin typeface="Arial" panose="020B0604020202020204" pitchFamily="34" charset="0"/>
                <a:ea typeface="ＭＳ Ｐゴシック" panose="020B0600070205080204" pitchFamily="50" charset="-128"/>
              </a:rPr>
              <a:t>つの分類に分けられる。</a:t>
            </a:r>
            <a:endParaRPr lang="en-US" sz="1400" noProof="1">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9570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298021-4BDA-47A4-9CD9-5AC081049AC9}"/>
              </a:ext>
            </a:extLst>
          </p:cNvPr>
          <p:cNvGraphicFramePr>
            <a:graphicFrameLocks noChangeAspect="1"/>
          </p:cNvGraphicFramePr>
          <p:nvPr>
            <p:custDataLst>
              <p:tags r:id="rId1"/>
            </p:custDataLst>
            <p:extLst>
              <p:ext uri="{D42A27DB-BD31-4B8C-83A1-F6EECF244321}">
                <p14:modId xmlns:p14="http://schemas.microsoft.com/office/powerpoint/2010/main" val="1861709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73298021-4BDA-47A4-9CD9-5AC081049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265368" y="20608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grpSp>
        <p:nvGrpSpPr>
          <p:cNvPr id="6" name="グループ化 5"/>
          <p:cNvGrpSpPr/>
          <p:nvPr/>
        </p:nvGrpSpPr>
        <p:grpSpPr>
          <a:xfrm>
            <a:off x="3988881" y="2326706"/>
            <a:ext cx="936104" cy="936104"/>
            <a:chOff x="5025008" y="2996952"/>
            <a:chExt cx="808116" cy="808116"/>
          </a:xfrm>
        </p:grpSpPr>
        <p:sp>
          <p:nvSpPr>
            <p:cNvPr id="53" name="円/楕円 5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55" name="グループ化 54"/>
            <p:cNvGrpSpPr/>
            <p:nvPr/>
          </p:nvGrpSpPr>
          <p:grpSpPr>
            <a:xfrm rot="900000">
              <a:off x="5272274" y="3156675"/>
              <a:ext cx="352133" cy="457132"/>
              <a:chOff x="59184" y="4981798"/>
              <a:chExt cx="873125" cy="1133475"/>
            </a:xfrm>
          </p:grpSpPr>
          <p:sp>
            <p:nvSpPr>
              <p:cNvPr id="5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59" name="グループ化 58"/>
              <p:cNvGrpSpPr/>
              <p:nvPr/>
            </p:nvGrpSpPr>
            <p:grpSpPr>
              <a:xfrm>
                <a:off x="169330" y="5402486"/>
                <a:ext cx="648072" cy="531812"/>
                <a:chOff x="200472" y="5402486"/>
                <a:chExt cx="585788" cy="531812"/>
              </a:xfrm>
            </p:grpSpPr>
            <p:sp>
              <p:nvSpPr>
                <p:cNvPr id="6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60" name="グループ化 59"/>
              <p:cNvGrpSpPr/>
              <p:nvPr/>
            </p:nvGrpSpPr>
            <p:grpSpPr>
              <a:xfrm>
                <a:off x="282205" y="5123126"/>
                <a:ext cx="422324" cy="128706"/>
                <a:chOff x="1497013" y="5873750"/>
                <a:chExt cx="833437" cy="254000"/>
              </a:xfrm>
            </p:grpSpPr>
            <p:sp>
              <p:nvSpPr>
                <p:cNvPr id="6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a:t>
            </a:r>
            <a:r>
              <a:rPr lang="ja-JP" altLang="en-US" dirty="0"/>
              <a:t>／医療関連／制度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r>
              <a:rPr lang="ja-JP" altLang="en-US" dirty="0"/>
              <a:t>ベトナムで生産された医療機器に対する規制</a:t>
            </a:r>
          </a:p>
        </p:txBody>
      </p:sp>
      <p:sp>
        <p:nvSpPr>
          <p:cNvPr id="4" name="テキスト ボックス 3"/>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r>
              <a:rPr lang="ja-JP" altLang="en-US" sz="1400" dirty="0">
                <a:latin typeface="Meiryo UI" panose="020B0604030504040204" pitchFamily="34" charset="-128"/>
                <a:ea typeface="Meiryo UI" panose="020B0604030504040204" pitchFamily="34" charset="-128"/>
                <a:cs typeface="Arial" panose="020B0604020202020204" pitchFamily="34" charset="0"/>
              </a:rPr>
              <a:t>」により定められており、保健省傘下の</a:t>
            </a:r>
            <a:r>
              <a:rPr lang="en-US" altLang="ja-JP" sz="1400" dirty="0">
                <a:latin typeface="Meiryo UI" panose="020B0604030504040204" pitchFamily="34" charset="-128"/>
                <a:ea typeface="Meiryo UI" panose="020B0604030504040204" pitchFamily="34" charset="-128"/>
                <a:cs typeface="Arial" panose="020B0604020202020204" pitchFamily="34" charset="0"/>
              </a:rPr>
              <a:t>DEMC</a:t>
            </a: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Department of Medical Equipment and Construction</a:t>
            </a:r>
            <a:r>
              <a:rPr lang="ja-JP" altLang="en-US" sz="1400" dirty="0">
                <a:latin typeface="Meiryo UI" panose="020B0604030504040204" pitchFamily="34" charset="-128"/>
                <a:ea typeface="Meiryo UI" panose="020B0604030504040204" pitchFamily="34" charset="-128"/>
                <a:cs typeface="Arial" panose="020B0604020202020204" pitchFamily="34" charset="0"/>
              </a:rPr>
              <a:t>）が管轄している。</a:t>
            </a:r>
          </a:p>
        </p:txBody>
      </p:sp>
      <p:sp>
        <p:nvSpPr>
          <p:cNvPr id="43" name="正方形/長方形 42"/>
          <p:cNvSpPr/>
          <p:nvPr/>
        </p:nvSpPr>
        <p:spPr>
          <a:xfrm>
            <a:off x="6094244" y="2204865"/>
            <a:ext cx="1944216" cy="1015663"/>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市場で取引される前に、</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Certificate</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において</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Number</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を得る</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46" name="直線矢印コネクタ 45"/>
          <p:cNvCxnSpPr/>
          <p:nvPr/>
        </p:nvCxnSpPr>
        <p:spPr>
          <a:xfrm>
            <a:off x="635000" y="3356993"/>
            <a:ext cx="293790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851922" y="3265937"/>
            <a:ext cx="504056"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5</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日間</a:t>
            </a:r>
          </a:p>
        </p:txBody>
      </p:sp>
      <p:cxnSp>
        <p:nvCxnSpPr>
          <p:cNvPr id="48" name="直線コネクタ 47"/>
          <p:cNvCxnSpPr/>
          <p:nvPr/>
        </p:nvCxnSpPr>
        <p:spPr>
          <a:xfrm>
            <a:off x="63368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3944888" y="2816473"/>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有効期限：</a:t>
            </a:r>
            <a: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年（交付から）</a:t>
            </a:r>
            <a:endParaRPr kumimoji="0" lang="en-US" altLang="ja-JP" sz="5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失効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60</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日</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前</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までに</a:t>
            </a:r>
            <a:b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更新の必要</a:t>
            </a:r>
          </a:p>
        </p:txBody>
      </p:sp>
      <p:sp>
        <p:nvSpPr>
          <p:cNvPr id="73" name="右矢印 72"/>
          <p:cNvSpPr/>
          <p:nvPr/>
        </p:nvSpPr>
        <p:spPr>
          <a:xfrm>
            <a:off x="2792760"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516902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776536" y="2204865"/>
            <a:ext cx="2556055" cy="646331"/>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に基づき、保健省医療機器・</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施設局に下表に示す書類</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20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を提</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40" name="正方形/長方形 39"/>
          <p:cNvSpPr/>
          <p:nvPr/>
        </p:nvSpPr>
        <p:spPr>
          <a:xfrm>
            <a:off x="3728864" y="2204865"/>
            <a:ext cx="1440160" cy="276999"/>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販売許可証を取得</a:t>
            </a:r>
          </a:p>
        </p:txBody>
      </p:sp>
      <p:graphicFrame>
        <p:nvGraphicFramePr>
          <p:cNvPr id="78" name="表 77"/>
          <p:cNvGraphicFramePr>
            <a:graphicFrameLocks noGrp="1"/>
          </p:cNvGraphicFramePr>
          <p:nvPr/>
        </p:nvGraphicFramePr>
        <p:xfrm>
          <a:off x="632520" y="4365105"/>
          <a:ext cx="8640000" cy="171372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2520000">
                  <a:extLst>
                    <a:ext uri="{9D8B030D-6E8A-4147-A177-3AD203B41FA5}">
                      <a16:colId xmlns:a16="http://schemas.microsoft.com/office/drawing/2014/main" val="20005"/>
                    </a:ext>
                  </a:extLst>
                </a:gridCol>
              </a:tblGrid>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認可申請書とクラス分類レター</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（文書</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No.07/2002/TT-BT</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ベトナムの医療機関で実施された</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最低</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件の試験結果</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（保健省に指定された医療機器のみ）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取り扱い説明書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医療機器分野における事業活動の</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事業者登録証明書の写し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他国の規制当局から得られた</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化学的、物理的、および安全試験結果</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製品ラベル</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Decree No.89/2006/NĐ-CP</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を満たすもの）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関連する品質基準を順守した旨</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の宣言</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医療機器のカタログ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9</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手数料</a:t>
                      </a:r>
                      <a:endPar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 100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43US$</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 300</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129US$</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C, D:</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500</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215US$</a:t>
                      </a:r>
                      <a:r>
                        <a:rPr kumimoji="0" lang="ja-JP" altLang="en-US" sz="8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80" name="テキスト ボックス 7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83" name="右矢印 82"/>
          <p:cNvSpPr/>
          <p:nvPr/>
        </p:nvSpPr>
        <p:spPr>
          <a:xfrm>
            <a:off x="789444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632520" y="4005065"/>
            <a:ext cx="864096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ja-JP" altLang="en-US"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ベトナムで生産された医療</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p:txBody>
      </p:sp>
      <p:sp>
        <p:nvSpPr>
          <p:cNvPr id="54" name="角丸四角形 53"/>
          <p:cNvSpPr/>
          <p:nvPr/>
        </p:nvSpPr>
        <p:spPr>
          <a:xfrm>
            <a:off x="48850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345511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5817096"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82" name="直線コネクタ 81"/>
          <p:cNvCxnSpPr/>
          <p:nvPr/>
        </p:nvCxnSpPr>
        <p:spPr>
          <a:xfrm>
            <a:off x="359913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grpSp>
        <p:nvGrpSpPr>
          <p:cNvPr id="85" name="グループ化 7"/>
          <p:cNvGrpSpPr/>
          <p:nvPr/>
        </p:nvGrpSpPr>
        <p:grpSpPr>
          <a:xfrm>
            <a:off x="416496" y="1772817"/>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09155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520E1B-49D6-4638-9455-C10EDF1F6EBF}"/>
              </a:ext>
            </a:extLst>
          </p:cNvPr>
          <p:cNvGraphicFramePr>
            <a:graphicFrameLocks noChangeAspect="1"/>
          </p:cNvGraphicFramePr>
          <p:nvPr>
            <p:custDataLst>
              <p:tags r:id="rId1"/>
            </p:custDataLst>
            <p:extLst>
              <p:ext uri="{D42A27DB-BD31-4B8C-83A1-F6EECF244321}">
                <p14:modId xmlns:p14="http://schemas.microsoft.com/office/powerpoint/2010/main" val="706096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0B520E1B-49D6-4638-9455-C10EDF1F6E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二等辺三角形 65"/>
          <p:cNvSpPr/>
          <p:nvPr/>
        </p:nvSpPr>
        <p:spPr>
          <a:xfrm rot="16200000">
            <a:off x="3121388" y="4678837"/>
            <a:ext cx="1584176" cy="1364388"/>
          </a:xfrm>
          <a:prstGeom prst="triangle">
            <a:avLst>
              <a:gd name="adj" fmla="val 44275"/>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8265368" y="289485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sp>
        <p:nvSpPr>
          <p:cNvPr id="57" name="テキスト ボックス 56"/>
          <p:cNvSpPr txBox="1"/>
          <p:nvPr/>
        </p:nvSpPr>
        <p:spPr>
          <a:xfrm>
            <a:off x="8265368" y="1747903"/>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grpSp>
        <p:nvGrpSpPr>
          <p:cNvPr id="72" name="グループ化 71"/>
          <p:cNvGrpSpPr/>
          <p:nvPr/>
        </p:nvGrpSpPr>
        <p:grpSpPr>
          <a:xfrm>
            <a:off x="6537176" y="2026708"/>
            <a:ext cx="936104" cy="936104"/>
            <a:chOff x="5025008" y="2996952"/>
            <a:chExt cx="808116" cy="808116"/>
          </a:xfrm>
        </p:grpSpPr>
        <p:sp>
          <p:nvSpPr>
            <p:cNvPr id="73" name="円/楕円 7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74" name="グループ化 73"/>
            <p:cNvGrpSpPr/>
            <p:nvPr/>
          </p:nvGrpSpPr>
          <p:grpSpPr>
            <a:xfrm rot="900000">
              <a:off x="5272274" y="3156675"/>
              <a:ext cx="352133" cy="457132"/>
              <a:chOff x="59184" y="4981798"/>
              <a:chExt cx="873125" cy="1133475"/>
            </a:xfrm>
          </p:grpSpPr>
          <p:sp>
            <p:nvSpPr>
              <p:cNvPr id="75"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6"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84"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92" name="グループ化 91"/>
              <p:cNvGrpSpPr/>
              <p:nvPr/>
            </p:nvGrpSpPr>
            <p:grpSpPr>
              <a:xfrm>
                <a:off x="169330" y="5402486"/>
                <a:ext cx="648072" cy="531812"/>
                <a:chOff x="200472" y="5402486"/>
                <a:chExt cx="585788" cy="531812"/>
              </a:xfrm>
            </p:grpSpPr>
            <p:sp>
              <p:nvSpPr>
                <p:cNvPr id="97"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8"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9"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0"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1"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2"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3"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93" name="グループ化 92"/>
              <p:cNvGrpSpPr/>
              <p:nvPr/>
            </p:nvGrpSpPr>
            <p:grpSpPr>
              <a:xfrm>
                <a:off x="282205" y="5123126"/>
                <a:ext cx="422324" cy="128706"/>
                <a:chOff x="1497013" y="5873750"/>
                <a:chExt cx="833437" cy="254000"/>
              </a:xfrm>
            </p:grpSpPr>
            <p:sp>
              <p:nvSpPr>
                <p:cNvPr id="94"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5"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6"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88" name="正方形/長方形 87"/>
          <p:cNvSpPr/>
          <p:nvPr/>
        </p:nvSpPr>
        <p:spPr>
          <a:xfrm>
            <a:off x="560512" y="3992879"/>
            <a:ext cx="8784976" cy="28803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 </a:t>
            </a:r>
            <a:r>
              <a:rPr lang="ja-JP" altLang="en-US" dirty="0"/>
              <a:t>／医療関連／制度</a:t>
            </a:r>
          </a:p>
        </p:txBody>
      </p:sp>
      <p:sp>
        <p:nvSpPr>
          <p:cNvPr id="3" name="テキスト プレースホルダー 2"/>
          <p:cNvSpPr>
            <a:spLocks noGrp="1"/>
          </p:cNvSpPr>
          <p:nvPr>
            <p:ph type="body" sz="quarter" idx="15"/>
          </p:nvPr>
        </p:nvSpPr>
        <p:spPr>
          <a:xfrm>
            <a:off x="200025" y="532799"/>
            <a:ext cx="9505950" cy="359445"/>
          </a:xfrm>
        </p:spPr>
        <p:txBody>
          <a:bodyPr vert="horz" lIns="91440" tIns="45720" rIns="91440" bIns="45720" rtlCol="0" anchor="b" anchorCtr="0">
            <a:noAutofit/>
          </a:bodyPr>
          <a:lstStyle/>
          <a:p>
            <a:r>
              <a:rPr lang="ja-JP" altLang="en-US" dirty="0"/>
              <a:t>輸入の医療機器に対する規制</a:t>
            </a:r>
          </a:p>
        </p:txBody>
      </p:sp>
      <p:sp>
        <p:nvSpPr>
          <p:cNvPr id="63" name="正方形/長方形 62"/>
          <p:cNvSpPr/>
          <p:nvPr/>
        </p:nvSpPr>
        <p:spPr>
          <a:xfrm>
            <a:off x="6362526" y="2445005"/>
            <a:ext cx="1440159" cy="360040"/>
          </a:xfrm>
          <a:prstGeom prst="rect">
            <a:avLst/>
          </a:prstGeom>
          <a:solidFill>
            <a:srgbClr val="FFFFFF">
              <a:alpha val="61176"/>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期限：　</a:t>
            </a:r>
            <a:endPar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A: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無期限</a:t>
            </a:r>
            <a:endParaRPr kumimoji="0" lang="en-US" altLang="ja-JP" sz="900" kern="0" dirty="0">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B, C, D: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５年</a:t>
            </a:r>
            <a:endParaRPr kumimoji="0" lang="ja-JP" altLang="en-US" sz="900" kern="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85" name="表 84"/>
          <p:cNvGraphicFramePr>
            <a:graphicFrameLocks noGrp="1"/>
          </p:cNvGraphicFramePr>
          <p:nvPr/>
        </p:nvGraphicFramePr>
        <p:xfrm>
          <a:off x="560512" y="3992878"/>
          <a:ext cx="3096344" cy="2294623"/>
        </p:xfrm>
        <a:graphic>
          <a:graphicData uri="http://schemas.openxmlformats.org/drawingml/2006/table">
            <a:tbl>
              <a:tblPr firstRow="1" bandRow="1">
                <a:tableStyleId>{5C22544A-7EE6-4342-B048-85BDC9FD1C3A}</a:tableStyleId>
              </a:tblPr>
              <a:tblGrid>
                <a:gridCol w="424157">
                  <a:extLst>
                    <a:ext uri="{9D8B030D-6E8A-4147-A177-3AD203B41FA5}">
                      <a16:colId xmlns:a16="http://schemas.microsoft.com/office/drawing/2014/main" val="20000"/>
                    </a:ext>
                  </a:extLst>
                </a:gridCol>
                <a:gridCol w="2672187">
                  <a:extLst>
                    <a:ext uri="{9D8B030D-6E8A-4147-A177-3AD203B41FA5}">
                      <a16:colId xmlns:a16="http://schemas.microsoft.com/office/drawing/2014/main" val="20001"/>
                    </a:ext>
                  </a:extLst>
                </a:gridCol>
              </a:tblGrid>
              <a:tr h="280837">
                <a:tc gridSpan="2">
                  <a:txBody>
                    <a:bodyPr/>
                    <a:lstStyle/>
                    <a:p>
                      <a:pPr marL="0" lvl="1" indent="0" algn="ctr" defTabSz="914400" eaLnBrk="1" hangingPunct="0">
                        <a:spcBef>
                          <a:spcPct val="0"/>
                        </a:spcBef>
                        <a:buClrTx/>
                        <a:buFontTx/>
                        <a:buNone/>
                      </a:pPr>
                      <a:r>
                        <a:rPr kumimoji="0" lang="ja-JP" altLang="en-US"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ベトナムに輸入する医療</a:t>
                      </a: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21256">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申請フォーム（</a:t>
                      </a:r>
                      <a:r>
                        <a:rPr lang="en-US" altLang="ja-JP" sz="1000" dirty="0">
                          <a:solidFill>
                            <a:schemeClr val="tx1"/>
                          </a:solidFill>
                          <a:latin typeface="Meiryo UI" panose="020B0604030504040204" pitchFamily="34" charset="-128"/>
                          <a:ea typeface="Meiryo UI" panose="020B0604030504040204" pitchFamily="34" charset="-128"/>
                        </a:rPr>
                        <a:t>DMEC</a:t>
                      </a:r>
                      <a:r>
                        <a:rPr lang="ja-JP" altLang="en-US" sz="1000">
                          <a:solidFill>
                            <a:schemeClr val="tx1"/>
                          </a:solidFill>
                          <a:latin typeface="Meiryo UI" panose="020B0604030504040204" pitchFamily="34" charset="-128"/>
                          <a:ea typeface="Meiryo UI" panose="020B0604030504040204" pitchFamily="34" charset="-128"/>
                        </a:rPr>
                        <a:t>） </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事業登録証明書あるいは投資証明書のコピー（公証のあるもの）</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医療機器に関する書類 </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登録申請費用</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 1,000,000</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 3,000,000</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 5,000,000</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888321843"/>
                  </a:ext>
                </a:extLst>
              </a:tr>
            </a:tbl>
          </a:graphicData>
        </a:graphic>
      </p:graphicFrame>
      <p:sp>
        <p:nvSpPr>
          <p:cNvPr id="87" name="片側の 2 つの角を丸めた四角形 86"/>
          <p:cNvSpPr/>
          <p:nvPr/>
        </p:nvSpPr>
        <p:spPr bwMode="auto">
          <a:xfrm>
            <a:off x="560512" y="3704847"/>
            <a:ext cx="8784976" cy="288032"/>
          </a:xfrm>
          <a:prstGeom prst="round2SameRect">
            <a:avLst>
              <a:gd name="adj1" fmla="val 16198"/>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en-US" altLang="ja-JP"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lang="ja-JP" altLang="en-US" sz="1300" b="1">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製品登録申請</a:t>
            </a:r>
            <a:r>
              <a:rPr lang="ja-JP"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時に必要な書類</a:t>
            </a:r>
            <a:endParaRPr lang="zh-TW"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04" name="直線矢印コネクタ 103"/>
          <p:cNvCxnSpPr/>
          <p:nvPr/>
        </p:nvCxnSpPr>
        <p:spPr>
          <a:xfrm>
            <a:off x="4016896" y="2722939"/>
            <a:ext cx="245385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016896"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07" name="右矢印 106"/>
          <p:cNvSpPr/>
          <p:nvPr/>
        </p:nvSpPr>
        <p:spPr>
          <a:xfrm>
            <a:off x="2791600" y="1882692"/>
            <a:ext cx="93726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08" name="正方形/長方形 107"/>
          <p:cNvSpPr/>
          <p:nvPr/>
        </p:nvSpPr>
        <p:spPr>
          <a:xfrm>
            <a:off x="775376" y="2013738"/>
            <a:ext cx="2953487" cy="469359"/>
          </a:xfrm>
          <a:prstGeom prst="rect">
            <a:avLst/>
          </a:prstGeom>
        </p:spPr>
        <p:txBody>
          <a:bodyPr wrap="square" anchor="t">
            <a:spAutoFit/>
          </a:bodyPr>
          <a:lstStyle/>
          <a:p>
            <a:pPr fontAlgn="ctr">
              <a:spcBef>
                <a:spcPts val="300"/>
              </a:spcBef>
              <a:buClr>
                <a:srgbClr val="3D6AA7"/>
              </a:buClr>
              <a:buSzPct val="120000"/>
            </a:pPr>
            <a:r>
              <a:rPr lang="ja-JP" altLang="en-US" sz="1200" dirty="0">
                <a:latin typeface="Meiryo UI" panose="020B0604030504040204" pitchFamily="34" charset="-128"/>
                <a:ea typeface="Meiryo UI" panose="020B0604030504040204" pitchFamily="34" charset="-128"/>
              </a:rPr>
              <a:t>オンラインアカウントを作成</a:t>
            </a:r>
            <a:endParaRPr lang="en-US" altLang="ja-JP" sz="1200" dirty="0">
              <a:latin typeface="Meiryo UI" panose="020B0604030504040204" pitchFamily="34" charset="-128"/>
              <a:ea typeface="Meiryo UI" panose="020B0604030504040204" pitchFamily="34" charset="-128"/>
            </a:endParaRPr>
          </a:p>
          <a:p>
            <a:pPr fontAlgn="ctr">
              <a:spcBef>
                <a:spcPts val="300"/>
              </a:spcBef>
              <a:buClr>
                <a:srgbClr val="3D6AA7"/>
              </a:buClr>
              <a:buSzPct val="120000"/>
            </a:pPr>
            <a:r>
              <a:rPr lang="en-US" altLang="ja-JP" sz="1000" dirty="0">
                <a:latin typeface="Meiryo UI" panose="020B0604030504040204" pitchFamily="34" charset="-128"/>
                <a:ea typeface="Meiryo UI" panose="020B0604030504040204" pitchFamily="34" charset="-128"/>
                <a:cs typeface="Arial" panose="020B0604020202020204" pitchFamily="34" charset="0"/>
              </a:rPr>
              <a:t>URL</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https://</a:t>
            </a:r>
            <a:r>
              <a:rPr lang="en-US" altLang="ja-JP" sz="1000" dirty="0" err="1">
                <a:latin typeface="Meiryo UI" panose="020B0604030504040204" pitchFamily="34" charset="-128"/>
                <a:ea typeface="Meiryo UI" panose="020B0604030504040204" pitchFamily="34" charset="-128"/>
                <a:cs typeface="Arial" panose="020B0604020202020204" pitchFamily="34" charset="0"/>
              </a:rPr>
              <a:t>dmec.moh.gov.vn</a:t>
            </a:r>
            <a:r>
              <a:rPr lang="en-US" altLang="ja-JP" sz="1000" dirty="0">
                <a:latin typeface="Meiryo UI" panose="020B0604030504040204" pitchFamily="34" charset="-128"/>
                <a:ea typeface="Meiryo UI" panose="020B0604030504040204" pitchFamily="34" charset="-128"/>
                <a:cs typeface="Arial" panose="020B0604020202020204" pitchFamily="34" charset="0"/>
              </a:rPr>
              <a:t>/dang-ky</a:t>
            </a:r>
            <a:r>
              <a:rPr lang="ja-JP" altLang="en-US" sz="1000">
                <a:latin typeface="Meiryo UI" panose="020B0604030504040204" pitchFamily="34" charset="-128"/>
                <a:ea typeface="Meiryo UI" panose="020B0604030504040204" pitchFamily="34" charset="-128"/>
                <a:cs typeface="Arial" panose="020B0604020202020204" pitchFamily="34" charset="0"/>
              </a:rPr>
              <a:t>）</a:t>
            </a:r>
            <a:endParaRPr lang="ja-JP" altLang="en-US" sz="1000" dirty="0">
              <a:latin typeface="Meiryo UI" panose="020B0604030504040204" pitchFamily="34" charset="-128"/>
              <a:ea typeface="Meiryo UI" panose="020B0604030504040204" pitchFamily="34" charset="-128"/>
              <a:cs typeface="Arial" panose="020B0604020202020204" pitchFamily="34" charset="0"/>
            </a:endParaRPr>
          </a:p>
        </p:txBody>
      </p:sp>
      <p:sp>
        <p:nvSpPr>
          <p:cNvPr id="109" name="角丸四角形 108"/>
          <p:cNvSpPr/>
          <p:nvPr/>
        </p:nvSpPr>
        <p:spPr>
          <a:xfrm>
            <a:off x="488504"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0" name="角丸四角形 109"/>
          <p:cNvSpPr/>
          <p:nvPr/>
        </p:nvSpPr>
        <p:spPr>
          <a:xfrm>
            <a:off x="3872880"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5" name="正方形/長方形 114"/>
          <p:cNvSpPr/>
          <p:nvPr/>
        </p:nvSpPr>
        <p:spPr>
          <a:xfrm>
            <a:off x="775376" y="3038871"/>
            <a:ext cx="2556055" cy="276999"/>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cs typeface="Arial" panose="020B0604020202020204" pitchFamily="34" charset="0"/>
              </a:rPr>
              <a:t>上記機器の</a:t>
            </a:r>
            <a:r>
              <a:rPr lang="en-US" altLang="ja-JP" sz="1200" dirty="0">
                <a:latin typeface="Meiryo UI" panose="020B0604030504040204" pitchFamily="34" charset="-128"/>
                <a:ea typeface="Meiryo UI" panose="020B0604030504040204" pitchFamily="34" charset="-128"/>
                <a:cs typeface="Arial" panose="020B0604020202020204" pitchFamily="34" charset="0"/>
              </a:rPr>
              <a:t>2</a:t>
            </a:r>
            <a:r>
              <a:rPr lang="ja-JP" altLang="en-US" sz="1200" dirty="0">
                <a:latin typeface="Meiryo UI" panose="020B0604030504040204" pitchFamily="34" charset="-128"/>
                <a:ea typeface="Meiryo UI" panose="020B0604030504040204" pitchFamily="34" charset="-128"/>
                <a:cs typeface="Arial" panose="020B0604020202020204" pitchFamily="34" charset="0"/>
              </a:rPr>
              <a:t>回目以降の輸入</a:t>
            </a:r>
          </a:p>
        </p:txBody>
      </p:sp>
      <p:sp>
        <p:nvSpPr>
          <p:cNvPr id="116" name="角丸四角形 115"/>
          <p:cNvSpPr/>
          <p:nvPr/>
        </p:nvSpPr>
        <p:spPr>
          <a:xfrm>
            <a:off x="488504"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7" name="角丸四角形 116"/>
          <p:cNvSpPr/>
          <p:nvPr/>
        </p:nvSpPr>
        <p:spPr>
          <a:xfrm>
            <a:off x="3872880"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0" name="右矢印 119"/>
          <p:cNvSpPr/>
          <p:nvPr/>
        </p:nvSpPr>
        <p:spPr>
          <a:xfrm>
            <a:off x="2791600" y="3038871"/>
            <a:ext cx="937264"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3" name="正方形/長方形 122"/>
          <p:cNvSpPr/>
          <p:nvPr/>
        </p:nvSpPr>
        <p:spPr>
          <a:xfrm>
            <a:off x="4160912" y="1966551"/>
            <a:ext cx="1368152" cy="538609"/>
          </a:xfrm>
          <a:prstGeom prst="rect">
            <a:avLst/>
          </a:prstGeom>
        </p:spPr>
        <p:txBody>
          <a:bodyPr wrap="square" anchor="t">
            <a:spAutoFit/>
          </a:bodyPr>
          <a:lstStyle/>
          <a:p>
            <a:pPr fontAlgn="ctr">
              <a:spcBef>
                <a:spcPts val="600"/>
              </a:spcBef>
              <a:buClr>
                <a:srgbClr val="3D6AA7"/>
              </a:buClr>
              <a:buSzPct val="120000"/>
            </a:pPr>
            <a:r>
              <a:rPr lang="ja-JP" altLang="en-US" sz="1200">
                <a:solidFill>
                  <a:srgbClr val="000000"/>
                </a:solidFill>
                <a:latin typeface="Meiryo UI" panose="020B0604030504040204" pitchFamily="34" charset="-128"/>
                <a:ea typeface="Meiryo UI" panose="020B0604030504040204" pitchFamily="34" charset="-128"/>
                <a:cs typeface="Arial" panose="020B0604020202020204" pitchFamily="34" charset="0"/>
              </a:rPr>
              <a:t>製品登録申請</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200" baseline="30000" dirty="0">
                <a:latin typeface="Meiryo UI" panose="020B0604030504040204" pitchFamily="34" charset="-128"/>
                <a:ea typeface="Meiryo UI" panose="020B0604030504040204" pitchFamily="34" charset="-128"/>
                <a:cs typeface="Arial" panose="020B0604020202020204" pitchFamily="34" charset="0"/>
              </a:rPr>
              <a:t>1</a:t>
            </a:r>
          </a:p>
          <a:p>
            <a:pPr fontAlgn="ctr">
              <a:spcBef>
                <a:spcPts val="600"/>
              </a:spcBef>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当局による審査</a:t>
            </a:r>
            <a:endParaRPr lang="en-US" altLang="ja-JP"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4" name="右矢印 123"/>
          <p:cNvSpPr/>
          <p:nvPr/>
        </p:nvSpPr>
        <p:spPr>
          <a:xfrm>
            <a:off x="5411858" y="1882692"/>
            <a:ext cx="83372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5" name="角丸四角形 124"/>
          <p:cNvSpPr/>
          <p:nvPr/>
        </p:nvSpPr>
        <p:spPr>
          <a:xfrm>
            <a:off x="6321152"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6" name="正方形/長方形 125"/>
          <p:cNvSpPr/>
          <p:nvPr/>
        </p:nvSpPr>
        <p:spPr>
          <a:xfrm>
            <a:off x="6609184" y="1882692"/>
            <a:ext cx="1296143" cy="276999"/>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交付</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7" name="右矢印 126"/>
          <p:cNvSpPr/>
          <p:nvPr/>
        </p:nvSpPr>
        <p:spPr>
          <a:xfrm>
            <a:off x="7473280" y="1882692"/>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28" name="直線コネクタ 127"/>
          <p:cNvCxnSpPr/>
          <p:nvPr/>
        </p:nvCxnSpPr>
        <p:spPr>
          <a:xfrm>
            <a:off x="6465168"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30" name="右矢印 129"/>
          <p:cNvSpPr/>
          <p:nvPr/>
        </p:nvSpPr>
        <p:spPr>
          <a:xfrm>
            <a:off x="6772210" y="3038871"/>
            <a:ext cx="1565166"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131" name="グループ化 7"/>
          <p:cNvGrpSpPr/>
          <p:nvPr/>
        </p:nvGrpSpPr>
        <p:grpSpPr>
          <a:xfrm>
            <a:off x="345507" y="1100756"/>
            <a:ext cx="9219408" cy="667288"/>
            <a:chOff x="4944173" y="1807120"/>
            <a:chExt cx="6003596" cy="667288"/>
          </a:xfrm>
        </p:grpSpPr>
        <p:cxnSp>
          <p:nvCxnSpPr>
            <p:cNvPr id="132" name="直線コネクタ 13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3" name="Rectangle 6"/>
            <p:cNvSpPr>
              <a:spLocks noChangeArrowheads="1"/>
            </p:cNvSpPr>
            <p:nvPr/>
          </p:nvSpPr>
          <p:spPr bwMode="auto">
            <a:xfrm>
              <a:off x="4944173" y="1807120"/>
              <a:ext cx="6003596" cy="667288"/>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医療機器の輸入までに必要な手続きは以下の通り</a:t>
              </a:r>
              <a:r>
                <a:rPr lang="ja-JP" altLang="en-US" sz="1400" b="1" dirty="0">
                  <a:solidFill>
                    <a:srgbClr val="FF0000"/>
                  </a:solidFill>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cs typeface="Arial" panose="020B0604020202020204" pitchFamily="34" charset="0"/>
                </a:rPr>
                <a:t>Decree No. 36/2016/ND-CP </a:t>
              </a:r>
              <a:r>
                <a:rPr lang="ja-JP" altLang="en-US" dirty="0">
                  <a:latin typeface="Meiryo UI" panose="020B0604030504040204" pitchFamily="34" charset="-128"/>
                  <a:ea typeface="Meiryo UI" panose="020B0604030504040204" pitchFamily="34" charset="-128"/>
                  <a:cs typeface="Arial" panose="020B0604020202020204" pitchFamily="34" charset="0"/>
                </a:rPr>
                <a:t>及び</a:t>
              </a:r>
              <a:r>
                <a:rPr lang="en-US" altLang="ja-JP" dirty="0">
                  <a:latin typeface="Meiryo UI" panose="020B0604030504040204" pitchFamily="34" charset="-128"/>
                  <a:ea typeface="Meiryo UI" panose="020B0604030504040204" pitchFamily="34" charset="-128"/>
                  <a:cs typeface="Arial" panose="020B0604020202020204" pitchFamily="34" charset="0"/>
                </a:rPr>
                <a:t> Decree No. 169/2018/ND-CP</a:t>
              </a:r>
              <a:r>
                <a:rPr lang="ja-JP" altLang="en-US" dirty="0">
                  <a:latin typeface="Meiryo UI" panose="020B0604030504040204" pitchFamily="34" charset="-128"/>
                  <a:ea typeface="Meiryo UI" panose="020B0604030504040204" pitchFamily="34" charset="-128"/>
                  <a:cs typeface="Arial" panose="020B0604020202020204" pitchFamily="34" charset="0"/>
                </a:rPr>
                <a:t>に基づく）</a:t>
              </a:r>
              <a:endParaRPr lang="en-US" altLang="ja-JP" dirty="0">
                <a:latin typeface="Meiryo UI" panose="020B0604030504040204" pitchFamily="34" charset="-128"/>
                <a:ea typeface="Meiryo UI" panose="020B0604030504040204" pitchFamily="34" charset="-128"/>
              </a:endParaRPr>
            </a:p>
            <a:p>
              <a:pPr defTabSz="955675">
                <a:buSzPct val="120000"/>
              </a:pPr>
              <a:endParaRPr lang="en-US" altLang="ja-JP" sz="400" dirty="0">
                <a:latin typeface="Arial Black" pitchFamily="34" charset="0"/>
                <a:ea typeface="HGP創英角ｺﾞｼｯｸUB" pitchFamily="50" charset="-128"/>
              </a:endParaRPr>
            </a:p>
            <a:p>
              <a:pPr defTabSz="955675">
                <a:buSzPct val="120000"/>
              </a:pPr>
              <a:r>
                <a:rPr lang="en-US" altLang="ja-JP" dirty="0">
                  <a:latin typeface="Meiryo UI" panose="020B0604030504040204" pitchFamily="34" charset="-128"/>
                  <a:ea typeface="Meiryo UI" panose="020B0604030504040204" pitchFamily="34" charset="-128"/>
                </a:rPr>
                <a:t>※</a:t>
              </a:r>
              <a:r>
                <a:rPr lang="ja-JP" altLang="en-US" dirty="0">
                  <a:latin typeface="Meiryo UI" panose="020B0604030504040204" pitchFamily="34" charset="-128"/>
                  <a:ea typeface="Meiryo UI" panose="020B0604030504040204" pitchFamily="34" charset="-128"/>
                </a:rPr>
                <a:t>保健省傘下の</a:t>
              </a:r>
              <a:r>
                <a:rPr lang="en-US" altLang="ja-JP" dirty="0">
                  <a:latin typeface="Meiryo UI" panose="020B0604030504040204" pitchFamily="34" charset="-128"/>
                  <a:ea typeface="Meiryo UI" panose="020B0604030504040204" pitchFamily="34" charset="-128"/>
                </a:rPr>
                <a:t>DEMC</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rPr>
                <a:t>Department of Medical Equipment and Construction</a:t>
              </a:r>
              <a:r>
                <a:rPr lang="ja-JP" altLang="en-US" dirty="0">
                  <a:latin typeface="Meiryo UI" panose="020B0604030504040204" pitchFamily="34" charset="-128"/>
                  <a:ea typeface="Meiryo UI" panose="020B0604030504040204" pitchFamily="34" charset="-128"/>
                </a:rPr>
                <a:t>）が管轄。通達「</a:t>
              </a:r>
              <a:r>
                <a:rPr lang="en-US" altLang="ja-JP" dirty="0">
                  <a:latin typeface="Meiryo UI" panose="020B0604030504040204" pitchFamily="34" charset="-128"/>
                  <a:ea typeface="Meiryo UI" panose="020B0604030504040204" pitchFamily="34" charset="-128"/>
                </a:rPr>
                <a:t>30/2015/TT-BYT</a:t>
              </a:r>
              <a:r>
                <a:rPr lang="ja-JP" altLang="en-US" dirty="0">
                  <a:latin typeface="Meiryo UI" panose="020B0604030504040204" pitchFamily="34" charset="-128"/>
                  <a:ea typeface="Meiryo UI" panose="020B0604030504040204" pitchFamily="34" charset="-128"/>
                </a:rPr>
                <a:t>」に基づく旧審査プロセスも</a:t>
              </a:r>
              <a:r>
                <a:rPr lang="en-US" altLang="ja-JP" dirty="0">
                  <a:latin typeface="Meiryo UI" panose="020B0604030504040204" pitchFamily="34" charset="-128"/>
                  <a:ea typeface="Meiryo UI" panose="020B0604030504040204" pitchFamily="34" charset="-128"/>
                </a:rPr>
                <a:t>2021</a:t>
              </a:r>
              <a:r>
                <a:rPr lang="ja-JP" altLang="en-US" dirty="0">
                  <a:latin typeface="Meiryo UI" panose="020B0604030504040204" pitchFamily="34" charset="-128"/>
                  <a:ea typeface="Meiryo UI" panose="020B0604030504040204" pitchFamily="34" charset="-128"/>
                </a:rPr>
                <a:t>年</a:t>
              </a:r>
              <a:r>
                <a:rPr lang="en-US" altLang="ja-JP" dirty="0">
                  <a:latin typeface="Meiryo UI" panose="020B0604030504040204" pitchFamily="34" charset="-128"/>
                  <a:ea typeface="Meiryo UI" panose="020B0604030504040204" pitchFamily="34" charset="-128"/>
                </a:rPr>
                <a:t>12</a:t>
              </a:r>
              <a:r>
                <a:rPr lang="ja-JP" altLang="en-US" dirty="0">
                  <a:latin typeface="Meiryo UI" panose="020B0604030504040204" pitchFamily="34" charset="-128"/>
                  <a:ea typeface="Meiryo UI" panose="020B0604030504040204" pitchFamily="34" charset="-128"/>
                </a:rPr>
                <a:t>月まで残っているが、同申請の許可を得られたとしても、</a:t>
              </a:r>
              <a:r>
                <a:rPr lang="en-US" altLang="ja-JP" dirty="0">
                  <a:latin typeface="Meiryo UI" panose="020B0604030504040204" pitchFamily="34" charset="-128"/>
                  <a:ea typeface="Meiryo UI" panose="020B0604030504040204" pitchFamily="34" charset="-128"/>
                </a:rPr>
                <a:t>2022</a:t>
              </a:r>
              <a:r>
                <a:rPr lang="ja-JP" altLang="en-US" dirty="0">
                  <a:latin typeface="Meiryo UI" panose="020B0604030504040204" pitchFamily="34" charset="-128"/>
                  <a:ea typeface="Meiryo UI" panose="020B0604030504040204" pitchFamily="34" charset="-128"/>
                </a:rPr>
                <a:t>年以降も販売する場合は上記申請・許可が必要となる。</a:t>
              </a:r>
              <a:endParaRPr lang="zh-TW" altLang="en-US" dirty="0">
                <a:latin typeface="Meiryo UI" panose="020B0604030504040204" pitchFamily="34" charset="-128"/>
                <a:ea typeface="Meiryo UI" panose="020B0604030504040204" pitchFamily="34" charset="-128"/>
              </a:endParaRPr>
            </a:p>
          </p:txBody>
        </p:sp>
      </p:grpSp>
      <p:graphicFrame>
        <p:nvGraphicFramePr>
          <p:cNvPr id="60" name="表 59"/>
          <p:cNvGraphicFramePr>
            <a:graphicFrameLocks noGrp="1"/>
          </p:cNvGraphicFramePr>
          <p:nvPr/>
        </p:nvGraphicFramePr>
        <p:xfrm>
          <a:off x="4611231" y="4022371"/>
          <a:ext cx="4516293" cy="2766691"/>
        </p:xfrm>
        <a:graphic>
          <a:graphicData uri="http://schemas.openxmlformats.org/drawingml/2006/table">
            <a:tbl>
              <a:tblPr firstRow="1" bandRow="1">
                <a:tableStyleId>{5C22544A-7EE6-4342-B048-85BDC9FD1C3A}</a:tableStyleId>
              </a:tblPr>
              <a:tblGrid>
                <a:gridCol w="618671">
                  <a:extLst>
                    <a:ext uri="{9D8B030D-6E8A-4147-A177-3AD203B41FA5}">
                      <a16:colId xmlns:a16="http://schemas.microsoft.com/office/drawing/2014/main" val="20000"/>
                    </a:ext>
                  </a:extLst>
                </a:gridCol>
                <a:gridCol w="3897622">
                  <a:extLst>
                    <a:ext uri="{9D8B030D-6E8A-4147-A177-3AD203B41FA5}">
                      <a16:colId xmlns:a16="http://schemas.microsoft.com/office/drawing/2014/main" val="20001"/>
                    </a:ext>
                  </a:extLst>
                </a:gridCol>
              </a:tblGrid>
              <a:tr h="187949">
                <a:tc gridSpan="2">
                  <a:txBody>
                    <a:bodyPr/>
                    <a:lstStyle/>
                    <a:p>
                      <a:pPr marL="0" lvl="1" indent="0" algn="ctr" defTabSz="914400" eaLnBrk="1" hangingPunct="0">
                        <a:spcBef>
                          <a:spcPct val="0"/>
                        </a:spcBef>
                        <a:buClrTx/>
                        <a:buFontTx/>
                        <a:buNone/>
                      </a:pP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３．医療機器に関する書類の詳細</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81924">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クラス分類レター（第三者機関により発行される）</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製造メーカーの国際品質認証取得証明（</a:t>
                      </a:r>
                      <a:r>
                        <a:rPr lang="en-US" altLang="ja-JP" sz="1000" dirty="0">
                          <a:solidFill>
                            <a:schemeClr val="tx1"/>
                          </a:solidFill>
                          <a:latin typeface="Meiryo UI" panose="020B0604030504040204" pitchFamily="34" charset="-128"/>
                          <a:ea typeface="Meiryo UI" panose="020B0604030504040204" pitchFamily="34" charset="-128"/>
                        </a:rPr>
                        <a:t>ISO13485)</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製造メーカー本国での自由販売許可書（</a:t>
                      </a:r>
                      <a:r>
                        <a:rPr lang="en-US" altLang="ja-JP" sz="1000" dirty="0">
                          <a:solidFill>
                            <a:schemeClr val="tx1"/>
                          </a:solidFill>
                          <a:latin typeface="Meiryo UI" panose="020B0604030504040204" pitchFamily="34" charset="-128"/>
                          <a:ea typeface="Meiryo UI" panose="020B0604030504040204" pitchFamily="34" charset="-128"/>
                        </a:rPr>
                        <a:t>Certificate of Free Sales</a:t>
                      </a:r>
                      <a:r>
                        <a:rPr lang="ja-JP" altLang="en-US" sz="1000">
                          <a:solidFill>
                            <a:schemeClr val="tx1"/>
                          </a:solidFill>
                          <a:latin typeface="Meiryo UI" panose="020B0604030504040204" pitchFamily="34" charset="-128"/>
                          <a:ea typeface="Meiryo UI" panose="020B0604030504040204" pitchFamily="34" charset="-128"/>
                        </a:rPr>
                        <a:t>）</a:t>
                      </a:r>
                      <a:endParaRPr lang="en-US" altLang="ja-JP" sz="100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委任状：ベトナムの輸入業者が医療機器メーカーの公認販売業者であることを証明する書面（公証および法的認証したもの） </a:t>
                      </a:r>
                      <a:endPar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E</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製品のカタログとベトナム語の取扱説明書</a:t>
                      </a:r>
                      <a:r>
                        <a:rPr lang="en-US" altLang="ja-JP" sz="1000" dirty="0">
                          <a:solidFill>
                            <a:schemeClr val="tx1"/>
                          </a:solidFill>
                          <a:latin typeface="Meiryo UI" panose="020B0604030504040204" pitchFamily="34" charset="-128"/>
                          <a:ea typeface="Meiryo UI" panose="020B0604030504040204" pitchFamily="34" charset="-128"/>
                        </a:rPr>
                        <a:t>(IFU)</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及びラベル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323358">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F</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ベトナム語訳した製品概要、製品の技術資料</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44895268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G</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臨床評価報告書</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の埋め込み機器</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28785786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H</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適合宣言書（クラス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622994860"/>
                  </a:ext>
                </a:extLst>
              </a:tr>
            </a:tbl>
          </a:graphicData>
        </a:graphic>
      </p:graphicFrame>
      <p:sp>
        <p:nvSpPr>
          <p:cNvPr id="119" name="正方形/長方形 118"/>
          <p:cNvSpPr/>
          <p:nvPr/>
        </p:nvSpPr>
        <p:spPr>
          <a:xfrm>
            <a:off x="4160912" y="2933976"/>
            <a:ext cx="2939765" cy="646331"/>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rPr>
              <a:t>同一機器を同一供給業者から購入する場合、再度の輸入許可証の申請は不要。初回に入手した輸入許可証を税関へ提出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53" name="テキスト ボックス 52">
            <a:extLst>
              <a:ext uri="{FF2B5EF4-FFF2-40B4-BE49-F238E27FC236}">
                <a16:creationId xmlns:a16="http://schemas.microsoft.com/office/drawing/2014/main" id="{4D428693-3E25-F84C-9480-C4A010E2C1A5}"/>
              </a:ext>
            </a:extLst>
          </p:cNvPr>
          <p:cNvSpPr txBox="1"/>
          <p:nvPr/>
        </p:nvSpPr>
        <p:spPr>
          <a:xfrm>
            <a:off x="345507" y="6503524"/>
            <a:ext cx="5616624" cy="144016"/>
          </a:xfrm>
          <a:prstGeom prst="rect">
            <a:avLst/>
          </a:prstGeom>
          <a:noFill/>
        </p:spPr>
        <p:txBody>
          <a:bodyPr wrap="square" lIns="0" tIns="0" rIns="0" bIns="0" rtlCol="0">
            <a:noAutofit/>
          </a:bodyPr>
          <a:lstStyle/>
          <a:p>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クアルテック・ジャパン・コンサルティング株式会社</a:t>
            </a:r>
            <a:endParaRPr lang="en-US" altLang="ja-JP" sz="800" dirty="0">
              <a:latin typeface="Meiryo UI" panose="020B0604030504040204" pitchFamily="34" charset="-128"/>
              <a:ea typeface="Meiryo UI" panose="020B0604030504040204" pitchFamily="34" charset="-128"/>
              <a:cs typeface="Arial" panose="020B0604020202020204" pitchFamily="34" charset="0"/>
            </a:endParaRPr>
          </a:p>
          <a:p>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Decree 36/2016/ND-CP </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169/2018/ND-CP</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Circular 30/2015/TT-BYT</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197952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p:cNvSpPr txBox="1"/>
          <p:nvPr/>
        </p:nvSpPr>
        <p:spPr>
          <a:xfrm>
            <a:off x="8337376" y="1916832"/>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grpSp>
        <p:nvGrpSpPr>
          <p:cNvPr id="39" name="グループ化 38"/>
          <p:cNvGrpSpPr/>
          <p:nvPr/>
        </p:nvGrpSpPr>
        <p:grpSpPr>
          <a:xfrm>
            <a:off x="6897216" y="2420888"/>
            <a:ext cx="936104" cy="936104"/>
            <a:chOff x="5025008" y="2996952"/>
            <a:chExt cx="808116" cy="808116"/>
          </a:xfrm>
        </p:grpSpPr>
        <p:sp>
          <p:nvSpPr>
            <p:cNvPr id="40" name="円/楕円 39"/>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グループ化 44"/>
            <p:cNvGrpSpPr/>
            <p:nvPr/>
          </p:nvGrpSpPr>
          <p:grpSpPr>
            <a:xfrm rot="900000">
              <a:off x="5272274" y="3156675"/>
              <a:ext cx="352133" cy="457132"/>
              <a:chOff x="59184" y="4981798"/>
              <a:chExt cx="873125" cy="1133475"/>
            </a:xfrm>
          </p:grpSpPr>
          <p:sp>
            <p:nvSpPr>
              <p:cNvPr id="4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p>
            </p:txBody>
          </p:sp>
          <p:sp>
            <p:nvSpPr>
              <p:cNvPr id="4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49" name="グループ化 48"/>
              <p:cNvGrpSpPr/>
              <p:nvPr/>
            </p:nvGrpSpPr>
            <p:grpSpPr>
              <a:xfrm>
                <a:off x="169330" y="5402486"/>
                <a:ext cx="648072" cy="531812"/>
                <a:chOff x="200472" y="5402486"/>
                <a:chExt cx="585788" cy="531812"/>
              </a:xfrm>
            </p:grpSpPr>
            <p:sp>
              <p:nvSpPr>
                <p:cNvPr id="5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50" name="グループ化 49"/>
              <p:cNvGrpSpPr/>
              <p:nvPr/>
            </p:nvGrpSpPr>
            <p:grpSpPr>
              <a:xfrm>
                <a:off x="282205" y="5123126"/>
                <a:ext cx="422324" cy="128706"/>
                <a:chOff x="1497013" y="5873750"/>
                <a:chExt cx="833437" cy="254000"/>
              </a:xfrm>
            </p:grpSpPr>
            <p:sp>
              <p:nvSpPr>
                <p:cNvPr id="5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2" name="正方形/長方形 31"/>
          <p:cNvSpPr/>
          <p:nvPr/>
        </p:nvSpPr>
        <p:spPr>
          <a:xfrm>
            <a:off x="776536" y="2060848"/>
            <a:ext cx="2772079" cy="1685077"/>
          </a:xfrm>
          <a:prstGeom prst="rect">
            <a:avLst/>
          </a:prstGeom>
        </p:spPr>
        <p:txBody>
          <a:bodyPr wrap="square" anchor="t">
            <a:spAutoFit/>
          </a:bodyPr>
          <a:lstStyle/>
          <a:p>
            <a:pPr fontAlgn="ctr">
              <a:spcAft>
                <a:spcPts val="600"/>
              </a:spcAft>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DAV</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Association of Vietnam</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下表に示す書類</a:t>
            </a:r>
            <a:r>
              <a:rPr lang="en-US" altLang="ja-JP" sz="120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を提</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出</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Aft>
                <a:spcPts val="600"/>
              </a:spcAft>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原生産国での販売が</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年以下の</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医薬品は、下表に示した書類の提出に加え、ベトナム人を対象とした治験を</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行う必要あり</a:t>
            </a:r>
          </a:p>
        </p:txBody>
      </p:sp>
      <p:sp>
        <p:nvSpPr>
          <p:cNvPr id="36" name="右矢印 35"/>
          <p:cNvSpPr/>
          <p:nvPr/>
        </p:nvSpPr>
        <p:spPr>
          <a:xfrm>
            <a:off x="5817096" y="2060848"/>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23" name="正方形/長方形 22"/>
          <p:cNvSpPr/>
          <p:nvPr/>
        </p:nvSpPr>
        <p:spPr>
          <a:xfrm>
            <a:off x="4304928" y="2060848"/>
            <a:ext cx="2016224" cy="830997"/>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registration </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department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外部の専門家と</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ともに書類を評価</a:t>
            </a:r>
          </a:p>
        </p:txBody>
      </p:sp>
      <p:cxnSp>
        <p:nvCxnSpPr>
          <p:cNvPr id="24" name="直線矢印コネクタ 23"/>
          <p:cNvCxnSpPr/>
          <p:nvPr/>
        </p:nvCxnSpPr>
        <p:spPr>
          <a:xfrm>
            <a:off x="632520" y="3771624"/>
            <a:ext cx="5976664"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52800" y="3680568"/>
            <a:ext cx="93610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6860133" y="3140968"/>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有効期限：</a:t>
            </a:r>
            <a: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b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（交付から）</a:t>
            </a:r>
            <a:endParaRPr kumimoji="0" lang="en-US" altLang="ja-JP" sz="5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右矢印 29"/>
          <p:cNvSpPr/>
          <p:nvPr/>
        </p:nvSpPr>
        <p:spPr>
          <a:xfrm>
            <a:off x="2648744" y="2060848"/>
            <a:ext cx="122413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753200" y="2060848"/>
            <a:ext cx="1296144" cy="461665"/>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販売許可証</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を取得</a:t>
            </a:r>
          </a:p>
        </p:txBody>
      </p:sp>
      <p:sp>
        <p:nvSpPr>
          <p:cNvPr id="35" name="テキスト ボックス 3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7" name="直線コネクタ 36"/>
          <p:cNvCxnSpPr>
            <a:stCxn id="62" idx="2"/>
          </p:cNvCxnSpPr>
          <p:nvPr/>
        </p:nvCxnSpPr>
        <p:spPr>
          <a:xfrm>
            <a:off x="632520"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a:off x="7689304" y="2060848"/>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表 42"/>
          <p:cNvGraphicFramePr>
            <a:graphicFrameLocks noGrp="1"/>
          </p:cNvGraphicFramePr>
          <p:nvPr>
            <p:extLst>
              <p:ext uri="{D42A27DB-BD31-4B8C-83A1-F6EECF244321}">
                <p14:modId xmlns:p14="http://schemas.microsoft.com/office/powerpoint/2010/main" val="369488506"/>
              </p:ext>
            </p:extLst>
          </p:nvPr>
        </p:nvGraphicFramePr>
        <p:xfrm>
          <a:off x="1137432" y="4509312"/>
          <a:ext cx="7632000" cy="1728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420000">
                  <a:extLst>
                    <a:ext uri="{9D8B030D-6E8A-4147-A177-3AD203B41FA5}">
                      <a16:colId xmlns:a16="http://schemas.microsoft.com/office/drawing/2014/main" val="20003"/>
                    </a:ext>
                  </a:extLst>
                </a:gridCol>
              </a:tblGrid>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原生産国の製造所における</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Good Manufacturing Practice</a:t>
                      </a:r>
                      <a:r>
                        <a:rPr kumimoji="0" lang="en-US" altLang="ja-JP"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(GMP)</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適切で定量的な生物学的試験</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00" b="0" i="0" u="none" strike="noStrike" kern="1200" cap="none" normalizeH="0" baseline="0" dirty="0" err="1"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つに</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よる最新の安定性データ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原生産国における販売承認証明書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品質の特定</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（最終製品、原材料、添加剤等の分析方法を含む）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製品情報</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（薬物間相互作用、用法、用量、過剰摂取への対策、保管条件、保管期限）</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分析証明書、有効成分、添加剤を含む製品サンプル</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製造過程と品質管理プロセスに関する詳細な説明書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ベトナム語を含む包装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bl>
          </a:graphicData>
        </a:graphic>
      </p:graphicFrame>
      <p:sp>
        <p:nvSpPr>
          <p:cNvPr id="44" name="テキスト ボックス 4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1" name="片側の 2 つの角を丸めた四角形 60"/>
          <p:cNvSpPr/>
          <p:nvPr/>
        </p:nvSpPr>
        <p:spPr>
          <a:xfrm>
            <a:off x="1136576" y="4077264"/>
            <a:ext cx="7632848" cy="36004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ja-JP" altLang="en-US"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医薬品の登録に必要な書類等</a:t>
            </a:r>
          </a:p>
        </p:txBody>
      </p:sp>
      <p:sp>
        <p:nvSpPr>
          <p:cNvPr id="62" name="角丸四角形 61"/>
          <p:cNvSpPr/>
          <p:nvPr/>
        </p:nvSpPr>
        <p:spPr>
          <a:xfrm>
            <a:off x="488504"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1628800"/>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66" name="角丸四角形 65"/>
          <p:cNvSpPr/>
          <p:nvPr/>
        </p:nvSpPr>
        <p:spPr>
          <a:xfrm>
            <a:off x="4016896"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角丸四角形 66"/>
          <p:cNvSpPr/>
          <p:nvPr/>
        </p:nvSpPr>
        <p:spPr>
          <a:xfrm>
            <a:off x="6465168"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8" name="直線コネクタ 67"/>
          <p:cNvCxnSpPr>
            <a:stCxn id="67" idx="2"/>
          </p:cNvCxnSpPr>
          <p:nvPr/>
        </p:nvCxnSpPr>
        <p:spPr>
          <a:xfrm>
            <a:off x="6609184"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09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9"/>
          <p:cNvSpPr>
            <a:spLocks noChangeArrowheads="1"/>
          </p:cNvSpPr>
          <p:nvPr/>
        </p:nvSpPr>
        <p:spPr bwMode="auto">
          <a:xfrm>
            <a:off x="5313040"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8" name="Rectangle 9"/>
          <p:cNvSpPr>
            <a:spLocks noChangeArrowheads="1"/>
          </p:cNvSpPr>
          <p:nvPr/>
        </p:nvSpPr>
        <p:spPr bwMode="auto">
          <a:xfrm>
            <a:off x="560512"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9" name="角丸四角形 8"/>
          <p:cNvSpPr/>
          <p:nvPr/>
        </p:nvSpPr>
        <p:spPr>
          <a:xfrm>
            <a:off x="907876" y="4005064"/>
            <a:ext cx="3337720" cy="1152000"/>
          </a:xfrm>
          <a:prstGeom prst="roundRect">
            <a:avLst>
              <a:gd name="adj" fmla="val 836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Decision 36/2006/QD-BYT</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Decision 36/2006/QD-BYT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Pharmaceutical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p>
        </p:txBody>
      </p:sp>
      <p:sp>
        <p:nvSpPr>
          <p:cNvPr id="14" name="角丸四角形 13"/>
          <p:cNvSpPr/>
          <p:nvPr/>
        </p:nvSpPr>
        <p:spPr>
          <a:xfrm>
            <a:off x="920552"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16" name="下矢印 15"/>
          <p:cNvSpPr/>
          <p:nvPr/>
        </p:nvSpPr>
        <p:spPr>
          <a:xfrm>
            <a:off x="1820652"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660404" y="4005064"/>
            <a:ext cx="3337720" cy="1152000"/>
          </a:xfrm>
          <a:prstGeom prst="roundRect">
            <a:avLst>
              <a:gd name="adj" fmla="val 670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 Law</a:t>
            </a:r>
            <a:b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2005</a:t>
            </a: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9" name="角丸四角形 18"/>
          <p:cNvSpPr/>
          <p:nvPr/>
        </p:nvSpPr>
        <p:spPr>
          <a:xfrm>
            <a:off x="5673080"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21" name="下矢印 20"/>
          <p:cNvSpPr/>
          <p:nvPr/>
        </p:nvSpPr>
        <p:spPr>
          <a:xfrm>
            <a:off x="6573180"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Group 5"/>
          <p:cNvGrpSpPr>
            <a:grpSpLocks noChangeAspect="1"/>
          </p:cNvGrpSpPr>
          <p:nvPr/>
        </p:nvGrpSpPr>
        <p:grpSpPr bwMode="auto">
          <a:xfrm>
            <a:off x="2792760" y="2492896"/>
            <a:ext cx="1224137" cy="980753"/>
            <a:chOff x="5032" y="257"/>
            <a:chExt cx="1187" cy="951"/>
          </a:xfrm>
        </p:grpSpPr>
        <p:sp>
          <p:nvSpPr>
            <p:cNvPr id="38"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Group 27"/>
          <p:cNvGrpSpPr>
            <a:grpSpLocks noChangeAspect="1"/>
          </p:cNvGrpSpPr>
          <p:nvPr/>
        </p:nvGrpSpPr>
        <p:grpSpPr bwMode="auto">
          <a:xfrm>
            <a:off x="8337376" y="2564904"/>
            <a:ext cx="430286" cy="811711"/>
            <a:chOff x="5253" y="1616"/>
            <a:chExt cx="273" cy="515"/>
          </a:xfrm>
        </p:grpSpPr>
        <p:sp>
          <p:nvSpPr>
            <p:cNvPr id="58"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0" name="Group 33"/>
          <p:cNvGrpSpPr>
            <a:grpSpLocks noChangeAspect="1"/>
          </p:cNvGrpSpPr>
          <p:nvPr/>
        </p:nvGrpSpPr>
        <p:grpSpPr bwMode="auto">
          <a:xfrm>
            <a:off x="7401272" y="2924944"/>
            <a:ext cx="805457" cy="414018"/>
            <a:chOff x="4786" y="1941"/>
            <a:chExt cx="321" cy="165"/>
          </a:xfrm>
        </p:grpSpPr>
        <p:sp>
          <p:nvSpPr>
            <p:cNvPr id="6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 name="正方形/長方形 5"/>
          <p:cNvSpPr/>
          <p:nvPr/>
        </p:nvSpPr>
        <p:spPr>
          <a:xfrm>
            <a:off x="1064568" y="4318496"/>
            <a:ext cx="3024336" cy="784249"/>
          </a:xfrm>
          <a:prstGeom prst="rect">
            <a:avLst/>
          </a:prstGeom>
        </p:spPr>
        <p:txBody>
          <a:bodyPr wrap="square" lIns="0" tIns="36000" rIns="0">
            <a:spAutoFit/>
          </a:bodyPr>
          <a:lstStyle/>
          <a:p>
            <a:pPr algn="just" fontAlgn="ctr">
              <a:lnSpc>
                <a:spcPct val="114000"/>
              </a:lnSpc>
              <a:spcBef>
                <a:spcPts val="1200"/>
              </a:spcBef>
              <a:buClr>
                <a:srgbClr val="3D6AA7"/>
              </a:buClr>
              <a:buSzPct val="9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臨床試験を引き受ける組織の条件、臨床試験の実施申請書類、保健大臣による臨床実験承認を得るための条件、試験の設計、データ・結果の報告方法などが記されている。</a:t>
            </a:r>
          </a:p>
        </p:txBody>
      </p:sp>
    </p:spTree>
    <p:extLst>
      <p:ext uri="{BB962C8B-B14F-4D97-AF65-F5344CB8AC3E}">
        <p14:creationId xmlns:p14="http://schemas.microsoft.com/office/powerpoint/2010/main" val="2569359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4258892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15545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月時点では、個人情報保護に関する包括的な法令は存在しない。</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ベトナム人の個人データを国外に移転するには、原則として以下の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つすべての条件を満たす必要があると規定されている。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データ主体の明示的な合意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黙示の同意は認められず、書面または電磁的書面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元データをベトナム内で保存・管理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移転先の国・地域が、ベトナム法令以上の個人データ保護に関する法規制を有していることの証明文書</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ベトナム個人データ保護委員会からの書面による承認</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個人データの域外移転に関する履歴を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年間保存するシステムを構築する必要があり、個人データ保護委員会が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年に一度定期的に個人データの域外移転を評価することが規定されている。更に、ベトナム国内にデータを保存する義務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が課せられる。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https://luatminhkhue.vn/thong-tin-ca-nhan-la-gi-tim-hieu-quy-dinh-phap-luat-hien-hanh-ve-bao-ve-thong-tin-ca-nhan.aspx, https://thuvienphapluat.vn/van-ban/The-thao-Y-te/Luat-kham-benh-chua-benh-nam-2009-98714.aspx, https://nacis.gov.vn/nghien-cuu-trao-doi/-/view-content/214123/phap-luat-hien-hanh-cua-viet-nam-ve-bao-ve-du-lieu-thong-tin-ca-nhan-va-quyen-rieng-tu</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3872146691"/>
              </p:ext>
            </p:extLst>
          </p:nvPr>
        </p:nvGraphicFramePr>
        <p:xfrm>
          <a:off x="199577" y="1695184"/>
          <a:ext cx="9505054" cy="1855160"/>
        </p:xfrm>
        <a:graphic>
          <a:graphicData uri="http://schemas.openxmlformats.org/drawingml/2006/table">
            <a:tbl>
              <a:tblPr firstRow="1" bandRow="1">
                <a:tableStyleId>{5C22544A-7EE6-4342-B048-85BDC9FD1C3A}</a:tableStyleId>
              </a:tblPr>
              <a:tblGrid>
                <a:gridCol w="4533348">
                  <a:extLst>
                    <a:ext uri="{9D8B030D-6E8A-4147-A177-3AD203B41FA5}">
                      <a16:colId xmlns:a16="http://schemas.microsoft.com/office/drawing/2014/main" val="939025904"/>
                    </a:ext>
                  </a:extLst>
                </a:gridCol>
                <a:gridCol w="2485853">
                  <a:extLst>
                    <a:ext uri="{9D8B030D-6E8A-4147-A177-3AD203B41FA5}">
                      <a16:colId xmlns:a16="http://schemas.microsoft.com/office/drawing/2014/main" val="20003"/>
                    </a:ext>
                  </a:extLst>
                </a:gridCol>
                <a:gridCol w="2485853">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今後の見立て</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日本の個人情報保護法や</a:t>
                      </a:r>
                      <a:r>
                        <a:rPr kumimoji="1" lang="en-US" altLang="ja-JP" sz="1000" kern="1200" dirty="0">
                          <a:solidFill>
                            <a:schemeClr val="dk1"/>
                          </a:solidFill>
                          <a:latin typeface="+mn-lt"/>
                          <a:ea typeface="+mn-ea"/>
                          <a:cs typeface="+mn-cs"/>
                        </a:rPr>
                        <a:t>EU</a:t>
                      </a:r>
                      <a:r>
                        <a:rPr kumimoji="1" lang="ja-JP" altLang="en-US" sz="1000" kern="1200" dirty="0">
                          <a:solidFill>
                            <a:schemeClr val="dk1"/>
                          </a:solidFill>
                          <a:latin typeface="+mn-lt"/>
                          <a:ea typeface="+mn-ea"/>
                          <a:cs typeface="+mn-cs"/>
                        </a:rPr>
                        <a:t>の一般データ保護規則</a:t>
                      </a:r>
                      <a:r>
                        <a:rPr kumimoji="1" lang="en-US" altLang="ja-JP" sz="1000" kern="1200" dirty="0">
                          <a:solidFill>
                            <a:schemeClr val="dk1"/>
                          </a:solidFill>
                          <a:latin typeface="+mn-lt"/>
                          <a:ea typeface="+mn-ea"/>
                          <a:cs typeface="+mn-cs"/>
                        </a:rPr>
                        <a:t>(GDPR)</a:t>
                      </a:r>
                      <a:r>
                        <a:rPr kumimoji="1" lang="ja-JP" altLang="en-US" sz="1000" kern="1200" dirty="0">
                          <a:solidFill>
                            <a:schemeClr val="dk1"/>
                          </a:solidFill>
                          <a:latin typeface="+mn-lt"/>
                          <a:ea typeface="+mn-ea"/>
                          <a:cs typeface="+mn-cs"/>
                        </a:rPr>
                        <a:t>などに相当する包括的な個人情報保護に関する法令は存在しない。</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情報テクノロジー法、国家安全保障法や民法など様々な法令により個人データ保護に関する義務を規定している</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個人に関するデータ、または特定の個人の識別または識別可能なデータとして規定される「個人データ」は、「基本個人データ」と「センシティブ個人データ」の</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つに区分され、健康データ、医療データ、遺伝的、後天的な遺伝的な特徴データ、生体認証データなどは「センシティブ個人データ」に分類される。これは利用前に個人データ保護委員会への登録が必要とな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kumimoji="1" lang="ja-JP" altLang="en-US" sz="1000" kern="1200" dirty="0">
                          <a:solidFill>
                            <a:schemeClr val="dk1"/>
                          </a:solidFill>
                          <a:latin typeface="+mn-lt"/>
                          <a:ea typeface="+mn-ea"/>
                          <a:cs typeface="+mn-cs"/>
                        </a:rPr>
                        <a:t>不明（個別の法令により個人データ保護やプライバシーへの配慮について規定しているものの、詳細な規定ではなく保護すべき個人データの範囲や罰則などは不明確）。</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月、ベトナム公安省</a:t>
                      </a:r>
                      <a:r>
                        <a:rPr kumimoji="1" lang="en-US" altLang="ja-JP" sz="1000" kern="1200" dirty="0">
                          <a:solidFill>
                            <a:schemeClr val="dk1"/>
                          </a:solidFill>
                          <a:latin typeface="+mn-lt"/>
                          <a:ea typeface="+mn-ea"/>
                          <a:cs typeface="+mn-cs"/>
                        </a:rPr>
                        <a:t>(Ministry of Public Security)</a:t>
                      </a:r>
                      <a:r>
                        <a:rPr kumimoji="1" lang="ja-JP" altLang="en-US" sz="1000" kern="1200" dirty="0">
                          <a:solidFill>
                            <a:schemeClr val="dk1"/>
                          </a:solidFill>
                          <a:latin typeface="+mn-lt"/>
                          <a:ea typeface="+mn-ea"/>
                          <a:cs typeface="+mn-cs"/>
                        </a:rPr>
                        <a:t>はサイバーセキュリティ法等に基づく「個人データ保護に関する政令案</a:t>
                      </a:r>
                      <a:r>
                        <a:rPr kumimoji="1" lang="en-US" altLang="ja-JP" sz="1000" kern="1200" dirty="0">
                          <a:solidFill>
                            <a:schemeClr val="dk1"/>
                          </a:solidFill>
                          <a:latin typeface="+mn-lt"/>
                          <a:ea typeface="+mn-ea"/>
                          <a:cs typeface="+mn-cs"/>
                        </a:rPr>
                        <a:t>(Draft decree On Personal Data Protection)</a:t>
                      </a:r>
                      <a:r>
                        <a:rPr kumimoji="1" lang="ja-JP" altLang="en-US" sz="1000" kern="1200" dirty="0">
                          <a:solidFill>
                            <a:schemeClr val="dk1"/>
                          </a:solidFill>
                          <a:latin typeface="+mn-lt"/>
                          <a:ea typeface="+mn-ea"/>
                          <a:cs typeface="+mn-cs"/>
                        </a:rPr>
                        <a:t>」を公表、</a:t>
                      </a: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12</a:t>
                      </a:r>
                      <a:r>
                        <a:rPr kumimoji="1" lang="ja-JP" altLang="en-US" sz="1000" kern="1200" dirty="0">
                          <a:solidFill>
                            <a:schemeClr val="dk1"/>
                          </a:solidFill>
                          <a:latin typeface="+mn-lt"/>
                          <a:ea typeface="+mn-ea"/>
                          <a:cs typeface="+mn-cs"/>
                        </a:rPr>
                        <a:t>月</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日施行、また政府直属機関として公安省内に個人データ保護委員会</a:t>
                      </a:r>
                      <a:r>
                        <a:rPr kumimoji="1" lang="en-US" altLang="ja-JP" sz="1000" kern="1200" dirty="0">
                          <a:solidFill>
                            <a:schemeClr val="dk1"/>
                          </a:solidFill>
                          <a:latin typeface="+mn-lt"/>
                          <a:ea typeface="+mn-ea"/>
                          <a:cs typeface="+mn-cs"/>
                        </a:rPr>
                        <a:t>(Personal Data Protection Commission)</a:t>
                      </a:r>
                      <a:r>
                        <a:rPr kumimoji="1" lang="ja-JP" altLang="en-US" sz="1000" kern="1200" dirty="0">
                          <a:solidFill>
                            <a:schemeClr val="dk1"/>
                          </a:solidFill>
                          <a:latin typeface="+mn-lt"/>
                          <a:ea typeface="+mn-ea"/>
                          <a:cs typeface="+mn-cs"/>
                        </a:rPr>
                        <a:t>を設置。</a:t>
                      </a:r>
                      <a:endParaRPr kumimoji="1" lang="en-US" altLang="ja-JP" sz="1000" kern="1200" dirty="0">
                        <a:solidFill>
                          <a:schemeClr val="dk1"/>
                        </a:solidFill>
                        <a:latin typeface="+mn-lt"/>
                        <a:ea typeface="+mn-ea"/>
                        <a:cs typeface="+mn-cs"/>
                      </a:endParaRPr>
                    </a:p>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これらの機関を中心に詳細な規定について整備が進むと考えられる。</a:t>
                      </a: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321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医療現場では、書面及び口頭のコミュニケーションのいずれにおいても、一般的にベトナム語が使用されている。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 on Medical Examination and Treatment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条では、ベトナム国内で医療行為を行う外国人に対して、原則として「ベトナム語が流暢であること」を求めている。ベトナム語での職務遂行が困難な場合には、通訳者を常駐させる必要がある。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https://thuvienphapluat.vn/van-ban/The-thao-Y-te/Luat-kham-benh-chua-benh-nam-2009-98714.aspx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272480" y="3789040"/>
            <a:ext cx="5256584" cy="648072"/>
          </a:xfrm>
          <a:prstGeom prst="roundRect">
            <a:avLst>
              <a:gd name="adj" fmla="val 1194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272480" y="4509120"/>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272480" y="5517232"/>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272480" y="2348880"/>
            <a:ext cx="5256584" cy="1368152"/>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正方形/長方形 3"/>
          <p:cNvSpPr/>
          <p:nvPr/>
        </p:nvSpPr>
        <p:spPr>
          <a:xfrm>
            <a:off x="344488" y="2401404"/>
            <a:ext cx="1976823"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745344" y="2761444"/>
            <a:ext cx="2304256" cy="360040"/>
          </a:xfrm>
          <a:prstGeom prst="rect">
            <a:avLst/>
          </a:prstGeom>
          <a:solidFill>
            <a:srgbClr val="BFD0E7"/>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基礎教育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 name="正方形/長方形 6"/>
          <p:cNvSpPr/>
          <p:nvPr/>
        </p:nvSpPr>
        <p:spPr>
          <a:xfrm>
            <a:off x="3049600" y="2761444"/>
            <a:ext cx="1152128" cy="36004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ＭＳ Ｐゴシック" panose="020B0600070205080204" pitchFamily="50" charset="-128"/>
                <a:ea typeface="ＭＳ Ｐゴシック" panose="020B0600070205080204" pitchFamily="50" charset="-128"/>
              </a:rPr>
              <a:t>年間）</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344488" y="5569495"/>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初級看護師・助産師の資格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医療高等学校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344488" y="4561383"/>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中級看護師・助産師の資格</a:t>
            </a:r>
            <a:r>
              <a:rPr lang="ja-JP" altLang="en-US" sz="1400" dirty="0">
                <a:solidFill>
                  <a:srgbClr val="000000"/>
                </a:solidFill>
                <a:latin typeface="+mj-ea"/>
                <a:ea typeface="+mj-ea"/>
              </a:rPr>
              <a:t>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344488" y="3841884"/>
            <a:ext cx="2021707"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複雑な業務を担当できる</a:t>
            </a:r>
            <a:b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344488" y="3265500"/>
            <a:ext cx="5040560" cy="318549"/>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公的セクターの病院に勤務する医師は、高等教育機関に戻り、専門職、医学修士となることが多い。</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専門職や医学修士の資格を取得することで、医学博士など、より上級の資格取得の機会が与えられる。</a:t>
            </a:r>
          </a:p>
        </p:txBody>
      </p:sp>
      <p:sp>
        <p:nvSpPr>
          <p:cNvPr id="18" name="正方形/長方形 17"/>
          <p:cNvSpPr/>
          <p:nvPr/>
        </p:nvSpPr>
        <p:spPr>
          <a:xfrm>
            <a:off x="1537432" y="5949279"/>
            <a:ext cx="576064" cy="360044"/>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0" name="正方形/長方形 19"/>
          <p:cNvSpPr/>
          <p:nvPr/>
        </p:nvSpPr>
        <p:spPr>
          <a:xfrm>
            <a:off x="745344" y="5949281"/>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中学卒業後</a:t>
            </a:r>
          </a:p>
        </p:txBody>
      </p:sp>
      <p:sp>
        <p:nvSpPr>
          <p:cNvPr id="22" name="正方形/長方形 21"/>
          <p:cNvSpPr/>
          <p:nvPr/>
        </p:nvSpPr>
        <p:spPr>
          <a:xfrm>
            <a:off x="1537432" y="4941187"/>
            <a:ext cx="1440160" cy="36000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年半）</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正方形/長方形 23"/>
          <p:cNvSpPr/>
          <p:nvPr/>
        </p:nvSpPr>
        <p:spPr>
          <a:xfrm>
            <a:off x="745344" y="4941167"/>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高校卒業後</a:t>
            </a:r>
          </a:p>
        </p:txBody>
      </p:sp>
      <p:sp>
        <p:nvSpPr>
          <p:cNvPr id="26" name="角丸四角形 25"/>
          <p:cNvSpPr/>
          <p:nvPr/>
        </p:nvSpPr>
        <p:spPr>
          <a:xfrm>
            <a:off x="3944888" y="5877273"/>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r>
              <a:rPr lang="ja-JP" altLang="en-US" sz="1200" b="1" dirty="0">
                <a:latin typeface="+mn-ea"/>
              </a:rPr>
              <a:t>地域の</a:t>
            </a:r>
            <a:r>
              <a:rPr lang="ja-JP" altLang="en-US" sz="1200" b="1" spc="-100" dirty="0">
                <a:latin typeface="+mn-ea"/>
              </a:rPr>
              <a:t>ヘルス</a:t>
            </a:r>
            <a:br>
              <a:rPr lang="en-US" altLang="ja-JP" sz="1200" b="1" spc="-100" dirty="0">
                <a:latin typeface="+mn-ea"/>
              </a:rPr>
            </a:br>
            <a:r>
              <a:rPr lang="ja-JP" altLang="en-US" sz="1200" b="1" spc="-100" dirty="0">
                <a:latin typeface="+mn-ea"/>
              </a:rPr>
              <a:t>センター</a:t>
            </a:r>
            <a:r>
              <a:rPr lang="ja-JP" altLang="en-US" sz="1200" b="1" dirty="0">
                <a:latin typeface="+mn-ea"/>
              </a:rPr>
              <a:t>勤務</a:t>
            </a:r>
            <a:endParaRPr lang="ja-JP" altLang="en-US" sz="1200" b="1" dirty="0"/>
          </a:p>
        </p:txBody>
      </p:sp>
      <p:cxnSp>
        <p:nvCxnSpPr>
          <p:cNvPr id="29" name="直線コネクタ 28"/>
          <p:cNvCxnSpPr/>
          <p:nvPr/>
        </p:nvCxnSpPr>
        <p:spPr>
          <a:xfrm>
            <a:off x="745344" y="2689436"/>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836146" y="3959478"/>
            <a:ext cx="707886" cy="288032"/>
          </a:xfrm>
          <a:prstGeom prst="rect">
            <a:avLst/>
          </a:prstGeom>
        </p:spPr>
        <p:txBody>
          <a:bodyPr wrap="none" lIns="0" anchor="ctr" anchorCtr="0">
            <a:noAutofit/>
          </a:bodyPr>
          <a:lstStyle/>
          <a:p>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看護大学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二等辺三角形 42"/>
          <p:cNvSpPr/>
          <p:nvPr/>
        </p:nvSpPr>
        <p:spPr bwMode="auto">
          <a:xfrm rot="5400000">
            <a:off x="3523623" y="5033583"/>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二等辺三角形 44"/>
          <p:cNvSpPr/>
          <p:nvPr/>
        </p:nvSpPr>
        <p:spPr bwMode="auto">
          <a:xfrm rot="5400000">
            <a:off x="3523623" y="4015890"/>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角丸四角形 108"/>
          <p:cNvSpPr/>
          <p:nvPr/>
        </p:nvSpPr>
        <p:spPr>
          <a:xfrm>
            <a:off x="3944888" y="4869159"/>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0" name="角丸四角形 109"/>
          <p:cNvSpPr/>
          <p:nvPr/>
        </p:nvSpPr>
        <p:spPr>
          <a:xfrm>
            <a:off x="3944888" y="3851466"/>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1" name="二等辺三角形 110"/>
          <p:cNvSpPr/>
          <p:nvPr/>
        </p:nvSpPr>
        <p:spPr bwMode="auto">
          <a:xfrm rot="5400000">
            <a:off x="3523623" y="6041697"/>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5889104" y="5733256"/>
            <a:ext cx="3672408" cy="720080"/>
          </a:xfrm>
          <a:prstGeom prst="roundRect">
            <a:avLst>
              <a:gd name="adj" fmla="val 8278"/>
            </a:avLst>
          </a:prstGeom>
          <a:solidFill>
            <a:srgbClr val="F1DB9D"/>
          </a:solidFill>
        </p:spPr>
        <p:txBody>
          <a:bodyPr wrap="square" lIns="108000" rIns="108000" anchor="ctr">
            <a:noAutofit/>
          </a:bodyPr>
          <a:lstStyle/>
          <a:p>
            <a:pPr algn="just">
              <a:spcAft>
                <a:spcPts val="400"/>
              </a:spcAft>
            </a:pP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上位病院の専門家が下位病院の医療従事者の指導・研修をローテーションで実施する法案（「保健省決定</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1816</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2008</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年に公布。</a:t>
            </a:r>
            <a:endParaRPr lang="ja-JP" altLang="en-US" sz="1300" b="1" spc="-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50" name="直線コネクタ 49"/>
          <p:cNvCxnSpPr/>
          <p:nvPr/>
        </p:nvCxnSpPr>
        <p:spPr>
          <a:xfrm>
            <a:off x="1537432" y="5877273"/>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537432" y="4869159"/>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52" name="二等辺三角形 51"/>
          <p:cNvSpPr/>
          <p:nvPr/>
        </p:nvSpPr>
        <p:spPr bwMode="auto">
          <a:xfrm rot="5400000">
            <a:off x="1228992" y="2474768"/>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二等辺三角形 52"/>
          <p:cNvSpPr/>
          <p:nvPr/>
        </p:nvSpPr>
        <p:spPr bwMode="auto">
          <a:xfrm rot="5400000">
            <a:off x="2556328" y="5641179"/>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二等辺三角形 53"/>
          <p:cNvSpPr/>
          <p:nvPr/>
        </p:nvSpPr>
        <p:spPr bwMode="auto">
          <a:xfrm rot="5400000">
            <a:off x="2569028" y="4638797"/>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二等辺三角形 54"/>
          <p:cNvSpPr/>
          <p:nvPr/>
        </p:nvSpPr>
        <p:spPr bwMode="auto">
          <a:xfrm rot="5400000">
            <a:off x="2556328" y="4015890"/>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4" name="グループ化 7"/>
          <p:cNvGrpSpPr/>
          <p:nvPr/>
        </p:nvGrpSpPr>
        <p:grpSpPr>
          <a:xfrm>
            <a:off x="272478" y="1916832"/>
            <a:ext cx="5256586" cy="288032"/>
            <a:chOff x="4803500" y="2113806"/>
            <a:chExt cx="3423042" cy="288032"/>
          </a:xfrm>
        </p:grpSpPr>
        <p:cxnSp>
          <p:nvCxnSpPr>
            <p:cNvPr id="46" name="直線コネクタ 4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grpSp>
        <p:nvGrpSpPr>
          <p:cNvPr id="49" name="グループ化 7"/>
          <p:cNvGrpSpPr/>
          <p:nvPr/>
        </p:nvGrpSpPr>
        <p:grpSpPr>
          <a:xfrm>
            <a:off x="5889104" y="1916832"/>
            <a:ext cx="3672408" cy="288032"/>
            <a:chOff x="4803500" y="2113806"/>
            <a:chExt cx="3186607" cy="288032"/>
          </a:xfrm>
        </p:grpSpPr>
        <p:cxnSp>
          <p:nvCxnSpPr>
            <p:cNvPr id="56" name="直線コネクタ 55"/>
            <p:cNvCxnSpPr/>
            <p:nvPr/>
          </p:nvCxnSpPr>
          <p:spPr>
            <a:xfrm>
              <a:off x="4808984" y="2401838"/>
              <a:ext cx="31811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3124124"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医療従事者の質・量に関する問題</a:t>
              </a:r>
              <a:endParaRPr lang="en-US" altLang="ko-KR" sz="1400" dirty="0">
                <a:solidFill>
                  <a:srgbClr val="000000"/>
                </a:solidFill>
                <a:latin typeface="Arial Black" pitchFamily="34" charset="0"/>
                <a:ea typeface="HGP創英角ｺﾞｼｯｸUB" pitchFamily="50" charset="-128"/>
              </a:endParaRPr>
            </a:p>
          </p:txBody>
        </p:sp>
      </p:grpSp>
      <p:sp>
        <p:nvSpPr>
          <p:cNvPr id="48" name="角丸四角形 47"/>
          <p:cNvSpPr/>
          <p:nvPr/>
        </p:nvSpPr>
        <p:spPr>
          <a:xfrm>
            <a:off x="5889104" y="2348880"/>
            <a:ext cx="3672408" cy="864096"/>
          </a:xfrm>
          <a:prstGeom prst="roundRect">
            <a:avLst>
              <a:gd name="adj" fmla="val 5209"/>
            </a:avLst>
          </a:prstGeom>
          <a:solidFill>
            <a:srgbClr val="DDE6F3"/>
          </a:solidFill>
        </p:spPr>
        <p:txBody>
          <a:bodyPr wrap="square" lIns="144000" rIns="144000" anchor="ctr" anchorCtr="0">
            <a:noAutofit/>
          </a:bodyPr>
          <a:lstStyle/>
          <a:p>
            <a:pPr lvl="0" algn="just" fontAlgn="ctr">
              <a:spcAft>
                <a:spcPts val="400"/>
              </a:spcAft>
            </a:pPr>
            <a:r>
              <a:rPr lang="ja-JP" altLang="en-US" sz="1300" dirty="0"/>
              <a:t>医療従事者の深刻な人材不足を背景に、</a:t>
            </a:r>
            <a:r>
              <a:rPr lang="ja-JP" altLang="en-US" sz="1300" dirty="0">
                <a:latin typeface="HGP創英角ｺﾞｼｯｸUB" panose="020B0900000000000000" pitchFamily="50" charset="-128"/>
                <a:ea typeface="HGP創英角ｺﾞｼｯｸUB" panose="020B0900000000000000" pitchFamily="50" charset="-128"/>
              </a:rPr>
              <a:t>教育・訓練を受けるだけで資格を取得できる制度</a:t>
            </a:r>
            <a:r>
              <a:rPr lang="ja-JP" altLang="en-US" sz="1300" dirty="0"/>
              <a:t>を</a:t>
            </a:r>
            <a:r>
              <a:rPr lang="en-US" altLang="ja-JP" sz="1300" dirty="0"/>
              <a:t>1940</a:t>
            </a:r>
            <a:r>
              <a:rPr lang="ja-JP" altLang="en-US" sz="1300" dirty="0"/>
              <a:t>年に導入（</a:t>
            </a:r>
            <a:r>
              <a:rPr lang="en-US" altLang="ja-JP" sz="1300" dirty="0"/>
              <a:t>2010</a:t>
            </a:r>
            <a:r>
              <a:rPr lang="ja-JP" altLang="en-US" sz="1300" dirty="0"/>
              <a:t>年時点で不変）。</a:t>
            </a:r>
          </a:p>
        </p:txBody>
      </p:sp>
      <p:sp>
        <p:nvSpPr>
          <p:cNvPr id="10" name="二等辺三角形 9"/>
          <p:cNvSpPr/>
          <p:nvPr/>
        </p:nvSpPr>
        <p:spPr>
          <a:xfrm rot="10800000">
            <a:off x="5889104"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2" name="テキスト ボックス 61"/>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医師免許は、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年間の基礎教育と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年間の大学教育で取得できる。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医療従事者の人材不足を是正するために、教育・訓練を受けるだけで資格を取得できる制度が導入されたものの、問題解決には至っていない。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rot="10800000">
            <a:off x="7833320"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5" name="片側の 2 つの角を丸めた四角形 64"/>
          <p:cNvSpPr/>
          <p:nvPr/>
        </p:nvSpPr>
        <p:spPr>
          <a:xfrm>
            <a:off x="5889104" y="3789039"/>
            <a:ext cx="1728192" cy="1584177"/>
          </a:xfrm>
          <a:prstGeom prst="round2SameRect">
            <a:avLst>
              <a:gd name="adj1" fmla="val 0"/>
              <a:gd name="adj2" fmla="val 4147"/>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医療行為の複雑化が進んだこともあり、医師・</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看護師・助産師の</a:t>
            </a:r>
            <a:r>
              <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rPr>
              <a:t>質のばらつきが広がる</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（地方では研修受講の機会が限られることも一因）。</a:t>
            </a:r>
            <a:endParaRPr lang="ja-JP" altLang="en-US" sz="1300" dirty="0"/>
          </a:p>
        </p:txBody>
      </p:sp>
      <p:sp>
        <p:nvSpPr>
          <p:cNvPr id="67" name="片側の 2 つの角を丸めた四角形 66"/>
          <p:cNvSpPr/>
          <p:nvPr/>
        </p:nvSpPr>
        <p:spPr bwMode="auto">
          <a:xfrm>
            <a:off x="5889104"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質的問題</a:t>
            </a:r>
          </a:p>
        </p:txBody>
      </p:sp>
      <p:sp>
        <p:nvSpPr>
          <p:cNvPr id="68" name="片側の 2 つの角を丸めた四角形 67"/>
          <p:cNvSpPr/>
          <p:nvPr/>
        </p:nvSpPr>
        <p:spPr>
          <a:xfrm>
            <a:off x="7833320" y="3789039"/>
            <a:ext cx="1728192" cy="648072"/>
          </a:xfrm>
          <a:prstGeom prst="round2SameRect">
            <a:avLst>
              <a:gd name="adj1" fmla="val 0"/>
              <a:gd name="adj2" fmla="val 7711"/>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依然として</a:t>
            </a:r>
            <a:r>
              <a:rPr lang="ja-JP" altLang="en-US" sz="1300" dirty="0">
                <a:latin typeface="HGP創英角ｺﾞｼｯｸUB" panose="020B0900000000000000" pitchFamily="50" charset="-128"/>
                <a:ea typeface="HGP創英角ｺﾞｼｯｸUB" panose="020B0900000000000000" pitchFamily="50" charset="-128"/>
              </a:rPr>
              <a:t>人材不足は解消されず。</a:t>
            </a:r>
          </a:p>
        </p:txBody>
      </p:sp>
      <p:sp>
        <p:nvSpPr>
          <p:cNvPr id="69" name="片側の 2 つの角を丸めた四角形 68"/>
          <p:cNvSpPr/>
          <p:nvPr/>
        </p:nvSpPr>
        <p:spPr bwMode="auto">
          <a:xfrm>
            <a:off x="7833320"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量的問題</a:t>
            </a:r>
          </a:p>
        </p:txBody>
      </p:sp>
      <p:sp>
        <p:nvSpPr>
          <p:cNvPr id="70" name="二等辺三角形 69"/>
          <p:cNvSpPr/>
          <p:nvPr/>
        </p:nvSpPr>
        <p:spPr>
          <a:xfrm rot="10800000">
            <a:off x="5889104" y="5445224"/>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1614479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graphicFrame>
        <p:nvGraphicFramePr>
          <p:cNvPr id="4" name="グラフ 3"/>
          <p:cNvGraphicFramePr/>
          <p:nvPr>
            <p:extLst>
              <p:ext uri="{D42A27DB-BD31-4B8C-83A1-F6EECF244321}">
                <p14:modId xmlns:p14="http://schemas.microsoft.com/office/powerpoint/2010/main" val="653068935"/>
              </p:ext>
            </p:extLst>
          </p:nvPr>
        </p:nvGraphicFramePr>
        <p:xfrm>
          <a:off x="632520" y="2564904"/>
          <a:ext cx="3888432" cy="294055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公的医療機関の給与の低さや、より高度な医療技術の獲得を背景に、公的医療機関で勤務する医師の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割が民間医療機関等で副業を行っている。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 Box 8"/>
          <p:cNvSpPr txBox="1">
            <a:spLocks noChangeAspect="1" noChangeArrowheads="1"/>
          </p:cNvSpPr>
          <p:nvPr/>
        </p:nvSpPr>
        <p:spPr bwMode="auto">
          <a:xfrm>
            <a:off x="1856656" y="4221088"/>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82.8</a:t>
            </a:r>
            <a:r>
              <a:rPr kumimoji="0" lang="en-US" altLang="ja-JP"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テキスト ボックス 22"/>
          <p:cNvSpPr txBox="1"/>
          <p:nvPr/>
        </p:nvSpPr>
        <p:spPr>
          <a:xfrm>
            <a:off x="1352600" y="5877272"/>
            <a:ext cx="1872208"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1998</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年の保健省推計データによる</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二等辺三角形 5"/>
          <p:cNvSpPr/>
          <p:nvPr/>
        </p:nvSpPr>
        <p:spPr>
          <a:xfrm rot="16200000">
            <a:off x="3011638" y="2999805"/>
            <a:ext cx="2658589" cy="2088231"/>
          </a:xfrm>
          <a:prstGeom prst="triangle">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19"/>
          <p:cNvSpPr/>
          <p:nvPr/>
        </p:nvSpPr>
        <p:spPr>
          <a:xfrm>
            <a:off x="5313040" y="3284984"/>
            <a:ext cx="4032448" cy="2081758"/>
          </a:xfrm>
          <a:prstGeom prst="round2SameRect">
            <a:avLst>
              <a:gd name="adj1" fmla="val 0"/>
              <a:gd name="adj2" fmla="val 3307"/>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bwMode="auto">
          <a:xfrm>
            <a:off x="5313040" y="2707779"/>
            <a:ext cx="4032448" cy="576064"/>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1800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副業等</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（民間医療機関でのアルバイトや開業など）</a:t>
            </a:r>
            <a:br>
              <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によって報酬を得る理由</a:t>
            </a:r>
          </a:p>
        </p:txBody>
      </p:sp>
      <p:sp>
        <p:nvSpPr>
          <p:cNvPr id="12" name="角丸四角形 11"/>
          <p:cNvSpPr/>
          <p:nvPr/>
        </p:nvSpPr>
        <p:spPr>
          <a:xfrm>
            <a:off x="5601072" y="3501008"/>
            <a:ext cx="3456384" cy="720080"/>
          </a:xfrm>
          <a:prstGeom prst="roundRect">
            <a:avLst>
              <a:gd name="adj" fmla="val 10053"/>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政府の財政難から</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公的医療機関の給与が低いため。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601072" y="4365104"/>
            <a:ext cx="3456384" cy="720080"/>
          </a:xfrm>
          <a:prstGeom prst="roundRect">
            <a:avLst>
              <a:gd name="adj" fmla="val 7849"/>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公的医療機関では学べないような、</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より高度な医療技術の獲得。</a:t>
            </a:r>
          </a:p>
        </p:txBody>
      </p:sp>
      <p:grpSp>
        <p:nvGrpSpPr>
          <p:cNvPr id="15" name="グループ化 7"/>
          <p:cNvGrpSpPr/>
          <p:nvPr/>
        </p:nvGrpSpPr>
        <p:grpSpPr>
          <a:xfrm>
            <a:off x="416496" y="1988840"/>
            <a:ext cx="8928992" cy="288032"/>
            <a:chOff x="4803500" y="2113806"/>
            <a:chExt cx="3423042" cy="288032"/>
          </a:xfrm>
        </p:grpSpPr>
        <p:cxnSp>
          <p:nvCxnSpPr>
            <p:cNvPr id="17" name="直線コネクタ 16"/>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lnSpc>
                  <a:spcPct val="114000"/>
                </a:lnSpc>
                <a:buSzPct val="120000"/>
              </a:pPr>
              <a:r>
                <a:rPr lang="ja-JP" altLang="en-US" sz="1400" dirty="0">
                  <a:solidFill>
                    <a:srgbClr val="000000"/>
                  </a:solidFill>
                  <a:latin typeface="Arial Black" pitchFamily="34" charset="0"/>
                  <a:ea typeface="HGP創英角ｺﾞｼｯｸUB" pitchFamily="50" charset="-128"/>
                </a:rPr>
                <a:t>公的医療機関に勤務する医師のうち、副業を行う者の割合</a:t>
              </a:r>
            </a:p>
          </p:txBody>
        </p:sp>
      </p:grpSp>
    </p:spTree>
    <p:extLst>
      <p:ext uri="{BB962C8B-B14F-4D97-AF65-F5344CB8AC3E}">
        <p14:creationId xmlns:p14="http://schemas.microsoft.com/office/powerpoint/2010/main" val="3937523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FD5911-9A37-4602-830F-9F96EE0CDE86}"/>
              </a:ext>
            </a:extLst>
          </p:cNvPr>
          <p:cNvGraphicFramePr>
            <a:graphicFrameLocks noChangeAspect="1"/>
          </p:cNvGraphicFramePr>
          <p:nvPr>
            <p:custDataLst>
              <p:tags r:id="rId1"/>
            </p:custDataLst>
            <p:extLst>
              <p:ext uri="{D42A27DB-BD31-4B8C-83A1-F6EECF244321}">
                <p14:modId xmlns:p14="http://schemas.microsoft.com/office/powerpoint/2010/main" val="1049648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E5FD5911-9A37-4602-830F-9F96EE0CDE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正方形/長方形 13">
            <a:extLst>
              <a:ext uri="{FF2B5EF4-FFF2-40B4-BE49-F238E27FC236}">
                <a16:creationId xmlns:a16="http://schemas.microsoft.com/office/drawing/2014/main" id="{3245E459-BB8F-4316-8475-06D23621D109}"/>
              </a:ext>
            </a:extLst>
          </p:cNvPr>
          <p:cNvSpPr/>
          <p:nvPr/>
        </p:nvSpPr>
        <p:spPr>
          <a:xfrm>
            <a:off x="5889104"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犯罪経歴の</a:t>
            </a:r>
            <a:endParaRPr kumimoji="1"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外国人が医療行為を行う際は、医療行為証明書を取得する必要がある。</a:t>
            </a:r>
          </a:p>
        </p:txBody>
      </p:sp>
      <p:sp>
        <p:nvSpPr>
          <p:cNvPr id="7" name="正方形/長方形 6"/>
          <p:cNvSpPr/>
          <p:nvPr/>
        </p:nvSpPr>
        <p:spPr>
          <a:xfrm>
            <a:off x="2360712" y="2060848"/>
            <a:ext cx="5184576" cy="276999"/>
          </a:xfrm>
          <a:prstGeom prst="rect">
            <a:avLst/>
          </a:prstGeom>
        </p:spPr>
        <p:txBody>
          <a:bodyPr wrap="none" anchor="ctr" anchorCtr="0">
            <a:noAutofit/>
          </a:bodyPr>
          <a:lstStyle/>
          <a:p>
            <a:pPr algn="ct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日付</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Decree No. 109/2016/NĐ-CP</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に基づき、以下の書類などを用意する必要がある。</a:t>
            </a:r>
          </a:p>
        </p:txBody>
      </p:sp>
      <p:sp>
        <p:nvSpPr>
          <p:cNvPr id="10" name="正方形/長方形 9"/>
          <p:cNvSpPr/>
          <p:nvPr/>
        </p:nvSpPr>
        <p:spPr>
          <a:xfrm>
            <a:off x="704528" y="2420888"/>
            <a:ext cx="1512168"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専門学位の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コピー</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360712"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経歴証明書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4088904" y="2420888"/>
            <a:ext cx="1656184"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ベトナム語が</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堪能であることの証明書</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（医療行為に際して</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7617296"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健康診断書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776536"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2504728"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41609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9611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7689304"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政府政令</a:t>
            </a:r>
          </a:p>
        </p:txBody>
      </p:sp>
      <p:grpSp>
        <p:nvGrpSpPr>
          <p:cNvPr id="28" name="グループ化 7"/>
          <p:cNvGrpSpPr/>
          <p:nvPr/>
        </p:nvGrpSpPr>
        <p:grpSpPr>
          <a:xfrm>
            <a:off x="416496" y="1628800"/>
            <a:ext cx="9001000"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医療行為証明書の取得に必要な書類</a:t>
              </a:r>
            </a:p>
          </p:txBody>
        </p:sp>
      </p:grpSp>
      <p:sp>
        <p:nvSpPr>
          <p:cNvPr id="31" name="正方形/長方形 12">
            <a:extLst>
              <a:ext uri="{FF2B5EF4-FFF2-40B4-BE49-F238E27FC236}">
                <a16:creationId xmlns:a16="http://schemas.microsoft.com/office/drawing/2014/main" id="{72FBDA68-86CE-4836-8D52-CE815F655A08}"/>
              </a:ext>
            </a:extLst>
          </p:cNvPr>
          <p:cNvSpPr/>
          <p:nvPr/>
        </p:nvSpPr>
        <p:spPr>
          <a:xfrm>
            <a:off x="3080792" y="4869160"/>
            <a:ext cx="1584176" cy="1584176"/>
          </a:xfrm>
          <a:prstGeom prst="rect">
            <a:avLst/>
          </a:prstGeom>
          <a:solidFill>
            <a:srgbClr val="DDE6F3"/>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endPar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資格証明書</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円/楕円 18">
            <a:extLst>
              <a:ext uri="{FF2B5EF4-FFF2-40B4-BE49-F238E27FC236}">
                <a16:creationId xmlns:a16="http://schemas.microsoft.com/office/drawing/2014/main" id="{567A7909-BCAB-4121-A979-FE9FF0EE4B88}"/>
              </a:ext>
            </a:extLst>
          </p:cNvPr>
          <p:cNvSpPr/>
          <p:nvPr/>
        </p:nvSpPr>
        <p:spPr>
          <a:xfrm>
            <a:off x="3368824"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13">
            <a:extLst>
              <a:ext uri="{FF2B5EF4-FFF2-40B4-BE49-F238E27FC236}">
                <a16:creationId xmlns:a16="http://schemas.microsoft.com/office/drawing/2014/main" id="{5241C4CA-E8B0-48B6-BA3E-3F6E8B7DCBD4}"/>
              </a:ext>
            </a:extLst>
          </p:cNvPr>
          <p:cNvSpPr/>
          <p:nvPr/>
        </p:nvSpPr>
        <p:spPr>
          <a:xfrm>
            <a:off x="5241032" y="4868114"/>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p>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労働契約書</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（当該医師が勤務する</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医療機関との契約書）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円/楕円 18">
            <a:extLst>
              <a:ext uri="{FF2B5EF4-FFF2-40B4-BE49-F238E27FC236}">
                <a16:creationId xmlns:a16="http://schemas.microsoft.com/office/drawing/2014/main" id="{390B429C-2D63-45D3-A4DE-1901C60CB72C}"/>
              </a:ext>
            </a:extLst>
          </p:cNvPr>
          <p:cNvSpPr/>
          <p:nvPr/>
        </p:nvSpPr>
        <p:spPr>
          <a:xfrm>
            <a:off x="5313040"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8" name="Straight Arrow Connector 37">
            <a:extLst>
              <a:ext uri="{FF2B5EF4-FFF2-40B4-BE49-F238E27FC236}">
                <a16:creationId xmlns:a16="http://schemas.microsoft.com/office/drawing/2014/main" id="{8CD3B34B-B6F2-4E35-911D-FAE2C886424E}"/>
              </a:ext>
            </a:extLst>
          </p:cNvPr>
          <p:cNvCxnSpPr>
            <a:stCxn id="12" idx="2"/>
            <a:endCxn id="31" idx="0"/>
          </p:cNvCxnSpPr>
          <p:nvPr/>
        </p:nvCxnSpPr>
        <p:spPr>
          <a:xfrm flipH="1">
            <a:off x="3872880" y="4005064"/>
            <a:ext cx="1044116" cy="8640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DE08D43-81DE-4655-BC5F-DC1FD3896014}"/>
              </a:ext>
            </a:extLst>
          </p:cNvPr>
          <p:cNvCxnSpPr>
            <a:cxnSpLocks/>
            <a:stCxn id="12" idx="2"/>
            <a:endCxn id="36" idx="0"/>
          </p:cNvCxnSpPr>
          <p:nvPr/>
        </p:nvCxnSpPr>
        <p:spPr>
          <a:xfrm>
            <a:off x="4916996" y="4005064"/>
            <a:ext cx="1116124" cy="8630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13">
            <a:extLst>
              <a:ext uri="{FF2B5EF4-FFF2-40B4-BE49-F238E27FC236}">
                <a16:creationId xmlns:a16="http://schemas.microsoft.com/office/drawing/2014/main" id="{E9D4737F-85ED-4E61-89BF-5B6E891E9D23}"/>
              </a:ext>
            </a:extLst>
          </p:cNvPr>
          <p:cNvSpPr/>
          <p:nvPr/>
        </p:nvSpPr>
        <p:spPr>
          <a:xfrm>
            <a:off x="4124908" y="4282063"/>
            <a:ext cx="1584176" cy="586051"/>
          </a:xfrm>
          <a:prstGeom prst="rect">
            <a:avLst/>
          </a:prstGeom>
          <a:noFill/>
          <a:ln w="9525"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ベトナム語以外を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51610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C186C876-B858-7822-D3F4-02B7D649EBC3}"/>
              </a:ext>
            </a:extLst>
          </p:cNvPr>
          <p:cNvSpPr/>
          <p:nvPr/>
        </p:nvSpPr>
        <p:spPr>
          <a:xfrm>
            <a:off x="5412346" y="2295525"/>
            <a:ext cx="4209771" cy="4155321"/>
          </a:xfrm>
          <a:prstGeom prst="rect">
            <a:avLst/>
          </a:prstGeom>
          <a:solidFill>
            <a:schemeClr val="accent3">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a:extLst>
              <a:ext uri="{FF2B5EF4-FFF2-40B4-BE49-F238E27FC236}">
                <a16:creationId xmlns:a16="http://schemas.microsoft.com/office/drawing/2014/main" id="{536A200A-D3CB-7981-E513-4340439D341F}"/>
              </a:ext>
            </a:extLst>
          </p:cNvPr>
          <p:cNvSpPr/>
          <p:nvPr/>
        </p:nvSpPr>
        <p:spPr>
          <a:xfrm>
            <a:off x="211951" y="2295525"/>
            <a:ext cx="5002927" cy="4085801"/>
          </a:xfrm>
          <a:prstGeom prst="rect">
            <a:avLst/>
          </a:prstGeom>
          <a:solidFill>
            <a:schemeClr val="accent3">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ベトナム</a:t>
            </a:r>
            <a:r>
              <a:rPr lang="ja-JP" altLang="en-US" noProof="1"/>
              <a:t>／</a:t>
            </a:r>
            <a:r>
              <a:rPr lang="en-US" altLang="ja-JP" noProof="1"/>
              <a:t>医療</a:t>
            </a:r>
            <a:r>
              <a:rPr lang="ja-JP" altLang="en-US" noProof="1"/>
              <a:t>関連／</a:t>
            </a:r>
            <a:r>
              <a:rPr lang="en-US" altLang="ja-JP" noProof="1"/>
              <a:t>制度</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医療調達</a:t>
            </a:r>
            <a:r>
              <a:rPr lang="ja-JP" altLang="en-US" noProof="1"/>
              <a:t>制度</a:t>
            </a:r>
            <a:r>
              <a:rPr lang="en-US" altLang="ja-JP" noProof="1"/>
              <a:t>の概要</a:t>
            </a:r>
            <a:r>
              <a:rPr lang="ja-JP" altLang="en-US" noProof="1"/>
              <a:t>（</a:t>
            </a:r>
            <a:r>
              <a:rPr lang="en-US" altLang="ja-JP" noProof="1"/>
              <a:t>1</a:t>
            </a:r>
            <a:r>
              <a:rPr lang="ja-JP" altLang="en-US" noProof="1"/>
              <a:t>／</a:t>
            </a:r>
            <a:r>
              <a:rPr lang="en-US" altLang="ja-JP" noProof="1"/>
              <a:t>2</a:t>
            </a:r>
            <a:r>
              <a:rPr lang="ja-JP" altLang="en-US" noProof="1"/>
              <a:t>）</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 </a:t>
            </a:r>
            <a:r>
              <a:rPr lang="en-US" altLang="ja-JP" sz="640" dirty="0"/>
              <a:t>Netherlands Enterprise Agency</a:t>
            </a:r>
            <a:r>
              <a:rPr lang="ja-JP" altLang="en-US" sz="640" dirty="0"/>
              <a:t>「</a:t>
            </a:r>
            <a:r>
              <a:rPr lang="en-US" altLang="ja-JP" sz="640" dirty="0"/>
              <a:t>Market Study: Opportunities for the Dutch Life Sciences &amp; Health sector in Vietnam</a:t>
            </a:r>
            <a:r>
              <a:rPr lang="ja-JP" altLang="en-US" sz="640" dirty="0"/>
              <a:t>」、</a:t>
            </a:r>
            <a:r>
              <a:rPr lang="en-US" altLang="ja-JP" sz="640" dirty="0"/>
              <a:t>Switzerland Global Enterprise</a:t>
            </a:r>
            <a:r>
              <a:rPr lang="ja-JP" altLang="en-US" sz="640" dirty="0"/>
              <a:t>「</a:t>
            </a:r>
            <a:r>
              <a:rPr lang="en-US" altLang="ja-JP" sz="640" dirty="0"/>
              <a:t>Public Procurement in Vietnam</a:t>
            </a:r>
            <a:r>
              <a:rPr lang="ja-JP" altLang="en-US" sz="640" dirty="0"/>
              <a:t>」、</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endParaRPr lang="en-US" altLang="ja-JP" sz="640" dirty="0"/>
          </a:p>
        </p:txBody>
      </p:sp>
      <p:sp>
        <p:nvSpPr>
          <p:cNvPr id="9" name="TextBox 8">
            <a:extLst>
              <a:ext uri="{FF2B5EF4-FFF2-40B4-BE49-F238E27FC236}">
                <a16:creationId xmlns:a16="http://schemas.microsoft.com/office/drawing/2014/main" id="{FD6D2AE7-C622-502D-1082-B5DA6FA4AAC7}"/>
              </a:ext>
            </a:extLst>
          </p:cNvPr>
          <p:cNvSpPr txBox="1"/>
          <p:nvPr/>
        </p:nvSpPr>
        <p:spPr>
          <a:xfrm>
            <a:off x="804409" y="2373696"/>
            <a:ext cx="3799954" cy="276999"/>
          </a:xfrm>
          <a:prstGeom prst="rect">
            <a:avLst/>
          </a:prstGeom>
          <a:noFill/>
        </p:spPr>
        <p:txBody>
          <a:bodyPr wrap="square">
            <a:spAutoFit/>
          </a:bodyPr>
          <a:lstStyle/>
          <a:p>
            <a:pPr algn="ctr"/>
            <a:r>
              <a:rPr lang="en-US" sz="1200" b="1" noProof="1">
                <a:solidFill>
                  <a:schemeClr val="accent1"/>
                </a:solidFill>
                <a:latin typeface="MS PGothic" panose="020B0600070205080204" pitchFamily="34" charset="-128"/>
                <a:ea typeface="MS PGothic" panose="020B0600070205080204" pitchFamily="34" charset="-128"/>
              </a:rPr>
              <a:t>仕入先</a:t>
            </a:r>
          </a:p>
        </p:txBody>
      </p:sp>
      <p:sp>
        <p:nvSpPr>
          <p:cNvPr id="11" name="TextBox 10">
            <a:extLst>
              <a:ext uri="{FF2B5EF4-FFF2-40B4-BE49-F238E27FC236}">
                <a16:creationId xmlns:a16="http://schemas.microsoft.com/office/drawing/2014/main" id="{6B2783EF-801B-C7FD-E643-69E26ECEAF2F}"/>
              </a:ext>
            </a:extLst>
          </p:cNvPr>
          <p:cNvSpPr txBox="1"/>
          <p:nvPr/>
        </p:nvSpPr>
        <p:spPr>
          <a:xfrm>
            <a:off x="67859" y="4426274"/>
            <a:ext cx="1440160"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公立病院、</a:t>
            </a:r>
          </a:p>
          <a:p>
            <a:pPr algn="ctr"/>
            <a:r>
              <a:rPr lang="en-US" sz="1200" b="1" i="0" noProof="1">
                <a:solidFill>
                  <a:srgbClr val="3A3A3A"/>
                </a:solidFill>
                <a:effectLst/>
                <a:latin typeface="MS PGothic" panose="020B0600070205080204" pitchFamily="34" charset="-128"/>
                <a:ea typeface="MS PGothic" panose="020B0600070205080204" pitchFamily="34" charset="-128"/>
              </a:rPr>
              <a:t>診療所、保健所</a:t>
            </a:r>
            <a:endParaRPr lang="en-US" sz="1200" dirty="0">
              <a:latin typeface="MS PGothic" panose="020B0600070205080204" pitchFamily="34" charset="-128"/>
              <a:ea typeface="MS PGothic" panose="020B0600070205080204" pitchFamily="34" charset="-128"/>
            </a:endParaRPr>
          </a:p>
        </p:txBody>
      </p:sp>
      <p:sp>
        <p:nvSpPr>
          <p:cNvPr id="15" name="TextBox 14">
            <a:extLst>
              <a:ext uri="{FF2B5EF4-FFF2-40B4-BE49-F238E27FC236}">
                <a16:creationId xmlns:a16="http://schemas.microsoft.com/office/drawing/2014/main" id="{8E00E86C-3A4C-399A-6495-5BE44917B1C6}"/>
              </a:ext>
            </a:extLst>
          </p:cNvPr>
          <p:cNvSpPr txBox="1"/>
          <p:nvPr/>
        </p:nvSpPr>
        <p:spPr>
          <a:xfrm>
            <a:off x="211951" y="5538331"/>
            <a:ext cx="1296068" cy="307777"/>
          </a:xfrm>
          <a:prstGeom prst="rect">
            <a:avLst/>
          </a:prstGeom>
          <a:noFill/>
        </p:spPr>
        <p:txBody>
          <a:bodyPr wrap="square">
            <a:spAutoFit/>
          </a:bodyPr>
          <a:lstStyle/>
          <a:p>
            <a:pPr algn="ctr"/>
            <a:r>
              <a:rPr lang="en-US" sz="1200" b="1" noProof="1">
                <a:solidFill>
                  <a:srgbClr val="3A3A3A"/>
                </a:solidFill>
                <a:latin typeface="MS PGothic" panose="020B0600070205080204" pitchFamily="34" charset="-128"/>
                <a:ea typeface="MS PGothic" panose="020B0600070205080204" pitchFamily="34" charset="-128"/>
              </a:rPr>
              <a:t>市場の</a:t>
            </a:r>
            <a:r>
              <a:rPr lang="en-US" sz="1400" b="1" noProof="1">
                <a:solidFill>
                  <a:srgbClr val="3A3A3A"/>
                </a:solidFill>
                <a:latin typeface="MS PGothic" panose="020B0600070205080204" pitchFamily="34" charset="-128"/>
                <a:ea typeface="MS PGothic" panose="020B0600070205080204" pitchFamily="34" charset="-128"/>
              </a:rPr>
              <a:t>80%</a:t>
            </a:r>
            <a:endParaRPr lang="en-US" sz="1200" b="1" dirty="0">
              <a:latin typeface="MS PGothic" panose="020B0600070205080204" pitchFamily="34" charset="-128"/>
              <a:ea typeface="MS PGothic" panose="020B0600070205080204" pitchFamily="34" charset="-128"/>
            </a:endParaRPr>
          </a:p>
        </p:txBody>
      </p:sp>
      <p:cxnSp>
        <p:nvCxnSpPr>
          <p:cNvPr id="19" name="Straight Connector 18">
            <a:extLst>
              <a:ext uri="{FF2B5EF4-FFF2-40B4-BE49-F238E27FC236}">
                <a16:creationId xmlns:a16="http://schemas.microsoft.com/office/drawing/2014/main" id="{4D80B199-C73A-F046-EA00-9E1705D54B63}"/>
              </a:ext>
            </a:extLst>
          </p:cNvPr>
          <p:cNvCxnSpPr>
            <a:cxnSpLocks/>
          </p:cNvCxnSpPr>
          <p:nvPr/>
        </p:nvCxnSpPr>
        <p:spPr>
          <a:xfrm>
            <a:off x="2704386" y="2687628"/>
            <a:ext cx="0" cy="49797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2EDE6-58BC-0A36-B26A-7A81E090916F}"/>
              </a:ext>
            </a:extLst>
          </p:cNvPr>
          <p:cNvCxnSpPr>
            <a:cxnSpLocks/>
          </p:cNvCxnSpPr>
          <p:nvPr/>
        </p:nvCxnSpPr>
        <p:spPr>
          <a:xfrm flipH="1">
            <a:off x="716005" y="4005240"/>
            <a:ext cx="3816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5BCF08-0089-BB3D-15EF-BBC6C7B9D0A0}"/>
              </a:ext>
            </a:extLst>
          </p:cNvPr>
          <p:cNvCxnSpPr>
            <a:cxnSpLocks/>
          </p:cNvCxnSpPr>
          <p:nvPr/>
        </p:nvCxnSpPr>
        <p:spPr>
          <a:xfrm>
            <a:off x="716005"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C15B47-46D7-0735-7A53-92736AC97A24}"/>
              </a:ext>
            </a:extLst>
          </p:cNvPr>
          <p:cNvCxnSpPr/>
          <p:nvPr/>
        </p:nvCxnSpPr>
        <p:spPr>
          <a:xfrm>
            <a:off x="2012075"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DF810B-CEDC-A742-CDDD-118AA93FB74A}"/>
              </a:ext>
            </a:extLst>
          </p:cNvPr>
          <p:cNvCxnSpPr>
            <a:cxnSpLocks/>
          </p:cNvCxnSpPr>
          <p:nvPr/>
        </p:nvCxnSpPr>
        <p:spPr>
          <a:xfrm>
            <a:off x="2702170" y="3506041"/>
            <a:ext cx="0" cy="49919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DF6D2-BA20-9165-06DD-03566491399F}"/>
              </a:ext>
            </a:extLst>
          </p:cNvPr>
          <p:cNvSpPr txBox="1"/>
          <p:nvPr/>
        </p:nvSpPr>
        <p:spPr>
          <a:xfrm>
            <a:off x="1418666" y="4407946"/>
            <a:ext cx="1296067" cy="830997"/>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外資系または</a:t>
            </a:r>
            <a:r>
              <a:rPr lang="en-IN" sz="1200" b="1" noProof="1">
                <a:solidFill>
                  <a:srgbClr val="3A3A3A"/>
                </a:solidFill>
                <a:latin typeface="MS PGothic" panose="020B0600070205080204" pitchFamily="34" charset="-128"/>
                <a:ea typeface="MS PGothic" panose="020B0600070205080204" pitchFamily="34" charset="-128"/>
              </a:rPr>
              <a:t>ジョイント</a:t>
            </a:r>
            <a:r>
              <a:rPr lang="en-US" sz="1200" b="1" i="0" noProof="1">
                <a:solidFill>
                  <a:srgbClr val="3A3A3A"/>
                </a:solidFill>
                <a:effectLst/>
                <a:latin typeface="MS PGothic" panose="020B0600070205080204" pitchFamily="34" charset="-128"/>
                <a:ea typeface="MS PGothic" panose="020B0600070205080204" pitchFamily="34" charset="-128"/>
              </a:rPr>
              <a:t>ベンチャーの病院、診療所、保健所</a:t>
            </a:r>
            <a:endParaRPr lang="en-US" sz="1200" dirty="0">
              <a:latin typeface="MS PGothic" panose="020B0600070205080204" pitchFamily="34" charset="-128"/>
              <a:ea typeface="MS PGothic" panose="020B0600070205080204" pitchFamily="34" charset="-128"/>
            </a:endParaRPr>
          </a:p>
        </p:txBody>
      </p:sp>
      <p:sp>
        <p:nvSpPr>
          <p:cNvPr id="8" name="TextBox 7">
            <a:extLst>
              <a:ext uri="{FF2B5EF4-FFF2-40B4-BE49-F238E27FC236}">
                <a16:creationId xmlns:a16="http://schemas.microsoft.com/office/drawing/2014/main" id="{D299C028-0D8E-238D-9A2E-7EE142362EAA}"/>
              </a:ext>
            </a:extLst>
          </p:cNvPr>
          <p:cNvSpPr txBox="1"/>
          <p:nvPr/>
        </p:nvSpPr>
        <p:spPr>
          <a:xfrm>
            <a:off x="2588139" y="4426274"/>
            <a:ext cx="1440160"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民間の</a:t>
            </a:r>
            <a:r>
              <a:rPr lang="en-IN" sz="1200" b="1" noProof="1">
                <a:solidFill>
                  <a:srgbClr val="3A3A3A"/>
                </a:solidFill>
                <a:latin typeface="MS PGothic" panose="020B0600070205080204" pitchFamily="34" charset="-128"/>
                <a:ea typeface="MS PGothic" panose="020B0600070205080204" pitchFamily="34" charset="-128"/>
              </a:rPr>
              <a:t>病院</a:t>
            </a:r>
            <a:endParaRPr lang="en-US" sz="1200" dirty="0">
              <a:latin typeface="MS PGothic" panose="020B0600070205080204" pitchFamily="34" charset="-128"/>
              <a:ea typeface="MS PGothic" panose="020B0600070205080204" pitchFamily="34" charset="-128"/>
            </a:endParaRPr>
          </a:p>
        </p:txBody>
      </p:sp>
      <p:cxnSp>
        <p:nvCxnSpPr>
          <p:cNvPr id="10" name="Straight Arrow Connector 9">
            <a:extLst>
              <a:ext uri="{FF2B5EF4-FFF2-40B4-BE49-F238E27FC236}">
                <a16:creationId xmlns:a16="http://schemas.microsoft.com/office/drawing/2014/main" id="{20513985-FAD0-CD5A-0505-E04EC10B4D5B}"/>
              </a:ext>
            </a:extLst>
          </p:cNvPr>
          <p:cNvCxnSpPr/>
          <p:nvPr/>
        </p:nvCxnSpPr>
        <p:spPr>
          <a:xfrm>
            <a:off x="3308219"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718628-CDD2-20B5-5810-2607E44995E0}"/>
              </a:ext>
            </a:extLst>
          </p:cNvPr>
          <p:cNvCxnSpPr>
            <a:cxnSpLocks/>
          </p:cNvCxnSpPr>
          <p:nvPr/>
        </p:nvCxnSpPr>
        <p:spPr>
          <a:xfrm>
            <a:off x="4532649" y="4005240"/>
            <a:ext cx="0" cy="29416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D49D94B-9A43-7F75-773D-00B283C32DEE}"/>
              </a:ext>
            </a:extLst>
          </p:cNvPr>
          <p:cNvSpPr txBox="1"/>
          <p:nvPr/>
        </p:nvSpPr>
        <p:spPr>
          <a:xfrm>
            <a:off x="3812275" y="4426274"/>
            <a:ext cx="1440160"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医学教育・</a:t>
            </a:r>
          </a:p>
          <a:p>
            <a:pPr algn="ctr"/>
            <a:r>
              <a:rPr lang="en-US" sz="1200" b="1" i="0" noProof="1">
                <a:solidFill>
                  <a:srgbClr val="3A3A3A"/>
                </a:solidFill>
                <a:effectLst/>
                <a:latin typeface="MS PGothic" panose="020B0600070205080204" pitchFamily="34" charset="-128"/>
                <a:ea typeface="MS PGothic" panose="020B0600070205080204" pitchFamily="34" charset="-128"/>
              </a:rPr>
              <a:t>研究機関</a:t>
            </a:r>
            <a:endParaRPr lang="en-US" sz="1200" dirty="0">
              <a:latin typeface="MS PGothic" panose="020B0600070205080204" pitchFamily="34" charset="-128"/>
              <a:ea typeface="MS PGothic" panose="020B0600070205080204" pitchFamily="34" charset="-128"/>
            </a:endParaRPr>
          </a:p>
        </p:txBody>
      </p:sp>
      <p:sp>
        <p:nvSpPr>
          <p:cNvPr id="28" name="Right Brace 27">
            <a:extLst>
              <a:ext uri="{FF2B5EF4-FFF2-40B4-BE49-F238E27FC236}">
                <a16:creationId xmlns:a16="http://schemas.microsoft.com/office/drawing/2014/main" id="{4E3CEEBC-CF27-BAFC-1600-40E7C0DD21B5}"/>
              </a:ext>
            </a:extLst>
          </p:cNvPr>
          <p:cNvSpPr/>
          <p:nvPr/>
        </p:nvSpPr>
        <p:spPr>
          <a:xfrm rot="5400000" flipV="1">
            <a:off x="704850" y="4834561"/>
            <a:ext cx="238112" cy="108004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0" name="Right Brace 29">
            <a:extLst>
              <a:ext uri="{FF2B5EF4-FFF2-40B4-BE49-F238E27FC236}">
                <a16:creationId xmlns:a16="http://schemas.microsoft.com/office/drawing/2014/main" id="{ABD1CA0C-2283-86CA-1089-1C3CA0D4753C}"/>
              </a:ext>
            </a:extLst>
          </p:cNvPr>
          <p:cNvSpPr/>
          <p:nvPr/>
        </p:nvSpPr>
        <p:spPr>
          <a:xfrm rot="5400000" flipV="1">
            <a:off x="3045149" y="3646391"/>
            <a:ext cx="238110" cy="3456384"/>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1" name="TextBox 30">
            <a:extLst>
              <a:ext uri="{FF2B5EF4-FFF2-40B4-BE49-F238E27FC236}">
                <a16:creationId xmlns:a16="http://schemas.microsoft.com/office/drawing/2014/main" id="{52B538BF-299D-D9B2-9541-42F5A44EEDFF}"/>
              </a:ext>
            </a:extLst>
          </p:cNvPr>
          <p:cNvSpPr txBox="1"/>
          <p:nvPr/>
        </p:nvSpPr>
        <p:spPr>
          <a:xfrm>
            <a:off x="2516131" y="5538331"/>
            <a:ext cx="1296068" cy="307777"/>
          </a:xfrm>
          <a:prstGeom prst="rect">
            <a:avLst/>
          </a:prstGeom>
          <a:noFill/>
        </p:spPr>
        <p:txBody>
          <a:bodyPr wrap="square">
            <a:spAutoFit/>
          </a:bodyPr>
          <a:lstStyle/>
          <a:p>
            <a:pPr algn="ctr"/>
            <a:r>
              <a:rPr lang="en-US" sz="1200" b="1" noProof="1">
                <a:solidFill>
                  <a:srgbClr val="3A3A3A"/>
                </a:solidFill>
                <a:latin typeface="MS PGothic" panose="020B0600070205080204" pitchFamily="34" charset="-128"/>
                <a:ea typeface="MS PGothic" panose="020B0600070205080204" pitchFamily="34" charset="-128"/>
              </a:rPr>
              <a:t>市場の</a:t>
            </a:r>
            <a:r>
              <a:rPr lang="en-US" sz="1400" b="1" noProof="1">
                <a:solidFill>
                  <a:srgbClr val="3A3A3A"/>
                </a:solidFill>
                <a:latin typeface="MS PGothic" panose="020B0600070205080204" pitchFamily="34" charset="-128"/>
                <a:ea typeface="MS PGothic" panose="020B0600070205080204" pitchFamily="34" charset="-128"/>
              </a:rPr>
              <a:t>20%</a:t>
            </a:r>
            <a:endParaRPr lang="en-US" sz="1200" b="1" dirty="0">
              <a:latin typeface="MS PGothic" panose="020B0600070205080204" pitchFamily="34" charset="-128"/>
              <a:ea typeface="MS PGothic" panose="020B0600070205080204" pitchFamily="34" charset="-128"/>
            </a:endParaRPr>
          </a:p>
        </p:txBody>
      </p:sp>
      <p:sp>
        <p:nvSpPr>
          <p:cNvPr id="32" name="TextBox 31">
            <a:extLst>
              <a:ext uri="{FF2B5EF4-FFF2-40B4-BE49-F238E27FC236}">
                <a16:creationId xmlns:a16="http://schemas.microsoft.com/office/drawing/2014/main" id="{7C69C293-5D06-6CBF-B78D-4EBF4113DBFD}"/>
              </a:ext>
            </a:extLst>
          </p:cNvPr>
          <p:cNvSpPr txBox="1"/>
          <p:nvPr/>
        </p:nvSpPr>
        <p:spPr>
          <a:xfrm>
            <a:off x="1912298" y="3191684"/>
            <a:ext cx="1611945" cy="276999"/>
          </a:xfrm>
          <a:prstGeom prst="rect">
            <a:avLst/>
          </a:prstGeom>
          <a:noFill/>
        </p:spPr>
        <p:txBody>
          <a:bodyPr wrap="square">
            <a:spAutoFit/>
          </a:bodyPr>
          <a:lstStyle/>
          <a:p>
            <a:pPr algn="ctr"/>
            <a:r>
              <a:rPr lang="en-US" sz="1200" b="1" noProof="1">
                <a:solidFill>
                  <a:schemeClr val="accent1"/>
                </a:solidFill>
                <a:latin typeface="MS PGothic" panose="020B0600070205080204" pitchFamily="34" charset="-128"/>
                <a:ea typeface="MS PGothic" panose="020B0600070205080204" pitchFamily="34" charset="-128"/>
              </a:rPr>
              <a:t>現地販売代理店</a:t>
            </a:r>
          </a:p>
        </p:txBody>
      </p:sp>
      <p:sp>
        <p:nvSpPr>
          <p:cNvPr id="12" name="TextBox 10">
            <a:extLst>
              <a:ext uri="{FF2B5EF4-FFF2-40B4-BE49-F238E27FC236}">
                <a16:creationId xmlns:a16="http://schemas.microsoft.com/office/drawing/2014/main" id="{8C376C89-E890-F365-2FE3-EE40E001AEE3}"/>
              </a:ext>
            </a:extLst>
          </p:cNvPr>
          <p:cNvSpPr txBox="1"/>
          <p:nvPr/>
        </p:nvSpPr>
        <p:spPr>
          <a:xfrm>
            <a:off x="5504220" y="2789591"/>
            <a:ext cx="1621558" cy="276999"/>
          </a:xfrm>
          <a:prstGeom prst="rect">
            <a:avLst/>
          </a:prstGeom>
          <a:noFill/>
        </p:spPr>
        <p:txBody>
          <a:bodyPr wrap="square">
            <a:spAutoFit/>
          </a:bodyPr>
          <a:lstStyle/>
          <a:p>
            <a:pPr marL="228600" indent="-228600" algn="ctr">
              <a:buFont typeface="+mj-lt"/>
              <a:buAutoNum type="arabicPeriod"/>
            </a:pPr>
            <a:r>
              <a:rPr lang="en-US" sz="1200" b="1" i="0" u="sng" noProof="1">
                <a:solidFill>
                  <a:srgbClr val="3A3A3A"/>
                </a:solidFill>
                <a:effectLst/>
                <a:latin typeface="MS PGothic" panose="020B0600070205080204" pitchFamily="34" charset="-128"/>
                <a:ea typeface="MS PGothic" panose="020B0600070205080204" pitchFamily="34" charset="-128"/>
              </a:rPr>
              <a:t>分散</a:t>
            </a:r>
            <a:r>
              <a:rPr lang="ja-JP" altLang="en-US" sz="1200" b="1" i="0" u="sng" noProof="1">
                <a:solidFill>
                  <a:srgbClr val="3A3A3A"/>
                </a:solidFill>
                <a:effectLst/>
                <a:latin typeface="MS PGothic" panose="020B0600070205080204" pitchFamily="34" charset="-128"/>
                <a:ea typeface="MS PGothic" panose="020B0600070205080204" pitchFamily="34" charset="-128"/>
              </a:rPr>
              <a:t>型</a:t>
            </a:r>
            <a:r>
              <a:rPr lang="en-US" sz="1200" b="1" i="0" u="sng" noProof="1">
                <a:solidFill>
                  <a:srgbClr val="3A3A3A"/>
                </a:solidFill>
                <a:effectLst/>
                <a:latin typeface="MS PGothic" panose="020B0600070205080204" pitchFamily="34" charset="-128"/>
                <a:ea typeface="MS PGothic" panose="020B0600070205080204" pitchFamily="34" charset="-128"/>
              </a:rPr>
              <a:t>調達モデル</a:t>
            </a:r>
          </a:p>
        </p:txBody>
      </p:sp>
      <p:sp>
        <p:nvSpPr>
          <p:cNvPr id="14" name="TextBox 11">
            <a:extLst>
              <a:ext uri="{FF2B5EF4-FFF2-40B4-BE49-F238E27FC236}">
                <a16:creationId xmlns:a16="http://schemas.microsoft.com/office/drawing/2014/main" id="{38900929-13D7-37E7-8E76-EE1F2C9FD278}"/>
              </a:ext>
            </a:extLst>
          </p:cNvPr>
          <p:cNvSpPr txBox="1"/>
          <p:nvPr/>
        </p:nvSpPr>
        <p:spPr>
          <a:xfrm>
            <a:off x="5474276" y="4138133"/>
            <a:ext cx="1862904" cy="276999"/>
          </a:xfrm>
          <a:prstGeom prst="rect">
            <a:avLst/>
          </a:prstGeom>
          <a:noFill/>
        </p:spPr>
        <p:txBody>
          <a:bodyPr wrap="square">
            <a:spAutoFit/>
          </a:bodyPr>
          <a:lstStyle/>
          <a:p>
            <a:pPr marL="228600" indent="-228600" algn="ctr">
              <a:buFont typeface="+mj-lt"/>
              <a:buAutoNum type="arabicPeriod" startAt="2"/>
            </a:pPr>
            <a:r>
              <a:rPr lang="ja-JP" altLang="en-US" sz="1200" b="1" i="0" u="sng" noProof="1">
                <a:solidFill>
                  <a:srgbClr val="3A3A3A"/>
                </a:solidFill>
                <a:effectLst/>
                <a:latin typeface="MS PGothic" panose="020B0600070205080204" pitchFamily="34" charset="-128"/>
                <a:ea typeface="MS PGothic" panose="020B0600070205080204" pitchFamily="34" charset="-128"/>
              </a:rPr>
              <a:t>一元的な</a:t>
            </a:r>
            <a:r>
              <a:rPr lang="en-US" sz="1200" b="1" i="0" u="sng" noProof="1">
                <a:solidFill>
                  <a:srgbClr val="3A3A3A"/>
                </a:solidFill>
                <a:effectLst/>
                <a:latin typeface="MS PGothic" panose="020B0600070205080204" pitchFamily="34" charset="-128"/>
                <a:ea typeface="MS PGothic" panose="020B0600070205080204" pitchFamily="34" charset="-128"/>
              </a:rPr>
              <a:t>調達モデル</a:t>
            </a:r>
            <a:endParaRPr lang="en-US" sz="1200" u="sng" dirty="0">
              <a:latin typeface="MS PGothic" panose="020B0600070205080204" pitchFamily="34" charset="-128"/>
              <a:ea typeface="MS PGothic" panose="020B0600070205080204" pitchFamily="34" charset="-128"/>
            </a:endParaRPr>
          </a:p>
        </p:txBody>
      </p:sp>
      <p:sp>
        <p:nvSpPr>
          <p:cNvPr id="16" name="TextBox 14">
            <a:extLst>
              <a:ext uri="{FF2B5EF4-FFF2-40B4-BE49-F238E27FC236}">
                <a16:creationId xmlns:a16="http://schemas.microsoft.com/office/drawing/2014/main" id="{37E8FF13-3B58-7973-79BB-9BBDF0443418}"/>
              </a:ext>
            </a:extLst>
          </p:cNvPr>
          <p:cNvSpPr txBox="1"/>
          <p:nvPr/>
        </p:nvSpPr>
        <p:spPr>
          <a:xfrm>
            <a:off x="5728212" y="3279196"/>
            <a:ext cx="3521804" cy="646331"/>
          </a:xfrm>
          <a:prstGeom prst="rect">
            <a:avLst/>
          </a:prstGeom>
          <a:noFill/>
        </p:spPr>
        <p:txBody>
          <a:bodyPr wrap="square">
            <a:spAutoFit/>
          </a:bodyPr>
          <a:lstStyle/>
          <a:p>
            <a:pPr marL="171450" indent="-171450">
              <a:buFont typeface="Arial" panose="020B0604020202020204" pitchFamily="34" charset="0"/>
              <a:buChar char="•"/>
            </a:pPr>
            <a:r>
              <a:rPr lang="ja-JP" altLang="en-US" sz="1200" noProof="1">
                <a:solidFill>
                  <a:srgbClr val="3A3A3A"/>
                </a:solidFill>
                <a:latin typeface="MS PGothic" panose="020B0600070205080204" pitchFamily="34" charset="-128"/>
                <a:ea typeface="MS PGothic" panose="020B0600070205080204" pitchFamily="34" charset="-128"/>
              </a:rPr>
              <a:t>ベトナムの調達モデルとしては</a:t>
            </a:r>
            <a:r>
              <a:rPr lang="ja-JP" altLang="en-US" sz="1200" b="0" i="0" noProof="1">
                <a:solidFill>
                  <a:srgbClr val="3A3A3A"/>
                </a:solidFill>
                <a:effectLst/>
                <a:latin typeface="MS PGothic" panose="020B0600070205080204" pitchFamily="34" charset="-128"/>
                <a:ea typeface="MS PGothic" panose="020B0600070205080204" pitchFamily="34" charset="-128"/>
              </a:rPr>
              <a:t>主流である</a:t>
            </a:r>
            <a:endParaRPr lang="en-US" sz="1200" b="0" i="0" noProof="1">
              <a:solidFill>
                <a:srgbClr val="3A3A3A"/>
              </a:solidFill>
              <a:effectLst/>
              <a:latin typeface="MS PGothic" panose="020B0600070205080204" pitchFamily="34" charset="-128"/>
              <a:ea typeface="MS PGothic" panose="020B0600070205080204" pitchFamily="34" charset="-128"/>
            </a:endParaRPr>
          </a:p>
          <a:p>
            <a:pPr marL="171450" indent="-171450">
              <a:buFont typeface="Arial" panose="020B0604020202020204" pitchFamily="34" charset="0"/>
              <a:buChar char="•"/>
            </a:pPr>
            <a:r>
              <a:rPr lang="en-US" sz="1200" b="0" i="0" noProof="1">
                <a:solidFill>
                  <a:srgbClr val="3A3A3A"/>
                </a:solidFill>
                <a:effectLst/>
                <a:latin typeface="MS PGothic" panose="020B0600070205080204" pitchFamily="34" charset="-128"/>
                <a:ea typeface="MS PGothic" panose="020B0600070205080204" pitchFamily="34" charset="-128"/>
              </a:rPr>
              <a:t>機関</a:t>
            </a:r>
            <a:r>
              <a:rPr lang="ja-JP" altLang="en-US" sz="1200" b="0" i="0" noProof="1">
                <a:solidFill>
                  <a:srgbClr val="3A3A3A"/>
                </a:solidFill>
                <a:effectLst/>
                <a:latin typeface="MS PGothic" panose="020B0600070205080204" pitchFamily="34" charset="-128"/>
                <a:ea typeface="MS PGothic" panose="020B0600070205080204" pitchFamily="34" charset="-128"/>
              </a:rPr>
              <a:t>・</a:t>
            </a:r>
            <a:r>
              <a:rPr lang="en-US" sz="1200" b="0" i="0" noProof="1">
                <a:solidFill>
                  <a:srgbClr val="3A3A3A"/>
                </a:solidFill>
                <a:effectLst/>
                <a:latin typeface="MS PGothic" panose="020B0600070205080204" pitchFamily="34" charset="-128"/>
                <a:ea typeface="MS PGothic" panose="020B0600070205080204" pitchFamily="34" charset="-128"/>
              </a:rPr>
              <a:t>組織は、</a:t>
            </a:r>
            <a:r>
              <a:rPr lang="ja-JP" altLang="en-US" sz="1200" b="0" i="0" noProof="1">
                <a:solidFill>
                  <a:srgbClr val="3A3A3A"/>
                </a:solidFill>
                <a:effectLst/>
                <a:latin typeface="MS PGothic" panose="020B0600070205080204" pitchFamily="34" charset="-128"/>
                <a:ea typeface="MS PGothic" panose="020B0600070205080204" pitchFamily="34" charset="-128"/>
              </a:rPr>
              <a:t>それぞれのニーズに応じて</a:t>
            </a:r>
            <a:r>
              <a:rPr lang="en-US" sz="1200" b="0" i="0" noProof="1">
                <a:solidFill>
                  <a:srgbClr val="3A3A3A"/>
                </a:solidFill>
                <a:effectLst/>
                <a:latin typeface="MS PGothic" panose="020B0600070205080204" pitchFamily="34" charset="-128"/>
                <a:ea typeface="MS PGothic" panose="020B0600070205080204" pitchFamily="34" charset="-128"/>
              </a:rPr>
              <a:t>直接調達を行う</a:t>
            </a:r>
            <a:endParaRPr lang="en-US" sz="1200" dirty="0">
              <a:latin typeface="MS PGothic" panose="020B0600070205080204" pitchFamily="34" charset="-128"/>
              <a:ea typeface="MS PGothic" panose="020B0600070205080204" pitchFamily="34" charset="-128"/>
            </a:endParaRPr>
          </a:p>
        </p:txBody>
      </p:sp>
      <p:sp>
        <p:nvSpPr>
          <p:cNvPr id="17" name="TextBox 16">
            <a:extLst>
              <a:ext uri="{FF2B5EF4-FFF2-40B4-BE49-F238E27FC236}">
                <a16:creationId xmlns:a16="http://schemas.microsoft.com/office/drawing/2014/main" id="{B679F53F-E53A-1405-EB7F-523D3195BB7A}"/>
              </a:ext>
            </a:extLst>
          </p:cNvPr>
          <p:cNvSpPr txBox="1"/>
          <p:nvPr/>
        </p:nvSpPr>
        <p:spPr>
          <a:xfrm>
            <a:off x="5718932" y="4665761"/>
            <a:ext cx="3688302" cy="1354217"/>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国レベルの</a:t>
            </a:r>
            <a:r>
              <a:rPr lang="ja-JP" altLang="en-US" sz="1200" b="0" i="0" noProof="1">
                <a:effectLst/>
                <a:latin typeface="MS PGothic" panose="020B0600070205080204" pitchFamily="34" charset="-128"/>
                <a:ea typeface="MS PGothic" panose="020B0600070205080204" pitchFamily="34" charset="-128"/>
              </a:rPr>
              <a:t>一元的な</a:t>
            </a:r>
            <a:r>
              <a:rPr lang="en-US" sz="1200" b="0" i="0" noProof="1">
                <a:effectLst/>
                <a:latin typeface="MS PGothic" panose="020B0600070205080204" pitchFamily="34" charset="-128"/>
                <a:ea typeface="MS PGothic" panose="020B0600070205080204" pitchFamily="34" charset="-128"/>
              </a:rPr>
              <a:t>調達</a:t>
            </a:r>
            <a:r>
              <a:rPr lang="ja-JP" altLang="en-US" sz="1200" b="0" i="0" noProof="1">
                <a:effectLst/>
                <a:latin typeface="MS PGothic" panose="020B0600070205080204" pitchFamily="34" charset="-128"/>
                <a:ea typeface="MS PGothic" panose="020B0600070205080204" pitchFamily="34" charset="-128"/>
              </a:rPr>
              <a:t>部門</a:t>
            </a:r>
            <a:r>
              <a:rPr lang="en-US" sz="1200" b="0" i="0" noProof="1">
                <a:effectLst/>
                <a:latin typeface="MS PGothic" panose="020B0600070205080204" pitchFamily="34" charset="-128"/>
                <a:ea typeface="MS PGothic" panose="020B0600070205080204" pitchFamily="34" charset="-128"/>
              </a:rPr>
              <a:t>と、</a:t>
            </a:r>
            <a:r>
              <a:rPr lang="ja-JP" altLang="en-US" sz="1200" b="0" i="0" noProof="1">
                <a:effectLst/>
                <a:latin typeface="MS PGothic" panose="020B0600070205080204" pitchFamily="34" charset="-128"/>
                <a:ea typeface="MS PGothic" panose="020B0600070205080204" pitchFamily="34" charset="-128"/>
              </a:rPr>
              <a:t>大臣レベル</a:t>
            </a:r>
            <a:r>
              <a:rPr lang="en-US" sz="1200" b="0" i="0" noProof="1">
                <a:effectLst/>
                <a:latin typeface="MS PGothic" panose="020B0600070205080204" pitchFamily="34" charset="-128"/>
                <a:ea typeface="MS PGothic" panose="020B0600070205080204" pitchFamily="34" charset="-128"/>
              </a:rPr>
              <a:t>、</a:t>
            </a:r>
            <a:r>
              <a:rPr lang="ja-JP" altLang="en-US" sz="1200" b="0" i="0" noProof="1">
                <a:effectLst/>
                <a:latin typeface="MS PGothic" panose="020B0600070205080204" pitchFamily="34" charset="-128"/>
                <a:ea typeface="MS PGothic" panose="020B0600070205080204" pitchFamily="34" charset="-128"/>
              </a:rPr>
              <a:t>支部レベル、または</a:t>
            </a:r>
            <a:r>
              <a:rPr lang="en-US" sz="1200" b="0" i="0" noProof="1">
                <a:effectLst/>
                <a:latin typeface="MS PGothic" panose="020B0600070205080204" pitchFamily="34" charset="-128"/>
                <a:ea typeface="MS PGothic" panose="020B0600070205080204" pitchFamily="34" charset="-128"/>
              </a:rPr>
              <a:t>地方レベルの調達</a:t>
            </a:r>
            <a:r>
              <a:rPr lang="ja-JP" altLang="en-US" sz="1200" b="0" i="0" noProof="1">
                <a:effectLst/>
                <a:latin typeface="MS PGothic" panose="020B0600070205080204" pitchFamily="34" charset="-128"/>
                <a:ea typeface="MS PGothic" panose="020B0600070205080204" pitchFamily="34" charset="-128"/>
              </a:rPr>
              <a:t>部門がある</a:t>
            </a:r>
            <a:endParaRPr lang="en-US" sz="1200" b="0" i="0" noProof="1">
              <a:effectLst/>
              <a:latin typeface="MS PGothic" panose="020B0600070205080204" pitchFamily="34" charset="-128"/>
              <a:ea typeface="MS PGothic" panose="020B0600070205080204" pitchFamily="34" charset="-128"/>
            </a:endParaRP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公共投資事業の調達は、 (公共投資法第6条に基づく) グループA、グループB、グループCに分類される</a:t>
            </a: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分類基準は、緊急性</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重要性、地域</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場所、セクター、投資要素または</a:t>
            </a:r>
            <a:r>
              <a:rPr lang="ja-JP" altLang="en-US" sz="1200" noProof="1">
                <a:latin typeface="MS PGothic" panose="020B0600070205080204" pitchFamily="34" charset="-128"/>
                <a:ea typeface="MS PGothic" panose="020B0600070205080204" pitchFamily="34" charset="-128"/>
              </a:rPr>
              <a:t>必要</a:t>
            </a:r>
            <a:r>
              <a:rPr lang="en-US" sz="1200" noProof="1">
                <a:latin typeface="MS PGothic" panose="020B0600070205080204" pitchFamily="34" charset="-128"/>
                <a:ea typeface="MS PGothic" panose="020B0600070205080204" pitchFamily="34" charset="-128"/>
              </a:rPr>
              <a:t>資本で構成される</a:t>
            </a:r>
          </a:p>
        </p:txBody>
      </p:sp>
      <p:sp>
        <p:nvSpPr>
          <p:cNvPr id="23" name="テキスト プレースホルダー 1">
            <a:extLst>
              <a:ext uri="{FF2B5EF4-FFF2-40B4-BE49-F238E27FC236}">
                <a16:creationId xmlns:a16="http://schemas.microsoft.com/office/drawing/2014/main" id="{344DAF29-DD41-D673-639E-F0E973C8E3F3}"/>
              </a:ext>
            </a:extLst>
          </p:cNvPr>
          <p:cNvSpPr txBox="1">
            <a:spLocks/>
          </p:cNvSpPr>
          <p:nvPr/>
        </p:nvSpPr>
        <p:spPr>
          <a:xfrm>
            <a:off x="199576" y="1072626"/>
            <a:ext cx="9505950" cy="1407565"/>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latin typeface="+mn-ea"/>
                <a:ea typeface="+mn-ea"/>
              </a:rPr>
              <a:t>ベトナムにおける医療調達制度</a:t>
            </a:r>
            <a:r>
              <a:rPr lang="en-US" altLang="ja-JP" sz="1400" b="1" noProof="1">
                <a:latin typeface="+mn-ea"/>
                <a:ea typeface="+mn-ea"/>
              </a:rPr>
              <a:t>の概要</a:t>
            </a:r>
          </a:p>
          <a:p>
            <a:pPr marL="742950" lvl="1" indent="-285750">
              <a:buFont typeface="Wingdings" panose="05000000000000000000" pitchFamily="2" charset="2"/>
              <a:buChar char="ü"/>
            </a:pPr>
            <a:r>
              <a:rPr lang="en-US" altLang="ja-JP" sz="1200" noProof="1">
                <a:latin typeface="+mn-ea"/>
                <a:cs typeface="Arial" panose="020B0604020202020204" pitchFamily="34" charset="0"/>
              </a:rPr>
              <a:t>ベトナムでは、</a:t>
            </a:r>
            <a:r>
              <a:rPr lang="ja-JP" altLang="en-US" sz="1200" b="1" noProof="1">
                <a:solidFill>
                  <a:srgbClr val="40647F"/>
                </a:solidFill>
                <a:latin typeface="+mn-ea"/>
                <a:cs typeface="Arial" panose="020B0604020202020204" pitchFamily="34" charset="0"/>
              </a:rPr>
              <a:t>保健省が</a:t>
            </a:r>
            <a:r>
              <a:rPr lang="en-US" altLang="ja-JP" sz="1200" b="1" noProof="1">
                <a:solidFill>
                  <a:srgbClr val="40647F"/>
                </a:solidFill>
                <a:latin typeface="+mn-ea"/>
                <a:cs typeface="Arial" panose="020B0604020202020204" pitchFamily="34" charset="0"/>
              </a:rPr>
              <a:t>すべての医療施設を規制し</a:t>
            </a:r>
            <a:r>
              <a:rPr lang="ja-JP" altLang="en-US" sz="1200" b="1" noProof="1">
                <a:solidFill>
                  <a:srgbClr val="40647F"/>
                </a:solidFill>
                <a:latin typeface="+mn-ea"/>
                <a:cs typeface="Arial" panose="020B0604020202020204" pitchFamily="34" charset="0"/>
              </a:rPr>
              <a:t>ているものの</a:t>
            </a:r>
            <a:r>
              <a:rPr lang="en-US" altLang="ja-JP" sz="1200" b="1" noProof="1">
                <a:solidFill>
                  <a:srgbClr val="40647F"/>
                </a:solidFill>
                <a:latin typeface="+mn-ea"/>
                <a:cs typeface="Arial" panose="020B0604020202020204" pitchFamily="34" charset="0"/>
              </a:rPr>
              <a:t>、ほとんどの施設が独自</a:t>
            </a:r>
            <a:r>
              <a:rPr lang="ja-JP" altLang="en-US" sz="1200" b="1" noProof="1">
                <a:solidFill>
                  <a:srgbClr val="40647F"/>
                </a:solidFill>
                <a:latin typeface="+mn-ea"/>
                <a:cs typeface="Arial" panose="020B0604020202020204" pitchFamily="34" charset="0"/>
              </a:rPr>
              <a:t>で</a:t>
            </a:r>
            <a:r>
              <a:rPr lang="en-US" altLang="ja-JP" sz="1200" b="1" noProof="1">
                <a:solidFill>
                  <a:srgbClr val="40647F"/>
                </a:solidFill>
                <a:latin typeface="+mn-ea"/>
                <a:cs typeface="Arial" panose="020B0604020202020204" pitchFamily="34" charset="0"/>
              </a:rPr>
              <a:t>調達を行ってい</a:t>
            </a:r>
            <a:r>
              <a:rPr lang="ja-JP" altLang="en-US" sz="1200" b="1" noProof="1">
                <a:solidFill>
                  <a:srgbClr val="40647F"/>
                </a:solidFill>
                <a:latin typeface="+mn-ea"/>
                <a:cs typeface="Arial" panose="020B0604020202020204" pitchFamily="34" charset="0"/>
              </a:rPr>
              <a:t>る</a:t>
            </a:r>
            <a:endParaRPr lang="en-US" altLang="ja-JP" sz="1200" dirty="0">
              <a:latin typeface="+mn-ea"/>
              <a:cs typeface="Arial" panose="020B0604020202020204" pitchFamily="34" charset="0"/>
            </a:endParaRPr>
          </a:p>
          <a:p>
            <a:pPr marL="742950" lvl="1" indent="-285750">
              <a:buFont typeface="Wingdings" panose="05000000000000000000" pitchFamily="2" charset="2"/>
              <a:buChar char="ü"/>
            </a:pPr>
            <a:r>
              <a:rPr lang="en-US" altLang="ja-JP" sz="1200" noProof="1">
                <a:latin typeface="+mn-ea"/>
                <a:cs typeface="Arial" panose="020B0604020202020204" pitchFamily="34" charset="0"/>
              </a:rPr>
              <a:t>一部の州では、</a:t>
            </a:r>
            <a:r>
              <a:rPr lang="ja-JP" altLang="en-US" sz="1200" noProof="1">
                <a:latin typeface="+mn-ea"/>
                <a:cs typeface="Arial" panose="020B0604020202020204" pitchFamily="34" charset="0"/>
              </a:rPr>
              <a:t>州人民委員会（</a:t>
            </a:r>
            <a:r>
              <a:rPr lang="en-US" altLang="ja-JP" sz="1200" noProof="1">
                <a:latin typeface="+mn-ea"/>
                <a:cs typeface="Arial" panose="020B0604020202020204" pitchFamily="34" charset="0"/>
              </a:rPr>
              <a:t>PPC</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または</a:t>
            </a:r>
            <a:r>
              <a:rPr lang="ja-JP" altLang="en-US" sz="1200" noProof="1">
                <a:latin typeface="+mn-ea"/>
                <a:cs typeface="Arial" panose="020B0604020202020204" pitchFamily="34" charset="0"/>
              </a:rPr>
              <a:t>州保健局（</a:t>
            </a:r>
            <a:r>
              <a:rPr lang="en-US" altLang="ja-JP" sz="1200" noProof="1">
                <a:latin typeface="+mn-ea"/>
                <a:cs typeface="Arial" panose="020B0604020202020204" pitchFamily="34" charset="0"/>
              </a:rPr>
              <a:t>PHD</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が調達を一元化</a:t>
            </a:r>
            <a:r>
              <a:rPr lang="ja-JP" altLang="en-US" sz="1200" noProof="1">
                <a:latin typeface="+mn-ea"/>
                <a:cs typeface="Arial" panose="020B0604020202020204" pitchFamily="34" charset="0"/>
              </a:rPr>
              <a:t>している場合がある</a:t>
            </a:r>
            <a:endParaRPr lang="en-US" altLang="ja-JP" sz="1200" noProof="1">
              <a:latin typeface="+mn-ea"/>
              <a:cs typeface="Arial" panose="020B0604020202020204" pitchFamily="34" charset="0"/>
            </a:endParaRPr>
          </a:p>
          <a:p>
            <a:pPr marL="742950" lvl="1" indent="-285750">
              <a:buFont typeface="Wingdings" panose="05000000000000000000" pitchFamily="2" charset="2"/>
              <a:buChar char="ü"/>
            </a:pPr>
            <a:r>
              <a:rPr lang="en-US" altLang="ja-JP" sz="1200" noProof="1">
                <a:latin typeface="+mn-ea"/>
                <a:cs typeface="Arial" panose="020B0604020202020204" pitchFamily="34" charset="0"/>
              </a:rPr>
              <a:t>地方分権化の</a:t>
            </a:r>
            <a:r>
              <a:rPr lang="ja-JP" altLang="en-US" sz="1200" noProof="1">
                <a:latin typeface="+mn-ea"/>
                <a:cs typeface="Arial" panose="020B0604020202020204" pitchFamily="34" charset="0"/>
              </a:rPr>
              <a:t>影響</a:t>
            </a:r>
            <a:r>
              <a:rPr lang="en-US" altLang="ja-JP" sz="1200" noProof="1">
                <a:latin typeface="+mn-ea"/>
                <a:cs typeface="Arial" panose="020B0604020202020204" pitchFamily="34" charset="0"/>
              </a:rPr>
              <a:t>により、民間病院を含む購入者は、調達</a:t>
            </a:r>
            <a:r>
              <a:rPr lang="ja-JP" altLang="en-US" sz="1200" noProof="1">
                <a:latin typeface="+mn-ea"/>
                <a:cs typeface="Arial" panose="020B0604020202020204" pitchFamily="34" charset="0"/>
              </a:rPr>
              <a:t>の調整を行う際にこれまでより</a:t>
            </a:r>
            <a:r>
              <a:rPr lang="en-US" altLang="ja-JP" sz="1200" noProof="1">
                <a:latin typeface="+mn-ea"/>
                <a:cs typeface="Arial" panose="020B0604020202020204" pitchFamily="34" charset="0"/>
              </a:rPr>
              <a:t>大きな自主性を持</a:t>
            </a:r>
            <a:r>
              <a:rPr lang="ja-JP" altLang="en-US" sz="1200" noProof="1">
                <a:latin typeface="+mn-ea"/>
                <a:cs typeface="Arial" panose="020B0604020202020204" pitchFamily="34" charset="0"/>
              </a:rPr>
              <a:t>てる</a:t>
            </a:r>
            <a:r>
              <a:rPr lang="en-US" altLang="ja-JP" sz="1200" noProof="1">
                <a:latin typeface="+mn-ea"/>
                <a:cs typeface="Arial" panose="020B0604020202020204" pitchFamily="34" charset="0"/>
              </a:rPr>
              <a:t>ようになった</a:t>
            </a:r>
          </a:p>
          <a:p>
            <a:pPr marL="742950" lvl="1" indent="-285750">
              <a:buFont typeface="Wingdings" panose="05000000000000000000" pitchFamily="2" charset="2"/>
              <a:buChar char="ü"/>
            </a:pPr>
            <a:r>
              <a:rPr lang="ja-JP" altLang="en-US" sz="1200" noProof="1">
                <a:latin typeface="+mn-ea"/>
                <a:cs typeface="Arial" panose="020B0604020202020204" pitchFamily="34" charset="0"/>
              </a:rPr>
              <a:t>例えば、ホーチミン</a:t>
            </a:r>
            <a:r>
              <a:rPr lang="en-US" altLang="ja-JP" sz="1200" noProof="1">
                <a:latin typeface="+mn-ea"/>
                <a:cs typeface="Arial" panose="020B0604020202020204" pitchFamily="34" charset="0"/>
              </a:rPr>
              <a:t>市の公共資産調達センター</a:t>
            </a:r>
            <a:r>
              <a:rPr lang="ja-JP" altLang="en-US" sz="1200" noProof="1">
                <a:latin typeface="+mn-ea"/>
                <a:cs typeface="Arial" panose="020B0604020202020204" pitchFamily="34" charset="0"/>
              </a:rPr>
              <a:t>解散の動きに見られるように</a:t>
            </a:r>
            <a:r>
              <a:rPr lang="en-US" altLang="ja-JP" sz="1200" noProof="1">
                <a:latin typeface="+mn-ea"/>
                <a:cs typeface="Arial" panose="020B0604020202020204" pitchFamily="34" charset="0"/>
              </a:rPr>
              <a:t>、同国の保健システムにおける調達</a:t>
            </a:r>
            <a:r>
              <a:rPr lang="ja-JP" altLang="en-US" sz="1200" noProof="1">
                <a:latin typeface="+mn-ea"/>
                <a:cs typeface="Arial" panose="020B0604020202020204" pitchFamily="34" charset="0"/>
              </a:rPr>
              <a:t>制度は</a:t>
            </a:r>
            <a:r>
              <a:rPr lang="en-US" altLang="ja-JP" sz="1200" noProof="1">
                <a:latin typeface="+mn-ea"/>
                <a:cs typeface="Arial" panose="020B0604020202020204" pitchFamily="34" charset="0"/>
              </a:rPr>
              <a:t>重要な</a:t>
            </a:r>
            <a:r>
              <a:rPr lang="ja-JP" altLang="en-US" sz="1200" noProof="1">
                <a:latin typeface="+mn-ea"/>
                <a:cs typeface="Arial" panose="020B0604020202020204" pitchFamily="34" charset="0"/>
              </a:rPr>
              <a:t>変化の</a:t>
            </a:r>
            <a:r>
              <a:rPr lang="en-US" altLang="ja-JP" sz="1200" noProof="1">
                <a:latin typeface="+mn-ea"/>
                <a:cs typeface="Arial" panose="020B0604020202020204" pitchFamily="34" charset="0"/>
              </a:rPr>
              <a:t>節目</a:t>
            </a:r>
            <a:r>
              <a:rPr lang="ja-JP" altLang="en-US" sz="1200" noProof="1">
                <a:latin typeface="+mn-ea"/>
                <a:cs typeface="Arial" panose="020B0604020202020204" pitchFamily="34" charset="0"/>
              </a:rPr>
              <a:t>を迎えている</a:t>
            </a:r>
            <a:endParaRPr lang="en-US" altLang="ja-JP" sz="1200" dirty="0">
              <a:latin typeface="+mn-ea"/>
              <a:cs typeface="Arial" panose="020B0604020202020204" pitchFamily="34" charset="0"/>
            </a:endParaRPr>
          </a:p>
          <a:p>
            <a:pPr lvl="1"/>
            <a:endParaRPr lang="ja-JP" altLang="en-US" dirty="0">
              <a:latin typeface="+mn-ea"/>
            </a:endParaRPr>
          </a:p>
        </p:txBody>
      </p:sp>
      <p:sp>
        <p:nvSpPr>
          <p:cNvPr id="39" name="TextBox 8">
            <a:extLst>
              <a:ext uri="{FF2B5EF4-FFF2-40B4-BE49-F238E27FC236}">
                <a16:creationId xmlns:a16="http://schemas.microsoft.com/office/drawing/2014/main" id="{0BE0F77A-9042-3D95-89B1-31FBE2E70F92}"/>
              </a:ext>
            </a:extLst>
          </p:cNvPr>
          <p:cNvSpPr txBox="1"/>
          <p:nvPr/>
        </p:nvSpPr>
        <p:spPr>
          <a:xfrm>
            <a:off x="211951" y="2276872"/>
            <a:ext cx="1440159" cy="307777"/>
          </a:xfrm>
          <a:prstGeom prst="rect">
            <a:avLst/>
          </a:prstGeom>
          <a:solidFill>
            <a:srgbClr val="40647F"/>
          </a:solidFill>
        </p:spPr>
        <p:txBody>
          <a:bodyPr wrap="square">
            <a:spAutoFit/>
          </a:bodyPr>
          <a:lstStyle/>
          <a:p>
            <a:pPr>
              <a:spcBef>
                <a:spcPts val="300"/>
              </a:spcBef>
              <a:spcAft>
                <a:spcPts val="300"/>
              </a:spcAft>
            </a:pPr>
            <a:r>
              <a:rPr lang="ja-JP" altLang="en-US" sz="1400" b="1" noProof="1">
                <a:solidFill>
                  <a:schemeClr val="bg1"/>
                </a:solidFill>
                <a:latin typeface="MS PGothic" panose="020B0600070205080204" pitchFamily="34" charset="-128"/>
                <a:ea typeface="MS PGothic" panose="020B0600070205080204" pitchFamily="34" charset="-128"/>
              </a:rPr>
              <a:t>調達市場の割合</a:t>
            </a:r>
            <a:endParaRPr lang="en-US" sz="1400" b="1" noProof="1">
              <a:solidFill>
                <a:schemeClr val="bg1"/>
              </a:solidFill>
              <a:latin typeface="MS PGothic" panose="020B0600070205080204" pitchFamily="34" charset="-128"/>
              <a:ea typeface="MS PGothic" panose="020B0600070205080204" pitchFamily="34" charset="-128"/>
            </a:endParaRPr>
          </a:p>
        </p:txBody>
      </p:sp>
      <p:sp>
        <p:nvSpPr>
          <p:cNvPr id="40" name="TextBox 8">
            <a:extLst>
              <a:ext uri="{FF2B5EF4-FFF2-40B4-BE49-F238E27FC236}">
                <a16:creationId xmlns:a16="http://schemas.microsoft.com/office/drawing/2014/main" id="{2DC12A72-7FDE-6E11-C5AC-096FD27B1349}"/>
              </a:ext>
            </a:extLst>
          </p:cNvPr>
          <p:cNvSpPr txBox="1"/>
          <p:nvPr/>
        </p:nvSpPr>
        <p:spPr>
          <a:xfrm>
            <a:off x="5412345" y="2293410"/>
            <a:ext cx="1938345" cy="307777"/>
          </a:xfrm>
          <a:prstGeom prst="rect">
            <a:avLst/>
          </a:prstGeom>
          <a:solidFill>
            <a:srgbClr val="40647F"/>
          </a:solidFill>
        </p:spPr>
        <p:txBody>
          <a:bodyPr wrap="square">
            <a:spAutoFit/>
          </a:bodyPr>
          <a:lstStyle/>
          <a:p>
            <a:pPr>
              <a:spcBef>
                <a:spcPts val="300"/>
              </a:spcBef>
              <a:spcAft>
                <a:spcPts val="300"/>
              </a:spcAft>
            </a:pPr>
            <a:r>
              <a:rPr lang="en-US" altLang="ja-JP" sz="1400" b="1" noProof="1">
                <a:solidFill>
                  <a:schemeClr val="bg1"/>
                </a:solidFill>
                <a:latin typeface="MS PGothic" panose="020B0600070205080204" pitchFamily="34" charset="-128"/>
                <a:ea typeface="MS PGothic" panose="020B0600070205080204" pitchFamily="34" charset="-128"/>
              </a:rPr>
              <a:t>2</a:t>
            </a:r>
            <a:r>
              <a:rPr lang="ja-JP" altLang="en-US" sz="1400" b="1" noProof="1">
                <a:solidFill>
                  <a:schemeClr val="bg1"/>
                </a:solidFill>
                <a:latin typeface="MS PGothic" panose="020B0600070205080204" pitchFamily="34" charset="-128"/>
                <a:ea typeface="MS PGothic" panose="020B0600070205080204" pitchFamily="34" charset="-128"/>
              </a:rPr>
              <a:t>つの公共調達モデル</a:t>
            </a:r>
          </a:p>
        </p:txBody>
      </p:sp>
    </p:spTree>
    <p:extLst>
      <p:ext uri="{BB962C8B-B14F-4D97-AF65-F5344CB8AC3E}">
        <p14:creationId xmlns:p14="http://schemas.microsoft.com/office/powerpoint/2010/main" val="2400993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ベトナム</a:t>
            </a:r>
            <a:r>
              <a:rPr lang="ja-JP" altLang="en-US" noProof="1"/>
              <a:t>／</a:t>
            </a:r>
            <a:r>
              <a:rPr lang="en-US" altLang="ja-JP" noProof="1"/>
              <a:t>医療</a:t>
            </a:r>
            <a:r>
              <a:rPr lang="ja-JP" altLang="en-US" noProof="1"/>
              <a:t>関連／</a:t>
            </a:r>
            <a:r>
              <a:rPr lang="en-US" altLang="ja-JP" noProof="1"/>
              <a:t>制度</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医療調達</a:t>
            </a:r>
            <a:r>
              <a:rPr lang="ja-JP" altLang="en-US" noProof="1"/>
              <a:t>制度</a:t>
            </a:r>
            <a:r>
              <a:rPr lang="en-US" altLang="ja-JP" noProof="1"/>
              <a:t>の概要</a:t>
            </a:r>
            <a:r>
              <a:rPr lang="ja-JP" altLang="en-US" noProof="1"/>
              <a:t>（</a:t>
            </a:r>
            <a:r>
              <a:rPr lang="en-US" altLang="ja-JP" noProof="1"/>
              <a:t>2</a:t>
            </a:r>
            <a:r>
              <a:rPr lang="ja-JP" altLang="en-US" noProof="1"/>
              <a:t>／</a:t>
            </a:r>
            <a:r>
              <a:rPr lang="en-US" altLang="ja-JP" noProof="1"/>
              <a:t>2</a:t>
            </a:r>
            <a:r>
              <a:rPr lang="ja-JP" altLang="en-US" noProof="1"/>
              <a:t>）</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 </a:t>
            </a:r>
            <a:r>
              <a:rPr lang="en-US" altLang="ja-JP" sz="640" dirty="0"/>
              <a:t>Switzerland Global Enterprise</a:t>
            </a:r>
            <a:r>
              <a:rPr lang="ja-JP" altLang="en-US" sz="640" dirty="0"/>
              <a:t>「</a:t>
            </a:r>
            <a:r>
              <a:rPr lang="en-US" altLang="ja-JP" sz="640" dirty="0"/>
              <a:t>Public Procurement in Vietnam</a:t>
            </a:r>
            <a:r>
              <a:rPr lang="ja-JP" altLang="en-US" sz="640" dirty="0"/>
              <a:t>」 、</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r>
              <a:rPr lang="en-US" altLang="ja-JP" sz="640" dirty="0"/>
              <a:t>International Trade Administration, U.S. Department of Commerce</a:t>
            </a:r>
            <a:r>
              <a:rPr lang="ja-JP" altLang="en-US" sz="640" dirty="0"/>
              <a:t>「</a:t>
            </a:r>
            <a:r>
              <a:rPr lang="en-US" altLang="ja-JP" sz="640" dirty="0"/>
              <a:t>Vietnam – Country Commercial Guide</a:t>
            </a:r>
            <a:r>
              <a:rPr lang="ja-JP" altLang="en-US" sz="640" dirty="0"/>
              <a:t>」</a:t>
            </a:r>
            <a:endParaRPr lang="en-US" altLang="ja-JP" sz="640" dirty="0"/>
          </a:p>
        </p:txBody>
      </p:sp>
      <p:sp>
        <p:nvSpPr>
          <p:cNvPr id="5" name="TextBox 4">
            <a:extLst>
              <a:ext uri="{FF2B5EF4-FFF2-40B4-BE49-F238E27FC236}">
                <a16:creationId xmlns:a16="http://schemas.microsoft.com/office/drawing/2014/main" id="{D801F31E-A158-4D71-22ED-37FA51696EC8}"/>
              </a:ext>
            </a:extLst>
          </p:cNvPr>
          <p:cNvSpPr txBox="1"/>
          <p:nvPr/>
        </p:nvSpPr>
        <p:spPr>
          <a:xfrm>
            <a:off x="344488" y="1359639"/>
            <a:ext cx="4320480" cy="1277273"/>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公共調達法43/2013/QH13</a:t>
            </a:r>
          </a:p>
          <a:p>
            <a:pPr marL="285750" indent="-2857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政府調達を管理する規制枠組みは、43/2013/QH13の公共調達法に概説されている。</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2013年10月26日に承認。</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これを補完するものとして、2014年8月15日に公布された法令第63/2014号/ND-CPは、請負業者の選定に関する規定を定めている。</a:t>
            </a:r>
          </a:p>
        </p:txBody>
      </p:sp>
      <p:sp>
        <p:nvSpPr>
          <p:cNvPr id="7" name="TextBox 6">
            <a:extLst>
              <a:ext uri="{FF2B5EF4-FFF2-40B4-BE49-F238E27FC236}">
                <a16:creationId xmlns:a16="http://schemas.microsoft.com/office/drawing/2014/main" id="{B7D0A868-5690-992E-260D-A7149510CAA5}"/>
              </a:ext>
            </a:extLst>
          </p:cNvPr>
          <p:cNvSpPr txBox="1"/>
          <p:nvPr/>
        </p:nvSpPr>
        <p:spPr>
          <a:xfrm>
            <a:off x="344488" y="5092390"/>
            <a:ext cx="4282913" cy="1423467"/>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第3条 サーキュラーNo.58/2016/TT-BTCの</a:t>
            </a:r>
          </a:p>
          <a:p>
            <a:pPr marL="285750" indent="-285750">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軍隊や公的機関を含む様々な国家機関や組織の活動を維持するための調達のための国家資本の配分</a:t>
            </a:r>
            <a:r>
              <a:rPr lang="en-US" sz="1200" noProof="1">
                <a:latin typeface="MS PGothic" panose="020B0600070205080204" pitchFamily="34" charset="-128"/>
                <a:ea typeface="MS PGothic" panose="020B0600070205080204" pitchFamily="34" charset="-128"/>
              </a:rPr>
              <a:t>について詳述している。</a:t>
            </a:r>
          </a:p>
          <a:p>
            <a:pPr marL="285750" indent="-285750">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契約者の選定方法には、一般競争入札、限定入札、直接指名、直接調達、競争見積、自己執行があり、特定の契約者の選定</a:t>
            </a:r>
            <a:r>
              <a:rPr lang="ja-JP" altLang="en-US" sz="1200" b="0" i="0" noProof="1">
                <a:effectLst/>
                <a:latin typeface="MS PGothic" panose="020B0600070205080204" pitchFamily="34" charset="-128"/>
                <a:ea typeface="MS PGothic" panose="020B0600070205080204" pitchFamily="34" charset="-128"/>
              </a:rPr>
              <a:t>を</a:t>
            </a:r>
            <a:r>
              <a:rPr lang="en-US" sz="1200" b="0" i="0" noProof="1">
                <a:effectLst/>
                <a:latin typeface="MS PGothic" panose="020B0600070205080204" pitchFamily="34" charset="-128"/>
                <a:ea typeface="MS PGothic" panose="020B0600070205080204" pitchFamily="34" charset="-128"/>
              </a:rPr>
              <a:t>必要</a:t>
            </a:r>
            <a:r>
              <a:rPr lang="ja-JP" altLang="en-US" sz="1200" b="0" i="0" noProof="1">
                <a:effectLst/>
                <a:latin typeface="MS PGothic" panose="020B0600070205080204" pitchFamily="34" charset="-128"/>
                <a:ea typeface="MS PGothic" panose="020B0600070205080204" pitchFamily="34" charset="-128"/>
              </a:rPr>
              <a:t>とする</a:t>
            </a:r>
            <a:r>
              <a:rPr lang="en-US" sz="1200" b="0" i="0" noProof="1">
                <a:effectLst/>
                <a:latin typeface="MS PGothic" panose="020B0600070205080204" pitchFamily="34" charset="-128"/>
                <a:ea typeface="MS PGothic" panose="020B0600070205080204" pitchFamily="34" charset="-128"/>
              </a:rPr>
              <a:t>場合</a:t>
            </a:r>
            <a:r>
              <a:rPr lang="ja-JP" altLang="en-US" sz="1200" b="0" i="0" noProof="1">
                <a:effectLst/>
                <a:latin typeface="MS PGothic" panose="020B0600070205080204" pitchFamily="34" charset="-128"/>
                <a:ea typeface="MS PGothic" panose="020B0600070205080204" pitchFamily="34" charset="-128"/>
              </a:rPr>
              <a:t>もある。</a:t>
            </a:r>
            <a:endParaRPr lang="en-US" sz="1200" b="0" i="0" noProof="1">
              <a:effectLst/>
              <a:latin typeface="MS PGothic" panose="020B0600070205080204" pitchFamily="34" charset="-128"/>
              <a:ea typeface="MS PGothic" panose="020B0600070205080204" pitchFamily="34" charset="-128"/>
            </a:endParaRPr>
          </a:p>
        </p:txBody>
      </p:sp>
      <p:sp>
        <p:nvSpPr>
          <p:cNvPr id="8" name="TextBox 7">
            <a:extLst>
              <a:ext uri="{FF2B5EF4-FFF2-40B4-BE49-F238E27FC236}">
                <a16:creationId xmlns:a16="http://schemas.microsoft.com/office/drawing/2014/main" id="{E8C6FD8D-161E-39EA-D27C-B906D2AEE855}"/>
              </a:ext>
            </a:extLst>
          </p:cNvPr>
          <p:cNvSpPr txBox="1"/>
          <p:nvPr/>
        </p:nvSpPr>
        <p:spPr>
          <a:xfrm>
            <a:off x="344488" y="3834746"/>
            <a:ext cx="4320480" cy="1092607"/>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法令第15/2015号/ND-CP</a:t>
            </a:r>
          </a:p>
          <a:p>
            <a:pPr marL="285750" indent="-2857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政令によると、プロジェクト提案が承認された場合、省庁、</a:t>
            </a:r>
            <a:r>
              <a:rPr lang="ja-JP" altLang="en-US" sz="1200" noProof="1">
                <a:latin typeface="MS PGothic" panose="020B0600070205080204" pitchFamily="34" charset="-128"/>
                <a:ea typeface="MS PGothic" panose="020B0600070205080204" pitchFamily="34" charset="-128"/>
              </a:rPr>
              <a:t>州</a:t>
            </a:r>
            <a:r>
              <a:rPr lang="en-US" sz="1200" noProof="1">
                <a:latin typeface="MS PGothic" panose="020B0600070205080204" pitchFamily="34" charset="-128"/>
                <a:ea typeface="MS PGothic" panose="020B0600070205080204" pitchFamily="34" charset="-128"/>
              </a:rPr>
              <a:t>人民委員会、規制機関は、入札規則に従って、7営業日以内に単一のプロジェクトまたはプロジェクトポートフォリオを国家電子調達システムに発表する必要があ</a:t>
            </a:r>
            <a:r>
              <a:rPr lang="ja-JP" altLang="en-US" sz="1200" noProof="1">
                <a:latin typeface="MS PGothic" panose="020B0600070205080204" pitchFamily="34" charset="-128"/>
                <a:ea typeface="MS PGothic" panose="020B0600070205080204" pitchFamily="34" charset="-128"/>
              </a:rPr>
              <a:t>る</a:t>
            </a:r>
            <a:r>
              <a:rPr lang="en-US" sz="1200" noProof="1">
                <a:latin typeface="MS PGothic" panose="020B0600070205080204" pitchFamily="34" charset="-128"/>
                <a:ea typeface="MS PGothic" panose="020B0600070205080204" pitchFamily="34" charset="-128"/>
              </a:rPr>
              <a:t>。</a:t>
            </a:r>
            <a:endParaRPr lang="en-US" sz="1200" b="0" i="0" dirty="0">
              <a:solidFill>
                <a:schemeClr val="accent5"/>
              </a:solidFill>
              <a:effectLst/>
              <a:latin typeface="MS PGothic" panose="020B0600070205080204" pitchFamily="34" charset="-128"/>
              <a:ea typeface="MS PGothic" panose="020B0600070205080204" pitchFamily="34" charset="-128"/>
            </a:endParaRPr>
          </a:p>
        </p:txBody>
      </p:sp>
      <p:sp>
        <p:nvSpPr>
          <p:cNvPr id="9" name="TextBox 8">
            <a:extLst>
              <a:ext uri="{FF2B5EF4-FFF2-40B4-BE49-F238E27FC236}">
                <a16:creationId xmlns:a16="http://schemas.microsoft.com/office/drawing/2014/main" id="{7F99055F-0A68-BB6A-B8CE-6929B8B955CE}"/>
              </a:ext>
            </a:extLst>
          </p:cNvPr>
          <p:cNvSpPr txBox="1"/>
          <p:nvPr/>
        </p:nvSpPr>
        <p:spPr>
          <a:xfrm>
            <a:off x="344488" y="2761767"/>
            <a:ext cx="4320480" cy="907941"/>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法令第63/2014号/ND-CP</a:t>
            </a:r>
          </a:p>
          <a:p>
            <a:pPr marL="285750" indent="-285750">
              <a:spcBef>
                <a:spcPts val="300"/>
              </a:spcBef>
              <a:spcAft>
                <a:spcPts val="300"/>
              </a:spcAft>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政令は、入札法第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条第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項および第</a:t>
            </a:r>
            <a:r>
              <a:rPr lang="en-US" altLang="ja-JP" sz="1200" noProof="1">
                <a:latin typeface="MS PGothic" panose="020B0600070205080204" pitchFamily="34" charset="-128"/>
                <a:ea typeface="MS PGothic" panose="020B0600070205080204" pitchFamily="34" charset="-128"/>
              </a:rPr>
              <a:t>2</a:t>
            </a:r>
            <a:r>
              <a:rPr lang="ja-JP" altLang="en-US" sz="1200" noProof="1">
                <a:latin typeface="MS PGothic" panose="020B0600070205080204" pitchFamily="34" charset="-128"/>
                <a:ea typeface="MS PGothic" panose="020B0600070205080204" pitchFamily="34" charset="-128"/>
              </a:rPr>
              <a:t>条第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項に記載された規則に準拠する適格な請負業者の選定に関する入札法の規定の実施について明確化する。</a:t>
            </a:r>
            <a:endParaRPr lang="en-US" sz="1200" noProof="1">
              <a:latin typeface="MS PGothic" panose="020B0600070205080204" pitchFamily="34" charset="-128"/>
              <a:ea typeface="MS PGothic" panose="020B0600070205080204" pitchFamily="34" charset="-128"/>
            </a:endParaRPr>
          </a:p>
        </p:txBody>
      </p:sp>
      <p:graphicFrame>
        <p:nvGraphicFramePr>
          <p:cNvPr id="10" name="Table 7">
            <a:extLst>
              <a:ext uri="{FF2B5EF4-FFF2-40B4-BE49-F238E27FC236}">
                <a16:creationId xmlns:a16="http://schemas.microsoft.com/office/drawing/2014/main" id="{A31FA4C6-EB8D-A9A7-0600-0EEAB4E2B546}"/>
              </a:ext>
            </a:extLst>
          </p:cNvPr>
          <p:cNvGraphicFramePr>
            <a:graphicFrameLocks noGrp="1"/>
          </p:cNvGraphicFramePr>
          <p:nvPr/>
        </p:nvGraphicFramePr>
        <p:xfrm>
          <a:off x="5025008" y="1400951"/>
          <a:ext cx="4680520" cy="5073817"/>
        </p:xfrm>
        <a:graphic>
          <a:graphicData uri="http://schemas.openxmlformats.org/drawingml/2006/table">
            <a:tbl>
              <a:tblPr firstRow="1" bandRow="1">
                <a:tableStyleId>{5C22544A-7EE6-4342-B048-85BDC9FD1C3A}</a:tableStyleId>
              </a:tblPr>
              <a:tblGrid>
                <a:gridCol w="936106">
                  <a:extLst>
                    <a:ext uri="{9D8B030D-6E8A-4147-A177-3AD203B41FA5}">
                      <a16:colId xmlns:a16="http://schemas.microsoft.com/office/drawing/2014/main" val="4139622767"/>
                    </a:ext>
                  </a:extLst>
                </a:gridCol>
                <a:gridCol w="1296142">
                  <a:extLst>
                    <a:ext uri="{9D8B030D-6E8A-4147-A177-3AD203B41FA5}">
                      <a16:colId xmlns:a16="http://schemas.microsoft.com/office/drawing/2014/main" val="2644547032"/>
                    </a:ext>
                  </a:extLst>
                </a:gridCol>
                <a:gridCol w="2448272">
                  <a:extLst>
                    <a:ext uri="{9D8B030D-6E8A-4147-A177-3AD203B41FA5}">
                      <a16:colId xmlns:a16="http://schemas.microsoft.com/office/drawing/2014/main" val="3702994216"/>
                    </a:ext>
                  </a:extLst>
                </a:gridCol>
              </a:tblGrid>
              <a:tr h="282615">
                <a:tc>
                  <a:txBody>
                    <a:bodyPr/>
                    <a:lstStyle/>
                    <a:p>
                      <a:endParaRPr lang="en-US" sz="1200" noProof="1"/>
                    </a:p>
                  </a:txBody>
                  <a:tcPr anchor="ctr">
                    <a:noFill/>
                  </a:tcPr>
                </a:tc>
                <a:tc>
                  <a:txBody>
                    <a:bodyPr/>
                    <a:lstStyle/>
                    <a:p>
                      <a:r>
                        <a:rPr lang="en-US" sz="1200" noProof="1"/>
                        <a:t>部門</a:t>
                      </a:r>
                    </a:p>
                  </a:txBody>
                  <a:tcPr anchor="ctr"/>
                </a:tc>
                <a:tc>
                  <a:txBody>
                    <a:bodyPr/>
                    <a:lstStyle/>
                    <a:p>
                      <a:r>
                        <a:rPr lang="ja-JP" altLang="en-US" sz="1200" noProof="1"/>
                        <a:t>役割</a:t>
                      </a:r>
                      <a:endParaRPr lang="en-US" sz="1200" dirty="0"/>
                    </a:p>
                  </a:txBody>
                  <a:tcPr anchor="ctr"/>
                </a:tc>
                <a:extLst>
                  <a:ext uri="{0D108BD9-81ED-4DB2-BD59-A6C34878D82A}">
                    <a16:rowId xmlns:a16="http://schemas.microsoft.com/office/drawing/2014/main" val="3669073727"/>
                  </a:ext>
                </a:extLst>
              </a:tr>
              <a:tr h="1224666">
                <a:tc>
                  <a:txBody>
                    <a:bodyPr/>
                    <a:lstStyle/>
                    <a:p>
                      <a:pPr algn="ctr"/>
                      <a:r>
                        <a:rPr lang="en-US" sz="1200" b="1" noProof="1">
                          <a:solidFill>
                            <a:schemeClr val="bg1"/>
                          </a:solidFill>
                          <a:latin typeface="MS PGothic" panose="020B0600070205080204" pitchFamily="34" charset="-128"/>
                          <a:ea typeface="MS PGothic" panose="020B0600070205080204" pitchFamily="34" charset="-128"/>
                        </a:rPr>
                        <a:t>保健省</a:t>
                      </a:r>
                    </a:p>
                    <a:p>
                      <a:pPr algn="ctr"/>
                      <a:r>
                        <a:rPr lang="en-US" sz="1200" b="1" noProof="1">
                          <a:solidFill>
                            <a:schemeClr val="bg1"/>
                          </a:solidFill>
                          <a:latin typeface="MS PGothic" panose="020B0600070205080204" pitchFamily="34" charset="-128"/>
                          <a:ea typeface="MS PGothic" panose="020B0600070205080204" pitchFamily="34" charset="-128"/>
                        </a:rPr>
                        <a:t>(MOH)</a:t>
                      </a:r>
                    </a:p>
                    <a:p>
                      <a:pPr algn="ctr"/>
                      <a:endParaRPr lang="en-US" sz="1200" b="1" dirty="0">
                        <a:solidFill>
                          <a:schemeClr val="bg1"/>
                        </a:solidFill>
                        <a:latin typeface="MS PGothic" panose="020B0600070205080204" pitchFamily="34" charset="-128"/>
                        <a:ea typeface="MS PGothic" panose="020B0600070205080204" pitchFamily="34" charset="-128"/>
                      </a:endParaRPr>
                    </a:p>
                  </a:txBody>
                  <a:tcPr anchor="ctr">
                    <a:solidFill>
                      <a:schemeClr val="accent2">
                        <a:lumMod val="50000"/>
                      </a:schemeClr>
                    </a:solidFill>
                  </a:tcP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企画財政部</a:t>
                      </a:r>
                      <a:endParaRPr lang="en-US" sz="1200" dirty="0">
                        <a:latin typeface="MS PGothic" panose="020B0600070205080204" pitchFamily="34" charset="-128"/>
                        <a:ea typeface="MS PGothic" panose="020B0600070205080204" pitchFamily="34" charset="-128"/>
                      </a:endParaRPr>
                    </a:p>
                  </a:txBody>
                  <a:tcPr anchor="ctr"/>
                </a:tc>
                <a:tc>
                  <a:txBody>
                    <a:bodyPr/>
                    <a:lstStyle/>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州レベルの保健戦略、政策管理、保健セクターの計画、資金調達、会計、官民パートナーシップ、助成金管理を担当</a:t>
                      </a:r>
                    </a:p>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保健セクター内の公共財を監督</a:t>
                      </a:r>
                      <a:r>
                        <a:rPr lang="ja-JP" altLang="en-US" sz="1200" noProof="1">
                          <a:latin typeface="MS PGothic" panose="020B0600070205080204" pitchFamily="34" charset="-128"/>
                          <a:ea typeface="MS PGothic" panose="020B0600070205080204" pitchFamily="34" charset="-128"/>
                        </a:rPr>
                        <a:t>している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117380636"/>
                  </a:ext>
                </a:extLst>
              </a:tr>
              <a:tr h="1224666">
                <a:tc rowSpan="3">
                  <a:txBody>
                    <a:bodyPr/>
                    <a:lstStyle/>
                    <a:p>
                      <a:pPr algn="ctr"/>
                      <a:r>
                        <a:rPr lang="en-US" sz="1200" b="1" noProof="1">
                          <a:solidFill>
                            <a:schemeClr val="bg1"/>
                          </a:solidFill>
                          <a:latin typeface="MS PGothic" panose="020B0600070205080204" pitchFamily="34" charset="-128"/>
                          <a:ea typeface="MS PGothic" panose="020B0600070205080204" pitchFamily="34" charset="-128"/>
                        </a:rPr>
                        <a:t>病院</a:t>
                      </a:r>
                      <a:r>
                        <a:rPr lang="ja-JP" altLang="en-US" sz="1200" b="1" noProof="1">
                          <a:solidFill>
                            <a:schemeClr val="bg1"/>
                          </a:solidFill>
                          <a:latin typeface="MS PGothic" panose="020B0600070205080204" pitchFamily="34" charset="-128"/>
                          <a:ea typeface="MS PGothic" panose="020B0600070205080204" pitchFamily="34" charset="-128"/>
                        </a:rPr>
                        <a:t>・</a:t>
                      </a:r>
                      <a:endParaRPr lang="en-US" sz="1200" b="1" noProof="1">
                        <a:solidFill>
                          <a:schemeClr val="bg1"/>
                        </a:solidFill>
                        <a:latin typeface="MS PGothic" panose="020B0600070205080204" pitchFamily="34" charset="-128"/>
                        <a:ea typeface="MS PGothic" panose="020B0600070205080204" pitchFamily="34" charset="-128"/>
                      </a:endParaRPr>
                    </a:p>
                    <a:p>
                      <a:pPr algn="ctr"/>
                      <a:r>
                        <a:rPr lang="en-US" sz="1200" b="1" noProof="1">
                          <a:solidFill>
                            <a:schemeClr val="bg1"/>
                          </a:solidFill>
                          <a:latin typeface="MS PGothic" panose="020B0600070205080204" pitchFamily="34" charset="-128"/>
                          <a:ea typeface="MS PGothic" panose="020B0600070205080204" pitchFamily="34" charset="-128"/>
                        </a:rPr>
                        <a:t>州保健局 (PHD)</a:t>
                      </a:r>
                      <a:endParaRPr lang="en-US" sz="1200" b="1" dirty="0">
                        <a:solidFill>
                          <a:schemeClr val="bg1"/>
                        </a:solidFill>
                        <a:latin typeface="MS PGothic" panose="020B0600070205080204" pitchFamily="34" charset="-128"/>
                        <a:ea typeface="MS PGothic" panose="020B0600070205080204" pitchFamily="34" charset="-128"/>
                      </a:endParaRPr>
                    </a:p>
                  </a:txBody>
                  <a:tcPr anchor="ctr">
                    <a:solidFill>
                      <a:schemeClr val="accent2">
                        <a:lumMod val="50000"/>
                      </a:schemeClr>
                    </a:solidFill>
                  </a:tcP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州保健局</a:t>
                      </a:r>
                      <a:endParaRPr lang="en-US" sz="1200" dirty="0">
                        <a:latin typeface="MS PGothic" panose="020B0600070205080204" pitchFamily="34" charset="-128"/>
                        <a:ea typeface="MS PGothic" panose="020B0600070205080204" pitchFamily="34" charset="-128"/>
                      </a:endParaRPr>
                    </a:p>
                  </a:txBody>
                  <a:tcPr anchor="ctr"/>
                </a:tc>
                <a:tc>
                  <a:txBody>
                    <a:bodyPr/>
                    <a:lstStyle/>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州レベルで健康関連の問題を管理し、州法の遵守を確保する責任を負う。</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省人民委員会が</a:t>
                      </a:r>
                      <a:r>
                        <a:rPr lang="en-US" altLang="ja-JP" sz="1200" noProof="1">
                          <a:latin typeface="MS PGothic" panose="020B0600070205080204" pitchFamily="34" charset="-128"/>
                          <a:ea typeface="MS PGothic" panose="020B0600070205080204" pitchFamily="34" charset="-128"/>
                        </a:rPr>
                        <a:t>PHD</a:t>
                      </a:r>
                      <a:r>
                        <a:rPr lang="en-US" sz="1200" noProof="1">
                          <a:latin typeface="MS PGothic" panose="020B0600070205080204" pitchFamily="34" charset="-128"/>
                          <a:ea typeface="MS PGothic" panose="020B0600070205080204" pitchFamily="34" charset="-128"/>
                        </a:rPr>
                        <a:t>の組織と運営を管理し、</a:t>
                      </a:r>
                      <a:r>
                        <a:rPr lang="en-US" altLang="ja-JP" sz="1200" noProof="1">
                          <a:latin typeface="MS PGothic" panose="020B0600070205080204" pitchFamily="34" charset="-128"/>
                          <a:ea typeface="MS PGothic" panose="020B0600070205080204" pitchFamily="34" charset="-128"/>
                        </a:rPr>
                        <a:t>MOH</a:t>
                      </a:r>
                      <a:r>
                        <a:rPr lang="en-US" sz="1200" noProof="1">
                          <a:latin typeface="MS PGothic" panose="020B0600070205080204" pitchFamily="34" charset="-128"/>
                          <a:ea typeface="MS PGothic" panose="020B0600070205080204" pitchFamily="34" charset="-128"/>
                        </a:rPr>
                        <a:t>が専門家の監督を行っている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3700453766"/>
                  </a:ext>
                </a:extLst>
              </a:tr>
              <a:tr h="1494024">
                <a:tc vMerge="1">
                  <a:txBody>
                    <a:bodyPr/>
                    <a:lstStyle/>
                    <a:p>
                      <a:pPr algn="ct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中央/全国レベルの</a:t>
                      </a:r>
                      <a:r>
                        <a:rPr lang="ja-JP" altLang="en-US" sz="1200" noProof="1">
                          <a:latin typeface="MS PGothic" panose="020B0600070205080204" pitchFamily="34" charset="-128"/>
                          <a:ea typeface="MS PGothic" panose="020B0600070205080204" pitchFamily="34" charset="-128"/>
                        </a:rPr>
                        <a:t>リファラる</a:t>
                      </a:r>
                      <a:r>
                        <a:rPr lang="en-US" sz="1200" noProof="1">
                          <a:latin typeface="MS PGothic" panose="020B0600070205080204" pitchFamily="34" charset="-128"/>
                          <a:ea typeface="MS PGothic" panose="020B0600070205080204" pitchFamily="34" charset="-128"/>
                        </a:rPr>
                        <a:t>病院 (南部に1つの総合病院、北部に1つの熱帯病専門病院)</a:t>
                      </a:r>
                      <a:endParaRPr lang="en-US" sz="1200"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全国レベルの一次紹介病院として医療サービスを提供することを任務とする。</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MOHの直接監督の下で運営され、組織、資金調達、サービス品質の側面を監督する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416507693"/>
                  </a:ext>
                </a:extLst>
              </a:tr>
              <a:tr h="847846">
                <a:tc vMerge="1">
                  <a:txBody>
                    <a:bodyPr/>
                    <a:lstStyle/>
                    <a:p>
                      <a:pPr algn="ct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地方総合病院</a:t>
                      </a:r>
                    </a:p>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地方総合病院</a:t>
                      </a:r>
                      <a:endParaRPr lang="en-US" sz="1200"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PHDの下</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各州で医療サービスを提供する責任を負う</a:t>
                      </a:r>
                    </a:p>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また、各地区で医療サービスを提供してい</a:t>
                      </a:r>
                      <a:r>
                        <a:rPr lang="ja-JP" altLang="en-US" sz="1200" noProof="1">
                          <a:latin typeface="MS PGothic" panose="020B0600070205080204" pitchFamily="34" charset="-128"/>
                          <a:ea typeface="MS PGothic" panose="020B0600070205080204" pitchFamily="34" charset="-128"/>
                        </a:rPr>
                        <a:t>る</a:t>
                      </a:r>
                      <a:endParaRPr lang="en-US" sz="1200" noProof="1">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474704909"/>
                  </a:ext>
                </a:extLst>
              </a:tr>
            </a:tbl>
          </a:graphicData>
        </a:graphic>
      </p:graphicFrame>
      <p:sp>
        <p:nvSpPr>
          <p:cNvPr id="3" name="テキスト プレースホルダー 1">
            <a:extLst>
              <a:ext uri="{FF2B5EF4-FFF2-40B4-BE49-F238E27FC236}">
                <a16:creationId xmlns:a16="http://schemas.microsoft.com/office/drawing/2014/main" id="{FA90B25A-60C3-D6C2-34BF-5E976A008A05}"/>
              </a:ext>
            </a:extLst>
          </p:cNvPr>
          <p:cNvSpPr txBox="1">
            <a:spLocks/>
          </p:cNvSpPr>
          <p:nvPr/>
        </p:nvSpPr>
        <p:spPr>
          <a:xfrm>
            <a:off x="344488" y="1102794"/>
            <a:ext cx="2808312"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調達プロセスに関する法規制</a:t>
            </a:r>
          </a:p>
        </p:txBody>
      </p:sp>
      <p:sp>
        <p:nvSpPr>
          <p:cNvPr id="11" name="テキスト プレースホルダー 1">
            <a:extLst>
              <a:ext uri="{FF2B5EF4-FFF2-40B4-BE49-F238E27FC236}">
                <a16:creationId xmlns:a16="http://schemas.microsoft.com/office/drawing/2014/main" id="{DEA3A8BB-20BF-4CA2-234A-0053FF81A536}"/>
              </a:ext>
            </a:extLst>
          </p:cNvPr>
          <p:cNvSpPr txBox="1">
            <a:spLocks/>
          </p:cNvSpPr>
          <p:nvPr/>
        </p:nvSpPr>
        <p:spPr>
          <a:xfrm>
            <a:off x="5025008" y="1052736"/>
            <a:ext cx="2808312"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公共調達の規制に関与する機関</a:t>
            </a:r>
          </a:p>
        </p:txBody>
      </p:sp>
    </p:spTree>
    <p:extLst>
      <p:ext uri="{BB962C8B-B14F-4D97-AF65-F5344CB8AC3E}">
        <p14:creationId xmlns:p14="http://schemas.microsoft.com/office/powerpoint/2010/main" val="187325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ベトナム／一般概況</a:t>
            </a:r>
          </a:p>
        </p:txBody>
      </p:sp>
      <p:sp>
        <p:nvSpPr>
          <p:cNvPr id="8" name="テキスト プレースホルダー 7"/>
          <p:cNvSpPr>
            <a:spLocks noGrp="1"/>
          </p:cNvSpPr>
          <p:nvPr>
            <p:ph type="body" sz="quarter" idx="15"/>
          </p:nvPr>
        </p:nvSpPr>
        <p:spPr>
          <a:xfrm>
            <a:off x="299813" y="527074"/>
            <a:ext cx="9505950" cy="359445"/>
          </a:xfrm>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3531039688"/>
              </p:ext>
            </p:extLst>
          </p:nvPr>
        </p:nvGraphicFramePr>
        <p:xfrm>
          <a:off x="776535" y="1052737"/>
          <a:ext cx="8352929" cy="4963945"/>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ハノイ</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ベトナムドン（</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VND</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0.0061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76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月の各四半期から選択する。</a:t>
                      </a:r>
                      <a:r>
                        <a:rPr lang="ja-JP" altLang="en-US" sz="1200" dirty="0">
                          <a:solidFill>
                            <a:schemeClr val="tx1"/>
                          </a:solidFill>
                        </a:rPr>
                        <a:t>多くの日系企業は</a:t>
                      </a:r>
                      <a:r>
                        <a:rPr lang="en-US" altLang="ja-JP" sz="1200" dirty="0">
                          <a:solidFill>
                            <a:schemeClr val="tx1"/>
                          </a:solidFill>
                        </a:rPr>
                        <a:t>3</a:t>
                      </a:r>
                      <a:r>
                        <a:rPr lang="ja-JP" altLang="en-US" sz="1200" dirty="0">
                          <a:solidFill>
                            <a:schemeClr val="tx1"/>
                          </a:solidFill>
                        </a:rPr>
                        <a:t>月或いは</a:t>
                      </a:r>
                      <a:r>
                        <a:rPr lang="en-US" altLang="ja-JP" sz="1200" dirty="0">
                          <a:solidFill>
                            <a:schemeClr val="tx1"/>
                          </a:solidFill>
                        </a:rPr>
                        <a:t>12</a:t>
                      </a:r>
                      <a:r>
                        <a:rPr lang="ja-JP" altLang="en-US" sz="1200" dirty="0">
                          <a:solidFill>
                            <a:schemeClr val="tx1"/>
                          </a:solidFill>
                        </a:rPr>
                        <a:t>月を決算期にしている。</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仏教（約</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）、カトリック、カオダイ教、ホアハオ教など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社会主義共和国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73261">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lang="ja-JP" altLang="en-US" sz="1200" dirty="0">
                          <a:solidFill>
                            <a:schemeClr val="tx1"/>
                          </a:solidFill>
                        </a:rPr>
                        <a:t>ベトナムでは、憲法の規定に従い共産党が国家と社会を指導する統治構造となっている。</a:t>
                      </a:r>
                      <a:r>
                        <a:rPr lang="en-US" altLang="ja-JP" sz="1200" dirty="0">
                          <a:solidFill>
                            <a:schemeClr val="tx1"/>
                          </a:solidFill>
                        </a:rPr>
                        <a:t>2023</a:t>
                      </a:r>
                      <a:r>
                        <a:rPr lang="ja-JP" altLang="en-US" sz="1200" dirty="0">
                          <a:solidFill>
                            <a:schemeClr val="tx1"/>
                          </a:solidFill>
                        </a:rPr>
                        <a:t>年現在の国家主席にはヴォー・ヴァン・トゥオン氏、首相にはファム・ミン・チン氏が就任している。</a:t>
                      </a:r>
                      <a:endParaRPr lang="en-US" altLang="ja-JP" sz="1200" dirty="0">
                        <a:solidFill>
                          <a:schemeClr val="tx1"/>
                        </a:solidFill>
                      </a:endParaRPr>
                    </a:p>
                    <a:p>
                      <a:pPr marL="171450" marR="0" lvl="0" indent="-171450" algn="l" defTabSz="914400" rtl="0" eaLnBrk="1" fontAlgn="auto"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solidFill>
                            <a:schemeClr val="tx1"/>
                          </a:solidFill>
                        </a:rPr>
                        <a:t>2021</a:t>
                      </a:r>
                      <a:r>
                        <a:rPr lang="ja-JP" altLang="en-US" sz="1200" dirty="0">
                          <a:solidFill>
                            <a:schemeClr val="tx1"/>
                          </a:solidFill>
                        </a:rPr>
                        <a:t>年１月には</a:t>
                      </a:r>
                      <a:r>
                        <a:rPr lang="en-US" altLang="ja-JP" sz="1200" dirty="0">
                          <a:solidFill>
                            <a:schemeClr val="tx1"/>
                          </a:solidFill>
                        </a:rPr>
                        <a:t>5</a:t>
                      </a:r>
                      <a:r>
                        <a:rPr lang="ja-JP" altLang="en-US" sz="1200" dirty="0">
                          <a:solidFill>
                            <a:schemeClr val="tx1"/>
                          </a:solidFill>
                        </a:rPr>
                        <a:t>年に</a:t>
                      </a:r>
                      <a:r>
                        <a:rPr lang="en-US" altLang="ja-JP" sz="1200" dirty="0">
                          <a:solidFill>
                            <a:schemeClr val="tx1"/>
                          </a:solidFill>
                        </a:rPr>
                        <a:t>1</a:t>
                      </a:r>
                      <a:r>
                        <a:rPr lang="ja-JP" altLang="en-US" sz="1200" dirty="0">
                          <a:solidFill>
                            <a:schemeClr val="tx1"/>
                          </a:solidFill>
                        </a:rPr>
                        <a:t>度の開催される党大会では、、「社会経済発展</a:t>
                      </a:r>
                      <a:r>
                        <a:rPr lang="en-US" altLang="ja-JP" sz="1200" dirty="0">
                          <a:solidFill>
                            <a:schemeClr val="tx1"/>
                          </a:solidFill>
                        </a:rPr>
                        <a:t>10</a:t>
                      </a:r>
                      <a:r>
                        <a:rPr lang="ja-JP" altLang="en-US" sz="1200" dirty="0">
                          <a:solidFill>
                            <a:schemeClr val="tx1"/>
                          </a:solidFill>
                        </a:rPr>
                        <a:t>ヵ年戦 略（</a:t>
                      </a:r>
                      <a:r>
                        <a:rPr lang="en-US" altLang="ja-JP" sz="1200" dirty="0">
                          <a:solidFill>
                            <a:schemeClr val="tx1"/>
                          </a:solidFill>
                        </a:rPr>
                        <a:t>2021</a:t>
                      </a:r>
                      <a:r>
                        <a:rPr lang="ja-JP" altLang="en-US" sz="1200" dirty="0">
                          <a:solidFill>
                            <a:schemeClr val="tx1"/>
                          </a:solidFill>
                        </a:rPr>
                        <a:t>～</a:t>
                      </a:r>
                      <a:r>
                        <a:rPr lang="en-US" altLang="ja-JP" sz="1200" dirty="0">
                          <a:solidFill>
                            <a:schemeClr val="tx1"/>
                          </a:solidFill>
                        </a:rPr>
                        <a:t>30</a:t>
                      </a:r>
                      <a:r>
                        <a:rPr lang="ja-JP" altLang="en-US" sz="1200" dirty="0">
                          <a:solidFill>
                            <a:schemeClr val="tx1"/>
                          </a:solidFill>
                        </a:rPr>
                        <a:t>年）」が採択され、</a:t>
                      </a:r>
                      <a:r>
                        <a:rPr lang="en-US" altLang="ja-JP" sz="1200" dirty="0">
                          <a:solidFill>
                            <a:schemeClr val="tx1"/>
                          </a:solidFill>
                        </a:rPr>
                        <a:t>2045 </a:t>
                      </a:r>
                      <a:r>
                        <a:rPr lang="ja-JP" altLang="en-US" sz="1200" dirty="0">
                          <a:solidFill>
                            <a:schemeClr val="tx1"/>
                          </a:solidFill>
                        </a:rPr>
                        <a:t>年までに先進国入りを果たすとの目標が掲げられている。また、党として社会主義市場経済の質的改善や高度人材の育成、 交通・エネルギー・デジタル・都市・気候変動対応と いったインフラ整備に注力する方針が示されている。</a:t>
                      </a:r>
                      <a:endParaRPr lang="en-US" altLang="ja-JP" sz="120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975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現在、外務省より危険情報は出ていない。</a:t>
                      </a:r>
                      <a:endPar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近年、ベトナム国内では、反政府組織によるテロ事件等が発生しているため、ベトナム治安当局は、ベトナム人海外移住者を主体とする反政府活動家の活動に対して警戒を強めている。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ただし、これまでのところ、これら反政府組織は、日本や在留邦人等をターゲットにはしておらず、今後もその可能性は低いと考えられる。しかし、渡航の際は注意が必要。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619026"/>
            <a:ext cx="8208912" cy="15973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23994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8">
            <a:extLst>
              <a:ext uri="{FF2B5EF4-FFF2-40B4-BE49-F238E27FC236}">
                <a16:creationId xmlns:a16="http://schemas.microsoft.com/office/drawing/2014/main" id="{3D1A52E9-DCD8-1145-D785-5ACDCDF76883}"/>
              </a:ext>
            </a:extLst>
          </p:cNvPr>
          <p:cNvSpPr txBox="1"/>
          <p:nvPr/>
        </p:nvSpPr>
        <p:spPr>
          <a:xfrm>
            <a:off x="261283" y="3272377"/>
            <a:ext cx="9331188" cy="461665"/>
          </a:xfrm>
          <a:prstGeom prst="rect">
            <a:avLst/>
          </a:prstGeom>
          <a:noFill/>
          <a:ln w="19050">
            <a:solidFill>
              <a:schemeClr val="accent1"/>
            </a:solidFill>
            <a:prstDash val="dash"/>
          </a:ln>
        </p:spPr>
        <p:txBody>
          <a:bodyPr wrap="square">
            <a:spAutoFit/>
          </a:bodyPr>
          <a:lstStyle/>
          <a:p>
            <a:r>
              <a:rPr lang="en-US" sz="1200" b="1" noProof="1">
                <a:solidFill>
                  <a:srgbClr val="3A3A3A"/>
                </a:solidFill>
                <a:latin typeface="MS PGothic" panose="020B0600070205080204" pitchFamily="34" charset="-128"/>
                <a:ea typeface="MS PGothic" panose="020B0600070205080204" pitchFamily="34" charset="-128"/>
              </a:rPr>
              <a:t>中央/国家レベル</a:t>
            </a:r>
          </a:p>
          <a:p>
            <a:r>
              <a:rPr lang="en-US" sz="1200" b="1" noProof="1">
                <a:solidFill>
                  <a:srgbClr val="3A3A3A"/>
                </a:solidFill>
                <a:latin typeface="MS PGothic" panose="020B0600070205080204" pitchFamily="34" charset="-128"/>
                <a:ea typeface="MS PGothic" panose="020B0600070205080204" pitchFamily="34" charset="-128"/>
              </a:rPr>
              <a:t>の医療施設</a:t>
            </a:r>
            <a:endParaRPr lang="en-US" sz="1200" dirty="0">
              <a:latin typeface="MS PGothic" panose="020B0600070205080204" pitchFamily="34" charset="-128"/>
              <a:ea typeface="MS PGothic" panose="020B0600070205080204" pitchFamily="34" charset="-128"/>
            </a:endParaRPr>
          </a:p>
        </p:txBody>
      </p:sp>
      <p:sp>
        <p:nvSpPr>
          <p:cNvPr id="9" name="TextBox 47">
            <a:extLst>
              <a:ext uri="{FF2B5EF4-FFF2-40B4-BE49-F238E27FC236}">
                <a16:creationId xmlns:a16="http://schemas.microsoft.com/office/drawing/2014/main" id="{A6F24F68-4BC4-1126-95E7-63EA863221D8}"/>
              </a:ext>
            </a:extLst>
          </p:cNvPr>
          <p:cNvSpPr txBox="1"/>
          <p:nvPr/>
        </p:nvSpPr>
        <p:spPr>
          <a:xfrm>
            <a:off x="287406" y="4930391"/>
            <a:ext cx="9331188" cy="646331"/>
          </a:xfrm>
          <a:prstGeom prst="rect">
            <a:avLst/>
          </a:prstGeom>
          <a:noFill/>
          <a:ln w="19050">
            <a:solidFill>
              <a:schemeClr val="accent1"/>
            </a:solidFill>
            <a:prstDash val="dash"/>
          </a:ln>
        </p:spPr>
        <p:txBody>
          <a:bodyPr wrap="square">
            <a:spAutoFit/>
          </a:bodyPr>
          <a:lstStyle/>
          <a:p>
            <a:r>
              <a:rPr lang="en-US" sz="1200" b="1" noProof="1">
                <a:solidFill>
                  <a:srgbClr val="3A3A3A"/>
                </a:solidFill>
                <a:latin typeface="MS PGothic" panose="020B0600070205080204" pitchFamily="34" charset="-128"/>
                <a:ea typeface="MS PGothic" panose="020B0600070205080204" pitchFamily="34" charset="-128"/>
              </a:rPr>
              <a:t>地区および</a:t>
            </a:r>
          </a:p>
          <a:p>
            <a:r>
              <a:rPr lang="en-US" sz="1200" b="1" noProof="1">
                <a:solidFill>
                  <a:srgbClr val="3A3A3A"/>
                </a:solidFill>
                <a:latin typeface="MS PGothic" panose="020B0600070205080204" pitchFamily="34" charset="-128"/>
                <a:ea typeface="MS PGothic" panose="020B0600070205080204" pitchFamily="34" charset="-128"/>
              </a:rPr>
              <a:t>州・地方レベル</a:t>
            </a:r>
          </a:p>
          <a:p>
            <a:r>
              <a:rPr lang="en-US" sz="1200" b="1" noProof="1">
                <a:solidFill>
                  <a:srgbClr val="3A3A3A"/>
                </a:solidFill>
                <a:latin typeface="MS PGothic" panose="020B0600070205080204" pitchFamily="34" charset="-128"/>
                <a:ea typeface="MS PGothic" panose="020B0600070205080204" pitchFamily="34" charset="-128"/>
              </a:rPr>
              <a:t>の保健施設</a:t>
            </a:r>
            <a:endParaRPr lang="en-US" sz="1200" dirty="0">
              <a:latin typeface="MS PGothic" panose="020B0600070205080204" pitchFamily="34" charset="-128"/>
              <a:ea typeface="MS PGothic" panose="020B0600070205080204" pitchFamily="34" charset="-128"/>
            </a:endParaRPr>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305478"/>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公立病院</a:t>
            </a:r>
            <a:r>
              <a:rPr lang="ja-JP" altLang="en-US" noProof="1"/>
              <a:t>における</a:t>
            </a:r>
            <a:r>
              <a:rPr lang="en-US" altLang="ja-JP" noProof="1"/>
              <a:t>購買・調達プロセス</a:t>
            </a:r>
            <a:r>
              <a:rPr lang="ja-JP" altLang="en-US" noProof="1"/>
              <a:t>（医療機器・医療備品）</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endParaRPr lang="en-US" altLang="ja-JP" sz="640" b="1" dirty="0"/>
          </a:p>
        </p:txBody>
      </p:sp>
      <p:sp>
        <p:nvSpPr>
          <p:cNvPr id="11" name="TextBox 10">
            <a:extLst>
              <a:ext uri="{FF2B5EF4-FFF2-40B4-BE49-F238E27FC236}">
                <a16:creationId xmlns:a16="http://schemas.microsoft.com/office/drawing/2014/main" id="{D667DED1-76DA-F3A2-ABAB-CA9531604DED}"/>
              </a:ext>
            </a:extLst>
          </p:cNvPr>
          <p:cNvSpPr txBox="1"/>
          <p:nvPr/>
        </p:nvSpPr>
        <p:spPr>
          <a:xfrm>
            <a:off x="287406" y="4124787"/>
            <a:ext cx="1656184" cy="461665"/>
          </a:xfrm>
          <a:prstGeom prst="rect">
            <a:avLst/>
          </a:prstGeom>
          <a:noFill/>
        </p:spPr>
        <p:txBody>
          <a:bodyPr wrap="square">
            <a:spAutoFit/>
          </a:bodyPr>
          <a:lstStyle/>
          <a:p>
            <a:pPr algn="ctr"/>
            <a:r>
              <a:rPr lang="ja-JP" altLang="en-US" sz="1200" b="1" noProof="1">
                <a:solidFill>
                  <a:srgbClr val="3A3A3A"/>
                </a:solidFill>
                <a:latin typeface="MS PGothic" panose="020B0600070205080204" pitchFamily="34" charset="-128"/>
                <a:ea typeface="MS PGothic" panose="020B0600070205080204" pitchFamily="34" charset="-128"/>
              </a:rPr>
              <a:t>ニーズの決定と資金の利用可能性の確認</a:t>
            </a:r>
            <a:endParaRPr lang="en-US" sz="1200" dirty="0">
              <a:latin typeface="MS PGothic" panose="020B0600070205080204" pitchFamily="34" charset="-128"/>
              <a:ea typeface="MS PGothic" panose="020B0600070205080204" pitchFamily="34" charset="-128"/>
            </a:endParaRPr>
          </a:p>
        </p:txBody>
      </p:sp>
      <p:sp>
        <p:nvSpPr>
          <p:cNvPr id="12" name="TextBox 11">
            <a:extLst>
              <a:ext uri="{FF2B5EF4-FFF2-40B4-BE49-F238E27FC236}">
                <a16:creationId xmlns:a16="http://schemas.microsoft.com/office/drawing/2014/main" id="{39BE9D1B-5521-C3F1-D979-D2846674ED62}"/>
              </a:ext>
            </a:extLst>
          </p:cNvPr>
          <p:cNvSpPr txBox="1"/>
          <p:nvPr/>
        </p:nvSpPr>
        <p:spPr>
          <a:xfrm>
            <a:off x="2323794" y="4213592"/>
            <a:ext cx="1275979"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契約者選定計画</a:t>
            </a:r>
            <a:endParaRPr lang="en-US" sz="1200" dirty="0">
              <a:latin typeface="MS PGothic" panose="020B0600070205080204" pitchFamily="34" charset="-128"/>
              <a:ea typeface="MS PGothic" panose="020B0600070205080204" pitchFamily="34" charset="-128"/>
            </a:endParaRPr>
          </a:p>
        </p:txBody>
      </p:sp>
      <p:sp>
        <p:nvSpPr>
          <p:cNvPr id="14" name="TextBox 13">
            <a:extLst>
              <a:ext uri="{FF2B5EF4-FFF2-40B4-BE49-F238E27FC236}">
                <a16:creationId xmlns:a16="http://schemas.microsoft.com/office/drawing/2014/main" id="{250DEA1E-B1B1-C581-15F3-3697AC12DCEC}"/>
              </a:ext>
            </a:extLst>
          </p:cNvPr>
          <p:cNvSpPr txBox="1"/>
          <p:nvPr/>
        </p:nvSpPr>
        <p:spPr>
          <a:xfrm>
            <a:off x="4055500" y="4213591"/>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入札書類の作成</a:t>
            </a:r>
            <a:endParaRPr lang="en-US" sz="1200" dirty="0">
              <a:latin typeface="MS PGothic" panose="020B0600070205080204" pitchFamily="34" charset="-128"/>
              <a:ea typeface="MS PGothic" panose="020B0600070205080204" pitchFamily="34" charset="-128"/>
            </a:endParaRPr>
          </a:p>
        </p:txBody>
      </p:sp>
      <p:sp>
        <p:nvSpPr>
          <p:cNvPr id="15" name="TextBox 14">
            <a:extLst>
              <a:ext uri="{FF2B5EF4-FFF2-40B4-BE49-F238E27FC236}">
                <a16:creationId xmlns:a16="http://schemas.microsoft.com/office/drawing/2014/main" id="{DDF86E13-05A8-5BCA-D88E-7F83FF3CCC51}"/>
              </a:ext>
            </a:extLst>
          </p:cNvPr>
          <p:cNvSpPr txBox="1"/>
          <p:nvPr/>
        </p:nvSpPr>
        <p:spPr>
          <a:xfrm>
            <a:off x="5711684" y="4213592"/>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入札組織</a:t>
            </a:r>
            <a:endParaRPr lang="en-US" sz="1200" dirty="0">
              <a:latin typeface="MS PGothic" panose="020B0600070205080204" pitchFamily="34" charset="-128"/>
              <a:ea typeface="MS PGothic" panose="020B0600070205080204" pitchFamily="34" charset="-128"/>
            </a:endParaRPr>
          </a:p>
        </p:txBody>
      </p:sp>
      <p:sp>
        <p:nvSpPr>
          <p:cNvPr id="16" name="TextBox 15">
            <a:extLst>
              <a:ext uri="{FF2B5EF4-FFF2-40B4-BE49-F238E27FC236}">
                <a16:creationId xmlns:a16="http://schemas.microsoft.com/office/drawing/2014/main" id="{54708466-577E-7DE2-5535-72F73583F37E}"/>
              </a:ext>
            </a:extLst>
          </p:cNvPr>
          <p:cNvSpPr txBox="1"/>
          <p:nvPr/>
        </p:nvSpPr>
        <p:spPr>
          <a:xfrm>
            <a:off x="7151844" y="4213592"/>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契約者選定</a:t>
            </a:r>
            <a:endParaRPr lang="en-US" sz="1200" dirty="0">
              <a:latin typeface="MS PGothic" panose="020B0600070205080204" pitchFamily="34" charset="-128"/>
              <a:ea typeface="MS PGothic" panose="020B0600070205080204" pitchFamily="34" charset="-128"/>
            </a:endParaRPr>
          </a:p>
        </p:txBody>
      </p:sp>
      <p:sp>
        <p:nvSpPr>
          <p:cNvPr id="17" name="TextBox 16">
            <a:extLst>
              <a:ext uri="{FF2B5EF4-FFF2-40B4-BE49-F238E27FC236}">
                <a16:creationId xmlns:a16="http://schemas.microsoft.com/office/drawing/2014/main" id="{739D5159-FA80-0D69-C6CA-442F84EB2A81}"/>
              </a:ext>
            </a:extLst>
          </p:cNvPr>
          <p:cNvSpPr txBox="1"/>
          <p:nvPr/>
        </p:nvSpPr>
        <p:spPr>
          <a:xfrm>
            <a:off x="8616456" y="4186725"/>
            <a:ext cx="1416481"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設備の受入</a:t>
            </a:r>
            <a:endParaRPr lang="en-US" sz="1200" dirty="0">
              <a:latin typeface="MS PGothic" panose="020B0600070205080204" pitchFamily="34" charset="-128"/>
              <a:ea typeface="MS PGothic" panose="020B0600070205080204" pitchFamily="34" charset="-128"/>
            </a:endParaRPr>
          </a:p>
        </p:txBody>
      </p:sp>
      <p:cxnSp>
        <p:nvCxnSpPr>
          <p:cNvPr id="22" name="Straight Arrow Connector 21">
            <a:extLst>
              <a:ext uri="{FF2B5EF4-FFF2-40B4-BE49-F238E27FC236}">
                <a16:creationId xmlns:a16="http://schemas.microsoft.com/office/drawing/2014/main" id="{F50E92C4-91C1-6FDC-3112-B349519A174E}"/>
              </a:ext>
            </a:extLst>
          </p:cNvPr>
          <p:cNvCxnSpPr>
            <a:cxnSpLocks/>
          </p:cNvCxnSpPr>
          <p:nvPr/>
        </p:nvCxnSpPr>
        <p:spPr>
          <a:xfrm flipV="1">
            <a:off x="1911511" y="4346527"/>
            <a:ext cx="392118"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8845F8-8B45-0763-05CF-CE331D70FD55}"/>
              </a:ext>
            </a:extLst>
          </p:cNvPr>
          <p:cNvCxnSpPr>
            <a:cxnSpLocks/>
          </p:cNvCxnSpPr>
          <p:nvPr/>
        </p:nvCxnSpPr>
        <p:spPr>
          <a:xfrm>
            <a:off x="367178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0B0A08-561C-5C86-1C15-786C71EDE856}"/>
              </a:ext>
            </a:extLst>
          </p:cNvPr>
          <p:cNvCxnSpPr>
            <a:cxnSpLocks/>
          </p:cNvCxnSpPr>
          <p:nvPr/>
        </p:nvCxnSpPr>
        <p:spPr>
          <a:xfrm>
            <a:off x="551191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2129E9-F75C-2DDE-4E2F-77E17D590681}"/>
              </a:ext>
            </a:extLst>
          </p:cNvPr>
          <p:cNvCxnSpPr>
            <a:cxnSpLocks/>
          </p:cNvCxnSpPr>
          <p:nvPr/>
        </p:nvCxnSpPr>
        <p:spPr>
          <a:xfrm>
            <a:off x="691214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CEA7910-F365-7EA4-6BDA-23068AC92210}"/>
              </a:ext>
            </a:extLst>
          </p:cNvPr>
          <p:cNvCxnSpPr>
            <a:cxnSpLocks/>
          </p:cNvCxnSpPr>
          <p:nvPr/>
        </p:nvCxnSpPr>
        <p:spPr>
          <a:xfrm>
            <a:off x="839223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9A78476-B9A4-6572-FEF5-63D2011D3150}"/>
              </a:ext>
            </a:extLst>
          </p:cNvPr>
          <p:cNvSpPr txBox="1"/>
          <p:nvPr/>
        </p:nvSpPr>
        <p:spPr>
          <a:xfrm>
            <a:off x="738224" y="3401295"/>
            <a:ext cx="3077573" cy="261610"/>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州保健局 (PHD) </a:t>
            </a:r>
            <a:r>
              <a:rPr lang="ja-JP" altLang="en-US" sz="1100" noProof="1">
                <a:solidFill>
                  <a:srgbClr val="3A3A3A"/>
                </a:solidFill>
                <a:latin typeface="MS PGothic" panose="020B0600070205080204" pitchFamily="34" charset="-128"/>
                <a:ea typeface="MS PGothic" panose="020B0600070205080204" pitchFamily="34" charset="-128"/>
              </a:rPr>
              <a:t>が承認</a:t>
            </a:r>
            <a:endParaRPr lang="en-US" sz="1100" dirty="0">
              <a:latin typeface="MS PGothic" panose="020B0600070205080204" pitchFamily="34" charset="-128"/>
              <a:ea typeface="MS PGothic" panose="020B0600070205080204" pitchFamily="34" charset="-128"/>
            </a:endParaRPr>
          </a:p>
        </p:txBody>
      </p:sp>
      <p:sp>
        <p:nvSpPr>
          <p:cNvPr id="28" name="TextBox 27">
            <a:extLst>
              <a:ext uri="{FF2B5EF4-FFF2-40B4-BE49-F238E27FC236}">
                <a16:creationId xmlns:a16="http://schemas.microsoft.com/office/drawing/2014/main" id="{EF62C73C-5A7A-59E2-7E18-F08E2C841754}"/>
              </a:ext>
            </a:extLst>
          </p:cNvPr>
          <p:cNvSpPr txBox="1"/>
          <p:nvPr/>
        </p:nvSpPr>
        <p:spPr>
          <a:xfrm>
            <a:off x="1364006" y="4956578"/>
            <a:ext cx="1656184" cy="261610"/>
          </a:xfrm>
          <a:prstGeom prst="rect">
            <a:avLst/>
          </a:prstGeom>
          <a:noFill/>
        </p:spPr>
        <p:txBody>
          <a:bodyPr wrap="square">
            <a:spAutoFit/>
          </a:bodyPr>
          <a:lstStyle/>
          <a:p>
            <a:pPr algn="ctr"/>
            <a:r>
              <a:rPr lang="ja-JP" altLang="en-US" sz="1100" noProof="1">
                <a:solidFill>
                  <a:srgbClr val="3A3A3A"/>
                </a:solidFill>
                <a:latin typeface="MS PGothic" panose="020B0600070205080204" pitchFamily="34" charset="-128"/>
                <a:ea typeface="MS PGothic" panose="020B0600070205080204" pitchFamily="34" charset="-128"/>
              </a:rPr>
              <a:t>保健</a:t>
            </a:r>
            <a:r>
              <a:rPr lang="en-US" sz="1100" noProof="1">
                <a:solidFill>
                  <a:srgbClr val="3A3A3A"/>
                </a:solidFill>
                <a:latin typeface="MS PGothic" panose="020B0600070205080204" pitchFamily="34" charset="-128"/>
                <a:ea typeface="MS PGothic" panose="020B0600070205080204" pitchFamily="34" charset="-128"/>
              </a:rPr>
              <a:t>省 (MOH) </a:t>
            </a:r>
            <a:r>
              <a:rPr lang="ja-JP" altLang="en-US" sz="1100" noProof="1">
                <a:solidFill>
                  <a:srgbClr val="3A3A3A"/>
                </a:solidFill>
                <a:latin typeface="MS PGothic" panose="020B0600070205080204" pitchFamily="34" charset="-128"/>
                <a:ea typeface="MS PGothic" panose="020B0600070205080204" pitchFamily="34" charset="-128"/>
              </a:rPr>
              <a:t>が承認</a:t>
            </a:r>
            <a:endParaRPr lang="en-US" sz="1100" dirty="0">
              <a:latin typeface="MS PGothic" panose="020B0600070205080204" pitchFamily="34" charset="-128"/>
              <a:ea typeface="MS PGothic" panose="020B0600070205080204" pitchFamily="34" charset="-128"/>
            </a:endParaRPr>
          </a:p>
        </p:txBody>
      </p:sp>
      <p:sp>
        <p:nvSpPr>
          <p:cNvPr id="29" name="TextBox 28">
            <a:extLst>
              <a:ext uri="{FF2B5EF4-FFF2-40B4-BE49-F238E27FC236}">
                <a16:creationId xmlns:a16="http://schemas.microsoft.com/office/drawing/2014/main" id="{FCF3C7BE-B4EF-A5A7-52F2-3B386108160B}"/>
              </a:ext>
            </a:extLst>
          </p:cNvPr>
          <p:cNvSpPr txBox="1"/>
          <p:nvPr/>
        </p:nvSpPr>
        <p:spPr>
          <a:xfrm>
            <a:off x="5497086" y="3295604"/>
            <a:ext cx="3071239" cy="430887"/>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保健施設によって実施され、PHDに報告される、または一部の州でPHDによって実施される</a:t>
            </a:r>
            <a:endParaRPr lang="en-US" sz="1100" dirty="0">
              <a:latin typeface="MS PGothic" panose="020B0600070205080204" pitchFamily="34" charset="-128"/>
              <a:ea typeface="MS PGothic" panose="020B0600070205080204" pitchFamily="34" charset="-128"/>
            </a:endParaRPr>
          </a:p>
        </p:txBody>
      </p:sp>
      <p:sp>
        <p:nvSpPr>
          <p:cNvPr id="30" name="TextBox 29">
            <a:extLst>
              <a:ext uri="{FF2B5EF4-FFF2-40B4-BE49-F238E27FC236}">
                <a16:creationId xmlns:a16="http://schemas.microsoft.com/office/drawing/2014/main" id="{01891B19-5565-BCAC-0D51-6534F3370099}"/>
              </a:ext>
            </a:extLst>
          </p:cNvPr>
          <p:cNvSpPr txBox="1"/>
          <p:nvPr/>
        </p:nvSpPr>
        <p:spPr>
          <a:xfrm>
            <a:off x="5488015" y="4917768"/>
            <a:ext cx="2860153" cy="261610"/>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保健施設が</a:t>
            </a:r>
            <a:r>
              <a:rPr lang="ja-JP" altLang="en-US" sz="1100" noProof="1">
                <a:solidFill>
                  <a:srgbClr val="3A3A3A"/>
                </a:solidFill>
                <a:latin typeface="MS PGothic" panose="020B0600070205080204" pitchFamily="34" charset="-128"/>
                <a:ea typeface="MS PGothic" panose="020B0600070205080204" pitchFamily="34" charset="-128"/>
              </a:rPr>
              <a:t>実施</a:t>
            </a:r>
            <a:r>
              <a:rPr lang="en-US" sz="1100" noProof="1">
                <a:solidFill>
                  <a:srgbClr val="3A3A3A"/>
                </a:solidFill>
                <a:latin typeface="MS PGothic" panose="020B0600070205080204" pitchFamily="34" charset="-128"/>
                <a:ea typeface="MS PGothic" panose="020B0600070205080204" pitchFamily="34" charset="-128"/>
              </a:rPr>
              <a:t>し、 MOHに報告</a:t>
            </a:r>
            <a:endParaRPr lang="en-US" sz="1100" dirty="0">
              <a:latin typeface="MS PGothic" panose="020B0600070205080204" pitchFamily="34" charset="-128"/>
              <a:ea typeface="MS PGothic" panose="020B0600070205080204" pitchFamily="34" charset="-128"/>
            </a:endParaRPr>
          </a:p>
        </p:txBody>
      </p:sp>
      <p:sp>
        <p:nvSpPr>
          <p:cNvPr id="31" name="Right Brace 30">
            <a:extLst>
              <a:ext uri="{FF2B5EF4-FFF2-40B4-BE49-F238E27FC236}">
                <a16:creationId xmlns:a16="http://schemas.microsoft.com/office/drawing/2014/main" id="{3E1F21F2-E479-9714-689A-BD2EE84B1F3D}"/>
              </a:ext>
            </a:extLst>
          </p:cNvPr>
          <p:cNvSpPr/>
          <p:nvPr/>
        </p:nvSpPr>
        <p:spPr>
          <a:xfrm rot="16200000">
            <a:off x="1911150" y="2522474"/>
            <a:ext cx="225018" cy="2752427"/>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a:extLst>
              <a:ext uri="{FF2B5EF4-FFF2-40B4-BE49-F238E27FC236}">
                <a16:creationId xmlns:a16="http://schemas.microsoft.com/office/drawing/2014/main" id="{87C3BD5E-0D1E-4AC7-2B03-8AD2BDFA5989}"/>
              </a:ext>
            </a:extLst>
          </p:cNvPr>
          <p:cNvSpPr/>
          <p:nvPr/>
        </p:nvSpPr>
        <p:spPr>
          <a:xfrm rot="5400000" flipV="1">
            <a:off x="1911150" y="3337960"/>
            <a:ext cx="225019" cy="275242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501222C9-2AA6-CBFA-443B-435323B94D49}"/>
              </a:ext>
            </a:extLst>
          </p:cNvPr>
          <p:cNvSpPr/>
          <p:nvPr/>
        </p:nvSpPr>
        <p:spPr>
          <a:xfrm rot="16200000">
            <a:off x="6820239" y="1382926"/>
            <a:ext cx="163635" cy="503736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id="{56E7AD3B-4F75-70C9-CC3E-41259D2AA3C4}"/>
              </a:ext>
            </a:extLst>
          </p:cNvPr>
          <p:cNvSpPr/>
          <p:nvPr/>
        </p:nvSpPr>
        <p:spPr>
          <a:xfrm rot="5400000" flipV="1">
            <a:off x="6820239" y="2170062"/>
            <a:ext cx="163635" cy="503736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63AC1CF9-9A9C-861A-5688-AC63EB7CC40D}"/>
              </a:ext>
            </a:extLst>
          </p:cNvPr>
          <p:cNvSpPr txBox="1"/>
          <p:nvPr/>
        </p:nvSpPr>
        <p:spPr>
          <a:xfrm>
            <a:off x="538221" y="1504651"/>
            <a:ext cx="8663252" cy="1323439"/>
          </a:xfrm>
          <a:prstGeom prst="rect">
            <a:avLst/>
          </a:prstGeom>
          <a:noFill/>
        </p:spPr>
        <p:txBody>
          <a:bodyPr wrap="square">
            <a:spAutoFit/>
          </a:bodyPr>
          <a:lstStyle/>
          <a:p>
            <a:pPr marL="171450"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PHDによって調達が</a:t>
            </a:r>
            <a:r>
              <a:rPr lang="ja-JP" altLang="en-US" sz="1200" noProof="1">
                <a:latin typeface="MS PGothic" panose="020B0600070205080204" pitchFamily="34" charset="-128"/>
                <a:ea typeface="MS PGothic" panose="020B0600070205080204" pitchFamily="34" charset="-128"/>
              </a:rPr>
              <a:t>一元化され</a:t>
            </a:r>
            <a:r>
              <a:rPr lang="en-US" sz="1200" noProof="1">
                <a:latin typeface="MS PGothic" panose="020B0600070205080204" pitchFamily="34" charset="-128"/>
                <a:ea typeface="MS PGothic" panose="020B0600070205080204" pitchFamily="34" charset="-128"/>
              </a:rPr>
              <a:t>ている州では、計画財務</a:t>
            </a:r>
            <a:r>
              <a:rPr lang="ja-JP" altLang="en-US" sz="1200" noProof="1">
                <a:latin typeface="MS PGothic" panose="020B0600070205080204" pitchFamily="34" charset="-128"/>
                <a:ea typeface="MS PGothic" panose="020B0600070205080204" pitchFamily="34" charset="-128"/>
              </a:rPr>
              <a:t>部</a:t>
            </a:r>
            <a:r>
              <a:rPr lang="en-US" sz="1200" noProof="1">
                <a:latin typeface="MS PGothic" panose="020B0600070205080204" pitchFamily="34" charset="-128"/>
                <a:ea typeface="MS PGothic" panose="020B0600070205080204" pitchFamily="34" charset="-128"/>
              </a:rPr>
              <a:t>が中心</a:t>
            </a:r>
            <a:r>
              <a:rPr lang="ja-JP" altLang="en-US" sz="1200" noProof="1">
                <a:latin typeface="MS PGothic" panose="020B0600070205080204" pitchFamily="34" charset="-128"/>
                <a:ea typeface="MS PGothic" panose="020B0600070205080204" pitchFamily="34" charset="-128"/>
              </a:rPr>
              <a:t>的な役割を果たしており、</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機能部門や関係機関と連携し、設備や備品の調達を</a:t>
            </a:r>
            <a:r>
              <a:rPr lang="ja-JP" altLang="en-US" sz="1200" noProof="1">
                <a:latin typeface="MS PGothic" panose="020B0600070205080204" pitchFamily="34" charset="-128"/>
                <a:ea typeface="MS PGothic" panose="020B0600070205080204" pitchFamily="34" charset="-128"/>
              </a:rPr>
              <a:t>調整している</a:t>
            </a:r>
            <a:endParaRPr lang="en-US" sz="1200" noProof="1">
              <a:latin typeface="MS PGothic" panose="020B0600070205080204" pitchFamily="34" charset="-128"/>
              <a:ea typeface="MS PGothic" panose="020B0600070205080204" pitchFamily="34" charset="-128"/>
            </a:endParaRPr>
          </a:p>
          <a:p>
            <a:pPr marL="171450"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調達を直接行う</a:t>
            </a:r>
            <a:r>
              <a:rPr lang="ja-JP" altLang="en-US" sz="1200" noProof="1">
                <a:latin typeface="MS PGothic" panose="020B0600070205080204" pitchFamily="34" charset="-128"/>
                <a:ea typeface="MS PGothic" panose="020B0600070205080204" pitchFamily="34" charset="-128"/>
              </a:rPr>
              <a:t>保健施設</a:t>
            </a:r>
            <a:r>
              <a:rPr lang="en-US" sz="1200" noProof="1">
                <a:latin typeface="MS PGothic" panose="020B0600070205080204" pitchFamily="34" charset="-128"/>
                <a:ea typeface="MS PGothic" panose="020B0600070205080204" pitchFamily="34" charset="-128"/>
              </a:rPr>
              <a:t>では、財務経理部が中心</a:t>
            </a:r>
            <a:r>
              <a:rPr lang="ja-JP" altLang="en-US" sz="1200" noProof="1">
                <a:latin typeface="MS PGothic" panose="020B0600070205080204" pitchFamily="34" charset="-128"/>
                <a:ea typeface="MS PGothic" panose="020B0600070205080204" pitchFamily="34" charset="-128"/>
              </a:rPr>
              <a:t>的な役割を果たしている</a:t>
            </a:r>
            <a:endParaRPr lang="en-US" altLang="ja-JP" sz="1200" noProof="1">
              <a:latin typeface="MS PGothic" panose="020B0600070205080204" pitchFamily="34" charset="-128"/>
              <a:ea typeface="MS PGothic" panose="020B0600070205080204" pitchFamily="34" charset="-128"/>
            </a:endParaRPr>
          </a:p>
          <a:p>
            <a:pPr marL="628650" lvl="1"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契約締結、受入試験、費用支払いについては、医療機器・</a:t>
            </a:r>
            <a:r>
              <a:rPr lang="ja-JP" altLang="en-US" sz="1200" noProof="1">
                <a:latin typeface="MS PGothic" panose="020B0600070205080204" pitchFamily="34" charset="-128"/>
                <a:ea typeface="MS PGothic" panose="020B0600070205080204" pitchFamily="34" charset="-128"/>
              </a:rPr>
              <a:t>備品部</a:t>
            </a:r>
            <a:r>
              <a:rPr lang="en-US" sz="1200" noProof="1">
                <a:latin typeface="MS PGothic" panose="020B0600070205080204" pitchFamily="34" charset="-128"/>
                <a:ea typeface="MS PGothic" panose="020B0600070205080204" pitchFamily="34" charset="-128"/>
              </a:rPr>
              <a:t>と</a:t>
            </a:r>
            <a:r>
              <a:rPr lang="ja-JP" altLang="en-US" sz="1200" noProof="1">
                <a:latin typeface="MS PGothic" panose="020B0600070205080204" pitchFamily="34" charset="-128"/>
                <a:ea typeface="MS PGothic" panose="020B0600070205080204" pitchFamily="34" charset="-128"/>
              </a:rPr>
              <a:t>連携し、</a:t>
            </a:r>
            <a:r>
              <a:rPr lang="en-US" sz="1200" noProof="1">
                <a:latin typeface="MS PGothic" panose="020B0600070205080204" pitchFamily="34" charset="-128"/>
                <a:ea typeface="MS PGothic" panose="020B0600070205080204" pitchFamily="34" charset="-128"/>
              </a:rPr>
              <a:t>見積もり、入札書類、契約承認</a:t>
            </a:r>
            <a:r>
              <a:rPr lang="ja-JP" altLang="en-US" sz="1200" noProof="1">
                <a:latin typeface="MS PGothic" panose="020B0600070205080204" pitchFamily="34" charset="-128"/>
                <a:ea typeface="MS PGothic" panose="020B0600070205080204" pitchFamily="34" charset="-128"/>
              </a:rPr>
              <a:t>については</a:t>
            </a:r>
            <a:r>
              <a:rPr lang="en-US" sz="1200" noProof="1">
                <a:latin typeface="MS PGothic" panose="020B0600070205080204" pitchFamily="34" charset="-128"/>
                <a:ea typeface="MS PGothic" panose="020B0600070205080204" pitchFamily="34" charset="-128"/>
              </a:rPr>
              <a:t>臨床部門と連携</a:t>
            </a:r>
            <a:r>
              <a:rPr lang="ja-JP" altLang="en-US" sz="1200" noProof="1">
                <a:latin typeface="MS PGothic" panose="020B0600070205080204" pitchFamily="34" charset="-128"/>
                <a:ea typeface="MS PGothic" panose="020B0600070205080204" pitchFamily="34" charset="-128"/>
              </a:rPr>
              <a:t>している</a:t>
            </a:r>
            <a:endParaRPr lang="en-US" sz="1200" noProof="1">
              <a:latin typeface="MS PGothic" panose="020B0600070205080204" pitchFamily="34" charset="-128"/>
              <a:ea typeface="MS PGothic" panose="020B0600070205080204" pitchFamily="34" charset="-128"/>
            </a:endParaRPr>
          </a:p>
        </p:txBody>
      </p:sp>
      <p:sp>
        <p:nvSpPr>
          <p:cNvPr id="5" name="テキスト プレースホルダー 1">
            <a:extLst>
              <a:ext uri="{FF2B5EF4-FFF2-40B4-BE49-F238E27FC236}">
                <a16:creationId xmlns:a16="http://schemas.microsoft.com/office/drawing/2014/main" id="{924F3C02-E66A-18EA-3608-DF7BEF1D0B5D}"/>
              </a:ext>
            </a:extLst>
          </p:cNvPr>
          <p:cNvSpPr txBox="1">
            <a:spLocks/>
          </p:cNvSpPr>
          <p:nvPr/>
        </p:nvSpPr>
        <p:spPr>
          <a:xfrm>
            <a:off x="344488" y="1102794"/>
            <a:ext cx="468052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ベトナムにおける医療機器及び医療備品の調達プロセス</a:t>
            </a:r>
          </a:p>
        </p:txBody>
      </p:sp>
    </p:spTree>
    <p:extLst>
      <p:ext uri="{BB962C8B-B14F-4D97-AF65-F5344CB8AC3E}">
        <p14:creationId xmlns:p14="http://schemas.microsoft.com/office/powerpoint/2010/main" val="1289179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公立・民間</a:t>
            </a:r>
            <a:r>
              <a:rPr lang="en-US" altLang="ja-JP" noProof="1"/>
              <a:t>病院</a:t>
            </a:r>
            <a:r>
              <a:rPr lang="ja-JP" altLang="en-US" noProof="1"/>
              <a:t>における</a:t>
            </a:r>
            <a:r>
              <a:rPr lang="en-US" altLang="ja-JP" noProof="1"/>
              <a:t>購買・調達プロセス</a:t>
            </a:r>
            <a:r>
              <a:rPr lang="ja-JP" altLang="en-US" noProof="1"/>
              <a:t>（医薬品）</a:t>
            </a:r>
            <a:endParaRPr kumimoji="1" lang="ja-JP" altLang="en-US" noProof="1"/>
          </a:p>
        </p:txBody>
      </p:sp>
      <p:sp>
        <p:nvSpPr>
          <p:cNvPr id="13" name="テキスト ボックス 12"/>
          <p:cNvSpPr txBox="1"/>
          <p:nvPr/>
        </p:nvSpPr>
        <p:spPr>
          <a:xfrm>
            <a:off x="200472" y="6597351"/>
            <a:ext cx="8784976" cy="260649"/>
          </a:xfrm>
          <a:prstGeom prst="rect">
            <a:avLst/>
          </a:prstGeom>
          <a:noFill/>
        </p:spPr>
        <p:txBody>
          <a:bodyPr wrap="square" lIns="0" tIns="0" rIns="0" bIns="0" rtlCol="0">
            <a:noAutofit/>
          </a:bodyPr>
          <a:lstStyle/>
          <a:p>
            <a:r>
              <a:rPr kumimoji="1"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Viet Nam News</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Health Ministry Announces National Centralized Drug Procurement Centre</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LinkedIn</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Vietnam’s Drug Procurement and Pricing System: Under Vietnamese Regulations and the EVFTA</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Ministry of Health, Social Republic of Vietnam</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Circular on Bidding for Supply of Drugs for Public Health Facilities</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640" dirty="0">
              <a:solidFill>
                <a:srgbClr val="000000"/>
              </a:solidFill>
            </a:endParaRPr>
          </a:p>
          <a:p>
            <a:endParaRPr lang="en-US" altLang="ja-JP" sz="640" b="1" dirty="0"/>
          </a:p>
        </p:txBody>
      </p:sp>
      <p:sp>
        <p:nvSpPr>
          <p:cNvPr id="8" name="TextBox 7">
            <a:extLst>
              <a:ext uri="{FF2B5EF4-FFF2-40B4-BE49-F238E27FC236}">
                <a16:creationId xmlns:a16="http://schemas.microsoft.com/office/drawing/2014/main" id="{2570153C-2962-9702-451A-5F70785CBE95}"/>
              </a:ext>
            </a:extLst>
          </p:cNvPr>
          <p:cNvSpPr txBox="1"/>
          <p:nvPr/>
        </p:nvSpPr>
        <p:spPr>
          <a:xfrm>
            <a:off x="1933569" y="1118007"/>
            <a:ext cx="8158506"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保健省は2017年に国家中央医薬品調達センター (NCDPC) を設立した</a:t>
            </a:r>
            <a:endParaRPr lang="en-US" altLang="ja-JP" sz="1100" dirty="0">
              <a:latin typeface="MS PGothic" panose="020B0600070205080204" pitchFamily="34" charset="-128"/>
              <a:ea typeface="MS PGothic" panose="020B0600070205080204" pitchFamily="34" charset="-128"/>
              <a:cs typeface="Arial" panose="020B0604020202020204" pitchFamily="34" charset="0"/>
            </a:endParaRPr>
          </a:p>
        </p:txBody>
      </p:sp>
      <p:sp>
        <p:nvSpPr>
          <p:cNvPr id="10" name="TextBox 9">
            <a:extLst>
              <a:ext uri="{FF2B5EF4-FFF2-40B4-BE49-F238E27FC236}">
                <a16:creationId xmlns:a16="http://schemas.microsoft.com/office/drawing/2014/main" id="{B9D24A13-FFD1-0442-7C6E-E699F62ED8E9}"/>
              </a:ext>
            </a:extLst>
          </p:cNvPr>
          <p:cNvSpPr txBox="1"/>
          <p:nvPr/>
        </p:nvSpPr>
        <p:spPr>
          <a:xfrm>
            <a:off x="1933569" y="1484784"/>
            <a:ext cx="7499632" cy="118494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保健省は、公的医療施設に適用される医薬品入札に関する規制を規定する通達15/2019/TT-BYT ( 「通達15」 ) を発行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した。具体的な対象は以下の通りである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医薬品供給のための入札に参加または関与する組織および個人</a:t>
            </a: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企業に関する法律に基づいて運営される国営の医療施設は、本通達の規定に従わなければならない</a:t>
            </a: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健康保険の対象となる健診・治療サービスの提供に参加している民間医療機関(入札に関する法律第52条及び本通達第50条第7項の規定に従う)</a:t>
            </a:r>
          </a:p>
        </p:txBody>
      </p:sp>
      <p:sp>
        <p:nvSpPr>
          <p:cNvPr id="12" name="TextBox 11">
            <a:extLst>
              <a:ext uri="{FF2B5EF4-FFF2-40B4-BE49-F238E27FC236}">
                <a16:creationId xmlns:a16="http://schemas.microsoft.com/office/drawing/2014/main" id="{BAD0C47A-9411-4084-D14B-77A4D91344FF}"/>
              </a:ext>
            </a:extLst>
          </p:cNvPr>
          <p:cNvSpPr txBox="1"/>
          <p:nvPr/>
        </p:nvSpPr>
        <p:spPr>
          <a:xfrm>
            <a:off x="1933569" y="2730248"/>
            <a:ext cx="7499632"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公共調達プロセスは、</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中央、州レベル、国営施設</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の3つのレベルで行われ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p:txBody>
      </p:sp>
      <p:sp>
        <p:nvSpPr>
          <p:cNvPr id="26" name="TextBox 25">
            <a:extLst>
              <a:ext uri="{FF2B5EF4-FFF2-40B4-BE49-F238E27FC236}">
                <a16:creationId xmlns:a16="http://schemas.microsoft.com/office/drawing/2014/main" id="{B95DC0E8-322F-E5AB-FF9E-2621500BB57A}"/>
              </a:ext>
            </a:extLst>
          </p:cNvPr>
          <p:cNvSpPr txBox="1"/>
          <p:nvPr/>
        </p:nvSpPr>
        <p:spPr>
          <a:xfrm>
            <a:off x="1933569" y="3180803"/>
            <a:ext cx="7499632" cy="104028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ジェネリック医薬品の契約パッケージは5つあり、パッケージ1と2が最も</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主流である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a:p>
            <a:pPr lvl="1">
              <a:buFont typeface="Courier New" panose="02070309020205020404" pitchFamily="49" charset="0"/>
              <a:buChar char="o"/>
            </a:pPr>
            <a:r>
              <a:rPr lang="ja-JP" altLang="en-US" sz="1100" noProof="1">
                <a:latin typeface="MS PGothic" panose="020B0600070205080204" pitchFamily="34" charset="-128"/>
                <a:ea typeface="MS PGothic" panose="020B0600070205080204" pitchFamily="34" charset="-128"/>
                <a:cs typeface="Arial" panose="020B0604020202020204" pitchFamily="34" charset="0"/>
              </a:rPr>
              <a:t>パッケージ①：</a:t>
            </a:r>
            <a:r>
              <a:rPr lang="en-US" altLang="ja-JP" sz="1100" noProof="1">
                <a:latin typeface="MS PGothic" panose="020B0600070205080204" pitchFamily="34" charset="-128"/>
                <a:ea typeface="MS PGothic" panose="020B0600070205080204" pitchFamily="34" charset="-128"/>
                <a:cs typeface="Arial" panose="020B0604020202020204" pitchFamily="34" charset="0"/>
              </a:rPr>
              <a:t>SRA (厳格な規制当局) とみなされる国においてEU-GMP要件または同等の要件を満たす製造ラインのみで製造される医薬品</a:t>
            </a:r>
          </a:p>
          <a:p>
            <a:pPr lvl="1">
              <a:buFont typeface="Courier New" panose="02070309020205020404" pitchFamily="49" charset="0"/>
              <a:buChar char="o"/>
            </a:pPr>
            <a:r>
              <a:rPr lang="ja-JP" altLang="en-US" sz="1100" noProof="1">
                <a:latin typeface="MS PGothic" panose="020B0600070205080204" pitchFamily="34" charset="-128"/>
                <a:ea typeface="MS PGothic" panose="020B0600070205080204" pitchFamily="34" charset="-128"/>
                <a:cs typeface="Arial" panose="020B0604020202020204" pitchFamily="34" charset="0"/>
              </a:rPr>
              <a:t>パッケージ②：</a:t>
            </a:r>
            <a:r>
              <a:rPr lang="en-US" altLang="ja-JP" sz="1100" noProof="1">
                <a:latin typeface="MS PGothic" panose="020B0600070205080204" pitchFamily="34" charset="-128"/>
                <a:ea typeface="MS PGothic" panose="020B0600070205080204" pitchFamily="34" charset="-128"/>
                <a:cs typeface="Arial" panose="020B0604020202020204" pitchFamily="34" charset="0"/>
              </a:rPr>
              <a:t>EU-GMP要件または同等の要件を満たす製造ラインで完全に製造され、ベトナムの医薬品当局によって証明書が付与された医薬品</a:t>
            </a:r>
          </a:p>
        </p:txBody>
      </p:sp>
      <p:sp>
        <p:nvSpPr>
          <p:cNvPr id="11" name="TextBox 10">
            <a:extLst>
              <a:ext uri="{FF2B5EF4-FFF2-40B4-BE49-F238E27FC236}">
                <a16:creationId xmlns:a16="http://schemas.microsoft.com/office/drawing/2014/main" id="{DC7CB1E8-F040-D3B9-0D45-4EC92AE634BF}"/>
              </a:ext>
            </a:extLst>
          </p:cNvPr>
          <p:cNvSpPr txBox="1"/>
          <p:nvPr/>
        </p:nvSpPr>
        <p:spPr>
          <a:xfrm>
            <a:off x="648115" y="5866940"/>
            <a:ext cx="1376626" cy="430887"/>
          </a:xfrm>
          <a:prstGeom prst="rect">
            <a:avLst/>
          </a:prstGeom>
          <a:noFill/>
        </p:spPr>
        <p:txBody>
          <a:bodyPr wrap="square">
            <a:spAutoFit/>
          </a:bodyPr>
          <a:lstStyle/>
          <a:p>
            <a:pPr algn="ctr"/>
            <a:r>
              <a:rPr lang="en-US" altLang="ja-JP" sz="1100" b="1" i="0" noProof="1">
                <a:solidFill>
                  <a:srgbClr val="3A3A3A"/>
                </a:solidFill>
                <a:effectLst/>
                <a:latin typeface="MS PGothic" panose="020B0600070205080204" pitchFamily="34" charset="-128"/>
                <a:ea typeface="MS PGothic" panose="020B0600070205080204" pitchFamily="34" charset="-128"/>
              </a:rPr>
              <a:t>契約者選定計画</a:t>
            </a:r>
          </a:p>
          <a:p>
            <a:pPr algn="ctr"/>
            <a:r>
              <a:rPr lang="ja-JP" altLang="en-US" sz="1100" b="1" i="0" noProof="1">
                <a:solidFill>
                  <a:srgbClr val="3A3A3A"/>
                </a:solidFill>
                <a:effectLst/>
                <a:latin typeface="MS PGothic" panose="020B0600070205080204" pitchFamily="34" charset="-128"/>
                <a:ea typeface="MS PGothic" panose="020B0600070205080204" pitchFamily="34" charset="-128"/>
              </a:rPr>
              <a:t>の作成</a:t>
            </a:r>
            <a:endParaRPr lang="en-US" altLang="ja-JP" sz="1100" dirty="0">
              <a:latin typeface="MS PGothic" panose="020B0600070205080204" pitchFamily="34" charset="-128"/>
              <a:ea typeface="MS PGothic" panose="020B0600070205080204" pitchFamily="34" charset="-128"/>
            </a:endParaRPr>
          </a:p>
        </p:txBody>
      </p:sp>
      <p:sp>
        <p:nvSpPr>
          <p:cNvPr id="14" name="TextBox 11">
            <a:extLst>
              <a:ext uri="{FF2B5EF4-FFF2-40B4-BE49-F238E27FC236}">
                <a16:creationId xmlns:a16="http://schemas.microsoft.com/office/drawing/2014/main" id="{49AE35B9-F691-4D4B-DF8A-4DA978E6B7DD}"/>
              </a:ext>
            </a:extLst>
          </p:cNvPr>
          <p:cNvSpPr txBox="1"/>
          <p:nvPr/>
        </p:nvSpPr>
        <p:spPr>
          <a:xfrm>
            <a:off x="2452885" y="5658633"/>
            <a:ext cx="1275979" cy="938719"/>
          </a:xfrm>
          <a:prstGeom prst="rect">
            <a:avLst/>
          </a:prstGeom>
          <a:noFill/>
        </p:spPr>
        <p:txBody>
          <a:bodyPr wrap="square">
            <a:spAutoFit/>
          </a:bodyPr>
          <a:lstStyle/>
          <a:p>
            <a:pPr algn="ctr"/>
            <a:r>
              <a:rPr lang="ja-JP" altLang="en-US" sz="1100" b="1" i="0" noProof="1">
                <a:solidFill>
                  <a:srgbClr val="3A3A3A"/>
                </a:solidFill>
                <a:effectLst/>
                <a:latin typeface="MS PGothic" panose="020B0600070205080204" pitchFamily="34" charset="-128"/>
                <a:ea typeface="MS PGothic" panose="020B0600070205080204" pitchFamily="34" charset="-128"/>
              </a:rPr>
              <a:t>契約者の選択</a:t>
            </a:r>
            <a:r>
              <a:rPr lang="en-US" altLang="ja-JP" sz="1100" b="1" i="0" noProof="1">
                <a:solidFill>
                  <a:srgbClr val="3A3A3A"/>
                </a:solidFill>
                <a:effectLst/>
                <a:latin typeface="MS PGothic" panose="020B0600070205080204" pitchFamily="34" charset="-128"/>
                <a:ea typeface="MS PGothic" panose="020B0600070205080204" pitchFamily="34" charset="-128"/>
              </a:rPr>
              <a:t>:</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指名入札</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直接契約</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競合製品</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自己適用</a:t>
            </a:r>
          </a:p>
        </p:txBody>
      </p:sp>
      <p:sp>
        <p:nvSpPr>
          <p:cNvPr id="15" name="TextBox 13">
            <a:extLst>
              <a:ext uri="{FF2B5EF4-FFF2-40B4-BE49-F238E27FC236}">
                <a16:creationId xmlns:a16="http://schemas.microsoft.com/office/drawing/2014/main" id="{11B37565-4F03-AE7B-0F5A-D66BB3E4BD97}"/>
              </a:ext>
            </a:extLst>
          </p:cNvPr>
          <p:cNvSpPr txBox="1"/>
          <p:nvPr/>
        </p:nvSpPr>
        <p:spPr>
          <a:xfrm>
            <a:off x="3825489" y="5748445"/>
            <a:ext cx="936105" cy="667875"/>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入札書・</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提案依頼書</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の作成</a:t>
            </a:r>
          </a:p>
        </p:txBody>
      </p:sp>
      <p:sp>
        <p:nvSpPr>
          <p:cNvPr id="16" name="TextBox 14">
            <a:extLst>
              <a:ext uri="{FF2B5EF4-FFF2-40B4-BE49-F238E27FC236}">
                <a16:creationId xmlns:a16="http://schemas.microsoft.com/office/drawing/2014/main" id="{ADCCFD42-6879-50AB-83D4-8CC03DD5B184}"/>
              </a:ext>
            </a:extLst>
          </p:cNvPr>
          <p:cNvSpPr txBox="1"/>
          <p:nvPr/>
        </p:nvSpPr>
        <p:spPr>
          <a:xfrm>
            <a:off x="4937612" y="5879879"/>
            <a:ext cx="1032762"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契約者</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選定</a:t>
            </a:r>
            <a:endParaRPr lang="en-US" altLang="ja-JP" sz="1100" kern="1200" dirty="0"/>
          </a:p>
        </p:txBody>
      </p:sp>
      <p:sp>
        <p:nvSpPr>
          <p:cNvPr id="17" name="TextBox 15">
            <a:extLst>
              <a:ext uri="{FF2B5EF4-FFF2-40B4-BE49-F238E27FC236}">
                <a16:creationId xmlns:a16="http://schemas.microsoft.com/office/drawing/2014/main" id="{72213B70-6A6C-56DB-7CEE-96B6B214B59D}"/>
              </a:ext>
            </a:extLst>
          </p:cNvPr>
          <p:cNvSpPr txBox="1"/>
          <p:nvPr/>
        </p:nvSpPr>
        <p:spPr>
          <a:xfrm>
            <a:off x="6249220" y="5907737"/>
            <a:ext cx="904026"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医薬品調達</a:t>
            </a:r>
          </a:p>
          <a:p>
            <a:pPr marL="0" lvl="0" indent="0" algn="ctr" defTabSz="444500">
              <a:lnSpc>
                <a:spcPct val="90000"/>
              </a:lnSpc>
              <a:spcBef>
                <a:spcPct val="0"/>
              </a:spcBef>
              <a:spcAft>
                <a:spcPct val="35000"/>
              </a:spcAft>
              <a:buFont typeface="Arial" panose="020B0604020202020204" pitchFamily="34" charset="0"/>
              <a:buNone/>
            </a:pPr>
            <a:r>
              <a:rPr lang="ja-JP" altLang="en-US" sz="1100" b="1" kern="1200" noProof="1">
                <a:latin typeface="MS PGothic" panose="020B0600070205080204" pitchFamily="34" charset="-128"/>
                <a:ea typeface="MS PGothic" panose="020B0600070205080204" pitchFamily="34" charset="-128"/>
                <a:cs typeface="Arial" panose="020B0604020202020204" pitchFamily="34" charset="0"/>
              </a:rPr>
              <a:t>の一元化</a:t>
            </a:r>
            <a:endParaRPr lang="en-US" altLang="ja-JP" sz="1100" kern="1200" dirty="0"/>
          </a:p>
        </p:txBody>
      </p:sp>
      <p:sp>
        <p:nvSpPr>
          <p:cNvPr id="18" name="TextBox 16">
            <a:extLst>
              <a:ext uri="{FF2B5EF4-FFF2-40B4-BE49-F238E27FC236}">
                <a16:creationId xmlns:a16="http://schemas.microsoft.com/office/drawing/2014/main" id="{8925434B-EC06-31A1-6E5C-5D6B57B86065}"/>
              </a:ext>
            </a:extLst>
          </p:cNvPr>
          <p:cNvSpPr txBox="1"/>
          <p:nvPr/>
        </p:nvSpPr>
        <p:spPr>
          <a:xfrm>
            <a:off x="7329264" y="5889109"/>
            <a:ext cx="936104"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価格</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交渉</a:t>
            </a:r>
            <a:endParaRPr lang="en-US" altLang="ja-JP" sz="1100" kern="1200" dirty="0"/>
          </a:p>
        </p:txBody>
      </p:sp>
      <p:cxnSp>
        <p:nvCxnSpPr>
          <p:cNvPr id="19" name="Straight Arrow Connector 21">
            <a:extLst>
              <a:ext uri="{FF2B5EF4-FFF2-40B4-BE49-F238E27FC236}">
                <a16:creationId xmlns:a16="http://schemas.microsoft.com/office/drawing/2014/main" id="{E1549A13-F5C4-586D-34C2-EEA3B9AAD9BD}"/>
              </a:ext>
            </a:extLst>
          </p:cNvPr>
          <p:cNvCxnSpPr>
            <a:cxnSpLocks/>
          </p:cNvCxnSpPr>
          <p:nvPr/>
        </p:nvCxnSpPr>
        <p:spPr>
          <a:xfrm flipV="1">
            <a:off x="2112610" y="6130681"/>
            <a:ext cx="392118"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2">
            <a:extLst>
              <a:ext uri="{FF2B5EF4-FFF2-40B4-BE49-F238E27FC236}">
                <a16:creationId xmlns:a16="http://schemas.microsoft.com/office/drawing/2014/main" id="{64DE49DA-6D76-F73D-D95E-204B5A4BA9DE}"/>
              </a:ext>
            </a:extLst>
          </p:cNvPr>
          <p:cNvCxnSpPr>
            <a:cxnSpLocks/>
          </p:cNvCxnSpPr>
          <p:nvPr/>
        </p:nvCxnSpPr>
        <p:spPr>
          <a:xfrm>
            <a:off x="3520692"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3">
            <a:extLst>
              <a:ext uri="{FF2B5EF4-FFF2-40B4-BE49-F238E27FC236}">
                <a16:creationId xmlns:a16="http://schemas.microsoft.com/office/drawing/2014/main" id="{8D197420-F3A0-CC3A-6D5E-250C7D98E98B}"/>
              </a:ext>
            </a:extLst>
          </p:cNvPr>
          <p:cNvCxnSpPr>
            <a:cxnSpLocks/>
          </p:cNvCxnSpPr>
          <p:nvPr/>
        </p:nvCxnSpPr>
        <p:spPr>
          <a:xfrm>
            <a:off x="4672820"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4">
            <a:extLst>
              <a:ext uri="{FF2B5EF4-FFF2-40B4-BE49-F238E27FC236}">
                <a16:creationId xmlns:a16="http://schemas.microsoft.com/office/drawing/2014/main" id="{14F64BE6-81B5-D441-8846-547635E92F6D}"/>
              </a:ext>
            </a:extLst>
          </p:cNvPr>
          <p:cNvCxnSpPr>
            <a:cxnSpLocks/>
          </p:cNvCxnSpPr>
          <p:nvPr/>
        </p:nvCxnSpPr>
        <p:spPr>
          <a:xfrm>
            <a:off x="5785018"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5">
            <a:extLst>
              <a:ext uri="{FF2B5EF4-FFF2-40B4-BE49-F238E27FC236}">
                <a16:creationId xmlns:a16="http://schemas.microsoft.com/office/drawing/2014/main" id="{9CCE3B55-FCF8-A460-5B8C-548DDAC75DF0}"/>
              </a:ext>
            </a:extLst>
          </p:cNvPr>
          <p:cNvCxnSpPr>
            <a:cxnSpLocks/>
          </p:cNvCxnSpPr>
          <p:nvPr/>
        </p:nvCxnSpPr>
        <p:spPr>
          <a:xfrm>
            <a:off x="7121092"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16">
            <a:extLst>
              <a:ext uri="{FF2B5EF4-FFF2-40B4-BE49-F238E27FC236}">
                <a16:creationId xmlns:a16="http://schemas.microsoft.com/office/drawing/2014/main" id="{0E10AD50-D24C-CA4D-C63C-81B63622E110}"/>
              </a:ext>
            </a:extLst>
          </p:cNvPr>
          <p:cNvSpPr txBox="1"/>
          <p:nvPr/>
        </p:nvSpPr>
        <p:spPr>
          <a:xfrm>
            <a:off x="8409384" y="5833329"/>
            <a:ext cx="1416481" cy="549381"/>
          </a:xfrm>
          <a:prstGeom prst="rect">
            <a:avLst/>
          </a:prstGeom>
          <a:noFill/>
        </p:spPr>
        <p:txBody>
          <a:bodyPr wrap="square">
            <a:spAutoFit/>
          </a:bodyPr>
          <a:lstStyle/>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価格交渉結果</a:t>
            </a:r>
          </a:p>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および評価を</a:t>
            </a:r>
          </a:p>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企画財務部に提出</a:t>
            </a:r>
            <a:endParaRPr lang="en-US" altLang="ja-JP" sz="1100" kern="1200" dirty="0"/>
          </a:p>
        </p:txBody>
      </p:sp>
      <p:cxnSp>
        <p:nvCxnSpPr>
          <p:cNvPr id="30" name="Straight Arrow Connector 25">
            <a:extLst>
              <a:ext uri="{FF2B5EF4-FFF2-40B4-BE49-F238E27FC236}">
                <a16:creationId xmlns:a16="http://schemas.microsoft.com/office/drawing/2014/main" id="{F5E30800-39E0-BF42-0414-837D5B9849F4}"/>
              </a:ext>
            </a:extLst>
          </p:cNvPr>
          <p:cNvCxnSpPr>
            <a:cxnSpLocks/>
          </p:cNvCxnSpPr>
          <p:nvPr/>
        </p:nvCxnSpPr>
        <p:spPr>
          <a:xfrm>
            <a:off x="8017266"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D3B0FB65-4E7C-F3F0-6D8D-F2377C13CC1F}"/>
              </a:ext>
            </a:extLst>
          </p:cNvPr>
          <p:cNvSpPr/>
          <p:nvPr/>
        </p:nvSpPr>
        <p:spPr>
          <a:xfrm>
            <a:off x="200471" y="1124032"/>
            <a:ext cx="1733097" cy="338553"/>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b="1" dirty="0"/>
              <a:t>調達機関</a:t>
            </a:r>
          </a:p>
        </p:txBody>
      </p:sp>
      <p:sp>
        <p:nvSpPr>
          <p:cNvPr id="32" name="正方形/長方形 31">
            <a:extLst>
              <a:ext uri="{FF2B5EF4-FFF2-40B4-BE49-F238E27FC236}">
                <a16:creationId xmlns:a16="http://schemas.microsoft.com/office/drawing/2014/main" id="{088EFBE9-11EA-4D65-AFAD-7762A0F02E60}"/>
              </a:ext>
            </a:extLst>
          </p:cNvPr>
          <p:cNvSpPr/>
          <p:nvPr/>
        </p:nvSpPr>
        <p:spPr>
          <a:xfrm>
            <a:off x="200471" y="1555691"/>
            <a:ext cx="1733097" cy="1024024"/>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公共調達法</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3" name="正方形/長方形 32">
            <a:extLst>
              <a:ext uri="{FF2B5EF4-FFF2-40B4-BE49-F238E27FC236}">
                <a16:creationId xmlns:a16="http://schemas.microsoft.com/office/drawing/2014/main" id="{9A1A7DF7-1135-C026-62F9-E8DA118EBB4C}"/>
              </a:ext>
            </a:extLst>
          </p:cNvPr>
          <p:cNvSpPr/>
          <p:nvPr/>
        </p:nvSpPr>
        <p:spPr>
          <a:xfrm>
            <a:off x="200471" y="2708920"/>
            <a:ext cx="1733097" cy="338553"/>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医薬品入札の水準</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4" name="正方形/長方形 33">
            <a:extLst>
              <a:ext uri="{FF2B5EF4-FFF2-40B4-BE49-F238E27FC236}">
                <a16:creationId xmlns:a16="http://schemas.microsoft.com/office/drawing/2014/main" id="{EB16CF9E-9A20-4F82-206E-7FC67862BD9C}"/>
              </a:ext>
            </a:extLst>
          </p:cNvPr>
          <p:cNvSpPr/>
          <p:nvPr/>
        </p:nvSpPr>
        <p:spPr>
          <a:xfrm>
            <a:off x="200471" y="3162948"/>
            <a:ext cx="1733097" cy="1002044"/>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ジェネリック医薬品契約パッケージの分類</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6" name="正方形/長方形 35">
            <a:extLst>
              <a:ext uri="{FF2B5EF4-FFF2-40B4-BE49-F238E27FC236}">
                <a16:creationId xmlns:a16="http://schemas.microsoft.com/office/drawing/2014/main" id="{046382ED-728D-C973-40CE-09A986C4517B}"/>
              </a:ext>
            </a:extLst>
          </p:cNvPr>
          <p:cNvSpPr/>
          <p:nvPr/>
        </p:nvSpPr>
        <p:spPr>
          <a:xfrm>
            <a:off x="200471" y="5358928"/>
            <a:ext cx="1733097" cy="278218"/>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調達プロセス</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8" name="TextBox 29">
            <a:extLst>
              <a:ext uri="{FF2B5EF4-FFF2-40B4-BE49-F238E27FC236}">
                <a16:creationId xmlns:a16="http://schemas.microsoft.com/office/drawing/2014/main" id="{E57334B7-CB0F-4C46-AE8A-AC7F42E1472D}"/>
              </a:ext>
            </a:extLst>
          </p:cNvPr>
          <p:cNvSpPr txBox="1"/>
          <p:nvPr/>
        </p:nvSpPr>
        <p:spPr>
          <a:xfrm>
            <a:off x="1957893" y="4221088"/>
            <a:ext cx="7499632" cy="104028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一元的な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a:t>
            </a:r>
            <a:r>
              <a:rPr lang="ja-JP" altLang="en-US" sz="1100" noProof="1">
                <a:latin typeface="MS PGothic" panose="020B0600070205080204" pitchFamily="34" charset="-128"/>
                <a:ea typeface="MS PGothic" panose="020B0600070205080204" pitchFamily="34" charset="-128"/>
                <a:cs typeface="Arial" panose="020B0604020202020204" pitchFamily="34" charset="0"/>
              </a:rPr>
              <a:t>：</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それぞれの州では、民間の医療施設が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一元的な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調達に参加することが認められている</a:t>
            </a:r>
          </a:p>
          <a:p>
            <a:pPr lvl="1">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これらの民間医療機関は、地方自治体が運営する公的医療機関と同様に、薬物使用ポリシーを策定し、地域の集中入札ルールに従わなければならない</a:t>
            </a:r>
          </a:p>
          <a:p>
            <a:pPr>
              <a:buFont typeface="Arial" panose="020B0604020202020204" pitchFamily="34" charset="0"/>
              <a:buChar char="•"/>
            </a:pPr>
            <a:r>
              <a:rPr lang="ja-JP" altLang="en-US" sz="1100" noProof="1">
                <a:latin typeface="MS PGothic" panose="020B0600070205080204" pitchFamily="34" charset="-128"/>
                <a:ea typeface="MS PGothic" panose="020B0600070205080204" pitchFamily="34" charset="-128"/>
                <a:cs typeface="Arial" panose="020B0604020202020204" pitchFamily="34" charset="0"/>
              </a:rPr>
              <a:t>分散型</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a:t>
            </a:r>
            <a:r>
              <a:rPr lang="ja-JP" altLang="en-US" sz="1100" noProof="1">
                <a:latin typeface="MS PGothic" panose="020B0600070205080204" pitchFamily="34" charset="-128"/>
                <a:ea typeface="MS PGothic" panose="020B0600070205080204" pitchFamily="34" charset="-128"/>
                <a:cs typeface="Arial" panose="020B0604020202020204" pitchFamily="34" charset="0"/>
              </a:rPr>
              <a:t>：</a:t>
            </a:r>
            <a:r>
              <a:rPr lang="en-US" altLang="ja-JP" sz="1100" noProof="1">
                <a:latin typeface="MS PGothic" panose="020B0600070205080204" pitchFamily="34" charset="-128"/>
                <a:ea typeface="MS PGothic" panose="020B0600070205080204" pitchFamily="34" charset="-128"/>
                <a:cs typeface="Arial" panose="020B0604020202020204" pitchFamily="34" charset="0"/>
              </a:rPr>
              <a:t>民間医療機関は、</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a:t>
            </a:r>
            <a:r>
              <a:rPr lang="en-US" altLang="ja-JP" sz="1100" noProof="1">
                <a:latin typeface="MS PGothic" panose="020B0600070205080204" pitchFamily="34" charset="-128"/>
                <a:ea typeface="MS PGothic" panose="020B0600070205080204" pitchFamily="34" charset="-128"/>
                <a:cs typeface="Arial" panose="020B0604020202020204" pitchFamily="34" charset="0"/>
              </a:rPr>
              <a:t>的な調達に参加しない場合には、入札に関する法律、指示文書及び本通達に従って、</a:t>
            </a:r>
            <a:r>
              <a:rPr lang="ja-JP" altLang="en-US" sz="1100" noProof="1">
                <a:latin typeface="MS PGothic" panose="020B0600070205080204" pitchFamily="34" charset="-128"/>
                <a:ea typeface="MS PGothic" panose="020B0600070205080204" pitchFamily="34" charset="-128"/>
                <a:cs typeface="Arial" panose="020B0604020202020204" pitchFamily="34" charset="0"/>
              </a:rPr>
              <a:t>独自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の契約者を選択することができる</a:t>
            </a:r>
          </a:p>
        </p:txBody>
      </p:sp>
      <p:sp>
        <p:nvSpPr>
          <p:cNvPr id="39" name="正方形/長方形 38">
            <a:extLst>
              <a:ext uri="{FF2B5EF4-FFF2-40B4-BE49-F238E27FC236}">
                <a16:creationId xmlns:a16="http://schemas.microsoft.com/office/drawing/2014/main" id="{EAA0DB0A-BDA0-0F67-A57E-92293DE94B29}"/>
              </a:ext>
            </a:extLst>
          </p:cNvPr>
          <p:cNvSpPr/>
          <p:nvPr/>
        </p:nvSpPr>
        <p:spPr>
          <a:xfrm>
            <a:off x="195201" y="4303257"/>
            <a:ext cx="1733097" cy="925943"/>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100" b="1" noProof="1">
                <a:latin typeface="MS PGothic" panose="020B0600070205080204" pitchFamily="34" charset="-128"/>
                <a:ea typeface="MS PGothic" panose="020B0600070205080204" pitchFamily="34" charset="-128"/>
                <a:cs typeface="Arial" panose="020B0604020202020204" pitchFamily="34" charset="0"/>
              </a:rPr>
              <a:t>民間</a:t>
            </a:r>
            <a:r>
              <a:rPr lang="ja-JP" altLang="en-US" sz="1100" b="1" noProof="1">
                <a:latin typeface="MS PGothic" panose="020B0600070205080204" pitchFamily="34" charset="-128"/>
                <a:ea typeface="MS PGothic" panose="020B0600070205080204" pitchFamily="34" charset="-128"/>
                <a:cs typeface="Arial" panose="020B0604020202020204" pitchFamily="34" charset="0"/>
              </a:rPr>
              <a:t>医療施設</a:t>
            </a:r>
            <a:r>
              <a:rPr lang="en-US" altLang="ja-JP" sz="1100" b="1" noProof="1">
                <a:latin typeface="MS PGothic" panose="020B0600070205080204" pitchFamily="34" charset="-128"/>
                <a:ea typeface="MS PGothic" panose="020B0600070205080204" pitchFamily="34" charset="-128"/>
                <a:cs typeface="Arial" panose="020B0604020202020204" pitchFamily="34" charset="0"/>
              </a:rPr>
              <a:t>による</a:t>
            </a:r>
          </a:p>
          <a:p>
            <a:pPr marL="0" algn="ctr" fontAlgn="ctr">
              <a:lnSpc>
                <a:spcPct val="114000"/>
              </a:lnSpc>
              <a:spcAft>
                <a:spcPts val="400"/>
              </a:spcAft>
            </a:pPr>
            <a:r>
              <a:rPr lang="en-US" altLang="ja-JP" sz="1100" b="1" noProof="1">
                <a:latin typeface="MS PGothic" panose="020B0600070205080204" pitchFamily="34" charset="-128"/>
                <a:ea typeface="MS PGothic" panose="020B0600070205080204" pitchFamily="34" charset="-128"/>
                <a:cs typeface="Arial" panose="020B0604020202020204" pitchFamily="34" charset="0"/>
              </a:rPr>
              <a:t>保険医療用医薬品の調達</a:t>
            </a:r>
            <a:endParaRPr lang="en-US" altLang="ja-JP" sz="1100" b="1" dirty="0">
              <a:latin typeface="MS PGothic" panose="020B0600070205080204" pitchFamily="34" charset="-128"/>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18090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外国企業の公共調達参入</a:t>
            </a:r>
            <a:r>
              <a:rPr lang="ja-JP" altLang="en-US" noProof="1"/>
              <a:t>における</a:t>
            </a:r>
            <a:r>
              <a:rPr lang="en-US" altLang="ja-JP" noProof="1"/>
              <a:t>障壁</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noProof="1">
                <a:ea typeface="ＭＳ Ｐゴシック" panose="020B0600070205080204" pitchFamily="50" charset="-128"/>
                <a:cs typeface="Arial" panose="020B0604020202020204" pitchFamily="34" charset="0"/>
              </a:rPr>
              <a:t>（出所）</a:t>
            </a:r>
            <a:r>
              <a:rPr lang="en-US" altLang="ja-JP" sz="640" noProof="1">
                <a:ea typeface="ＭＳ Ｐゴシック" panose="020B0600070205080204" pitchFamily="50" charset="-128"/>
                <a:cs typeface="Arial" panose="020B0604020202020204" pitchFamily="34" charset="0"/>
              </a:rPr>
              <a:t>Embassy of the Republic of Belarus in Socialist Republic of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Participation in Tenders and Procurement</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GOOSE</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Public Procurement in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National Assembly of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Law No. 43/2013/QH13 dated November 26, 2013 of the National Assembly on bidding</a:t>
            </a:r>
            <a:r>
              <a:rPr lang="ja-JP" altLang="en-US" sz="640" noProof="1">
                <a:ea typeface="ＭＳ Ｐゴシック" panose="020B0600070205080204" pitchFamily="50" charset="-128"/>
                <a:cs typeface="Arial" panose="020B0604020202020204" pitchFamily="34" charset="0"/>
              </a:rPr>
              <a:t>」</a:t>
            </a:r>
            <a:endParaRPr lang="en-US" altLang="ja-JP" sz="640" b="1" dirty="0"/>
          </a:p>
        </p:txBody>
      </p:sp>
      <p:sp>
        <p:nvSpPr>
          <p:cNvPr id="12" name="Rectangle 11">
            <a:extLst>
              <a:ext uri="{FF2B5EF4-FFF2-40B4-BE49-F238E27FC236}">
                <a16:creationId xmlns:a16="http://schemas.microsoft.com/office/drawing/2014/main" id="{FA91D697-913E-8B78-91AB-7EA4AF317DD7}"/>
              </a:ext>
            </a:extLst>
          </p:cNvPr>
          <p:cNvSpPr/>
          <p:nvPr/>
        </p:nvSpPr>
        <p:spPr>
          <a:xfrm>
            <a:off x="488504" y="1303647"/>
            <a:ext cx="9000998" cy="1063269"/>
          </a:xfrm>
          <a:prstGeom prst="rect">
            <a:avLst/>
          </a:prstGeom>
          <a:noFill/>
        </p:spPr>
        <p:txBody>
          <a:bodyPr wrap="square" rtlCol="0" anchor="ctr">
            <a:noAutofit/>
          </a:bodyPr>
          <a:lstStyle/>
          <a:p>
            <a:pPr marL="228600" indent="-228600" fontAlgn="ctr">
              <a:lnSpc>
                <a:spcPct val="114000"/>
              </a:lnSpc>
              <a:spcAft>
                <a:spcPts val="400"/>
              </a:spcAft>
              <a:buFont typeface="+mj-lt"/>
              <a:buAutoNum type="arabicPeriod"/>
            </a:pPr>
            <a:r>
              <a:rPr lang="en-US" sz="1200" i="0" noProof="1">
                <a:solidFill>
                  <a:srgbClr val="000000"/>
                </a:solidFill>
                <a:effectLst/>
                <a:latin typeface="Calibri Light" panose="020F0302020204030204" pitchFamily="34" charset="0"/>
                <a:cs typeface="Calibri Light" panose="020F0302020204030204" pitchFamily="34" charset="0"/>
              </a:rPr>
              <a:t>主たる業務が行われる国で登録され</a:t>
            </a:r>
            <a:r>
              <a:rPr lang="ja-JP" altLang="en-US" sz="1200" i="0" noProof="1">
                <a:solidFill>
                  <a:srgbClr val="000000"/>
                </a:solidFill>
                <a:effectLst/>
                <a:latin typeface="Calibri Light" panose="020F0302020204030204" pitchFamily="34" charset="0"/>
                <a:cs typeface="Calibri Light" panose="020F0302020204030204" pitchFamily="34" charset="0"/>
              </a:rPr>
              <a:t>てい</a:t>
            </a:r>
            <a:r>
              <a:rPr lang="en-US" sz="1200" i="0" noProof="1">
                <a:solidFill>
                  <a:srgbClr val="000000"/>
                </a:solidFill>
                <a:effectLst/>
                <a:latin typeface="Calibri Light" panose="020F0302020204030204" pitchFamily="34" charset="0"/>
                <a:cs typeface="Calibri Light" panose="020F0302020204030204" pitchFamily="34" charset="0"/>
              </a:rPr>
              <a:t>る</a:t>
            </a:r>
            <a:r>
              <a:rPr lang="ja-JP" altLang="en-US" sz="1200" i="0" noProof="1">
                <a:solidFill>
                  <a:srgbClr val="000000"/>
                </a:solidFill>
                <a:effectLst/>
                <a:latin typeface="Calibri Light" panose="020F0302020204030204" pitchFamily="34" charset="0"/>
                <a:cs typeface="Calibri Light" panose="020F0302020204030204" pitchFamily="34" charset="0"/>
              </a:rPr>
              <a:t>こと</a:t>
            </a:r>
            <a:endParaRPr lang="en-US" altLang="ja-JP" sz="1200" i="0" noProof="1">
              <a:solidFill>
                <a:srgbClr val="000000"/>
              </a:solidFill>
              <a:effectLst/>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契約者または投資家は、独立した財務諸表を維持し</a:t>
            </a:r>
            <a:r>
              <a:rPr lang="ja-JP" altLang="en-US" sz="1200" noProof="1">
                <a:solidFill>
                  <a:srgbClr val="000000"/>
                </a:solidFill>
                <a:latin typeface="Calibri Light" panose="020F0302020204030204" pitchFamily="34" charset="0"/>
                <a:cs typeface="Calibri Light" panose="020F0302020204030204" pitchFamily="34" charset="0"/>
              </a:rPr>
              <a:t>ていること</a:t>
            </a:r>
            <a:endParaRPr kumimoji="1" lang="en-US" altLang="ja-JP" sz="1200" dirty="0">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請負人又は投資家</a:t>
            </a:r>
            <a:r>
              <a:rPr lang="ja-JP" altLang="en-US" sz="1200" noProof="1">
                <a:solidFill>
                  <a:srgbClr val="000000"/>
                </a:solidFill>
                <a:latin typeface="Calibri Light" panose="020F0302020204030204" pitchFamily="34" charset="0"/>
                <a:cs typeface="Calibri Light" panose="020F0302020204030204" pitchFamily="34" charset="0"/>
              </a:rPr>
              <a:t>が</a:t>
            </a:r>
            <a:r>
              <a:rPr lang="en-US" altLang="ja-JP" sz="1200" noProof="1">
                <a:solidFill>
                  <a:srgbClr val="000000"/>
                </a:solidFill>
                <a:latin typeface="Calibri Light" panose="020F0302020204030204" pitchFamily="34" charset="0"/>
                <a:cs typeface="Calibri Light" panose="020F0302020204030204" pitchFamily="34" charset="0"/>
              </a:rPr>
              <a:t>清算過程に</a:t>
            </a:r>
            <a:r>
              <a:rPr lang="ja-JP" altLang="en-US" sz="1200" noProof="1">
                <a:solidFill>
                  <a:srgbClr val="000000"/>
                </a:solidFill>
                <a:latin typeface="Calibri Light" panose="020F0302020204030204" pitchFamily="34" charset="0"/>
                <a:cs typeface="Calibri Light" panose="020F0302020204030204" pitchFamily="34" charset="0"/>
              </a:rPr>
              <a:t>ないこと</a:t>
            </a:r>
            <a:endParaRPr lang="en-US" altLang="ja-JP" sz="1200" noProof="1">
              <a:solidFill>
                <a:srgbClr val="000000"/>
              </a:solidFill>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国家入札制度に公共調達の参加者として登録され</a:t>
            </a:r>
            <a:r>
              <a:rPr lang="ja-JP" altLang="en-US" sz="1200" noProof="1">
                <a:solidFill>
                  <a:srgbClr val="000000"/>
                </a:solidFill>
                <a:latin typeface="Calibri Light" panose="020F0302020204030204" pitchFamily="34" charset="0"/>
                <a:cs typeface="Calibri Light" panose="020F0302020204030204" pitchFamily="34" charset="0"/>
              </a:rPr>
              <a:t>ていること</a:t>
            </a:r>
            <a:endParaRPr kumimoji="1" lang="en-US" altLang="ja-JP" sz="1200" dirty="0">
              <a:latin typeface="Calibri Light" panose="020F0302020204030204" pitchFamily="34" charset="0"/>
              <a:cs typeface="Calibri Light" panose="020F0302020204030204" pitchFamily="34" charset="0"/>
            </a:endParaRPr>
          </a:p>
        </p:txBody>
      </p:sp>
      <p:sp>
        <p:nvSpPr>
          <p:cNvPr id="47" name="Rectangle 46">
            <a:extLst>
              <a:ext uri="{FF2B5EF4-FFF2-40B4-BE49-F238E27FC236}">
                <a16:creationId xmlns:a16="http://schemas.microsoft.com/office/drawing/2014/main" id="{93A73542-6359-3FA1-203E-D4BF0F113D6C}"/>
              </a:ext>
            </a:extLst>
          </p:cNvPr>
          <p:cNvSpPr/>
          <p:nvPr/>
        </p:nvSpPr>
        <p:spPr>
          <a:xfrm>
            <a:off x="272480" y="2872972"/>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規制要件</a:t>
            </a:r>
            <a:endParaRPr kumimoji="1" lang="en-US" sz="120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BC68DD4C-D1CC-8B26-E263-75ED223195DF}"/>
              </a:ext>
            </a:extLst>
          </p:cNvPr>
          <p:cNvSpPr/>
          <p:nvPr/>
        </p:nvSpPr>
        <p:spPr>
          <a:xfrm>
            <a:off x="272480" y="3758949"/>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200" noProof="1">
                <a:solidFill>
                  <a:srgbClr val="000000"/>
                </a:solidFill>
                <a:latin typeface="Calibri Light" panose="020F0302020204030204" pitchFamily="34" charset="0"/>
                <a:cs typeface="Calibri Light" panose="020F0302020204030204" pitchFamily="34" charset="0"/>
              </a:rPr>
              <a:t>プロセスの非効率性</a:t>
            </a:r>
            <a:endParaRPr kumimoji="1" lang="en-US" sz="1200" dirty="0">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4C609C5B-9C42-609B-D7FF-D3C28C14864F}"/>
              </a:ext>
            </a:extLst>
          </p:cNvPr>
          <p:cNvSpPr/>
          <p:nvPr/>
        </p:nvSpPr>
        <p:spPr>
          <a:xfrm>
            <a:off x="272480" y="4644926"/>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優遇措置</a:t>
            </a:r>
            <a:endParaRPr kumimoji="1" lang="en-US" sz="1200" dirty="0">
              <a:latin typeface="Calibri Light" panose="020F03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3607CE11-B29C-232A-4CDC-037BD6873549}"/>
              </a:ext>
            </a:extLst>
          </p:cNvPr>
          <p:cNvSpPr/>
          <p:nvPr/>
        </p:nvSpPr>
        <p:spPr>
          <a:xfrm>
            <a:off x="272480" y="5530904"/>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言語の壁</a:t>
            </a:r>
            <a:endParaRPr kumimoji="1" lang="en-US" sz="1200" dirty="0">
              <a:latin typeface="Calibri Light" panose="020F0302020204030204" pitchFamily="34" charset="0"/>
              <a:cs typeface="Calibri Light" panose="020F0302020204030204" pitchFamily="34" charset="0"/>
            </a:endParaRPr>
          </a:p>
        </p:txBody>
      </p:sp>
      <p:sp>
        <p:nvSpPr>
          <p:cNvPr id="3" name="テキスト ボックス 2">
            <a:extLst>
              <a:ext uri="{FF2B5EF4-FFF2-40B4-BE49-F238E27FC236}">
                <a16:creationId xmlns:a16="http://schemas.microsoft.com/office/drawing/2014/main" id="{D1F56D09-19C9-926D-069B-8F7318C9BBBA}"/>
              </a:ext>
            </a:extLst>
          </p:cNvPr>
          <p:cNvSpPr txBox="1"/>
          <p:nvPr/>
        </p:nvSpPr>
        <p:spPr>
          <a:xfrm>
            <a:off x="200024" y="1051084"/>
            <a:ext cx="7993335" cy="276999"/>
          </a:xfrm>
          <a:prstGeom prst="rect">
            <a:avLst/>
          </a:prstGeom>
          <a:noFill/>
        </p:spPr>
        <p:txBody>
          <a:bodyPr wrap="square">
            <a:spAutoFit/>
          </a:bodyPr>
          <a:lstStyle/>
          <a:p>
            <a:pPr marL="285750" indent="-285750">
              <a:buFont typeface="Wingdings" panose="05000000000000000000" pitchFamily="2" charset="2"/>
              <a:buChar char="n"/>
            </a:pPr>
            <a:r>
              <a:rPr lang="ja-JP" altLang="en-US" sz="1200" noProof="1"/>
              <a:t>公共調達の対象となる請負業者および投資家が満たすべき要件としては、以下の</a:t>
            </a:r>
            <a:r>
              <a:rPr lang="en-US" altLang="ja-JP" sz="1200" noProof="1"/>
              <a:t>4</a:t>
            </a:r>
            <a:r>
              <a:rPr lang="ja-JP" altLang="en-US" sz="1200" noProof="1"/>
              <a:t>点が挙げられる。</a:t>
            </a:r>
          </a:p>
        </p:txBody>
      </p:sp>
      <p:sp>
        <p:nvSpPr>
          <p:cNvPr id="5" name="テキスト ボックス 4">
            <a:extLst>
              <a:ext uri="{FF2B5EF4-FFF2-40B4-BE49-F238E27FC236}">
                <a16:creationId xmlns:a16="http://schemas.microsoft.com/office/drawing/2014/main" id="{7B4CDC51-54F4-1218-9DF5-4947310320B1}"/>
              </a:ext>
            </a:extLst>
          </p:cNvPr>
          <p:cNvSpPr txBox="1"/>
          <p:nvPr/>
        </p:nvSpPr>
        <p:spPr>
          <a:xfrm>
            <a:off x="195057" y="2575937"/>
            <a:ext cx="4856730" cy="276999"/>
          </a:xfrm>
          <a:prstGeom prst="rect">
            <a:avLst/>
          </a:prstGeom>
          <a:noFill/>
        </p:spPr>
        <p:txBody>
          <a:bodyPr wrap="square">
            <a:spAutoFit/>
          </a:bodyPr>
          <a:lstStyle/>
          <a:p>
            <a:pPr marL="285750" indent="-285750">
              <a:buFont typeface="Wingdings" panose="05000000000000000000" pitchFamily="2" charset="2"/>
              <a:buChar char="n"/>
            </a:pPr>
            <a:r>
              <a:rPr lang="ja-JP" altLang="en-US" sz="1200" noProof="1"/>
              <a:t>海外サプライヤーにとって想定される障壁の例</a:t>
            </a:r>
          </a:p>
        </p:txBody>
      </p:sp>
      <p:sp>
        <p:nvSpPr>
          <p:cNvPr id="9" name="TextBox 29">
            <a:extLst>
              <a:ext uri="{FF2B5EF4-FFF2-40B4-BE49-F238E27FC236}">
                <a16:creationId xmlns:a16="http://schemas.microsoft.com/office/drawing/2014/main" id="{5959E689-1BCC-CBEB-BAF9-826B4EFD154E}"/>
              </a:ext>
            </a:extLst>
          </p:cNvPr>
          <p:cNvSpPr txBox="1"/>
          <p:nvPr/>
        </p:nvSpPr>
        <p:spPr>
          <a:xfrm>
            <a:off x="2576736" y="5703639"/>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入札で使用する言語は、国内入札の場合はベトナム語、国際入札の場合は英語またはベトナム語とする。</a:t>
            </a:r>
            <a:endParaRPr lang="en-US" sz="1200" noProof="1"/>
          </a:p>
        </p:txBody>
      </p:sp>
      <p:sp>
        <p:nvSpPr>
          <p:cNvPr id="11" name="TextBox 29">
            <a:extLst>
              <a:ext uri="{FF2B5EF4-FFF2-40B4-BE49-F238E27FC236}">
                <a16:creationId xmlns:a16="http://schemas.microsoft.com/office/drawing/2014/main" id="{FB0561E5-C70C-5334-F823-83F1B581E22D}"/>
              </a:ext>
            </a:extLst>
          </p:cNvPr>
          <p:cNvSpPr txBox="1"/>
          <p:nvPr/>
        </p:nvSpPr>
        <p:spPr>
          <a:xfrm>
            <a:off x="2576736" y="3068960"/>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ベトナムの国際入札に参加する場合、外国の入札者は、</a:t>
            </a:r>
            <a:r>
              <a:rPr lang="ja-JP" altLang="en-US" sz="1200" b="1" noProof="1">
                <a:solidFill>
                  <a:srgbClr val="40647F"/>
                </a:solidFill>
              </a:rPr>
              <a:t>国内の請負業者と提携するか、下請業者を利用しなければならない。</a:t>
            </a:r>
            <a:endParaRPr lang="en-US" altLang="ja-JP" sz="1200" b="1" noProof="1">
              <a:solidFill>
                <a:srgbClr val="40647F"/>
              </a:solidFill>
            </a:endParaRPr>
          </a:p>
        </p:txBody>
      </p:sp>
      <p:sp>
        <p:nvSpPr>
          <p:cNvPr id="14" name="TextBox 29">
            <a:extLst>
              <a:ext uri="{FF2B5EF4-FFF2-40B4-BE49-F238E27FC236}">
                <a16:creationId xmlns:a16="http://schemas.microsoft.com/office/drawing/2014/main" id="{75D91B8E-6369-4509-D222-2E9046ACB0D2}"/>
              </a:ext>
            </a:extLst>
          </p:cNvPr>
          <p:cNvSpPr txBox="1"/>
          <p:nvPr/>
        </p:nvSpPr>
        <p:spPr>
          <a:xfrm>
            <a:off x="2576736" y="3975447"/>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ベトナムの入札プロセス全体は</a:t>
            </a:r>
            <a:r>
              <a:rPr lang="ja-JP" altLang="en-US" sz="1200" b="1" noProof="1">
                <a:solidFill>
                  <a:srgbClr val="40647F"/>
                </a:solidFill>
              </a:rPr>
              <a:t>手間のかかる手続きに時間を要し、中小企業が高額な履行保証料を支払うのは困難な場合がある</a:t>
            </a:r>
            <a:r>
              <a:rPr lang="ja-JP" altLang="en-US" sz="1200" noProof="1"/>
              <a:t>。</a:t>
            </a:r>
            <a:endParaRPr lang="en-US" altLang="ja-JP" sz="1200" noProof="1"/>
          </a:p>
        </p:txBody>
      </p:sp>
      <p:sp>
        <p:nvSpPr>
          <p:cNvPr id="16" name="TextBox 29">
            <a:extLst>
              <a:ext uri="{FF2B5EF4-FFF2-40B4-BE49-F238E27FC236}">
                <a16:creationId xmlns:a16="http://schemas.microsoft.com/office/drawing/2014/main" id="{6EE4DF5A-FFD0-2F02-CF24-AE28F89ABE8F}"/>
              </a:ext>
            </a:extLst>
          </p:cNvPr>
          <p:cNvSpPr txBox="1"/>
          <p:nvPr/>
        </p:nvSpPr>
        <p:spPr>
          <a:xfrm>
            <a:off x="2576736" y="4715611"/>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外国の入札参加者は、</a:t>
            </a:r>
            <a:r>
              <a:rPr lang="ja-JP" altLang="en-US" sz="1200" b="1" noProof="1">
                <a:solidFill>
                  <a:srgbClr val="40647F"/>
                </a:solidFill>
              </a:rPr>
              <a:t>入札パッケージの</a:t>
            </a:r>
            <a:r>
              <a:rPr lang="en-US" altLang="ja-JP" sz="1200" b="1" noProof="1">
                <a:solidFill>
                  <a:srgbClr val="40647F"/>
                </a:solidFill>
              </a:rPr>
              <a:t>25</a:t>
            </a:r>
            <a:r>
              <a:rPr lang="ja-JP" altLang="en-US" sz="1200" b="1" noProof="1">
                <a:solidFill>
                  <a:srgbClr val="40647F"/>
                </a:solidFill>
              </a:rPr>
              <a:t>％以上の業務で付加価値を提供する国内入札参加者とパートナーを組む必要がある</a:t>
            </a:r>
            <a:r>
              <a:rPr lang="ja-JP" altLang="en-US" sz="1200" noProof="1"/>
              <a:t>。</a:t>
            </a:r>
            <a:endParaRPr lang="en-US" altLang="ja-JP" sz="1200" noProof="1"/>
          </a:p>
        </p:txBody>
      </p:sp>
      <p:sp>
        <p:nvSpPr>
          <p:cNvPr id="18" name="TextBox 29">
            <a:extLst>
              <a:ext uri="{FF2B5EF4-FFF2-40B4-BE49-F238E27FC236}">
                <a16:creationId xmlns:a16="http://schemas.microsoft.com/office/drawing/2014/main" id="{7D0FC05A-7472-85B8-789F-D099A9036F1C}"/>
              </a:ext>
            </a:extLst>
          </p:cNvPr>
          <p:cNvSpPr txBox="1"/>
          <p:nvPr/>
        </p:nvSpPr>
        <p:spPr>
          <a:xfrm>
            <a:off x="2576736" y="5096217"/>
            <a:ext cx="6912766" cy="276999"/>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国内入札参加者は、独立した入札参加者、またはパートナーシップを有する入札参加者を優先する。</a:t>
            </a:r>
            <a:endParaRPr lang="en-US" altLang="ja-JP" sz="1200" noProof="1"/>
          </a:p>
        </p:txBody>
      </p:sp>
      <p:sp>
        <p:nvSpPr>
          <p:cNvPr id="19" name="正方形/長方形 18">
            <a:extLst>
              <a:ext uri="{FF2B5EF4-FFF2-40B4-BE49-F238E27FC236}">
                <a16:creationId xmlns:a16="http://schemas.microsoft.com/office/drawing/2014/main" id="{8165B3BF-DBCA-9D87-8B73-D83801B6B97F}"/>
              </a:ext>
            </a:extLst>
          </p:cNvPr>
          <p:cNvSpPr/>
          <p:nvPr/>
        </p:nvSpPr>
        <p:spPr>
          <a:xfrm>
            <a:off x="2495614" y="2878189"/>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正方形/長方形 19">
            <a:extLst>
              <a:ext uri="{FF2B5EF4-FFF2-40B4-BE49-F238E27FC236}">
                <a16:creationId xmlns:a16="http://schemas.microsoft.com/office/drawing/2014/main" id="{6B2ABCA7-99D9-E686-0807-86897AD30EB3}"/>
              </a:ext>
            </a:extLst>
          </p:cNvPr>
          <p:cNvSpPr/>
          <p:nvPr/>
        </p:nvSpPr>
        <p:spPr>
          <a:xfrm>
            <a:off x="2495614" y="3761558"/>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正方形/長方形 20">
            <a:extLst>
              <a:ext uri="{FF2B5EF4-FFF2-40B4-BE49-F238E27FC236}">
                <a16:creationId xmlns:a16="http://schemas.microsoft.com/office/drawing/2014/main" id="{0D645C9E-B728-1CFF-9C95-BA7BCD9FF10D}"/>
              </a:ext>
            </a:extLst>
          </p:cNvPr>
          <p:cNvSpPr/>
          <p:nvPr/>
        </p:nvSpPr>
        <p:spPr>
          <a:xfrm>
            <a:off x="2504728" y="4642317"/>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a:extLst>
              <a:ext uri="{FF2B5EF4-FFF2-40B4-BE49-F238E27FC236}">
                <a16:creationId xmlns:a16="http://schemas.microsoft.com/office/drawing/2014/main" id="{4A847265-9F4A-7870-B7C0-7E890B0A98E5}"/>
              </a:ext>
            </a:extLst>
          </p:cNvPr>
          <p:cNvSpPr/>
          <p:nvPr/>
        </p:nvSpPr>
        <p:spPr>
          <a:xfrm>
            <a:off x="2504728" y="5528295"/>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456114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5">
            <a:extLst>
              <a:ext uri="{FF2B5EF4-FFF2-40B4-BE49-F238E27FC236}">
                <a16:creationId xmlns:a16="http://schemas.microsoft.com/office/drawing/2014/main" id="{964F2750-6EF0-3C26-50F8-54A46CA0A711}"/>
              </a:ext>
            </a:extLst>
          </p:cNvPr>
          <p:cNvGraphicFramePr/>
          <p:nvPr>
            <p:custDataLst>
              <p:tags r:id="rId1"/>
            </p:custDataLst>
            <p:extLst>
              <p:ext uri="{D42A27DB-BD31-4B8C-83A1-F6EECF244321}">
                <p14:modId xmlns:p14="http://schemas.microsoft.com/office/powerpoint/2010/main" val="4137730432"/>
              </p:ext>
            </p:extLst>
          </p:nvPr>
        </p:nvGraphicFramePr>
        <p:xfrm>
          <a:off x="838200" y="2457450"/>
          <a:ext cx="8518525" cy="3378200"/>
        </p:xfrm>
        <a:graphic>
          <a:graphicData uri="http://schemas.openxmlformats.org/drawingml/2006/chart">
            <c:chart xmlns:c="http://schemas.openxmlformats.org/drawingml/2006/chart" xmlns:r="http://schemas.openxmlformats.org/officeDocument/2006/relationships" r:id="rId58"/>
          </a:graphicData>
        </a:graphic>
      </p:graphicFrame>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9200464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9" imgW="360" imgH="360" progId="TCLayout.ActiveDocument.1">
                  <p:embed/>
                </p:oleObj>
              </mc:Choice>
              <mc:Fallback>
                <p:oleObj name="think-cell Slide" r:id="rId59" imgW="360" imgH="360" progId="TCLayout.ActiveDocument.1">
                  <p:embed/>
                  <p:pic>
                    <p:nvPicPr>
                      <p:cNvPr id="11" name="Object 10"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ベトナム／医療関連／医療サービス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79" name="テキスト プレースホルダ 9">
            <a:extLst>
              <a:ext uri="{FF2B5EF4-FFF2-40B4-BE49-F238E27FC236}">
                <a16:creationId xmlns:a16="http://schemas.microsoft.com/office/drawing/2014/main" id="{D40737F8-347E-48BB-8BAD-175B834D0400}"/>
              </a:ext>
            </a:extLst>
          </p:cNvPr>
          <p:cNvSpPr>
            <a:spLocks noGrp="1"/>
          </p:cNvSpPr>
          <p:nvPr>
            <p:custDataLst>
              <p:tags r:id="rId4"/>
            </p:custDataLst>
          </p:nvPr>
        </p:nvSpPr>
        <p:spPr bwMode="gray">
          <a:xfrm>
            <a:off x="652463" y="4605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4B9494C-1509-481B-A07B-379DFCA07936}"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CE838822-BBA6-4B11-B208-1D9A4F4B5B1B}"/>
              </a:ext>
            </a:extLst>
          </p:cNvPr>
          <p:cNvSpPr>
            <a:spLocks noGrp="1"/>
          </p:cNvSpPr>
          <p:nvPr>
            <p:custDataLst>
              <p:tags r:id="rId5"/>
            </p:custDataLst>
          </p:nvPr>
        </p:nvSpPr>
        <p:spPr bwMode="gray">
          <a:xfrm>
            <a:off x="582613"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576F786-0084-4316-87CD-93E546044431}" type="datetime'''''''''''''''''''''''''''''1''80'''''''''''''''''">
              <a:rPr lang="ja-JP" altLang="en-US" sz="1000" smtClean="0">
                <a:effectLst/>
                <a:sym typeface="+mn-lt"/>
              </a:rPr>
              <a:pPr marL="0" indent="0" algn="r">
                <a:spcBef>
                  <a:spcPct val="0"/>
                </a:spcBef>
                <a:buNone/>
              </a:pPr>
              <a:t>180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16854F1C-FC19-415D-93E5-8F1BD5E92E0C}"/>
              </a:ext>
            </a:extLst>
          </p:cNvPr>
          <p:cNvSpPr>
            <a:spLocks noGrp="1"/>
          </p:cNvSpPr>
          <p:nvPr>
            <p:custDataLst>
              <p:tags r:id="rId6"/>
            </p:custDataLst>
          </p:nvPr>
        </p:nvSpPr>
        <p:spPr bwMode="gray">
          <a:xfrm>
            <a:off x="722313"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F29DDE5-9781-41F8-9808-B5462EB402B6}"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508795E8-A2F6-498F-A5B4-84CDC426CF55}"/>
              </a:ext>
            </a:extLst>
          </p:cNvPr>
          <p:cNvSpPr>
            <a:spLocks noGrp="1"/>
          </p:cNvSpPr>
          <p:nvPr>
            <p:custDataLst>
              <p:tags r:id="rId7"/>
            </p:custDataLst>
          </p:nvPr>
        </p:nvSpPr>
        <p:spPr bwMode="gray">
          <a:xfrm>
            <a:off x="582613" y="282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C2CEC8B-83AE-414A-9D13-9BFD07D1C818}" type="datetime'''''''''1''''''''''''''''''''''''6''''''''''''0'''''">
              <a:rPr lang="ja-JP" altLang="en-US" sz="1000" smtClean="0">
                <a:effectLst/>
                <a:sym typeface="+mn-lt"/>
              </a:rPr>
              <a:pPr marL="0" indent="0" algn="r">
                <a:spcBef>
                  <a:spcPct val="0"/>
                </a:spcBef>
                <a:buNone/>
              </a:pPr>
              <a:t>160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06548BEF-9525-4B39-BEFE-A819188BFAF1}"/>
              </a:ext>
            </a:extLst>
          </p:cNvPr>
          <p:cNvSpPr>
            <a:spLocks noGrp="1"/>
          </p:cNvSpPr>
          <p:nvPr>
            <p:custDataLst>
              <p:tags r:id="rId8"/>
            </p:custDataLst>
          </p:nvPr>
        </p:nvSpPr>
        <p:spPr bwMode="gray">
          <a:xfrm>
            <a:off x="582613" y="3892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F7A4B3C-6770-4D20-9929-3A006E053EEF}"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9BC779CE-2132-4C9C-A91A-A77D3E8EF4C5}"/>
              </a:ext>
            </a:extLst>
          </p:cNvPr>
          <p:cNvSpPr>
            <a:spLocks noGrp="1"/>
          </p:cNvSpPr>
          <p:nvPr>
            <p:custDataLst>
              <p:tags r:id="rId9"/>
            </p:custDataLst>
          </p:nvPr>
        </p:nvSpPr>
        <p:spPr bwMode="gray">
          <a:xfrm>
            <a:off x="652463" y="49625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5EC3D40-82DC-4C4C-BD7E-4B185D327EE9}"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E487CA7C-E11B-440C-8582-7D673708640C}"/>
              </a:ext>
            </a:extLst>
          </p:cNvPr>
          <p:cNvSpPr>
            <a:spLocks noGrp="1"/>
          </p:cNvSpPr>
          <p:nvPr>
            <p:custDataLst>
              <p:tags r:id="rId10"/>
            </p:custDataLst>
          </p:nvPr>
        </p:nvSpPr>
        <p:spPr bwMode="gray">
          <a:xfrm>
            <a:off x="652463" y="5319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4FB8DA-FA1A-4C79-9DED-EE40AEB5BA6A}"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CF483EDD-8A14-4D76-A6FE-C00BF42253AC}"/>
              </a:ext>
            </a:extLst>
          </p:cNvPr>
          <p:cNvSpPr>
            <a:spLocks noGrp="1"/>
          </p:cNvSpPr>
          <p:nvPr>
            <p:custDataLst>
              <p:tags r:id="rId11"/>
            </p:custDataLst>
          </p:nvPr>
        </p:nvSpPr>
        <p:spPr bwMode="gray">
          <a:xfrm>
            <a:off x="652463" y="4248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D4DF62-1C85-4F98-8645-4BE326295910}"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A49AA08F-718D-4E71-9467-8FBCAED34E66}"/>
              </a:ext>
            </a:extLst>
          </p:cNvPr>
          <p:cNvSpPr>
            <a:spLocks noGrp="1"/>
          </p:cNvSpPr>
          <p:nvPr>
            <p:custDataLst>
              <p:tags r:id="rId12"/>
            </p:custDataLst>
          </p:nvPr>
        </p:nvSpPr>
        <p:spPr bwMode="gray">
          <a:xfrm>
            <a:off x="582613" y="3535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C56F49-06BF-44CE-9898-E5C838566F2A}" type="datetime'''''''''''''''12''''0'''''''''''''''''''''">
              <a:rPr lang="ja-JP" altLang="en-US" sz="1000" smtClean="0">
                <a:effectLst/>
                <a:sym typeface="+mn-lt"/>
              </a:rPr>
              <a:pPr marL="0" indent="0" algn="r">
                <a:spcBef>
                  <a:spcPct val="0"/>
                </a:spcBef>
                <a:buNone/>
              </a:pPr>
              <a:t>120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D231C30C-1DFB-4A9C-8D85-C1A3828A0CB0}"/>
              </a:ext>
            </a:extLst>
          </p:cNvPr>
          <p:cNvSpPr>
            <a:spLocks noGrp="1"/>
          </p:cNvSpPr>
          <p:nvPr>
            <p:custDataLst>
              <p:tags r:id="rId13"/>
            </p:custDataLst>
          </p:nvPr>
        </p:nvSpPr>
        <p:spPr bwMode="gray">
          <a:xfrm>
            <a:off x="582613"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845547-F802-4845-84B2-C486A4AA0977}" type="datetime'''''''''''''''''''''''''''''''''1''''''''''4''''''0'''''">
              <a:rPr lang="ja-JP" altLang="en-US" sz="1000" smtClean="0">
                <a:effectLst/>
                <a:sym typeface="+mn-lt"/>
              </a:rPr>
              <a:pPr marL="0" indent="0" algn="r">
                <a:spcBef>
                  <a:spcPct val="0"/>
                </a:spcBef>
                <a:buNone/>
              </a:pPr>
              <a:t>140</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1CD0A52C-C155-4B8F-9F7D-6ED85B322EE3}"/>
              </a:ext>
            </a:extLst>
          </p:cNvPr>
          <p:cNvSpPr>
            <a:spLocks noGrp="1"/>
          </p:cNvSpPr>
          <p:nvPr>
            <p:custDataLst>
              <p:tags r:id="rId14"/>
            </p:custDataLst>
          </p:nvPr>
        </p:nvSpPr>
        <p:spPr bwMode="gray">
          <a:xfrm>
            <a:off x="2624548" y="470338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7D0EA1-A3F0-4926-8370-75B5282A56FB}" type="datetime'''''4''''''''''''''''''''''9'''''''''''">
              <a:rPr lang="ja-JP" altLang="en-US" sz="1000" smtClean="0">
                <a:effectLst/>
                <a:sym typeface="+mn-lt"/>
              </a:rPr>
              <a:pPr marL="0" indent="0" algn="ctr">
                <a:spcBef>
                  <a:spcPct val="0"/>
                </a:spcBef>
                <a:buNone/>
              </a:pPr>
              <a:t>49</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C872891D-AABF-40EA-A78B-99ABAC8AED13}"/>
              </a:ext>
            </a:extLst>
          </p:cNvPr>
          <p:cNvSpPr>
            <a:spLocks noGrp="1"/>
          </p:cNvSpPr>
          <p:nvPr>
            <p:custDataLst>
              <p:tags r:id="rId15"/>
            </p:custDataLst>
          </p:nvPr>
        </p:nvSpPr>
        <p:spPr bwMode="gray">
          <a:xfrm>
            <a:off x="3432608" y="4451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6F805C-1D5F-4773-9CD1-2C64B0062ADF}" type="datetime'''''''''''''6''''''''''''3'''''''''''''''''''''''''">
              <a:rPr lang="ja-JP" altLang="en-US" sz="1000" smtClean="0">
                <a:effectLst/>
                <a:sym typeface="+mn-lt"/>
              </a:rPr>
              <a:pPr marL="0" indent="0" algn="ctr">
                <a:spcBef>
                  <a:spcPct val="0"/>
                </a:spcBef>
                <a:buNone/>
              </a:pPr>
              <a:t>63</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A419AB54-95FA-4633-9A25-CA44B5F31DE5}"/>
              </a:ext>
            </a:extLst>
          </p:cNvPr>
          <p:cNvSpPr>
            <a:spLocks noGrp="1"/>
          </p:cNvSpPr>
          <p:nvPr>
            <p:custDataLst>
              <p:tags r:id="rId16"/>
            </p:custDataLst>
          </p:nvPr>
        </p:nvSpPr>
        <p:spPr bwMode="gray">
          <a:xfrm>
            <a:off x="8148168" y="27860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157</a:t>
            </a:r>
            <a:endParaRPr lang="ja-JP" altLang="en-US" sz="1000" dirty="0">
              <a:sym typeface="+mn-lt"/>
            </a:endParaRPr>
          </a:p>
        </p:txBody>
      </p:sp>
      <p:sp>
        <p:nvSpPr>
          <p:cNvPr id="70" name="テキスト プレースホルダ 9">
            <a:extLst>
              <a:ext uri="{FF2B5EF4-FFF2-40B4-BE49-F238E27FC236}">
                <a16:creationId xmlns:a16="http://schemas.microsoft.com/office/drawing/2014/main" id="{BE450EBC-B5A2-43BF-9A1C-EEA9C8F09471}"/>
              </a:ext>
            </a:extLst>
          </p:cNvPr>
          <p:cNvSpPr>
            <a:spLocks noGrp="1"/>
          </p:cNvSpPr>
          <p:nvPr>
            <p:custDataLst>
              <p:tags r:id="rId17"/>
            </p:custDataLst>
          </p:nvPr>
        </p:nvSpPr>
        <p:spPr bwMode="gray">
          <a:xfrm>
            <a:off x="6563615" y="3621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EE208A-395D-4EA9-B50D-ACE1D42BC2D9}" type="datetime'''''''''''''''''''1''''''''''''''''''1''0'''''">
              <a:rPr lang="ja-JP" altLang="en-US" sz="1000" smtClean="0">
                <a:effectLst/>
                <a:sym typeface="+mn-lt"/>
              </a:rPr>
              <a:pPr marL="0" indent="0" algn="ctr">
                <a:spcBef>
                  <a:spcPct val="0"/>
                </a:spcBef>
                <a:buNone/>
              </a:pPr>
              <a:t>110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E25F01A1-7E74-40BA-8DEC-804BB135D2DC}"/>
              </a:ext>
            </a:extLst>
          </p:cNvPr>
          <p:cNvSpPr>
            <a:spLocks noGrp="1"/>
          </p:cNvSpPr>
          <p:nvPr>
            <p:custDataLst>
              <p:tags r:id="rId18"/>
            </p:custDataLst>
          </p:nvPr>
        </p:nvSpPr>
        <p:spPr bwMode="gray">
          <a:xfrm>
            <a:off x="5001060" y="3995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BA86AB-7832-4D9B-9025-EAEEAC116C81}" type="datetime'''''''''''8''8'''''''''''''''''''''''''''''''''''''''''''''''">
              <a:rPr lang="ja-JP" altLang="en-US" sz="1000" smtClean="0">
                <a:effectLst/>
                <a:sym typeface="+mn-lt"/>
              </a:rPr>
              <a:pPr marL="0" indent="0" algn="ctr">
                <a:spcBef>
                  <a:spcPct val="0"/>
                </a:spcBef>
                <a:buNone/>
              </a:pPr>
              <a:t>88</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1AB17D49-D895-4EF9-A0E9-F49715F3BD7E}"/>
              </a:ext>
            </a:extLst>
          </p:cNvPr>
          <p:cNvSpPr>
            <a:spLocks noGrp="1"/>
          </p:cNvSpPr>
          <p:nvPr>
            <p:custDataLst>
              <p:tags r:id="rId19"/>
            </p:custDataLst>
          </p:nvPr>
        </p:nvSpPr>
        <p:spPr bwMode="gray">
          <a:xfrm>
            <a:off x="1430542" y="4737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C3BE44-A0FA-4EEF-8E0A-8DADFB90B93F}" type="datetime'''''''4''''''7'">
              <a:rPr lang="ja-JP" altLang="en-US" sz="1000" smtClean="0">
                <a:effectLst/>
                <a:sym typeface="+mn-lt"/>
              </a:rPr>
              <a:pPr marL="0" indent="0" algn="ctr">
                <a:spcBef>
                  <a:spcPct val="0"/>
                </a:spcBef>
                <a:buNone/>
              </a:pPr>
              <a:t>47</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CADEB5AE-8D7E-4B33-8EF2-3133D7C98A8C}"/>
              </a:ext>
            </a:extLst>
          </p:cNvPr>
          <p:cNvSpPr>
            <a:spLocks noGrp="1"/>
          </p:cNvSpPr>
          <p:nvPr>
            <p:custDataLst>
              <p:tags r:id="rId20"/>
            </p:custDataLst>
          </p:nvPr>
        </p:nvSpPr>
        <p:spPr bwMode="gray">
          <a:xfrm>
            <a:off x="1033959" y="4911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075A11-DFD5-48A9-B93F-903FA20384C3}" type="datetime'''''''''''''''3''''''''''''7'''''''''''''''''''">
              <a:rPr lang="ja-JP" altLang="en-US" sz="1000" smtClean="0">
                <a:effectLst/>
                <a:sym typeface="+mn-lt"/>
              </a:rPr>
              <a:pPr marL="0" indent="0" algn="ctr">
                <a:spcBef>
                  <a:spcPct val="0"/>
                </a:spcBef>
                <a:buNone/>
              </a:pPr>
              <a:t>37</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F180D264-58E8-4587-A9E5-CCF07B700AA0}"/>
              </a:ext>
            </a:extLst>
          </p:cNvPr>
          <p:cNvSpPr>
            <a:spLocks noGrp="1"/>
          </p:cNvSpPr>
          <p:nvPr>
            <p:custDataLst>
              <p:tags r:id="rId21"/>
            </p:custDataLst>
          </p:nvPr>
        </p:nvSpPr>
        <p:spPr bwMode="gray">
          <a:xfrm>
            <a:off x="1819026" y="48593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9008DA-6507-4C38-B58D-F9267E55BFCB}" type="datetime'''''4''''''0'''''''''''">
              <a:rPr lang="ja-JP" altLang="en-US" sz="1000" smtClean="0">
                <a:effectLst/>
                <a:sym typeface="+mn-lt"/>
              </a:rPr>
              <a:pPr marL="0" indent="0" algn="ctr">
                <a:spcBef>
                  <a:spcPct val="0"/>
                </a:spcBef>
                <a:buNone/>
              </a:pPr>
              <a:t>40</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AB99DA89-E875-4706-888F-094412612328}"/>
              </a:ext>
            </a:extLst>
          </p:cNvPr>
          <p:cNvSpPr>
            <a:spLocks noGrp="1"/>
          </p:cNvSpPr>
          <p:nvPr>
            <p:custDataLst>
              <p:tags r:id="rId22"/>
            </p:custDataLst>
          </p:nvPr>
        </p:nvSpPr>
        <p:spPr bwMode="gray">
          <a:xfrm>
            <a:off x="3015095" y="4581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C0EAA-6639-4BBE-A612-C0FEB991112F}" type="datetime'''''''''''''''''5''''''''''''''''''''''''''''''''''''6'''''''">
              <a:rPr lang="ja-JP" altLang="en-US" sz="1000" smtClean="0">
                <a:effectLst/>
                <a:sym typeface="+mn-lt"/>
              </a:rPr>
              <a:pPr marL="0" indent="0" algn="ctr">
                <a:spcBef>
                  <a:spcPct val="0"/>
                </a:spcBef>
                <a:buNone/>
              </a:pPr>
              <a:t>56</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3AFB6249-A8FC-4449-82AD-B746F9704ED3}"/>
              </a:ext>
            </a:extLst>
          </p:cNvPr>
          <p:cNvSpPr>
            <a:spLocks noGrp="1"/>
          </p:cNvSpPr>
          <p:nvPr>
            <p:custDataLst>
              <p:tags r:id="rId23"/>
            </p:custDataLst>
          </p:nvPr>
        </p:nvSpPr>
        <p:spPr bwMode="gray">
          <a:xfrm>
            <a:off x="3821092" y="4356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E1AE40-FD4F-41C5-9B3A-09A77A607B1F}" type="datetime'''''''''''''''''''''''6''''''''8'''">
              <a:rPr lang="ja-JP" altLang="en-US" sz="1000" smtClean="0">
                <a:effectLst/>
                <a:sym typeface="+mn-lt"/>
              </a:rPr>
              <a:pPr marL="0" indent="0" algn="ctr">
                <a:spcBef>
                  <a:spcPct val="0"/>
                </a:spcBef>
                <a:buNone/>
              </a:pPr>
              <a:t>68</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F320DFE2-34EC-40AD-9BBC-51070C49DCD2}"/>
              </a:ext>
            </a:extLst>
          </p:cNvPr>
          <p:cNvSpPr>
            <a:spLocks noGrp="1"/>
          </p:cNvSpPr>
          <p:nvPr>
            <p:custDataLst>
              <p:tags r:id="rId24"/>
            </p:custDataLst>
          </p:nvPr>
        </p:nvSpPr>
        <p:spPr bwMode="gray">
          <a:xfrm>
            <a:off x="4209577" y="4360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F183E7-1A14-47D7-BE23-86D58BBE0B13}" type="datetime'''''''''''''6''''''''''''8'''''''''''''''">
              <a:rPr lang="ja-JP" altLang="en-US" sz="1000" smtClean="0">
                <a:effectLst/>
                <a:sym typeface="+mn-lt"/>
              </a:rPr>
              <a:pPr marL="0" indent="0" algn="ctr">
                <a:spcBef>
                  <a:spcPct val="0"/>
                </a:spcBef>
                <a:buNone/>
              </a:pPr>
              <a:t>68</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790DEF8A-D54C-416A-990F-99BBECB747E1}"/>
              </a:ext>
            </a:extLst>
          </p:cNvPr>
          <p:cNvSpPr>
            <a:spLocks noGrp="1"/>
          </p:cNvSpPr>
          <p:nvPr>
            <p:custDataLst>
              <p:tags r:id="rId25"/>
            </p:custDataLst>
          </p:nvPr>
        </p:nvSpPr>
        <p:spPr bwMode="gray">
          <a:xfrm>
            <a:off x="4612575" y="4259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6277A5-995B-404C-89A2-2BD4E928A584}" type="datetime'''''''''''''''7''''''''''''''''''''''''4'''''''''''">
              <a:rPr lang="ja-JP" altLang="en-US" sz="1000" smtClean="0">
                <a:effectLst/>
                <a:sym typeface="+mn-lt"/>
              </a:rPr>
              <a:pPr marL="0" indent="0" algn="ctr">
                <a:spcBef>
                  <a:spcPct val="0"/>
                </a:spcBef>
                <a:buNone/>
              </a:pPr>
              <a:t>74</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D7D1BBD2-A502-43BD-AB02-7DBB63A39C00}"/>
              </a:ext>
            </a:extLst>
          </p:cNvPr>
          <p:cNvSpPr>
            <a:spLocks noGrp="1"/>
          </p:cNvSpPr>
          <p:nvPr>
            <p:custDataLst>
              <p:tags r:id="rId26"/>
            </p:custDataLst>
          </p:nvPr>
        </p:nvSpPr>
        <p:spPr bwMode="gray">
          <a:xfrm>
            <a:off x="2222025" y="4792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DF4D7-F9D2-4FED-B722-DA253478DF0C}" type="datetime'''''4''''''''''''''''''''''''''4'''''''''''''''''''''''''">
              <a:rPr lang="ja-JP" altLang="en-US" sz="1000" smtClean="0">
                <a:effectLst/>
                <a:sym typeface="+mn-lt"/>
              </a:rPr>
              <a:pPr marL="0" indent="0" algn="ctr">
                <a:spcBef>
                  <a:spcPct val="0"/>
                </a:spcBef>
                <a:buNone/>
              </a:pPr>
              <a:t>44</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BA6B6835-AE82-4111-B33A-06DF42B1B144}"/>
              </a:ext>
            </a:extLst>
          </p:cNvPr>
          <p:cNvSpPr>
            <a:spLocks noGrp="1"/>
          </p:cNvSpPr>
          <p:nvPr>
            <p:custDataLst>
              <p:tags r:id="rId27"/>
            </p:custDataLst>
          </p:nvPr>
        </p:nvSpPr>
        <p:spPr bwMode="gray">
          <a:xfrm>
            <a:off x="5404058" y="39258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93</a:t>
            </a:r>
            <a:endParaRPr lang="ja-JP" altLang="en-US" sz="1000" dirty="0">
              <a:sym typeface="+mn-lt"/>
            </a:endParaRPr>
          </a:p>
        </p:txBody>
      </p:sp>
      <p:sp>
        <p:nvSpPr>
          <p:cNvPr id="68" name="テキスト プレースホルダ 9">
            <a:extLst>
              <a:ext uri="{FF2B5EF4-FFF2-40B4-BE49-F238E27FC236}">
                <a16:creationId xmlns:a16="http://schemas.microsoft.com/office/drawing/2014/main" id="{6386689C-2617-4CEE-B856-4C1788C79E17}"/>
              </a:ext>
            </a:extLst>
          </p:cNvPr>
          <p:cNvSpPr>
            <a:spLocks noGrp="1"/>
          </p:cNvSpPr>
          <p:nvPr>
            <p:custDataLst>
              <p:tags r:id="rId28"/>
            </p:custDataLst>
          </p:nvPr>
        </p:nvSpPr>
        <p:spPr bwMode="gray">
          <a:xfrm>
            <a:off x="5757618" y="36877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C920EB-FA72-4AAE-B4E9-41C417EAECBC}" type="datetime'''''''''''''''''''''''''''''''''''''1''''''''0''''6'''''''''">
              <a:rPr lang="ja-JP" altLang="en-US" sz="1000" smtClean="0">
                <a:effectLst/>
                <a:sym typeface="+mn-lt"/>
              </a:rPr>
              <a:pPr marL="0" indent="0" algn="ctr">
                <a:spcBef>
                  <a:spcPct val="0"/>
                </a:spcBef>
                <a:buNone/>
              </a:pPr>
              <a:t>106</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10842511-91FB-4652-BDAA-7F1B4E627D18}"/>
              </a:ext>
            </a:extLst>
          </p:cNvPr>
          <p:cNvSpPr>
            <a:spLocks noGrp="1"/>
          </p:cNvSpPr>
          <p:nvPr>
            <p:custDataLst>
              <p:tags r:id="rId29"/>
            </p:custDataLst>
          </p:nvPr>
        </p:nvSpPr>
        <p:spPr bwMode="gray">
          <a:xfrm>
            <a:off x="8551167" y="2570472"/>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168</a:t>
            </a:r>
            <a:endParaRPr lang="ja-JP" altLang="en-US" sz="1000" dirty="0">
              <a:sym typeface="+mn-lt"/>
            </a:endParaRPr>
          </a:p>
        </p:txBody>
      </p:sp>
      <p:sp>
        <p:nvSpPr>
          <p:cNvPr id="71" name="テキスト プレースホルダ 9">
            <a:extLst>
              <a:ext uri="{FF2B5EF4-FFF2-40B4-BE49-F238E27FC236}">
                <a16:creationId xmlns:a16="http://schemas.microsoft.com/office/drawing/2014/main" id="{AB09DE0F-0E50-41B7-B7B5-AD87D9314C81}"/>
              </a:ext>
            </a:extLst>
          </p:cNvPr>
          <p:cNvSpPr>
            <a:spLocks noGrp="1"/>
          </p:cNvSpPr>
          <p:nvPr>
            <p:custDataLst>
              <p:tags r:id="rId30"/>
            </p:custDataLst>
          </p:nvPr>
        </p:nvSpPr>
        <p:spPr bwMode="gray">
          <a:xfrm>
            <a:off x="6953687" y="35052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920BA3-13FA-4A5B-B221-EDEA9FBC157F}" type="datetime'''''''''1''1''6'">
              <a:rPr lang="ja-JP" altLang="en-US" sz="1000" smtClean="0">
                <a:effectLst/>
                <a:sym typeface="+mn-lt"/>
              </a:rPr>
              <a:pPr marL="0" indent="0" algn="ctr">
                <a:spcBef>
                  <a:spcPct val="0"/>
                </a:spcBef>
                <a:buNone/>
              </a:pPr>
              <a:t>116</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9252F920-F1DB-478A-9E4A-8AED4B6EA334}"/>
              </a:ext>
            </a:extLst>
          </p:cNvPr>
          <p:cNvSpPr>
            <a:spLocks noGrp="1"/>
          </p:cNvSpPr>
          <p:nvPr>
            <p:custDataLst>
              <p:tags r:id="rId31"/>
            </p:custDataLst>
          </p:nvPr>
        </p:nvSpPr>
        <p:spPr bwMode="gray">
          <a:xfrm>
            <a:off x="7358307" y="3389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123</a:t>
            </a:r>
            <a:endParaRPr lang="ja-JP" altLang="en-US" sz="1000" dirty="0">
              <a:sym typeface="+mn-lt"/>
            </a:endParaRPr>
          </a:p>
        </p:txBody>
      </p:sp>
      <p:sp>
        <p:nvSpPr>
          <p:cNvPr id="73" name="テキスト プレースホルダ 9">
            <a:extLst>
              <a:ext uri="{FF2B5EF4-FFF2-40B4-BE49-F238E27FC236}">
                <a16:creationId xmlns:a16="http://schemas.microsoft.com/office/drawing/2014/main" id="{AAC1C238-BAC8-4779-8BC7-142658E1B6EF}"/>
              </a:ext>
            </a:extLst>
          </p:cNvPr>
          <p:cNvSpPr>
            <a:spLocks noGrp="1"/>
          </p:cNvSpPr>
          <p:nvPr>
            <p:custDataLst>
              <p:tags r:id="rId32"/>
            </p:custDataLst>
          </p:nvPr>
        </p:nvSpPr>
        <p:spPr bwMode="gray">
          <a:xfrm>
            <a:off x="7745170" y="31369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9508BD-7EF2-4A60-9353-F48DD9BF6837}" type="datetime'''1''''''''''''''''''''''''3''''''7'''''''''">
              <a:rPr lang="ja-JP" altLang="en-US" sz="1000" smtClean="0">
                <a:effectLst/>
                <a:sym typeface="+mn-lt"/>
              </a:rPr>
              <a:pPr marL="0" indent="0" algn="ctr">
                <a:spcBef>
                  <a:spcPct val="0"/>
                </a:spcBef>
                <a:buNone/>
              </a:pPr>
              <a:t>137</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51360A0B-D583-4F70-B671-A3B483D622E6}"/>
              </a:ext>
            </a:extLst>
          </p:cNvPr>
          <p:cNvSpPr>
            <a:spLocks noGrp="1"/>
          </p:cNvSpPr>
          <p:nvPr>
            <p:custDataLst>
              <p:tags r:id="rId33"/>
            </p:custDataLst>
          </p:nvPr>
        </p:nvSpPr>
        <p:spPr bwMode="gray">
          <a:xfrm>
            <a:off x="6160616" y="3554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E01AAA-525A-46AB-854F-0EC03353050D}" type="datetime'''''''''''1''''''''1''''''''''''''''''''''''''''''''''''3'''">
              <a:rPr lang="ja-JP" altLang="en-US" sz="1000" smtClean="0">
                <a:effectLst/>
                <a:sym typeface="+mn-lt"/>
              </a:rPr>
              <a:pPr marL="0" indent="0" algn="ctr">
                <a:spcBef>
                  <a:spcPct val="0"/>
                </a:spcBef>
                <a:buNone/>
              </a:pPr>
              <a:t>113</a:t>
            </a:fld>
            <a:endParaRPr lang="ja-JP" altLang="en-US" sz="1000" dirty="0">
              <a:sym typeface="+mn-lt"/>
            </a:endParaRPr>
          </a:p>
        </p:txBody>
      </p:sp>
      <p:sp>
        <p:nvSpPr>
          <p:cNvPr id="13" name="テキスト プレースホルダ 9">
            <a:extLst>
              <a:ext uri="{FF2B5EF4-FFF2-40B4-BE49-F238E27FC236}">
                <a16:creationId xmlns:a16="http://schemas.microsoft.com/office/drawing/2014/main" id="{EE51D1B7-7861-36F7-B824-F0AEE5938AFE}"/>
              </a:ext>
            </a:extLst>
          </p:cNvPr>
          <p:cNvSpPr>
            <a:spLocks noGrp="1"/>
          </p:cNvSpPr>
          <p:nvPr>
            <p:custDataLst>
              <p:tags r:id="rId34"/>
            </p:custDataLst>
          </p:nvPr>
        </p:nvSpPr>
        <p:spPr bwMode="auto">
          <a:xfrm>
            <a:off x="3021012" y="5829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latin typeface="+mj-lt"/>
              </a:rPr>
              <a:pPr marL="0" indent="0" algn="ctr">
                <a:spcBef>
                  <a:spcPct val="0"/>
                </a:spcBef>
                <a:buNone/>
              </a:pPr>
              <a:t>05</a:t>
            </a:fld>
            <a:endParaRPr kumimoji="0" lang="ja-JP" altLang="en-US" sz="800" dirty="0">
              <a:latin typeface="+mj-lt"/>
              <a:sym typeface="+mn-lt"/>
            </a:endParaRPr>
          </a:p>
        </p:txBody>
      </p:sp>
      <p:sp>
        <p:nvSpPr>
          <p:cNvPr id="16" name="テキスト プレースホルダ 9">
            <a:extLst>
              <a:ext uri="{FF2B5EF4-FFF2-40B4-BE49-F238E27FC236}">
                <a16:creationId xmlns:a16="http://schemas.microsoft.com/office/drawing/2014/main" id="{F529482E-4FD7-D412-595B-925A3A29906C}"/>
              </a:ext>
            </a:extLst>
          </p:cNvPr>
          <p:cNvSpPr>
            <a:spLocks noGrp="1"/>
          </p:cNvSpPr>
          <p:nvPr>
            <p:custDataLst>
              <p:tags r:id="rId35"/>
            </p:custDataLst>
          </p:nvPr>
        </p:nvSpPr>
        <p:spPr bwMode="auto">
          <a:xfrm>
            <a:off x="26352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latin typeface="+mj-lt"/>
              </a:rPr>
              <a:pPr marL="0" indent="0" algn="ctr">
                <a:spcBef>
                  <a:spcPct val="0"/>
                </a:spcBef>
                <a:buNone/>
              </a:pPr>
              <a:t>04</a:t>
            </a:fld>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C3BB9E2F-1FD0-C66B-38C9-5B1F1CF6B830}"/>
              </a:ext>
            </a:extLst>
          </p:cNvPr>
          <p:cNvSpPr>
            <a:spLocks noGrp="1"/>
          </p:cNvSpPr>
          <p:nvPr>
            <p:custDataLst>
              <p:tags r:id="rId36"/>
            </p:custDataLst>
          </p:nvPr>
        </p:nvSpPr>
        <p:spPr bwMode="auto">
          <a:xfrm>
            <a:off x="382428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latin typeface="+mj-lt"/>
              </a:rPr>
              <a:pPr marL="0" indent="0" algn="ctr">
                <a:spcBef>
                  <a:spcPct val="0"/>
                </a:spcBef>
                <a:buNone/>
              </a:pPr>
              <a:t>07</a:t>
            </a:fld>
            <a:endParaRPr kumimoji="0"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52A763CE-DBE2-FEBC-508F-DC1AC62EAC89}"/>
              </a:ext>
            </a:extLst>
          </p:cNvPr>
          <p:cNvSpPr>
            <a:spLocks noGrp="1"/>
          </p:cNvSpPr>
          <p:nvPr>
            <p:custDataLst>
              <p:tags r:id="rId37"/>
            </p:custDataLst>
          </p:nvPr>
        </p:nvSpPr>
        <p:spPr bwMode="auto">
          <a:xfrm>
            <a:off x="581709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latin typeface="+mj-lt"/>
              </a:rPr>
              <a:pPr marL="0" indent="0" algn="ctr">
                <a:spcBef>
                  <a:spcPct val="0"/>
                </a:spcBef>
                <a:buNone/>
              </a:pPr>
              <a:t>12</a:t>
            </a:fld>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81013A8C-B01C-5DDB-DFE9-B72892E44A57}"/>
              </a:ext>
            </a:extLst>
          </p:cNvPr>
          <p:cNvSpPr>
            <a:spLocks noGrp="1"/>
          </p:cNvSpPr>
          <p:nvPr>
            <p:custDataLst>
              <p:tags r:id="rId38"/>
            </p:custDataLst>
          </p:nvPr>
        </p:nvSpPr>
        <p:spPr bwMode="auto">
          <a:xfrm>
            <a:off x="463153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latin typeface="+mj-lt"/>
              </a:rPr>
              <a:pPr marL="0" indent="0" algn="ctr">
                <a:spcBef>
                  <a:spcPct val="0"/>
                </a:spcBef>
                <a:buNone/>
              </a:pPr>
              <a:t>09</a:t>
            </a:fld>
            <a:endParaRPr kumimoji="0"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C1CB5782-4885-B6E2-25F8-27492AB4B7B9}"/>
              </a:ext>
            </a:extLst>
          </p:cNvPr>
          <p:cNvSpPr>
            <a:spLocks noGrp="1"/>
          </p:cNvSpPr>
          <p:nvPr>
            <p:custDataLst>
              <p:tags r:id="rId39"/>
            </p:custDataLst>
          </p:nvPr>
        </p:nvSpPr>
        <p:spPr bwMode="auto">
          <a:xfrm>
            <a:off x="542223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latin typeface="+mj-lt"/>
              </a:rPr>
              <a:pPr marL="0" indent="0" algn="ctr">
                <a:spcBef>
                  <a:spcPct val="0"/>
                </a:spcBef>
                <a:buNone/>
              </a:pPr>
              <a:t>11</a:t>
            </a:fld>
            <a:endParaRPr kumimoji="0"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7C50E2AE-67BF-EEAD-CAF9-E9EA0B5C4E3B}"/>
              </a:ext>
            </a:extLst>
          </p:cNvPr>
          <p:cNvSpPr>
            <a:spLocks noGrp="1"/>
          </p:cNvSpPr>
          <p:nvPr>
            <p:custDataLst>
              <p:tags r:id="rId40"/>
            </p:custDataLst>
          </p:nvPr>
        </p:nvSpPr>
        <p:spPr bwMode="auto">
          <a:xfrm>
            <a:off x="621195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latin typeface="+mj-lt"/>
              </a:rPr>
              <a:pPr marL="0" indent="0" algn="ctr">
                <a:spcBef>
                  <a:spcPct val="0"/>
                </a:spcBef>
                <a:buNone/>
              </a:pPr>
              <a:t>13</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C3D40E4F-2434-411F-9062-F39CBCFDF6DF}"/>
              </a:ext>
            </a:extLst>
          </p:cNvPr>
          <p:cNvSpPr>
            <a:spLocks noGrp="1"/>
          </p:cNvSpPr>
          <p:nvPr>
            <p:custDataLst>
              <p:tags r:id="rId41"/>
            </p:custDataLst>
          </p:nvPr>
        </p:nvSpPr>
        <p:spPr bwMode="auto">
          <a:xfrm>
            <a:off x="699531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D485D6F-8734-42C2-9CB2-EA1A37E739FA}" type="datetime'''''''''''1''''''''''''''''''''''''''''''''''''5'">
              <a:rPr kumimoji="0" lang="ja-JP" altLang="en-US" sz="1000" smtClean="0">
                <a:latin typeface="+mj-lt"/>
              </a:rPr>
              <a:pPr/>
              <a:t>15</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A2464FAD-B78B-7B9C-AC7D-4873B862141B}"/>
              </a:ext>
            </a:extLst>
          </p:cNvPr>
          <p:cNvSpPr>
            <a:spLocks noGrp="1"/>
          </p:cNvSpPr>
          <p:nvPr>
            <p:custDataLst>
              <p:tags r:id="rId42"/>
            </p:custDataLst>
          </p:nvPr>
        </p:nvSpPr>
        <p:spPr bwMode="auto">
          <a:xfrm>
            <a:off x="740469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2F2E98C-69F5-4959-A24A-1C1015A22286}" type="datetime'''''''''''''''''''''''''''''''''''''1''''''''''''''''''6'">
              <a:rPr kumimoji="0" lang="ja-JP" altLang="en-US" sz="1000" smtClean="0">
                <a:latin typeface="+mj-lt"/>
              </a:rPr>
              <a:pPr/>
              <a:t>16</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12A4EB1F-C94C-7FF9-058F-375197A68AF3}"/>
              </a:ext>
            </a:extLst>
          </p:cNvPr>
          <p:cNvSpPr>
            <a:spLocks noGrp="1"/>
          </p:cNvSpPr>
          <p:nvPr>
            <p:custDataLst>
              <p:tags r:id="rId43"/>
            </p:custDataLst>
          </p:nvPr>
        </p:nvSpPr>
        <p:spPr bwMode="auto">
          <a:xfrm>
            <a:off x="343561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latin typeface="+mj-lt"/>
              </a:rPr>
              <a:pPr marL="0" indent="0" algn="ctr">
                <a:spcBef>
                  <a:spcPct val="0"/>
                </a:spcBef>
                <a:buNone/>
              </a:pPr>
              <a:t>06</a:t>
            </a:fld>
            <a:endParaRPr kumimoji="0"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AEC3597B-3BAF-9288-119D-B7CE23622C10}"/>
              </a:ext>
            </a:extLst>
          </p:cNvPr>
          <p:cNvSpPr>
            <a:spLocks noGrp="1"/>
          </p:cNvSpPr>
          <p:nvPr>
            <p:custDataLst>
              <p:tags r:id="rId44"/>
            </p:custDataLst>
          </p:nvPr>
        </p:nvSpPr>
        <p:spPr bwMode="auto">
          <a:xfrm>
            <a:off x="781638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7CEB13-0B61-439E-8550-9758D7B33752}" type="datetime'''''''''''''''1''''''7'''''''''''''''''''''''''''''''''">
              <a:rPr kumimoji="0" lang="ja-JP" altLang="en-US" sz="1000" smtClean="0">
                <a:latin typeface="+mj-lt"/>
              </a:rPr>
              <a:pPr/>
              <a:t>17</a:t>
            </a:fld>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809021D9-ACEA-53F0-874E-B33741F50C1C}"/>
              </a:ext>
            </a:extLst>
          </p:cNvPr>
          <p:cNvSpPr>
            <a:spLocks noGrp="1"/>
          </p:cNvSpPr>
          <p:nvPr>
            <p:custDataLst>
              <p:tags r:id="rId45"/>
            </p:custDataLst>
          </p:nvPr>
        </p:nvSpPr>
        <p:spPr bwMode="auto">
          <a:xfrm>
            <a:off x="422453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latin typeface="+mj-lt"/>
              </a:rPr>
              <a:pPr marL="0" indent="0" algn="ctr">
                <a:spcBef>
                  <a:spcPct val="0"/>
                </a:spcBef>
                <a:buNone/>
              </a:pPr>
              <a:t>08</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6EEE7B7C-0D77-47BF-BC54-DC83D5482D7C}"/>
              </a:ext>
            </a:extLst>
          </p:cNvPr>
          <p:cNvSpPr>
            <a:spLocks noGrp="1"/>
          </p:cNvSpPr>
          <p:nvPr>
            <p:custDataLst>
              <p:tags r:id="rId46"/>
            </p:custDataLst>
          </p:nvPr>
        </p:nvSpPr>
        <p:spPr bwMode="auto">
          <a:xfrm>
            <a:off x="822807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626318-F80D-46BB-872F-BB7FA28921DC}" type="datetime'''''''''''''''''''1''8'''''''''''''''''''''''''''''''''">
              <a:rPr kumimoji="0" lang="ja-JP" altLang="en-US" sz="1000" smtClean="0">
                <a:latin typeface="+mj-lt"/>
              </a:rPr>
              <a:pPr/>
              <a:t>18</a:t>
            </a:fld>
            <a:endParaRPr kumimoji="0" lang="ja-JP" altLang="en-US" sz="800" dirty="0">
              <a:latin typeface="+mj-lt"/>
              <a:sym typeface="+mn-lt"/>
            </a:endParaRPr>
          </a:p>
        </p:txBody>
      </p:sp>
      <p:sp>
        <p:nvSpPr>
          <p:cNvPr id="37" name="テキスト プレースホルダ 9">
            <a:extLst>
              <a:ext uri="{FF2B5EF4-FFF2-40B4-BE49-F238E27FC236}">
                <a16:creationId xmlns:a16="http://schemas.microsoft.com/office/drawing/2014/main" id="{C0D998B1-1DFB-1258-AE0C-AEC5A2789F6C}"/>
              </a:ext>
            </a:extLst>
          </p:cNvPr>
          <p:cNvSpPr>
            <a:spLocks noGrp="1"/>
          </p:cNvSpPr>
          <p:nvPr>
            <p:custDataLst>
              <p:tags r:id="rId47"/>
            </p:custDataLst>
          </p:nvPr>
        </p:nvSpPr>
        <p:spPr bwMode="auto">
          <a:xfrm>
            <a:off x="8588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4509206-AD9A-441A-AA19-976D12796C13}" type="datetime'''''''''''''''''1''''''''''''''''''''''''9'''''''''''''''">
              <a:rPr kumimoji="0" lang="ja-JP" altLang="en-US" sz="1000" smtClean="0">
                <a:latin typeface="+mj-lt"/>
              </a:rPr>
              <a:pPr/>
              <a:t>19</a:t>
            </a:fld>
            <a:endParaRPr kumimoji="0" lang="ja-JP" altLang="en-US" sz="800" dirty="0">
              <a:latin typeface="+mj-lt"/>
              <a:sym typeface="+mn-lt"/>
            </a:endParaRPr>
          </a:p>
        </p:txBody>
      </p:sp>
      <p:sp>
        <p:nvSpPr>
          <p:cNvPr id="39" name="テキスト プレースホルダ 9">
            <a:extLst>
              <a:ext uri="{FF2B5EF4-FFF2-40B4-BE49-F238E27FC236}">
                <a16:creationId xmlns:a16="http://schemas.microsoft.com/office/drawing/2014/main" id="{8E5E3AFF-AD5B-BE99-4714-0F54DA1DAF94}"/>
              </a:ext>
            </a:extLst>
          </p:cNvPr>
          <p:cNvSpPr>
            <a:spLocks noGrp="1"/>
          </p:cNvSpPr>
          <p:nvPr>
            <p:custDataLst>
              <p:tags r:id="rId48"/>
            </p:custDataLst>
          </p:nvPr>
        </p:nvSpPr>
        <p:spPr bwMode="auto">
          <a:xfrm>
            <a:off x="2217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latin typeface="+mj-lt"/>
              </a:rPr>
              <a:pPr marL="0" indent="0" algn="ctr">
                <a:spcBef>
                  <a:spcPct val="0"/>
                </a:spcBef>
                <a:buNone/>
              </a:pPr>
              <a:t>03</a:t>
            </a:fld>
            <a:endParaRPr kumimoji="0"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9F3E897F-FFC2-C82F-6743-C05007BD5B45}"/>
              </a:ext>
            </a:extLst>
          </p:cNvPr>
          <p:cNvSpPr>
            <a:spLocks noGrp="1"/>
          </p:cNvSpPr>
          <p:nvPr>
            <p:custDataLst>
              <p:tags r:id="rId49"/>
            </p:custDataLst>
          </p:nvPr>
        </p:nvSpPr>
        <p:spPr bwMode="auto">
          <a:xfrm>
            <a:off x="66040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0BE95638-752B-0518-EEAF-FBB17D63B91C}"/>
              </a:ext>
            </a:extLst>
          </p:cNvPr>
          <p:cNvSpPr>
            <a:spLocks noGrp="1"/>
          </p:cNvSpPr>
          <p:nvPr>
            <p:custDataLst>
              <p:tags r:id="rId50"/>
            </p:custDataLst>
          </p:nvPr>
        </p:nvSpPr>
        <p:spPr bwMode="auto">
          <a:xfrm>
            <a:off x="9826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latin typeface="+mj-lt"/>
              </a:rPr>
              <a:pPr marL="0" indent="0" algn="ctr">
                <a:spcBef>
                  <a:spcPct val="0"/>
                </a:spcBef>
                <a:buNone/>
              </a:pPr>
              <a:t>2000</a:t>
            </a:fld>
            <a:endParaRPr kumimoji="0"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B49BCFC1-782D-CE40-F185-A57942B4F8AB}"/>
              </a:ext>
            </a:extLst>
          </p:cNvPr>
          <p:cNvSpPr>
            <a:spLocks noGrp="1"/>
          </p:cNvSpPr>
          <p:nvPr>
            <p:custDataLst>
              <p:tags r:id="rId51"/>
            </p:custDataLst>
          </p:nvPr>
        </p:nvSpPr>
        <p:spPr bwMode="auto">
          <a:xfrm>
            <a:off x="502688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latin typeface="+mj-lt"/>
              </a:rPr>
              <a:pPr marL="0" indent="0" algn="ctr">
                <a:spcBef>
                  <a:spcPct val="0"/>
                </a:spcBef>
                <a:buNone/>
              </a:pPr>
              <a:t>10</a:t>
            </a:fld>
            <a:endParaRPr kumimoji="0"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A21C7170-5156-677F-5071-3F73E2971B1F}"/>
              </a:ext>
            </a:extLst>
          </p:cNvPr>
          <p:cNvSpPr>
            <a:spLocks noGrp="1"/>
          </p:cNvSpPr>
          <p:nvPr>
            <p:custDataLst>
              <p:tags r:id="rId52"/>
            </p:custDataLst>
          </p:nvPr>
        </p:nvSpPr>
        <p:spPr bwMode="auto">
          <a:xfrm>
            <a:off x="142107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latin typeface="+mj-lt"/>
              </a:rPr>
              <a:pPr marL="0" indent="0" algn="ctr">
                <a:spcBef>
                  <a:spcPct val="0"/>
                </a:spcBef>
                <a:buNone/>
              </a:pPr>
              <a:t>01</a:t>
            </a:fld>
            <a:endParaRPr kumimoji="0" lang="ja-JP" altLang="en-US" sz="800" dirty="0">
              <a:latin typeface="+mj-lt"/>
              <a:sym typeface="+mn-lt"/>
            </a:endParaRPr>
          </a:p>
        </p:txBody>
      </p:sp>
      <p:sp>
        <p:nvSpPr>
          <p:cNvPr id="52" name="テキスト プレースホルダ 9">
            <a:extLst>
              <a:ext uri="{FF2B5EF4-FFF2-40B4-BE49-F238E27FC236}">
                <a16:creationId xmlns:a16="http://schemas.microsoft.com/office/drawing/2014/main" id="{A45A6AE7-181D-0FCD-02F5-AF113C6B757B}"/>
              </a:ext>
            </a:extLst>
          </p:cNvPr>
          <p:cNvSpPr>
            <a:spLocks noGrp="1"/>
          </p:cNvSpPr>
          <p:nvPr>
            <p:custDataLst>
              <p:tags r:id="rId53"/>
            </p:custDataLst>
          </p:nvPr>
        </p:nvSpPr>
        <p:spPr bwMode="auto">
          <a:xfrm>
            <a:off x="18168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latin typeface="+mj-lt"/>
              </a:rPr>
              <a:pPr marL="0" indent="0" algn="ctr">
                <a:spcBef>
                  <a:spcPct val="0"/>
                </a:spcBef>
                <a:buNone/>
              </a:pPr>
              <a:t>02</a:t>
            </a:fld>
            <a:endParaRPr kumimoji="0" lang="ja-JP" altLang="en-US" sz="800" dirty="0">
              <a:latin typeface="+mj-lt"/>
              <a:sym typeface="+mn-lt"/>
            </a:endParaRPr>
          </a:p>
        </p:txBody>
      </p:sp>
      <p:sp>
        <p:nvSpPr>
          <p:cNvPr id="54" name="テキスト プレースホルダ 9">
            <a:extLst>
              <a:ext uri="{FF2B5EF4-FFF2-40B4-BE49-F238E27FC236}">
                <a16:creationId xmlns:a16="http://schemas.microsoft.com/office/drawing/2014/main" id="{8759D549-412A-87B6-4F36-3A2F8BA7FF94}"/>
              </a:ext>
            </a:extLst>
          </p:cNvPr>
          <p:cNvSpPr>
            <a:spLocks noGrp="1"/>
          </p:cNvSpPr>
          <p:nvPr>
            <p:custDataLst>
              <p:tags r:id="rId54"/>
            </p:custDataLst>
          </p:nvPr>
        </p:nvSpPr>
        <p:spPr bwMode="auto">
          <a:xfrm>
            <a:off x="8994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a:t>
            </a:r>
            <a:endParaRPr kumimoji="0" lang="ja-JP" altLang="en-US" sz="800" dirty="0">
              <a:latin typeface="+mj-lt"/>
              <a:sym typeface="+mn-lt"/>
            </a:endParaRPr>
          </a:p>
        </p:txBody>
      </p:sp>
      <p:sp>
        <p:nvSpPr>
          <p:cNvPr id="87" name="テキスト プレースホルダ 9">
            <a:extLst>
              <a:ext uri="{FF2B5EF4-FFF2-40B4-BE49-F238E27FC236}">
                <a16:creationId xmlns:a16="http://schemas.microsoft.com/office/drawing/2014/main" id="{B7258BE9-39A3-7AEC-A7F3-509B9B3C87D6}"/>
              </a:ext>
            </a:extLst>
          </p:cNvPr>
          <p:cNvSpPr>
            <a:spLocks noGrp="1"/>
          </p:cNvSpPr>
          <p:nvPr>
            <p:custDataLst>
              <p:tags r:id="rId55"/>
            </p:custDataLst>
          </p:nvPr>
        </p:nvSpPr>
        <p:spPr bwMode="gray">
          <a:xfrm>
            <a:off x="8945562" y="2703142"/>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161</a:t>
            </a:r>
            <a:endParaRPr lang="ja-JP" altLang="en-US" sz="1000" dirty="0">
              <a:sym typeface="+mn-lt"/>
            </a:endParaRPr>
          </a:p>
        </p:txBody>
      </p:sp>
    </p:spTree>
    <p:extLst>
      <p:ext uri="{BB962C8B-B14F-4D97-AF65-F5344CB8AC3E}">
        <p14:creationId xmlns:p14="http://schemas.microsoft.com/office/powerpoint/2010/main" val="4291239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59F66-FA2E-D086-C4DA-7D31F6FB5BD6}"/>
              </a:ext>
            </a:extLst>
          </p:cNvPr>
          <p:cNvSpPr>
            <a:spLocks noGrp="1"/>
          </p:cNvSpPr>
          <p:nvPr>
            <p:ph type="title"/>
          </p:nvPr>
        </p:nvSpPr>
        <p:spPr/>
        <p:txBody>
          <a:bodyPr/>
          <a:lstStyle/>
          <a:p>
            <a:r>
              <a:rPr kumimoji="1" lang="ja-JP" altLang="en-US" dirty="0"/>
              <a:t>ベトナム</a:t>
            </a:r>
            <a:r>
              <a:rPr lang="ja-JP" altLang="en-US" dirty="0"/>
              <a:t>／医療関連／</a:t>
            </a:r>
            <a:r>
              <a:rPr kumimoji="1" lang="ja-JP" altLang="en-US" dirty="0"/>
              <a:t>医療システム</a:t>
            </a:r>
          </a:p>
        </p:txBody>
      </p:sp>
      <p:sp>
        <p:nvSpPr>
          <p:cNvPr id="3" name="テキスト プレースホルダー 2">
            <a:extLst>
              <a:ext uri="{FF2B5EF4-FFF2-40B4-BE49-F238E27FC236}">
                <a16:creationId xmlns:a16="http://schemas.microsoft.com/office/drawing/2014/main" id="{E08DE5A1-FF2F-5F1F-D8A9-220E49AF6503}"/>
              </a:ext>
            </a:extLst>
          </p:cNvPr>
          <p:cNvSpPr>
            <a:spLocks noGrp="1"/>
          </p:cNvSpPr>
          <p:nvPr>
            <p:ph type="body" sz="quarter" idx="15"/>
          </p:nvPr>
        </p:nvSpPr>
        <p:spPr/>
        <p:txBody>
          <a:bodyPr/>
          <a:lstStyle/>
          <a:p>
            <a:r>
              <a:rPr kumimoji="1" lang="ja-JP" altLang="en-US" dirty="0"/>
              <a:t>保健省構造</a:t>
            </a:r>
          </a:p>
        </p:txBody>
      </p:sp>
      <p:graphicFrame>
        <p:nvGraphicFramePr>
          <p:cNvPr id="4" name="表 7">
            <a:extLst>
              <a:ext uri="{FF2B5EF4-FFF2-40B4-BE49-F238E27FC236}">
                <a16:creationId xmlns:a16="http://schemas.microsoft.com/office/drawing/2014/main" id="{E8F707F6-8B4D-4158-B36B-88F62BCA4E26}"/>
              </a:ext>
            </a:extLst>
          </p:cNvPr>
          <p:cNvGraphicFramePr>
            <a:graphicFrameLocks noGrp="1"/>
          </p:cNvGraphicFramePr>
          <p:nvPr/>
        </p:nvGraphicFramePr>
        <p:xfrm>
          <a:off x="776536" y="2876158"/>
          <a:ext cx="2484000" cy="324104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1081695624"/>
                    </a:ext>
                  </a:extLst>
                </a:gridCol>
              </a:tblGrid>
              <a:tr h="257738">
                <a:tc>
                  <a:txBody>
                    <a:bodyPr/>
                    <a:lstStyle/>
                    <a:p>
                      <a:pPr algn="ctr"/>
                      <a:r>
                        <a:rPr kumimoji="1" lang="ja-JP" altLang="en-US" sz="1200" dirty="0"/>
                        <a:t>部門</a:t>
                      </a:r>
                    </a:p>
                  </a:txBody>
                  <a:tcPr/>
                </a:tc>
                <a:extLst>
                  <a:ext uri="{0D108BD9-81ED-4DB2-BD59-A6C34878D82A}">
                    <a16:rowId xmlns:a16="http://schemas.microsoft.com/office/drawing/2014/main" val="1448989096"/>
                  </a:ext>
                </a:extLst>
              </a:tr>
              <a:tr h="370840">
                <a:tc>
                  <a:txBody>
                    <a:bodyPr/>
                    <a:lstStyle/>
                    <a:p>
                      <a:pPr algn="ctr"/>
                      <a:r>
                        <a:rPr lang="en-US" sz="1200" b="1" noProof="1">
                          <a:latin typeface="MS PGothic" panose="020B0600070205080204" pitchFamily="34" charset="-128"/>
                          <a:ea typeface="MS PGothic" panose="020B0600070205080204" pitchFamily="34" charset="-128"/>
                        </a:rPr>
                        <a:t>母子保健</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248989678"/>
                  </a:ext>
                </a:extLst>
              </a:tr>
              <a:tr h="370840">
                <a:tc>
                  <a:txBody>
                    <a:bodyPr/>
                    <a:lstStyle/>
                    <a:p>
                      <a:pPr algn="ctr"/>
                      <a:r>
                        <a:rPr lang="en-US" sz="1200" b="1" noProof="1">
                          <a:latin typeface="MS PGothic" panose="020B0600070205080204" pitchFamily="34" charset="-128"/>
                          <a:ea typeface="MS PGothic" panose="020B0600070205080204" pitchFamily="34" charset="-128"/>
                        </a:rPr>
                        <a:t>健康保険</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188968005"/>
                  </a:ext>
                </a:extLst>
              </a:tr>
              <a:tr h="370840">
                <a:tc>
                  <a:txBody>
                    <a:bodyPr/>
                    <a:lstStyle/>
                    <a:p>
                      <a:pPr algn="ctr"/>
                      <a:r>
                        <a:rPr lang="ja-JP" altLang="en-US" sz="1200" b="1" noProof="1">
                          <a:latin typeface="MS PGothic" panose="020B0600070205080204" pitchFamily="34" charset="-128"/>
                          <a:ea typeface="MS PGothic" panose="020B0600070205080204" pitchFamily="34" charset="-128"/>
                        </a:rPr>
                        <a:t>計画財務局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40533129"/>
                  </a:ext>
                </a:extLst>
              </a:tr>
              <a:tr h="370840">
                <a:tc>
                  <a:txBody>
                    <a:bodyPr/>
                    <a:lstStyle/>
                    <a:p>
                      <a:pPr algn="ctr"/>
                      <a:r>
                        <a:rPr lang="ja-JP" altLang="en-US" sz="1200" b="1" noProof="1">
                          <a:latin typeface="MS PGothic" panose="020B0600070205080204" pitchFamily="34" charset="-128"/>
                          <a:ea typeface="MS PGothic" panose="020B0600070205080204" pitchFamily="34" charset="-128"/>
                        </a:rPr>
                        <a:t>人事組織局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972723058"/>
                  </a:ext>
                </a:extLst>
              </a:tr>
              <a:tr h="370840">
                <a:tc>
                  <a:txBody>
                    <a:bodyPr/>
                    <a:lstStyle/>
                    <a:p>
                      <a:pPr algn="ctr"/>
                      <a:r>
                        <a:rPr lang="en-US" sz="1200" b="1" noProof="1">
                          <a:latin typeface="MS PGothic" panose="020B0600070205080204" pitchFamily="34" charset="-128"/>
                          <a:ea typeface="MS PGothic" panose="020B0600070205080204" pitchFamily="34" charset="-128"/>
                        </a:rPr>
                        <a:t>国際協力</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149765084"/>
                  </a:ext>
                </a:extLst>
              </a:tr>
              <a:tr h="370840">
                <a:tc>
                  <a:txBody>
                    <a:bodyPr/>
                    <a:lstStyle/>
                    <a:p>
                      <a:pPr algn="ctr"/>
                      <a:r>
                        <a:rPr lang="ja-JP" altLang="en-US" sz="1200" b="1" noProof="1">
                          <a:latin typeface="MS PGothic" panose="020B0600070205080204" pitchFamily="34" charset="-128"/>
                          <a:ea typeface="MS PGothic" panose="020B0600070205080204" pitchFamily="34" charset="-128"/>
                        </a:rPr>
                        <a:t>法務局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707044770"/>
                  </a:ext>
                </a:extLst>
              </a:tr>
              <a:tr h="370840">
                <a:tc>
                  <a:txBody>
                    <a:bodyPr/>
                    <a:lstStyle/>
                    <a:p>
                      <a:pPr algn="ctr"/>
                      <a:r>
                        <a:rPr lang="ja-JP" altLang="en-US" sz="1200" b="1" noProof="1">
                          <a:latin typeface="MS PGothic" panose="020B0600070205080204" pitchFamily="34" charset="-128"/>
                          <a:ea typeface="MS PGothic" panose="020B0600070205080204" pitchFamily="34" charset="-128"/>
                        </a:rPr>
                        <a:t>事務局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3414636303"/>
                  </a:ext>
                </a:extLst>
              </a:tr>
              <a:tr h="370840">
                <a:tc>
                  <a:txBody>
                    <a:bodyPr/>
                    <a:lstStyle/>
                    <a:p>
                      <a:pPr algn="ctr"/>
                      <a:r>
                        <a:rPr lang="en-US" sz="1200" b="1" noProof="1">
                          <a:latin typeface="MS PGothic" panose="020B0600070205080204" pitchFamily="34" charset="-128"/>
                          <a:ea typeface="MS PGothic" panose="020B0600070205080204" pitchFamily="34" charset="-128"/>
                        </a:rPr>
                        <a:t>監察</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641567156"/>
                  </a:ext>
                </a:extLst>
              </a:tr>
            </a:tbl>
          </a:graphicData>
        </a:graphic>
      </p:graphicFrame>
      <p:graphicFrame>
        <p:nvGraphicFramePr>
          <p:cNvPr id="5" name="表 4">
            <a:extLst>
              <a:ext uri="{FF2B5EF4-FFF2-40B4-BE49-F238E27FC236}">
                <a16:creationId xmlns:a16="http://schemas.microsoft.com/office/drawing/2014/main" id="{FEB81ED9-AFFD-1265-71DF-6407ADC3825E}"/>
              </a:ext>
            </a:extLst>
          </p:cNvPr>
          <p:cNvGraphicFramePr>
            <a:graphicFrameLocks noGrp="1"/>
          </p:cNvGraphicFramePr>
          <p:nvPr/>
        </p:nvGraphicFramePr>
        <p:xfrm>
          <a:off x="6490409" y="2844380"/>
          <a:ext cx="2484000" cy="149316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4235715148"/>
                    </a:ext>
                  </a:extLst>
                </a:gridCol>
              </a:tblGrid>
              <a:tr h="149402">
                <a:tc>
                  <a:txBody>
                    <a:bodyPr/>
                    <a:lstStyle/>
                    <a:p>
                      <a:pPr algn="ctr"/>
                      <a:r>
                        <a:rPr kumimoji="1" lang="ja-JP" altLang="en-US" sz="1200" dirty="0"/>
                        <a:t>部門</a:t>
                      </a:r>
                    </a:p>
                  </a:txBody>
                  <a:tcPr/>
                </a:tc>
                <a:extLst>
                  <a:ext uri="{0D108BD9-81ED-4DB2-BD59-A6C34878D82A}">
                    <a16:rowId xmlns:a16="http://schemas.microsoft.com/office/drawing/2014/main" val="2234210469"/>
                  </a:ext>
                </a:extLst>
              </a:tr>
              <a:tr h="406280">
                <a:tc>
                  <a:txBody>
                    <a:bodyPr/>
                    <a:lstStyle/>
                    <a:p>
                      <a:pPr marL="0" algn="ctr" defTabSz="914400" rtl="0" eaLnBrk="1" latinLnBrk="0" hangingPunct="1"/>
                      <a:r>
                        <a:rPr kumimoji="1" lang="ja-JP" altLang="en-US" sz="1200" b="1" kern="1200" dirty="0">
                          <a:solidFill>
                            <a:schemeClr val="dk1"/>
                          </a:solidFill>
                          <a:latin typeface="MS PGothic" panose="020B0600070205080204" pitchFamily="34" charset="-128"/>
                          <a:ea typeface="MS PGothic" panose="020B0600070205080204" pitchFamily="34" charset="-128"/>
                          <a:cs typeface="+mn-cs"/>
                        </a:rPr>
                        <a:t>保健戦略政策研究所</a:t>
                      </a:r>
                    </a:p>
                  </a:txBody>
                  <a:tcPr anchor="ctr"/>
                </a:tc>
                <a:extLst>
                  <a:ext uri="{0D108BD9-81ED-4DB2-BD59-A6C34878D82A}">
                    <a16:rowId xmlns:a16="http://schemas.microsoft.com/office/drawing/2014/main" val="3888124406"/>
                  </a:ext>
                </a:extLst>
              </a:tr>
              <a:tr h="406280">
                <a:tc>
                  <a:txBody>
                    <a:bodyPr/>
                    <a:lstStyle/>
                    <a:p>
                      <a:pPr marL="0" algn="ctr" defTabSz="914400" rtl="0" eaLnBrk="1" latinLnBrk="0" hangingPunct="1"/>
                      <a:r>
                        <a:rPr kumimoji="1" lang="ja-JP" altLang="en-US" sz="1200" b="1" kern="1200" dirty="0">
                          <a:solidFill>
                            <a:schemeClr val="dk1"/>
                          </a:solidFill>
                          <a:latin typeface="MS PGothic" panose="020B0600070205080204" pitchFamily="34" charset="-128"/>
                          <a:ea typeface="MS PGothic" panose="020B0600070205080204" pitchFamily="34" charset="-128"/>
                          <a:cs typeface="+mn-cs"/>
                        </a:rPr>
                        <a:t>健康生活新聞</a:t>
                      </a:r>
                    </a:p>
                  </a:txBody>
                  <a:tcPr anchor="ctr"/>
                </a:tc>
                <a:extLst>
                  <a:ext uri="{0D108BD9-81ED-4DB2-BD59-A6C34878D82A}">
                    <a16:rowId xmlns:a16="http://schemas.microsoft.com/office/drawing/2014/main" val="2008454134"/>
                  </a:ext>
                </a:extLst>
              </a:tr>
              <a:tr h="406280">
                <a:tc>
                  <a:txBody>
                    <a:bodyPr/>
                    <a:lstStyle/>
                    <a:p>
                      <a:pPr marL="0" algn="ctr" defTabSz="914400" rtl="0" eaLnBrk="1" latinLnBrk="0" hangingPunct="1"/>
                      <a:r>
                        <a:rPr kumimoji="1" lang="ja-JP" altLang="en-US" sz="1200" b="1" kern="1200" dirty="0">
                          <a:solidFill>
                            <a:schemeClr val="dk1"/>
                          </a:solidFill>
                          <a:latin typeface="MS PGothic" panose="020B0600070205080204" pitchFamily="34" charset="-128"/>
                          <a:ea typeface="MS PGothic" panose="020B0600070205080204" pitchFamily="34" charset="-128"/>
                          <a:cs typeface="+mn-cs"/>
                        </a:rPr>
                        <a:t>国立健康情報センター</a:t>
                      </a:r>
                    </a:p>
                  </a:txBody>
                  <a:tcPr anchor="ctr"/>
                </a:tc>
                <a:extLst>
                  <a:ext uri="{0D108BD9-81ED-4DB2-BD59-A6C34878D82A}">
                    <a16:rowId xmlns:a16="http://schemas.microsoft.com/office/drawing/2014/main" val="1464778607"/>
                  </a:ext>
                </a:extLst>
              </a:tr>
            </a:tbl>
          </a:graphicData>
        </a:graphic>
      </p:graphicFrame>
      <p:sp>
        <p:nvSpPr>
          <p:cNvPr id="8" name="Rectangle 8">
            <a:extLst>
              <a:ext uri="{FF2B5EF4-FFF2-40B4-BE49-F238E27FC236}">
                <a16:creationId xmlns:a16="http://schemas.microsoft.com/office/drawing/2014/main" id="{779E0ABF-AC5E-1F5D-0622-5450C3AA7CCC}"/>
              </a:ext>
            </a:extLst>
          </p:cNvPr>
          <p:cNvSpPr/>
          <p:nvPr/>
        </p:nvSpPr>
        <p:spPr>
          <a:xfrm>
            <a:off x="776536"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100" b="1" noProof="1"/>
              <a:t>アドバイザリーユニット</a:t>
            </a:r>
          </a:p>
        </p:txBody>
      </p:sp>
      <p:sp>
        <p:nvSpPr>
          <p:cNvPr id="13" name="Rectangle 88">
            <a:extLst>
              <a:ext uri="{FF2B5EF4-FFF2-40B4-BE49-F238E27FC236}">
                <a16:creationId xmlns:a16="http://schemas.microsoft.com/office/drawing/2014/main" id="{36EFFB80-B4D9-1F58-A0A9-18F1AF702493}"/>
              </a:ext>
            </a:extLst>
          </p:cNvPr>
          <p:cNvSpPr/>
          <p:nvPr/>
        </p:nvSpPr>
        <p:spPr>
          <a:xfrm>
            <a:off x="6490409"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100" b="1" noProof="1"/>
              <a:t>公共サービス</a:t>
            </a:r>
            <a:r>
              <a:rPr kumimoji="1" lang="ja-JP" altLang="en-US" sz="1100" b="1" noProof="1"/>
              <a:t>ユニット</a:t>
            </a:r>
            <a:endParaRPr kumimoji="1" lang="en-US" sz="1100" b="1" noProof="1"/>
          </a:p>
        </p:txBody>
      </p:sp>
      <p:sp>
        <p:nvSpPr>
          <p:cNvPr id="16" name="テキスト ボックス 15">
            <a:extLst>
              <a:ext uri="{FF2B5EF4-FFF2-40B4-BE49-F238E27FC236}">
                <a16:creationId xmlns:a16="http://schemas.microsoft.com/office/drawing/2014/main" id="{0F60D3CC-D0FF-5058-FA6B-787C8FF89C14}"/>
              </a:ext>
            </a:extLst>
          </p:cNvPr>
          <p:cNvSpPr txBox="1"/>
          <p:nvPr/>
        </p:nvSpPr>
        <p:spPr>
          <a:xfrm>
            <a:off x="215048" y="6576125"/>
            <a:ext cx="9145016"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88">
            <a:extLst>
              <a:ext uri="{FF2B5EF4-FFF2-40B4-BE49-F238E27FC236}">
                <a16:creationId xmlns:a16="http://schemas.microsoft.com/office/drawing/2014/main" id="{DB7C74DD-DD78-A950-8DE8-2F20FF9A874A}"/>
              </a:ext>
            </a:extLst>
          </p:cNvPr>
          <p:cNvSpPr/>
          <p:nvPr/>
        </p:nvSpPr>
        <p:spPr>
          <a:xfrm>
            <a:off x="3710998"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ja-JP" altLang="en-US" sz="1100" b="1" noProof="1"/>
              <a:t>機能ユニット</a:t>
            </a:r>
            <a:endParaRPr kumimoji="1" lang="en-US" sz="1100" b="1" noProof="1"/>
          </a:p>
        </p:txBody>
      </p:sp>
      <p:graphicFrame>
        <p:nvGraphicFramePr>
          <p:cNvPr id="19" name="表 11">
            <a:extLst>
              <a:ext uri="{FF2B5EF4-FFF2-40B4-BE49-F238E27FC236}">
                <a16:creationId xmlns:a16="http://schemas.microsoft.com/office/drawing/2014/main" id="{A169E4CC-05E2-13EC-2C72-328D195F334F}"/>
              </a:ext>
            </a:extLst>
          </p:cNvPr>
          <p:cNvGraphicFramePr>
            <a:graphicFrameLocks noGrp="1"/>
          </p:cNvGraphicFramePr>
          <p:nvPr/>
        </p:nvGraphicFramePr>
        <p:xfrm>
          <a:off x="3674823" y="2876158"/>
          <a:ext cx="2556350" cy="3578800"/>
        </p:xfrm>
        <a:graphic>
          <a:graphicData uri="http://schemas.openxmlformats.org/drawingml/2006/table">
            <a:tbl>
              <a:tblPr firstRow="1" bandRow="1">
                <a:tableStyleId>{5C22544A-7EE6-4342-B048-85BDC9FD1C3A}</a:tableStyleId>
              </a:tblPr>
              <a:tblGrid>
                <a:gridCol w="2556350">
                  <a:extLst>
                    <a:ext uri="{9D8B030D-6E8A-4147-A177-3AD203B41FA5}">
                      <a16:colId xmlns:a16="http://schemas.microsoft.com/office/drawing/2014/main" val="35615030"/>
                    </a:ext>
                  </a:extLst>
                </a:gridCol>
              </a:tblGrid>
              <a:tr h="364144">
                <a:tc>
                  <a:txBody>
                    <a:bodyPr/>
                    <a:lstStyle/>
                    <a:p>
                      <a:pPr algn="ctr"/>
                      <a:r>
                        <a:rPr kumimoji="1" lang="ja-JP" altLang="en-US" dirty="0"/>
                        <a:t>部門</a:t>
                      </a:r>
                    </a:p>
                  </a:txBody>
                  <a:tcPr/>
                </a:tc>
                <a:extLst>
                  <a:ext uri="{0D108BD9-81ED-4DB2-BD59-A6C34878D82A}">
                    <a16:rowId xmlns:a16="http://schemas.microsoft.com/office/drawing/2014/main" val="1101235948"/>
                  </a:ext>
                </a:extLst>
              </a:tr>
              <a:tr h="321304">
                <a:tc>
                  <a:txBody>
                    <a:bodyPr/>
                    <a:lstStyle/>
                    <a:p>
                      <a:pPr marL="0" algn="ctr" defTabSz="914400" rtl="0" eaLnBrk="1" latinLnBrk="0" hangingPunct="1"/>
                      <a:r>
                        <a:rPr kumimoji="1" lang="ja-JP" altLang="en-US" sz="1200" b="1" kern="1200" dirty="0">
                          <a:solidFill>
                            <a:schemeClr val="dk1"/>
                          </a:solidFill>
                          <a:latin typeface="MS PGothic" panose="020B0600070205080204" pitchFamily="34" charset="-128"/>
                          <a:ea typeface="MS PGothic" panose="020B0600070205080204" pitchFamily="34" charset="-128"/>
                          <a:cs typeface="+mn-cs"/>
                        </a:rPr>
                        <a:t>予防医学局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346923576"/>
                  </a:ext>
                </a:extLst>
              </a:tr>
              <a:tr h="321304">
                <a:tc>
                  <a:txBody>
                    <a:bodyPr/>
                    <a:lstStyle/>
                    <a:p>
                      <a:pPr marL="0" algn="ctr" defTabSz="914400" rtl="0" eaLnBrk="1" latinLnBrk="0" hangingPunct="1"/>
                      <a:r>
                        <a:rPr kumimoji="1" lang="en-US" sz="1200" b="1" kern="1200" noProof="1">
                          <a:solidFill>
                            <a:schemeClr val="dk1"/>
                          </a:solidFill>
                          <a:latin typeface="MS PGothic" panose="020B0600070205080204" pitchFamily="34" charset="-128"/>
                          <a:ea typeface="MS PGothic" panose="020B0600070205080204" pitchFamily="34" charset="-128"/>
                          <a:cs typeface="+mn-cs"/>
                        </a:rPr>
                        <a:t>HIV/エイズ予防・管理局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1365314844"/>
                  </a:ext>
                </a:extLst>
              </a:tr>
              <a:tr h="321304">
                <a:tc>
                  <a:txBody>
                    <a:bodyPr/>
                    <a:lstStyle/>
                    <a:p>
                      <a:pPr marL="0" algn="ctr" defTabSz="914400" rtl="0" eaLnBrk="1" latinLnBrk="0" hangingPunct="1"/>
                      <a:r>
                        <a:rPr kumimoji="1" lang="en-US" sz="1200" b="1" kern="1200" noProof="1">
                          <a:solidFill>
                            <a:schemeClr val="dk1"/>
                          </a:solidFill>
                          <a:latin typeface="MS PGothic" panose="020B0600070205080204" pitchFamily="34" charset="-128"/>
                          <a:ea typeface="MS PGothic" panose="020B0600070205080204" pitchFamily="34" charset="-128"/>
                          <a:cs typeface="+mn-cs"/>
                        </a:rPr>
                        <a:t>食品安全</a:t>
                      </a:r>
                      <a:r>
                        <a:rPr kumimoji="1" lang="ja-JP" altLang="en-US" sz="1200" b="1" kern="1200" noProof="1">
                          <a:solidFill>
                            <a:schemeClr val="dk1"/>
                          </a:solidFill>
                          <a:latin typeface="MS PGothic" panose="020B0600070205080204" pitchFamily="34" charset="-128"/>
                          <a:ea typeface="MS PGothic" panose="020B0600070205080204" pitchFamily="34" charset="-128"/>
                          <a:cs typeface="+mn-cs"/>
                        </a:rPr>
                        <a:t>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494282360"/>
                  </a:ext>
                </a:extLst>
              </a:tr>
              <a:tr h="321304">
                <a:tc>
                  <a:txBody>
                    <a:bodyPr/>
                    <a:lstStyle/>
                    <a:p>
                      <a:pPr marL="0" algn="ctr" defTabSz="914400" rtl="0" eaLnBrk="1" latinLnBrk="0" hangingPunct="1"/>
                      <a:r>
                        <a:rPr kumimoji="1" lang="ja-JP" altLang="en-US" sz="1200" b="1" kern="1200" noProof="1">
                          <a:solidFill>
                            <a:schemeClr val="dk1"/>
                          </a:solidFill>
                          <a:latin typeface="MS PGothic" panose="020B0600070205080204" pitchFamily="34" charset="-128"/>
                          <a:ea typeface="MS PGothic" panose="020B0600070205080204" pitchFamily="34" charset="-128"/>
                          <a:cs typeface="+mn-cs"/>
                        </a:rPr>
                        <a:t>健康環境管理局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4250947616"/>
                  </a:ext>
                </a:extLst>
              </a:tr>
              <a:tr h="321304">
                <a:tc>
                  <a:txBody>
                    <a:bodyPr/>
                    <a:lstStyle/>
                    <a:p>
                      <a:pPr marL="0" algn="ctr" defTabSz="914400" rtl="0" eaLnBrk="1" latinLnBrk="0" hangingPunct="1"/>
                      <a:r>
                        <a:rPr kumimoji="1" lang="ja-JP" altLang="en-US" sz="1200" b="1" kern="1200" dirty="0">
                          <a:solidFill>
                            <a:schemeClr val="dk1"/>
                          </a:solidFill>
                          <a:latin typeface="MS PGothic" panose="020B0600070205080204" pitchFamily="34" charset="-128"/>
                          <a:ea typeface="MS PGothic" panose="020B0600070205080204" pitchFamily="34" charset="-128"/>
                          <a:cs typeface="+mn-cs"/>
                        </a:rPr>
                        <a:t>科学技術訓練局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693710566"/>
                  </a:ext>
                </a:extLst>
              </a:tr>
              <a:tr h="321304">
                <a:tc>
                  <a:txBody>
                    <a:bodyPr/>
                    <a:lstStyle/>
                    <a:p>
                      <a:pPr marL="0" algn="ctr" defTabSz="914400" rtl="0" eaLnBrk="1" latinLnBrk="0" hangingPunct="1"/>
                      <a:r>
                        <a:rPr kumimoji="1" lang="ja-JP" altLang="en-US" sz="1200" b="1" kern="1200" noProof="1">
                          <a:solidFill>
                            <a:schemeClr val="dk1"/>
                          </a:solidFill>
                          <a:latin typeface="MS PGothic" panose="020B0600070205080204" pitchFamily="34" charset="-128"/>
                          <a:ea typeface="MS PGothic" panose="020B0600070205080204" pitchFamily="34" charset="-128"/>
                          <a:cs typeface="+mn-cs"/>
                        </a:rPr>
                        <a:t>健康診断・治療管理局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675282175"/>
                  </a:ext>
                </a:extLst>
              </a:tr>
              <a:tr h="321304">
                <a:tc>
                  <a:txBody>
                    <a:bodyPr/>
                    <a:lstStyle/>
                    <a:p>
                      <a:pPr marL="0" algn="ctr" defTabSz="914400" rtl="0" eaLnBrk="1" latinLnBrk="0" hangingPunct="1"/>
                      <a:r>
                        <a:rPr kumimoji="1" lang="ja-JP" altLang="en-US" sz="1200" b="1" kern="1200" noProof="1">
                          <a:solidFill>
                            <a:schemeClr val="dk1"/>
                          </a:solidFill>
                          <a:latin typeface="MS PGothic" panose="020B0600070205080204" pitchFamily="34" charset="-128"/>
                          <a:ea typeface="MS PGothic" panose="020B0600070205080204" pitchFamily="34" charset="-128"/>
                          <a:cs typeface="+mn-cs"/>
                        </a:rPr>
                        <a:t>伝統医学、薬局管理局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105632471"/>
                  </a:ext>
                </a:extLst>
              </a:tr>
              <a:tr h="321304">
                <a:tc>
                  <a:txBody>
                    <a:bodyPr/>
                    <a:lstStyle/>
                    <a:p>
                      <a:pPr marL="0" algn="ctr" defTabSz="914400" rtl="0" eaLnBrk="1" latinLnBrk="0" hangingPunct="1"/>
                      <a:r>
                        <a:rPr kumimoji="1" lang="ja-JP" altLang="en-US" sz="1200" b="1" kern="1200" noProof="1">
                          <a:solidFill>
                            <a:schemeClr val="dk1"/>
                          </a:solidFill>
                          <a:latin typeface="MS PGothic" panose="020B0600070205080204" pitchFamily="34" charset="-128"/>
                          <a:ea typeface="MS PGothic" panose="020B0600070205080204" pitchFamily="34" charset="-128"/>
                          <a:cs typeface="+mn-cs"/>
                        </a:rPr>
                        <a:t>医薬品局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1689696267"/>
                  </a:ext>
                </a:extLst>
              </a:tr>
              <a:tr h="321304">
                <a:tc>
                  <a:txBody>
                    <a:bodyPr/>
                    <a:lstStyle/>
                    <a:p>
                      <a:pPr marL="0" algn="ctr" defTabSz="914400" rtl="0" eaLnBrk="1" latinLnBrk="0" hangingPunct="1"/>
                      <a:r>
                        <a:rPr kumimoji="1" lang="en-US" sz="1200" b="1" kern="1200" noProof="1">
                          <a:solidFill>
                            <a:schemeClr val="dk1"/>
                          </a:solidFill>
                          <a:latin typeface="MS PGothic" panose="020B0600070205080204" pitchFamily="34" charset="-128"/>
                          <a:ea typeface="MS PGothic" panose="020B0600070205080204" pitchFamily="34" charset="-128"/>
                          <a:cs typeface="+mn-cs"/>
                        </a:rPr>
                        <a:t>人口・家族計画総局</a:t>
                      </a:r>
                      <a:endParaRPr kumimoji="1" lang="en-US" sz="1200" b="1"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901552750"/>
                  </a:ext>
                </a:extLst>
              </a:tr>
              <a:tr h="321304">
                <a:tc>
                  <a:txBody>
                    <a:bodyPr/>
                    <a:lstStyle/>
                    <a:p>
                      <a:pPr marL="0" algn="ctr" defTabSz="914400" rtl="0" eaLnBrk="1" latinLnBrk="0" hangingPunct="1"/>
                      <a:r>
                        <a:rPr kumimoji="1" lang="ja-JP" altLang="en-US" sz="1200" b="1" kern="1200" dirty="0">
                          <a:solidFill>
                            <a:schemeClr val="dk1"/>
                          </a:solidFill>
                          <a:latin typeface="MS PGothic" panose="020B0600070205080204" pitchFamily="34" charset="-128"/>
                          <a:ea typeface="MS PGothic" panose="020B0600070205080204" pitchFamily="34" charset="-128"/>
                          <a:cs typeface="+mn-cs"/>
                        </a:rPr>
                        <a:t>インフラ・医療機器局</a:t>
                      </a:r>
                    </a:p>
                  </a:txBody>
                  <a:tcPr anchor="ctr"/>
                </a:tc>
                <a:extLst>
                  <a:ext uri="{0D108BD9-81ED-4DB2-BD59-A6C34878D82A}">
                    <a16:rowId xmlns:a16="http://schemas.microsoft.com/office/drawing/2014/main" val="1192501646"/>
                  </a:ext>
                </a:extLst>
              </a:tr>
            </a:tbl>
          </a:graphicData>
        </a:graphic>
      </p:graphicFrame>
      <p:sp>
        <p:nvSpPr>
          <p:cNvPr id="20" name="Rectangle 88">
            <a:extLst>
              <a:ext uri="{FF2B5EF4-FFF2-40B4-BE49-F238E27FC236}">
                <a16:creationId xmlns:a16="http://schemas.microsoft.com/office/drawing/2014/main" id="{287331F4-74E2-7B57-108D-EAD0143B0588}"/>
              </a:ext>
            </a:extLst>
          </p:cNvPr>
          <p:cNvSpPr/>
          <p:nvPr/>
        </p:nvSpPr>
        <p:spPr>
          <a:xfrm>
            <a:off x="3710998" y="1150172"/>
            <a:ext cx="2484000" cy="453200"/>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ja-JP" altLang="en-US" sz="1100" b="1" noProof="1"/>
              <a:t>保健省</a:t>
            </a:r>
            <a:endParaRPr kumimoji="1" lang="en-US" sz="1100" b="1" noProof="1"/>
          </a:p>
        </p:txBody>
      </p:sp>
      <p:cxnSp>
        <p:nvCxnSpPr>
          <p:cNvPr id="22" name="コネクタ: カギ線 21">
            <a:extLst>
              <a:ext uri="{FF2B5EF4-FFF2-40B4-BE49-F238E27FC236}">
                <a16:creationId xmlns:a16="http://schemas.microsoft.com/office/drawing/2014/main" id="{299072A1-1DF4-4D12-D944-E0198DBD4987}"/>
              </a:ext>
            </a:extLst>
          </p:cNvPr>
          <p:cNvCxnSpPr>
            <a:cxnSpLocks/>
            <a:stCxn id="8" idx="0"/>
            <a:endCxn id="20" idx="2"/>
          </p:cNvCxnSpPr>
          <p:nvPr/>
        </p:nvCxnSpPr>
        <p:spPr>
          <a:xfrm rot="5400000" flipH="1" flipV="1">
            <a:off x="3256304" y="365604"/>
            <a:ext cx="458926" cy="293446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29" name="コネクタ: カギ線 28">
            <a:extLst>
              <a:ext uri="{FF2B5EF4-FFF2-40B4-BE49-F238E27FC236}">
                <a16:creationId xmlns:a16="http://schemas.microsoft.com/office/drawing/2014/main" id="{64ECB5DC-528E-5C6F-A354-F189BAC9CCBD}"/>
              </a:ext>
            </a:extLst>
          </p:cNvPr>
          <p:cNvCxnSpPr>
            <a:cxnSpLocks/>
            <a:stCxn id="20" idx="2"/>
            <a:endCxn id="13" idx="0"/>
          </p:cNvCxnSpPr>
          <p:nvPr/>
        </p:nvCxnSpPr>
        <p:spPr>
          <a:xfrm rot="16200000" flipH="1">
            <a:off x="6113240" y="443129"/>
            <a:ext cx="458926" cy="2779411"/>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645827E1-5613-23C1-9294-39432E8541D5}"/>
              </a:ext>
            </a:extLst>
          </p:cNvPr>
          <p:cNvCxnSpPr>
            <a:stCxn id="18" idx="0"/>
          </p:cNvCxnSpPr>
          <p:nvPr/>
        </p:nvCxnSpPr>
        <p:spPr>
          <a:xfrm flipH="1" flipV="1">
            <a:off x="4952997" y="1772816"/>
            <a:ext cx="1" cy="28948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5976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アドバイザリーユニットのそれぞれの役割と担当者</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36252" y="908720"/>
          <a:ext cx="9433496" cy="5512745"/>
        </p:xfrm>
        <a:graphic>
          <a:graphicData uri="http://schemas.openxmlformats.org/drawingml/2006/table">
            <a:tbl>
              <a:tblPr firstRow="1" bandRow="1">
                <a:tableStyleId>{5C22544A-7EE6-4342-B048-85BDC9FD1C3A}</a:tableStyleId>
              </a:tblPr>
              <a:tblGrid>
                <a:gridCol w="1260364">
                  <a:extLst>
                    <a:ext uri="{9D8B030D-6E8A-4147-A177-3AD203B41FA5}">
                      <a16:colId xmlns:a16="http://schemas.microsoft.com/office/drawing/2014/main" val="638590626"/>
                    </a:ext>
                  </a:extLst>
                </a:gridCol>
                <a:gridCol w="4176464">
                  <a:extLst>
                    <a:ext uri="{9D8B030D-6E8A-4147-A177-3AD203B41FA5}">
                      <a16:colId xmlns:a16="http://schemas.microsoft.com/office/drawing/2014/main" val="247713450"/>
                    </a:ext>
                  </a:extLst>
                </a:gridCol>
                <a:gridCol w="1656184">
                  <a:extLst>
                    <a:ext uri="{9D8B030D-6E8A-4147-A177-3AD203B41FA5}">
                      <a16:colId xmlns:a16="http://schemas.microsoft.com/office/drawing/2014/main" val="2721431237"/>
                    </a:ext>
                  </a:extLst>
                </a:gridCol>
                <a:gridCol w="2340484">
                  <a:extLst>
                    <a:ext uri="{9D8B030D-6E8A-4147-A177-3AD203B41FA5}">
                      <a16:colId xmlns:a16="http://schemas.microsoft.com/office/drawing/2014/main" val="3761973547"/>
                    </a:ext>
                  </a:extLst>
                </a:gridCol>
              </a:tblGrid>
              <a:tr h="286615">
                <a:tc>
                  <a:txBody>
                    <a:bodyPr/>
                    <a:lstStyle/>
                    <a:p>
                      <a:r>
                        <a:rPr lang="en-US" sz="1100" b="1" noProof="1">
                          <a:latin typeface="MS PGothic" panose="020B0600070205080204" pitchFamily="34" charset="-128"/>
                          <a:ea typeface="MS PGothic" panose="020B0600070205080204" pitchFamily="34" charset="-128"/>
                        </a:rPr>
                        <a:t>部門</a:t>
                      </a:r>
                    </a:p>
                  </a:txBody>
                  <a:tcPr/>
                </a:tc>
                <a:tc>
                  <a:txBody>
                    <a:bodyPr/>
                    <a:lstStyle/>
                    <a:p>
                      <a:r>
                        <a:rPr lang="ja-JP" altLang="en-US" sz="1100" b="1" noProof="1">
                          <a:latin typeface="MS PGothic" panose="020B0600070205080204" pitchFamily="34" charset="-128"/>
                          <a:ea typeface="MS PGothic" panose="020B0600070205080204" pitchFamily="34" charset="-128"/>
                        </a:rPr>
                        <a:t>役割</a:t>
                      </a:r>
                      <a:endParaRPr lang="en-US" sz="11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620011">
                <a:tc>
                  <a:txBody>
                    <a:bodyPr/>
                    <a:lstStyle/>
                    <a:p>
                      <a:pPr algn="ctr"/>
                      <a:r>
                        <a:rPr lang="en-US" sz="1200" b="1" noProof="1">
                          <a:latin typeface="MS PGothic" panose="020B0600070205080204" pitchFamily="34" charset="-128"/>
                          <a:ea typeface="MS PGothic" panose="020B0600070205080204" pitchFamily="34" charset="-128"/>
                        </a:rPr>
                        <a:t>母子保健</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生殖および母体の健康管理に関する国家管理の実施において保健大臣に助言および支援する専門部門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ディン・アイン・トゥアン</a:t>
                      </a:r>
                    </a:p>
                  </a:txBody>
                  <a:tcPr anchor="ctr"/>
                </a:tc>
                <a:tc>
                  <a:txBody>
                    <a:bodyPr/>
                    <a:lstStyle/>
                    <a:p>
                      <a:pPr algn="ctr"/>
                      <a:r>
                        <a:rPr kumimoji="1" lang="en-US" altLang="ja-JP" sz="1200" b="0" i="0" kern="1200" dirty="0">
                          <a:solidFill>
                            <a:schemeClr val="dk1"/>
                          </a:solidFill>
                          <a:effectLst/>
                          <a:latin typeface="+mn-lt"/>
                          <a:ea typeface="+mn-ea"/>
                          <a:cs typeface="+mn-cs"/>
                        </a:rPr>
                        <a:t>tuanda.bmte@moh.gov.vn</a:t>
                      </a:r>
                      <a:endParaRPr kumimoji="1" lang="ja-JP" altLang="en-US" sz="1200" dirty="0"/>
                    </a:p>
                  </a:txBody>
                  <a:tcPr anchor="ctr"/>
                </a:tc>
                <a:extLst>
                  <a:ext uri="{0D108BD9-81ED-4DB2-BD59-A6C34878D82A}">
                    <a16:rowId xmlns:a16="http://schemas.microsoft.com/office/drawing/2014/main" val="3016486173"/>
                  </a:ext>
                </a:extLst>
              </a:tr>
              <a:tr h="620011">
                <a:tc>
                  <a:txBody>
                    <a:bodyPr/>
                    <a:lstStyle/>
                    <a:p>
                      <a:pPr algn="ctr"/>
                      <a:r>
                        <a:rPr lang="en-US" sz="1200" b="1" noProof="1">
                          <a:latin typeface="MS PGothic" panose="020B0600070205080204" pitchFamily="34" charset="-128"/>
                          <a:ea typeface="MS PGothic" panose="020B0600070205080204" pitchFamily="34" charset="-128"/>
                        </a:rPr>
                        <a:t>健康保険</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健康保険の国家管理に関して保健大臣に助言および支援する機能を備えている専門部門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33333"/>
                          </a:solidFill>
                          <a:cs typeface="Calibri Light" panose="020F0302020204030204" pitchFamily="34" charset="0"/>
                        </a:rPr>
                        <a:t>トラン・ティ・トラン</a:t>
                      </a:r>
                      <a:endParaRPr lang="en-US" altLang="ja-JP" sz="1200" dirty="0">
                        <a:solidFill>
                          <a:srgbClr val="333333"/>
                        </a:solidFill>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33333"/>
                          </a:solidFill>
                          <a:cs typeface="Calibri Light" panose="020F0302020204030204" pitchFamily="34" charset="0"/>
                        </a:rPr>
                        <a:t>（部長代理）</a:t>
                      </a:r>
                      <a:endParaRPr lang="en-US" altLang="ja-JP" sz="1200" dirty="0">
                        <a:solidFill>
                          <a:srgbClr val="333333"/>
                        </a:solidFill>
                        <a:cs typeface="Calibri Light" panose="020F0302020204030204" pitchFamily="34" charset="0"/>
                      </a:endParaRPr>
                    </a:p>
                  </a:txBody>
                  <a:tcPr anchor="ctr"/>
                </a:tc>
                <a:tc>
                  <a:txBody>
                    <a:bodyPr/>
                    <a:lstStyle/>
                    <a:p>
                      <a:pPr algn="ctr"/>
                      <a:r>
                        <a:rPr kumimoji="1" lang="en-US" altLang="ja-JP" sz="1200" b="0" i="0" kern="1200" dirty="0">
                          <a:solidFill>
                            <a:schemeClr val="dk1"/>
                          </a:solidFill>
                          <a:effectLst/>
                          <a:latin typeface="+mn-lt"/>
                          <a:ea typeface="+mn-ea"/>
                          <a:cs typeface="+mn-cs"/>
                        </a:rPr>
                        <a:t> </a:t>
                      </a:r>
                      <a:r>
                        <a:rPr kumimoji="1" lang="en-US" altLang="ja-JP" sz="1200" b="0" i="0" kern="1200" dirty="0" err="1">
                          <a:solidFill>
                            <a:schemeClr val="dk1"/>
                          </a:solidFill>
                          <a:effectLst/>
                          <a:latin typeface="+mn-lt"/>
                          <a:ea typeface="+mn-ea"/>
                          <a:cs typeface="+mn-cs"/>
                        </a:rPr>
                        <a:t>tranthitrang</a:t>
                      </a:r>
                      <a:r>
                        <a:rPr kumimoji="1" lang="en-US" altLang="ja-JP" sz="1200" b="0" i="0" kern="1200" dirty="0">
                          <a:solidFill>
                            <a:schemeClr val="dk1"/>
                          </a:solidFill>
                          <a:effectLst/>
                          <a:latin typeface="+mn-lt"/>
                          <a:ea typeface="+mn-ea"/>
                          <a:cs typeface="+mn-cs"/>
                        </a:rPr>
                        <a:t>@@moh.gov.vn</a:t>
                      </a:r>
                      <a:endParaRPr kumimoji="1" lang="ja-JP" altLang="en-US" sz="1200" dirty="0"/>
                    </a:p>
                  </a:txBody>
                  <a:tcPr anchor="ctr"/>
                </a:tc>
                <a:extLst>
                  <a:ext uri="{0D108BD9-81ED-4DB2-BD59-A6C34878D82A}">
                    <a16:rowId xmlns:a16="http://schemas.microsoft.com/office/drawing/2014/main" val="1349671918"/>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計画財務局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戦略、医療政策、保健部門の計画および開発計画における管理・実施において保健大臣に助言および支援する機能を備えている一般部門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グエン・トゥオン・ソン</a:t>
                      </a:r>
                    </a:p>
                  </a:txBody>
                  <a:tcPr anchor="ctr"/>
                </a:tc>
                <a:tc>
                  <a:txBody>
                    <a:bodyPr/>
                    <a:lstStyle/>
                    <a:p>
                      <a:pPr algn="ctr"/>
                      <a:r>
                        <a:rPr kumimoji="1" lang="en-US" altLang="ja-JP" sz="1200" b="0" i="0" kern="1200" dirty="0">
                          <a:solidFill>
                            <a:schemeClr val="dk1"/>
                          </a:solidFill>
                          <a:effectLst/>
                          <a:latin typeface="+mn-lt"/>
                          <a:ea typeface="+mn-ea"/>
                          <a:cs typeface="+mn-cs"/>
                        </a:rPr>
                        <a:t>Sonnt.khtc@moh.gov.vn</a:t>
                      </a:r>
                      <a:endParaRPr kumimoji="1" lang="ja-JP" altLang="en-US" sz="1200" dirty="0"/>
                    </a:p>
                  </a:txBody>
                  <a:tcPr anchor="ctr"/>
                </a:tc>
                <a:extLst>
                  <a:ext uri="{0D108BD9-81ED-4DB2-BD59-A6C34878D82A}">
                    <a16:rowId xmlns:a16="http://schemas.microsoft.com/office/drawing/2014/main" val="3271301038"/>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人事組織局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0" i="0" kern="1200" dirty="0">
                          <a:solidFill>
                            <a:schemeClr val="dk1"/>
                          </a:solidFill>
                          <a:effectLst/>
                          <a:latin typeface="+mn-lt"/>
                          <a:ea typeface="+mn-ea"/>
                          <a:cs typeface="+mn-cs"/>
                        </a:rPr>
                        <a:t>保健大臣に助言および補佐し、役員、公務員および保健部門の職員を管理する機能を有する一般部門</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グエン・ホン・ソン</a:t>
                      </a:r>
                    </a:p>
                  </a:txBody>
                  <a:tcPr anchor="ctr"/>
                </a:tc>
                <a:tc>
                  <a:txBody>
                    <a:bodyPr/>
                    <a:lstStyle/>
                    <a:p>
                      <a:pPr algn="ctr"/>
                      <a:r>
                        <a:rPr kumimoji="1" lang="en-US" altLang="ja-JP" sz="1200" b="0" i="0" kern="1200" dirty="0">
                          <a:solidFill>
                            <a:schemeClr val="dk1"/>
                          </a:solidFill>
                          <a:effectLst/>
                          <a:latin typeface="+mn-lt"/>
                          <a:ea typeface="+mn-ea"/>
                          <a:cs typeface="+mn-cs"/>
                        </a:rPr>
                        <a:t>Sonnh.tccb@moh.gov.vn</a:t>
                      </a:r>
                      <a:endParaRPr kumimoji="1" lang="ja-JP" altLang="en-US" sz="1200" dirty="0"/>
                    </a:p>
                  </a:txBody>
                  <a:tcPr anchor="ctr"/>
                </a:tc>
                <a:extLst>
                  <a:ext uri="{0D108BD9-81ED-4DB2-BD59-A6C34878D82A}">
                    <a16:rowId xmlns:a16="http://schemas.microsoft.com/office/drawing/2014/main" val="1399988922"/>
                  </a:ext>
                </a:extLst>
              </a:tr>
              <a:tr h="620011">
                <a:tc>
                  <a:txBody>
                    <a:bodyPr/>
                    <a:lstStyle/>
                    <a:p>
                      <a:pPr algn="ctr"/>
                      <a:r>
                        <a:rPr lang="en-US" sz="1200" b="1" noProof="1">
                          <a:latin typeface="MS PGothic" panose="020B0600070205080204" pitchFamily="34" charset="-128"/>
                          <a:ea typeface="MS PGothic" panose="020B0600070205080204" pitchFamily="34" charset="-128"/>
                        </a:rPr>
                        <a:t>国際協力</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保健分野における国際協力に関する国家管理業務の実施において保健大臣に助言および援助する機能を有する総合局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ダン・クアン・タン</a:t>
                      </a:r>
                    </a:p>
                  </a:txBody>
                  <a:tcPr anchor="ctr"/>
                </a:tc>
                <a:tc>
                  <a:txBody>
                    <a:bodyPr/>
                    <a:lstStyle/>
                    <a:p>
                      <a:pPr algn="ctr"/>
                      <a:r>
                        <a:rPr kumimoji="1" lang="ja-JP" altLang="en-US" sz="1200" dirty="0"/>
                        <a:t>副所長ファム・ミン・チャウ</a:t>
                      </a:r>
                      <a:endParaRPr kumimoji="1" lang="en-US" altLang="ja-JP" sz="1200" dirty="0"/>
                    </a:p>
                    <a:p>
                      <a:pPr algn="ctr"/>
                      <a:r>
                        <a:rPr kumimoji="1" lang="en-US" altLang="ja-JP" sz="1200" b="0" i="0" kern="1200" dirty="0">
                          <a:solidFill>
                            <a:schemeClr val="dk1"/>
                          </a:solidFill>
                          <a:effectLst/>
                          <a:latin typeface="+mn-lt"/>
                          <a:ea typeface="+mn-ea"/>
                          <a:cs typeface="+mn-cs"/>
                        </a:rPr>
                        <a:t>chaunm.qt@moh.gov.vn</a:t>
                      </a:r>
                      <a:endParaRPr kumimoji="1" lang="ja-JP" altLang="en-US" sz="1200" dirty="0"/>
                    </a:p>
                  </a:txBody>
                  <a:tcPr anchor="ctr"/>
                </a:tc>
                <a:extLst>
                  <a:ext uri="{0D108BD9-81ED-4DB2-BD59-A6C34878D82A}">
                    <a16:rowId xmlns:a16="http://schemas.microsoft.com/office/drawing/2014/main" val="107857821"/>
                  </a:ext>
                </a:extLst>
              </a:tr>
              <a:tr h="797158">
                <a:tc>
                  <a:txBody>
                    <a:bodyPr/>
                    <a:lstStyle/>
                    <a:p>
                      <a:pPr algn="ctr"/>
                      <a:r>
                        <a:rPr lang="ja-JP" altLang="en-US" sz="1200" b="1" noProof="1">
                          <a:latin typeface="MS PGothic" panose="020B0600070205080204" pitchFamily="34" charset="-128"/>
                          <a:ea typeface="MS PGothic" panose="020B0600070205080204" pitchFamily="34" charset="-128"/>
                        </a:rPr>
                        <a:t>法務局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0" i="0" kern="1200" dirty="0">
                          <a:solidFill>
                            <a:schemeClr val="dk1"/>
                          </a:solidFill>
                          <a:effectLst/>
                          <a:latin typeface="+mn-lt"/>
                          <a:ea typeface="+mn-ea"/>
                          <a:cs typeface="+mn-cs"/>
                        </a:rPr>
                        <a:t>保健分野における法律に基づく国家管理の実施において保健大臣に助言および支援する機能を備えている一般部門</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ドゥ・トゥルン・フン</a:t>
                      </a:r>
                    </a:p>
                  </a:txBody>
                  <a:tcPr anchor="ctr"/>
                </a:tc>
                <a:tc>
                  <a:txBody>
                    <a:bodyPr/>
                    <a:lstStyle/>
                    <a:p>
                      <a:pPr algn="ctr"/>
                      <a:r>
                        <a:rPr kumimoji="1" lang="en-US" altLang="ja-JP" sz="1200" b="0" i="0" kern="1200" dirty="0">
                          <a:solidFill>
                            <a:schemeClr val="dk1"/>
                          </a:solidFill>
                          <a:effectLst/>
                          <a:latin typeface="+mn-lt"/>
                          <a:ea typeface="+mn-ea"/>
                          <a:cs typeface="+mn-cs"/>
                        </a:rPr>
                        <a:t>Hangdt.pc@moh.gov.vn</a:t>
                      </a:r>
                      <a:endParaRPr kumimoji="1" lang="ja-JP" altLang="en-US" sz="1200" dirty="0"/>
                    </a:p>
                  </a:txBody>
                  <a:tcPr anchor="ctr"/>
                </a:tc>
                <a:extLst>
                  <a:ext uri="{0D108BD9-81ED-4DB2-BD59-A6C34878D82A}">
                    <a16:rowId xmlns:a16="http://schemas.microsoft.com/office/drawing/2014/main" val="1166970653"/>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事務局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保健省傘下の組織や部門を統合及び監視し、現行プログラムの実施について助言し支援する機能を有する総合局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ハ・アン・ドゥク</a:t>
                      </a:r>
                    </a:p>
                  </a:txBody>
                  <a:tcPr anchor="ctr"/>
                </a:tc>
                <a:tc>
                  <a:txBody>
                    <a:bodyPr/>
                    <a:lstStyle/>
                    <a:p>
                      <a:pPr algn="ctr"/>
                      <a:r>
                        <a:rPr kumimoji="1" lang="en-US" altLang="ja-JP" sz="1200" b="0" i="0" kern="1200" dirty="0">
                          <a:solidFill>
                            <a:schemeClr val="dk1"/>
                          </a:solidFill>
                          <a:effectLst/>
                          <a:latin typeface="+mn-lt"/>
                          <a:ea typeface="+mn-ea"/>
                          <a:cs typeface="+mn-cs"/>
                        </a:rPr>
                        <a:t>haanhduc@moh.gov.vn</a:t>
                      </a:r>
                      <a:endParaRPr kumimoji="1" lang="ja-JP" altLang="en-US" sz="1200" dirty="0"/>
                    </a:p>
                  </a:txBody>
                  <a:tcPr anchor="ctr"/>
                </a:tc>
                <a:extLst>
                  <a:ext uri="{0D108BD9-81ED-4DB2-BD59-A6C34878D82A}">
                    <a16:rowId xmlns:a16="http://schemas.microsoft.com/office/drawing/2014/main" val="3710583559"/>
                  </a:ext>
                </a:extLst>
              </a:tr>
              <a:tr h="668768">
                <a:tc>
                  <a:txBody>
                    <a:bodyPr/>
                    <a:lstStyle/>
                    <a:p>
                      <a:pPr algn="ctr"/>
                      <a:r>
                        <a:rPr lang="en-US" sz="1200" b="1" noProof="1">
                          <a:latin typeface="MS PGothic" panose="020B0600070205080204" pitchFamily="34" charset="-128"/>
                          <a:ea typeface="MS PGothic" panose="020B0600070205080204" pitchFamily="34" charset="-128"/>
                        </a:rPr>
                        <a:t>監察</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保健大臣による検査業務の国家管理、汚職の告発と予防および撲滅等を支援する部局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グエン・マン・クオン</a:t>
                      </a:r>
                    </a:p>
                  </a:txBody>
                  <a:tcPr anchor="ctr"/>
                </a:tc>
                <a:tc>
                  <a:txBody>
                    <a:bodyPr/>
                    <a:lstStyle/>
                    <a:p>
                      <a:pPr algn="ctr"/>
                      <a:r>
                        <a:rPr kumimoji="1" lang="ja-JP" altLang="en-US" sz="1200" dirty="0"/>
                        <a:t>副主席警部：ズオン・スアン・アン</a:t>
                      </a:r>
                      <a:endParaRPr kumimoji="1" lang="en-US" altLang="ja-JP" sz="1200" dirty="0"/>
                    </a:p>
                    <a:p>
                      <a:pPr algn="ctr"/>
                      <a:r>
                        <a:rPr kumimoji="1" lang="en-US" altLang="ja-JP" sz="1200" b="0" i="0" kern="1200" dirty="0">
                          <a:solidFill>
                            <a:schemeClr val="dk1"/>
                          </a:solidFill>
                          <a:effectLst/>
                          <a:latin typeface="+mn-lt"/>
                          <a:ea typeface="+mn-ea"/>
                          <a:cs typeface="+mn-cs"/>
                        </a:rPr>
                        <a:t>andx.tt@moh.gov.vn</a:t>
                      </a:r>
                      <a:endParaRPr kumimoji="1" lang="ja-JP" altLang="en-US" sz="1200" dirty="0"/>
                    </a:p>
                  </a:txBody>
                  <a:tcPr anchor="ctr"/>
                </a:tc>
                <a:extLst>
                  <a:ext uri="{0D108BD9-81ED-4DB2-BD59-A6C34878D82A}">
                    <a16:rowId xmlns:a16="http://schemas.microsoft.com/office/drawing/2014/main" val="94894403"/>
                  </a:ext>
                </a:extLst>
              </a:tr>
            </a:tbl>
          </a:graphicData>
        </a:graphic>
      </p:graphicFrame>
      <p:sp>
        <p:nvSpPr>
          <p:cNvPr id="5" name="テキスト ボックス 4">
            <a:extLst>
              <a:ext uri="{FF2B5EF4-FFF2-40B4-BE49-F238E27FC236}">
                <a16:creationId xmlns:a16="http://schemas.microsoft.com/office/drawing/2014/main" id="{DC8ADD63-8637-7576-585E-2C076EAA31BD}"/>
              </a:ext>
            </a:extLst>
          </p:cNvPr>
          <p:cNvSpPr txBox="1"/>
          <p:nvPr/>
        </p:nvSpPr>
        <p:spPr>
          <a:xfrm>
            <a:off x="236252" y="6480139"/>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97490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機能ユニットのそれぞれの役割と担当者 （</a:t>
            </a:r>
            <a:r>
              <a:rPr lang="en-US" altLang="ja-JP" noProof="1"/>
              <a:t>1</a:t>
            </a:r>
            <a:r>
              <a:rPr lang="ja-JP" altLang="en-US" noProof="1"/>
              <a:t>／</a:t>
            </a:r>
            <a:r>
              <a:rPr lang="en-US" altLang="ja-JP" noProof="1"/>
              <a:t>2</a:t>
            </a:r>
            <a:r>
              <a:rPr lang="ja-JP" altLang="en-US" noProof="1"/>
              <a:t>）</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72029" y="1052736"/>
          <a:ext cx="9289483" cy="5235096"/>
        </p:xfrm>
        <a:graphic>
          <a:graphicData uri="http://schemas.openxmlformats.org/drawingml/2006/table">
            <a:tbl>
              <a:tblPr firstRow="1" bandRow="1">
                <a:tableStyleId>{5C22544A-7EE6-4342-B048-85BDC9FD1C3A}</a:tableStyleId>
              </a:tblPr>
              <a:tblGrid>
                <a:gridCol w="1800651">
                  <a:extLst>
                    <a:ext uri="{9D8B030D-6E8A-4147-A177-3AD203B41FA5}">
                      <a16:colId xmlns:a16="http://schemas.microsoft.com/office/drawing/2014/main" val="638590626"/>
                    </a:ext>
                  </a:extLst>
                </a:gridCol>
                <a:gridCol w="3672408">
                  <a:extLst>
                    <a:ext uri="{9D8B030D-6E8A-4147-A177-3AD203B41FA5}">
                      <a16:colId xmlns:a16="http://schemas.microsoft.com/office/drawing/2014/main" val="247713450"/>
                    </a:ext>
                  </a:extLst>
                </a:gridCol>
                <a:gridCol w="1656184">
                  <a:extLst>
                    <a:ext uri="{9D8B030D-6E8A-4147-A177-3AD203B41FA5}">
                      <a16:colId xmlns:a16="http://schemas.microsoft.com/office/drawing/2014/main" val="3391656562"/>
                    </a:ext>
                  </a:extLst>
                </a:gridCol>
                <a:gridCol w="2160240">
                  <a:extLst>
                    <a:ext uri="{9D8B030D-6E8A-4147-A177-3AD203B41FA5}">
                      <a16:colId xmlns:a16="http://schemas.microsoft.com/office/drawing/2014/main" val="2715958584"/>
                    </a:ext>
                  </a:extLst>
                </a:gridCol>
              </a:tblGrid>
              <a:tr h="373936">
                <a:tc>
                  <a:txBody>
                    <a:bodyPr/>
                    <a:lstStyle/>
                    <a:p>
                      <a:pPr algn="ctr"/>
                      <a:r>
                        <a:rPr lang="en-US" sz="1200" b="1" noProof="1">
                          <a:latin typeface="MS PGothic" panose="020B0600070205080204" pitchFamily="34" charset="-128"/>
                          <a:ea typeface="MS PGothic" panose="020B0600070205080204" pitchFamily="34" charset="-128"/>
                        </a:rPr>
                        <a:t>部門</a:t>
                      </a:r>
                    </a:p>
                  </a:txBody>
                  <a:tcPr/>
                </a:tc>
                <a:tc>
                  <a:txBody>
                    <a:bodyPr/>
                    <a:lstStyle/>
                    <a:p>
                      <a:pPr algn="ctr"/>
                      <a:r>
                        <a:rPr lang="ja-JP" altLang="en-US" sz="1200" b="1" noProof="1">
                          <a:latin typeface="MS PGothic" panose="020B0600070205080204" pitchFamily="34" charset="-128"/>
                          <a:ea typeface="MS PGothic" panose="020B0600070205080204" pitchFamily="34" charset="-128"/>
                        </a:rPr>
                        <a:t>役割</a:t>
                      </a:r>
                      <a:endParaRPr lang="en-US" sz="12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972232">
                <a:tc>
                  <a:txBody>
                    <a:bodyPr/>
                    <a:lstStyle/>
                    <a:p>
                      <a:pPr algn="ctr"/>
                      <a:r>
                        <a:rPr lang="ja-JP" altLang="en-US" sz="1200" b="1" dirty="0">
                          <a:latin typeface="MS PGothic" panose="020B0600070205080204" pitchFamily="34" charset="-128"/>
                          <a:ea typeface="MS PGothic" panose="020B0600070205080204" pitchFamily="34" charset="-128"/>
                        </a:rPr>
                        <a:t>予防医学局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保健大臣に国家管理について助言および支援し、全国の予防医学分野に関する法的規制を実施する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ファン・チョン・ラン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lanpt.dp@moh.gov.vn</a:t>
                      </a:r>
                      <a:endParaRPr kumimoji="1" lang="ja-JP" altLang="en-US" sz="1200" b="0" dirty="0"/>
                    </a:p>
                  </a:txBody>
                  <a:tcPr anchor="ctr"/>
                </a:tc>
                <a:extLst>
                  <a:ext uri="{0D108BD9-81ED-4DB2-BD59-A6C34878D82A}">
                    <a16:rowId xmlns:a16="http://schemas.microsoft.com/office/drawing/2014/main" val="2682803903"/>
                  </a:ext>
                </a:extLst>
              </a:tr>
              <a:tr h="972232">
                <a:tc>
                  <a:txBody>
                    <a:bodyPr/>
                    <a:lstStyle/>
                    <a:p>
                      <a:pPr algn="ctr"/>
                      <a:r>
                        <a:rPr lang="en-US" sz="1200" b="1" noProof="1">
                          <a:latin typeface="MS PGothic" panose="020B0600070205080204" pitchFamily="34" charset="-128"/>
                          <a:ea typeface="MS PGothic" panose="020B0600070205080204" pitchFamily="34" charset="-128"/>
                        </a:rPr>
                        <a:t>HIV/エイズ予防・管理局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保健大臣が国家管理および法執行機関の機能を実行し、全国の</a:t>
                      </a:r>
                      <a:r>
                        <a:rPr kumimoji="1" lang="en-US" altLang="ja-JP" sz="1200" b="0" i="0" kern="1200" dirty="0">
                          <a:solidFill>
                            <a:schemeClr val="dk1"/>
                          </a:solidFill>
                          <a:effectLst/>
                          <a:latin typeface="+mn-lt"/>
                          <a:ea typeface="+mn-ea"/>
                          <a:cs typeface="+mn-cs"/>
                        </a:rPr>
                        <a:t>HIV / AIDS</a:t>
                      </a:r>
                      <a:r>
                        <a:rPr kumimoji="1" lang="ja-JP" altLang="en-US" sz="1200" b="0" i="0" kern="1200" dirty="0">
                          <a:solidFill>
                            <a:schemeClr val="dk1"/>
                          </a:solidFill>
                          <a:effectLst/>
                          <a:latin typeface="+mn-lt"/>
                          <a:ea typeface="+mn-ea"/>
                          <a:cs typeface="+mn-cs"/>
                        </a:rPr>
                        <a:t>予防および管理活動を指揮、管理、検査、監督するのを支援する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ファン・ティ・トゥ・フオン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huongptt.vaac@moh.gov.vn</a:t>
                      </a:r>
                      <a:endParaRPr kumimoji="1" lang="ja-JP" altLang="en-US" sz="1200" b="0" dirty="0"/>
                    </a:p>
                  </a:txBody>
                  <a:tcPr anchor="ctr"/>
                </a:tc>
                <a:extLst>
                  <a:ext uri="{0D108BD9-81ED-4DB2-BD59-A6C34878D82A}">
                    <a16:rowId xmlns:a16="http://schemas.microsoft.com/office/drawing/2014/main" val="3016486173"/>
                  </a:ext>
                </a:extLst>
              </a:tr>
              <a:tr h="972232">
                <a:tc>
                  <a:txBody>
                    <a:bodyPr/>
                    <a:lstStyle/>
                    <a:p>
                      <a:pPr algn="ctr"/>
                      <a:r>
                        <a:rPr lang="en-US" sz="1200" b="1" noProof="1">
                          <a:latin typeface="MS PGothic" panose="020B0600070205080204" pitchFamily="34" charset="-128"/>
                          <a:ea typeface="MS PGothic" panose="020B0600070205080204" pitchFamily="34" charset="-128"/>
                        </a:rPr>
                        <a:t>食品安全</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食品安全の分野で国家管理および法執行組織において保健大臣に助言および支援する機能を果たす</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グエン・タン・フォン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phongnt.attp@moh.gov.vn</a:t>
                      </a:r>
                      <a:endParaRPr kumimoji="1" lang="ja-JP" altLang="en-US" sz="1200" b="0" dirty="0"/>
                    </a:p>
                  </a:txBody>
                  <a:tcPr anchor="ctr"/>
                </a:tc>
                <a:extLst>
                  <a:ext uri="{0D108BD9-81ED-4DB2-BD59-A6C34878D82A}">
                    <a16:rowId xmlns:a16="http://schemas.microsoft.com/office/drawing/2014/main" val="1349671918"/>
                  </a:ext>
                </a:extLst>
              </a:tr>
              <a:tr h="972232">
                <a:tc>
                  <a:txBody>
                    <a:bodyPr/>
                    <a:lstStyle/>
                    <a:p>
                      <a:pPr algn="ctr"/>
                      <a:r>
                        <a:rPr lang="ja-JP" altLang="en-US" sz="1200" b="1" noProof="1">
                          <a:latin typeface="MS PGothic" panose="020B0600070205080204" pitchFamily="34" charset="-128"/>
                          <a:ea typeface="MS PGothic" panose="020B0600070205080204" pitchFamily="34" charset="-128"/>
                        </a:rPr>
                        <a:t>健康環境管理局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家庭用に使用される水質の衛生、学校保健衛生、労働衛生および傷害の予防・管理</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ルオン・マイ・アン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anhlm.mt@moh.gov.vn</a:t>
                      </a:r>
                    </a:p>
                  </a:txBody>
                  <a:tcPr anchor="ctr"/>
                </a:tc>
                <a:extLst>
                  <a:ext uri="{0D108BD9-81ED-4DB2-BD59-A6C34878D82A}">
                    <a16:rowId xmlns:a16="http://schemas.microsoft.com/office/drawing/2014/main" val="3271301038"/>
                  </a:ext>
                </a:extLst>
              </a:tr>
              <a:tr h="972232">
                <a:tc>
                  <a:txBody>
                    <a:bodyPr/>
                    <a:lstStyle/>
                    <a:p>
                      <a:pPr algn="ctr"/>
                      <a:r>
                        <a:rPr lang="ja-JP" altLang="en-US" sz="1200" b="1" dirty="0">
                          <a:latin typeface="MS PGothic" panose="020B0600070205080204" pitchFamily="34" charset="-128"/>
                          <a:ea typeface="MS PGothic" panose="020B0600070205080204" pitchFamily="34" charset="-128"/>
                        </a:rPr>
                        <a:t>科学技術訓練局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科学研究、技術開発、応用および技術開発の管理の実施において、保健大臣に助言および支援する機能を備えている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グエン・ホアンロン</a:t>
                      </a:r>
                      <a:endParaRPr kumimoji="1" lang="ja-JP" altLang="en-US" sz="1200" b="0" dirty="0"/>
                    </a:p>
                  </a:txBody>
                  <a:tcPr anchor="ctr"/>
                </a:tc>
                <a:tc>
                  <a:txBody>
                    <a:bodyPr/>
                    <a:lstStyle/>
                    <a:p>
                      <a:pPr algn="ctr"/>
                      <a:r>
                        <a:rPr kumimoji="1" lang="ja-JP" altLang="en-US" sz="1200" b="0" i="0" kern="1200" dirty="0">
                          <a:solidFill>
                            <a:schemeClr val="dk1"/>
                          </a:solidFill>
                          <a:effectLst/>
                          <a:latin typeface="+mn-lt"/>
                          <a:ea typeface="+mn-ea"/>
                          <a:cs typeface="+mn-cs"/>
                        </a:rPr>
                        <a:t>副所長</a:t>
                      </a:r>
                      <a:r>
                        <a:rPr kumimoji="1" lang="en-US" altLang="ja-JP" sz="1200" b="0" i="0" kern="1200" dirty="0">
                          <a:solidFill>
                            <a:schemeClr val="dk1"/>
                          </a:solidFill>
                          <a:effectLst/>
                          <a:latin typeface="+mn-lt"/>
                          <a:ea typeface="+mn-ea"/>
                          <a:cs typeface="+mn-cs"/>
                        </a:rPr>
                        <a:t>:</a:t>
                      </a:r>
                      <a:r>
                        <a:rPr kumimoji="1" lang="ja-JP" altLang="en-US" sz="1200" b="0" i="0" kern="1200" dirty="0">
                          <a:solidFill>
                            <a:schemeClr val="dk1"/>
                          </a:solidFill>
                          <a:effectLst/>
                          <a:latin typeface="+mn-lt"/>
                          <a:ea typeface="+mn-ea"/>
                          <a:cs typeface="+mn-cs"/>
                        </a:rPr>
                        <a:t>グエン・ゴ・クアン</a:t>
                      </a:r>
                      <a:endParaRPr kumimoji="1" lang="en-US" altLang="ja-JP" sz="1200" b="0" i="0" kern="1200" dirty="0">
                        <a:solidFill>
                          <a:schemeClr val="dk1"/>
                        </a:solidFill>
                        <a:effectLst/>
                        <a:latin typeface="+mn-lt"/>
                        <a:ea typeface="+mn-ea"/>
                        <a:cs typeface="+mn-cs"/>
                      </a:endParaRPr>
                    </a:p>
                    <a:p>
                      <a:pPr algn="ctr"/>
                      <a:r>
                        <a:rPr kumimoji="1" lang="en-US" altLang="ja-JP" sz="1200" b="0" i="0" kern="1200" dirty="0">
                          <a:solidFill>
                            <a:schemeClr val="dk1"/>
                          </a:solidFill>
                          <a:effectLst/>
                          <a:latin typeface="+mn-lt"/>
                          <a:ea typeface="+mn-ea"/>
                          <a:cs typeface="+mn-cs"/>
                        </a:rPr>
                        <a:t>quangnn.k2dt@moh.gov.vn</a:t>
                      </a:r>
                      <a:endParaRPr kumimoji="1" lang="ja-JP" altLang="en-US" sz="1200" b="0" dirty="0"/>
                    </a:p>
                  </a:txBody>
                  <a:tcPr anchor="ctr"/>
                </a:tc>
                <a:extLst>
                  <a:ext uri="{0D108BD9-81ED-4DB2-BD59-A6C34878D82A}">
                    <a16:rowId xmlns:a16="http://schemas.microsoft.com/office/drawing/2014/main" val="1488902474"/>
                  </a:ext>
                </a:extLst>
              </a:tr>
            </a:tbl>
          </a:graphicData>
        </a:graphic>
      </p:graphicFrame>
      <p:sp>
        <p:nvSpPr>
          <p:cNvPr id="3" name="テキスト ボックス 2">
            <a:extLst>
              <a:ext uri="{FF2B5EF4-FFF2-40B4-BE49-F238E27FC236}">
                <a16:creationId xmlns:a16="http://schemas.microsoft.com/office/drawing/2014/main" id="{12910F6B-29FC-02FC-6625-593F59AA7DBF}"/>
              </a:ext>
            </a:extLst>
          </p:cNvPr>
          <p:cNvSpPr txBox="1"/>
          <p:nvPr/>
        </p:nvSpPr>
        <p:spPr>
          <a:xfrm>
            <a:off x="262172" y="6574088"/>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45989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機能ユニットのそれぞれの役割と担当者（</a:t>
            </a:r>
            <a:r>
              <a:rPr lang="en-US" altLang="ja-JP" noProof="1"/>
              <a:t>2</a:t>
            </a:r>
            <a:r>
              <a:rPr lang="ja-JP" altLang="en-US" noProof="1"/>
              <a:t>／</a:t>
            </a:r>
            <a:r>
              <a:rPr lang="en-US" altLang="ja-JP" noProof="1"/>
              <a:t>2</a:t>
            </a:r>
            <a:r>
              <a:rPr lang="ja-JP" altLang="en-US" noProof="1"/>
              <a:t>）</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72029" y="1052736"/>
          <a:ext cx="9361491" cy="4949713"/>
        </p:xfrm>
        <a:graphic>
          <a:graphicData uri="http://schemas.openxmlformats.org/drawingml/2006/table">
            <a:tbl>
              <a:tblPr firstRow="1" bandRow="1">
                <a:tableStyleId>{5C22544A-7EE6-4342-B048-85BDC9FD1C3A}</a:tableStyleId>
              </a:tblPr>
              <a:tblGrid>
                <a:gridCol w="1786907">
                  <a:extLst>
                    <a:ext uri="{9D8B030D-6E8A-4147-A177-3AD203B41FA5}">
                      <a16:colId xmlns:a16="http://schemas.microsoft.com/office/drawing/2014/main" val="638590626"/>
                    </a:ext>
                  </a:extLst>
                </a:gridCol>
                <a:gridCol w="3439783">
                  <a:extLst>
                    <a:ext uri="{9D8B030D-6E8A-4147-A177-3AD203B41FA5}">
                      <a16:colId xmlns:a16="http://schemas.microsoft.com/office/drawing/2014/main" val="247713450"/>
                    </a:ext>
                  </a:extLst>
                </a:gridCol>
                <a:gridCol w="1786459">
                  <a:extLst>
                    <a:ext uri="{9D8B030D-6E8A-4147-A177-3AD203B41FA5}">
                      <a16:colId xmlns:a16="http://schemas.microsoft.com/office/drawing/2014/main" val="3391656562"/>
                    </a:ext>
                  </a:extLst>
                </a:gridCol>
                <a:gridCol w="2348342">
                  <a:extLst>
                    <a:ext uri="{9D8B030D-6E8A-4147-A177-3AD203B41FA5}">
                      <a16:colId xmlns:a16="http://schemas.microsoft.com/office/drawing/2014/main" val="2715958584"/>
                    </a:ext>
                  </a:extLst>
                </a:gridCol>
              </a:tblGrid>
              <a:tr h="369328">
                <a:tc>
                  <a:txBody>
                    <a:bodyPr/>
                    <a:lstStyle/>
                    <a:p>
                      <a:pPr algn="ctr"/>
                      <a:r>
                        <a:rPr lang="en-US" sz="1200" b="1" noProof="1">
                          <a:latin typeface="MS PGothic" panose="020B0600070205080204" pitchFamily="34" charset="-128"/>
                          <a:ea typeface="MS PGothic" panose="020B0600070205080204" pitchFamily="34" charset="-128"/>
                        </a:rPr>
                        <a:t>部門</a:t>
                      </a:r>
                    </a:p>
                  </a:txBody>
                  <a:tcPr/>
                </a:tc>
                <a:tc>
                  <a:txBody>
                    <a:bodyPr/>
                    <a:lstStyle/>
                    <a:p>
                      <a:pPr algn="ctr"/>
                      <a:r>
                        <a:rPr lang="ja-JP" altLang="en-US" sz="1200" b="1" noProof="1">
                          <a:latin typeface="MS PGothic" panose="020B0600070205080204" pitchFamily="34" charset="-128"/>
                          <a:ea typeface="MS PGothic" panose="020B0600070205080204" pitchFamily="34" charset="-128"/>
                        </a:rPr>
                        <a:t>役割</a:t>
                      </a:r>
                      <a:endParaRPr lang="en-US" sz="12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健康診断・治療管理局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国家管理において保健大臣に助言・補佐し、健康診断・治療に関する法的規制の実施を組織する機能を担う</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ルオン・ゴック・クー</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khueln.kcb@moh.gov.vn</a:t>
                      </a:r>
                      <a:endParaRPr kumimoji="1" lang="ja-JP" altLang="en-US" sz="1200" b="0" dirty="0"/>
                    </a:p>
                  </a:txBody>
                  <a:tcPr anchor="ctr"/>
                </a:tc>
                <a:extLst>
                  <a:ext uri="{0D108BD9-81ED-4DB2-BD59-A6C34878D82A}">
                    <a16:rowId xmlns:a16="http://schemas.microsoft.com/office/drawing/2014/main" val="1399988922"/>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伝統医学、薬局管理局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伝統医学および薬局の分野における専門的および専門的活動の管理を指示する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グエン・ザ・ティン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thinhnt.ycdt@moh.gov.vn</a:t>
                      </a:r>
                      <a:endParaRPr kumimoji="1" lang="ja-JP" altLang="en-US" sz="1200" b="0" dirty="0"/>
                    </a:p>
                  </a:txBody>
                  <a:tcPr anchor="ctr"/>
                </a:tc>
                <a:extLst>
                  <a:ext uri="{0D108BD9-81ED-4DB2-BD59-A6C34878D82A}">
                    <a16:rowId xmlns:a16="http://schemas.microsoft.com/office/drawing/2014/main" val="107857821"/>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医薬品局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製薬分野での専門的活動を指揮および管理する機能を果たす</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ヴー・トゥアン・クオン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cuongvt.qld@moh.gov.vn</a:t>
                      </a:r>
                      <a:endParaRPr kumimoji="1" lang="ja-JP" altLang="en-US" sz="1200" b="0" dirty="0"/>
                    </a:p>
                  </a:txBody>
                  <a:tcPr anchor="ctr"/>
                </a:tc>
                <a:extLst>
                  <a:ext uri="{0D108BD9-81ED-4DB2-BD59-A6C34878D82A}">
                    <a16:rowId xmlns:a16="http://schemas.microsoft.com/office/drawing/2014/main" val="1166970653"/>
                  </a:ext>
                </a:extLst>
              </a:tr>
              <a:tr h="916077">
                <a:tc>
                  <a:txBody>
                    <a:bodyPr/>
                    <a:lstStyle/>
                    <a:p>
                      <a:pPr algn="ctr"/>
                      <a:r>
                        <a:rPr lang="en-US" sz="1200" b="1" noProof="1">
                          <a:latin typeface="MS PGothic" panose="020B0600070205080204" pitchFamily="34" charset="-128"/>
                          <a:ea typeface="MS PGothic" panose="020B0600070205080204" pitchFamily="34" charset="-128"/>
                        </a:rPr>
                        <a:t>人口・家族計画総局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全国の人口家族計画に関する法律の施行を組織する際に保健大臣に助言および支援する機能を実行する</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グエン・ドアン・トゥ</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 tudd.tcds@moh.gov.vn</a:t>
                      </a:r>
                      <a:endParaRPr kumimoji="1" lang="ja-JP" altLang="en-US" sz="1200" b="0" dirty="0"/>
                    </a:p>
                  </a:txBody>
                  <a:tcPr anchor="ctr"/>
                </a:tc>
                <a:extLst>
                  <a:ext uri="{0D108BD9-81ED-4DB2-BD59-A6C34878D82A}">
                    <a16:rowId xmlns:a16="http://schemas.microsoft.com/office/drawing/2014/main" val="94894403"/>
                  </a:ext>
                </a:extLst>
              </a:tr>
              <a:tr h="916077">
                <a:tc>
                  <a:txBody>
                    <a:bodyPr/>
                    <a:lstStyle/>
                    <a:p>
                      <a:pPr algn="ctr"/>
                      <a:r>
                        <a:rPr kumimoji="1" lang="ja-JP" altLang="en-US" sz="1200" b="1" dirty="0"/>
                        <a:t>インフラ・医療機器局</a:t>
                      </a: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医療・保健施設の建設に関する法律の施行の機能を担う</a:t>
                      </a:r>
                      <a:endParaRPr lang="en-US" sz="1200" b="0" dirty="0">
                        <a:highlight>
                          <a:srgbClr val="FFFF00"/>
                        </a:highlight>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dirty="0"/>
                        <a:t>グエン・ミン・ロイ</a:t>
                      </a:r>
                    </a:p>
                  </a:txBody>
                  <a:tcPr anchor="ctr"/>
                </a:tc>
                <a:tc>
                  <a:txBody>
                    <a:bodyPr/>
                    <a:lstStyle/>
                    <a:p>
                      <a:pPr algn="ctr"/>
                      <a:r>
                        <a:rPr kumimoji="1" lang="ja-JP" altLang="en-US" sz="1200" b="0" dirty="0"/>
                        <a:t>代表のメールアドレス</a:t>
                      </a:r>
                      <a:endParaRPr kumimoji="1" lang="en-US" altLang="ja-JP" sz="1200" b="0" dirty="0"/>
                    </a:p>
                    <a:p>
                      <a:pPr algn="ctr"/>
                      <a:r>
                        <a:rPr kumimoji="1" lang="en-US" altLang="ja-JP" sz="1200" b="0" i="0" kern="1200" dirty="0">
                          <a:solidFill>
                            <a:schemeClr val="dk1"/>
                          </a:solidFill>
                          <a:effectLst/>
                          <a:latin typeface="+mn-lt"/>
                          <a:ea typeface="+mn-ea"/>
                          <a:cs typeface="+mn-cs"/>
                        </a:rPr>
                        <a:t>ttb@moh.gov.vn</a:t>
                      </a:r>
                      <a:endParaRPr kumimoji="1" lang="ja-JP" altLang="en-US" sz="1200" b="0" dirty="0"/>
                    </a:p>
                  </a:txBody>
                  <a:tcPr anchor="ctr"/>
                </a:tc>
                <a:extLst>
                  <a:ext uri="{0D108BD9-81ED-4DB2-BD59-A6C34878D82A}">
                    <a16:rowId xmlns:a16="http://schemas.microsoft.com/office/drawing/2014/main" val="3018323946"/>
                  </a:ext>
                </a:extLst>
              </a:tr>
            </a:tbl>
          </a:graphicData>
        </a:graphic>
      </p:graphicFrame>
      <p:sp>
        <p:nvSpPr>
          <p:cNvPr id="3" name="テキスト ボックス 2">
            <a:extLst>
              <a:ext uri="{FF2B5EF4-FFF2-40B4-BE49-F238E27FC236}">
                <a16:creationId xmlns:a16="http://schemas.microsoft.com/office/drawing/2014/main" id="{12910F6B-29FC-02FC-6625-593F59AA7DBF}"/>
              </a:ext>
            </a:extLst>
          </p:cNvPr>
          <p:cNvSpPr txBox="1"/>
          <p:nvPr/>
        </p:nvSpPr>
        <p:spPr>
          <a:xfrm>
            <a:off x="262172" y="6574088"/>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23744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公共サービスユニットのそれぞれの役割と担当者</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36252" y="1098586"/>
          <a:ext cx="9433495" cy="3698565"/>
        </p:xfrm>
        <a:graphic>
          <a:graphicData uri="http://schemas.openxmlformats.org/drawingml/2006/table">
            <a:tbl>
              <a:tblPr firstRow="1" bandRow="1">
                <a:tableStyleId>{5C22544A-7EE6-4342-B048-85BDC9FD1C3A}</a:tableStyleId>
              </a:tblPr>
              <a:tblGrid>
                <a:gridCol w="1764420">
                  <a:extLst>
                    <a:ext uri="{9D8B030D-6E8A-4147-A177-3AD203B41FA5}">
                      <a16:colId xmlns:a16="http://schemas.microsoft.com/office/drawing/2014/main" val="638590626"/>
                    </a:ext>
                  </a:extLst>
                </a:gridCol>
                <a:gridCol w="3312368">
                  <a:extLst>
                    <a:ext uri="{9D8B030D-6E8A-4147-A177-3AD203B41FA5}">
                      <a16:colId xmlns:a16="http://schemas.microsoft.com/office/drawing/2014/main" val="247713450"/>
                    </a:ext>
                  </a:extLst>
                </a:gridCol>
                <a:gridCol w="1872208">
                  <a:extLst>
                    <a:ext uri="{9D8B030D-6E8A-4147-A177-3AD203B41FA5}">
                      <a16:colId xmlns:a16="http://schemas.microsoft.com/office/drawing/2014/main" val="1537749768"/>
                    </a:ext>
                  </a:extLst>
                </a:gridCol>
                <a:gridCol w="2484499">
                  <a:extLst>
                    <a:ext uri="{9D8B030D-6E8A-4147-A177-3AD203B41FA5}">
                      <a16:colId xmlns:a16="http://schemas.microsoft.com/office/drawing/2014/main" val="3811185897"/>
                    </a:ext>
                  </a:extLst>
                </a:gridCol>
              </a:tblGrid>
              <a:tr h="532716">
                <a:tc>
                  <a:txBody>
                    <a:bodyPr/>
                    <a:lstStyle/>
                    <a:p>
                      <a:pPr algn="ctr"/>
                      <a:r>
                        <a:rPr lang="ja-JP" altLang="en-US" sz="1100" b="1" noProof="1">
                          <a:latin typeface="MS PGothic" panose="020B0600070205080204" pitchFamily="34" charset="-128"/>
                          <a:ea typeface="MS PGothic" panose="020B0600070205080204" pitchFamily="34" charset="-128"/>
                        </a:rPr>
                        <a:t>部門</a:t>
                      </a:r>
                      <a:endParaRPr lang="en-US" sz="1100" b="1" noProof="1">
                        <a:latin typeface="MS PGothic" panose="020B0600070205080204" pitchFamily="34" charset="-128"/>
                        <a:ea typeface="MS PGothic" panose="020B0600070205080204" pitchFamily="34" charset="-128"/>
                      </a:endParaRPr>
                    </a:p>
                  </a:txBody>
                  <a:tcPr anchor="ctr"/>
                </a:tc>
                <a:tc>
                  <a:txBody>
                    <a:bodyPr/>
                    <a:lstStyle/>
                    <a:p>
                      <a:pPr algn="ctr"/>
                      <a:r>
                        <a:rPr lang="ja-JP" altLang="en-US" sz="1100" b="1" noProof="1">
                          <a:latin typeface="MS PGothic" panose="020B0600070205080204" pitchFamily="34" charset="-128"/>
                          <a:ea typeface="MS PGothic" panose="020B0600070205080204" pitchFamily="34" charset="-128"/>
                        </a:rPr>
                        <a:t>役割</a:t>
                      </a:r>
                      <a:endParaRPr lang="en-US" sz="1100" b="1" noProof="1">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1" dirty="0"/>
                        <a:t>部門長</a:t>
                      </a:r>
                    </a:p>
                  </a:txBody>
                  <a:tcPr anchor="ctr"/>
                </a:tc>
                <a:tc>
                  <a:txBody>
                    <a:bodyPr/>
                    <a:lstStyle/>
                    <a:p>
                      <a:pPr algn="ctr"/>
                      <a:r>
                        <a:rPr kumimoji="1" lang="ja-JP" altLang="en-US" sz="1200" b="1" dirty="0"/>
                        <a:t>メールアドレス</a:t>
                      </a:r>
                    </a:p>
                  </a:txBody>
                  <a:tcPr anchor="ctr"/>
                </a:tc>
                <a:extLst>
                  <a:ext uri="{0D108BD9-81ED-4DB2-BD59-A6C34878D82A}">
                    <a16:rowId xmlns:a16="http://schemas.microsoft.com/office/drawing/2014/main" val="4119836374"/>
                  </a:ext>
                </a:extLst>
              </a:tr>
              <a:tr h="1068402">
                <a:tc>
                  <a:txBody>
                    <a:bodyPr/>
                    <a:lstStyle/>
                    <a:p>
                      <a:pPr algn="ctr"/>
                      <a:r>
                        <a:rPr kumimoji="1" lang="ja-JP" altLang="en-US" sz="1200" b="1" i="0" kern="1200" dirty="0">
                          <a:solidFill>
                            <a:schemeClr val="dk1"/>
                          </a:solidFill>
                          <a:effectLst/>
                          <a:latin typeface="+mn-lt"/>
                          <a:ea typeface="+mn-ea"/>
                          <a:cs typeface="+mn-cs"/>
                        </a:rPr>
                        <a:t>保健戦略政策研究所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科学的研究を実施することにより、保健省および関連機関にエビデンスと助言を提供する</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トラン・ティ・マイ・オアン</a:t>
                      </a:r>
                    </a:p>
                  </a:txBody>
                  <a:tcPr anchor="ctr"/>
                </a:tc>
                <a:tc>
                  <a:txBody>
                    <a:bodyPr/>
                    <a:lstStyle/>
                    <a:p>
                      <a:pPr algn="ctr"/>
                      <a:r>
                        <a:rPr kumimoji="1" lang="en-US" altLang="ja-JP" sz="1200" b="0" i="0" kern="1200" dirty="0">
                          <a:solidFill>
                            <a:schemeClr val="dk1"/>
                          </a:solidFill>
                          <a:effectLst/>
                          <a:latin typeface="+mn-lt"/>
                          <a:ea typeface="+mn-ea"/>
                          <a:cs typeface="+mn-cs"/>
                        </a:rPr>
                        <a:t>tranmaioanh@hspi.org.vn</a:t>
                      </a:r>
                      <a:endParaRPr kumimoji="1" lang="ja-JP" altLang="en-US" sz="1200" dirty="0"/>
                    </a:p>
                  </a:txBody>
                  <a:tcPr anchor="ctr"/>
                </a:tc>
                <a:extLst>
                  <a:ext uri="{0D108BD9-81ED-4DB2-BD59-A6C34878D82A}">
                    <a16:rowId xmlns:a16="http://schemas.microsoft.com/office/drawing/2014/main" val="3016486173"/>
                  </a:ext>
                </a:extLst>
              </a:tr>
              <a:tr h="1094502">
                <a:tc>
                  <a:txBody>
                    <a:bodyPr/>
                    <a:lstStyle/>
                    <a:p>
                      <a:pPr algn="ctr"/>
                      <a:r>
                        <a:rPr lang="ja-JP" altLang="en-US" sz="1200" b="1" noProof="1">
                          <a:latin typeface="MS PGothic" panose="020B0600070205080204" pitchFamily="34" charset="-128"/>
                          <a:ea typeface="MS PGothic" panose="020B0600070205080204" pitchFamily="34" charset="-128"/>
                        </a:rPr>
                        <a:t>健康生活新聞</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lang="en-US" sz="1200" b="0" noProof="1">
                          <a:latin typeface="MS PGothic" panose="020B0600070205080204" pitchFamily="34" charset="-128"/>
                          <a:ea typeface="MS PGothic" panose="020B0600070205080204" pitchFamily="34" charset="-128"/>
                        </a:rPr>
                        <a:t>政策、研究活動、商業的な調査活動の実施を含む分野で支援する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トラン・トゥアン・リン</a:t>
                      </a:r>
                      <a:endParaRPr kumimoji="1" lang="en-US" altLang="ja-JP" sz="1200" dirty="0"/>
                    </a:p>
                    <a:p>
                      <a:pPr algn="ctr"/>
                      <a:r>
                        <a:rPr kumimoji="1" lang="ja-JP" altLang="en-US" sz="1200" dirty="0"/>
                        <a:t>（編集長）</a:t>
                      </a:r>
                    </a:p>
                  </a:txBody>
                  <a:tcPr anchor="ctr"/>
                </a:tc>
                <a:tc>
                  <a:txBody>
                    <a:bodyPr/>
                    <a:lstStyle/>
                    <a:p>
                      <a:pPr algn="ctr"/>
                      <a:r>
                        <a:rPr kumimoji="1" lang="en-US" altLang="ja-JP" sz="1200" b="0" i="0" kern="1200" dirty="0">
                          <a:solidFill>
                            <a:schemeClr val="dk1"/>
                          </a:solidFill>
                          <a:effectLst/>
                          <a:latin typeface="+mn-lt"/>
                          <a:ea typeface="+mn-ea"/>
                          <a:cs typeface="+mn-cs"/>
                        </a:rPr>
                        <a:t>linhgdxh@gmail.com</a:t>
                      </a:r>
                      <a:endParaRPr kumimoji="1" lang="ja-JP" altLang="en-US" sz="1200" dirty="0"/>
                    </a:p>
                  </a:txBody>
                  <a:tcPr anchor="ctr"/>
                </a:tc>
                <a:extLst>
                  <a:ext uri="{0D108BD9-81ED-4DB2-BD59-A6C34878D82A}">
                    <a16:rowId xmlns:a16="http://schemas.microsoft.com/office/drawing/2014/main" val="1349671918"/>
                  </a:ext>
                </a:extLst>
              </a:tr>
              <a:tr h="1002945">
                <a:tc>
                  <a:txBody>
                    <a:bodyPr/>
                    <a:lstStyle/>
                    <a:p>
                      <a:pPr algn="ctr"/>
                      <a:r>
                        <a:rPr lang="en-US" sz="1200" b="1" noProof="1">
                          <a:latin typeface="MS PGothic" panose="020B0600070205080204" pitchFamily="34" charset="-128"/>
                          <a:ea typeface="MS PGothic" panose="020B0600070205080204" pitchFamily="34" charset="-128"/>
                        </a:rPr>
                        <a:t>国立健康情報センター</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保健省直属の公共企業であり、保健省の国家管理機能を担っている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ドゥ・チュオン・ズイ</a:t>
                      </a:r>
                    </a:p>
                  </a:txBody>
                  <a:tcPr anchor="ctr"/>
                </a:tc>
                <a:tc>
                  <a:txBody>
                    <a:bodyPr/>
                    <a:lstStyle/>
                    <a:p>
                      <a:pPr algn="ctr"/>
                      <a:r>
                        <a:rPr kumimoji="1" lang="en-US" altLang="ja-JP" sz="1200" dirty="0"/>
                        <a:t>dotruongduy@moh.gov.vn</a:t>
                      </a:r>
                      <a:endParaRPr kumimoji="1" lang="ja-JP" altLang="en-US" sz="1200" dirty="0"/>
                    </a:p>
                  </a:txBody>
                  <a:tcPr anchor="ctr"/>
                </a:tc>
                <a:extLst>
                  <a:ext uri="{0D108BD9-81ED-4DB2-BD59-A6C34878D82A}">
                    <a16:rowId xmlns:a16="http://schemas.microsoft.com/office/drawing/2014/main" val="3271301038"/>
                  </a:ext>
                </a:extLst>
              </a:tr>
            </a:tbl>
          </a:graphicData>
        </a:graphic>
      </p:graphicFrame>
      <p:sp>
        <p:nvSpPr>
          <p:cNvPr id="3" name="テキスト ボックス 2">
            <a:extLst>
              <a:ext uri="{FF2B5EF4-FFF2-40B4-BE49-F238E27FC236}">
                <a16:creationId xmlns:a16="http://schemas.microsoft.com/office/drawing/2014/main" id="{02F4DD82-2BEA-3CB9-8F21-1BB6F9D80A5B}"/>
              </a:ext>
            </a:extLst>
          </p:cNvPr>
          <p:cNvSpPr txBox="1"/>
          <p:nvPr/>
        </p:nvSpPr>
        <p:spPr>
          <a:xfrm>
            <a:off x="200025" y="6544431"/>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85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360" imgH="360" progId="TCLayout.ActiveDocument.1">
                  <p:embed/>
                </p:oleObj>
              </mc:Choice>
              <mc:Fallback>
                <p:oleObj name="think-cell Slide" r:id="rId46" imgW="360" imgH="360" progId="TCLayout.ActiveDocument.1">
                  <p:embed/>
                  <p:pic>
                    <p:nvPicPr>
                      <p:cNvPr id="4" name="Object 3"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4" name="Chart 53">
            <a:extLst>
              <a:ext uri="{FF2B5EF4-FFF2-40B4-BE49-F238E27FC236}">
                <a16:creationId xmlns:a16="http://schemas.microsoft.com/office/drawing/2014/main" id="{346408E7-78A2-4069-A520-A1AC4E72ED52}"/>
              </a:ext>
            </a:extLst>
          </p:cNvPr>
          <p:cNvGraphicFramePr/>
          <p:nvPr>
            <p:custDataLst>
              <p:tags r:id="rId3"/>
            </p:custDataLst>
            <p:extLst>
              <p:ext uri="{D42A27DB-BD31-4B8C-83A1-F6EECF244321}">
                <p14:modId xmlns:p14="http://schemas.microsoft.com/office/powerpoint/2010/main" val="1934076729"/>
              </p:ext>
            </p:extLst>
          </p:nvPr>
        </p:nvGraphicFramePr>
        <p:xfrm>
          <a:off x="425450" y="2698750"/>
          <a:ext cx="5546725" cy="3260725"/>
        </p:xfrm>
        <a:graphic>
          <a:graphicData uri="http://schemas.openxmlformats.org/drawingml/2006/chart">
            <c:chart xmlns:c="http://schemas.openxmlformats.org/drawingml/2006/chart" xmlns:r="http://schemas.openxmlformats.org/officeDocument/2006/relationships" r:id="rId48"/>
          </a:graphicData>
        </a:graphic>
      </p:graphicFrame>
      <p:sp>
        <p:nvSpPr>
          <p:cNvPr id="133" name="テキスト プレースホルダ 9">
            <a:extLst>
              <a:ext uri="{FF2B5EF4-FFF2-40B4-BE49-F238E27FC236}">
                <a16:creationId xmlns:a16="http://schemas.microsoft.com/office/drawing/2014/main" id="{67FF9BD3-63E9-49F4-9920-2C503458FEBE}"/>
              </a:ext>
            </a:extLst>
          </p:cNvPr>
          <p:cNvSpPr>
            <a:spLocks noGrp="1"/>
          </p:cNvSpPr>
          <p:nvPr>
            <p:custDataLst>
              <p:tags r:id="rId4"/>
            </p:custDataLst>
          </p:nvPr>
        </p:nvSpPr>
        <p:spPr bwMode="gray">
          <a:xfrm>
            <a:off x="309563" y="508673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607FB1C-F47B-46EC-A868-6B3250A028B9}" type="datetime'''''''''3'''''">
              <a:rPr lang="en-US" altLang="en-US" sz="1000" smtClean="0"/>
              <a:pPr/>
              <a:t>3</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4131B102-A74A-4E0D-BF80-BFDFB99EFFFA}"/>
              </a:ext>
            </a:extLst>
          </p:cNvPr>
          <p:cNvSpPr>
            <a:spLocks noGrp="1"/>
          </p:cNvSpPr>
          <p:nvPr>
            <p:custDataLst>
              <p:tags r:id="rId5"/>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5D40EEC-5996-474D-B4B5-6AE0B5FA481D}" type="datetime'''''''''''''''''''''''''''''0'''''''''''''''''''''">
              <a:rPr lang="en-US" altLang="en-US" sz="1000" smtClean="0"/>
              <a:pPr/>
              <a:t>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4F9F641E-1176-4B96-94EC-47DDBAD7E116}"/>
              </a:ext>
            </a:extLst>
          </p:cNvPr>
          <p:cNvSpPr>
            <a:spLocks noGrp="1"/>
          </p:cNvSpPr>
          <p:nvPr>
            <p:custDataLst>
              <p:tags r:id="rId6"/>
            </p:custDataLst>
          </p:nvPr>
        </p:nvSpPr>
        <p:spPr bwMode="gray">
          <a:xfrm>
            <a:off x="309563" y="556719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A1AF8F8-CDFA-41C1-837D-0B40F2DAC69A}" type="datetime'''''''1'''''''''''''''''''''''''''''''''''''''''''''''''''">
              <a:rPr lang="en-US" altLang="en-US" sz="1000" smtClean="0"/>
              <a:pPr/>
              <a:t>1</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68F1E82F-5526-469E-82F0-38344D1F39E5}"/>
              </a:ext>
            </a:extLst>
          </p:cNvPr>
          <p:cNvSpPr>
            <a:spLocks noGrp="1"/>
          </p:cNvSpPr>
          <p:nvPr>
            <p:custDataLst>
              <p:tags r:id="rId7"/>
            </p:custDataLst>
          </p:nvPr>
        </p:nvSpPr>
        <p:spPr bwMode="gray">
          <a:xfrm>
            <a:off x="309563" y="532814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F0CDBD-4536-421C-9AAE-615F7C6C876F}" type="datetime'''''''''''''''''''''''''''2'''''''''''''">
              <a:rPr lang="en-US" altLang="en-US" sz="1000" smtClean="0"/>
              <a:pPr/>
              <a:t>2</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397BE199-57D6-43C6-961A-05711A2D44AE}"/>
              </a:ext>
            </a:extLst>
          </p:cNvPr>
          <p:cNvSpPr>
            <a:spLocks noGrp="1"/>
          </p:cNvSpPr>
          <p:nvPr>
            <p:custDataLst>
              <p:tags r:id="rId8"/>
            </p:custDataLst>
          </p:nvPr>
        </p:nvSpPr>
        <p:spPr bwMode="gray">
          <a:xfrm>
            <a:off x="239713" y="294550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95A8B5-B41A-4F09-912C-852C01AD3D0D}" type="datetime'''1''''''''''''''''''''''''2'''''''''''''''''''''''''''''''">
              <a:rPr lang="en-US" altLang="en-US" sz="1000" smtClean="0"/>
              <a:pPr/>
              <a:t>12</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2086B9DE-D7FD-40D7-A2E6-91F98866F955}"/>
              </a:ext>
            </a:extLst>
          </p:cNvPr>
          <p:cNvSpPr>
            <a:spLocks noGrp="1"/>
          </p:cNvSpPr>
          <p:nvPr>
            <p:custDataLst>
              <p:tags r:id="rId9"/>
            </p:custDataLst>
          </p:nvPr>
        </p:nvSpPr>
        <p:spPr bwMode="gray">
          <a:xfrm>
            <a:off x="309563" y="484767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27B3C1-18CA-4B9B-8ADE-200612862BF8}" type="datetime'''''''''''''''''''''''''4'''''''''''''''''''''''''''''">
              <a:rPr lang="en-US" altLang="en-US" sz="1000" smtClean="0"/>
              <a:pPr/>
              <a:t>4</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42A143FE-D21E-4E88-8E0D-6F4B6B9EBFB3}"/>
              </a:ext>
            </a:extLst>
          </p:cNvPr>
          <p:cNvSpPr>
            <a:spLocks noGrp="1"/>
          </p:cNvSpPr>
          <p:nvPr>
            <p:custDataLst>
              <p:tags r:id="rId10"/>
            </p:custDataLst>
          </p:nvPr>
        </p:nvSpPr>
        <p:spPr bwMode="gray">
          <a:xfrm>
            <a:off x="309563" y="4371144"/>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7387E2-BCA1-41CA-B649-6F5C08611B37}" type="datetime'''''''''''''''''''''''''''''''''''6'''''''">
              <a:rPr lang="en-US" altLang="en-US" sz="1000" smtClean="0"/>
              <a:pPr/>
              <a:t>6</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05C1C793-931A-402C-89EE-DBB0E3813677}"/>
              </a:ext>
            </a:extLst>
          </p:cNvPr>
          <p:cNvSpPr>
            <a:spLocks noGrp="1"/>
          </p:cNvSpPr>
          <p:nvPr>
            <p:custDataLst>
              <p:tags r:id="rId11"/>
            </p:custDataLst>
          </p:nvPr>
        </p:nvSpPr>
        <p:spPr bwMode="gray">
          <a:xfrm>
            <a:off x="309563" y="460626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BE0785-3428-4FCB-B128-B3126B0B9BD1}" type="datetime'''''''''''''''''''''''5'''''''''''''''''''''''''">
              <a:rPr lang="en-US" altLang="en-US" sz="1000" smtClean="0"/>
              <a:pPr/>
              <a:t>5</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88DF2EBC-EB00-43AF-A1C8-A5B3140CF2C3}"/>
              </a:ext>
            </a:extLst>
          </p:cNvPr>
          <p:cNvSpPr>
            <a:spLocks noGrp="1"/>
          </p:cNvSpPr>
          <p:nvPr>
            <p:custDataLst>
              <p:tags r:id="rId12"/>
            </p:custDataLst>
          </p:nvPr>
        </p:nvSpPr>
        <p:spPr bwMode="gray">
          <a:xfrm>
            <a:off x="309563" y="412814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E522FF-043B-48E9-BFBC-FC7F3C359558}" type="datetime'''''''''''''''''''''''''''''''''''''''''''''''7'''''''''''">
              <a:rPr lang="en-US" altLang="en-US" sz="1000" smtClean="0"/>
              <a:pPr/>
              <a:t>7</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CCDC0334-02E6-488B-B88E-9FA99B931AC3}"/>
              </a:ext>
            </a:extLst>
          </p:cNvPr>
          <p:cNvSpPr>
            <a:spLocks noGrp="1"/>
          </p:cNvSpPr>
          <p:nvPr>
            <p:custDataLst>
              <p:tags r:id="rId13"/>
            </p:custDataLst>
          </p:nvPr>
        </p:nvSpPr>
        <p:spPr bwMode="gray">
          <a:xfrm>
            <a:off x="309563" y="389461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E4D6EB-4AAA-4056-AAD9-FD7243FA87FB}" type="datetime'''''''8'">
              <a:rPr lang="en-US" altLang="en-US" sz="1000" smtClean="0"/>
              <a:pPr/>
              <a:t>8</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36729174-738A-4143-85BA-11020690AD9A}"/>
              </a:ext>
            </a:extLst>
          </p:cNvPr>
          <p:cNvSpPr>
            <a:spLocks noGrp="1"/>
          </p:cNvSpPr>
          <p:nvPr>
            <p:custDataLst>
              <p:tags r:id="rId14"/>
            </p:custDataLst>
          </p:nvPr>
        </p:nvSpPr>
        <p:spPr bwMode="gray">
          <a:xfrm>
            <a:off x="309563" y="365161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0CB8E9F-6149-4D2A-9A33-42D73E2EC7D0}" type="datetime'''''''''''''''''''''''''9'''''''''''''''''''''''''''''''">
              <a:rPr lang="en-US" altLang="en-US" sz="1000" smtClean="0"/>
              <a:pPr/>
              <a:t>9</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931728A3-4702-4213-8707-73FFB7327E3A}"/>
              </a:ext>
            </a:extLst>
          </p:cNvPr>
          <p:cNvSpPr>
            <a:spLocks noGrp="1"/>
          </p:cNvSpPr>
          <p:nvPr>
            <p:custDataLst>
              <p:tags r:id="rId15"/>
            </p:custDataLst>
          </p:nvPr>
        </p:nvSpPr>
        <p:spPr bwMode="gray">
          <a:xfrm>
            <a:off x="239713" y="342203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79FEAF2-AA2C-41CE-BF44-778015C73E50}" type="datetime'''''''''''''''''''''1''''''''''''''''''''''''''''''''''0'''">
              <a:rPr lang="en-US" altLang="en-US" sz="1000" smtClean="0"/>
              <a:pPr/>
              <a:t>10</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F72F5CBA-B87E-4BE6-B6F7-5B09109996BF}"/>
              </a:ext>
            </a:extLst>
          </p:cNvPr>
          <p:cNvSpPr>
            <a:spLocks noGrp="1"/>
          </p:cNvSpPr>
          <p:nvPr>
            <p:custDataLst>
              <p:tags r:id="rId16"/>
            </p:custDataLst>
          </p:nvPr>
        </p:nvSpPr>
        <p:spPr bwMode="gray">
          <a:xfrm>
            <a:off x="239713" y="318297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2B77E70-EFE9-4306-84ED-3D7453FF6922}" type="datetime'''''''''''''''''''''''1''''''1'''''''">
              <a:rPr lang="en-US" altLang="en-US" sz="1000" smtClean="0"/>
              <a:pPr/>
              <a:t>11</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78C53D0E-3CA9-4ACF-864B-B57A7A0AF924}"/>
              </a:ext>
            </a:extLst>
          </p:cNvPr>
          <p:cNvSpPr>
            <a:spLocks noGrp="1"/>
          </p:cNvSpPr>
          <p:nvPr>
            <p:custDataLst>
              <p:tags r:id="rId17"/>
            </p:custDataLst>
          </p:nvPr>
        </p:nvSpPr>
        <p:spPr bwMode="gray">
          <a:xfrm>
            <a:off x="1748781" y="3271877"/>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E35C03-9BE4-46EE-A47E-F0822037C175}" type="datetime'1''''''''''''''''''''''0.''''''''''''''''''3'''''''''''''">
              <a:rPr lang="en-US" altLang="en-US" sz="1000" smtClean="0">
                <a:effectLst/>
              </a:rPr>
              <a:pPr/>
              <a:t>10.3</a:t>
            </a:fld>
            <a:endParaRPr lang="ja-JP" altLang="en-US" sz="1000" dirty="0">
              <a:sym typeface="+mn-lt"/>
            </a:endParaRPr>
          </a:p>
        </p:txBody>
      </p:sp>
      <p:sp>
        <p:nvSpPr>
          <p:cNvPr id="21" name="テキスト プレースホルダ 9"/>
          <p:cNvSpPr>
            <a:spLocks noGrp="1"/>
          </p:cNvSpPr>
          <p:nvPr>
            <p:custDataLst>
              <p:tags r:id="rId18"/>
            </p:custDataLst>
          </p:nvPr>
        </p:nvSpPr>
        <p:spPr bwMode="auto">
          <a:xfrm>
            <a:off x="311574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D00CE4-681A-4949-BFBA-4369B3EFC04B}" type="datetime'''''''''''''''''''''''''''2''''''''''''''''''''0'''">
              <a:rPr lang="en-US" altLang="en-US" sz="1000" smtClean="0"/>
              <a:pPr/>
              <a:t>20</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25660026-B42E-4AF6-89D4-4A0EC726F0DE}"/>
              </a:ext>
            </a:extLst>
          </p:cNvPr>
          <p:cNvSpPr>
            <a:spLocks noGrp="1"/>
          </p:cNvSpPr>
          <p:nvPr>
            <p:custDataLst>
              <p:tags r:id="rId19"/>
            </p:custDataLst>
          </p:nvPr>
        </p:nvSpPr>
        <p:spPr bwMode="gray">
          <a:xfrm>
            <a:off x="4342273" y="296685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86EDAE-8D6C-490D-A7E6-72ACAAA6EFFD}" type="datetime'''''''''''''''''1''''1''''''''.6'''''''''''''''">
              <a:rPr lang="en-US" altLang="en-US" sz="1000" smtClean="0">
                <a:effectLst/>
                <a:sym typeface="+mn-lt"/>
              </a:rPr>
              <a:pPr marL="0" indent="0" algn="ctr">
                <a:spcBef>
                  <a:spcPct val="0"/>
                </a:spcBef>
                <a:buNone/>
              </a:pPr>
              <a:t>11.6</a:t>
            </a:fld>
            <a:endParaRPr lang="ja-JP" altLang="en-US" sz="1000" dirty="0">
              <a:sym typeface="+mn-lt"/>
            </a:endParaRPr>
          </a:p>
        </p:txBody>
      </p:sp>
      <p:sp>
        <p:nvSpPr>
          <p:cNvPr id="24" name="テキスト プレースホルダ 9"/>
          <p:cNvSpPr>
            <a:spLocks noGrp="1"/>
          </p:cNvSpPr>
          <p:nvPr>
            <p:custDataLst>
              <p:tags r:id="rId20"/>
            </p:custDataLst>
          </p:nvPr>
        </p:nvSpPr>
        <p:spPr bwMode="auto">
          <a:xfrm>
            <a:off x="897547" y="5961185"/>
            <a:ext cx="292100" cy="15386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2018</a:t>
            </a:r>
            <a:endParaRPr kumimoji="0" lang="ja-JP" altLang="en-US" sz="1000" dirty="0">
              <a:sym typeface="+mn-lt"/>
            </a:endParaRPr>
          </a:p>
        </p:txBody>
      </p:sp>
      <p:sp>
        <p:nvSpPr>
          <p:cNvPr id="22" name="テキスト プレースホルダ 9"/>
          <p:cNvSpPr>
            <a:spLocks noGrp="1"/>
          </p:cNvSpPr>
          <p:nvPr>
            <p:custDataLst>
              <p:tags r:id="rId21"/>
            </p:custDataLst>
          </p:nvPr>
        </p:nvSpPr>
        <p:spPr bwMode="auto">
          <a:xfrm>
            <a:off x="204981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EEEDAE-6090-4A83-AD89-8CD3B58F97B7}" type="datetime'''''''''1''''''''''''''''''''''''''''''''''''''''9'''''''''''">
              <a:rPr lang="en-US" altLang="en-US" sz="1000" smtClean="0"/>
              <a:pPr/>
              <a:t>19</a:t>
            </a:fld>
            <a:endParaRPr kumimoji="0" lang="ja-JP" altLang="en-US" sz="1000" dirty="0">
              <a:sym typeface="+mn-lt"/>
            </a:endParaRPr>
          </a:p>
        </p:txBody>
      </p:sp>
      <p:sp>
        <p:nvSpPr>
          <p:cNvPr id="20" name="テキスト プレースホルダ 9"/>
          <p:cNvSpPr>
            <a:spLocks noGrp="1"/>
          </p:cNvSpPr>
          <p:nvPr>
            <p:custDataLst>
              <p:tags r:id="rId22"/>
            </p:custDataLst>
          </p:nvPr>
        </p:nvSpPr>
        <p:spPr bwMode="auto">
          <a:xfrm>
            <a:off x="4199256"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7788F0-4F0F-4718-8722-D3A1ED2F30F4}" type="datetime'''2''''''''''''''''''''''''''''1'''''''''''''''''''''''">
              <a:rPr lang="en-US" altLang="en-US" sz="1000" smtClean="0"/>
              <a:pPr/>
              <a:t>21</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49798D5B-F485-4054-A46E-EC28A76025B1}"/>
              </a:ext>
            </a:extLst>
          </p:cNvPr>
          <p:cNvSpPr>
            <a:spLocks noGrp="1"/>
          </p:cNvSpPr>
          <p:nvPr>
            <p:custDataLst>
              <p:tags r:id="rId23"/>
            </p:custDataLst>
          </p:nvPr>
        </p:nvSpPr>
        <p:spPr bwMode="gray">
          <a:xfrm>
            <a:off x="735344" y="378968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8E772-83F2-484E-8E5C-5058E598F29C}" type="datetime'''''''8''''''''.''''''''''1'''''''''''''''''''''''''''">
              <a:rPr lang="en-US" altLang="en-US" sz="1000" smtClean="0">
                <a:effectLst/>
              </a:rPr>
              <a:pPr/>
              <a:t>8.1</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65186E93-0EAF-4E6E-84EA-FAE670BCF498}"/>
              </a:ext>
            </a:extLst>
          </p:cNvPr>
          <p:cNvSpPr>
            <a:spLocks noGrp="1"/>
          </p:cNvSpPr>
          <p:nvPr>
            <p:custDataLst>
              <p:tags r:id="rId24"/>
            </p:custDataLst>
          </p:nvPr>
        </p:nvSpPr>
        <p:spPr bwMode="gray">
          <a:xfrm>
            <a:off x="3267218" y="325676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824AC1-B5B8-4360-8B4F-2E3283451D7B}" type="datetime'''''''''1''''''0''''.''''''''''''''3'''''''''''''''''''''''">
              <a:rPr lang="en-US" altLang="en-US" sz="1000" smtClean="0">
                <a:effectLst/>
              </a:rPr>
              <a:pPr/>
              <a:t>10.3</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73DA086E-E711-4274-B4EE-700B1B67F9EB}"/>
              </a:ext>
            </a:extLst>
          </p:cNvPr>
          <p:cNvSpPr>
            <a:spLocks noGrp="1"/>
          </p:cNvSpPr>
          <p:nvPr>
            <p:custDataLst>
              <p:tags r:id="rId25"/>
            </p:custDataLst>
          </p:nvPr>
        </p:nvSpPr>
        <p:spPr bwMode="gray">
          <a:xfrm>
            <a:off x="2192163" y="286520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B97C91-14BB-48CE-94A8-5047CB0D1645}" type="datetime'''''''''''''1''''''2.''''''''''''''''''''''''''''''''0'''''''">
              <a:rPr lang="en-US" altLang="en-US" sz="1000" smtClean="0">
                <a:effectLst/>
                <a:sym typeface="+mn-lt"/>
              </a:rPr>
              <a:pPr marL="0" indent="0" algn="ctr">
                <a:spcBef>
                  <a:spcPct val="0"/>
                </a:spcBef>
                <a:buNone/>
              </a:pPr>
              <a:t>12.0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978A6C54-2599-4598-8134-7BEC78FFA48E}"/>
              </a:ext>
            </a:extLst>
          </p:cNvPr>
          <p:cNvSpPr>
            <a:spLocks noGrp="1"/>
          </p:cNvSpPr>
          <p:nvPr>
            <p:custDataLst>
              <p:tags r:id="rId26"/>
            </p:custDataLst>
          </p:nvPr>
        </p:nvSpPr>
        <p:spPr bwMode="gray">
          <a:xfrm>
            <a:off x="1117108" y="330916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8AADBE-DC57-4E01-B1C9-3C1B007D21DD}" type="datetime'''''''''''''''''''''1''0''.''''''''''''''''''''1'">
              <a:rPr lang="en-US" altLang="en-US" sz="1000" smtClean="0">
                <a:effectLst/>
                <a:sym typeface="+mn-lt"/>
              </a:rPr>
              <a:pPr marL="0" indent="0" algn="ctr">
                <a:spcBef>
                  <a:spcPct val="0"/>
                </a:spcBef>
                <a:buNone/>
              </a:pPr>
              <a:t>10.1</a:t>
            </a:fld>
            <a:endParaRPr lang="ja-JP" altLang="en-US" sz="1000" dirty="0">
              <a:sym typeface="+mn-lt"/>
            </a:endParaRPr>
          </a:p>
        </p:txBody>
      </p:sp>
      <p:sp>
        <p:nvSpPr>
          <p:cNvPr id="103" name="テキスト プレースホルダ 9">
            <a:extLst>
              <a:ext uri="{FF2B5EF4-FFF2-40B4-BE49-F238E27FC236}">
                <a16:creationId xmlns:a16="http://schemas.microsoft.com/office/drawing/2014/main" id="{E623C2CD-1CFA-4513-8459-10D0BE434175}"/>
              </a:ext>
            </a:extLst>
          </p:cNvPr>
          <p:cNvSpPr>
            <a:spLocks noGrp="1"/>
          </p:cNvSpPr>
          <p:nvPr>
            <p:custDataLst>
              <p:tags r:id="rId27"/>
            </p:custDataLst>
          </p:nvPr>
        </p:nvSpPr>
        <p:spPr bwMode="gray">
          <a:xfrm>
            <a:off x="2832068" y="3264706"/>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1CBE36-2010-486E-8029-BEB5FE0B99B6}" type="datetime'''''''''''''''''''''''''''''''1''0.''''''''''''3'''">
              <a:rPr lang="en-US" altLang="en-US" sz="1000" smtClean="0">
                <a:effectLst/>
              </a:rPr>
              <a:pPr/>
              <a:t>10.3</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B8A5186C-3EFD-458D-B81E-9999CD2C58B0}"/>
              </a:ext>
            </a:extLst>
          </p:cNvPr>
          <p:cNvSpPr>
            <a:spLocks noGrp="1"/>
          </p:cNvSpPr>
          <p:nvPr>
            <p:custDataLst>
              <p:tags r:id="rId28"/>
            </p:custDataLst>
          </p:nvPr>
        </p:nvSpPr>
        <p:spPr bwMode="gray">
          <a:xfrm>
            <a:off x="3915355" y="301930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3FBD7E-B371-45E0-80F6-A1D00BB1A9E9}" type="datetime'''''''1''''''''1''''.''3'''''''''''''''''''''''''''''''">
              <a:rPr lang="en-US" altLang="en-US" sz="1000" smtClean="0">
                <a:effectLst/>
                <a:sym typeface="+mn-lt"/>
              </a:rPr>
              <a:pPr marL="0" indent="0" algn="ctr">
                <a:spcBef>
                  <a:spcPct val="0"/>
                </a:spcBef>
                <a:buNone/>
              </a:pPr>
              <a:t>11.3</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a:t>
              </a:r>
              <a:r>
                <a:rPr lang="ja-JP" altLang="en-US" sz="1400" b="1" dirty="0">
                  <a:solidFill>
                    <a:srgbClr val="000000"/>
                  </a:solidFill>
                  <a:latin typeface="Arial Black" pitchFamily="34" charset="0"/>
                  <a:ea typeface="HGP創英角ｺﾞｼｯｸUB" pitchFamily="50" charset="-128"/>
                </a:rPr>
                <a:t>輸出入額</a:t>
              </a:r>
              <a:endParaRPr lang="en-US" altLang="ko-KR" sz="1400" b="1" dirty="0">
                <a:solidFill>
                  <a:srgbClr val="000000"/>
                </a:solidFill>
                <a:latin typeface="Arial Black" pitchFamily="34" charset="0"/>
                <a:ea typeface="HGP創英角ｺﾞｼｯｸUB" pitchFamily="50" charset="-128"/>
              </a:endParaRPr>
            </a:p>
          </p:txBody>
        </p:sp>
      </p:grpSp>
      <p:graphicFrame>
        <p:nvGraphicFramePr>
          <p:cNvPr id="72" name="Chart 71">
            <a:extLst>
              <a:ext uri="{FF2B5EF4-FFF2-40B4-BE49-F238E27FC236}">
                <a16:creationId xmlns:a16="http://schemas.microsoft.com/office/drawing/2014/main" id="{4C50EB73-9D17-4BF6-B8A1-B54B5A95B617}"/>
              </a:ext>
            </a:extLst>
          </p:cNvPr>
          <p:cNvGraphicFramePr/>
          <p:nvPr>
            <p:custDataLst>
              <p:tags r:id="rId29"/>
            </p:custDataLst>
            <p:extLst>
              <p:ext uri="{D42A27DB-BD31-4B8C-83A1-F6EECF244321}">
                <p14:modId xmlns:p14="http://schemas.microsoft.com/office/powerpoint/2010/main" val="3232172787"/>
              </p:ext>
            </p:extLst>
          </p:nvPr>
        </p:nvGraphicFramePr>
        <p:xfrm>
          <a:off x="7008813" y="3325813"/>
          <a:ext cx="2508250" cy="2498725"/>
        </p:xfrm>
        <a:graphic>
          <a:graphicData uri="http://schemas.openxmlformats.org/drawingml/2006/chart">
            <c:chart xmlns:c="http://schemas.openxmlformats.org/drawingml/2006/chart" xmlns:r="http://schemas.openxmlformats.org/officeDocument/2006/relationships" r:id="rId49"/>
          </a:graphicData>
        </a:graphic>
      </p:graphicFrame>
      <p:sp>
        <p:nvSpPr>
          <p:cNvPr id="35" name="テキスト プレースホルダ 9"/>
          <p:cNvSpPr>
            <a:spLocks noGrp="1"/>
          </p:cNvSpPr>
          <p:nvPr>
            <p:custDataLst>
              <p:tags r:id="rId30"/>
            </p:custDataLst>
          </p:nvPr>
        </p:nvSpPr>
        <p:spPr bwMode="auto">
          <a:xfrm>
            <a:off x="7080374" y="532814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B3D73F-1EEA-4E6D-AD71-EB73D7BF16F2}" type="datetime'''''''''''''日''''''''''''本'''''''''">
              <a:rPr lang="ja-JP" altLang="en-US" sz="1000" smtClean="0"/>
              <a:pPr/>
              <a:t>日本</a:t>
            </a:fld>
            <a:endParaRPr kumimoji="0" lang="ja-JP" altLang="en-US" sz="1000" dirty="0">
              <a:sym typeface="+mn-lt"/>
            </a:endParaRPr>
          </a:p>
        </p:txBody>
      </p:sp>
      <p:sp>
        <p:nvSpPr>
          <p:cNvPr id="33" name="テキスト プレースホルダ 9"/>
          <p:cNvSpPr>
            <a:spLocks noGrp="1"/>
          </p:cNvSpPr>
          <p:nvPr>
            <p:custDataLst>
              <p:tags r:id="rId31"/>
            </p:custDataLst>
          </p:nvPr>
        </p:nvSpPr>
        <p:spPr bwMode="auto">
          <a:xfrm>
            <a:off x="9258300" y="372427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中国</a:t>
            </a:r>
          </a:p>
        </p:txBody>
      </p:sp>
      <p:sp>
        <p:nvSpPr>
          <p:cNvPr id="51" name="テキスト プレースホルダ 9"/>
          <p:cNvSpPr>
            <a:spLocks noGrp="1"/>
          </p:cNvSpPr>
          <p:nvPr>
            <p:custDataLst>
              <p:tags r:id="rId32"/>
            </p:custDataLst>
          </p:nvPr>
        </p:nvSpPr>
        <p:spPr bwMode="auto">
          <a:xfrm>
            <a:off x="6823075" y="3844524"/>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9" name="テキスト プレースホルダ 9"/>
          <p:cNvSpPr>
            <a:spLocks noGrp="1"/>
          </p:cNvSpPr>
          <p:nvPr>
            <p:custDataLst>
              <p:tags r:id="rId33"/>
            </p:custDataLst>
          </p:nvPr>
        </p:nvSpPr>
        <p:spPr bwMode="auto">
          <a:xfrm>
            <a:off x="7607115" y="571959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714136-91B5-4575-ACFA-14FE7A3D3034}" type="datetime'韓''''''国'''''''">
              <a:rPr lang="ja-JP" altLang="en-US" sz="1000" smtClean="0"/>
              <a:pPr/>
              <a:t>韓国</a:t>
            </a:fld>
            <a:endParaRPr kumimoji="0" lang="ja-JP" altLang="en-US" sz="1000" dirty="0">
              <a:sym typeface="+mn-lt"/>
            </a:endParaRPr>
          </a:p>
        </p:txBody>
      </p:sp>
      <p:sp>
        <p:nvSpPr>
          <p:cNvPr id="34" name="テキスト プレースホルダ 9"/>
          <p:cNvSpPr>
            <a:spLocks noGrp="1"/>
          </p:cNvSpPr>
          <p:nvPr>
            <p:custDataLst>
              <p:tags r:id="rId34"/>
            </p:custDataLst>
          </p:nvPr>
        </p:nvSpPr>
        <p:spPr bwMode="auto">
          <a:xfrm>
            <a:off x="9398001" y="5055087"/>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アメリカ</a:t>
            </a:r>
            <a:endParaRPr kumimoji="0" lang="ja-JP" altLang="en-US" sz="1000" dirty="0">
              <a:sym typeface="+mn-lt"/>
            </a:endParaRPr>
          </a:p>
        </p:txBody>
      </p:sp>
      <p:sp>
        <p:nvSpPr>
          <p:cNvPr id="37" name="テキスト プレースホルダ 9"/>
          <p:cNvSpPr>
            <a:spLocks noGrp="1"/>
          </p:cNvSpPr>
          <p:nvPr>
            <p:custDataLst>
              <p:tags r:id="rId35"/>
            </p:custDataLst>
          </p:nvPr>
        </p:nvSpPr>
        <p:spPr bwMode="auto">
          <a:xfrm>
            <a:off x="8459417" y="5772067"/>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ドイツ</a:t>
            </a:r>
          </a:p>
        </p:txBody>
      </p:sp>
      <p:sp>
        <p:nvSpPr>
          <p:cNvPr id="25" name="Rectangle 24"/>
          <p:cNvSpPr/>
          <p:nvPr>
            <p:custDataLst>
              <p:tags r:id="rId36"/>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37"/>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プレースホルダ 9"/>
          <p:cNvSpPr>
            <a:spLocks noGrp="1"/>
          </p:cNvSpPr>
          <p:nvPr>
            <p:custDataLst>
              <p:tags r:id="rId38"/>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63" name="テキスト プレースホルダ 9"/>
          <p:cNvSpPr>
            <a:spLocks noGrp="1"/>
          </p:cNvSpPr>
          <p:nvPr>
            <p:custDataLst>
              <p:tags r:id="rId39"/>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7" name="テキスト ボックス 4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年、輸出額が輸入額を上回り、輸出額の順調な伸びが見られる。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年時点では、主な輸入相手国は、中国、アメリカ、ドイツ、韓国、日本であり、日本は約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と推計されており、今後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年間、毎年平均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％以上の成長が見込まれている。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21">
            <a:extLst>
              <a:ext uri="{FF2B5EF4-FFF2-40B4-BE49-F238E27FC236}">
                <a16:creationId xmlns:a16="http://schemas.microsoft.com/office/drawing/2014/main" id="{DE6D1A04-2FEE-4339-AC54-33A8721F9F41}"/>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
        <p:nvSpPr>
          <p:cNvPr id="7" name="テキスト プレースホルダ 9">
            <a:extLst>
              <a:ext uri="{FF2B5EF4-FFF2-40B4-BE49-F238E27FC236}">
                <a16:creationId xmlns:a16="http://schemas.microsoft.com/office/drawing/2014/main" id="{3353115C-9AAA-CB39-913B-023523D6D1B1}"/>
              </a:ext>
            </a:extLst>
          </p:cNvPr>
          <p:cNvSpPr>
            <a:spLocks noGrp="1"/>
          </p:cNvSpPr>
          <p:nvPr>
            <p:custDataLst>
              <p:tags r:id="rId40"/>
            </p:custDataLst>
          </p:nvPr>
        </p:nvSpPr>
        <p:spPr bwMode="auto">
          <a:xfrm>
            <a:off x="5273976"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22</a:t>
            </a:r>
            <a:endParaRPr kumimoji="0" lang="ja-JP" altLang="en-US" sz="1000" dirty="0">
              <a:sym typeface="+mn-lt"/>
            </a:endParaRPr>
          </a:p>
        </p:txBody>
      </p:sp>
      <p:sp>
        <p:nvSpPr>
          <p:cNvPr id="8" name="テキスト プレースホルダ 9">
            <a:extLst>
              <a:ext uri="{FF2B5EF4-FFF2-40B4-BE49-F238E27FC236}">
                <a16:creationId xmlns:a16="http://schemas.microsoft.com/office/drawing/2014/main" id="{7BC80151-F6AF-D8E4-607F-125B94A5F1A7}"/>
              </a:ext>
            </a:extLst>
          </p:cNvPr>
          <p:cNvSpPr>
            <a:spLocks noGrp="1"/>
          </p:cNvSpPr>
          <p:nvPr>
            <p:custDataLst>
              <p:tags r:id="rId41"/>
            </p:custDataLst>
          </p:nvPr>
        </p:nvSpPr>
        <p:spPr bwMode="gray">
          <a:xfrm>
            <a:off x="239713" y="2705991"/>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t>13</a:t>
            </a:r>
            <a:endParaRPr lang="ja-JP" altLang="en-US" sz="1000" dirty="0">
              <a:sym typeface="+mn-lt"/>
            </a:endParaRPr>
          </a:p>
        </p:txBody>
      </p:sp>
      <p:sp>
        <p:nvSpPr>
          <p:cNvPr id="12" name="テキスト プレースホルダ 9">
            <a:extLst>
              <a:ext uri="{FF2B5EF4-FFF2-40B4-BE49-F238E27FC236}">
                <a16:creationId xmlns:a16="http://schemas.microsoft.com/office/drawing/2014/main" id="{C67FDE02-5E34-545E-B824-5C08D43F4E3C}"/>
              </a:ext>
            </a:extLst>
          </p:cNvPr>
          <p:cNvSpPr>
            <a:spLocks noGrp="1"/>
          </p:cNvSpPr>
          <p:nvPr>
            <p:custDataLst>
              <p:tags r:id="rId42"/>
            </p:custDataLst>
          </p:nvPr>
        </p:nvSpPr>
        <p:spPr bwMode="gray">
          <a:xfrm>
            <a:off x="4998641" y="267844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effectLst/>
                <a:sym typeface="+mn-lt"/>
              </a:rPr>
              <a:t>12.7</a:t>
            </a:r>
            <a:endParaRPr lang="ja-JP" altLang="en-US" sz="1000" dirty="0">
              <a:sym typeface="+mn-lt"/>
            </a:endParaRPr>
          </a:p>
        </p:txBody>
      </p:sp>
      <p:sp>
        <p:nvSpPr>
          <p:cNvPr id="17" name="テキスト プレースホルダ 9">
            <a:extLst>
              <a:ext uri="{FF2B5EF4-FFF2-40B4-BE49-F238E27FC236}">
                <a16:creationId xmlns:a16="http://schemas.microsoft.com/office/drawing/2014/main" id="{4970E5C2-E545-87B2-653A-F9B44599E2A2}"/>
              </a:ext>
            </a:extLst>
          </p:cNvPr>
          <p:cNvSpPr>
            <a:spLocks noGrp="1"/>
          </p:cNvSpPr>
          <p:nvPr>
            <p:custDataLst>
              <p:tags r:id="rId43"/>
            </p:custDataLst>
          </p:nvPr>
        </p:nvSpPr>
        <p:spPr bwMode="gray">
          <a:xfrm>
            <a:off x="5417328" y="299144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11.4</a:t>
            </a:r>
            <a:endParaRPr lang="ja-JP" altLang="en-US" sz="1000" dirty="0">
              <a:sym typeface="+mn-lt"/>
            </a:endParaRPr>
          </a:p>
        </p:txBody>
      </p:sp>
    </p:spTree>
    <p:extLst>
      <p:ext uri="{BB962C8B-B14F-4D97-AF65-F5344CB8AC3E}">
        <p14:creationId xmlns:p14="http://schemas.microsoft.com/office/powerpoint/2010/main" val="220164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78">
            <a:extLst>
              <a:ext uri="{FF2B5EF4-FFF2-40B4-BE49-F238E27FC236}">
                <a16:creationId xmlns:a16="http://schemas.microsoft.com/office/drawing/2014/main" id="{B6605F82-828F-8B8F-158A-9BE010EB80B0}"/>
              </a:ext>
            </a:extLst>
          </p:cNvPr>
          <p:cNvGraphicFramePr/>
          <p:nvPr>
            <p:custDataLst>
              <p:tags r:id="rId1"/>
            </p:custDataLst>
            <p:extLst>
              <p:ext uri="{D42A27DB-BD31-4B8C-83A1-F6EECF244321}">
                <p14:modId xmlns:p14="http://schemas.microsoft.com/office/powerpoint/2010/main" val="3738007280"/>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170"/>
          </a:graphicData>
        </a:graphic>
      </p:graphicFrame>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1" imgW="270" imgH="270" progId="TCLayout.ActiveDocument.1">
                  <p:embed/>
                </p:oleObj>
              </mc:Choice>
              <mc:Fallback>
                <p:oleObj name="think-cell Slide" r:id="rId171" imgW="270" imgH="270" progId="TCLayout.ActiveDocument.1">
                  <p:embed/>
                  <p:pic>
                    <p:nvPicPr>
                      <p:cNvPr id="7" name="オブジェクト 6" hidden="1"/>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817565"/>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9,750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億人弱まで成長し、成長率は横ばい</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13978" y="656489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61" name="Chart 260">
            <a:extLst>
              <a:ext uri="{FF2B5EF4-FFF2-40B4-BE49-F238E27FC236}">
                <a16:creationId xmlns:a16="http://schemas.microsoft.com/office/drawing/2014/main" id="{A5A7B90E-FEB5-47CF-98F5-92FCE4049620}"/>
              </a:ext>
            </a:extLst>
          </p:cNvPr>
          <p:cNvGraphicFramePr/>
          <p:nvPr>
            <p:custDataLst>
              <p:tags r:id="rId4"/>
            </p:custDataLst>
            <p:extLst>
              <p:ext uri="{D42A27DB-BD31-4B8C-83A1-F6EECF244321}">
                <p14:modId xmlns:p14="http://schemas.microsoft.com/office/powerpoint/2010/main" val="4095490043"/>
              </p:ext>
            </p:extLst>
          </p:nvPr>
        </p:nvGraphicFramePr>
        <p:xfrm>
          <a:off x="233363" y="2452688"/>
          <a:ext cx="9377362" cy="1335087"/>
        </p:xfrm>
        <a:graphic>
          <a:graphicData uri="http://schemas.openxmlformats.org/drawingml/2006/chart">
            <c:chart xmlns:c="http://schemas.openxmlformats.org/drawingml/2006/chart" xmlns:r="http://schemas.openxmlformats.org/officeDocument/2006/relationships" r:id="rId173"/>
          </a:graphicData>
        </a:graphic>
      </p:graphicFrame>
      <p:cxnSp>
        <p:nvCxnSpPr>
          <p:cNvPr id="188" name="Straight Connector 187">
            <a:extLst>
              <a:ext uri="{FF2B5EF4-FFF2-40B4-BE49-F238E27FC236}">
                <a16:creationId xmlns:a16="http://schemas.microsoft.com/office/drawing/2014/main" id="{3BC9154B-3B46-407A-9C54-23072017E0FB}"/>
              </a:ext>
            </a:extLst>
          </p:cNvPr>
          <p:cNvCxnSpPr/>
          <p:nvPr>
            <p:custDataLst>
              <p:tags r:id="rId5"/>
            </p:custDataLst>
          </p:nvPr>
        </p:nvCxnSpPr>
        <p:spPr bwMode="auto">
          <a:xfrm>
            <a:off x="6618288" y="2905125"/>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390" name="テキスト プレースホルダ 9">
            <a:extLst>
              <a:ext uri="{FF2B5EF4-FFF2-40B4-BE49-F238E27FC236}">
                <a16:creationId xmlns:a16="http://schemas.microsoft.com/office/drawing/2014/main" id="{D3963930-52A5-4779-BEB5-57403CABB7FA}"/>
              </a:ext>
            </a:extLst>
          </p:cNvPr>
          <p:cNvSpPr>
            <a:spLocks noGrp="1"/>
          </p:cNvSpPr>
          <p:nvPr>
            <p:custDataLst>
              <p:tags r:id="rId6"/>
            </p:custDataLst>
          </p:nvPr>
        </p:nvSpPr>
        <p:spPr bwMode="gray">
          <a:xfrm>
            <a:off x="7243391" y="2779786"/>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E458BB-AABE-4352-923F-042E7579FF89}" type="datetime'''''''''''''''''''''''''''''0''''''.''''9'''''''''''''''''''''">
              <a:rPr lang="ja-JP" altLang="en-US" sz="1000" smtClean="0">
                <a:effectLst/>
                <a:sym typeface="+mn-lt"/>
              </a:rPr>
              <a:pPr marL="0" indent="0" algn="ctr">
                <a:spcBef>
                  <a:spcPct val="0"/>
                </a:spcBef>
                <a:buNone/>
              </a:pPr>
              <a:t>0.9</a:t>
            </a:fld>
            <a:endParaRPr lang="ja-JP" altLang="en-US" sz="1000" dirty="0">
              <a:sym typeface="+mn-lt"/>
            </a:endParaRPr>
          </a:p>
        </p:txBody>
      </p:sp>
      <p:sp>
        <p:nvSpPr>
          <p:cNvPr id="84" name="Text Placeholder 12"/>
          <p:cNvSpPr>
            <a:spLocks noGrp="1"/>
          </p:cNvSpPr>
          <p:nvPr>
            <p:custDataLst>
              <p:tags r:id="rId7"/>
            </p:custDataLst>
          </p:nvPr>
        </p:nvSpPr>
        <p:spPr bwMode="auto">
          <a:xfrm>
            <a:off x="10985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85" name="Text Placeholder 12"/>
          <p:cNvSpPr>
            <a:spLocks noGrp="1"/>
          </p:cNvSpPr>
          <p:nvPr>
            <p:custDataLst>
              <p:tags r:id="rId8"/>
            </p:custDataLst>
          </p:nvPr>
        </p:nvSpPr>
        <p:spPr bwMode="auto">
          <a:xfrm>
            <a:off x="687388" y="38258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48" name="Text Placeholder 12"/>
          <p:cNvSpPr>
            <a:spLocks noGrp="1"/>
          </p:cNvSpPr>
          <p:nvPr>
            <p:custDataLst>
              <p:tags r:id="rId9"/>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10"/>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78" name="Text Placeholder 12"/>
          <p:cNvSpPr>
            <a:spLocks noGrp="1"/>
          </p:cNvSpPr>
          <p:nvPr>
            <p:custDataLst>
              <p:tags r:id="rId11"/>
            </p:custDataLst>
          </p:nvPr>
        </p:nvSpPr>
        <p:spPr bwMode="auto">
          <a:xfrm>
            <a:off x="24669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83" name="Text Placeholder 12"/>
          <p:cNvSpPr>
            <a:spLocks noGrp="1"/>
          </p:cNvSpPr>
          <p:nvPr>
            <p:custDataLst>
              <p:tags r:id="rId12"/>
            </p:custDataLst>
          </p:nvPr>
        </p:nvSpPr>
        <p:spPr bwMode="auto">
          <a:xfrm>
            <a:off x="14414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2" name="Text Placeholder 12"/>
          <p:cNvSpPr>
            <a:spLocks noGrp="1"/>
          </p:cNvSpPr>
          <p:nvPr>
            <p:custDataLst>
              <p:tags r:id="rId13"/>
            </p:custDataLst>
          </p:nvPr>
        </p:nvSpPr>
        <p:spPr bwMode="auto">
          <a:xfrm>
            <a:off x="17827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14"/>
            </p:custDataLst>
          </p:nvPr>
        </p:nvSpPr>
        <p:spPr bwMode="auto">
          <a:xfrm>
            <a:off x="82835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useBgFill="1">
        <p:nvSpPr>
          <p:cNvPr id="383" name="テキスト プレースホルダ 9">
            <a:extLst>
              <a:ext uri="{FF2B5EF4-FFF2-40B4-BE49-F238E27FC236}">
                <a16:creationId xmlns:a16="http://schemas.microsoft.com/office/drawing/2014/main" id="{FB62ADCE-0881-409B-8C21-62B6914BA832}"/>
              </a:ext>
            </a:extLst>
          </p:cNvPr>
          <p:cNvSpPr>
            <a:spLocks noGrp="1"/>
          </p:cNvSpPr>
          <p:nvPr>
            <p:custDataLst>
              <p:tags r:id="rId15"/>
            </p:custDataLst>
          </p:nvPr>
        </p:nvSpPr>
        <p:spPr bwMode="gray">
          <a:xfrm>
            <a:off x="6523024" y="2706626"/>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8E4A77-61C2-4529-87BB-08871B431C76}"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80" name="Text Placeholder 12"/>
          <p:cNvSpPr>
            <a:spLocks noGrp="1"/>
          </p:cNvSpPr>
          <p:nvPr>
            <p:custDataLst>
              <p:tags r:id="rId16"/>
            </p:custDataLst>
          </p:nvPr>
        </p:nvSpPr>
        <p:spPr bwMode="auto">
          <a:xfrm>
            <a:off x="21256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47" name="Text Placeholder 12"/>
          <p:cNvSpPr>
            <a:spLocks noGrp="1"/>
          </p:cNvSpPr>
          <p:nvPr>
            <p:custDataLst>
              <p:tags r:id="rId17"/>
            </p:custDataLst>
          </p:nvPr>
        </p:nvSpPr>
        <p:spPr bwMode="auto">
          <a:xfrm>
            <a:off x="28098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18"/>
            </p:custDataLst>
          </p:nvPr>
        </p:nvSpPr>
        <p:spPr bwMode="auto">
          <a:xfrm>
            <a:off x="31511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1" name="Text Placeholder 12"/>
          <p:cNvSpPr>
            <a:spLocks noGrp="1"/>
          </p:cNvSpPr>
          <p:nvPr>
            <p:custDataLst>
              <p:tags r:id="rId19"/>
            </p:custDataLst>
          </p:nvPr>
        </p:nvSpPr>
        <p:spPr bwMode="auto">
          <a:xfrm>
            <a:off x="34940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43" name="Text Placeholder 12"/>
          <p:cNvSpPr>
            <a:spLocks noGrp="1"/>
          </p:cNvSpPr>
          <p:nvPr>
            <p:custDataLst>
              <p:tags r:id="rId20"/>
            </p:custDataLst>
          </p:nvPr>
        </p:nvSpPr>
        <p:spPr bwMode="auto">
          <a:xfrm>
            <a:off x="383540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42" name="Text Placeholder 12"/>
          <p:cNvSpPr>
            <a:spLocks noGrp="1"/>
          </p:cNvSpPr>
          <p:nvPr>
            <p:custDataLst>
              <p:tags r:id="rId21"/>
            </p:custDataLst>
          </p:nvPr>
        </p:nvSpPr>
        <p:spPr bwMode="auto">
          <a:xfrm>
            <a:off x="417830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2"/>
            </p:custDataLst>
          </p:nvPr>
        </p:nvSpPr>
        <p:spPr bwMode="auto">
          <a:xfrm>
            <a:off x="451961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53" name="Text Placeholder 12"/>
          <p:cNvSpPr>
            <a:spLocks noGrp="1"/>
          </p:cNvSpPr>
          <p:nvPr>
            <p:custDataLst>
              <p:tags r:id="rId23"/>
            </p:custDataLst>
          </p:nvPr>
        </p:nvSpPr>
        <p:spPr bwMode="auto">
          <a:xfrm>
            <a:off x="794067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45" name="Text Placeholder 12"/>
          <p:cNvSpPr>
            <a:spLocks noGrp="1"/>
          </p:cNvSpPr>
          <p:nvPr>
            <p:custDataLst>
              <p:tags r:id="rId24"/>
            </p:custDataLst>
          </p:nvPr>
        </p:nvSpPr>
        <p:spPr bwMode="auto">
          <a:xfrm>
            <a:off x="554672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52" name="Text Placeholder 12"/>
          <p:cNvSpPr>
            <a:spLocks noGrp="1"/>
          </p:cNvSpPr>
          <p:nvPr>
            <p:custDataLst>
              <p:tags r:id="rId25"/>
            </p:custDataLst>
          </p:nvPr>
        </p:nvSpPr>
        <p:spPr bwMode="auto">
          <a:xfrm>
            <a:off x="75993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77" name="Text Placeholder 12"/>
          <p:cNvSpPr>
            <a:spLocks noGrp="1"/>
          </p:cNvSpPr>
          <p:nvPr>
            <p:custDataLst>
              <p:tags r:id="rId26"/>
            </p:custDataLst>
          </p:nvPr>
        </p:nvSpPr>
        <p:spPr bwMode="auto">
          <a:xfrm>
            <a:off x="588803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76" name="Text Placeholder 12"/>
          <p:cNvSpPr>
            <a:spLocks noGrp="1"/>
          </p:cNvSpPr>
          <p:nvPr>
            <p:custDataLst>
              <p:tags r:id="rId27"/>
            </p:custDataLst>
          </p:nvPr>
        </p:nvSpPr>
        <p:spPr bwMode="auto">
          <a:xfrm>
            <a:off x="623093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195" name="Text Placeholder 12"/>
          <p:cNvSpPr>
            <a:spLocks noGrp="1"/>
          </p:cNvSpPr>
          <p:nvPr>
            <p:custDataLst>
              <p:tags r:id="rId28"/>
            </p:custDataLst>
          </p:nvPr>
        </p:nvSpPr>
        <p:spPr bwMode="auto">
          <a:xfrm>
            <a:off x="65722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7" name="Text Placeholder 12"/>
          <p:cNvSpPr>
            <a:spLocks noGrp="1"/>
          </p:cNvSpPr>
          <p:nvPr>
            <p:custDataLst>
              <p:tags r:id="rId29"/>
            </p:custDataLst>
          </p:nvPr>
        </p:nvSpPr>
        <p:spPr bwMode="auto">
          <a:xfrm>
            <a:off x="725646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useBgFill="1">
        <p:nvSpPr>
          <p:cNvPr id="388" name="テキスト プレースホルダ 9">
            <a:extLst>
              <a:ext uri="{FF2B5EF4-FFF2-40B4-BE49-F238E27FC236}">
                <a16:creationId xmlns:a16="http://schemas.microsoft.com/office/drawing/2014/main" id="{AFA98AD3-6FCC-4193-B206-7B1B16D20F75}"/>
              </a:ext>
            </a:extLst>
          </p:cNvPr>
          <p:cNvSpPr>
            <a:spLocks noGrp="1"/>
          </p:cNvSpPr>
          <p:nvPr>
            <p:custDataLst>
              <p:tags r:id="rId30"/>
            </p:custDataLst>
          </p:nvPr>
        </p:nvSpPr>
        <p:spPr bwMode="gray">
          <a:xfrm>
            <a:off x="6903448" y="2783037"/>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AE17AC-6FCD-435C-B94F-6C1C83A242E8}" type="datetime'''''''''''''''''''''''0.''''''''''''''''''''''''9'''''''">
              <a:rPr lang="ja-JP" altLang="en-US" sz="1000" smtClean="0">
                <a:effectLst/>
                <a:sym typeface="+mn-lt"/>
              </a:rPr>
              <a:pPr marL="0" indent="0" algn="ctr">
                <a:spcBef>
                  <a:spcPct val="0"/>
                </a:spcBef>
                <a:buNone/>
              </a:pPr>
              <a:t>0.9</a:t>
            </a:fld>
            <a:endParaRPr lang="ja-JP" altLang="en-US" sz="1000" dirty="0">
              <a:sym typeface="+mn-lt"/>
            </a:endParaRPr>
          </a:p>
        </p:txBody>
      </p:sp>
      <p:sp>
        <p:nvSpPr>
          <p:cNvPr id="196" name="Text Placeholder 12"/>
          <p:cNvSpPr>
            <a:spLocks noGrp="1"/>
          </p:cNvSpPr>
          <p:nvPr>
            <p:custDataLst>
              <p:tags r:id="rId31"/>
            </p:custDataLst>
          </p:nvPr>
        </p:nvSpPr>
        <p:spPr bwMode="auto">
          <a:xfrm>
            <a:off x="6915150"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44" name="Text Placeholder 12"/>
          <p:cNvSpPr>
            <a:spLocks noGrp="1"/>
          </p:cNvSpPr>
          <p:nvPr>
            <p:custDataLst>
              <p:tags r:id="rId32"/>
            </p:custDataLst>
          </p:nvPr>
        </p:nvSpPr>
        <p:spPr bwMode="auto">
          <a:xfrm>
            <a:off x="5203825"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useBgFill="1">
        <p:nvSpPr>
          <p:cNvPr id="392" name="テキスト プレースホルダ 9">
            <a:extLst>
              <a:ext uri="{FF2B5EF4-FFF2-40B4-BE49-F238E27FC236}">
                <a16:creationId xmlns:a16="http://schemas.microsoft.com/office/drawing/2014/main" id="{E3E72BCD-B153-435D-8768-094E9240CA49}"/>
              </a:ext>
            </a:extLst>
          </p:cNvPr>
          <p:cNvSpPr>
            <a:spLocks noGrp="1"/>
          </p:cNvSpPr>
          <p:nvPr>
            <p:custDataLst>
              <p:tags r:id="rId33"/>
            </p:custDataLst>
          </p:nvPr>
        </p:nvSpPr>
        <p:spPr bwMode="gray">
          <a:xfrm>
            <a:off x="7549312" y="2764022"/>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4BA1BE-7DC3-47D2-8587-9202DE34B54D}" type="datetime'''''''0''''.''''9'''''''''''''''''''''''''''''''''''''''''''''">
              <a:rPr lang="ja-JP" altLang="en-US" sz="1000" smtClean="0">
                <a:effectLst/>
                <a:sym typeface="+mn-lt"/>
              </a:rPr>
              <a:pPr marL="0" indent="0" algn="ctr">
                <a:spcBef>
                  <a:spcPct val="0"/>
                </a:spcBef>
                <a:buNone/>
              </a:pPr>
              <a:t>0.9</a:t>
            </a:fld>
            <a:endParaRPr lang="ja-JP" altLang="en-US" sz="1000" dirty="0">
              <a:sym typeface="+mn-lt"/>
            </a:endParaRPr>
          </a:p>
        </p:txBody>
      </p:sp>
      <p:sp>
        <p:nvSpPr>
          <p:cNvPr id="341" name="テキスト プレースホルダ 9">
            <a:extLst>
              <a:ext uri="{FF2B5EF4-FFF2-40B4-BE49-F238E27FC236}">
                <a16:creationId xmlns:a16="http://schemas.microsoft.com/office/drawing/2014/main" id="{6E600612-50B0-46B5-8DE6-A60403F55DA4}"/>
              </a:ext>
            </a:extLst>
          </p:cNvPr>
          <p:cNvSpPr>
            <a:spLocks noGrp="1"/>
          </p:cNvSpPr>
          <p:nvPr>
            <p:custDataLst>
              <p:tags r:id="rId34"/>
            </p:custDataLst>
          </p:nvPr>
        </p:nvSpPr>
        <p:spPr bwMode="gray">
          <a:xfrm>
            <a:off x="8596313" y="3299261"/>
            <a:ext cx="209550" cy="152400"/>
          </a:xfrm>
          <a:prstGeom prst="rect">
            <a:avLst/>
          </a:prstGeom>
          <a:noFill/>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20B0CA-029C-468C-AD67-04B09647FE6E}" type="datetime'''0''''''''''''''''.''''''''''2'">
              <a:rPr lang="ja-JP" altLang="en-US" sz="1000" smtClean="0">
                <a:effectLst/>
                <a:sym typeface="+mn-lt"/>
              </a:rPr>
              <a:pPr marL="0" indent="0" algn="ctr">
                <a:spcBef>
                  <a:spcPct val="0"/>
                </a:spcBef>
                <a:buNone/>
              </a:pPr>
              <a:t>0.2</a:t>
            </a:fld>
            <a:endParaRPr lang="ja-JP" altLang="en-US" sz="1000" dirty="0">
              <a:sym typeface="+mn-lt"/>
            </a:endParaRPr>
          </a:p>
        </p:txBody>
      </p:sp>
      <p:sp>
        <p:nvSpPr>
          <p:cNvPr id="39" name="Text Placeholder 12"/>
          <p:cNvSpPr>
            <a:spLocks noGrp="1"/>
          </p:cNvSpPr>
          <p:nvPr>
            <p:custDataLst>
              <p:tags r:id="rId35"/>
            </p:custDataLst>
          </p:nvPr>
        </p:nvSpPr>
        <p:spPr bwMode="auto">
          <a:xfrm>
            <a:off x="86248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useBgFill="1">
        <p:nvSpPr>
          <p:cNvPr id="385" name="テキスト プレースホルダ 9">
            <a:extLst>
              <a:ext uri="{FF2B5EF4-FFF2-40B4-BE49-F238E27FC236}">
                <a16:creationId xmlns:a16="http://schemas.microsoft.com/office/drawing/2014/main" id="{2D36E08C-1502-45E0-B793-4FD01C0A2A86}"/>
              </a:ext>
            </a:extLst>
          </p:cNvPr>
          <p:cNvSpPr>
            <a:spLocks noGrp="1"/>
          </p:cNvSpPr>
          <p:nvPr>
            <p:custDataLst>
              <p:tags r:id="rId36"/>
            </p:custDataLst>
          </p:nvPr>
        </p:nvSpPr>
        <p:spPr bwMode="gray">
          <a:xfrm>
            <a:off x="6843713" y="321254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A2D32B-50E1-4574-BE5E-9027A06C6FE9}" type="datetime'''''''9''''''''''4''''''''''''''''''.''''''''''9'">
              <a:rPr lang="ja-JP" altLang="en-US" sz="1000" smtClean="0">
                <a:effectLst/>
                <a:sym typeface="+mn-lt"/>
              </a:rPr>
              <a:pPr marL="0" indent="0" algn="ctr">
                <a:spcBef>
                  <a:spcPct val="0"/>
                </a:spcBef>
                <a:buNone/>
              </a:pPr>
              <a:t>94.9</a:t>
            </a:fld>
            <a:endParaRPr lang="ja-JP" altLang="en-US" sz="1000" dirty="0">
              <a:sym typeface="+mn-lt"/>
            </a:endParaRPr>
          </a:p>
        </p:txBody>
      </p:sp>
      <p:sp>
        <p:nvSpPr>
          <p:cNvPr id="40" name="Text Placeholder 12"/>
          <p:cNvSpPr>
            <a:spLocks noGrp="1"/>
          </p:cNvSpPr>
          <p:nvPr>
            <p:custDataLst>
              <p:tags r:id="rId37"/>
            </p:custDataLst>
          </p:nvPr>
        </p:nvSpPr>
        <p:spPr bwMode="auto">
          <a:xfrm>
            <a:off x="8967788"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useBgFill="1">
        <p:nvSpPr>
          <p:cNvPr id="384" name="テキスト プレースホルダ 9">
            <a:extLst>
              <a:ext uri="{FF2B5EF4-FFF2-40B4-BE49-F238E27FC236}">
                <a16:creationId xmlns:a16="http://schemas.microsoft.com/office/drawing/2014/main" id="{56282C87-F0F9-4A4A-B869-B818315EB7B4}"/>
              </a:ext>
            </a:extLst>
          </p:cNvPr>
          <p:cNvSpPr>
            <a:spLocks noGrp="1"/>
          </p:cNvSpPr>
          <p:nvPr>
            <p:custDataLst>
              <p:tags r:id="rId38"/>
            </p:custDataLst>
          </p:nvPr>
        </p:nvSpPr>
        <p:spPr bwMode="gray">
          <a:xfrm>
            <a:off x="6488099" y="3209317"/>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788BC3-7D7B-42AC-A6A6-50C07E3A03D3}" type="datetime'''''''''''94''''''''.0'''''''''''''''''''''''''''''''">
              <a:rPr lang="ja-JP" altLang="en-US" sz="1000" smtClean="0">
                <a:effectLst/>
                <a:sym typeface="+mn-lt"/>
              </a:rPr>
              <a:pPr marL="0" indent="0" algn="ctr">
                <a:spcBef>
                  <a:spcPct val="0"/>
                </a:spcBef>
                <a:buNone/>
              </a:pPr>
              <a:t>94.0</a:t>
            </a:fld>
            <a:endParaRPr lang="ja-JP" altLang="en-US" sz="1000" dirty="0">
              <a:sym typeface="+mn-lt"/>
            </a:endParaRPr>
          </a:p>
        </p:txBody>
      </p:sp>
      <p:sp>
        <p:nvSpPr>
          <p:cNvPr id="50" name="Text Placeholder 12"/>
          <p:cNvSpPr>
            <a:spLocks noGrp="1"/>
          </p:cNvSpPr>
          <p:nvPr>
            <p:custDataLst>
              <p:tags r:id="rId39"/>
            </p:custDataLst>
          </p:nvPr>
        </p:nvSpPr>
        <p:spPr bwMode="auto">
          <a:xfrm>
            <a:off x="4862513" y="3825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cxnSp>
        <p:nvCxnSpPr>
          <p:cNvPr id="87" name="Straight Connector 86"/>
          <p:cNvCxnSpPr/>
          <p:nvPr>
            <p:custDataLst>
              <p:tags r:id="rId40"/>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1"/>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42"/>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3"/>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44"/>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67" name="Straight Connector 266">
            <a:extLst>
              <a:ext uri="{FF2B5EF4-FFF2-40B4-BE49-F238E27FC236}">
                <a16:creationId xmlns:a16="http://schemas.microsoft.com/office/drawing/2014/main" id="{68E3FAB3-3BFA-4312-9B03-3912FE56C677}"/>
              </a:ext>
            </a:extLst>
          </p:cNvPr>
          <p:cNvCxnSpPr/>
          <p:nvPr>
            <p:custDataLst>
              <p:tags r:id="rId45"/>
            </p:custDataLst>
          </p:nvPr>
        </p:nvCxnSpPr>
        <p:spPr bwMode="auto">
          <a:xfrm>
            <a:off x="6097588" y="58721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46"/>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47"/>
            </p:custDataLst>
          </p:nvPr>
        </p:nvCxnSpPr>
        <p:spPr bwMode="auto">
          <a:xfrm>
            <a:off x="5060950" y="58674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48"/>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49"/>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0"/>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51"/>
            </p:custDataLst>
          </p:nvPr>
        </p:nvCxnSpPr>
        <p:spPr bwMode="auto">
          <a:xfrm>
            <a:off x="6443662" y="490845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52"/>
            </p:custDataLst>
          </p:nvPr>
        </p:nvCxnSpPr>
        <p:spPr bwMode="auto">
          <a:xfrm>
            <a:off x="6097587" y="4905277"/>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53"/>
            </p:custDataLst>
          </p:nvPr>
        </p:nvCxnSpPr>
        <p:spPr bwMode="auto">
          <a:xfrm>
            <a:off x="6443663" y="5886827"/>
            <a:ext cx="128588" cy="255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54"/>
            </p:custDataLst>
          </p:nvPr>
        </p:nvCxnSpPr>
        <p:spPr bwMode="auto">
          <a:xfrm>
            <a:off x="5751513" y="5870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55"/>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a:cxnSpLocks/>
          </p:cNvCxnSpPr>
          <p:nvPr>
            <p:custDataLst>
              <p:tags r:id="rId56"/>
            </p:custDataLst>
          </p:nvPr>
        </p:nvCxnSpPr>
        <p:spPr bwMode="auto">
          <a:xfrm>
            <a:off x="2295525" y="4876898"/>
            <a:ext cx="128588" cy="1577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57"/>
            </p:custDataLst>
          </p:nvPr>
        </p:nvCxnSpPr>
        <p:spPr bwMode="auto">
          <a:xfrm>
            <a:off x="5060950" y="48895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58"/>
            </p:custDataLst>
          </p:nvPr>
        </p:nvCxnSpPr>
        <p:spPr bwMode="auto">
          <a:xfrm>
            <a:off x="6789738" y="4911627"/>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59"/>
            </p:custDataLst>
          </p:nvPr>
        </p:nvCxnSpPr>
        <p:spPr bwMode="auto">
          <a:xfrm>
            <a:off x="6789738" y="5894191"/>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0"/>
            </p:custDataLst>
          </p:nvPr>
        </p:nvCxnSpPr>
        <p:spPr bwMode="auto">
          <a:xfrm>
            <a:off x="7134225" y="4914802"/>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61"/>
            </p:custDataLst>
          </p:nvPr>
        </p:nvCxnSpPr>
        <p:spPr bwMode="auto">
          <a:xfrm>
            <a:off x="2641600" y="5816600"/>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2"/>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3"/>
            </p:custDataLst>
          </p:nvPr>
        </p:nvCxnSpPr>
        <p:spPr bwMode="auto">
          <a:xfrm>
            <a:off x="7134225" y="590520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4"/>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65"/>
            </p:custDataLst>
          </p:nvPr>
        </p:nvCxnSpPr>
        <p:spPr bwMode="auto">
          <a:xfrm>
            <a:off x="7480300" y="491956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66"/>
            </p:custDataLst>
          </p:nvPr>
        </p:nvCxnSpPr>
        <p:spPr bwMode="auto">
          <a:xfrm>
            <a:off x="2986088" y="58277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67"/>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68"/>
            </p:custDataLst>
          </p:nvPr>
        </p:nvCxnSpPr>
        <p:spPr bwMode="auto">
          <a:xfrm>
            <a:off x="7826375" y="492432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a:cxnSpLocks/>
          </p:cNvCxnSpPr>
          <p:nvPr>
            <p:custDataLst>
              <p:tags r:id="rId69"/>
            </p:custDataLst>
          </p:nvPr>
        </p:nvCxnSpPr>
        <p:spPr bwMode="auto">
          <a:xfrm>
            <a:off x="7824787" y="5915025"/>
            <a:ext cx="14114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70"/>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71"/>
            </p:custDataLst>
          </p:nvPr>
        </p:nvCxnSpPr>
        <p:spPr bwMode="auto">
          <a:xfrm>
            <a:off x="8172450" y="4919663"/>
            <a:ext cx="128588" cy="508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a:cxnSpLocks/>
          </p:cNvCxnSpPr>
          <p:nvPr>
            <p:custDataLst>
              <p:tags r:id="rId72"/>
            </p:custDataLst>
          </p:nvPr>
        </p:nvCxnSpPr>
        <p:spPr bwMode="auto">
          <a:xfrm>
            <a:off x="8181231" y="5915025"/>
            <a:ext cx="102344" cy="1746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3"/>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4"/>
            </p:custDataLst>
          </p:nvPr>
        </p:nvCxnSpPr>
        <p:spPr bwMode="auto">
          <a:xfrm>
            <a:off x="8516938" y="4970463"/>
            <a:ext cx="128588"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a:cxnSpLocks/>
          </p:cNvCxnSpPr>
          <p:nvPr>
            <p:custDataLst>
              <p:tags r:id="rId75"/>
            </p:custDataLst>
          </p:nvPr>
        </p:nvCxnSpPr>
        <p:spPr bwMode="auto">
          <a:xfrm>
            <a:off x="8516938" y="594995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76"/>
            </p:custDataLst>
          </p:nvPr>
        </p:nvCxnSpPr>
        <p:spPr bwMode="auto">
          <a:xfrm>
            <a:off x="8863013" y="5019675"/>
            <a:ext cx="128588" cy="587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77"/>
            </p:custDataLst>
          </p:nvPr>
        </p:nvCxnSpPr>
        <p:spPr bwMode="auto">
          <a:xfrm>
            <a:off x="5751513" y="48926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a:cxnSpLocks/>
          </p:cNvCxnSpPr>
          <p:nvPr>
            <p:custDataLst>
              <p:tags r:id="rId78"/>
            </p:custDataLst>
          </p:nvPr>
        </p:nvCxnSpPr>
        <p:spPr bwMode="auto">
          <a:xfrm>
            <a:off x="8829502" y="5962650"/>
            <a:ext cx="182476"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79"/>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0"/>
            </p:custDataLst>
          </p:nvPr>
        </p:nvCxnSpPr>
        <p:spPr bwMode="auto">
          <a:xfrm>
            <a:off x="912813" y="487531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a:cxnSpLocks/>
          </p:cNvCxnSpPr>
          <p:nvPr>
            <p:custDataLst>
              <p:tags r:id="rId81"/>
            </p:custDataLst>
          </p:nvPr>
        </p:nvCxnSpPr>
        <p:spPr bwMode="auto">
          <a:xfrm flipV="1">
            <a:off x="924460" y="5778499"/>
            <a:ext cx="116941"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2"/>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83"/>
            </p:custDataLst>
          </p:nvPr>
        </p:nvCxnSpPr>
        <p:spPr bwMode="auto">
          <a:xfrm>
            <a:off x="1258888" y="4875311"/>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a:cxnSpLocks/>
          </p:cNvCxnSpPr>
          <p:nvPr>
            <p:custDataLst>
              <p:tags r:id="rId84"/>
            </p:custDataLst>
          </p:nvPr>
        </p:nvCxnSpPr>
        <p:spPr bwMode="auto">
          <a:xfrm>
            <a:off x="1250950" y="5784849"/>
            <a:ext cx="134938" cy="20639"/>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85"/>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86"/>
            </p:custDataLst>
          </p:nvPr>
        </p:nvCxnSpPr>
        <p:spPr bwMode="auto">
          <a:xfrm>
            <a:off x="1603375" y="487689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87"/>
            </p:custDataLst>
          </p:nvPr>
        </p:nvCxnSpPr>
        <p:spPr bwMode="auto">
          <a:xfrm>
            <a:off x="1603375" y="5784850"/>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88"/>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89"/>
            </p:custDataLst>
          </p:nvPr>
        </p:nvCxnSpPr>
        <p:spPr bwMode="auto">
          <a:xfrm>
            <a:off x="1949450" y="487689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90"/>
            </p:custDataLst>
          </p:nvPr>
        </p:nvCxnSpPr>
        <p:spPr bwMode="auto">
          <a:xfrm>
            <a:off x="1949450" y="579596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91"/>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92"/>
            </p:custDataLst>
          </p:nvPr>
        </p:nvCxnSpPr>
        <p:spPr bwMode="auto">
          <a:xfrm>
            <a:off x="7480300" y="5908381"/>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3"/>
            </p:custDataLst>
          </p:nvPr>
        </p:nvCxnSpPr>
        <p:spPr bwMode="auto">
          <a:xfrm>
            <a:off x="2295525" y="5805488"/>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94"/>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95"/>
            </p:custDataLst>
          </p:nvPr>
        </p:nvCxnSpPr>
        <p:spPr bwMode="auto">
          <a:xfrm>
            <a:off x="2641600" y="48863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96"/>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97"/>
            </p:custDataLst>
          </p:nvPr>
        </p:nvCxnSpPr>
        <p:spPr bwMode="auto">
          <a:xfrm>
            <a:off x="2986088" y="4878486"/>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98"/>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99"/>
            </p:custDataLst>
          </p:nvPr>
        </p:nvCxnSpPr>
        <p:spPr bwMode="auto">
          <a:xfrm>
            <a:off x="3332163" y="4878486"/>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00"/>
            </p:custDataLst>
          </p:nvPr>
        </p:nvCxnSpPr>
        <p:spPr bwMode="auto">
          <a:xfrm>
            <a:off x="3332163" y="58372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01"/>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02"/>
            </p:custDataLst>
          </p:nvPr>
        </p:nvCxnSpPr>
        <p:spPr bwMode="auto">
          <a:xfrm>
            <a:off x="3678238" y="4878486"/>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03"/>
            </p:custDataLst>
          </p:nvPr>
        </p:nvCxnSpPr>
        <p:spPr bwMode="auto">
          <a:xfrm>
            <a:off x="3678238" y="58467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04"/>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05"/>
            </p:custDataLst>
          </p:nvPr>
        </p:nvCxnSpPr>
        <p:spPr bwMode="auto">
          <a:xfrm>
            <a:off x="4024313" y="48879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06"/>
            </p:custDataLst>
          </p:nvPr>
        </p:nvCxnSpPr>
        <p:spPr bwMode="auto">
          <a:xfrm>
            <a:off x="4024313" y="58531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07"/>
            </p:custDataLst>
          </p:nvPr>
        </p:nvCxnSpPr>
        <p:spPr bwMode="auto">
          <a:xfrm>
            <a:off x="4368800" y="48879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08"/>
            </p:custDataLst>
          </p:nvPr>
        </p:nvCxnSpPr>
        <p:spPr bwMode="auto">
          <a:xfrm>
            <a:off x="4368800" y="58594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09"/>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0"/>
            </p:custDataLst>
          </p:nvPr>
        </p:nvCxnSpPr>
        <p:spPr bwMode="auto">
          <a:xfrm>
            <a:off x="4714875" y="48879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11"/>
            </p:custDataLst>
          </p:nvPr>
        </p:nvCxnSpPr>
        <p:spPr bwMode="auto">
          <a:xfrm>
            <a:off x="4714875" y="58642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12"/>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13"/>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14"/>
            </p:custDataLst>
          </p:nvPr>
        </p:nvCxnSpPr>
        <p:spPr bwMode="auto">
          <a:xfrm>
            <a:off x="5407025" y="48895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15"/>
            </p:custDataLst>
          </p:nvPr>
        </p:nvCxnSpPr>
        <p:spPr bwMode="auto">
          <a:xfrm>
            <a:off x="5407025" y="58689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16"/>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17"/>
            </p:custDataLst>
          </p:nvPr>
        </p:nvCxnSpPr>
        <p:spPr bwMode="auto">
          <a:xfrm>
            <a:off x="32226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18"/>
            </p:custDataLst>
          </p:nvPr>
        </p:nvCxnSpPr>
        <p:spPr bwMode="auto">
          <a:xfrm>
            <a:off x="5643563" y="4772026"/>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19"/>
            </p:custDataLst>
          </p:nvPr>
        </p:nvCxnSpPr>
        <p:spPr bwMode="auto">
          <a:xfrm>
            <a:off x="803275"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線コネクタ 15"/>
          <p:cNvCxnSpPr/>
          <p:nvPr>
            <p:custDataLst>
              <p:tags r:id="rId120"/>
            </p:custDataLst>
          </p:nvPr>
        </p:nvCxnSpPr>
        <p:spPr bwMode="auto">
          <a:xfrm>
            <a:off x="7026275" y="4772026"/>
            <a:ext cx="0" cy="793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21"/>
            </p:custDataLst>
          </p:nvPr>
        </p:nvCxnSpPr>
        <p:spPr bwMode="auto">
          <a:xfrm>
            <a:off x="391477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2"/>
            </p:custDataLst>
          </p:nvPr>
        </p:nvCxnSpPr>
        <p:spPr bwMode="auto">
          <a:xfrm>
            <a:off x="4951413"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3"/>
            </p:custDataLst>
          </p:nvPr>
        </p:nvCxnSpPr>
        <p:spPr bwMode="auto">
          <a:xfrm>
            <a:off x="529748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4"/>
            </p:custDataLst>
          </p:nvPr>
        </p:nvCxnSpPr>
        <p:spPr bwMode="auto">
          <a:xfrm>
            <a:off x="287813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25"/>
            </p:custDataLst>
          </p:nvPr>
        </p:nvCxnSpPr>
        <p:spPr bwMode="auto">
          <a:xfrm>
            <a:off x="1149350"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6"/>
            </p:custDataLst>
          </p:nvPr>
        </p:nvCxnSpPr>
        <p:spPr bwMode="auto">
          <a:xfrm>
            <a:off x="4260850"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27"/>
            </p:custDataLst>
          </p:nvPr>
        </p:nvCxnSpPr>
        <p:spPr bwMode="auto">
          <a:xfrm>
            <a:off x="21859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8"/>
            </p:custDataLst>
          </p:nvPr>
        </p:nvCxnSpPr>
        <p:spPr bwMode="auto">
          <a:xfrm>
            <a:off x="253206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29"/>
            </p:custDataLst>
          </p:nvPr>
        </p:nvCxnSpPr>
        <p:spPr bwMode="auto">
          <a:xfrm>
            <a:off x="14954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8F451C4A-A4D0-4026-836B-D4930C7A6D47}"/>
              </a:ext>
            </a:extLst>
          </p:cNvPr>
          <p:cNvCxnSpPr/>
          <p:nvPr>
            <p:custDataLst>
              <p:tags r:id="rId130"/>
            </p:custDataLst>
          </p:nvPr>
        </p:nvCxnSpPr>
        <p:spPr bwMode="auto">
          <a:xfrm>
            <a:off x="6334125"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31"/>
            </p:custDataLst>
          </p:nvPr>
        </p:nvCxnSpPr>
        <p:spPr bwMode="auto">
          <a:xfrm>
            <a:off x="3568700"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32"/>
            </p:custDataLst>
          </p:nvPr>
        </p:nvCxnSpPr>
        <p:spPr bwMode="auto">
          <a:xfrm>
            <a:off x="6680200" y="4772025"/>
            <a:ext cx="0" cy="777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33"/>
            </p:custDataLst>
          </p:nvPr>
        </p:nvCxnSpPr>
        <p:spPr bwMode="auto">
          <a:xfrm>
            <a:off x="183991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34"/>
            </p:custDataLst>
          </p:nvPr>
        </p:nvCxnSpPr>
        <p:spPr bwMode="auto">
          <a:xfrm>
            <a:off x="460533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E62B13A8-1FA1-47CC-8016-3414A819F682}"/>
              </a:ext>
            </a:extLst>
          </p:cNvPr>
          <p:cNvCxnSpPr/>
          <p:nvPr>
            <p:custDataLst>
              <p:tags r:id="rId135"/>
            </p:custDataLst>
          </p:nvPr>
        </p:nvCxnSpPr>
        <p:spPr bwMode="auto">
          <a:xfrm>
            <a:off x="7370763"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BCE427BC-14C0-48BC-B140-F54B90E425D8}"/>
              </a:ext>
            </a:extLst>
          </p:cNvPr>
          <p:cNvCxnSpPr/>
          <p:nvPr>
            <p:custDataLst>
              <p:tags r:id="rId136"/>
            </p:custDataLst>
          </p:nvPr>
        </p:nvCxnSpPr>
        <p:spPr bwMode="auto">
          <a:xfrm>
            <a:off x="7716838" y="47720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4191CCD8-D249-4B21-8B96-F00A272E9081}"/>
              </a:ext>
            </a:extLst>
          </p:cNvPr>
          <p:cNvCxnSpPr/>
          <p:nvPr>
            <p:custDataLst>
              <p:tags r:id="rId137"/>
            </p:custDataLst>
          </p:nvPr>
        </p:nvCxnSpPr>
        <p:spPr bwMode="auto">
          <a:xfrm>
            <a:off x="8062913"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8"/>
            </p:custDataLst>
          </p:nvPr>
        </p:nvCxnSpPr>
        <p:spPr bwMode="gray">
          <a:xfrm>
            <a:off x="5988050" y="4772025"/>
            <a:ext cx="0" cy="746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2" name="Text Placeholder 12"/>
          <p:cNvSpPr>
            <a:spLocks noGrp="1"/>
          </p:cNvSpPr>
          <p:nvPr>
            <p:custDataLst>
              <p:tags r:id="rId139"/>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03" name="Text Placeholder 12"/>
          <p:cNvSpPr>
            <a:spLocks noGrp="1"/>
          </p:cNvSpPr>
          <p:nvPr>
            <p:custDataLst>
              <p:tags r:id="rId140"/>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23" name="Text Placeholder 12"/>
          <p:cNvSpPr>
            <a:spLocks noGrp="1"/>
          </p:cNvSpPr>
          <p:nvPr>
            <p:custDataLst>
              <p:tags r:id="rId141"/>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24" name="Text Placeholder 12"/>
          <p:cNvSpPr>
            <a:spLocks noGrp="1"/>
          </p:cNvSpPr>
          <p:nvPr>
            <p:custDataLst>
              <p:tags r:id="rId142"/>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43"/>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25" name="Text Placeholder 12"/>
          <p:cNvSpPr>
            <a:spLocks noGrp="1"/>
          </p:cNvSpPr>
          <p:nvPr>
            <p:custDataLst>
              <p:tags r:id="rId144"/>
            </p:custDataLst>
          </p:nvPr>
        </p:nvSpPr>
        <p:spPr bwMode="auto">
          <a:xfrm>
            <a:off x="9310688" y="48609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45"/>
            </p:custDataLst>
          </p:nvPr>
        </p:nvSpPr>
        <p:spPr bwMode="auto">
          <a:xfrm>
            <a:off x="9310688" y="54435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46"/>
            </p:custDataLst>
          </p:nvPr>
        </p:nvSpPr>
        <p:spPr bwMode="auto">
          <a:xfrm>
            <a:off x="9310688" y="60055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04" name="Text Placeholder 12"/>
          <p:cNvSpPr>
            <a:spLocks noGrp="1"/>
          </p:cNvSpPr>
          <p:nvPr>
            <p:custDataLst>
              <p:tags r:id="rId147"/>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11" name="Text Placeholder 12"/>
          <p:cNvSpPr>
            <a:spLocks noGrp="1"/>
          </p:cNvSpPr>
          <p:nvPr>
            <p:custDataLst>
              <p:tags r:id="rId148"/>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05" name="Text Placeholder 12"/>
          <p:cNvSpPr>
            <a:spLocks noGrp="1"/>
          </p:cNvSpPr>
          <p:nvPr>
            <p:custDataLst>
              <p:tags r:id="rId149"/>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06" name="Text Placeholder 12"/>
          <p:cNvSpPr>
            <a:spLocks noGrp="1"/>
          </p:cNvSpPr>
          <p:nvPr>
            <p:custDataLst>
              <p:tags r:id="rId150"/>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51"/>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07" name="Text Placeholder 12"/>
          <p:cNvSpPr>
            <a:spLocks noGrp="1"/>
          </p:cNvSpPr>
          <p:nvPr>
            <p:custDataLst>
              <p:tags r:id="rId152"/>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205" name="Text Placeholder 12"/>
          <p:cNvSpPr>
            <a:spLocks noGrp="1"/>
          </p:cNvSpPr>
          <p:nvPr>
            <p:custDataLst>
              <p:tags r:id="rId153"/>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08" name="Text Placeholder 12"/>
          <p:cNvSpPr>
            <a:spLocks noGrp="1"/>
          </p:cNvSpPr>
          <p:nvPr>
            <p:custDataLst>
              <p:tags r:id="rId154"/>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13" name="Text Placeholder 12"/>
          <p:cNvSpPr>
            <a:spLocks noGrp="1"/>
          </p:cNvSpPr>
          <p:nvPr>
            <p:custDataLst>
              <p:tags r:id="rId155"/>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14" name="Text Placeholder 12"/>
          <p:cNvSpPr>
            <a:spLocks noGrp="1"/>
          </p:cNvSpPr>
          <p:nvPr>
            <p:custDataLst>
              <p:tags r:id="rId156"/>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09" name="Text Placeholder 12"/>
          <p:cNvSpPr>
            <a:spLocks noGrp="1"/>
          </p:cNvSpPr>
          <p:nvPr>
            <p:custDataLst>
              <p:tags r:id="rId157"/>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10" name="Text Placeholder 12"/>
          <p:cNvSpPr>
            <a:spLocks noGrp="1"/>
          </p:cNvSpPr>
          <p:nvPr>
            <p:custDataLst>
              <p:tags r:id="rId158"/>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16" name="Text Placeholder 12"/>
          <p:cNvSpPr>
            <a:spLocks noGrp="1"/>
          </p:cNvSpPr>
          <p:nvPr>
            <p:custDataLst>
              <p:tags r:id="rId159"/>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17" name="Text Placeholder 12"/>
          <p:cNvSpPr>
            <a:spLocks noGrp="1"/>
          </p:cNvSpPr>
          <p:nvPr>
            <p:custDataLst>
              <p:tags r:id="rId160"/>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12" name="Text Placeholder 12"/>
          <p:cNvSpPr>
            <a:spLocks noGrp="1"/>
          </p:cNvSpPr>
          <p:nvPr>
            <p:custDataLst>
              <p:tags r:id="rId161"/>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18" name="Text Placeholder 12"/>
          <p:cNvSpPr>
            <a:spLocks noGrp="1"/>
          </p:cNvSpPr>
          <p:nvPr>
            <p:custDataLst>
              <p:tags r:id="rId162"/>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19" name="Text Placeholder 12"/>
          <p:cNvSpPr>
            <a:spLocks noGrp="1"/>
          </p:cNvSpPr>
          <p:nvPr>
            <p:custDataLst>
              <p:tags r:id="rId163"/>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20" name="Text Placeholder 12"/>
          <p:cNvSpPr>
            <a:spLocks noGrp="1"/>
          </p:cNvSpPr>
          <p:nvPr>
            <p:custDataLst>
              <p:tags r:id="rId164"/>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207" name="Text Placeholder 12"/>
          <p:cNvSpPr>
            <a:spLocks noGrp="1"/>
          </p:cNvSpPr>
          <p:nvPr>
            <p:custDataLst>
              <p:tags r:id="rId165"/>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21" name="Text Placeholder 12"/>
          <p:cNvSpPr>
            <a:spLocks noGrp="1"/>
          </p:cNvSpPr>
          <p:nvPr>
            <p:custDataLst>
              <p:tags r:id="rId166"/>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15" name="Text Placeholder 12"/>
          <p:cNvSpPr>
            <a:spLocks noGrp="1"/>
          </p:cNvSpPr>
          <p:nvPr>
            <p:custDataLst>
              <p:tags r:id="rId167"/>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Tree>
    <p:extLst>
      <p:ext uri="{BB962C8B-B14F-4D97-AF65-F5344CB8AC3E}">
        <p14:creationId xmlns:p14="http://schemas.microsoft.com/office/powerpoint/2010/main" val="263051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025" y="188550"/>
            <a:ext cx="9505055" cy="360050"/>
          </a:xfrm>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業界構造 </a:t>
            </a:r>
            <a:r>
              <a:rPr lang="en-US" altLang="ja-JP" dirty="0"/>
              <a:t>- </a:t>
            </a:r>
            <a:r>
              <a:rPr lang="ja-JP" altLang="en-US" dirty="0"/>
              <a:t>主要地場メーカー</a:t>
            </a:r>
          </a:p>
        </p:txBody>
      </p:sp>
      <p:sp>
        <p:nvSpPr>
          <p:cNvPr id="760"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96" name="表 7"/>
          <p:cNvGraphicFramePr>
            <a:graphicFrameLocks noGrp="1"/>
          </p:cNvGraphicFramePr>
          <p:nvPr>
            <p:extLst>
              <p:ext uri="{D42A27DB-BD31-4B8C-83A1-F6EECF244321}">
                <p14:modId xmlns:p14="http://schemas.microsoft.com/office/powerpoint/2010/main" val="1395339919"/>
              </p:ext>
            </p:extLst>
          </p:nvPr>
        </p:nvGraphicFramePr>
        <p:xfrm>
          <a:off x="560512" y="1916832"/>
          <a:ext cx="8784976" cy="327042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75552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Vikomed</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ベトナムにおける医療機器研究と製造のリーディングカンパニー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2007</a:t>
                      </a:r>
                      <a:r>
                        <a:rPr kumimoji="1" lang="ja-JP" altLang="en-US" sz="1200" kern="1200" dirty="0">
                          <a:solidFill>
                            <a:schemeClr val="tx1"/>
                          </a:solidFill>
                          <a:latin typeface="+mn-lt"/>
                          <a:ea typeface="+mn-ea"/>
                          <a:cs typeface="+mn-cs"/>
                        </a:rPr>
                        <a:t>年に設立された</a:t>
                      </a:r>
                      <a:r>
                        <a:rPr kumimoji="1" lang="en-US" altLang="ja-JP" sz="1200" kern="1200" dirty="0">
                          <a:solidFill>
                            <a:schemeClr val="tx1"/>
                          </a:solidFill>
                          <a:latin typeface="+mn-lt"/>
                          <a:ea typeface="+mn-ea"/>
                          <a:cs typeface="+mn-cs"/>
                        </a:rPr>
                        <a:t>Vietnam</a:t>
                      </a:r>
                      <a:r>
                        <a:rPr kumimoji="1" lang="en-US" altLang="ja-JP" sz="1200" kern="1200" baseline="0" dirty="0">
                          <a:solidFill>
                            <a:schemeClr val="tx1"/>
                          </a:solidFill>
                          <a:latin typeface="+mn-lt"/>
                          <a:ea typeface="+mn-ea"/>
                          <a:cs typeface="+mn-cs"/>
                        </a:rPr>
                        <a:t> Laser technology</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Centre</a:t>
                      </a:r>
                      <a:r>
                        <a:rPr kumimoji="1" lang="ja-JP" altLang="en-US" sz="1200" kern="1200" baseline="0" dirty="0">
                          <a:solidFill>
                            <a:schemeClr val="tx1"/>
                          </a:solidFill>
                          <a:latin typeface="+mn-lt"/>
                          <a:ea typeface="+mn-ea"/>
                          <a:cs typeface="+mn-cs"/>
                        </a:rPr>
                        <a:t>と</a:t>
                      </a:r>
                      <a:r>
                        <a:rPr kumimoji="1" lang="en-US" altLang="ja-JP" sz="1200" kern="1200" baseline="0" dirty="0">
                          <a:solidFill>
                            <a:schemeClr val="tx1"/>
                          </a:solidFill>
                          <a:latin typeface="+mn-lt"/>
                          <a:ea typeface="+mn-ea"/>
                          <a:cs typeface="+mn-cs"/>
                        </a:rPr>
                        <a:t>GEMSS</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Medical</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Systems</a:t>
                      </a:r>
                      <a:r>
                        <a:rPr kumimoji="1" lang="ja-JP" altLang="en-US" sz="1200" kern="1200" baseline="0" dirty="0">
                          <a:solidFill>
                            <a:schemeClr val="tx1"/>
                          </a:solidFill>
                          <a:latin typeface="+mn-lt"/>
                          <a:ea typeface="+mn-ea"/>
                          <a:cs typeface="+mn-cs"/>
                        </a:rPr>
                        <a:t>（韓国の医療機器製造会社）とのジョイントベンチャー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蛍光透視機器や医療用画像管理システムなどに用いられる製品を製造している</a:t>
                      </a: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149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ハノイにある企業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医療機器の設置、メンテナンス、修理などを担う</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緊急搬送ベッド、診察台、ベッドサイドキャビネットなどの医療用家具を中心に製造している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日系企業である</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とのジョイントベンチャー</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Medical</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Hi-Tech</a:t>
                      </a:r>
                      <a:r>
                        <a:rPr kumimoji="1" lang="ja-JP" altLang="en-US" sz="1200" kern="1200" dirty="0">
                          <a:solidFill>
                            <a:schemeClr val="tx1"/>
                          </a:solidFill>
                          <a:latin typeface="+mn-lt"/>
                          <a:ea typeface="+mn-ea"/>
                          <a:cs typeface="+mn-cs"/>
                        </a:rPr>
                        <a:t>を有する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597" name="Rectangle 6"/>
          <p:cNvSpPr>
            <a:spLocks noChangeArrowheads="1"/>
          </p:cNvSpPr>
          <p:nvPr/>
        </p:nvSpPr>
        <p:spPr bwMode="auto">
          <a:xfrm>
            <a:off x="560512" y="1264506"/>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Tree>
    <p:extLst>
      <p:ext uri="{BB962C8B-B14F-4D97-AF65-F5344CB8AC3E}">
        <p14:creationId xmlns:p14="http://schemas.microsoft.com/office/powerpoint/2010/main" val="94506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p:cNvGraphicFramePr>
            <a:graphicFrameLocks noGrp="1"/>
          </p:cNvGraphicFramePr>
          <p:nvPr>
            <p:extLst>
              <p:ext uri="{D42A27DB-BD31-4B8C-83A1-F6EECF244321}">
                <p14:modId xmlns:p14="http://schemas.microsoft.com/office/powerpoint/2010/main" val="3654314561"/>
              </p:ext>
            </p:extLst>
          </p:nvPr>
        </p:nvGraphicFramePr>
        <p:xfrm>
          <a:off x="560510" y="1902372"/>
          <a:ext cx="8784976" cy="250653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14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Braun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1992</a:t>
                      </a:r>
                      <a:r>
                        <a:rPr kumimoji="1" lang="ja-JP" altLang="en-US" sz="1200" dirty="0"/>
                        <a:t>年、ベトナムに進出</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016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Mediplast</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ja-JP" sz="1200" dirty="0"/>
                        <a:t>医療機器、消費財、医療機器およびプラスチック製品、医療機器の製造に使用される材料、化学品（医薬品、動物用医薬品を除く）の製造、貿易、輸出入</a:t>
                      </a:r>
                      <a:r>
                        <a:rPr lang="ja-JP" altLang="en-US" sz="1200" dirty="0"/>
                        <a:t>などを行っている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9044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Sonion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聴力補助器の電子部品を製造している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Tree>
    <p:extLst>
      <p:ext uri="{BB962C8B-B14F-4D97-AF65-F5344CB8AC3E}">
        <p14:creationId xmlns:p14="http://schemas.microsoft.com/office/powerpoint/2010/main" val="2550315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1/3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74262110"/>
              </p:ext>
            </p:extLst>
          </p:nvPr>
        </p:nvGraphicFramePr>
        <p:xfrm>
          <a:off x="200022" y="1412776"/>
          <a:ext cx="9505055"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 &amp; D Vietnam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家庭用血圧計等の製造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Alfresa Codupha Healthcare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アルフレッサ</a:t>
                      </a:r>
                      <a:endParaRPr lang="en-US" altLang="ja-JP" sz="1100" b="0" i="0" u="none" strike="noStrike" dirty="0">
                        <a:solidFill>
                          <a:schemeClr val="tx1"/>
                        </a:solidFill>
                        <a:effectLst/>
                        <a:latin typeface="+mn-lt"/>
                        <a:ea typeface="ＭＳ Ｐゴシック" panose="020B0600070205080204" pitchFamily="50" charset="-128"/>
                      </a:endParaRPr>
                    </a:p>
                    <a:p>
                      <a:pPr algn="ctr" fontAlgn="t"/>
                      <a:r>
                        <a:rPr lang="ja-JP" altLang="en-US" sz="1100" b="0" i="0" u="none" strike="noStrike" dirty="0">
                          <a:solidFill>
                            <a:schemeClr val="tx1"/>
                          </a:solidFill>
                          <a:effectLst/>
                          <a:latin typeface="+mn-lt"/>
                          <a:ea typeface="ＭＳ Ｐゴシック" panose="020B0600070205080204" pitchFamily="50" charset="-128"/>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医療機器・医療材料を中心としたヘルスケア関連製品の輸入・販売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Asahi Intecc Hanoi Co.,Ltd.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Belmont Manufacturing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タカラベルモント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Create Medic Vietnam International Trading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DianaUnicharm</a:t>
                      </a:r>
                      <a:r>
                        <a:rPr lang="en-US" sz="1100" b="0" i="0" u="none" strike="noStrike" dirty="0">
                          <a:solidFill>
                            <a:schemeClr val="tx1"/>
                          </a:solidFill>
                          <a:effectLst/>
                          <a:latin typeface="+mn-lt"/>
                          <a:ea typeface="ＭＳ Ｐゴシック" panose="020B0600070205080204" pitchFamily="50" charset="-128"/>
                        </a:rPr>
                        <a:t> Joint</a:t>
                      </a:r>
                      <a:r>
                        <a:rPr lang="en-US" sz="1100" b="0" i="0" u="none" strike="noStrike" baseline="0" dirty="0">
                          <a:solidFill>
                            <a:schemeClr val="tx1"/>
                          </a:solidFill>
                          <a:effectLst/>
                          <a:latin typeface="+mn-lt"/>
                          <a:ea typeface="ＭＳ Ｐゴシック" panose="020B0600070205080204" pitchFamily="50" charset="-128"/>
                        </a:rPr>
                        <a: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生理用品、幼児用・大人用紙おむつ等の製造・販売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 </a:t>
                      </a:r>
                      <a:r>
                        <a:rPr lang="en-US" sz="1100" b="0" i="0" u="none" strike="noStrike" dirty="0" err="1">
                          <a:solidFill>
                            <a:schemeClr val="tx1"/>
                          </a:solidFill>
                          <a:effectLst/>
                          <a:latin typeface="+mn-lt"/>
                          <a:ea typeface="ＭＳ Ｐゴシック" panose="020B0600070205080204" pitchFamily="50" charset="-128"/>
                        </a:rPr>
                        <a:t>Meic</a:t>
                      </a:r>
                      <a:r>
                        <a:rPr lang="en-US" sz="1100" b="0" i="0" u="none" strike="noStrike" dirty="0">
                          <a:solidFill>
                            <a:schemeClr val="tx1"/>
                          </a:solidFill>
                          <a:effectLst/>
                          <a:latin typeface="+mn-lt"/>
                          <a:ea typeface="ＭＳ Ｐゴシック" panose="020B0600070205080204" pitchFamily="50" charset="-128"/>
                        </a:rPr>
                        <a:t>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野村貿易</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病院業（健康診断事業）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医療診断用製品の販売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Hattori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&amp;</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Dream</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Partners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Kaneka Pharma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カネカ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医療用カテーテルの製造・販売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Hanoi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手術用縫合針、歯科用根管治療機器の加工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947093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2/3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5078005"/>
              </p:ext>
            </p:extLst>
          </p:nvPr>
        </p:nvGraphicFramePr>
        <p:xfrm>
          <a:off x="200024" y="1089224"/>
          <a:ext cx="9505500" cy="5507696"/>
        </p:xfrm>
        <a:graphic>
          <a:graphicData uri="http://schemas.openxmlformats.org/drawingml/2006/table">
            <a:tbl>
              <a:tblPr firstRow="1" bandRow="1">
                <a:tableStyleId>{5C22544A-7EE6-4342-B048-85BDC9FD1C3A}</a:tableStyleId>
              </a:tblPr>
              <a:tblGrid>
                <a:gridCol w="402775">
                  <a:extLst>
                    <a:ext uri="{9D8B030D-6E8A-4147-A177-3AD203B41FA5}">
                      <a16:colId xmlns:a16="http://schemas.microsoft.com/office/drawing/2014/main" val="20000"/>
                    </a:ext>
                  </a:extLst>
                </a:gridCol>
                <a:gridCol w="3463869">
                  <a:extLst>
                    <a:ext uri="{9D8B030D-6E8A-4147-A177-3AD203B41FA5}">
                      <a16:colId xmlns:a16="http://schemas.microsoft.com/office/drawing/2014/main" val="20001"/>
                    </a:ext>
                  </a:extLst>
                </a:gridCol>
                <a:gridCol w="1852767">
                  <a:extLst>
                    <a:ext uri="{9D8B030D-6E8A-4147-A177-3AD203B41FA5}">
                      <a16:colId xmlns:a16="http://schemas.microsoft.com/office/drawing/2014/main" val="20002"/>
                    </a:ext>
                  </a:extLst>
                </a:gridCol>
                <a:gridCol w="378608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Medical Hanoi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ベトナムを含むインドシナ</a:t>
                      </a:r>
                      <a:r>
                        <a:rPr lang="en-US" altLang="ja-JP" sz="1000" b="0" i="0" u="none" strike="noStrike" dirty="0">
                          <a:solidFill>
                            <a:schemeClr val="tx1"/>
                          </a:solidFill>
                          <a:effectLst/>
                          <a:latin typeface="+mn-lt"/>
                          <a:ea typeface="ＭＳ Ｐゴシック" panose="020B0600070205080204" pitchFamily="50" charset="-128"/>
                        </a:rPr>
                        <a:t>3</a:t>
                      </a:r>
                      <a:r>
                        <a:rPr lang="ja-JP" altLang="en-US" sz="1000" b="0" i="0" u="none" strike="noStrike" dirty="0">
                          <a:solidFill>
                            <a:schemeClr val="tx1"/>
                          </a:solidFill>
                          <a:effectLst/>
                          <a:latin typeface="+mn-lt"/>
                          <a:ea typeface="ＭＳ Ｐゴシック" panose="020B0600070205080204" pitchFamily="50" charset="-128"/>
                        </a:rPr>
                        <a:t>国及び</a:t>
                      </a:r>
                      <a:r>
                        <a:rPr lang="en-US" altLang="ja-JP" sz="1000" b="0" i="0" u="none" strike="noStrike" dirty="0">
                          <a:solidFill>
                            <a:schemeClr val="tx1"/>
                          </a:solidFill>
                          <a:effectLst/>
                          <a:latin typeface="+mn-lt"/>
                          <a:ea typeface="ＭＳ Ｐゴシック" panose="020B0600070205080204" pitchFamily="50" charset="-128"/>
                        </a:rPr>
                        <a:t>MANI</a:t>
                      </a:r>
                      <a:r>
                        <a:rPr lang="ja-JP" altLang="en-US" sz="1000" b="0" i="0" u="none" strike="noStrike" dirty="0">
                          <a:solidFill>
                            <a:schemeClr val="tx1"/>
                          </a:solidFill>
                          <a:effectLst/>
                          <a:latin typeface="+mn-lt"/>
                          <a:ea typeface="ＭＳ Ｐゴシック" panose="020B0600070205080204" pitchFamily="50" charset="-128"/>
                        </a:rPr>
                        <a:t>グループ会社の貿易業務の請負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Medikit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東郷メディキット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Nikkiso Vietnam MFG</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人工透析用血液回路の製造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Medical Systems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医療用内視鏡関連製品の販売、サービス受付</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医療用内視鏡関連製品の製造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OMRON Healthcare Manufacturing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健康機器の製造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Shimadzu Vietnam Medical Hi-Tech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医用機械の製造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検体検査機器、検体検査試薬、検査情報システムの販売・サポート・サービス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Terumo BCT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Medical Equipment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Vietnam Create Medic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9459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3/3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23972230"/>
              </p:ext>
            </p:extLst>
          </p:nvPr>
        </p:nvGraphicFramePr>
        <p:xfrm>
          <a:off x="200025" y="1089224"/>
          <a:ext cx="9505054" cy="2915696"/>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fontAlgn="base"/>
                      <a:r>
                        <a:rPr kumimoji="1" lang="en-US" altLang="ja-JP" sz="1100" b="0" i="0" u="none" strike="noStrike" kern="1200" dirty="0">
                          <a:solidFill>
                            <a:schemeClr val="tx1"/>
                          </a:solidFill>
                          <a:effectLst/>
                          <a:latin typeface="+mn-lt"/>
                          <a:ea typeface="ＭＳ Ｐゴシック" panose="020B0600070205080204" pitchFamily="50" charset="-128"/>
                          <a:cs typeface="+mn-cs"/>
                        </a:rPr>
                        <a:t>METRAN VITEC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メトラン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100" b="0" i="0" u="none" strike="noStrike" kern="1200" dirty="0">
                          <a:solidFill>
                            <a:schemeClr val="tx1"/>
                          </a:solidFill>
                          <a:effectLst/>
                          <a:latin typeface="+mn-lt"/>
                          <a:ea typeface="ＭＳ Ｐゴシック" panose="020B0600070205080204" pitchFamily="50" charset="-128"/>
                          <a:cs typeface="+mn-cs"/>
                        </a:rPr>
                        <a:t>医療機器、医療用具、及び医療機器用水（無菌水）の製造・輸出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Vietnam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Nipro</a:t>
                      </a:r>
                      <a:r>
                        <a:rPr lang="en-US" altLang="ja-JP" sz="1100" b="0" i="0" u="none" strike="noStrike" dirty="0">
                          <a:solidFill>
                            <a:schemeClr val="tx1"/>
                          </a:solidFill>
                          <a:effectLst/>
                          <a:latin typeface="+mn-lt"/>
                          <a:ea typeface="ＭＳ Ｐゴシック" panose="020B0600070205080204" pitchFamily="50" charset="-128"/>
                        </a:rPr>
                        <a:t> Vietnam</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Paris Miki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Saigon Optical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As-me</a:t>
                      </a:r>
                      <a:r>
                        <a:rPr lang="ja-JP" altLang="en-US" sz="1100" b="0" i="0" u="none" strike="noStrike" dirty="0">
                          <a:solidFill>
                            <a:schemeClr val="tx1"/>
                          </a:solidFill>
                          <a:effectLst/>
                          <a:latin typeface="+mn-lt"/>
                          <a:ea typeface="ＭＳ Ｐゴシック" panose="020B0600070205080204" pitchFamily="50" charset="-128"/>
                        </a:rPr>
                        <a:t>エステール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眼鏡フレームの製造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Vina</a:t>
                      </a:r>
                      <a:r>
                        <a:rPr lang="en-US" sz="1100" b="0" i="0" u="none" strike="noStrike" dirty="0">
                          <a:solidFill>
                            <a:schemeClr val="tx1"/>
                          </a:solidFill>
                          <a:effectLst/>
                          <a:latin typeface="+mn-lt"/>
                          <a:ea typeface="ＭＳ Ｐゴシック" panose="020B0600070205080204" pitchFamily="50" charset="-128"/>
                        </a:rPr>
                        <a:t> Asahi</a:t>
                      </a:r>
                      <a:r>
                        <a:rPr lang="en-US" sz="1100" b="0" i="0" u="none" strike="noStrike" baseline="0" dirty="0">
                          <a:solidFill>
                            <a:schemeClr val="tx1"/>
                          </a:solidFill>
                          <a:effectLst/>
                          <a:latin typeface="+mn-lt"/>
                          <a:ea typeface="ＭＳ Ｐゴシック" panose="020B0600070205080204" pitchFamily="50" charset="-128"/>
                        </a:rPr>
                        <a:t>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アサヒ衛陶</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衛生陶器・バスルーム附属品の販売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46016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ベトナムで医療機器を販売するためには、流通番号を取得の上で代理店と提携するケースが多い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公的医療機関では、金額に応じて政府調達となる場合や、入札となる場合がある。民間医療機関では特に制約はない。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p:cNvGrpSpPr/>
          <p:nvPr/>
        </p:nvGrpSpPr>
        <p:grpSpPr>
          <a:xfrm>
            <a:off x="416495" y="1771464"/>
            <a:ext cx="4464496" cy="288032"/>
            <a:chOff x="4803499"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ホームページ、日本医療機器産業連合会「医機連ニュース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 Commercial Service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 Market for Medical Equipment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51">
            <a:extLst>
              <a:ext uri="{FF2B5EF4-FFF2-40B4-BE49-F238E27FC236}">
                <a16:creationId xmlns:a16="http://schemas.microsoft.com/office/drawing/2014/main" id="{5D99A1F3-B589-457D-8183-053BC3456E2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ベトナムで事業者登録と輸入許可を取得している企業のみが、医療機器を販売・流通する資格を有する。当要件を満たすため、海外メーカーの多くは自社製品を代理店経由で販売している。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医療機器の販売等に係る規制の根幹をなしているのは、</a:t>
            </a:r>
            <a:r>
              <a:rPr lang="en-US" altLang="ja-JP" sz="1100" spc="-30" dirty="0"/>
              <a:t>2016</a:t>
            </a:r>
            <a:r>
              <a:rPr lang="ja-JP" altLang="en-US" sz="1100" spc="-30" dirty="0"/>
              <a:t>年に保健省が公布した政令</a:t>
            </a:r>
            <a:r>
              <a:rPr lang="en-US" altLang="ja-JP" sz="1100" spc="-30" dirty="0"/>
              <a:t>36</a:t>
            </a:r>
            <a:r>
              <a:rPr lang="ja-JP" altLang="en-US" sz="1100" spc="-30" dirty="0"/>
              <a:t>号「医療機器の監理」であり、主に以下の規制が定められている。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医療機器品目毎に流通番号（</a:t>
            </a:r>
            <a:r>
              <a:rPr lang="en-US" altLang="ja-JP" sz="1100" spc="-30" dirty="0"/>
              <a:t>marketing authorization license</a:t>
            </a:r>
            <a:r>
              <a:rPr lang="ja-JP" altLang="en-US" sz="1100" spc="-30" dirty="0"/>
              <a:t>）の取得が必要。</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医療機器の分類によって、流通登録番号の取得方法は異なる。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2022</a:t>
            </a:r>
            <a:r>
              <a:rPr lang="ja-JP" altLang="en-US" sz="1100" spc="-30" dirty="0"/>
              <a:t>年より、流通番号の申請時に</a:t>
            </a:r>
            <a:r>
              <a:rPr lang="en-US" altLang="ja-JP" sz="1100" spc="-30" dirty="0"/>
              <a:t>ASEAN</a:t>
            </a:r>
            <a:r>
              <a:rPr lang="ja-JP" altLang="en-US" sz="1100" spc="-30" dirty="0"/>
              <a:t>共通の申請様式（</a:t>
            </a:r>
            <a:r>
              <a:rPr lang="en-US" altLang="ja-JP" sz="1100" spc="-30" dirty="0"/>
              <a:t>Common Submission Dossier Template</a:t>
            </a:r>
            <a:r>
              <a:rPr lang="ja-JP" altLang="en-US" sz="1100" spc="-30" dirty="0"/>
              <a:t>）の適用が開始される。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この他、以下のいずれかの要件を満たす場合、流通番号取得のための迅速化（</a:t>
            </a:r>
            <a:r>
              <a:rPr lang="en-US" altLang="ja-JP" sz="1100" spc="-30" dirty="0"/>
              <a:t>fast-track</a:t>
            </a:r>
            <a:r>
              <a:rPr lang="ja-JP" altLang="en-US" sz="1100" spc="-30" dirty="0"/>
              <a:t>）制度の適用が可能。</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当該医療機器が、日本、カナダ、オーストラリア、</a:t>
            </a:r>
            <a:r>
              <a:rPr lang="en-US" altLang="ja-JP" sz="1100" spc="-30" dirty="0"/>
              <a:t>EU</a:t>
            </a:r>
            <a:r>
              <a:rPr lang="ja-JP" altLang="en-US" sz="1100" spc="-30" dirty="0"/>
              <a:t>加盟国のうち、</a:t>
            </a:r>
            <a:r>
              <a:rPr lang="en-US" altLang="ja-JP" sz="1100" spc="-30" dirty="0"/>
              <a:t>2</a:t>
            </a:r>
            <a:r>
              <a:rPr lang="ja-JP" altLang="en-US" sz="1100" spc="-30" dirty="0"/>
              <a:t>か国以上で販売されている場合。</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a:t>
            </a:r>
            <a:r>
              <a:rPr lang="en-US" altLang="ja-JP" sz="1100" spc="-30" dirty="0"/>
              <a:t>1</a:t>
            </a:r>
            <a:r>
              <a:rPr lang="ja-JP" altLang="en-US" sz="1100" spc="-30" dirty="0"/>
              <a:t>）</a:t>
            </a:r>
            <a:r>
              <a:rPr lang="en-US" altLang="ja-JP" sz="1100" spc="-30" dirty="0"/>
              <a:t>2018</a:t>
            </a:r>
            <a:r>
              <a:rPr lang="ja-JP" altLang="en-US" sz="1100" spc="-30" dirty="0"/>
              <a:t>年</a:t>
            </a:r>
            <a:r>
              <a:rPr lang="en-US" altLang="ja-JP" sz="1100" spc="-30" dirty="0"/>
              <a:t>12</a:t>
            </a:r>
            <a:r>
              <a:rPr lang="ja-JP" altLang="en-US" sz="1100" spc="-30" dirty="0"/>
              <a:t>月</a:t>
            </a:r>
            <a:r>
              <a:rPr lang="en-US" altLang="ja-JP" sz="1100" spc="-30" dirty="0"/>
              <a:t>31</a:t>
            </a:r>
            <a:r>
              <a:rPr lang="ja-JP" altLang="en-US" sz="1100" spc="-30" dirty="0"/>
              <a:t>日以前にベトナムで販売された実績があり、（</a:t>
            </a:r>
            <a:r>
              <a:rPr lang="en-US" altLang="ja-JP" sz="1100" spc="-30" dirty="0"/>
              <a:t>2</a:t>
            </a:r>
            <a:r>
              <a:rPr lang="ja-JP" altLang="en-US" sz="1100" spc="-30" dirty="0"/>
              <a:t>）申請日の直近</a:t>
            </a:r>
            <a:r>
              <a:rPr lang="en-US" altLang="ja-JP" sz="1100" spc="-30" dirty="0"/>
              <a:t>5</a:t>
            </a:r>
            <a:r>
              <a:rPr lang="ja-JP" altLang="en-US" sz="1100" spc="-30" dirty="0"/>
              <a:t>年のうち</a:t>
            </a:r>
            <a:r>
              <a:rPr lang="en-US" altLang="ja-JP" sz="1100" spc="-30" dirty="0"/>
              <a:t>3</a:t>
            </a:r>
            <a:r>
              <a:rPr lang="ja-JP" altLang="en-US" sz="1100" spc="-30" dirty="0"/>
              <a:t>年間以上市場で販売されており、且つ（</a:t>
            </a:r>
            <a:r>
              <a:rPr lang="en-US" altLang="ja-JP" sz="1100" spc="-30" dirty="0"/>
              <a:t>3</a:t>
            </a:r>
            <a:r>
              <a:rPr lang="ja-JP" altLang="en-US" sz="1100" spc="-30" dirty="0"/>
              <a:t>）品質と安全に係る警告を受けていない場合。</a:t>
            </a:r>
            <a:endParaRPr lang="en-US" altLang="ja-JP" sz="1100" spc="-30" dirty="0"/>
          </a:p>
        </p:txBody>
      </p:sp>
      <p:sp>
        <p:nvSpPr>
          <p:cNvPr id="16" name="テキスト ボックス 117">
            <a:extLst>
              <a:ext uri="{FF2B5EF4-FFF2-40B4-BE49-F238E27FC236}">
                <a16:creationId xmlns:a16="http://schemas.microsoft.com/office/drawing/2014/main" id="{63E0F0C6-F0AE-49D2-A912-E2204A7A066A}"/>
              </a:ext>
            </a:extLst>
          </p:cNvPr>
          <p:cNvSpPr txBox="1"/>
          <p:nvPr/>
        </p:nvSpPr>
        <p:spPr>
          <a:xfrm>
            <a:off x="7545288"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ベトナムのみでサービスを展開し、特定の医療セグメントに特化した小規模な医療機器専門業者のこと。</a:t>
            </a:r>
          </a:p>
        </p:txBody>
      </p:sp>
      <p:sp>
        <p:nvSpPr>
          <p:cNvPr id="17" name="テキスト ボックス 117">
            <a:extLst>
              <a:ext uri="{FF2B5EF4-FFF2-40B4-BE49-F238E27FC236}">
                <a16:creationId xmlns:a16="http://schemas.microsoft.com/office/drawing/2014/main" id="{2FB3D9F3-B4C6-45D6-A958-C931DD0D545B}"/>
              </a:ext>
            </a:extLst>
          </p:cNvPr>
          <p:cNvSpPr txBox="1"/>
          <p:nvPr/>
        </p:nvSpPr>
        <p:spPr>
          <a:xfrm>
            <a:off x="5385049"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アジア各国において薬事セールスマーケティング、ディストリビューションの機能を持っている代理店のこと。</a:t>
            </a:r>
          </a:p>
        </p:txBody>
      </p:sp>
      <p:sp>
        <p:nvSpPr>
          <p:cNvPr id="18" name="角丸四角形 8">
            <a:extLst>
              <a:ext uri="{FF2B5EF4-FFF2-40B4-BE49-F238E27FC236}">
                <a16:creationId xmlns:a16="http://schemas.microsoft.com/office/drawing/2014/main" id="{0EA7B02A-C988-4C62-BD5E-77736483FC4E}"/>
              </a:ext>
            </a:extLst>
          </p:cNvPr>
          <p:cNvSpPr/>
          <p:nvPr/>
        </p:nvSpPr>
        <p:spPr>
          <a:xfrm>
            <a:off x="754528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ローカル・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sp>
        <p:nvSpPr>
          <p:cNvPr id="19" name="角丸四角形 9">
            <a:extLst>
              <a:ext uri="{FF2B5EF4-FFF2-40B4-BE49-F238E27FC236}">
                <a16:creationId xmlns:a16="http://schemas.microsoft.com/office/drawing/2014/main" id="{1D1F947C-762B-4B94-ACBA-35404956A889}"/>
              </a:ext>
            </a:extLst>
          </p:cNvPr>
          <p:cNvSpPr/>
          <p:nvPr/>
        </p:nvSpPr>
        <p:spPr>
          <a:xfrm>
            <a:off x="538504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マルチナショナル・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grpSp>
        <p:nvGrpSpPr>
          <p:cNvPr id="21" name="グループ化 7">
            <a:extLst>
              <a:ext uri="{FF2B5EF4-FFF2-40B4-BE49-F238E27FC236}">
                <a16:creationId xmlns:a16="http://schemas.microsoft.com/office/drawing/2014/main" id="{E0490B7A-633E-429B-AE16-44278A08A089}"/>
              </a:ext>
            </a:extLst>
          </p:cNvPr>
          <p:cNvGrpSpPr/>
          <p:nvPr/>
        </p:nvGrpSpPr>
        <p:grpSpPr>
          <a:xfrm>
            <a:off x="5241029" y="1772816"/>
            <a:ext cx="4464499" cy="288032"/>
            <a:chOff x="4803500" y="2113806"/>
            <a:chExt cx="2954133" cy="288032"/>
          </a:xfrm>
        </p:grpSpPr>
        <p:cxnSp>
          <p:nvCxnSpPr>
            <p:cNvPr id="22" name="直線コネクタ 30">
              <a:extLst>
                <a:ext uri="{FF2B5EF4-FFF2-40B4-BE49-F238E27FC236}">
                  <a16:creationId xmlns:a16="http://schemas.microsoft.com/office/drawing/2014/main" id="{4DDF453B-F485-44B0-9A81-E76248F3A04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EC85CBEC-1DE0-4534-A80E-3B19EFCA7CB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代理店の分類</a:t>
              </a:r>
            </a:p>
          </p:txBody>
        </p:sp>
      </p:grpSp>
      <p:grpSp>
        <p:nvGrpSpPr>
          <p:cNvPr id="33" name="グループ化 7">
            <a:extLst>
              <a:ext uri="{FF2B5EF4-FFF2-40B4-BE49-F238E27FC236}">
                <a16:creationId xmlns:a16="http://schemas.microsoft.com/office/drawing/2014/main" id="{7D5005C0-0F48-429C-B2DC-ACC32C0A443D}"/>
              </a:ext>
            </a:extLst>
          </p:cNvPr>
          <p:cNvGrpSpPr/>
          <p:nvPr/>
        </p:nvGrpSpPr>
        <p:grpSpPr>
          <a:xfrm>
            <a:off x="5241029" y="3501008"/>
            <a:ext cx="4464499" cy="288032"/>
            <a:chOff x="4803500" y="2113806"/>
            <a:chExt cx="2954133" cy="288032"/>
          </a:xfrm>
        </p:grpSpPr>
        <p:cxnSp>
          <p:nvCxnSpPr>
            <p:cNvPr id="34" name="直線コネクタ 34">
              <a:extLst>
                <a:ext uri="{FF2B5EF4-FFF2-40B4-BE49-F238E27FC236}">
                  <a16:creationId xmlns:a16="http://schemas.microsoft.com/office/drawing/2014/main" id="{1F6D9BF3-F814-43D0-B23E-8DB623D9C0B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25BAEEC8-0FC4-4E27-84D8-CA2995881F9A}"/>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医療機器の調達方法</a:t>
              </a:r>
            </a:p>
          </p:txBody>
        </p:sp>
      </p:grpSp>
      <p:sp>
        <p:nvSpPr>
          <p:cNvPr id="41" name="テキスト ボックス 51">
            <a:extLst>
              <a:ext uri="{FF2B5EF4-FFF2-40B4-BE49-F238E27FC236}">
                <a16:creationId xmlns:a16="http://schemas.microsoft.com/office/drawing/2014/main" id="{16A887AE-4201-4D26-BCF9-7CDC468F590C}"/>
              </a:ext>
            </a:extLst>
          </p:cNvPr>
          <p:cNvSpPr txBox="1"/>
          <p:nvPr/>
        </p:nvSpPr>
        <p:spPr>
          <a:xfrm>
            <a:off x="5241029" y="3836873"/>
            <a:ext cx="4429393" cy="2068515"/>
          </a:xfrm>
          <a:prstGeom prst="rect">
            <a:avLst/>
          </a:prstGeom>
          <a:noFill/>
        </p:spPr>
        <p:txBody>
          <a:bodyPr wrap="square" rtlCol="0">
            <a:spAutoFit/>
          </a:bodyPr>
          <a:lstStyle/>
          <a:p>
            <a:pPr>
              <a:lnSpc>
                <a:spcPct val="113000"/>
              </a:lnSpc>
              <a:spcAft>
                <a:spcPts val="600"/>
              </a:spcAft>
              <a:buClr>
                <a:schemeClr val="bg1">
                  <a:lumMod val="50000"/>
                </a:schemeClr>
              </a:buClr>
              <a:buSzPct val="80000"/>
            </a:pPr>
            <a:r>
              <a:rPr lang="ja-JP" altLang="en-US" sz="1100" b="1" spc="-30" dirty="0"/>
              <a:t>公的医療機関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入札を通じて購入。</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政府調達の対象直接購入不可。</a:t>
            </a:r>
          </a:p>
          <a:p>
            <a:pPr>
              <a:lnSpc>
                <a:spcPct val="113000"/>
              </a:lnSpc>
              <a:spcAft>
                <a:spcPts val="600"/>
              </a:spcAft>
              <a:buClr>
                <a:schemeClr val="bg1">
                  <a:lumMod val="50000"/>
                </a:schemeClr>
              </a:buClr>
              <a:buSzPct val="80000"/>
            </a:pPr>
            <a:r>
              <a:rPr lang="ja-JP" altLang="en-US" sz="1100" b="1" spc="-30" dirty="0"/>
              <a:t>民間医療機関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現地の代理店から直接購入。</a:t>
            </a:r>
            <a:endParaRPr lang="en-US" altLang="ja-JP" sz="1100" spc="-30" dirty="0"/>
          </a:p>
          <a:p>
            <a:pPr>
              <a:lnSpc>
                <a:spcPct val="113000"/>
              </a:lnSpc>
              <a:spcAft>
                <a:spcPts val="600"/>
              </a:spcAft>
              <a:buClr>
                <a:schemeClr val="bg1">
                  <a:lumMod val="50000"/>
                </a:schemeClr>
              </a:buClr>
              <a:buSzPct val="80000"/>
            </a:pPr>
            <a:r>
              <a:rPr lang="ja-JP" altLang="en-US" sz="1100" b="1" spc="-30" dirty="0"/>
              <a:t>留意点</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電子入札システムの統合化を進められており、</a:t>
            </a:r>
            <a:r>
              <a:rPr lang="en-US" altLang="ja-JP" sz="1100" spc="-30" dirty="0"/>
              <a:t>2025</a:t>
            </a:r>
            <a:r>
              <a:rPr lang="ja-JP" altLang="en-US" sz="1100" spc="-30" dirty="0"/>
              <a:t>年までに入札案件の約</a:t>
            </a:r>
            <a:r>
              <a:rPr lang="en-US" altLang="ja-JP" sz="1100" spc="-30" dirty="0"/>
              <a:t>70%</a:t>
            </a:r>
            <a:r>
              <a:rPr lang="ja-JP" altLang="en-US" sz="1100" spc="-30" dirty="0"/>
              <a:t>が統合された入札システムで実行される計画。</a:t>
            </a:r>
            <a:endParaRPr lang="en-US" altLang="ja-JP" sz="1100" spc="-30" dirty="0"/>
          </a:p>
        </p:txBody>
      </p:sp>
    </p:spTree>
    <p:extLst>
      <p:ext uri="{BB962C8B-B14F-4D97-AF65-F5344CB8AC3E}">
        <p14:creationId xmlns:p14="http://schemas.microsoft.com/office/powerpoint/2010/main" val="301340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2717075" y="4221088"/>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5025008" y="1916832"/>
            <a:ext cx="3096343" cy="4190409"/>
            <a:chOff x="7545288" y="1711099"/>
            <a:chExt cx="3132137" cy="4238851"/>
          </a:xfrm>
        </p:grpSpPr>
        <p:sp>
          <p:nvSpPr>
            <p:cNvPr id="7"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72" name="二等辺三角形 571"/>
          <p:cNvSpPr/>
          <p:nvPr/>
        </p:nvSpPr>
        <p:spPr>
          <a:xfrm rot="10800000">
            <a:off x="2108685" y="3654549"/>
            <a:ext cx="2808312" cy="432048"/>
          </a:xfrm>
          <a:prstGeom prst="triangle">
            <a:avLst/>
          </a:prstGeom>
          <a:gradFill flip="none" rotWithShape="1">
            <a:gsLst>
              <a:gs pos="0">
                <a:srgbClr val="6A6A6A"/>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568" name="十字形 567"/>
          <p:cNvSpPr/>
          <p:nvPr/>
        </p:nvSpPr>
        <p:spPr>
          <a:xfrm rot="2700000">
            <a:off x="2540732" y="1946219"/>
            <a:ext cx="1944216" cy="1944216"/>
          </a:xfrm>
          <a:prstGeom prst="plus">
            <a:avLst>
              <a:gd name="adj" fmla="val 44196"/>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中古医療機器の輸入は全面的に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禁止されているものの、科学技術環境省による検査に通過すれば輸入が可能である。しかし、現地のサプライヤーが中古医療機器の輸入に積極的ではないため、事実上、海外の中古医療機器は出回っていない。</a:t>
            </a:r>
          </a:p>
        </p:txBody>
      </p:sp>
      <p:sp>
        <p:nvSpPr>
          <p:cNvPr id="564" name="Freeform 7"/>
          <p:cNvSpPr>
            <a:spLocks/>
          </p:cNvSpPr>
          <p:nvPr/>
        </p:nvSpPr>
        <p:spPr bwMode="auto">
          <a:xfrm>
            <a:off x="632520" y="2636912"/>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7" name="角丸四角形 556"/>
          <p:cNvSpPr/>
          <p:nvPr/>
        </p:nvSpPr>
        <p:spPr>
          <a:xfrm>
            <a:off x="2280692" y="2407654"/>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65" name="十字形 564"/>
          <p:cNvSpPr/>
          <p:nvPr/>
        </p:nvSpPr>
        <p:spPr>
          <a:xfrm rot="2700000">
            <a:off x="2540732" y="1946219"/>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574" name="円/楕円 573"/>
          <p:cNvSpPr/>
          <p:nvPr/>
        </p:nvSpPr>
        <p:spPr>
          <a:xfrm>
            <a:off x="7113240" y="3140968"/>
            <a:ext cx="2175792" cy="223224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ja-JP" sz="1600" dirty="0">
                <a:latin typeface="HGP創英角ｺﾞｼｯｸUB" panose="020B0900000000000000" pitchFamily="50" charset="-128"/>
                <a:ea typeface="HGP創英角ｺﾞｼｯｸUB" panose="020B0900000000000000" pitchFamily="50" charset="-128"/>
              </a:rPr>
              <a:t>現地のサプライヤーは</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海外中古品の輸入に</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積極的では</a:t>
            </a:r>
            <a:r>
              <a:rPr lang="ja-JP" altLang="en-US" sz="1600" dirty="0">
                <a:latin typeface="HGP創英角ｺﾞｼｯｸUB" panose="020B0900000000000000" pitchFamily="50" charset="-128"/>
                <a:ea typeface="HGP創英角ｺﾞｼｯｸUB" panose="020B0900000000000000" pitchFamily="50" charset="-128"/>
              </a:rPr>
              <a:t>ない。</a:t>
            </a:r>
            <a:endParaRPr lang="en-US" altLang="ja-JP" sz="1600" dirty="0">
              <a:latin typeface="HGP創英角ｺﾞｼｯｸUB" panose="020B0900000000000000" pitchFamily="50" charset="-128"/>
              <a:ea typeface="HGP創英角ｺﾞｼｯｸUB" panose="020B0900000000000000" pitchFamily="50" charset="-128"/>
            </a:endParaRPr>
          </a:p>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事実上、中古機器の使用は</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寄付されたもののみ</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認められる状態。</a:t>
            </a:r>
          </a:p>
        </p:txBody>
      </p:sp>
      <p:sp>
        <p:nvSpPr>
          <p:cNvPr id="577" name="テキスト ボックス 57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8" name="正方形/長方形 17"/>
          <p:cNvSpPr/>
          <p:nvPr/>
        </p:nvSpPr>
        <p:spPr>
          <a:xfrm>
            <a:off x="1424608" y="1657263"/>
            <a:ext cx="4176464" cy="566309"/>
          </a:xfrm>
          <a:prstGeom prst="rect">
            <a:avLst/>
          </a:prstGeom>
        </p:spPr>
        <p:txBody>
          <a:bodyPr wrap="square">
            <a:spAutoFit/>
          </a:bodyPr>
          <a:lstStyle/>
          <a:p>
            <a:pPr algn="ctr">
              <a:lnSpc>
                <a:spcPct val="110000"/>
              </a:lnSpc>
              <a:spcAft>
                <a:spcPts val="600"/>
              </a:spcAft>
            </a:pPr>
            <a:r>
              <a:rPr lang="ja-JP" altLang="en-US" sz="1400" b="1" dirty="0"/>
              <a:t>通達</a:t>
            </a:r>
            <a:r>
              <a:rPr lang="en-US" altLang="ja-JP" sz="1400" b="1" dirty="0"/>
              <a:t>04/2014/TT-BCT</a:t>
            </a:r>
            <a:r>
              <a:rPr lang="ja-JP" altLang="en-US" sz="1400" b="1" dirty="0"/>
              <a:t>号</a:t>
            </a:r>
            <a:br>
              <a:rPr lang="en-US" altLang="ja-JP" sz="1400" b="1" dirty="0"/>
            </a:b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により全面的に禁止</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280692" y="4500803"/>
            <a:ext cx="2464296" cy="1008112"/>
          </a:xfrm>
          <a:prstGeom prst="roundRect">
            <a:avLst>
              <a:gd name="adj" fmla="val 9824"/>
            </a:avLst>
          </a:prstGeom>
          <a:solidFill>
            <a:srgbClr val="3D6AA7"/>
          </a:solidFill>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5" name="円/楕円 4"/>
          <p:cNvSpPr/>
          <p:nvPr/>
        </p:nvSpPr>
        <p:spPr>
          <a:xfrm>
            <a:off x="2717075" y="4221088"/>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角丸四角形 566"/>
          <p:cNvSpPr/>
          <p:nvPr/>
        </p:nvSpPr>
        <p:spPr>
          <a:xfrm>
            <a:off x="1712640" y="5517232"/>
            <a:ext cx="3384376" cy="864096"/>
          </a:xfrm>
          <a:prstGeom prst="roundRect">
            <a:avLst>
              <a:gd name="adj" fmla="val 10710"/>
            </a:avLst>
          </a:prstGeom>
          <a:noFill/>
          <a:extLst>
            <a:ext uri="{909E8E84-426E-40DD-AFC4-6F175D3DCCD1}">
              <a14:hiddenFill xmlns:a14="http://schemas.microsoft.com/office/drawing/2010/main">
                <a:solidFill>
                  <a:srgbClr val="CCDAEC"/>
                </a:solidFill>
              </a14:hiddenFill>
            </a:ext>
          </a:extLst>
        </p:spPr>
        <p:txBody>
          <a:bodyPr wrap="square" anchor="ctr" anchorCtr="0">
            <a:noAutofit/>
          </a:bodyPr>
          <a:lstStyle/>
          <a:p>
            <a:pPr marL="461963" indent="-461963">
              <a:lnSpc>
                <a:spcPct val="110000"/>
              </a:lnSpc>
              <a:spcAft>
                <a:spcPts val="600"/>
              </a:spcAft>
            </a:pPr>
            <a:r>
              <a:rPr lang="ja-JP" altLang="ja-JP" sz="1200" b="1" dirty="0"/>
              <a:t>規定</a:t>
            </a:r>
            <a:r>
              <a:rPr lang="ja-JP" altLang="en-US" sz="1200" b="1" dirty="0"/>
              <a:t>：</a:t>
            </a:r>
            <a:r>
              <a:rPr lang="en-US" altLang="ja-JP" sz="1200" b="1" dirty="0"/>
              <a:t>	</a:t>
            </a:r>
            <a:r>
              <a:rPr lang="ja-JP" altLang="ja-JP" sz="1200" dirty="0"/>
              <a:t>製品寿命の</a:t>
            </a:r>
            <a:r>
              <a:rPr lang="en-US" altLang="ja-JP" sz="1200" dirty="0">
                <a:latin typeface="Arial Black" panose="020B0A04020102020204" pitchFamily="34" charset="0"/>
                <a:ea typeface="HGP創英角ｺﾞｼｯｸUB" panose="020B0900000000000000" pitchFamily="50" charset="-128"/>
              </a:rPr>
              <a:t>80%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ja-JP" sz="1200" dirty="0"/>
              <a:t>が残存し、かつ</a:t>
            </a:r>
            <a:br>
              <a:rPr lang="en-US" altLang="ja-JP" sz="1200" dirty="0"/>
            </a:br>
            <a:r>
              <a:rPr lang="ja-JP" altLang="en-US" sz="1200" dirty="0"/>
              <a:t>同型の</a:t>
            </a:r>
            <a:r>
              <a:rPr lang="ja-JP" altLang="ja-JP" sz="1200" dirty="0"/>
              <a:t>新製品に比べて</a:t>
            </a:r>
            <a:r>
              <a:rPr lang="en-US" altLang="ja-JP" sz="1200" dirty="0">
                <a:latin typeface="Arial Black" panose="020B0A04020102020204" pitchFamily="34" charset="0"/>
                <a:ea typeface="HGP創英角ｺﾞｼｯｸUB" panose="020B0900000000000000" pitchFamily="50" charset="-128"/>
              </a:rPr>
              <a:t>110%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en-US" sz="1200" dirty="0"/>
              <a:t>、</a:t>
            </a:r>
            <a:br>
              <a:rPr lang="en-US" altLang="ja-JP" sz="1200" dirty="0"/>
            </a:br>
            <a:r>
              <a:rPr lang="ja-JP" altLang="ja-JP" sz="1200" dirty="0"/>
              <a:t>燃料や電気を消費してはいけない</a:t>
            </a:r>
            <a:r>
              <a:rPr lang="ja-JP" altLang="en-US" sz="1200" dirty="0"/>
              <a:t>。</a:t>
            </a:r>
          </a:p>
        </p:txBody>
      </p:sp>
      <p:sp>
        <p:nvSpPr>
          <p:cNvPr id="23" name="角丸四角形 22"/>
          <p:cNvSpPr/>
          <p:nvPr/>
        </p:nvSpPr>
        <p:spPr>
          <a:xfrm>
            <a:off x="2280692" y="4500803"/>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24" name="正方形/長方形 23"/>
          <p:cNvSpPr/>
          <p:nvPr/>
        </p:nvSpPr>
        <p:spPr>
          <a:xfrm>
            <a:off x="2432720" y="3589035"/>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spTree>
    <p:extLst>
      <p:ext uri="{BB962C8B-B14F-4D97-AF65-F5344CB8AC3E}">
        <p14:creationId xmlns:p14="http://schemas.microsoft.com/office/powerpoint/2010/main" val="1272135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4" imgW="360" imgH="360" progId="TCLayout.ActiveDocument.1">
                  <p:embed/>
                </p:oleObj>
              </mc:Choice>
              <mc:Fallback>
                <p:oleObj name="think-cell Slide"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5" name="Chart 54">
            <a:extLst>
              <a:ext uri="{FF2B5EF4-FFF2-40B4-BE49-F238E27FC236}">
                <a16:creationId xmlns:a16="http://schemas.microsoft.com/office/drawing/2014/main" id="{F6129E36-A213-4927-8C9F-07758B42C5FD}"/>
              </a:ext>
            </a:extLst>
          </p:cNvPr>
          <p:cNvGraphicFramePr/>
          <p:nvPr>
            <p:custDataLst>
              <p:tags r:id="rId3"/>
            </p:custDataLst>
            <p:extLst>
              <p:ext uri="{D42A27DB-BD31-4B8C-83A1-F6EECF244321}">
                <p14:modId xmlns:p14="http://schemas.microsoft.com/office/powerpoint/2010/main" val="3519263711"/>
              </p:ext>
            </p:extLst>
          </p:nvPr>
        </p:nvGraphicFramePr>
        <p:xfrm>
          <a:off x="438150" y="2482850"/>
          <a:ext cx="5489575" cy="3557588"/>
        </p:xfrm>
        <a:graphic>
          <a:graphicData uri="http://schemas.openxmlformats.org/drawingml/2006/chart">
            <c:chart xmlns:c="http://schemas.openxmlformats.org/drawingml/2006/chart" xmlns:r="http://schemas.openxmlformats.org/officeDocument/2006/relationships" r:id="rId46"/>
          </a:graphicData>
        </a:graphic>
      </p:graphicFrame>
      <p:sp>
        <p:nvSpPr>
          <p:cNvPr id="116" name="テキスト プレースホルダ 9">
            <a:extLst>
              <a:ext uri="{FF2B5EF4-FFF2-40B4-BE49-F238E27FC236}">
                <a16:creationId xmlns:a16="http://schemas.microsoft.com/office/drawing/2014/main" id="{A874A11E-2617-4DC7-B697-E2968BC7BEC7}"/>
              </a:ext>
            </a:extLst>
          </p:cNvPr>
          <p:cNvSpPr>
            <a:spLocks noGrp="1"/>
          </p:cNvSpPr>
          <p:nvPr>
            <p:custDataLst>
              <p:tags r:id="rId4"/>
            </p:custDataLst>
          </p:nvPr>
        </p:nvSpPr>
        <p:spPr bwMode="gray">
          <a:xfrm>
            <a:off x="252413" y="42799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CB09D6-35E3-445E-A240-C382F86A6D65}" type="datetime'''''''''''''''''''''''''''2''0'">
              <a:rPr lang="en-US" altLang="en-US" sz="1000" smtClean="0"/>
              <a:pPr/>
              <a:t>20</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8F213AD0-C106-439C-AC6E-CEE53E17DC1B}"/>
              </a:ext>
            </a:extLst>
          </p:cNvPr>
          <p:cNvSpPr>
            <a:spLocks noGrp="1"/>
          </p:cNvSpPr>
          <p:nvPr>
            <p:custDataLst>
              <p:tags r:id="rId5"/>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20127B4-C1F0-4CBB-B3BC-69FDDB3A85F4}" type="datetime'''''''''''''''''''''''''''''''''0'''''''''''''''''''''">
              <a:rPr lang="en-US" altLang="en-US" sz="1000" smtClean="0"/>
              <a:pPr/>
              <a:t>0</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16FB15DA-04C0-45CA-8819-5E5AA47A78D1}"/>
              </a:ext>
            </a:extLst>
          </p:cNvPr>
          <p:cNvSpPr>
            <a:spLocks noGrp="1"/>
          </p:cNvSpPr>
          <p:nvPr>
            <p:custDataLst>
              <p:tags r:id="rId6"/>
            </p:custDataLst>
          </p:nvPr>
        </p:nvSpPr>
        <p:spPr bwMode="gray">
          <a:xfrm>
            <a:off x="252413" y="4679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C2DD44B-139B-4B84-8791-7BB824D84F7F}" type="datetime'''''''''''''''''''''''1''5'''''''''''''''''''''''''">
              <a:rPr lang="en-US" altLang="en-US" sz="1000" smtClean="0"/>
              <a:pPr/>
              <a:t>15</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6F9451A1-6027-4E77-9781-931FD21C7DC4}"/>
              </a:ext>
            </a:extLst>
          </p:cNvPr>
          <p:cNvSpPr>
            <a:spLocks noGrp="1"/>
          </p:cNvSpPr>
          <p:nvPr>
            <p:custDataLst>
              <p:tags r:id="rId7"/>
            </p:custDataLst>
          </p:nvPr>
        </p:nvSpPr>
        <p:spPr bwMode="gray">
          <a:xfrm>
            <a:off x="252413" y="50815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1E3EF8-7588-4C31-808F-A7CBB607D6FA}" type="datetime'''''1''0'''''''''''''''''''''''''''''''''''''''''''''">
              <a:rPr lang="en-US" altLang="en-US" sz="1000" smtClean="0"/>
              <a:pPr/>
              <a:t>10</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54431072-0989-4C9F-A7DA-C5A17474566F}"/>
              </a:ext>
            </a:extLst>
          </p:cNvPr>
          <p:cNvSpPr>
            <a:spLocks noGrp="1"/>
          </p:cNvSpPr>
          <p:nvPr>
            <p:custDataLst>
              <p:tags r:id="rId8"/>
            </p:custDataLst>
          </p:nvPr>
        </p:nvSpPr>
        <p:spPr bwMode="gray">
          <a:xfrm>
            <a:off x="322263" y="54816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A5424F7-EFDE-4835-8A39-127259FC7516}" type="datetime'''''''''''''''''5'''''''''''''''''''''''''''''''''''">
              <a:rPr lang="en-US" altLang="en-US" sz="1000" smtClean="0"/>
              <a:pPr/>
              <a:t>5</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146ED2B2-25C2-4E2B-B857-508BF16CDA2C}"/>
              </a:ext>
            </a:extLst>
          </p:cNvPr>
          <p:cNvSpPr>
            <a:spLocks noGrp="1"/>
          </p:cNvSpPr>
          <p:nvPr>
            <p:custDataLst>
              <p:tags r:id="rId9"/>
            </p:custDataLst>
          </p:nvPr>
        </p:nvSpPr>
        <p:spPr bwMode="gray">
          <a:xfrm>
            <a:off x="252413" y="3879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0D4242A-DDD5-43F4-9E7B-59C5F8982ABE}" type="datetime'''''''''''''2''''''''''''''''5'''''''''''''''''''">
              <a:rPr lang="en-US" altLang="en-US" sz="1000" smtClean="0"/>
              <a:pPr/>
              <a:t>25</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59DD6302-1E29-46A7-9DD3-51F4B01AC88D}"/>
              </a:ext>
            </a:extLst>
          </p:cNvPr>
          <p:cNvSpPr>
            <a:spLocks noGrp="1"/>
          </p:cNvSpPr>
          <p:nvPr>
            <p:custDataLst>
              <p:tags r:id="rId10"/>
            </p:custDataLst>
          </p:nvPr>
        </p:nvSpPr>
        <p:spPr bwMode="gray">
          <a:xfrm>
            <a:off x="252413" y="3479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BDD1B28-F3B1-4500-B836-8E4456F85EDF}" type="datetime'''''''''''''''''''''''''''''''''''''3''0'''''''''''''''''''''">
              <a:rPr lang="en-US" altLang="en-US" sz="1000" smtClean="0"/>
              <a:pPr/>
              <a:t>30</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0E74CB5C-AF07-46D8-B6E2-1F0B92FA5E45}"/>
              </a:ext>
            </a:extLst>
          </p:cNvPr>
          <p:cNvSpPr>
            <a:spLocks noGrp="1"/>
          </p:cNvSpPr>
          <p:nvPr>
            <p:custDataLst>
              <p:tags r:id="rId11"/>
            </p:custDataLst>
          </p:nvPr>
        </p:nvSpPr>
        <p:spPr bwMode="gray">
          <a:xfrm>
            <a:off x="252413" y="3079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5425728-A2BD-4C92-9BDC-6886F27C18D4}" type="datetime'''''''''3''''''''''''''5'''''''''''''''''''''''">
              <a:rPr lang="en-US" altLang="en-US" sz="1000" smtClean="0"/>
              <a:pPr/>
              <a:t>35</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6FE38689-2AEE-4E4D-9AAA-D123CEC22AA5}"/>
              </a:ext>
            </a:extLst>
          </p:cNvPr>
          <p:cNvSpPr>
            <a:spLocks noGrp="1"/>
          </p:cNvSpPr>
          <p:nvPr>
            <p:custDataLst>
              <p:tags r:id="rId12"/>
            </p:custDataLst>
          </p:nvPr>
        </p:nvSpPr>
        <p:spPr bwMode="gray">
          <a:xfrm>
            <a:off x="252413" y="2679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E87401-7188-48FE-8EF7-3259287DAA0E}" type="datetime'''''''''''''''''''''''''''''''''''''40'''">
              <a:rPr lang="en-US" altLang="en-US" sz="1000" smtClean="0"/>
              <a:pPr/>
              <a:t>40</a:t>
            </a:fld>
            <a:endParaRPr lang="ja-JP" altLang="en-US" sz="1000" dirty="0">
              <a:sym typeface="+mn-lt"/>
            </a:endParaRPr>
          </a:p>
        </p:txBody>
      </p:sp>
      <p:sp>
        <p:nvSpPr>
          <p:cNvPr id="20" name="テキスト プレースホルダ 9"/>
          <p:cNvSpPr>
            <a:spLocks noGrp="1"/>
          </p:cNvSpPr>
          <p:nvPr>
            <p:custDataLst>
              <p:tags r:id="rId13"/>
            </p:custDataLst>
          </p:nvPr>
        </p:nvSpPr>
        <p:spPr bwMode="auto">
          <a:xfrm>
            <a:off x="417137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2F3023-CAC0-4711-B546-8266CC7D401A}" type="datetime'''''''''''''''''''''2''''''1'''''''''''''''''">
              <a:rPr lang="en-US" altLang="en-US" sz="1000" smtClean="0"/>
              <a:pPr/>
              <a:t>21</a:t>
            </a:fld>
            <a:endParaRPr kumimoji="0" lang="ja-JP" altLang="en-US" sz="1000" dirty="0">
              <a:sym typeface="+mn-lt"/>
            </a:endParaRPr>
          </a:p>
        </p:txBody>
      </p:sp>
      <p:sp>
        <p:nvSpPr>
          <p:cNvPr id="24" name="テキスト プレースホルダ 9"/>
          <p:cNvSpPr>
            <a:spLocks noGrp="1"/>
          </p:cNvSpPr>
          <p:nvPr>
            <p:custDataLst>
              <p:tags r:id="rId14"/>
            </p:custDataLst>
          </p:nvPr>
        </p:nvSpPr>
        <p:spPr bwMode="auto">
          <a:xfrm>
            <a:off x="902659"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t>2018</a:t>
            </a:r>
            <a:endParaRPr kumimoji="0" lang="ja-JP" altLang="en-US" sz="1000" dirty="0">
              <a:sym typeface="+mn-lt"/>
            </a:endParaRPr>
          </a:p>
        </p:txBody>
      </p:sp>
      <p:sp>
        <p:nvSpPr>
          <p:cNvPr id="22" name="テキスト プレースホルダ 9"/>
          <p:cNvSpPr>
            <a:spLocks noGrp="1"/>
          </p:cNvSpPr>
          <p:nvPr>
            <p:custDataLst>
              <p:tags r:id="rId15"/>
            </p:custDataLst>
          </p:nvPr>
        </p:nvSpPr>
        <p:spPr bwMode="auto">
          <a:xfrm>
            <a:off x="203847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220710-00C6-4CDD-8461-073C52B0AFA6}"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6"/>
            </p:custDataLst>
          </p:nvPr>
        </p:nvSpPr>
        <p:spPr bwMode="auto">
          <a:xfrm>
            <a:off x="31137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E176F3-66CB-4535-83DC-996C747A9303}" type="datetime'''''''''''''''''2''''''''''''''''0'''''''''''''''''''''''">
              <a:rPr lang="en-US" altLang="en-US" sz="1000" smtClean="0"/>
              <a:pPr/>
              <a:t>20</a:t>
            </a:fld>
            <a:endParaRPr kumimoji="0" lang="ja-JP" altLang="en-US" sz="1000" dirty="0">
              <a:sym typeface="+mn-lt"/>
            </a:endParaRPr>
          </a:p>
        </p:txBody>
      </p:sp>
      <p:sp>
        <p:nvSpPr>
          <p:cNvPr id="110" name="テキスト プレースホルダ 9">
            <a:extLst>
              <a:ext uri="{FF2B5EF4-FFF2-40B4-BE49-F238E27FC236}">
                <a16:creationId xmlns:a16="http://schemas.microsoft.com/office/drawing/2014/main" id="{E01EBF29-048E-4397-9369-728D7218D0F7}"/>
              </a:ext>
            </a:extLst>
          </p:cNvPr>
          <p:cNvSpPr>
            <a:spLocks noGrp="1"/>
          </p:cNvSpPr>
          <p:nvPr>
            <p:custDataLst>
              <p:tags r:id="rId17"/>
            </p:custDataLst>
          </p:nvPr>
        </p:nvSpPr>
        <p:spPr bwMode="gray">
          <a:xfrm>
            <a:off x="3246641" y="295176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9ECAFC-2F28-4E8D-BBFF-CF766FB49A53}" type="datetime'3''''''5''''''''.''''''''''''''''''''''''''''''''5'''''''''">
              <a:rPr lang="en-US" altLang="en-US" sz="1000" smtClean="0">
                <a:effectLst/>
                <a:sym typeface="+mn-lt"/>
              </a:rPr>
              <a:pPr marL="0" indent="0" algn="ctr">
                <a:spcBef>
                  <a:spcPct val="0"/>
                </a:spcBef>
                <a:buNone/>
              </a:pPr>
              <a:t>35.5</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B1A43412-EB61-4AF9-A099-90541A9851EE}"/>
              </a:ext>
            </a:extLst>
          </p:cNvPr>
          <p:cNvSpPr>
            <a:spLocks noGrp="1"/>
          </p:cNvSpPr>
          <p:nvPr>
            <p:custDataLst>
              <p:tags r:id="rId18"/>
            </p:custDataLst>
          </p:nvPr>
        </p:nvSpPr>
        <p:spPr bwMode="gray">
          <a:xfrm>
            <a:off x="750464" y="5661326"/>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8C663D-2239-4D27-A5BB-5C3C1B5E7742}" type="datetime'''''''''''''1''''''''''''''''''.''''''''''''''''6'''''''">
              <a:rPr lang="en-US" altLang="en-US" sz="1000" smtClean="0">
                <a:effectLst/>
              </a:rPr>
              <a:pPr/>
              <a:t>1.6</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F9366D9B-3387-40B4-A796-D200E72B60D2}"/>
              </a:ext>
            </a:extLst>
          </p:cNvPr>
          <p:cNvSpPr>
            <a:spLocks noGrp="1"/>
          </p:cNvSpPr>
          <p:nvPr>
            <p:custDataLst>
              <p:tags r:id="rId19"/>
            </p:custDataLst>
          </p:nvPr>
        </p:nvSpPr>
        <p:spPr bwMode="gray">
          <a:xfrm>
            <a:off x="1113549" y="337245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48A12-0E1F-4911-966D-9B0554E36929}" type="datetime'3''''''''''''''''0''''.''''''''''''''''3'''''''''''''''''''">
              <a:rPr lang="en-US" altLang="en-US" sz="1000" smtClean="0">
                <a:effectLst/>
                <a:sym typeface="+mn-lt"/>
              </a:rPr>
              <a:pPr marL="0" indent="0" algn="ctr">
                <a:spcBef>
                  <a:spcPct val="0"/>
                </a:spcBef>
                <a:buNone/>
              </a:pPr>
              <a:t>30.3</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1EB84D95-C385-40F4-B37F-D436C18218D2}"/>
              </a:ext>
            </a:extLst>
          </p:cNvPr>
          <p:cNvSpPr>
            <a:spLocks noGrp="1"/>
          </p:cNvSpPr>
          <p:nvPr>
            <p:custDataLst>
              <p:tags r:id="rId20"/>
            </p:custDataLst>
          </p:nvPr>
        </p:nvSpPr>
        <p:spPr bwMode="gray">
          <a:xfrm>
            <a:off x="1817618" y="5647339"/>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6AC9B-0E33-4977-A1E0-55C109423EB3}" type="datetime'''''''''''''''''''1''''''''''''''''''''''.9'''''''''''''''">
              <a:rPr lang="en-US" altLang="en-US" sz="1000" smtClean="0">
                <a:effectLst/>
              </a:rPr>
              <a:pPr/>
              <a:t>1.9</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174C6345-F4CD-4205-8C3A-BABC1C217062}"/>
              </a:ext>
            </a:extLst>
          </p:cNvPr>
          <p:cNvSpPr>
            <a:spLocks noGrp="1"/>
          </p:cNvSpPr>
          <p:nvPr>
            <p:custDataLst>
              <p:tags r:id="rId21"/>
            </p:custDataLst>
          </p:nvPr>
        </p:nvSpPr>
        <p:spPr bwMode="gray">
          <a:xfrm>
            <a:off x="2180095" y="314226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3F400E-A5A1-491B-876E-84771316D417}" type="datetime'''''''3''''3''''''''''''''.''''''''''''2'''''''">
              <a:rPr lang="en-US" altLang="en-US" sz="1000" smtClean="0">
                <a:effectLst/>
                <a:sym typeface="+mn-lt"/>
              </a:rPr>
              <a:pPr marL="0" indent="0" algn="ctr">
                <a:spcBef>
                  <a:spcPct val="0"/>
                </a:spcBef>
                <a:buNone/>
              </a:pPr>
              <a:t>33.2</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EDC0A286-B8A1-4852-A46D-9964F9A5B701}"/>
              </a:ext>
            </a:extLst>
          </p:cNvPr>
          <p:cNvSpPr>
            <a:spLocks noGrp="1"/>
          </p:cNvSpPr>
          <p:nvPr>
            <p:custDataLst>
              <p:tags r:id="rId22"/>
            </p:custDataLst>
          </p:nvPr>
        </p:nvSpPr>
        <p:spPr bwMode="gray">
          <a:xfrm>
            <a:off x="2884772" y="5631464"/>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4DAB7F-C3BC-4CCA-B92A-9AA3ACF1F444}" type="datetime'''''''''''''2''''''''''.''''''''1'''''''''''''''">
              <a:rPr lang="en-US" altLang="en-US" sz="1000" smtClean="0">
                <a:effectLst/>
              </a:rPr>
              <a:pPr/>
              <a:t>2.1</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7B30B9A1-9994-4D3F-8557-B54688DBBB11}"/>
              </a:ext>
            </a:extLst>
          </p:cNvPr>
          <p:cNvSpPr>
            <a:spLocks noGrp="1"/>
          </p:cNvSpPr>
          <p:nvPr>
            <p:custDataLst>
              <p:tags r:id="rId23"/>
            </p:custDataLst>
          </p:nvPr>
        </p:nvSpPr>
        <p:spPr bwMode="gray">
          <a:xfrm>
            <a:off x="3951926" y="5656864"/>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BF1838-C107-4477-8880-FE098B200C4D}" type="datetime'''1.''''''7'''''''''''''''">
              <a:rPr lang="en-US" altLang="en-US" sz="1000" smtClean="0">
                <a:effectLst/>
              </a:rPr>
              <a:pPr/>
              <a:t>1.7</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0BD91D02-CF2D-4FED-A4B8-79985DE0EF38}"/>
              </a:ext>
            </a:extLst>
          </p:cNvPr>
          <p:cNvSpPr>
            <a:spLocks noGrp="1"/>
          </p:cNvSpPr>
          <p:nvPr>
            <p:custDataLst>
              <p:tags r:id="rId24"/>
            </p:custDataLst>
          </p:nvPr>
        </p:nvSpPr>
        <p:spPr bwMode="gray">
          <a:xfrm>
            <a:off x="4313187" y="240407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910203-C451-43BC-820B-3E24F8D6A85D}" type="datetime'''''''4''2''''.''''''''''''4'''''''''''''''''''''''''''''''">
              <a:rPr lang="en-US" altLang="en-US" sz="1000" smtClean="0">
                <a:effectLst/>
                <a:sym typeface="+mn-lt"/>
              </a:rPr>
              <a:pPr marL="0" indent="0" algn="ctr">
                <a:spcBef>
                  <a:spcPct val="0"/>
                </a:spcBef>
                <a:buNone/>
              </a:pPr>
              <a:t>42.4</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9" name="Rectangle 8"/>
          <p:cNvSpPr/>
          <p:nvPr>
            <p:custDataLst>
              <p:tags r:id="rId25"/>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 name="Rectangle 7"/>
          <p:cNvSpPr/>
          <p:nvPr>
            <p:custDataLst>
              <p:tags r:id="rId26"/>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27"/>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28"/>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で成長すると見込まれており、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と推定されている。</a:t>
            </a:r>
          </a:p>
        </p:txBody>
      </p:sp>
      <p:sp>
        <p:nvSpPr>
          <p:cNvPr id="79" name="テキスト ボックス 21">
            <a:extLst>
              <a:ext uri="{FF2B5EF4-FFF2-40B4-BE49-F238E27FC236}">
                <a16:creationId xmlns:a16="http://schemas.microsoft.com/office/drawing/2014/main" id="{0ACA11E9-2AEF-429D-8942-C68D9A07BA08}"/>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graphicFrame>
        <p:nvGraphicFramePr>
          <p:cNvPr id="2" name="Chart 77">
            <a:extLst>
              <a:ext uri="{FF2B5EF4-FFF2-40B4-BE49-F238E27FC236}">
                <a16:creationId xmlns:a16="http://schemas.microsoft.com/office/drawing/2014/main" id="{B034683C-C4E7-7018-1EA2-C343AD5EC59A}"/>
              </a:ext>
            </a:extLst>
          </p:cNvPr>
          <p:cNvGraphicFramePr/>
          <p:nvPr>
            <p:custDataLst>
              <p:tags r:id="rId29"/>
            </p:custDataLst>
            <p:extLst>
              <p:ext uri="{D42A27DB-BD31-4B8C-83A1-F6EECF244321}">
                <p14:modId xmlns:p14="http://schemas.microsoft.com/office/powerpoint/2010/main" val="4149913544"/>
              </p:ext>
            </p:extLst>
          </p:nvPr>
        </p:nvGraphicFramePr>
        <p:xfrm>
          <a:off x="7008813" y="3325813"/>
          <a:ext cx="2505075" cy="2498725"/>
        </p:xfrm>
        <a:graphic>
          <a:graphicData uri="http://schemas.openxmlformats.org/drawingml/2006/chart">
            <c:chart xmlns:c="http://schemas.openxmlformats.org/drawingml/2006/chart" xmlns:r="http://schemas.openxmlformats.org/officeDocument/2006/relationships" r:id="rId47"/>
          </a:graphicData>
        </a:graphic>
      </p:graphicFrame>
      <p:sp>
        <p:nvSpPr>
          <p:cNvPr id="7" name="テキスト プレースホルダ 9">
            <a:extLst>
              <a:ext uri="{FF2B5EF4-FFF2-40B4-BE49-F238E27FC236}">
                <a16:creationId xmlns:a16="http://schemas.microsoft.com/office/drawing/2014/main" id="{2E155DC0-D787-3933-EDD8-87E414368548}"/>
              </a:ext>
            </a:extLst>
          </p:cNvPr>
          <p:cNvSpPr>
            <a:spLocks noGrp="1"/>
          </p:cNvSpPr>
          <p:nvPr>
            <p:custDataLst>
              <p:tags r:id="rId30"/>
            </p:custDataLst>
          </p:nvPr>
        </p:nvSpPr>
        <p:spPr bwMode="auto">
          <a:xfrm>
            <a:off x="8580180" y="5722982"/>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kumimoji="0" lang="ja-JP" altLang="en-US" sz="1000" dirty="0">
                <a:latin typeface="+mj-lt"/>
              </a:rPr>
              <a:t>ベルギー</a:t>
            </a:r>
            <a:endParaRPr kumimoji="0" lang="ja-JP" altLang="en-US" sz="800" dirty="0">
              <a:latin typeface="+mj-lt"/>
              <a:sym typeface="+mn-lt"/>
            </a:endParaRPr>
          </a:p>
        </p:txBody>
      </p:sp>
      <p:sp>
        <p:nvSpPr>
          <p:cNvPr id="11" name="テキスト プレースホルダ 9">
            <a:extLst>
              <a:ext uri="{FF2B5EF4-FFF2-40B4-BE49-F238E27FC236}">
                <a16:creationId xmlns:a16="http://schemas.microsoft.com/office/drawing/2014/main" id="{EA31AAFC-9EA2-9056-3656-601C50AEC14E}"/>
              </a:ext>
            </a:extLst>
          </p:cNvPr>
          <p:cNvSpPr>
            <a:spLocks noGrp="1"/>
          </p:cNvSpPr>
          <p:nvPr>
            <p:custDataLst>
              <p:tags r:id="rId31"/>
            </p:custDataLst>
          </p:nvPr>
        </p:nvSpPr>
        <p:spPr bwMode="auto">
          <a:xfrm>
            <a:off x="9387229" y="4023897"/>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j-lt"/>
              </a:rPr>
              <a:t>フランス</a:t>
            </a:r>
            <a:endParaRPr kumimoji="0"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0264BD41-0C57-1EC1-B221-EF798749A92A}"/>
              </a:ext>
            </a:extLst>
          </p:cNvPr>
          <p:cNvSpPr>
            <a:spLocks noGrp="1"/>
          </p:cNvSpPr>
          <p:nvPr>
            <p:custDataLst>
              <p:tags r:id="rId32"/>
            </p:custDataLst>
          </p:nvPr>
        </p:nvSpPr>
        <p:spPr bwMode="auto">
          <a:xfrm>
            <a:off x="8623043" y="3269582"/>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j-lt"/>
              </a:rPr>
              <a:t>アメリカ</a:t>
            </a:r>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71CA96A6-AA83-980F-C82A-65D20B7FED63}"/>
              </a:ext>
            </a:extLst>
          </p:cNvPr>
          <p:cNvSpPr>
            <a:spLocks noGrp="1"/>
          </p:cNvSpPr>
          <p:nvPr>
            <p:custDataLst>
              <p:tags r:id="rId33"/>
            </p:custDataLst>
          </p:nvPr>
        </p:nvSpPr>
        <p:spPr bwMode="auto">
          <a:xfrm>
            <a:off x="9409111" y="4795419"/>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j-lt"/>
              </a:rPr>
              <a:t>ドイツ</a:t>
            </a:r>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1F419B50-5CFE-0D01-391D-0CC3A00C4896}"/>
              </a:ext>
            </a:extLst>
          </p:cNvPr>
          <p:cNvSpPr>
            <a:spLocks noGrp="1"/>
          </p:cNvSpPr>
          <p:nvPr>
            <p:custDataLst>
              <p:tags r:id="rId34"/>
            </p:custDataLst>
          </p:nvPr>
        </p:nvSpPr>
        <p:spPr bwMode="auto">
          <a:xfrm>
            <a:off x="6746877" y="404814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kumimoji="0" lang="ja-JP" altLang="en-US" sz="1000" dirty="0">
                <a:latin typeface="+mj-lt"/>
                <a:sym typeface="+mn-lt"/>
              </a:rPr>
              <a:t>その他</a:t>
            </a:r>
            <a:endParaRPr kumimoji="0"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232782DF-A08E-C82C-7005-7CE57629C2AE}"/>
              </a:ext>
            </a:extLst>
          </p:cNvPr>
          <p:cNvSpPr>
            <a:spLocks noGrp="1"/>
          </p:cNvSpPr>
          <p:nvPr>
            <p:custDataLst>
              <p:tags r:id="rId35"/>
            </p:custDataLst>
          </p:nvPr>
        </p:nvSpPr>
        <p:spPr bwMode="auto">
          <a:xfrm>
            <a:off x="8032454" y="5785669"/>
            <a:ext cx="254000" cy="19019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j-lt"/>
              </a:rPr>
              <a:t>韓国</a:t>
            </a:r>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5A35FBC5-F98E-D9E0-784D-55F2E89C92F9}"/>
              </a:ext>
            </a:extLst>
          </p:cNvPr>
          <p:cNvSpPr>
            <a:spLocks noGrp="1"/>
          </p:cNvSpPr>
          <p:nvPr>
            <p:custDataLst>
              <p:tags r:id="rId36"/>
            </p:custDataLst>
          </p:nvPr>
        </p:nvSpPr>
        <p:spPr bwMode="auto">
          <a:xfrm>
            <a:off x="9141617" y="5315723"/>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j-lt"/>
              </a:rPr>
              <a:t>インド</a:t>
            </a:r>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83C7B889-88AB-6AB2-A3E6-B010BF5C0B20}"/>
              </a:ext>
            </a:extLst>
          </p:cNvPr>
          <p:cNvSpPr>
            <a:spLocks noGrp="1"/>
          </p:cNvSpPr>
          <p:nvPr>
            <p:custDataLst>
              <p:tags r:id="rId37"/>
            </p:custDataLst>
          </p:nvPr>
        </p:nvSpPr>
        <p:spPr bwMode="auto">
          <a:xfrm>
            <a:off x="7493881" y="5656864"/>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kumimoji="0" lang="ja-JP" altLang="en-US" sz="1000" dirty="0">
                <a:latin typeface="+mj-lt"/>
                <a:sym typeface="+mn-lt"/>
              </a:rPr>
              <a:t>イタリア</a:t>
            </a:r>
          </a:p>
        </p:txBody>
      </p:sp>
      <p:sp>
        <p:nvSpPr>
          <p:cNvPr id="28" name="テキスト プレースホルダ 9">
            <a:extLst>
              <a:ext uri="{FF2B5EF4-FFF2-40B4-BE49-F238E27FC236}">
                <a16:creationId xmlns:a16="http://schemas.microsoft.com/office/drawing/2014/main" id="{C5D4E2B4-A76E-B213-371C-7A6C72086477}"/>
              </a:ext>
            </a:extLst>
          </p:cNvPr>
          <p:cNvSpPr>
            <a:spLocks noGrp="1"/>
          </p:cNvSpPr>
          <p:nvPr>
            <p:custDataLst>
              <p:tags r:id="rId38"/>
            </p:custDataLst>
          </p:nvPr>
        </p:nvSpPr>
        <p:spPr bwMode="auto">
          <a:xfrm>
            <a:off x="7190769" y="5514760"/>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kumimoji="0" lang="ja-JP" altLang="en-US" sz="1000" dirty="0">
                <a:latin typeface="ＭＳ Ｐゴシック 本文"/>
                <a:sym typeface="+mn-lt"/>
              </a:rPr>
              <a:t>タイ</a:t>
            </a:r>
          </a:p>
        </p:txBody>
      </p:sp>
      <p:sp>
        <p:nvSpPr>
          <p:cNvPr id="31" name="テキスト プレースホルダ 9">
            <a:extLst>
              <a:ext uri="{FF2B5EF4-FFF2-40B4-BE49-F238E27FC236}">
                <a16:creationId xmlns:a16="http://schemas.microsoft.com/office/drawing/2014/main" id="{5FE0D283-A8D5-447A-524B-3BA483A9EB06}"/>
              </a:ext>
            </a:extLst>
          </p:cNvPr>
          <p:cNvSpPr>
            <a:spLocks noGrp="1"/>
          </p:cNvSpPr>
          <p:nvPr>
            <p:custDataLst>
              <p:tags r:id="rId39"/>
            </p:custDataLst>
          </p:nvPr>
        </p:nvSpPr>
        <p:spPr bwMode="auto">
          <a:xfrm>
            <a:off x="5237821"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1000" dirty="0">
              <a:sym typeface="+mn-lt"/>
            </a:endParaRPr>
          </a:p>
        </p:txBody>
      </p:sp>
      <p:sp>
        <p:nvSpPr>
          <p:cNvPr id="32" name="テキスト プレースホルダ 9">
            <a:extLst>
              <a:ext uri="{FF2B5EF4-FFF2-40B4-BE49-F238E27FC236}">
                <a16:creationId xmlns:a16="http://schemas.microsoft.com/office/drawing/2014/main" id="{AEB05351-C247-AA6E-6153-14BEC6D8154B}"/>
              </a:ext>
            </a:extLst>
          </p:cNvPr>
          <p:cNvSpPr>
            <a:spLocks noGrp="1"/>
          </p:cNvSpPr>
          <p:nvPr>
            <p:custDataLst>
              <p:tags r:id="rId40"/>
            </p:custDataLst>
          </p:nvPr>
        </p:nvSpPr>
        <p:spPr bwMode="gray">
          <a:xfrm>
            <a:off x="5019080" y="559096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effectLst/>
              </a:rPr>
              <a:t>2.6</a:t>
            </a:r>
            <a:endParaRPr lang="ja-JP" altLang="en-US" sz="1000" dirty="0">
              <a:sym typeface="+mn-lt"/>
            </a:endParaRPr>
          </a:p>
        </p:txBody>
      </p:sp>
      <p:sp>
        <p:nvSpPr>
          <p:cNvPr id="33" name="テキスト プレースホルダ 9">
            <a:extLst>
              <a:ext uri="{FF2B5EF4-FFF2-40B4-BE49-F238E27FC236}">
                <a16:creationId xmlns:a16="http://schemas.microsoft.com/office/drawing/2014/main" id="{64C3F5C0-1C05-C6F6-316A-DC6BD460FA6B}"/>
              </a:ext>
            </a:extLst>
          </p:cNvPr>
          <p:cNvSpPr>
            <a:spLocks noGrp="1"/>
          </p:cNvSpPr>
          <p:nvPr>
            <p:custDataLst>
              <p:tags r:id="rId41"/>
            </p:custDataLst>
          </p:nvPr>
        </p:nvSpPr>
        <p:spPr bwMode="gray">
          <a:xfrm>
            <a:off x="5379735" y="276644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effectLst/>
                <a:sym typeface="+mn-lt"/>
              </a:rPr>
              <a:t>37.9</a:t>
            </a:r>
            <a:endParaRPr lang="ja-JP" altLang="en-US" sz="1000" dirty="0">
              <a:sym typeface="+mn-lt"/>
            </a:endParaRPr>
          </a:p>
        </p:txBody>
      </p:sp>
    </p:spTree>
    <p:extLst>
      <p:ext uri="{BB962C8B-B14F-4D97-AF65-F5344CB8AC3E}">
        <p14:creationId xmlns:p14="http://schemas.microsoft.com/office/powerpoint/2010/main" val="2399077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直角三角形 44"/>
          <p:cNvSpPr/>
          <p:nvPr/>
        </p:nvSpPr>
        <p:spPr>
          <a:xfrm>
            <a:off x="5961112" y="3212976"/>
            <a:ext cx="1800200" cy="936104"/>
          </a:xfrm>
          <a:custGeom>
            <a:avLst/>
            <a:gdLst/>
            <a:ahLst/>
            <a:cxnLst/>
            <a:rect l="l" t="t" r="r" b="b"/>
            <a:pathLst>
              <a:path w="1800200" h="864096">
                <a:moveTo>
                  <a:pt x="0" y="0"/>
                </a:moveTo>
                <a:lnTo>
                  <a:pt x="1800200" y="432048"/>
                </a:lnTo>
                <a:lnTo>
                  <a:pt x="1800200" y="864096"/>
                </a:lnTo>
                <a:lnTo>
                  <a:pt x="0" y="864096"/>
                </a:lnTo>
                <a:lnTo>
                  <a:pt x="0" y="432048"/>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直角三角形 42"/>
          <p:cNvSpPr/>
          <p:nvPr/>
        </p:nvSpPr>
        <p:spPr>
          <a:xfrm>
            <a:off x="2792760" y="2132856"/>
            <a:ext cx="2160240" cy="2016224"/>
          </a:xfrm>
          <a:custGeom>
            <a:avLst/>
            <a:gdLst/>
            <a:ahLst/>
            <a:cxnLst/>
            <a:rect l="l" t="t" r="r" b="b"/>
            <a:pathLst>
              <a:path w="2160240" h="1872208">
                <a:moveTo>
                  <a:pt x="0" y="0"/>
                </a:moveTo>
                <a:lnTo>
                  <a:pt x="2160240" y="1008112"/>
                </a:lnTo>
                <a:lnTo>
                  <a:pt x="2160240" y="1872208"/>
                </a:lnTo>
                <a:lnTo>
                  <a:pt x="0" y="1872208"/>
                </a:lnTo>
                <a:lnTo>
                  <a:pt x="0" y="1008112"/>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グローバル製薬企業のシェアは、他国と比べて低い。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地場製薬企業の大半は国有企業で、ジェネリック医薬品の製造を行っている。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704528" y="4437112"/>
            <a:ext cx="4032448" cy="576063"/>
          </a:xfrm>
          <a:prstGeom prst="round2SameRect">
            <a:avLst/>
          </a:prstGeom>
          <a:solidFill>
            <a:srgbClr val="3D6AA7"/>
          </a:solidFill>
        </p:spPr>
        <p:txBody>
          <a:bodyPr wrap="none" anchor="ctr" anchorCtr="0">
            <a:noAutofit/>
          </a:bodyPr>
          <a:lstStyle/>
          <a:p>
            <a:pPr algn="ctr" fontAlgn="base">
              <a:lnSpc>
                <a:spcPct val="90000"/>
              </a:lnSpc>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グローバル製薬企業上位</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ベトナムでのシェアは</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27</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に留まる</a:t>
            </a:r>
          </a:p>
        </p:txBody>
      </p:sp>
      <p:sp>
        <p:nvSpPr>
          <p:cNvPr id="12" name="片側の 2 つの角を丸めた四角形 11"/>
          <p:cNvSpPr/>
          <p:nvPr/>
        </p:nvSpPr>
        <p:spPr>
          <a:xfrm>
            <a:off x="704528"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シェアトップの製薬企業のシェアは</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と、他国の医薬品市場に比べ、分散型の市場である。</a:t>
            </a:r>
            <a:endPar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マーケットシェアが大きいグローバル製薬企業としては、グラクソスミスクライン、ブリストル・マイヤーズ・スクイブ、ノバルティスが挙げられる。</a:t>
            </a:r>
          </a:p>
        </p:txBody>
      </p:sp>
      <p:sp>
        <p:nvSpPr>
          <p:cNvPr id="13" name="片側の 2 つの角を丸めた四角形 12"/>
          <p:cNvSpPr/>
          <p:nvPr/>
        </p:nvSpPr>
        <p:spPr>
          <a:xfrm>
            <a:off x="5169024" y="4437112"/>
            <a:ext cx="4032448" cy="576063"/>
          </a:xfrm>
          <a:prstGeom prst="round2SameRect">
            <a:avLst/>
          </a:prstGeom>
          <a:solidFill>
            <a:srgbClr val="3D6AA7"/>
          </a:solidFill>
        </p:spPr>
        <p:txBody>
          <a:bodyPr wrap="none" tIns="0" bIns="108000" anchor="ctr" anchorCtr="0">
            <a:noAutofit/>
          </a:bodyPr>
          <a:lstStyle/>
          <a:p>
            <a:pPr algn="ctr" fontAlgn="base"/>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地場製薬企業の大半が</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国有企業</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である</a:t>
            </a:r>
          </a:p>
        </p:txBody>
      </p:sp>
      <p:sp>
        <p:nvSpPr>
          <p:cNvPr id="14" name="片側の 2 つの角を丸めた四角形 13"/>
          <p:cNvSpPr/>
          <p:nvPr/>
        </p:nvSpPr>
        <p:spPr>
          <a:xfrm>
            <a:off x="5169024"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地場企業は、ジェネリック医薬品の製造が中心で、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R&amp;D</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や技術開発等への投資はほとんど行っていない。原材料の多くは海外からの輸入に依存している。</a:t>
            </a:r>
          </a:p>
          <a:p>
            <a:pPr marL="139700" lvl="1" indent="-130175" fontAlgn="ctr">
              <a:lnSpc>
                <a:spcPct val="114000"/>
              </a:lnSpc>
              <a:spcAft>
                <a:spcPts val="300"/>
              </a:spcAft>
              <a:buClr>
                <a:srgbClr val="5F8AC3"/>
              </a:buClr>
              <a:buSzPct val="90000"/>
              <a:buFont typeface="Wingdings" panose="05000000000000000000" pitchFamily="2" charset="2"/>
              <a:buChar char="l"/>
            </a:pP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マーケットシェアが大きい地場製薬企業としては、</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Imexpharm</a:t>
            </a:r>
            <a:r>
              <a:rPr lang="ja-JP" altLang="en-US"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Savipharm</a:t>
            </a: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が挙げられる。</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ホームページ、国立国際医療センター「ベトナム国における保健医療の現状」（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Alan Harrison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Pharmerging</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Markets: Chasing Future Growth Opportunity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8265368" y="2060848"/>
            <a:ext cx="936104" cy="144016"/>
          </a:xfrm>
          <a:prstGeom prst="rect">
            <a:avLst/>
          </a:prstGeom>
          <a:noFill/>
        </p:spPr>
        <p:txBody>
          <a:bodyPr wrap="square" lIns="0" tIns="36000" rIns="0" bIns="0" rtlCol="0">
            <a:noAutofit/>
          </a:bodyPr>
          <a:lstStyle/>
          <a:p>
            <a:pPr algn="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1784648" y="2132856"/>
            <a:ext cx="1008112" cy="2016224"/>
          </a:xfrm>
          <a:prstGeom prst="rect">
            <a:avLst/>
          </a:prstGeom>
          <a:solidFill>
            <a:srgbClr val="3D6AA7"/>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953000" y="3212976"/>
            <a:ext cx="1008112" cy="936104"/>
          </a:xfrm>
          <a:prstGeom prst="rect">
            <a:avLst/>
          </a:prstGeom>
          <a:solidFill>
            <a:srgbClr val="5F8AC3"/>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3075459" y="3284984"/>
            <a:ext cx="1944216" cy="832158"/>
          </a:xfrm>
          <a:prstGeom prst="rect">
            <a:avLst/>
          </a:prstGeom>
        </p:spPr>
        <p:txBody>
          <a:bodyPr wrap="square" anchor="ctr" anchorCtr="0">
            <a:noAutofit/>
          </a:bodyPr>
          <a:lstStyle/>
          <a:p>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の示す「医薬品及び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医薬部外品の製造管理及び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品質管理の基準（</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全て満たしている企業は</a:t>
            </a:r>
            <a:endParaRPr lang="ja-JP" altLang="en-US" sz="1100" b="1" spc="-1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6" name="グループ化 45"/>
          <p:cNvGrpSpPr/>
          <p:nvPr/>
        </p:nvGrpSpPr>
        <p:grpSpPr>
          <a:xfrm>
            <a:off x="7761312" y="3686175"/>
            <a:ext cx="1008112" cy="462905"/>
            <a:chOff x="7761312" y="3717032"/>
            <a:chExt cx="1008112" cy="432048"/>
          </a:xfrm>
        </p:grpSpPr>
        <p:sp>
          <p:nvSpPr>
            <p:cNvPr id="27" name="正方形/長方形 26"/>
            <p:cNvSpPr/>
            <p:nvPr/>
          </p:nvSpPr>
          <p:spPr>
            <a:xfrm>
              <a:off x="7761312" y="3717032"/>
              <a:ext cx="1008112" cy="288032"/>
            </a:xfrm>
            <a:prstGeom prst="rect">
              <a:avLst/>
            </a:prstGeom>
            <a:solidFill>
              <a:srgbClr val="A2BBDC"/>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7761312" y="4005064"/>
              <a:ext cx="1008112" cy="144016"/>
            </a:xfrm>
            <a:prstGeom prst="rect">
              <a:avLst/>
            </a:prstGeom>
            <a:solidFill>
              <a:srgbClr val="83A4D1"/>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8"/>
          <p:cNvSpPr/>
          <p:nvPr/>
        </p:nvSpPr>
        <p:spPr>
          <a:xfrm>
            <a:off x="6106145" y="3712270"/>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外国資本は</a:t>
            </a:r>
          </a:p>
        </p:txBody>
      </p:sp>
      <p:sp>
        <p:nvSpPr>
          <p:cNvPr id="30" name="正方形/長方形 29"/>
          <p:cNvSpPr/>
          <p:nvPr/>
        </p:nvSpPr>
        <p:spPr>
          <a:xfrm>
            <a:off x="6106145" y="3923532"/>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うち外国資本との合弁は</a:t>
            </a:r>
          </a:p>
        </p:txBody>
      </p:sp>
      <p:sp>
        <p:nvSpPr>
          <p:cNvPr id="31" name="正方形/長方形 30"/>
          <p:cNvSpPr/>
          <p:nvPr/>
        </p:nvSpPr>
        <p:spPr>
          <a:xfrm>
            <a:off x="7860878" y="3854938"/>
            <a:ext cx="720080" cy="400110"/>
          </a:xfrm>
          <a:prstGeom prst="rect">
            <a:avLst/>
          </a:prstGeom>
        </p:spPr>
        <p:txBody>
          <a:bodyPr wrap="square">
            <a:spAutoFit/>
          </a:bodyPr>
          <a:lstStyle/>
          <a:p>
            <a:pPr algn="r"/>
            <a:r>
              <a:rPr lang="en-US" altLang="ja-JP" sz="2000" dirty="0">
                <a:latin typeface="Arial Black" panose="020B0A04020102020204" pitchFamily="34" charset="0"/>
                <a:ea typeface="HGP創英角ｺﾞｼｯｸUB" panose="020B0900000000000000" pitchFamily="50" charset="-128"/>
              </a:rPr>
              <a:t>8</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sp>
        <p:nvSpPr>
          <p:cNvPr id="32" name="正方形/長方形 31"/>
          <p:cNvSpPr/>
          <p:nvPr/>
        </p:nvSpPr>
        <p:spPr>
          <a:xfrm>
            <a:off x="7860878" y="3645024"/>
            <a:ext cx="720079" cy="400110"/>
          </a:xfrm>
          <a:prstGeom prst="rect">
            <a:avLst/>
          </a:prstGeom>
        </p:spPr>
        <p:txBody>
          <a:bodyPr wrap="square">
            <a:spAutoFit/>
          </a:bodyPr>
          <a:lstStyle/>
          <a:p>
            <a:pPr algn="r"/>
            <a:r>
              <a:rPr lang="en-US" altLang="ja-JP" sz="2000" spc="-150" dirty="0">
                <a:latin typeface="Arial Black" panose="020B0A04020102020204" pitchFamily="34" charset="0"/>
                <a:ea typeface="HGP創英角ｺﾞｼｯｸUB" panose="020B0900000000000000" pitchFamily="50" charset="-128"/>
              </a:rPr>
              <a:t>1</a:t>
            </a:r>
            <a:r>
              <a:rPr lang="en-US" altLang="ja-JP" sz="2000" dirty="0">
                <a:latin typeface="Arial Black" panose="020B0A04020102020204" pitchFamily="34" charset="0"/>
                <a:ea typeface="HGP創英角ｺﾞｼｯｸUB" panose="020B0900000000000000" pitchFamily="50" charset="-128"/>
              </a:rPr>
              <a:t>6</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grpSp>
        <p:nvGrpSpPr>
          <p:cNvPr id="33" name="グループ化 7"/>
          <p:cNvGrpSpPr/>
          <p:nvPr/>
        </p:nvGrpSpPr>
        <p:grpSpPr>
          <a:xfrm>
            <a:off x="704528" y="1700808"/>
            <a:ext cx="8496944"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ベトナムの製薬企業におけるグローバル製薬企業の割合</a:t>
              </a:r>
            </a:p>
          </p:txBody>
        </p:sp>
      </p:grpSp>
      <p:sp>
        <p:nvSpPr>
          <p:cNvPr id="38" name="正方形/長方形 37"/>
          <p:cNvSpPr/>
          <p:nvPr/>
        </p:nvSpPr>
        <p:spPr>
          <a:xfrm>
            <a:off x="1851726" y="2402885"/>
            <a:ext cx="873957" cy="954107"/>
          </a:xfrm>
          <a:prstGeom prst="rect">
            <a:avLst/>
          </a:prstGeom>
        </p:spPr>
        <p:txBody>
          <a:bodyPr wrap="none">
            <a:spAutoFit/>
          </a:bodyPr>
          <a:lstStyle/>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ベトナムに</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存在する</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製薬企業</a:t>
            </a:r>
            <a:endParaRPr lang="en-US" altLang="ja-JP" sz="1200" spc="-100" dirty="0">
              <a:solidFill>
                <a:schemeClr val="bg1"/>
              </a:solidFill>
              <a:latin typeface="Arial Black" panose="020B0A04020102020204" pitchFamily="34" charset="0"/>
              <a:ea typeface="HGP創英角ｺﾞｼｯｸUB" panose="020B0900000000000000" pitchFamily="50" charset="-128"/>
            </a:endParaRPr>
          </a:p>
          <a:p>
            <a:pPr algn="ctr"/>
            <a:r>
              <a:rPr lang="en-US" altLang="ja-JP" sz="2000" spc="-100" dirty="0">
                <a:solidFill>
                  <a:schemeClr val="bg1"/>
                </a:solidFill>
                <a:latin typeface="Arial Black" panose="020B0A04020102020204" pitchFamily="34" charset="0"/>
                <a:ea typeface="HGP創英角ｺﾞｼｯｸUB" panose="020B0900000000000000" pitchFamily="50" charset="-128"/>
              </a:rPr>
              <a:t>2</a:t>
            </a:r>
            <a:r>
              <a:rPr lang="en-US" altLang="ja-JP" sz="2000" spc="-200" dirty="0">
                <a:solidFill>
                  <a:schemeClr val="bg1"/>
                </a:solidFill>
                <a:latin typeface="Arial Black" panose="020B0A04020102020204" pitchFamily="34" charset="0"/>
                <a:ea typeface="HGP創英角ｺﾞｼｯｸUB" panose="020B0900000000000000" pitchFamily="50" charset="-128"/>
              </a:rPr>
              <a:t>7</a:t>
            </a:r>
            <a:r>
              <a:rPr lang="en-US" altLang="ja-JP" sz="2000" spc="150" dirty="0">
                <a:solidFill>
                  <a:schemeClr val="bg1"/>
                </a:solidFill>
                <a:latin typeface="Arial Black" panose="020B0A04020102020204" pitchFamily="34" charset="0"/>
                <a:ea typeface="HGP創英角ｺﾞｼｯｸUB" panose="020B0900000000000000" pitchFamily="50" charset="-128"/>
              </a:rPr>
              <a:t>4</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
        <p:nvSpPr>
          <p:cNvPr id="39" name="正方形/長方形 38"/>
          <p:cNvSpPr/>
          <p:nvPr/>
        </p:nvSpPr>
        <p:spPr>
          <a:xfrm>
            <a:off x="5025008" y="3480973"/>
            <a:ext cx="859531" cy="400110"/>
          </a:xfrm>
          <a:prstGeom prst="rect">
            <a:avLst/>
          </a:prstGeom>
        </p:spPr>
        <p:txBody>
          <a:bodyPr wrap="none">
            <a:spAutoFit/>
          </a:bodyPr>
          <a:lstStyle/>
          <a:p>
            <a:r>
              <a:rPr lang="en-US" altLang="ja-JP" sz="2000" spc="-150" dirty="0">
                <a:solidFill>
                  <a:schemeClr val="bg1"/>
                </a:solidFill>
                <a:latin typeface="Arial Black" panose="020B0A04020102020204" pitchFamily="34" charset="0"/>
                <a:ea typeface="HGP創英角ｺﾞｼｯｸUB" panose="020B0900000000000000" pitchFamily="50" charset="-128"/>
              </a:rPr>
              <a:t>12</a:t>
            </a:r>
            <a:r>
              <a:rPr lang="en-US" altLang="ja-JP" sz="2000" spc="150" dirty="0">
                <a:solidFill>
                  <a:schemeClr val="bg1"/>
                </a:solidFill>
                <a:latin typeface="Arial Black" panose="020B0A04020102020204" pitchFamily="34" charset="0"/>
                <a:ea typeface="HGP創英角ｺﾞｼｯｸUB" panose="020B0900000000000000" pitchFamily="50" charset="-128"/>
              </a:rPr>
              <a:t>1</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Tree>
    <p:extLst>
      <p:ext uri="{BB962C8B-B14F-4D97-AF65-F5344CB8AC3E}">
        <p14:creationId xmlns:p14="http://schemas.microsoft.com/office/powerpoint/2010/main" val="3776218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2/2</a:t>
            </a:r>
            <a:r>
              <a:rPr lang="ja-JP" altLang="en-US" dirty="0"/>
              <a:t>）</a:t>
            </a:r>
          </a:p>
        </p:txBody>
      </p:sp>
      <p:sp>
        <p:nvSpPr>
          <p:cNvPr id="36"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
          <p:cNvGraphicFramePr>
            <a:graphicFrameLocks noGrp="1"/>
          </p:cNvGraphicFramePr>
          <p:nvPr>
            <p:extLst>
              <p:ext uri="{D42A27DB-BD31-4B8C-83A1-F6EECF244321}">
                <p14:modId xmlns:p14="http://schemas.microsoft.com/office/powerpoint/2010/main" val="348065826"/>
              </p:ext>
            </p:extLst>
          </p:nvPr>
        </p:nvGraphicFramePr>
        <p:xfrm>
          <a:off x="560512" y="1800938"/>
          <a:ext cx="8784976" cy="3140230"/>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DHG</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業界内で時価総額が最大</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心血管や鎮痛剤、ビタミン剤などの</a:t>
                      </a:r>
                      <a:r>
                        <a:rPr kumimoji="1" lang="en-US" altLang="ja-JP" sz="1200" dirty="0"/>
                        <a:t>OTC</a:t>
                      </a:r>
                      <a:r>
                        <a:rPr kumimoji="1" lang="ja-JP" altLang="en-US" sz="1200" dirty="0"/>
                        <a:t>医薬品を製造している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Traphaco</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1972</a:t>
                      </a:r>
                      <a:r>
                        <a:rPr kumimoji="1" lang="ja-JP" altLang="en-US" sz="1200" kern="1200" dirty="0">
                          <a:solidFill>
                            <a:schemeClr val="tx1"/>
                          </a:solidFill>
                          <a:latin typeface="+mn-lt"/>
                          <a:ea typeface="+mn-ea"/>
                          <a:cs typeface="+mn-cs"/>
                        </a:rPr>
                        <a:t>年、鉄道省の医療サービスの製薬グループとして設立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121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Vietnam</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Corporation</a:t>
                      </a:r>
                      <a:b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Vinapharm</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1971</a:t>
                      </a:r>
                      <a:r>
                        <a:rPr kumimoji="1" lang="ja-JP" altLang="en-US" sz="1200" kern="1200" dirty="0">
                          <a:solidFill>
                            <a:schemeClr val="tx1"/>
                          </a:solidFill>
                          <a:latin typeface="+mn-lt"/>
                          <a:ea typeface="+mn-ea"/>
                          <a:cs typeface="+mn-cs"/>
                        </a:rPr>
                        <a:t>年、保健省の合併により設立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40"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8"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ベトナムの主な地場メーカーは以下の通りである。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2387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090335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0" imgW="360" imgH="360" progId="TCLayout.ActiveDocument.1">
                  <p:embed/>
                </p:oleObj>
              </mc:Choice>
              <mc:Fallback>
                <p:oleObj name="think-cell Slide" r:id="rId40" imgW="360" imgH="360" progId="TCLayout.ActiveDocument.1">
                  <p:embed/>
                  <p:pic>
                    <p:nvPicPr>
                      <p:cNvPr id="7" name="Object 6"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都市化率が進み、</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年には都市部と農村部の人口が逆転する見込み。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年の人口で上位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都市を見ると、特にハノイにおいて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年の人口増が顕著である。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 name="Object 2"/>
          <p:cNvGraphicFramePr>
            <a:graphicFrameLocks/>
          </p:cNvGraphicFramePr>
          <p:nvPr>
            <p:custDataLst>
              <p:tags r:id="rId3"/>
            </p:custDataLst>
            <p:extLst>
              <p:ext uri="{D42A27DB-BD31-4B8C-83A1-F6EECF244321}">
                <p14:modId xmlns:p14="http://schemas.microsoft.com/office/powerpoint/2010/main" val="385800730"/>
              </p:ext>
            </p:extLst>
          </p:nvPr>
        </p:nvGraphicFramePr>
        <p:xfrm>
          <a:off x="38100" y="2133600"/>
          <a:ext cx="4467251" cy="4124315"/>
        </p:xfrm>
        <a:graphic>
          <a:graphicData uri="http://schemas.openxmlformats.org/presentationml/2006/ole">
            <mc:AlternateContent xmlns:mc="http://schemas.openxmlformats.org/markup-compatibility/2006">
              <mc:Choice xmlns:v="urn:schemas-microsoft-com:vml" Requires="v">
                <p:oleObj name="Chart" r:id="rId42" imgW="4467251" imgH="4124315" progId="MSGraph.Chart.8">
                  <p:embed followColorScheme="full"/>
                </p:oleObj>
              </mc:Choice>
              <mc:Fallback>
                <p:oleObj name="Chart" r:id="rId42" imgW="4467251" imgH="4124315" progId="MSGraph.Chart.8">
                  <p:embed followColorScheme="full"/>
                  <p:pic>
                    <p:nvPicPr>
                      <p:cNvPr id="3" name="Object 2"/>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8100" y="2133600"/>
                        <a:ext cx="4467251" cy="4124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テキスト プレースホルダ 9"/>
          <p:cNvSpPr>
            <a:spLocks noGrp="1"/>
          </p:cNvSpPr>
          <p:nvPr>
            <p:custDataLst>
              <p:tags r:id="rId4"/>
            </p:custDataLst>
          </p:nvPr>
        </p:nvSpPr>
        <p:spPr bwMode="gray">
          <a:xfrm>
            <a:off x="203200" y="215582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p:nvSpPr>
          <p:cNvPr id="36" name="テキスト プレースホルダ 9"/>
          <p:cNvSpPr>
            <a:spLocks noGrp="1"/>
          </p:cNvSpPr>
          <p:nvPr>
            <p:custDataLst>
              <p:tags r:id="rId5"/>
            </p:custDataLst>
          </p:nvPr>
        </p:nvSpPr>
        <p:spPr bwMode="gray">
          <a:xfrm>
            <a:off x="41719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sp>
        <p:nvSpPr>
          <p:cNvPr id="32" name="テキスト プレースホルダ 9"/>
          <p:cNvSpPr>
            <a:spLocks noGrp="1"/>
          </p:cNvSpPr>
          <p:nvPr>
            <p:custDataLst>
              <p:tags r:id="rId6"/>
            </p:custDataLst>
          </p:nvPr>
        </p:nvSpPr>
        <p:spPr bwMode="gray">
          <a:xfrm>
            <a:off x="38004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gray">
          <a:xfrm>
            <a:off x="34290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0" name="テキスト プレースホルダ 9"/>
          <p:cNvSpPr>
            <a:spLocks noGrp="1"/>
          </p:cNvSpPr>
          <p:nvPr>
            <p:custDataLst>
              <p:tags r:id="rId8"/>
            </p:custDataLst>
          </p:nvPr>
        </p:nvSpPr>
        <p:spPr bwMode="gray">
          <a:xfrm>
            <a:off x="30480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29" name="テキスト プレースホルダ 9"/>
          <p:cNvSpPr>
            <a:spLocks noGrp="1"/>
          </p:cNvSpPr>
          <p:nvPr>
            <p:custDataLst>
              <p:tags r:id="rId9"/>
            </p:custDataLst>
          </p:nvPr>
        </p:nvSpPr>
        <p:spPr bwMode="gray">
          <a:xfrm>
            <a:off x="26765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28" name="テキスト プレースホルダ 9"/>
          <p:cNvSpPr>
            <a:spLocks noGrp="1"/>
          </p:cNvSpPr>
          <p:nvPr>
            <p:custDataLst>
              <p:tags r:id="rId10"/>
            </p:custDataLst>
          </p:nvPr>
        </p:nvSpPr>
        <p:spPr bwMode="gray">
          <a:xfrm>
            <a:off x="23050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27" name="テキスト プレースホルダ 9"/>
          <p:cNvSpPr>
            <a:spLocks noGrp="1"/>
          </p:cNvSpPr>
          <p:nvPr>
            <p:custDataLst>
              <p:tags r:id="rId11"/>
            </p:custDataLst>
          </p:nvPr>
        </p:nvSpPr>
        <p:spPr bwMode="gray">
          <a:xfrm>
            <a:off x="19335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6" name="テキスト プレースホルダ 9"/>
          <p:cNvSpPr>
            <a:spLocks noGrp="1"/>
          </p:cNvSpPr>
          <p:nvPr>
            <p:custDataLst>
              <p:tags r:id="rId12"/>
            </p:custDataLst>
          </p:nvPr>
        </p:nvSpPr>
        <p:spPr bwMode="gray">
          <a:xfrm>
            <a:off x="15621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25" name="テキスト プレースホルダ 9"/>
          <p:cNvSpPr>
            <a:spLocks noGrp="1"/>
          </p:cNvSpPr>
          <p:nvPr>
            <p:custDataLst>
              <p:tags r:id="rId13"/>
            </p:custDataLst>
          </p:nvPr>
        </p:nvSpPr>
        <p:spPr bwMode="gray">
          <a:xfrm>
            <a:off x="11811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4" name="テキスト プレースホルダ 9"/>
          <p:cNvSpPr>
            <a:spLocks noGrp="1"/>
          </p:cNvSpPr>
          <p:nvPr>
            <p:custDataLst>
              <p:tags r:id="rId14"/>
            </p:custDataLst>
          </p:nvPr>
        </p:nvSpPr>
        <p:spPr bwMode="gray">
          <a:xfrm>
            <a:off x="8096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23" name="テキスト プレースホルダ 9"/>
          <p:cNvSpPr>
            <a:spLocks noGrp="1"/>
          </p:cNvSpPr>
          <p:nvPr>
            <p:custDataLst>
              <p:tags r:id="rId15"/>
            </p:custDataLst>
          </p:nvPr>
        </p:nvSpPr>
        <p:spPr bwMode="gray">
          <a:xfrm>
            <a:off x="3683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graphicFrame>
        <p:nvGraphicFramePr>
          <p:cNvPr id="4" name="Object 3"/>
          <p:cNvGraphicFramePr>
            <a:graphicFrameLocks/>
          </p:cNvGraphicFramePr>
          <p:nvPr>
            <p:custDataLst>
              <p:tags r:id="rId16"/>
            </p:custDataLst>
            <p:extLst>
              <p:ext uri="{D42A27DB-BD31-4B8C-83A1-F6EECF244321}">
                <p14:modId xmlns:p14="http://schemas.microsoft.com/office/powerpoint/2010/main" val="3089373125"/>
              </p:ext>
            </p:extLst>
          </p:nvPr>
        </p:nvGraphicFramePr>
        <p:xfrm>
          <a:off x="4876800" y="2209800"/>
          <a:ext cx="4924531" cy="3990968"/>
        </p:xfrm>
        <a:graphic>
          <a:graphicData uri="http://schemas.openxmlformats.org/presentationml/2006/ole">
            <mc:AlternateContent xmlns:mc="http://schemas.openxmlformats.org/markup-compatibility/2006">
              <mc:Choice xmlns:v="urn:schemas-microsoft-com:vml" Requires="v">
                <p:oleObj name="Chart" r:id="rId44" imgW="4924531" imgH="3990968" progId="MSGraph.Chart.8">
                  <p:embed followColorScheme="full"/>
                </p:oleObj>
              </mc:Choice>
              <mc:Fallback>
                <p:oleObj name="Chart" r:id="rId44" imgW="4924531" imgH="3990968" progId="MSGraph.Chart.8">
                  <p:embed followColorScheme="full"/>
                  <p:pic>
                    <p:nvPicPr>
                      <p:cNvPr id="4" name="Object 3"/>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876800" y="2209800"/>
                        <a:ext cx="4924531" cy="3990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テキスト プレースホルダ 9"/>
          <p:cNvSpPr>
            <a:spLocks noGrp="1"/>
          </p:cNvSpPr>
          <p:nvPr>
            <p:custDataLst>
              <p:tags r:id="rId17"/>
            </p:custDataLst>
          </p:nvPr>
        </p:nvSpPr>
        <p:spPr bwMode="gray">
          <a:xfrm>
            <a:off x="50101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49" name="テキスト プレースホルダ 9"/>
          <p:cNvSpPr>
            <a:spLocks noGrp="1"/>
          </p:cNvSpPr>
          <p:nvPr>
            <p:custDataLst>
              <p:tags r:id="rId18"/>
            </p:custDataLst>
          </p:nvPr>
        </p:nvSpPr>
        <p:spPr bwMode="gray">
          <a:xfrm>
            <a:off x="8591550" y="60610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5BA6DF-3625-4844-833D-69933E8A1652}"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48" name="テキスト プレースホルダ 9"/>
          <p:cNvSpPr>
            <a:spLocks noGrp="1"/>
          </p:cNvSpPr>
          <p:nvPr>
            <p:custDataLst>
              <p:tags r:id="rId19"/>
            </p:custDataLst>
          </p:nvPr>
        </p:nvSpPr>
        <p:spPr bwMode="gray">
          <a:xfrm>
            <a:off x="7445375"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7" name="テキスト プレースホルダ 9"/>
          <p:cNvSpPr>
            <a:spLocks noGrp="1"/>
          </p:cNvSpPr>
          <p:nvPr>
            <p:custDataLst>
              <p:tags r:id="rId20"/>
            </p:custDataLst>
          </p:nvPr>
        </p:nvSpPr>
        <p:spPr bwMode="gray">
          <a:xfrm>
            <a:off x="60452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55" name="テキスト プレースホルダ 9"/>
          <p:cNvSpPr>
            <a:spLocks noGrp="1"/>
          </p:cNvSpPr>
          <p:nvPr>
            <p:custDataLst>
              <p:tags r:id="rId21"/>
            </p:custDataLst>
          </p:nvPr>
        </p:nvSpPr>
        <p:spPr bwMode="gray">
          <a:xfrm>
            <a:off x="6280150" y="4305300"/>
            <a:ext cx="260350" cy="152400"/>
          </a:xfrm>
          <a:prstGeom prst="rect">
            <a:avLst/>
          </a:prstGeom>
          <a:solidFill>
            <a:srgbClr val="D2E0E6"/>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E89CAB-5161-4C1D-B415-10D7D3638111}" type="datetime'''''5''''''''''''''''''''''''''''0''''''''''''''0'''''">
              <a:rPr kumimoji="0" lang="ja-JP" altLang="en-US" sz="1000">
                <a:sym typeface="+mn-lt"/>
              </a:rPr>
              <a:pPr marL="0" indent="0" algn="ctr">
                <a:spcBef>
                  <a:spcPct val="0"/>
                </a:spcBef>
                <a:buNone/>
              </a:pPr>
              <a:t>500</a:t>
            </a:fld>
            <a:endParaRPr kumimoji="0" lang="ja-JP" altLang="en-US" sz="1000" dirty="0">
              <a:sym typeface="+mn-lt"/>
            </a:endParaRPr>
          </a:p>
        </p:txBody>
      </p:sp>
      <p:sp>
        <p:nvSpPr>
          <p:cNvPr id="56" name="テキスト プレースホルダ 9"/>
          <p:cNvSpPr>
            <a:spLocks noGrp="1"/>
          </p:cNvSpPr>
          <p:nvPr>
            <p:custDataLst>
              <p:tags r:id="rId22"/>
            </p:custDataLst>
          </p:nvPr>
        </p:nvSpPr>
        <p:spPr bwMode="gray">
          <a:xfrm>
            <a:off x="5842000" y="4195763"/>
            <a:ext cx="260350" cy="152400"/>
          </a:xfrm>
          <a:prstGeom prst="rect">
            <a:avLst/>
          </a:prstGeom>
          <a:solidFill>
            <a:srgbClr val="ECE5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C1D89A-358B-4D9B-8079-8CDDC8215E41}" type="datetime'4''''''''''''''''''5''''''''''''5'''''''''''''''''''''''">
              <a:rPr kumimoji="0" lang="ja-JP" altLang="en-US" sz="1000">
                <a:sym typeface="+mn-lt"/>
              </a:rPr>
              <a:pPr marL="0" indent="0" algn="ctr">
                <a:spcBef>
                  <a:spcPct val="0"/>
                </a:spcBef>
                <a:buNone/>
              </a:pPr>
              <a:t>455</a:t>
            </a:fld>
            <a:endParaRPr kumimoji="0" lang="ja-JP" altLang="en-US" sz="1000" dirty="0">
              <a:sym typeface="+mn-lt"/>
            </a:endParaRPr>
          </a:p>
        </p:txBody>
      </p:sp>
      <p:sp>
        <p:nvSpPr>
          <p:cNvPr id="13" name="Rectangle 12"/>
          <p:cNvSpPr/>
          <p:nvPr>
            <p:custDataLst>
              <p:tags r:id="rId23"/>
            </p:custDataLst>
          </p:nvPr>
        </p:nvSpPr>
        <p:spPr bwMode="gray">
          <a:xfrm>
            <a:off x="5911850" y="3548063"/>
            <a:ext cx="179387" cy="133350"/>
          </a:xfrm>
          <a:prstGeom prst="rect">
            <a:avLst/>
          </a:prstGeom>
          <a:solidFill>
            <a:srgbClr val="1F497D"/>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p:nvPr>
            <p:custDataLst>
              <p:tags r:id="rId24"/>
            </p:custDataLst>
          </p:nvPr>
        </p:nvSpPr>
        <p:spPr bwMode="gray">
          <a:xfrm>
            <a:off x="5911850" y="3344863"/>
            <a:ext cx="179387" cy="133350"/>
          </a:xfrm>
          <a:prstGeom prst="rect">
            <a:avLst/>
          </a:prstGeom>
          <a:solidFill>
            <a:srgbClr val="80CCE8"/>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p:nvPr>
            <p:custDataLst>
              <p:tags r:id="rId25"/>
            </p:custDataLst>
          </p:nvPr>
        </p:nvSpPr>
        <p:spPr bwMode="gray">
          <a:xfrm>
            <a:off x="5911850" y="3141663"/>
            <a:ext cx="179387" cy="133350"/>
          </a:xfrm>
          <a:prstGeom prst="rect">
            <a:avLst/>
          </a:prstGeom>
          <a:solidFill>
            <a:srgbClr val="C0E6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6"/>
            </p:custDataLst>
          </p:nvPr>
        </p:nvSpPr>
        <p:spPr bwMode="gray">
          <a:xfrm>
            <a:off x="5911850" y="2938463"/>
            <a:ext cx="179387" cy="133350"/>
          </a:xfrm>
          <a:prstGeom prst="rect">
            <a:avLst/>
          </a:prstGeom>
          <a:solidFill>
            <a:srgbClr val="D2E0E6"/>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8"/>
          <p:cNvSpPr/>
          <p:nvPr>
            <p:custDataLst>
              <p:tags r:id="rId27"/>
            </p:custDataLst>
          </p:nvPr>
        </p:nvSpPr>
        <p:spPr bwMode="gray">
          <a:xfrm>
            <a:off x="5911850" y="2735263"/>
            <a:ext cx="179387" cy="133350"/>
          </a:xfrm>
          <a:prstGeom prst="rect">
            <a:avLst/>
          </a:prstGeom>
          <a:solidFill>
            <a:srgbClr val="ECE5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プレースホルダ 9"/>
          <p:cNvSpPr>
            <a:spLocks noGrp="1"/>
          </p:cNvSpPr>
          <p:nvPr>
            <p:custDataLst>
              <p:tags r:id="rId28"/>
            </p:custDataLst>
          </p:nvPr>
        </p:nvSpPr>
        <p:spPr bwMode="gray">
          <a:xfrm>
            <a:off x="6142039" y="3543300"/>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4CF5F3B-9754-40AA-A31E-016FEBF92ACF}" type="datetime'''''ホ''ー''''''''チ''''''''ミ''ン'">
              <a:rPr lang="ja-JP" altLang="en-US" sz="1000"/>
              <a:pPr marL="0" indent="0">
                <a:spcBef>
                  <a:spcPct val="0"/>
                </a:spcBef>
                <a:buNone/>
              </a:pPr>
              <a:t>ホーチミン</a:t>
            </a:fld>
            <a:endParaRPr kumimoji="0" lang="ja-JP" altLang="en-US" sz="1000" dirty="0">
              <a:sym typeface="+mn-lt"/>
            </a:endParaRPr>
          </a:p>
        </p:txBody>
      </p:sp>
      <p:sp>
        <p:nvSpPr>
          <p:cNvPr id="53" name="テキスト プレースホルダ 9"/>
          <p:cNvSpPr>
            <a:spLocks noGrp="1"/>
          </p:cNvSpPr>
          <p:nvPr>
            <p:custDataLst>
              <p:tags r:id="rId29"/>
            </p:custDataLst>
          </p:nvPr>
        </p:nvSpPr>
        <p:spPr bwMode="gray">
          <a:xfrm>
            <a:off x="6142039" y="3340100"/>
            <a:ext cx="322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EE3293-DE14-443F-A588-612A2D0C008C}" type="datetime'''''''''''''ハ''''''''''''''''''''''ノ''''''''''イ'''">
              <a:rPr lang="ja-JP" altLang="en-US" sz="1000"/>
              <a:pPr marL="0" indent="0">
                <a:spcBef>
                  <a:spcPct val="0"/>
                </a:spcBef>
                <a:buNone/>
              </a:pPr>
              <a:t>ハノイ</a:t>
            </a:fld>
            <a:endParaRPr kumimoji="0" lang="ja-JP" altLang="en-US" sz="1000" dirty="0">
              <a:sym typeface="+mn-lt"/>
            </a:endParaRPr>
          </a:p>
        </p:txBody>
      </p:sp>
      <p:sp>
        <p:nvSpPr>
          <p:cNvPr id="52" name="テキスト プレースホルダ 9"/>
          <p:cNvSpPr>
            <a:spLocks noGrp="1"/>
          </p:cNvSpPr>
          <p:nvPr>
            <p:custDataLst>
              <p:tags r:id="rId30"/>
            </p:custDataLst>
          </p:nvPr>
        </p:nvSpPr>
        <p:spPr bwMode="gray">
          <a:xfrm>
            <a:off x="6142038" y="3136900"/>
            <a:ext cx="3460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8B3D94-BA41-4CD6-96BF-B8E8C8D7FC4B}" type="datetime'''''''''''''''''ダ''''''''''ナ''''''''''ン'''''''''''''''">
              <a:rPr kumimoji="0" lang="ja-JP" altLang="en-US" sz="1000">
                <a:sym typeface="+mn-lt"/>
              </a:rPr>
              <a:pPr marL="0" indent="0">
                <a:spcBef>
                  <a:spcPct val="0"/>
                </a:spcBef>
                <a:buNone/>
              </a:pPr>
              <a:t>ダナン</a:t>
            </a:fld>
            <a:endParaRPr kumimoji="0" lang="ja-JP" altLang="en-US" sz="1000" dirty="0">
              <a:sym typeface="+mn-lt"/>
            </a:endParaRPr>
          </a:p>
        </p:txBody>
      </p:sp>
      <p:sp>
        <p:nvSpPr>
          <p:cNvPr id="51" name="テキスト プレースホルダ 9"/>
          <p:cNvSpPr>
            <a:spLocks noGrp="1"/>
          </p:cNvSpPr>
          <p:nvPr>
            <p:custDataLst>
              <p:tags r:id="rId31"/>
            </p:custDataLst>
          </p:nvPr>
        </p:nvSpPr>
        <p:spPr bwMode="gray">
          <a:xfrm>
            <a:off x="6142037" y="2933700"/>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9D0F04-F869-4FD7-8843-19C6DB41D859}" type="datetime'''''''''''''''''''''''''''''ハイ''''''''フ''''ォ''''''ン'''''''''">
              <a:rPr lang="ja-JP" altLang="en-US" sz="1000"/>
              <a:pPr marL="0" indent="0">
                <a:spcBef>
                  <a:spcPct val="0"/>
                </a:spcBef>
                <a:buNone/>
              </a:pPr>
              <a:t>ハイフォン</a:t>
            </a:fld>
            <a:endParaRPr kumimoji="0" lang="ja-JP" altLang="en-US" sz="1000" dirty="0">
              <a:sym typeface="+mn-lt"/>
            </a:endParaRPr>
          </a:p>
        </p:txBody>
      </p:sp>
      <p:sp>
        <p:nvSpPr>
          <p:cNvPr id="50" name="テキスト プレースホルダ 9"/>
          <p:cNvSpPr>
            <a:spLocks noGrp="1"/>
          </p:cNvSpPr>
          <p:nvPr>
            <p:custDataLst>
              <p:tags r:id="rId32"/>
            </p:custDataLst>
          </p:nvPr>
        </p:nvSpPr>
        <p:spPr bwMode="gray">
          <a:xfrm>
            <a:off x="6142037" y="2730500"/>
            <a:ext cx="565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A17CC28-F3C0-4A88-BE29-F1231FFDFE47}" type="datetime'ビ''エ''ン''''ホ''''''''''''''''''''''''''ア'''''''''">
              <a:rPr lang="ja-JP" altLang="en-US" sz="1000"/>
              <a:pPr marL="0" indent="0">
                <a:spcBef>
                  <a:spcPct val="0"/>
                </a:spcBef>
                <a:buNone/>
              </a:pPr>
              <a:t>ビエンホア</a:t>
            </a:fld>
            <a:endParaRPr kumimoji="0" lang="ja-JP" altLang="en-US" sz="1000" dirty="0">
              <a:sym typeface="+mn-lt"/>
            </a:endParaRPr>
          </a:p>
        </p:txBody>
      </p:sp>
      <p:cxnSp>
        <p:nvCxnSpPr>
          <p:cNvPr id="70" name="Straight Connector 69"/>
          <p:cNvCxnSpPr/>
          <p:nvPr>
            <p:custDataLst>
              <p:tags r:id="rId33"/>
            </p:custDataLst>
          </p:nvPr>
        </p:nvCxnSpPr>
        <p:spPr bwMode="gray">
          <a:xfrm>
            <a:off x="2700338" y="3005138"/>
            <a:ext cx="285750" cy="0"/>
          </a:xfrm>
          <a:prstGeom prst="line">
            <a:avLst/>
          </a:prstGeom>
          <a:ln w="9525">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34"/>
            </p:custDataLst>
          </p:nvPr>
        </p:nvCxnSpPr>
        <p:spPr bwMode="gray">
          <a:xfrm>
            <a:off x="2700338" y="280193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custDataLst>
              <p:tags r:id="rId35"/>
            </p:custDataLst>
          </p:nvPr>
        </p:nvSpPr>
        <p:spPr bwMode="gray">
          <a:xfrm>
            <a:off x="2809875" y="2971800"/>
            <a:ext cx="66675" cy="66675"/>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Oval 16"/>
          <p:cNvSpPr/>
          <p:nvPr>
            <p:custDataLst>
              <p:tags r:id="rId36"/>
            </p:custDataLst>
          </p:nvPr>
        </p:nvSpPr>
        <p:spPr bwMode="gray">
          <a:xfrm>
            <a:off x="2809875" y="2768600"/>
            <a:ext cx="66675" cy="66675"/>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37"/>
            </p:custDataLst>
          </p:nvPr>
        </p:nvSpPr>
        <p:spPr bwMode="gray">
          <a:xfrm>
            <a:off x="3036888" y="27305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noGrp="1"/>
          </p:cNvSpPr>
          <p:nvPr>
            <p:custDataLst>
              <p:tags r:id="rId38"/>
            </p:custDataLst>
          </p:nvPr>
        </p:nvSpPr>
        <p:spPr bwMode="gray">
          <a:xfrm>
            <a:off x="3036888" y="29337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Tree>
    <p:extLst>
      <p:ext uri="{BB962C8B-B14F-4D97-AF65-F5344CB8AC3E}">
        <p14:creationId xmlns:p14="http://schemas.microsoft.com/office/powerpoint/2010/main" val="1415221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p:cNvGraphicFramePr>
            <a:graphicFrameLocks noGrp="1"/>
          </p:cNvGraphicFramePr>
          <p:nvPr>
            <p:extLst>
              <p:ext uri="{D42A27DB-BD31-4B8C-83A1-F6EECF244321}">
                <p14:modId xmlns:p14="http://schemas.microsoft.com/office/powerpoint/2010/main" val="976002951"/>
              </p:ext>
            </p:extLst>
          </p:nvPr>
        </p:nvGraphicFramePr>
        <p:xfrm>
          <a:off x="560512" y="1800938"/>
          <a:ext cx="8784976" cy="213211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519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GlaxoSmithKline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イギリスに本社を置く製薬企業</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801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フランスに本社を置く大手製薬会社</a:t>
                      </a:r>
                      <a:endParaRPr kumimoji="1" lang="en-US" altLang="ja-JP" sz="12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1989</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Sanofi-Aventis</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として設立された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
        <p:nvSpPr>
          <p:cNvPr id="8"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06767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25346836"/>
              </p:ext>
            </p:extLst>
          </p:nvPr>
        </p:nvGraphicFramePr>
        <p:xfrm>
          <a:off x="200023" y="1412776"/>
          <a:ext cx="9505054" cy="4104216"/>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2326674">
                  <a:extLst>
                    <a:ext uri="{9D8B030D-6E8A-4147-A177-3AD203B41FA5}">
                      <a16:colId xmlns:a16="http://schemas.microsoft.com/office/drawing/2014/main" val="20002"/>
                    </a:ext>
                  </a:extLst>
                </a:gridCol>
                <a:gridCol w="3311917">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Duoc</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Hau</a:t>
                      </a:r>
                      <a:r>
                        <a:rPr lang="en-US" sz="1100" b="0" i="0" u="none" strike="noStrike" dirty="0">
                          <a:solidFill>
                            <a:schemeClr val="tx1"/>
                          </a:solidFill>
                          <a:effectLst/>
                          <a:latin typeface="+mn-lt"/>
                          <a:ea typeface="ＭＳ Ｐゴシック" panose="020B0600070205080204" pitchFamily="50" charset="-128"/>
                        </a:rPr>
                        <a:t> Giang Pharmaceutical JSC.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医薬品の製造・販売、機能性食品の販売等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Hisamitsu Vietnam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Nippon </a:t>
                      </a:r>
                      <a:r>
                        <a:rPr lang="en-US" altLang="ja-JP" sz="1100" b="0" i="0" u="none" strike="noStrike" dirty="0">
                          <a:solidFill>
                            <a:schemeClr val="tx1"/>
                          </a:solidFill>
                          <a:effectLst/>
                          <a:latin typeface="+mn-lt"/>
                          <a:ea typeface="ＭＳ Ｐゴシック" panose="020B0600070205080204" pitchFamily="50" charset="-128"/>
                        </a:rPr>
                        <a:t>Chemiphar Vietnam Co., </a:t>
                      </a:r>
                      <a:r>
                        <a:rPr lang="en-US" altLang="ja-JP" sz="1100" b="0" i="0" u="none" strike="noStrike" baseline="0"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421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Nipro Pharma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ニプロファーマ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Ohki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大木ヘルスケアホールディングス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医薬品、衛生雑貨等の輸入・販売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OPV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a:t>
                      </a:r>
                      <a:r>
                        <a:rPr lang="en-US" altLang="ja-JP" sz="1100" b="0" i="0" u="none" strike="noStrike" dirty="0">
                          <a:solidFill>
                            <a:schemeClr val="tx1"/>
                          </a:solidFill>
                          <a:effectLst/>
                          <a:latin typeface="+mn-lt"/>
                          <a:ea typeface="ＭＳ Ｐゴシック" panose="020B0600070205080204" pitchFamily="50" charset="-128"/>
                        </a:rPr>
                        <a:t>Pharmaceutical</a:t>
                      </a:r>
                      <a:r>
                        <a:rPr lang="ja-JP" alt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Vietnam </a:t>
                      </a:r>
                      <a:r>
                        <a:rPr lang="en-US" sz="1100" b="0" i="0" u="none" strike="noStrike" dirty="0">
                          <a:solidFill>
                            <a:schemeClr val="tx1"/>
                          </a:solidFill>
                          <a:effectLst/>
                          <a:latin typeface="+mn-lt"/>
                          <a:ea typeface="ＭＳ Ｐゴシック" panose="020B0600070205080204" pitchFamily="50" charset="-128"/>
                        </a:rPr>
                        <a:t>Joint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医薬品、輸液の製造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Pharmaceutical Joint Stock</a:t>
                      </a:r>
                      <a:r>
                        <a:rPr lang="en-US" sz="1100" b="0" i="0" u="none" strike="noStrike" baseline="0" dirty="0">
                          <a:solidFill>
                            <a:schemeClr val="tx1"/>
                          </a:solidFill>
                          <a:effectLst/>
                          <a:latin typeface="+mn-lt"/>
                          <a:ea typeface="ＭＳ Ｐゴシック" panose="020B0600070205080204" pitchFamily="50" charset="-128"/>
                        </a:rPr>
                        <a:t> Co. of February 3</a:t>
                      </a:r>
                      <a:r>
                        <a:rPr lang="en-US" sz="1100" b="0" i="0" u="none" strike="noStrike" baseline="30000" dirty="0">
                          <a:solidFill>
                            <a:schemeClr val="tx1"/>
                          </a:solidFill>
                          <a:effectLst/>
                          <a:latin typeface="+mn-lt"/>
                          <a:ea typeface="ＭＳ Ｐゴシック" panose="020B0600070205080204" pitchFamily="50" charset="-128"/>
                        </a:rPr>
                        <a:t>rd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ゼリア新薬工業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医薬品・健康食品の製造・販売他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Rohto-Mentholatum(Vietnam)Co.,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20210123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88504" y="3429000"/>
            <a:ext cx="4392488" cy="864096"/>
          </a:xfrm>
          <a:prstGeom prst="roundRect">
            <a:avLst>
              <a:gd name="adj" fmla="val 5644"/>
            </a:avLst>
          </a:prstGeom>
          <a:solidFill>
            <a:srgbClr val="A2BBD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97016" y="3429000"/>
            <a:ext cx="4392488" cy="864096"/>
          </a:xfrm>
          <a:prstGeom prst="roundRect">
            <a:avLst>
              <a:gd name="adj" fmla="val 6746"/>
            </a:avLst>
          </a:prstGeom>
          <a:solidFill>
            <a:srgbClr val="A2BBDC"/>
          </a:solidFill>
        </p:spPr>
        <p:txBody>
          <a:bodyPr wrap="none"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医薬品の広告は、</a:t>
            </a:r>
            <a:r>
              <a:rPr lang="ja-JP" altLang="ja-JP" sz="1400" dirty="0">
                <a:latin typeface="HGP創英角ｺﾞｼｯｸUB" panose="020B0900000000000000" pitchFamily="50" charset="-128"/>
                <a:ea typeface="HGP創英角ｺﾞｼｯｸUB" panose="020B0900000000000000" pitchFamily="50" charset="-128"/>
              </a:rPr>
              <a:t>厳しく規制されている</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医薬品卸売業者は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2,300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社以上、薬局は約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39,000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軒ある。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44688"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医薬品卸売業者</a:t>
            </a:r>
          </a:p>
        </p:txBody>
      </p:sp>
      <p:sp>
        <p:nvSpPr>
          <p:cNvPr id="9" name="片側の 2 つの角を丸めた四角形 8"/>
          <p:cNvSpPr/>
          <p:nvPr/>
        </p:nvSpPr>
        <p:spPr>
          <a:xfrm rot="5400000">
            <a:off x="3800872"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108000" rIns="36000" anchor="ctr" anchorCtr="0">
            <a:noAutofit/>
          </a:bodyPr>
          <a:lstStyle/>
          <a:p>
            <a:pPr algn="r" fontAlgn="base"/>
            <a:r>
              <a:rPr lang="ja-JP" altLang="en-US" sz="1000" dirty="0">
                <a:latin typeface="HGP創英角ｺﾞｼｯｸUB" panose="020B0900000000000000" pitchFamily="50" charset="-128"/>
                <a:ea typeface="HGP創英角ｺﾞｼｯｸUB" panose="020B0900000000000000" pitchFamily="50" charset="-128"/>
              </a:rPr>
              <a:t>以上</a:t>
            </a:r>
          </a:p>
        </p:txBody>
      </p:sp>
      <p:sp>
        <p:nvSpPr>
          <p:cNvPr id="8" name="正方形/長方形 7"/>
          <p:cNvSpPr/>
          <p:nvPr/>
        </p:nvSpPr>
        <p:spPr>
          <a:xfrm>
            <a:off x="1568624" y="2348880"/>
            <a:ext cx="6840760" cy="561051"/>
          </a:xfrm>
          <a:prstGeom prst="rect">
            <a:avLst/>
          </a:prstGeom>
        </p:spPr>
        <p:txBody>
          <a:bodyPr wrap="square">
            <a:spAutoFit/>
          </a:bodyPr>
          <a:lstStyle/>
          <a:p>
            <a:pPr marL="0" lvl="1" algn="just">
              <a:lnSpc>
                <a:spcPct val="114000"/>
              </a:lnSpc>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ベトナムでは外国資本会社（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FIE</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）が医薬品の流通を行うことは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されて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おり、</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ベトナムで医薬品を販売するには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現地の</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代理店</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を介する必要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632520" y="3501008"/>
            <a:ext cx="2016224" cy="307777"/>
          </a:xfrm>
          <a:prstGeom prst="roundRect">
            <a:avLst/>
          </a:prstGeom>
          <a:solidFill>
            <a:srgbClr val="FFFFFF"/>
          </a:solidFill>
        </p:spPr>
        <p:txBody>
          <a:bodyPr wrap="none" anchor="ctr" anchorCtr="0">
            <a:no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医療機関</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treatment channel</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93386" y="3798566"/>
            <a:ext cx="4243590" cy="513346"/>
          </a:xfrm>
          <a:prstGeom prst="rect">
            <a:avLst/>
          </a:prstGeom>
        </p:spPr>
        <p:txBody>
          <a:bodyPr wrap="square" lIns="126000">
            <a:spAutoFit/>
          </a:bodyPr>
          <a:lstStyle/>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医療機関における医薬品販売は、全体の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多くの医薬品は薬局で販売。</a:t>
            </a:r>
          </a:p>
        </p:txBody>
      </p:sp>
      <p:sp>
        <p:nvSpPr>
          <p:cNvPr id="15" name="正方形/長方形 14"/>
          <p:cNvSpPr/>
          <p:nvPr/>
        </p:nvSpPr>
        <p:spPr>
          <a:xfrm>
            <a:off x="488504"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医療機関で取り扱われる医薬品は、</a:t>
            </a:r>
            <a:r>
              <a:rPr lang="ja-JP" altLang="ja-JP" sz="1100" dirty="0">
                <a:latin typeface="Arial" panose="020B0604020202020204" pitchFamily="34" charset="0"/>
                <a:ea typeface="ＭＳ Ｐゴシック" panose="020B0600070205080204" pitchFamily="50" charset="-128"/>
                <a:cs typeface="Arial" panose="020B0604020202020204" pitchFamily="34" charset="0"/>
              </a:rPr>
              <a:t>入札により</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決定。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t>医薬品</a:t>
            </a:r>
            <a:r>
              <a:rPr lang="ja-JP" altLang="ja-JP" sz="1100" dirty="0"/>
              <a:t>の売り上げの一部は</a:t>
            </a:r>
            <a:r>
              <a:rPr lang="ja-JP" altLang="en-US" sz="1100" dirty="0"/>
              <a:t>、医療機関</a:t>
            </a:r>
            <a:r>
              <a:rPr lang="ja-JP" altLang="ja-JP" sz="1100" dirty="0"/>
              <a:t>関係者に「手数料」として支払われるため、入札価格は高くなる傾向にある</a:t>
            </a:r>
            <a:r>
              <a:rPr lang="ja-JP" altLang="en-US" sz="1100" dirty="0"/>
              <a:t>。</a:t>
            </a:r>
            <a:endParaRPr lang="en-US" altLang="ja-JP" sz="1100" dirty="0"/>
          </a:p>
          <a:p>
            <a:pPr marL="333375" lvl="1" indent="-161925" algn="just" fontAlgn="ctr">
              <a:lnSpc>
                <a:spcPct val="110000"/>
              </a:lnSpc>
              <a:spcAft>
                <a:spcPts val="6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年の政府調査によると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ベトナムの医薬品価格は周辺国の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mn-ea"/>
              </a:rPr>
              <a:t>また、医薬品の価格上昇について、ベトナム競争庁（</a:t>
            </a:r>
            <a:r>
              <a:rPr lang="en-US" altLang="ja-JP" sz="1100" dirty="0">
                <a:solidFill>
                  <a:srgbClr val="000000"/>
                </a:solidFill>
                <a:latin typeface="+mn-ea"/>
              </a:rPr>
              <a:t>VCA</a:t>
            </a:r>
            <a:r>
              <a:rPr lang="ja-JP" altLang="en-US" sz="1100" dirty="0">
                <a:solidFill>
                  <a:srgbClr val="000000"/>
                </a:solidFill>
                <a:latin typeface="+mn-ea"/>
              </a:rPr>
              <a:t>）は、ベトナム国内で生産された医薬品よりも輸入医薬品のほうが価格の上昇が著しく見られると指摘している。</a:t>
            </a:r>
            <a:endParaRPr lang="en-US" altLang="ja-JP" sz="1100" dirty="0">
              <a:solidFill>
                <a:srgbClr val="000000"/>
              </a:solidFill>
              <a:latin typeface="+mn-ea"/>
            </a:endParaRP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Pharmaceutical Law</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年）により、代理店に対し、生産価格の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開示を要求することで価格の統制を図っている。</a:t>
            </a: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一方、現地企業は政府の規制を逃れているといわれている。</a:t>
            </a:r>
          </a:p>
        </p:txBody>
      </p:sp>
      <p:sp>
        <p:nvSpPr>
          <p:cNvPr id="32" name="正方形/長方形 31"/>
          <p:cNvSpPr/>
          <p:nvPr/>
        </p:nvSpPr>
        <p:spPr>
          <a:xfrm>
            <a:off x="5097016"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処方薬に関しては、消費者に直接宣伝することはできず、製薬企業は、当局から許可を得られた会議やセミナーに限り、医療従事者に宣伝を行っている。</a:t>
            </a: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市販薬（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）については、雑誌や新聞での広告は認められているが、テレビやラジオでも宣伝できる医薬品は保健省により定められている。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角丸四角形 30"/>
          <p:cNvSpPr/>
          <p:nvPr/>
        </p:nvSpPr>
        <p:spPr>
          <a:xfrm>
            <a:off x="2720752" y="3501008"/>
            <a:ext cx="2016224" cy="307777"/>
          </a:xfrm>
          <a:prstGeom prst="roundRect">
            <a:avLst/>
          </a:prstGeom>
          <a:solidFill>
            <a:srgbClr val="FFFFFF"/>
          </a:solidFill>
        </p:spPr>
        <p:txBody>
          <a:bodyPr wrap="none" anchor="ctr" anchorCtr="0">
            <a:noAutofit/>
          </a:bodyPr>
          <a:lstStyle/>
          <a:p>
            <a:pPr lvl="0"/>
            <a:r>
              <a:rPr lang="ja-JP"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薬局</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commercial channel</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片側の 2 つの角を丸めた四角形 34"/>
          <p:cNvSpPr/>
          <p:nvPr/>
        </p:nvSpPr>
        <p:spPr>
          <a:xfrm rot="16200000">
            <a:off x="5673080"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薬　局</a:t>
            </a:r>
          </a:p>
        </p:txBody>
      </p:sp>
      <p:sp>
        <p:nvSpPr>
          <p:cNvPr id="36" name="片側の 2 つの角を丸めた四角形 35"/>
          <p:cNvSpPr/>
          <p:nvPr/>
        </p:nvSpPr>
        <p:spPr>
          <a:xfrm rot="5400000">
            <a:off x="7329264"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252000" rIns="36000" bIns="90000" anchor="ctr" anchorCtr="0">
            <a:noAutofit/>
          </a:bodyPr>
          <a:lstStyle/>
          <a:p>
            <a:r>
              <a:rPr lang="ja-JP" altLang="en-US" sz="1000" dirty="0">
                <a:latin typeface="HGP創英角ｺﾞｼｯｸUB" panose="020B0900000000000000" pitchFamily="50" charset="-128"/>
                <a:ea typeface="HGP創英角ｺﾞｼｯｸUB" panose="020B0900000000000000" pitchFamily="50" charset="-128"/>
              </a:rPr>
              <a:t>約</a:t>
            </a:r>
          </a:p>
        </p:txBody>
      </p:sp>
      <p:sp>
        <p:nvSpPr>
          <p:cNvPr id="7" name="正方形/長方形 6"/>
          <p:cNvSpPr/>
          <p:nvPr/>
        </p:nvSpPr>
        <p:spPr>
          <a:xfrm>
            <a:off x="3198520" y="1844822"/>
            <a:ext cx="1368152" cy="504057"/>
          </a:xfrm>
          <a:prstGeom prst="rect">
            <a:avLst/>
          </a:prstGeom>
        </p:spPr>
        <p:txBody>
          <a:bodyPr wrap="square" tIns="90000" bIns="72000" anchor="ctr" anchorCtr="0">
            <a:noAutofit/>
          </a:bodyPr>
          <a:lstStyle/>
          <a:p>
            <a:pPr algn="r"/>
            <a:r>
              <a:rPr lang="en-US" altLang="ja-JP" sz="2800" dirty="0">
                <a:latin typeface="Arial Black" panose="020B0A04020102020204" pitchFamily="34" charset="0"/>
                <a:ea typeface="HGP創英角ｺﾞｼｯｸUB" panose="020B0900000000000000" pitchFamily="50" charset="-128"/>
              </a:rPr>
              <a:t>2,300</a:t>
            </a:r>
            <a:endParaRPr lang="ja-JP" altLang="en-US" sz="2800" dirty="0"/>
          </a:p>
        </p:txBody>
      </p:sp>
      <p:sp>
        <p:nvSpPr>
          <p:cNvPr id="21" name="正方形/長方形 20"/>
          <p:cNvSpPr/>
          <p:nvPr/>
        </p:nvSpPr>
        <p:spPr>
          <a:xfrm>
            <a:off x="6895310" y="1844822"/>
            <a:ext cx="1512168" cy="504057"/>
          </a:xfrm>
          <a:prstGeom prst="rect">
            <a:avLst/>
          </a:prstGeom>
        </p:spPr>
        <p:txBody>
          <a:bodyPr wrap="square" tIns="90000" bIns="72000" anchor="ctr" anchorCtr="0">
            <a:noAutofit/>
          </a:bodyPr>
          <a:lstStyle/>
          <a:p>
            <a:r>
              <a:rPr lang="en-US" altLang="ja-JP" sz="2800" dirty="0">
                <a:latin typeface="Arial Black" panose="020B0A04020102020204" pitchFamily="34" charset="0"/>
                <a:ea typeface="HGP創英角ｺﾞｼｯｸUB" panose="020B0900000000000000" pitchFamily="50" charset="-128"/>
              </a:rPr>
              <a:t>3</a:t>
            </a:r>
            <a:r>
              <a:rPr lang="en-US" altLang="ja-JP" sz="2800" spc="-100" dirty="0">
                <a:latin typeface="Arial Black" panose="020B0A04020102020204" pitchFamily="34" charset="0"/>
                <a:ea typeface="HGP創英角ｺﾞｼｯｸUB" panose="020B0900000000000000" pitchFamily="50" charset="-128"/>
              </a:rPr>
              <a:t>9</a:t>
            </a:r>
            <a:r>
              <a:rPr lang="en-US" altLang="ja-JP" sz="2800" dirty="0">
                <a:latin typeface="Arial Black" panose="020B0A04020102020204" pitchFamily="34" charset="0"/>
                <a:ea typeface="HGP創英角ｺﾞｼｯｸUB" panose="020B0900000000000000" pitchFamily="50" charset="-128"/>
              </a:rPr>
              <a:t>,000</a:t>
            </a:r>
            <a:endParaRPr lang="ja-JP" altLang="en-US" sz="2800" dirty="0">
              <a:latin typeface="Arial Black" panose="020B0A04020102020204" pitchFamily="34" charset="0"/>
              <a:ea typeface="HGP創英角ｺﾞｼｯｸUB" panose="020B0900000000000000" pitchFamily="50" charset="-128"/>
            </a:endParaRPr>
          </a:p>
        </p:txBody>
      </p:sp>
      <p:grpSp>
        <p:nvGrpSpPr>
          <p:cNvPr id="22" name="グループ化 7"/>
          <p:cNvGrpSpPr/>
          <p:nvPr/>
        </p:nvGrpSpPr>
        <p:grpSpPr>
          <a:xfrm>
            <a:off x="488504" y="3068960"/>
            <a:ext cx="4392489"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医薬品販売</a:t>
              </a:r>
            </a:p>
          </p:txBody>
        </p:sp>
      </p:grpSp>
      <p:grpSp>
        <p:nvGrpSpPr>
          <p:cNvPr id="27" name="グループ化 7"/>
          <p:cNvGrpSpPr/>
          <p:nvPr/>
        </p:nvGrpSpPr>
        <p:grpSpPr>
          <a:xfrm>
            <a:off x="5097013" y="3068960"/>
            <a:ext cx="4392491"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医薬品の広告</a:t>
              </a:r>
            </a:p>
          </p:txBody>
        </p:sp>
      </p:grpSp>
    </p:spTree>
    <p:extLst>
      <p:ext uri="{BB962C8B-B14F-4D97-AF65-F5344CB8AC3E}">
        <p14:creationId xmlns:p14="http://schemas.microsoft.com/office/powerpoint/2010/main" val="4170718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44" imgH="443" progId="TCLayout.ActiveDocument.1">
                  <p:embed/>
                </p:oleObj>
              </mc:Choice>
              <mc:Fallback>
                <p:oleObj name="think-cell Slide"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7C047A73-19AA-72C4-5C82-72A65E941780}"/>
              </a:ext>
            </a:extLst>
          </p:cNvPr>
          <p:cNvSpPr txBox="1"/>
          <p:nvPr/>
        </p:nvSpPr>
        <p:spPr>
          <a:xfrm>
            <a:off x="200025"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335870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89178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ベトナム</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879908205"/>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さくら介護グループ</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プラッツ</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2809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BFC22F3-CA8E-40F1-9EF7-EE6D0A7F8E23}"/>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370540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3170AB-A8ED-4A45-9474-C2D6EE7ED398}"/>
              </a:ext>
            </a:extLst>
          </p:cNvPr>
          <p:cNvGraphicFramePr>
            <a:graphicFrameLocks noChangeAspect="1"/>
          </p:cNvGraphicFramePr>
          <p:nvPr>
            <p:custDataLst>
              <p:tags r:id="rId1"/>
            </p:custDataLst>
            <p:extLst>
              <p:ext uri="{D42A27DB-BD31-4B8C-83A1-F6EECF244321}">
                <p14:modId xmlns:p14="http://schemas.microsoft.com/office/powerpoint/2010/main" val="2915288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783170AB-A8ED-4A45-9474-C2D6EE7ED3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1818231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FCCA9FF-6B94-433A-8EFA-F60D72BBBBB7}"/>
              </a:ext>
            </a:extLst>
          </p:cNvPr>
          <p:cNvSpPr/>
          <p:nvPr/>
        </p:nvSpPr>
        <p:spPr>
          <a:xfrm>
            <a:off x="4944335" y="28753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8C9DE56D-AF79-4EEC-946F-CCC891A7603B}"/>
              </a:ext>
            </a:extLst>
          </p:cNvPr>
          <p:cNvSpPr/>
          <p:nvPr/>
        </p:nvSpPr>
        <p:spPr>
          <a:xfrm>
            <a:off x="4944276" y="2562070"/>
            <a:ext cx="4744487"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8EB34125-BD06-4069-A734-FAD30C706343}"/>
              </a:ext>
            </a:extLst>
          </p:cNvPr>
          <p:cNvSpPr/>
          <p:nvPr/>
        </p:nvSpPr>
        <p:spPr>
          <a:xfrm>
            <a:off x="4950155" y="2326705"/>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840526999"/>
              </p:ext>
            </p:extLst>
          </p:nvPr>
        </p:nvGraphicFramePr>
        <p:xfrm>
          <a:off x="266584" y="2069784"/>
          <a:ext cx="9438944" cy="454729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ベトナム</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140.0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21.6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0.42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4701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2020</a:t>
                      </a:r>
                      <a:r>
                        <a:rPr lang="ja-JP" altLang="en-US" sz="900" dirty="0"/>
                        <a:t>年</a:t>
                      </a:r>
                      <a:r>
                        <a:rPr lang="en-US" altLang="ja-JP" sz="900" dirty="0"/>
                        <a:t>12</a:t>
                      </a:r>
                      <a:r>
                        <a:rPr lang="ja-JP" altLang="en-US" sz="900" dirty="0"/>
                        <a:t>月</a:t>
                      </a:r>
                      <a:r>
                        <a:rPr lang="en-US" altLang="ja-JP" sz="900" dirty="0"/>
                        <a:t>22</a:t>
                      </a:r>
                      <a:r>
                        <a:rPr lang="ja-JP" altLang="en-US" sz="900" dirty="0"/>
                        <a:t>日、保健相は</a:t>
                      </a:r>
                      <a:r>
                        <a:rPr lang="en-US" altLang="ja-JP" sz="900" dirty="0"/>
                        <a:t>2030</a:t>
                      </a:r>
                      <a:r>
                        <a:rPr lang="ja-JP" altLang="en-US" sz="900" dirty="0"/>
                        <a:t>年を志向した</a:t>
                      </a:r>
                      <a:r>
                        <a:rPr lang="en-US" altLang="ja-JP" sz="900" dirty="0"/>
                        <a:t>2025</a:t>
                      </a:r>
                      <a:r>
                        <a:rPr lang="ja-JP" altLang="en-US" sz="900" dirty="0"/>
                        <a:t>年までの医療デジタル変革に関するプログラムを公布する決定に署名した。予算の詳細等は公表されていない。</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保健省は</a:t>
                      </a:r>
                      <a:r>
                        <a:rPr lang="en-US" altLang="ja-JP" sz="900" dirty="0">
                          <a:solidFill>
                            <a:srgbClr val="000000"/>
                          </a:solidFill>
                        </a:rPr>
                        <a:t>2017</a:t>
                      </a:r>
                      <a:r>
                        <a:rPr lang="ja-JP" altLang="en-US" sz="900" dirty="0">
                          <a:solidFill>
                            <a:srgbClr val="000000"/>
                          </a:solidFill>
                        </a:rPr>
                        <a:t>年に遠隔医療を規制する省令を発行した。この症例は</a:t>
                      </a:r>
                      <a:r>
                        <a:rPr lang="en-US" altLang="ja-JP" sz="900" dirty="0">
                          <a:solidFill>
                            <a:srgbClr val="000000"/>
                          </a:solidFill>
                        </a:rPr>
                        <a:t>2018</a:t>
                      </a:r>
                      <a:r>
                        <a:rPr lang="ja-JP" altLang="en-US" sz="900" dirty="0">
                          <a:solidFill>
                            <a:srgbClr val="000000"/>
                          </a:solidFill>
                        </a:rPr>
                        <a:t>年</a:t>
                      </a:r>
                      <a:r>
                        <a:rPr lang="en-US" altLang="ja-JP" sz="900" dirty="0">
                          <a:solidFill>
                            <a:srgbClr val="000000"/>
                          </a:solidFill>
                        </a:rPr>
                        <a:t>2</a:t>
                      </a:r>
                      <a:r>
                        <a:rPr lang="ja-JP" altLang="en-US" sz="900" dirty="0">
                          <a:solidFill>
                            <a:srgbClr val="000000"/>
                          </a:solidFill>
                        </a:rPr>
                        <a:t>月から施行されており、</a:t>
                      </a:r>
                      <a:r>
                        <a:rPr lang="en-US" altLang="ja-JP" sz="900" dirty="0">
                          <a:solidFill>
                            <a:srgbClr val="000000"/>
                          </a:solidFill>
                        </a:rPr>
                        <a:t>IT</a:t>
                      </a:r>
                      <a:r>
                        <a:rPr lang="ja-JP" altLang="en-US" sz="900" dirty="0">
                          <a:solidFill>
                            <a:srgbClr val="000000"/>
                          </a:solidFill>
                        </a:rPr>
                        <a:t>インフラやライセンスなどの一定の要件を満たした上で、医師が患者に遠隔医療サービスを提供することを認めている。</a:t>
                      </a: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「ヘルスケアデジタルトランスフォーメーション</a:t>
                      </a:r>
                      <a:r>
                        <a:rPr lang="en-US" altLang="ja-JP" sz="900" dirty="0"/>
                        <a:t>2020-2025</a:t>
                      </a:r>
                      <a:r>
                        <a:rPr lang="ja-JP" altLang="en-US" sz="900" dirty="0"/>
                        <a:t>」では、医学教育におけるデジタルヘルス教育の推進が目指されているが、具体的なデジタルヘルス関連の学位に関する情報は限定的である。</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2021</a:t>
                      </a:r>
                      <a:r>
                        <a:rPr kumimoji="1" lang="ja-JP" altLang="en-US" sz="900" b="0" kern="1200" dirty="0">
                          <a:solidFill>
                            <a:schemeClr val="tx1"/>
                          </a:solidFill>
                          <a:latin typeface="+mn-lt"/>
                          <a:ea typeface="ＭＳ Ｐゴシック" charset="-128"/>
                          <a:cs typeface="Arial" pitchFamily="34" charset="0"/>
                        </a:rPr>
                        <a:t>年時点で、全国で電子カルテを導入している病院は</a:t>
                      </a:r>
                      <a:r>
                        <a:rPr kumimoji="1" lang="en-US" altLang="ja-JP" sz="900" b="0" kern="1200" dirty="0">
                          <a:solidFill>
                            <a:schemeClr val="tx1"/>
                          </a:solidFill>
                          <a:latin typeface="+mn-lt"/>
                          <a:ea typeface="ＭＳ Ｐゴシック" charset="-128"/>
                          <a:cs typeface="Arial" pitchFamily="34" charset="0"/>
                        </a:rPr>
                        <a:t>20</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15</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年、電子カルテを</a:t>
                      </a:r>
                      <a:r>
                        <a:rPr kumimoji="1" lang="en-US" altLang="ja-JP" sz="900" b="0" kern="1200" dirty="0">
                          <a:solidFill>
                            <a:schemeClr val="tx1"/>
                          </a:solidFill>
                          <a:latin typeface="+mn-lt"/>
                          <a:ea typeface="ＭＳ Ｐゴシック" charset="-128"/>
                          <a:cs typeface="Arial" pitchFamily="34" charset="0"/>
                        </a:rPr>
                        <a:t>2</a:t>
                      </a:r>
                      <a:r>
                        <a:rPr kumimoji="1" lang="ja-JP" altLang="en-US" sz="900" b="0" kern="1200" dirty="0">
                          <a:solidFill>
                            <a:schemeClr val="tx1"/>
                          </a:solidFill>
                          <a:latin typeface="+mn-lt"/>
                          <a:ea typeface="ＭＳ Ｐゴシック" charset="-128"/>
                          <a:cs typeface="Arial" pitchFamily="34" charset="0"/>
                        </a:rPr>
                        <a:t>段階に分けて導入するためのロードマップを策定しており、</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2023</a:t>
                      </a:r>
                      <a:r>
                        <a:rPr kumimoji="1" lang="ja-JP" altLang="en-US" sz="900" b="0" kern="1200" dirty="0">
                          <a:solidFill>
                            <a:schemeClr val="tx1"/>
                          </a:solidFill>
                          <a:latin typeface="+mn-lt"/>
                          <a:ea typeface="ＭＳ Ｐゴシック" charset="-128"/>
                          <a:cs typeface="Arial" pitchFamily="34" charset="0"/>
                        </a:rPr>
                        <a:t>年までは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等級以上のすべての病院が電子カルテを導入すること（</a:t>
                      </a:r>
                      <a:r>
                        <a:rPr kumimoji="1" lang="en-US" altLang="ja-JP" sz="900" b="0" kern="1200" dirty="0">
                          <a:solidFill>
                            <a:schemeClr val="tx1"/>
                          </a:solidFill>
                          <a:latin typeface="+mn-lt"/>
                          <a:ea typeface="ＭＳ Ｐゴシック" charset="-128"/>
                          <a:cs typeface="Arial" pitchFamily="34" charset="0"/>
                        </a:rPr>
                        <a:t>135</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2024</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年まで：全国のすべての病院・診療所で導入することが目標とされている。</a:t>
                      </a: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現時点では存在は確認できていないが、</a:t>
                      </a:r>
                      <a:r>
                        <a:rPr lang="en-US" altLang="ja-JP" sz="900" dirty="0"/>
                        <a:t>2021</a:t>
                      </a:r>
                      <a:r>
                        <a:rPr lang="ja-JP" altLang="en-US" sz="900" dirty="0"/>
                        <a:t>年に国家健康データベースを規定する政令案が作成されており、その中で健康に関連した幅広い情報を収集することとされている。</a:t>
                      </a:r>
                      <a:endParaRPr lang="en-US"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なお、保健省はベトナム社会保障庁（</a:t>
                      </a:r>
                      <a:r>
                        <a:rPr lang="en-US" altLang="ja-JP" sz="900" dirty="0"/>
                        <a:t>VSS</a:t>
                      </a:r>
                      <a:r>
                        <a:rPr lang="ja-JP" altLang="en-US" sz="900" dirty="0"/>
                        <a:t>）と連携し、ベトナム国内の医療施設の</a:t>
                      </a:r>
                      <a:r>
                        <a:rPr lang="en-US" altLang="ja-JP" sz="900" dirty="0"/>
                        <a:t>99.5%</a:t>
                      </a:r>
                      <a:r>
                        <a:rPr lang="ja-JP" altLang="en-US" sz="900" dirty="0"/>
                        <a:t>を</a:t>
                      </a:r>
                      <a:r>
                        <a:rPr lang="en-US" altLang="ja-JP" sz="900" dirty="0"/>
                        <a:t>VSS</a:t>
                      </a:r>
                      <a:r>
                        <a:rPr lang="ja-JP" altLang="en-US" sz="900" dirty="0"/>
                        <a:t>の医療監督システム下に置いている。</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ベトナムでは、疾病予防、診察・治療、健康管理などの分野で、スマートヘルスケア産業の基盤整備が進んでいる。</a:t>
            </a:r>
            <a:r>
              <a:rPr lang="en-US" altLang="ja-JP" sz="1138" dirty="0">
                <a:solidFill>
                  <a:srgbClr val="000000"/>
                </a:solidFill>
              </a:rPr>
              <a:t>2019</a:t>
            </a:r>
            <a:r>
              <a:rPr lang="ja-JP" altLang="en-US" sz="1138" dirty="0">
                <a:solidFill>
                  <a:srgbClr val="000000"/>
                </a:solidFill>
              </a:rPr>
              <a:t>年に、保健省は病院の患者記録をデジタル化し、スマート病院を設立するためのロードマップを定め、</a:t>
            </a:r>
            <a:r>
              <a:rPr lang="en-US" altLang="ja-JP" sz="1138" dirty="0">
                <a:solidFill>
                  <a:srgbClr val="000000"/>
                </a:solidFill>
              </a:rPr>
              <a:t>2025</a:t>
            </a:r>
            <a:r>
              <a:rPr lang="ja-JP" altLang="en-US" sz="1138" dirty="0">
                <a:solidFill>
                  <a:srgbClr val="000000"/>
                </a:solidFill>
              </a:rPr>
              <a:t>年までに、ベトナム人の</a:t>
            </a:r>
            <a:r>
              <a:rPr lang="en-US" altLang="ja-JP" sz="1138" dirty="0">
                <a:solidFill>
                  <a:srgbClr val="000000"/>
                </a:solidFill>
              </a:rPr>
              <a:t>95</a:t>
            </a:r>
            <a:r>
              <a:rPr lang="ja-JP" altLang="en-US" sz="1138" dirty="0">
                <a:solidFill>
                  <a:srgbClr val="000000"/>
                </a:solidFill>
              </a:rPr>
              <a:t>％が</a:t>
            </a:r>
            <a:r>
              <a:rPr lang="en-US" altLang="ja-JP" sz="1138" dirty="0">
                <a:solidFill>
                  <a:srgbClr val="000000"/>
                </a:solidFill>
              </a:rPr>
              <a:t>Electronic Medical Records</a:t>
            </a:r>
            <a:r>
              <a:rPr lang="ja-JP" altLang="en-US" sz="1138" dirty="0">
                <a:solidFill>
                  <a:srgbClr val="000000"/>
                </a:solidFill>
              </a:rPr>
              <a:t>を持つという目標を掲げている。</a:t>
            </a:r>
            <a:endParaRPr lang="en-US" altLang="ja-JP" sz="1138" dirty="0">
              <a:solidFill>
                <a:srgbClr val="000000"/>
              </a:solidFill>
            </a:endParaRPr>
          </a:p>
        </p:txBody>
      </p:sp>
      <p:grpSp>
        <p:nvGrpSpPr>
          <p:cNvPr id="6" name="グループ化 7"/>
          <p:cNvGrpSpPr>
            <a:grpSpLocks/>
          </p:cNvGrpSpPr>
          <p:nvPr/>
        </p:nvGrpSpPr>
        <p:grpSpPr>
          <a:xfrm>
            <a:off x="200026" y="1772816"/>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44527"/>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44527"/>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44527"/>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44527"/>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44527"/>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35136"/>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KPMG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Digital Health in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09198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61281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ベトナム／医療関連／その他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622858754"/>
              </p:ext>
            </p:extLst>
          </p:nvPr>
        </p:nvGraphicFramePr>
        <p:xfrm>
          <a:off x="272480" y="1076122"/>
          <a:ext cx="9433039" cy="5156923"/>
        </p:xfrm>
        <a:graphic>
          <a:graphicData uri="http://schemas.openxmlformats.org/drawingml/2006/table">
            <a:tbl>
              <a:tblPr firstRow="1" bandRow="1">
                <a:tableStyleId>{2D5ABB26-0587-4C30-8999-92F81FD0307C}</a:tableStyleId>
              </a:tblPr>
              <a:tblGrid>
                <a:gridCol w="446057">
                  <a:extLst>
                    <a:ext uri="{9D8B030D-6E8A-4147-A177-3AD203B41FA5}">
                      <a16:colId xmlns:a16="http://schemas.microsoft.com/office/drawing/2014/main" val="20000"/>
                    </a:ext>
                  </a:extLst>
                </a:gridCol>
                <a:gridCol w="1282135">
                  <a:extLst>
                    <a:ext uri="{9D8B030D-6E8A-4147-A177-3AD203B41FA5}">
                      <a16:colId xmlns:a16="http://schemas.microsoft.com/office/drawing/2014/main" val="20001"/>
                    </a:ext>
                  </a:extLst>
                </a:gridCol>
                <a:gridCol w="559895">
                  <a:extLst>
                    <a:ext uri="{9D8B030D-6E8A-4147-A177-3AD203B41FA5}">
                      <a16:colId xmlns:a16="http://schemas.microsoft.com/office/drawing/2014/main" val="4043692328"/>
                    </a:ext>
                  </a:extLst>
                </a:gridCol>
                <a:gridCol w="559895">
                  <a:extLst>
                    <a:ext uri="{9D8B030D-6E8A-4147-A177-3AD203B41FA5}">
                      <a16:colId xmlns:a16="http://schemas.microsoft.com/office/drawing/2014/main" val="2928583021"/>
                    </a:ext>
                  </a:extLst>
                </a:gridCol>
                <a:gridCol w="559895">
                  <a:extLst>
                    <a:ext uri="{9D8B030D-6E8A-4147-A177-3AD203B41FA5}">
                      <a16:colId xmlns:a16="http://schemas.microsoft.com/office/drawing/2014/main" val="12916020"/>
                    </a:ext>
                  </a:extLst>
                </a:gridCol>
                <a:gridCol w="559895">
                  <a:extLst>
                    <a:ext uri="{9D8B030D-6E8A-4147-A177-3AD203B41FA5}">
                      <a16:colId xmlns:a16="http://schemas.microsoft.com/office/drawing/2014/main" val="589881361"/>
                    </a:ext>
                  </a:extLst>
                </a:gridCol>
                <a:gridCol w="559895">
                  <a:extLst>
                    <a:ext uri="{9D8B030D-6E8A-4147-A177-3AD203B41FA5}">
                      <a16:colId xmlns:a16="http://schemas.microsoft.com/office/drawing/2014/main" val="1970372777"/>
                    </a:ext>
                  </a:extLst>
                </a:gridCol>
                <a:gridCol w="559895">
                  <a:extLst>
                    <a:ext uri="{9D8B030D-6E8A-4147-A177-3AD203B41FA5}">
                      <a16:colId xmlns:a16="http://schemas.microsoft.com/office/drawing/2014/main" val="113390982"/>
                    </a:ext>
                  </a:extLst>
                </a:gridCol>
                <a:gridCol w="559895">
                  <a:extLst>
                    <a:ext uri="{9D8B030D-6E8A-4147-A177-3AD203B41FA5}">
                      <a16:colId xmlns:a16="http://schemas.microsoft.com/office/drawing/2014/main" val="4241552430"/>
                    </a:ext>
                  </a:extLst>
                </a:gridCol>
                <a:gridCol w="559895">
                  <a:extLst>
                    <a:ext uri="{9D8B030D-6E8A-4147-A177-3AD203B41FA5}">
                      <a16:colId xmlns:a16="http://schemas.microsoft.com/office/drawing/2014/main" val="477455651"/>
                    </a:ext>
                  </a:extLst>
                </a:gridCol>
                <a:gridCol w="3225687">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FPT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1988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IPO</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(2006)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42,408</a:t>
                      </a:r>
                    </a:p>
                    <a:p>
                      <a:pPr algn="ctr" fontAlgn="b"/>
                      <a:r>
                        <a:rPr lang="en-US" altLang="ja-JP" sz="1000" b="0" i="0" u="none" strike="noStrike" dirty="0">
                          <a:solidFill>
                            <a:srgbClr val="000000"/>
                          </a:solidFill>
                          <a:effectLst/>
                          <a:latin typeface="Arial" panose="020B0604020202020204" pitchFamily="34" charset="0"/>
                        </a:rPr>
                        <a:t>(2022)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129,625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17</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ベトナム最大の</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企業。病院情報システム（</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）である</a:t>
                      </a:r>
                      <a:r>
                        <a:rPr kumimoji="1" lang="en-US" altLang="ja-JP" sz="1200" kern="1200" dirty="0">
                          <a:solidFill>
                            <a:schemeClr val="tx1"/>
                          </a:solidFill>
                          <a:latin typeface="+mn-lt"/>
                          <a:ea typeface="+mn-ea"/>
                          <a:cs typeface="+mn-cs"/>
                        </a:rPr>
                        <a:t>FPT</a:t>
                      </a:r>
                      <a:r>
                        <a:rPr kumimoji="1" lang="ja-JP" altLang="en-US" sz="1200" kern="1200" dirty="0">
                          <a:solidFill>
                            <a:schemeClr val="tx1"/>
                          </a:solidFill>
                          <a:latin typeface="+mn-lt"/>
                          <a:ea typeface="+mn-ea"/>
                          <a:cs typeface="+mn-cs"/>
                        </a:rPr>
                        <a:t> </a:t>
                      </a:r>
                      <a:r>
                        <a:rPr kumimoji="1" lang="en-US" altLang="ja-JP" sz="1200" kern="1200" dirty="0" err="1">
                          <a:solidFill>
                            <a:schemeClr val="tx1"/>
                          </a:solidFill>
                          <a:latin typeface="+mn-lt"/>
                          <a:ea typeface="+mn-ea"/>
                          <a:cs typeface="+mn-cs"/>
                        </a:rPr>
                        <a:t>eHospital</a:t>
                      </a:r>
                      <a:r>
                        <a:rPr kumimoji="1" lang="ja-JP" altLang="en-US" sz="1200" kern="1200" dirty="0">
                          <a:solidFill>
                            <a:schemeClr val="tx1"/>
                          </a:solidFill>
                          <a:latin typeface="+mn-lt"/>
                          <a:ea typeface="+mn-ea"/>
                          <a:cs typeface="+mn-cs"/>
                        </a:rPr>
                        <a:t>を開発・提供し、ベトナム国内の</a:t>
                      </a:r>
                      <a:r>
                        <a:rPr kumimoji="1" lang="en-US" altLang="ja-JP" sz="1200" kern="1200" dirty="0">
                          <a:solidFill>
                            <a:schemeClr val="tx1"/>
                          </a:solidFill>
                          <a:latin typeface="+mn-lt"/>
                          <a:ea typeface="+mn-ea"/>
                          <a:cs typeface="+mn-cs"/>
                        </a:rPr>
                        <a:t>200</a:t>
                      </a:r>
                      <a:r>
                        <a:rPr kumimoji="1" lang="ja-JP" altLang="en-US" sz="1200" kern="1200" dirty="0">
                          <a:solidFill>
                            <a:schemeClr val="tx1"/>
                          </a:solidFill>
                          <a:latin typeface="+mn-lt"/>
                          <a:ea typeface="+mn-ea"/>
                          <a:cs typeface="+mn-cs"/>
                        </a:rPr>
                        <a:t>以上の医療機関に導入実績がある。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ベトナム国内の医療分野における</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活用拡大に向けて、ベトナム保健省と</a:t>
                      </a:r>
                      <a:r>
                        <a:rPr kumimoji="1" lang="en-US" altLang="ja-JP" sz="1200" kern="1200" dirty="0">
                          <a:solidFill>
                            <a:schemeClr val="tx1"/>
                          </a:solidFill>
                          <a:latin typeface="+mn-lt"/>
                          <a:ea typeface="+mn-ea"/>
                          <a:cs typeface="+mn-cs"/>
                        </a:rPr>
                        <a:t>2018</a:t>
                      </a:r>
                      <a:r>
                        <a:rPr kumimoji="1" lang="ja-JP" altLang="en-US" sz="1200" kern="1200" dirty="0">
                          <a:solidFill>
                            <a:schemeClr val="tx1"/>
                          </a:solidFill>
                          <a:latin typeface="+mn-lt"/>
                          <a:ea typeface="+mn-ea"/>
                          <a:cs typeface="+mn-cs"/>
                        </a:rPr>
                        <a:t>年から</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年間の協力協定を締結している。</a:t>
                      </a:r>
                    </a:p>
                  </a:txBody>
                  <a:tcPr marL="0" marR="0" marT="0" marB="0" anchor="b">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VNPT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501-1000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国営の最大手通信グループ。傘下の</a:t>
                      </a:r>
                      <a:r>
                        <a:rPr kumimoji="1" lang="en-US" altLang="ja-JP" sz="1200" kern="1200" dirty="0">
                          <a:solidFill>
                            <a:schemeClr val="tx1"/>
                          </a:solidFill>
                          <a:latin typeface="+mn-lt"/>
                          <a:ea typeface="+mn-ea"/>
                          <a:cs typeface="+mn-cs"/>
                        </a:rPr>
                        <a:t>VNPT Software</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2015</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を開発し、国内の医療機関に導入している。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Viettel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101-350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11,472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1.1</a:t>
                      </a:r>
                      <a:r>
                        <a:rPr lang="ja-JP" altLang="en-US" sz="1000" b="0" i="0" u="none" strike="noStrike" dirty="0">
                          <a:solidFill>
                            <a:srgbClr val="000000"/>
                          </a:solidFill>
                          <a:effectLst/>
                          <a:latin typeface="Arial" panose="020B0604020202020204" pitchFamily="34" charset="0"/>
                        </a:rPr>
                        <a:t>億以上</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国防省傘下の携帯通信最大手グループ。国家オンライン診療プラットフォーム「テレヘルス</a:t>
                      </a:r>
                      <a:r>
                        <a:rPr kumimoji="1" lang="en-US" altLang="ja-JP" sz="1200" kern="1200" dirty="0">
                          <a:solidFill>
                            <a:schemeClr val="tx1"/>
                          </a:solidFill>
                          <a:latin typeface="+mn-lt"/>
                          <a:ea typeface="+mn-ea"/>
                          <a:cs typeface="+mn-cs"/>
                        </a:rPr>
                        <a:t>(Telehealth)</a:t>
                      </a:r>
                      <a:r>
                        <a:rPr kumimoji="1" lang="ja-JP" altLang="en-US" sz="1200" kern="1200" dirty="0">
                          <a:solidFill>
                            <a:schemeClr val="tx1"/>
                          </a:solidFill>
                          <a:latin typeface="+mn-lt"/>
                          <a:ea typeface="+mn-ea"/>
                          <a:cs typeface="+mn-cs"/>
                        </a:rPr>
                        <a:t>」を開発し、</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月より国内の医療機関に順次導入。医療アクセスが乏しい遠隔地の人々が国内トップクラスの医師の診療を受けることが可能になっている。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250</a:t>
                      </a:r>
                      <a:r>
                        <a:rPr lang="ja-JP" altLang="en-US" sz="1000" b="0" i="0" u="none" strike="noStrike" dirty="0">
                          <a:solidFill>
                            <a:srgbClr val="000000"/>
                          </a:solidFill>
                          <a:effectLst/>
                          <a:latin typeface="Arial" panose="020B0604020202020204" pitchFamily="34" charset="0"/>
                        </a:rPr>
                        <a:t>万</a:t>
                      </a:r>
                      <a:endParaRPr lang="en-US" sz="1000" b="0" i="0" u="none" strike="noStrike" dirty="0">
                        <a:solidFill>
                          <a:srgbClr val="000000"/>
                        </a:solidFill>
                        <a:effectLst/>
                        <a:latin typeface="Arial" panose="020B0604020202020204" pitchFamily="34" charset="0"/>
                      </a:endParaRPr>
                    </a:p>
                    <a:p>
                      <a:pPr algn="ctr" fontAlgn="b"/>
                      <a:r>
                        <a:rPr lang="en-US"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アジア</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全体</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オンライン診療のスタートアップ。提携病院の医師が内科、耳鼻科、小児科等の診察に対応するほか、パートナー企業を通じた医薬品の配送にも対応している。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Jio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259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オンライン診療のスタートアップ。提携病院の医師による診察のほか、パートナー企業を通じた医薬品の配送にも対応している。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extLst>
              <p:ext uri="{D42A27DB-BD31-4B8C-83A1-F6EECF244321}">
                <p14:modId xmlns:p14="http://schemas.microsoft.com/office/powerpoint/2010/main" val="119365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noAutofit/>
          </a:bodyPr>
          <a:lstStyle/>
          <a:p>
            <a:r>
              <a:rPr lang="ja-JP" altLang="en-US" dirty="0"/>
              <a:t>医療の</a:t>
            </a:r>
            <a:r>
              <a:rPr lang="en-US" altLang="ja-JP" dirty="0"/>
              <a:t>IT</a:t>
            </a:r>
            <a:r>
              <a:rPr lang="ja-JP" altLang="en-US" dirty="0"/>
              <a:t>化に関する状況</a:t>
            </a:r>
            <a:endParaRPr kumimoji="1" lang="en-US" altLang="ja-JP" dirty="0"/>
          </a:p>
        </p:txBody>
      </p:sp>
      <p:sp>
        <p:nvSpPr>
          <p:cNvPr id="13" name="テキスト ボックス 3">
            <a:extLst>
              <a:ext uri="{FF2B5EF4-FFF2-40B4-BE49-F238E27FC236}">
                <a16:creationId xmlns:a16="http://schemas.microsoft.com/office/drawing/2014/main" id="{B2ABBDC0-EEFC-493E-AC6B-8AF0391C340E}"/>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医療のデジタル化は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HIS(Hospital Information Systems;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病院情報管理システム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を中心に進展している。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特に近年、政府はデジタル医療の促進に係る各種施策を矢継ぎ早に掲げている。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4">
            <a:extLst>
              <a:ext uri="{FF2B5EF4-FFF2-40B4-BE49-F238E27FC236}">
                <a16:creationId xmlns:a16="http://schemas.microsoft.com/office/drawing/2014/main" id="{C2EBF551-4322-41C8-9EE3-F0A420C2C452}"/>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3443C1F4-6604-4A42-AA28-791BDAA7D7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FF273CB-B253-431F-825B-F5CDDF5A887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E53EE194-9B9F-41BA-B0A1-1A286AEABBE2}"/>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8ED3D787-A06F-44B9-B34C-C334552857A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F81D020F-9DC5-4710-87E0-4D2DCA83633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1" name="テキスト ボックス 51">
            <a:extLst>
              <a:ext uri="{FF2B5EF4-FFF2-40B4-BE49-F238E27FC236}">
                <a16:creationId xmlns:a16="http://schemas.microsoft.com/office/drawing/2014/main" id="{2F92CDC0-48DB-463B-BCB5-E57953814C6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病院向けシステム市場は、基礎システム（</a:t>
            </a:r>
            <a:r>
              <a:rPr lang="en-US" altLang="ja-JP" sz="1100" spc="-30" dirty="0"/>
              <a:t>CIS</a:t>
            </a:r>
            <a:r>
              <a:rPr lang="en-US" altLang="ja-JP" sz="1100" spc="-30" baseline="30000" dirty="0"/>
              <a:t>1</a:t>
            </a:r>
            <a:r>
              <a:rPr lang="ja-JP" altLang="en-US" sz="1100" spc="-30" dirty="0"/>
              <a:t>、</a:t>
            </a:r>
            <a:r>
              <a:rPr lang="en-US" altLang="ja-JP" sz="1100" spc="-30" dirty="0"/>
              <a:t>HIS</a:t>
            </a:r>
            <a:r>
              <a:rPr lang="ja-JP" altLang="en-US" sz="1100" spc="-30" dirty="0"/>
              <a:t>、</a:t>
            </a:r>
            <a:r>
              <a:rPr lang="en-US" altLang="ja-JP" sz="1100" spc="-30" dirty="0"/>
              <a:t>EMR</a:t>
            </a:r>
            <a:r>
              <a:rPr lang="en-US" altLang="ja-JP" sz="1100" spc="-30" baseline="30000" dirty="0"/>
              <a:t>2</a:t>
            </a:r>
            <a:r>
              <a:rPr lang="ja-JP" altLang="en-US" sz="1100" spc="-30" dirty="0"/>
              <a:t>）と専門システム（</a:t>
            </a:r>
            <a:r>
              <a:rPr lang="en-US" altLang="ja-JP" sz="1100" spc="-30" dirty="0"/>
              <a:t>RIS</a:t>
            </a:r>
            <a:r>
              <a:rPr lang="en-US" altLang="ja-JP" sz="1100" spc="-30" baseline="30000" dirty="0"/>
              <a:t>3</a:t>
            </a:r>
            <a:r>
              <a:rPr lang="ja-JP" altLang="en-US" sz="1100" spc="-30" dirty="0"/>
              <a:t>、</a:t>
            </a:r>
            <a:r>
              <a:rPr lang="en-US" altLang="ja-JP" sz="1100" spc="-30" dirty="0"/>
              <a:t>PACS</a:t>
            </a:r>
            <a:r>
              <a:rPr lang="en-US" altLang="ja-JP" sz="1100" spc="-30" baseline="30000" dirty="0"/>
              <a:t>4</a:t>
            </a:r>
            <a:r>
              <a:rPr lang="ja-JP" altLang="en-US" sz="1100" spc="-30" dirty="0"/>
              <a:t>、</a:t>
            </a:r>
            <a:r>
              <a:rPr lang="en-US" altLang="ja-JP" sz="1100" spc="-30" dirty="0"/>
              <a:t>LIS</a:t>
            </a:r>
            <a:r>
              <a:rPr lang="en-US" altLang="ja-JP" sz="1100" spc="-30" baseline="30000" dirty="0"/>
              <a:t>5</a:t>
            </a:r>
            <a:r>
              <a:rPr lang="ja-JP" altLang="en-US" sz="1100" spc="-30" dirty="0"/>
              <a:t>）に大別が可能。医療機器メーカーのほか、総合ソフトウェア企業、医療系ソフトウェア専門事業者等が市場に参入している。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基礎システム市場には、総合ソフトウェア企業と医療系ソフトウェア専門事業者を中心に</a:t>
            </a:r>
            <a:r>
              <a:rPr lang="en-US" altLang="ja-JP" sz="1100" spc="-30" dirty="0"/>
              <a:t>70</a:t>
            </a:r>
            <a:r>
              <a:rPr lang="ja-JP" altLang="en-US" sz="1100" spc="-30" dirty="0"/>
              <a:t>社超の事業者が存在。</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総合ソフトウェア企業の大半は基礎システムのみを取り扱っているに対し、医療系ソフトウェア専門事業者の多くは基礎システムと専門システムの双方を取り扱っている。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HIS</a:t>
            </a:r>
            <a:r>
              <a:rPr lang="ja-JP" altLang="en-US" sz="1100" spc="-30" dirty="0"/>
              <a:t>を中心に電子データシステムの導入が進展している。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HIS</a:t>
            </a:r>
            <a:r>
              <a:rPr lang="ja-JP" altLang="en-US" sz="1100" spc="-30" dirty="0"/>
              <a:t>（病院の一般管理システム）： 全公立病院へ導入済。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EMR</a:t>
            </a:r>
            <a:r>
              <a:rPr lang="ja-JP" altLang="en-US" sz="1100" spc="-30" dirty="0"/>
              <a:t>（紙媒体に代替する電子医療記録システム）： </a:t>
            </a:r>
            <a:r>
              <a:rPr lang="en-US" altLang="ja-JP" sz="1100" spc="-30" dirty="0"/>
              <a:t>8</a:t>
            </a:r>
            <a:r>
              <a:rPr lang="ja-JP" altLang="en-US" sz="1100" spc="-30" dirty="0"/>
              <a:t>つ程度の公立病院にのみ導入済。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RIS / PACS</a:t>
            </a:r>
            <a:r>
              <a:rPr lang="ja-JP" altLang="en-US" sz="1100" spc="-30" dirty="0"/>
              <a:t>（放射線科情報システムおよび画像保存通信システム）： </a:t>
            </a:r>
            <a:br>
              <a:rPr lang="en-US" altLang="ja-JP" sz="1100" spc="-30" dirty="0"/>
            </a:br>
            <a:r>
              <a:rPr lang="ja-JP" altLang="en-US" sz="1100" spc="-30" dirty="0"/>
              <a:t>保健省が</a:t>
            </a:r>
            <a:r>
              <a:rPr lang="en-US" altLang="ja-JP" sz="1100" spc="-30" dirty="0"/>
              <a:t>2015</a:t>
            </a:r>
            <a:r>
              <a:rPr lang="ja-JP" altLang="en-US" sz="1100" spc="-30" dirty="0"/>
              <a:t>年以降試験運用を進めており、</a:t>
            </a:r>
            <a:r>
              <a:rPr lang="en-US" altLang="ja-JP" sz="1100" spc="-30" dirty="0"/>
              <a:t>20</a:t>
            </a:r>
            <a:r>
              <a:rPr lang="ja-JP" altLang="en-US" sz="1100" spc="-30" dirty="0"/>
              <a:t>を超える公立病院に導入済。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LIS</a:t>
            </a:r>
            <a:r>
              <a:rPr lang="ja-JP" altLang="en-US" sz="1100" spc="-30" dirty="0"/>
              <a:t>（検査室の遠隔管理機能を備えた臨床検査情報システム）： </a:t>
            </a:r>
            <a:r>
              <a:rPr lang="en-US" altLang="ja-JP" sz="1100" spc="-30" dirty="0"/>
              <a:t>30</a:t>
            </a:r>
            <a:r>
              <a:rPr lang="ja-JP" altLang="en-US" sz="1100" spc="-30" dirty="0"/>
              <a:t>を超える公立病院に導入済。 </a:t>
            </a:r>
          </a:p>
        </p:txBody>
      </p:sp>
      <p:sp>
        <p:nvSpPr>
          <p:cNvPr id="22" name="テキスト ボックス 51">
            <a:extLst>
              <a:ext uri="{FF2B5EF4-FFF2-40B4-BE49-F238E27FC236}">
                <a16:creationId xmlns:a16="http://schemas.microsoft.com/office/drawing/2014/main" id="{77172202-8E6D-433A-B2E2-C335FA5CF4F4}"/>
              </a:ext>
            </a:extLst>
          </p:cNvPr>
          <p:cNvSpPr txBox="1"/>
          <p:nvPr/>
        </p:nvSpPr>
        <p:spPr>
          <a:xfrm>
            <a:off x="5241032" y="2144899"/>
            <a:ext cx="4429393" cy="39422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2019</a:t>
            </a:r>
            <a:r>
              <a:rPr lang="ja-JP" altLang="en-US" sz="1100" spc="-30" dirty="0"/>
              <a:t>年に保健省が公布した政令</a:t>
            </a:r>
            <a:r>
              <a:rPr lang="en-US" altLang="ja-JP" sz="1100" spc="-30" dirty="0"/>
              <a:t>5349</a:t>
            </a:r>
            <a:r>
              <a:rPr lang="ja-JP" altLang="en-US" sz="1100" spc="-30" dirty="0"/>
              <a:t>号「電子医療記録の導入計画の承認」では、以下の具体的な数値目標を定められ、医療機関間での医療データの共有への道筋が語られている。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EHR</a:t>
            </a:r>
            <a:r>
              <a:rPr lang="en-US" altLang="ja-JP" sz="1100" spc="-30" baseline="30000" dirty="0"/>
              <a:t>5</a:t>
            </a:r>
            <a:r>
              <a:rPr lang="en-US" altLang="ja-JP" sz="1100" spc="-30" dirty="0"/>
              <a:t>(</a:t>
            </a:r>
            <a:r>
              <a:rPr lang="ja-JP" altLang="en-US" sz="1100" spc="-30" dirty="0"/>
              <a:t>電子健康記録</a:t>
            </a:r>
            <a:r>
              <a:rPr lang="en-US" altLang="ja-JP" sz="1100" spc="-30" dirty="0"/>
              <a:t>) </a:t>
            </a:r>
            <a:r>
              <a:rPr lang="ja-JP" altLang="en-US" sz="1100" spc="-30" dirty="0"/>
              <a:t>が中央・省レベルの医療機関に導入される。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80%</a:t>
            </a:r>
            <a:r>
              <a:rPr lang="ja-JP" altLang="en-US" sz="1100" spc="-30" dirty="0"/>
              <a:t>以上の国民が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2025</a:t>
            </a:r>
            <a:r>
              <a:rPr lang="ja-JP" altLang="en-US" sz="1100" spc="-30" dirty="0"/>
              <a:t>年までに</a:t>
            </a:r>
            <a:r>
              <a:rPr lang="en-US" altLang="ja-JP" sz="1100" spc="-30" dirty="0"/>
              <a:t>95%</a:t>
            </a:r>
            <a:r>
              <a:rPr lang="ja-JP" altLang="en-US" sz="1100" spc="-30" dirty="0"/>
              <a:t>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年に保健省が公布した政令</a:t>
            </a:r>
            <a:r>
              <a:rPr lang="en-US" altLang="ja-JP" sz="1100" spc="-30" dirty="0"/>
              <a:t>2628</a:t>
            </a:r>
            <a:r>
              <a:rPr lang="ja-JP" altLang="en-US" sz="1100" spc="-30" dirty="0"/>
              <a:t>号（</a:t>
            </a:r>
            <a:r>
              <a:rPr lang="en-US" altLang="ja-JP" sz="1100" spc="-30" dirty="0"/>
              <a:t>2020~2025</a:t>
            </a:r>
            <a:r>
              <a:rPr lang="ja-JP" altLang="en-US" sz="1100" spc="-30" dirty="0"/>
              <a:t>年に渡る遠隔医療プロジェクトの承認）では、遠隔医療の促進に向け以下の施策が打ち出された。</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他病院への遠隔支援を行う</a:t>
            </a:r>
            <a:r>
              <a:rPr lang="en-US" altLang="ja-JP" sz="1100" spc="-30" dirty="0"/>
              <a:t>24</a:t>
            </a:r>
            <a:r>
              <a:rPr lang="ja-JP" altLang="en-US" sz="1100" spc="-30" dirty="0"/>
              <a:t>のコア病院を選定。</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全国</a:t>
            </a:r>
            <a:r>
              <a:rPr lang="en-US" altLang="ja-JP" sz="1100" spc="-30" dirty="0"/>
              <a:t>1,000</a:t>
            </a:r>
            <a:r>
              <a:rPr lang="ja-JP" altLang="en-US" sz="1100" spc="-30" dirty="0"/>
              <a:t>の医療機関に遠隔医療設備を導入。</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2021~2025</a:t>
            </a:r>
            <a:r>
              <a:rPr lang="ja-JP" altLang="en-US" sz="1100" spc="-30" dirty="0"/>
              <a:t>年にかけて、コア病院の各医療部門に対する投資を実施。</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a:t>
            </a:r>
            <a:r>
              <a:rPr lang="en-US" altLang="ja-JP" sz="1100" spc="-30" dirty="0"/>
              <a:t>6</a:t>
            </a:r>
            <a:r>
              <a:rPr lang="ja-JP" altLang="en-US" sz="1100" spc="-30" dirty="0"/>
              <a:t>月の首相決定</a:t>
            </a:r>
            <a:r>
              <a:rPr lang="en-US" altLang="ja-JP" sz="1100" spc="-30" dirty="0"/>
              <a:t>749</a:t>
            </a:r>
            <a:r>
              <a:rPr lang="ja-JP" altLang="en-US" sz="1100" spc="-30" dirty="0"/>
              <a:t>号では、デジタル化を進めるべき重点セクターとして医療分野が挙げられ、電子カルテの更なる導入や様々な医療サービスを対象としたオンラインプラットフォームの構築等が目標として言及された。</a:t>
            </a:r>
          </a:p>
        </p:txBody>
      </p:sp>
      <p:sp>
        <p:nvSpPr>
          <p:cNvPr id="23" name="テキスト ボックス 86">
            <a:extLst>
              <a:ext uri="{FF2B5EF4-FFF2-40B4-BE49-F238E27FC236}">
                <a16:creationId xmlns:a16="http://schemas.microsoft.com/office/drawing/2014/main" id="{F377EF52-4361-4286-B231-197B7933FC38}"/>
              </a:ext>
            </a:extLst>
          </p:cNvPr>
          <p:cNvSpPr txBox="1"/>
          <p:nvPr/>
        </p:nvSpPr>
        <p:spPr>
          <a:xfrm>
            <a:off x="200472" y="6546249"/>
            <a:ext cx="9289032"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令和２年度国際ヘルスケア拠点構築促進事業（ベトナムにおける健診システム有料サービス化プロジェクト）報告書、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0ACD86FD-0BA4-4B3F-9AF7-1932CB0BC07C}"/>
              </a:ext>
            </a:extLst>
          </p:cNvPr>
          <p:cNvSpPr txBox="1">
            <a:spLocks/>
          </p:cNvSpPr>
          <p:nvPr>
            <p:custDataLst>
              <p:tags r:id="rId2"/>
            </p:custDataLst>
          </p:nvPr>
        </p:nvSpPr>
        <p:spPr>
          <a:xfrm>
            <a:off x="411479" y="3166011"/>
            <a:ext cx="9505950" cy="3323987"/>
          </a:xfrm>
          <a:prstGeom prst="rect">
            <a:avLst/>
          </a:prstGeom>
          <a:noFill/>
        </p:spPr>
        <p:txBody>
          <a:bodyPr vert="horz" wrap="square" lIns="0" tIns="0" rIns="0" bIns="0" rtlCol="0" anchor="b" anchorCtr="0">
            <a:noAutofit/>
          </a:bodyPr>
          <a:lstStyle/>
          <a:p>
            <a:pPr marL="188913" indent="-198438">
              <a:buAutoNum type="arabicPeriod"/>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Clinical Information System;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臨床情報システム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Electronic Medical Record;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電子医療記録</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Radiology Information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放射線科情報システム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Picture Archiving and Communication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画像保存通信システム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  Laboratory Information System;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臨床検査情報システム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  Electronic Health Record </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115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113">
            <a:extLst>
              <a:ext uri="{FF2B5EF4-FFF2-40B4-BE49-F238E27FC236}">
                <a16:creationId xmlns:a16="http://schemas.microsoft.com/office/drawing/2014/main" id="{48171372-B09B-A2B2-6369-9A163D83A964}"/>
              </a:ext>
            </a:extLst>
          </p:cNvPr>
          <p:cNvGraphicFramePr/>
          <p:nvPr>
            <p:custDataLst>
              <p:tags r:id="rId1"/>
            </p:custDataLst>
            <p:extLst>
              <p:ext uri="{D42A27DB-BD31-4B8C-83A1-F6EECF244321}">
                <p14:modId xmlns:p14="http://schemas.microsoft.com/office/powerpoint/2010/main" val="1068223145"/>
              </p:ext>
            </p:extLst>
          </p:nvPr>
        </p:nvGraphicFramePr>
        <p:xfrm>
          <a:off x="200025" y="4679950"/>
          <a:ext cx="7753350" cy="1800225"/>
        </p:xfrm>
        <a:graphic>
          <a:graphicData uri="http://schemas.openxmlformats.org/drawingml/2006/chart">
            <c:chart xmlns:c="http://schemas.openxmlformats.org/drawingml/2006/chart" xmlns:r="http://schemas.openxmlformats.org/officeDocument/2006/relationships" r:id="rId62"/>
          </a:graphicData>
        </a:graphic>
      </p:graphicFrame>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3" imgW="360" imgH="360" progId="TCLayout.ActiveDocument.1">
                  <p:embed/>
                </p:oleObj>
              </mc:Choice>
              <mc:Fallback>
                <p:oleObj name="think-cell Slide" r:id="rId63" imgW="360" imgH="360" progId="TCLayout.ActiveDocument.1">
                  <p:embed/>
                  <p:pic>
                    <p:nvPicPr>
                      <p:cNvPr id="8" name="Object 7" hidden="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469.67</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4,636.37</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0" y="978742"/>
            <a:ext cx="9505056"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5%~7%</a:t>
            </a:r>
            <a:r>
              <a:rPr lang="ja-JP" altLang="en-US" dirty="0"/>
              <a:t>台で安定していたが、新型コロナの影響もあり</a:t>
            </a:r>
            <a:r>
              <a:rPr lang="en-US" altLang="ja-JP" dirty="0"/>
              <a:t>2019</a:t>
            </a:r>
            <a:r>
              <a:rPr lang="ja-JP" altLang="en-US" dirty="0"/>
              <a:t>年に急落した。</a:t>
            </a:r>
            <a:endParaRPr lang="en-US" altLang="ja-JP" dirty="0"/>
          </a:p>
          <a:p>
            <a:r>
              <a:rPr lang="en-US" altLang="ja-JP" dirty="0"/>
              <a:t>2021</a:t>
            </a:r>
            <a:r>
              <a:rPr lang="ja-JP" altLang="en-US" dirty="0"/>
              <a:t>年においては、成長率が</a:t>
            </a:r>
            <a:r>
              <a:rPr lang="en-US" altLang="ja-JP" dirty="0"/>
              <a:t>8.0%</a:t>
            </a:r>
            <a:r>
              <a:rPr lang="ja-JP" altLang="en-US" dirty="0"/>
              <a:t>とコロナ前水準を上回っているが、今後回復し、</a:t>
            </a:r>
            <a:r>
              <a:rPr lang="en-US" altLang="ja-JP" dirty="0"/>
              <a:t>2024</a:t>
            </a:r>
            <a:r>
              <a:rPr lang="ja-JP" altLang="en-US" dirty="0"/>
              <a:t>年の名目</a:t>
            </a:r>
            <a:r>
              <a:rPr lang="en-US" altLang="ja-JP" dirty="0"/>
              <a:t>GDP</a:t>
            </a:r>
            <a:r>
              <a:rPr lang="ja-JP" altLang="en-US" dirty="0"/>
              <a:t>は約</a:t>
            </a:r>
            <a:r>
              <a:rPr lang="en-US" altLang="ja-JP" dirty="0"/>
              <a:t>4,697</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36" name="Text Placeholder 12"/>
          <p:cNvSpPr>
            <a:spLocks noGrp="1"/>
          </p:cNvSpPr>
          <p:nvPr>
            <p:custDataLst>
              <p:tags r:id="rId4"/>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24" name="Text Placeholder 12"/>
          <p:cNvSpPr>
            <a:spLocks noGrp="1"/>
          </p:cNvSpPr>
          <p:nvPr>
            <p:custDataLst>
              <p:tags r:id="rId5"/>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7" name="Text Placeholder 12"/>
          <p:cNvSpPr>
            <a:spLocks noGrp="1"/>
          </p:cNvSpPr>
          <p:nvPr>
            <p:custDataLst>
              <p:tags r:id="rId6"/>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1" name="Text Placeholder 12"/>
          <p:cNvSpPr>
            <a:spLocks noGrp="1"/>
          </p:cNvSpPr>
          <p:nvPr>
            <p:custDataLst>
              <p:tags r:id="rId7"/>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27" name="Text Placeholder 12"/>
          <p:cNvSpPr>
            <a:spLocks noGrp="1"/>
          </p:cNvSpPr>
          <p:nvPr>
            <p:custDataLst>
              <p:tags r:id="rId8"/>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42" name="Text Placeholder 12"/>
          <p:cNvSpPr>
            <a:spLocks noGrp="1"/>
          </p:cNvSpPr>
          <p:nvPr>
            <p:custDataLst>
              <p:tags r:id="rId9"/>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6" name="Text Placeholder 12"/>
          <p:cNvSpPr>
            <a:spLocks noGrp="1"/>
          </p:cNvSpPr>
          <p:nvPr>
            <p:custDataLst>
              <p:tags r:id="rId10"/>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11"/>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p:nvSpPr>
          <p:cNvPr id="28" name="Text Placeholder 12"/>
          <p:cNvSpPr>
            <a:spLocks noGrp="1"/>
          </p:cNvSpPr>
          <p:nvPr>
            <p:custDataLst>
              <p:tags r:id="rId12"/>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9" name="Text Placeholder 12"/>
          <p:cNvSpPr>
            <a:spLocks noGrp="1"/>
          </p:cNvSpPr>
          <p:nvPr>
            <p:custDataLst>
              <p:tags r:id="rId13"/>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0" name="Text Placeholder 12"/>
          <p:cNvSpPr>
            <a:spLocks noGrp="1"/>
          </p:cNvSpPr>
          <p:nvPr>
            <p:custDataLst>
              <p:tags r:id="rId14"/>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32" name="Text Placeholder 12"/>
          <p:cNvSpPr>
            <a:spLocks noGrp="1"/>
          </p:cNvSpPr>
          <p:nvPr>
            <p:custDataLst>
              <p:tags r:id="rId15"/>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noGrp="1"/>
          </p:cNvSpPr>
          <p:nvPr>
            <p:custDataLst>
              <p:tags r:id="rId16"/>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4" name="Text Placeholder 12"/>
          <p:cNvSpPr>
            <a:spLocks noGrp="1"/>
          </p:cNvSpPr>
          <p:nvPr>
            <p:custDataLst>
              <p:tags r:id="rId17"/>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35" name="Text Placeholder 12"/>
          <p:cNvSpPr>
            <a:spLocks noGrp="1"/>
          </p:cNvSpPr>
          <p:nvPr>
            <p:custDataLst>
              <p:tags r:id="rId18"/>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38" name="Text Placeholder 12"/>
          <p:cNvSpPr>
            <a:spLocks noGrp="1"/>
          </p:cNvSpPr>
          <p:nvPr>
            <p:custDataLst>
              <p:tags r:id="rId19"/>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9" name="Text Placeholder 12"/>
          <p:cNvSpPr>
            <a:spLocks noGrp="1"/>
          </p:cNvSpPr>
          <p:nvPr>
            <p:custDataLst>
              <p:tags r:id="rId20"/>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40" name="Text Placeholder 12"/>
          <p:cNvSpPr>
            <a:spLocks noGrp="1"/>
          </p:cNvSpPr>
          <p:nvPr>
            <p:custDataLst>
              <p:tags r:id="rId21"/>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22"/>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23"/>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83" name="Text Placeholder 12"/>
          <p:cNvSpPr>
            <a:spLocks noGrp="1"/>
          </p:cNvSpPr>
          <p:nvPr>
            <p:custDataLst>
              <p:tags r:id="rId24"/>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5"/>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6"/>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27"/>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cxnSp>
        <p:nvCxnSpPr>
          <p:cNvPr id="21" name="Straight Connector 20">
            <a:extLst>
              <a:ext uri="{FF2B5EF4-FFF2-40B4-BE49-F238E27FC236}">
                <a16:creationId xmlns:a16="http://schemas.microsoft.com/office/drawing/2014/main" id="{24D363C2-620B-4651-A2F3-4EDF93B9D3CD}"/>
              </a:ext>
            </a:extLst>
          </p:cNvPr>
          <p:cNvCxnSpPr/>
          <p:nvPr>
            <p:custDataLst>
              <p:tags r:id="rId28"/>
            </p:custDataLst>
          </p:nvPr>
        </p:nvCxnSpPr>
        <p:spPr bwMode="auto">
          <a:xfrm>
            <a:off x="5762625" y="5184775"/>
            <a:ext cx="0" cy="2476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5" name="Text Placeholder 12"/>
          <p:cNvSpPr>
            <a:spLocks noGrp="1"/>
          </p:cNvSpPr>
          <p:nvPr>
            <p:custDataLst>
              <p:tags r:id="rId29"/>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63" name="Text Placeholder 12"/>
          <p:cNvSpPr>
            <a:spLocks noGrp="1"/>
          </p:cNvSpPr>
          <p:nvPr>
            <p:custDataLst>
              <p:tags r:id="rId30"/>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6" name="Text Placeholder 12"/>
          <p:cNvSpPr>
            <a:spLocks noGrp="1"/>
          </p:cNvSpPr>
          <p:nvPr>
            <p:custDataLst>
              <p:tags r:id="rId31"/>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4" name="Text Placeholder 12"/>
          <p:cNvSpPr>
            <a:spLocks noGrp="1"/>
          </p:cNvSpPr>
          <p:nvPr>
            <p:custDataLst>
              <p:tags r:id="rId32"/>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8" name="Text Placeholder 12"/>
          <p:cNvSpPr>
            <a:spLocks noGrp="1"/>
          </p:cNvSpPr>
          <p:nvPr>
            <p:custDataLst>
              <p:tags r:id="rId33"/>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5" name="Text Placeholder 12"/>
          <p:cNvSpPr>
            <a:spLocks noGrp="1"/>
          </p:cNvSpPr>
          <p:nvPr>
            <p:custDataLst>
              <p:tags r:id="rId34"/>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9" name="Text Placeholder 12"/>
          <p:cNvSpPr>
            <a:spLocks noGrp="1"/>
          </p:cNvSpPr>
          <p:nvPr>
            <p:custDataLst>
              <p:tags r:id="rId35"/>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67" name="Text Placeholder 12"/>
          <p:cNvSpPr>
            <a:spLocks noGrp="1"/>
          </p:cNvSpPr>
          <p:nvPr>
            <p:custDataLst>
              <p:tags r:id="rId36"/>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70" name="Text Placeholder 12"/>
          <p:cNvSpPr>
            <a:spLocks noGrp="1"/>
          </p:cNvSpPr>
          <p:nvPr>
            <p:custDataLst>
              <p:tags r:id="rId37"/>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1" name="Text Placeholder 12"/>
          <p:cNvSpPr>
            <a:spLocks noGrp="1"/>
          </p:cNvSpPr>
          <p:nvPr>
            <p:custDataLst>
              <p:tags r:id="rId38"/>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39"/>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40"/>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41"/>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6" name="Text Placeholder 12"/>
          <p:cNvSpPr>
            <a:spLocks noGrp="1"/>
          </p:cNvSpPr>
          <p:nvPr>
            <p:custDataLst>
              <p:tags r:id="rId42"/>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7" name="Text Placeholder 12"/>
          <p:cNvSpPr>
            <a:spLocks noGrp="1"/>
          </p:cNvSpPr>
          <p:nvPr>
            <p:custDataLst>
              <p:tags r:id="rId43"/>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44"/>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112" name="Text Placeholder 12"/>
          <p:cNvSpPr>
            <a:spLocks noGrp="1"/>
          </p:cNvSpPr>
          <p:nvPr>
            <p:custDataLst>
              <p:tags r:id="rId45"/>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79" name="Text Placeholder 12"/>
          <p:cNvSpPr>
            <a:spLocks noGrp="1"/>
          </p:cNvSpPr>
          <p:nvPr>
            <p:custDataLst>
              <p:tags r:id="rId46"/>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6" name="Text Placeholder 12"/>
          <p:cNvSpPr>
            <a:spLocks noGrp="1"/>
          </p:cNvSpPr>
          <p:nvPr>
            <p:custDataLst>
              <p:tags r:id="rId47"/>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48"/>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49"/>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0"/>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1"/>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52"/>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53"/>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4"/>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55"/>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56"/>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9" name="Chart 92">
            <a:extLst>
              <a:ext uri="{FF2B5EF4-FFF2-40B4-BE49-F238E27FC236}">
                <a16:creationId xmlns:a16="http://schemas.microsoft.com/office/drawing/2014/main" id="{5A0D76F5-A539-A3D9-A638-2068EC746295}"/>
              </a:ext>
            </a:extLst>
          </p:cNvPr>
          <p:cNvGraphicFramePr/>
          <p:nvPr>
            <p:custDataLst>
              <p:tags r:id="rId57"/>
            </p:custDataLst>
            <p:extLst>
              <p:ext uri="{D42A27DB-BD31-4B8C-83A1-F6EECF244321}">
                <p14:modId xmlns:p14="http://schemas.microsoft.com/office/powerpoint/2010/main" val="4096141586"/>
              </p:ext>
            </p:extLst>
          </p:nvPr>
        </p:nvGraphicFramePr>
        <p:xfrm>
          <a:off x="338138" y="2119313"/>
          <a:ext cx="7889875" cy="1865312"/>
        </p:xfrm>
        <a:graphic>
          <a:graphicData uri="http://schemas.openxmlformats.org/drawingml/2006/chart">
            <c:chart xmlns:c="http://schemas.openxmlformats.org/drawingml/2006/chart" xmlns:r="http://schemas.openxmlformats.org/officeDocument/2006/relationships" r:id="rId65"/>
          </a:graphicData>
        </a:graphic>
      </p:graphicFrame>
      <p:cxnSp>
        <p:nvCxnSpPr>
          <p:cNvPr id="11" name="Straight Connector 20">
            <a:extLst>
              <a:ext uri="{FF2B5EF4-FFF2-40B4-BE49-F238E27FC236}">
                <a16:creationId xmlns:a16="http://schemas.microsoft.com/office/drawing/2014/main" id="{3F704774-1C78-249E-5550-4AC02EE970B8}"/>
              </a:ext>
            </a:extLst>
          </p:cNvPr>
          <p:cNvCxnSpPr>
            <a:cxnSpLocks/>
          </p:cNvCxnSpPr>
          <p:nvPr>
            <p:custDataLst>
              <p:tags r:id="rId58"/>
            </p:custDataLst>
          </p:nvPr>
        </p:nvCxnSpPr>
        <p:spPr bwMode="auto">
          <a:xfrm>
            <a:off x="7368269" y="4797152"/>
            <a:ext cx="0" cy="2476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20">
            <a:extLst>
              <a:ext uri="{FF2B5EF4-FFF2-40B4-BE49-F238E27FC236}">
                <a16:creationId xmlns:a16="http://schemas.microsoft.com/office/drawing/2014/main" id="{0B0DDFCA-AB76-61D8-A25F-797E6AEC8E3B}"/>
              </a:ext>
            </a:extLst>
          </p:cNvPr>
          <p:cNvCxnSpPr>
            <a:cxnSpLocks/>
          </p:cNvCxnSpPr>
          <p:nvPr>
            <p:custDataLst>
              <p:tags r:id="rId59"/>
            </p:custDataLst>
          </p:nvPr>
        </p:nvCxnSpPr>
        <p:spPr bwMode="auto">
          <a:xfrm>
            <a:off x="7487042" y="2364627"/>
            <a:ext cx="108501" cy="15811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45932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ベトナム／医療関連／その他</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solidFill>
                  <a:srgbClr val="000000"/>
                </a:solidFill>
                <a:latin typeface="+mn-ea"/>
              </a:rPr>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4195428672"/>
              </p:ext>
            </p:extLst>
          </p:nvPr>
        </p:nvGraphicFramePr>
        <p:xfrm>
          <a:off x="200472" y="1772816"/>
          <a:ext cx="9505055" cy="4672173"/>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ベトナム医学総会</a:t>
                      </a:r>
                      <a:endParaRPr lang="en-US" alt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VMA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医療分野の専門従事者が参加する組織で、会員の連携や相互支援、会員の連携や相互支援、専門知識の向上、人材育成などを任務とする。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火傷、救急・抗毒、外傷・整形外科、内科、眼科、皮膚病、栄養、放射線医学、解剖・細胞病理学など</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41</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の下部協会がある。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ベトナム薬学会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VPA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薬剤師や薬学分野で活動する科学技術者で構成され、相互の学習、経験の交換、研究などを通じて薬学分野の発展を目指す組織である。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ベトナム医療機器協会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VIMEDAS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医療機器に関連する科学、技術、生産、販売、修理、メンテナンス等の分野で活動する組織・個人が参加する組織で、医療技術の診療への迅速な導入、情報交換、製造研究などを目的に活動している。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ベトナム医薬品原料会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VIMAMS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医薬品原料業界で活動する人々が参加し発行する雑誌（ウェブサイト）には、会の紹介や医薬品原料、健康ケアに関する記事、業界で活動する企業・製品が紹介されている。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ベトナム医薬品生産販売協会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VNPCA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医薬品分野で活動する企業の連携や加盟企業の活動の支援を目的とし、ウェブサイトにはメンバーとして</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105</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社掲載されている。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「ベトナムにおける医療機器の輸入制度」（</a:t>
            </a:r>
            <a:r>
              <a:rPr lang="en-US" altLang="ja-JP" sz="800" dirty="0"/>
              <a:t>2011</a:t>
            </a:r>
            <a:r>
              <a:rPr lang="ja-JP" altLang="en-US" sz="800" dirty="0"/>
              <a:t>）</a:t>
            </a:r>
          </a:p>
        </p:txBody>
      </p:sp>
      <p:sp>
        <p:nvSpPr>
          <p:cNvPr id="6" name="テキスト ボックス 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主な学会として「ベトナム医学総会」や「ベトナム薬学会」、主な業界団体として「ベトナム医療機器協会」や「ベトナム医薬品原料会」が挙げられる。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547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376952014"/>
              </p:ext>
            </p:extLst>
          </p:nvPr>
        </p:nvGraphicFramePr>
        <p:xfrm>
          <a:off x="272480" y="2492896"/>
          <a:ext cx="4968552"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extLst>
              <p:ext uri="{D42A27DB-BD31-4B8C-83A1-F6EECF244321}">
                <p14:modId xmlns:p14="http://schemas.microsoft.com/office/powerpoint/2010/main" val="48066441"/>
              </p:ext>
            </p:extLst>
          </p:nvPr>
        </p:nvGraphicFramePr>
        <p:xfrm>
          <a:off x="4664968" y="2492896"/>
          <a:ext cx="496855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ja-JP" altLang="en-US"/>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14" name="円/楕円 13"/>
          <p:cNvSpPr/>
          <p:nvPr/>
        </p:nvSpPr>
        <p:spPr>
          <a:xfrm>
            <a:off x="2244452"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総来場者数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9,865</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6636940"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総出展社数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405</a:t>
            </a: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1027397" y="2276872"/>
            <a:ext cx="3456384"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8</a:t>
              </a:r>
              <a:r>
                <a:rPr lang="ja-JP" altLang="en-US" sz="1400" dirty="0">
                  <a:solidFill>
                    <a:srgbClr val="000000"/>
                  </a:solidFill>
                  <a:latin typeface="Arial Black" pitchFamily="34" charset="0"/>
                  <a:ea typeface="HGP創英角ｺﾞｼｯｸUB" pitchFamily="50" charset="-128"/>
                </a:rPr>
                <a:t>回（</a:t>
              </a: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9</a:t>
              </a:r>
              <a:r>
                <a:rPr lang="ja-JP" altLang="en-US" sz="1400" dirty="0">
                  <a:solidFill>
                    <a:srgbClr val="000000"/>
                  </a:solidFill>
                  <a:latin typeface="Arial Black" pitchFamily="34" charset="0"/>
                  <a:ea typeface="HGP創英角ｺﾞｼｯｸUB" pitchFamily="50" charset="-128"/>
                </a:rPr>
                <a:t>月）の同見本市来場者数</a:t>
              </a:r>
              <a:endParaRPr lang="en-US" altLang="ja-JP" sz="1400" baseline="30000" dirty="0">
                <a:solidFill>
                  <a:srgbClr val="000000"/>
                </a:solidFill>
                <a:latin typeface="Arial Black" pitchFamily="34" charset="0"/>
                <a:ea typeface="HGP創英角ｺﾞｼｯｸUB" pitchFamily="50" charset="-128"/>
              </a:endParaRPr>
            </a:p>
          </p:txBody>
        </p:sp>
      </p:grpSp>
      <p:grpSp>
        <p:nvGrpSpPr>
          <p:cNvPr id="20" name="グループ化 7"/>
          <p:cNvGrpSpPr/>
          <p:nvPr/>
        </p:nvGrpSpPr>
        <p:grpSpPr>
          <a:xfrm>
            <a:off x="5396095" y="2276872"/>
            <a:ext cx="3456382"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a:solidFill>
                    <a:srgbClr val="000000"/>
                  </a:solidFill>
                  <a:latin typeface="Arial Black" pitchFamily="34" charset="0"/>
                  <a:ea typeface="HGP創英角ｺﾞｼｯｸUB" pitchFamily="50" charset="-128"/>
                </a:rPr>
                <a:t>8</a:t>
              </a:r>
              <a:r>
                <a:rPr lang="ja-JP" altLang="en-US" sz="1400">
                  <a:solidFill>
                    <a:srgbClr val="000000"/>
                  </a:solidFill>
                  <a:latin typeface="Arial Black" pitchFamily="34" charset="0"/>
                  <a:ea typeface="HGP創英角ｺﾞｼｯｸUB" pitchFamily="50" charset="-128"/>
                </a:rPr>
                <a:t>回（</a:t>
              </a:r>
              <a:r>
                <a:rPr lang="en-US" altLang="ja-JP" sz="1400">
                  <a:solidFill>
                    <a:srgbClr val="000000"/>
                  </a:solidFill>
                  <a:latin typeface="Arial Black" pitchFamily="34" charset="0"/>
                  <a:ea typeface="HGP創英角ｺﾞｼｯｸUB" pitchFamily="50" charset="-128"/>
                </a:rPr>
                <a:t>2013</a:t>
              </a:r>
              <a:r>
                <a:rPr lang="ja-JP" altLang="en-US" sz="1400">
                  <a:solidFill>
                    <a:srgbClr val="000000"/>
                  </a:solidFill>
                  <a:latin typeface="Arial Black" pitchFamily="34" charset="0"/>
                  <a:ea typeface="HGP創英角ｺﾞｼｯｸUB" pitchFamily="50" charset="-128"/>
                </a:rPr>
                <a:t>年</a:t>
              </a:r>
              <a:r>
                <a:rPr lang="en-US" altLang="ja-JP" sz="1400">
                  <a:solidFill>
                    <a:srgbClr val="000000"/>
                  </a:solidFill>
                  <a:latin typeface="Arial Black" pitchFamily="34" charset="0"/>
                  <a:ea typeface="HGP創英角ｺﾞｼｯｸUB" pitchFamily="50" charset="-128"/>
                </a:rPr>
                <a:t>9</a:t>
              </a:r>
              <a:r>
                <a:rPr lang="ja-JP" altLang="en-US" sz="1400">
                  <a:solidFill>
                    <a:srgbClr val="000000"/>
                  </a:solidFill>
                  <a:latin typeface="Arial Black" pitchFamily="34" charset="0"/>
                  <a:ea typeface="HGP創英角ｺﾞｼｯｸUB" pitchFamily="50" charset="-128"/>
                </a:rPr>
                <a:t>月）の</a:t>
              </a:r>
              <a:r>
                <a:rPr lang="ja-JP" altLang="en-US" sz="1400" dirty="0">
                  <a:solidFill>
                    <a:srgbClr val="000000"/>
                  </a:solidFill>
                  <a:latin typeface="Arial Black" pitchFamily="34" charset="0"/>
                  <a:ea typeface="HGP創英角ｺﾞｼｯｸUB" pitchFamily="50" charset="-128"/>
                </a:rPr>
                <a:t>同見本市</a:t>
              </a:r>
              <a:r>
                <a:rPr lang="ja-JP" altLang="en-US" sz="1400">
                  <a:solidFill>
                    <a:srgbClr val="000000"/>
                  </a:solidFill>
                  <a:latin typeface="Arial Black" pitchFamily="34" charset="0"/>
                  <a:ea typeface="HGP創英角ｺﾞｼｯｸUB" pitchFamily="50" charset="-128"/>
                </a:rPr>
                <a:t>の出展社数</a:t>
              </a:r>
              <a:endParaRPr lang="en-US" altLang="ja-JP" sz="1400" baseline="300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大規模な見本市としては、保健省と工商省が後援の「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Pharmed &amp; Healthcare Vietnam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」がある。同見本市は、毎年ホーチミンで開催される。</a:t>
            </a:r>
          </a:p>
        </p:txBody>
      </p:sp>
    </p:spTree>
    <p:extLst>
      <p:ext uri="{BB962C8B-B14F-4D97-AF65-F5344CB8AC3E}">
        <p14:creationId xmlns:p14="http://schemas.microsoft.com/office/powerpoint/2010/main" val="4290701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ベトナム国内には、インバウンド患者向けの医療施設の整備が進んでいる。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一方で、ベトナムの富裕層は年間約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万人が国外で医療サービスを受けている。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1947392" y="3429000"/>
            <a:ext cx="2808312" cy="1224136"/>
          </a:xfrm>
          <a:prstGeom prst="roundRect">
            <a:avLst>
              <a:gd name="adj" fmla="val 8886"/>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ベトナムの富裕層の中には、</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国外で医療サービスを</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受ける患者も少なくない。</a:t>
            </a:r>
          </a:p>
        </p:txBody>
      </p:sp>
      <p:graphicFrame>
        <p:nvGraphicFramePr>
          <p:cNvPr id="8" name="表 7"/>
          <p:cNvGraphicFramePr>
            <a:graphicFrameLocks noGrp="1"/>
          </p:cNvGraphicFramePr>
          <p:nvPr>
            <p:extLst>
              <p:ext uri="{D42A27DB-BD31-4B8C-83A1-F6EECF244321}">
                <p14:modId xmlns:p14="http://schemas.microsoft.com/office/powerpoint/2010/main" val="363072080"/>
              </p:ext>
            </p:extLst>
          </p:nvPr>
        </p:nvGraphicFramePr>
        <p:xfrm>
          <a:off x="5385048" y="3429000"/>
          <a:ext cx="3600400" cy="259228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18400">
                <a:tc>
                  <a:txBody>
                    <a:bodyPr/>
                    <a:lstStyle/>
                    <a:p>
                      <a:pPr marL="136525" indent="0" algn="l"/>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海外で治療を受ける</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ベトナム人の数</a:t>
                      </a:r>
                      <a:endParaRPr kumimoji="1" lang="ja-JP" altLang="en-US" sz="1200" b="0" dirty="0"/>
                    </a:p>
                  </a:txBody>
                  <a:tcPr anchor="ctr">
                    <a:lnL w="12700" cmpd="sng">
                      <a:noFill/>
                    </a:lnL>
                    <a:lnR w="12700" cmpd="sng">
                      <a:noFill/>
                    </a:lnR>
                    <a:lnT w="6350" cap="flat" cmpd="sng" algn="ctr">
                      <a:solidFill>
                        <a:srgbClr val="BEBEBE"/>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万人／年</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18400">
                <a:tc>
                  <a:txBody>
                    <a:bodyPr/>
                    <a:lstStyle/>
                    <a:p>
                      <a:pPr algn="ctr"/>
                      <a:r>
                        <a:rPr kumimoji="1" lang="ja-JP" altLang="en-US" sz="1200" b="1" dirty="0"/>
                        <a:t>支　出</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55488">
                <a:tc>
                  <a:txBody>
                    <a:bodyPr/>
                    <a:lstStyle/>
                    <a:p>
                      <a:pPr algn="ct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　先</a:t>
                      </a:r>
                      <a:endParaRPr kumimoji="1" lang="ja-JP" altLang="en-US" sz="1200" b="1" dirty="0"/>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シンガポール</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 イ</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オーストラリア</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アメリカなど</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角丸四角形 8"/>
          <p:cNvSpPr/>
          <p:nvPr/>
        </p:nvSpPr>
        <p:spPr>
          <a:xfrm>
            <a:off x="1928664" y="1988840"/>
            <a:ext cx="2808312" cy="1224136"/>
          </a:xfrm>
          <a:prstGeom prst="roundRect">
            <a:avLst>
              <a:gd name="adj" fmla="val 8108"/>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国内の外国人患者受入の</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ための医療施設は、近年、</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整備が進められている。</a:t>
            </a:r>
          </a:p>
        </p:txBody>
      </p:sp>
      <p:sp>
        <p:nvSpPr>
          <p:cNvPr id="11" name="角丸四角形 10"/>
          <p:cNvSpPr/>
          <p:nvPr/>
        </p:nvSpPr>
        <p:spPr>
          <a:xfrm>
            <a:off x="5385048" y="1988840"/>
            <a:ext cx="3672408" cy="1224136"/>
          </a:xfrm>
          <a:prstGeom prst="roundRect">
            <a:avLst>
              <a:gd name="adj" fmla="val 10494"/>
            </a:avLst>
          </a:prstGeom>
          <a:solidFill>
            <a:srgbClr val="D2F0FA"/>
          </a:solidFill>
        </p:spPr>
        <p:txBody>
          <a:bodyPr wrap="none" lIns="216000" tIns="72000" anchor="ctr">
            <a:noAutofit/>
          </a:bodyPr>
          <a:lstStyle/>
          <a:p>
            <a:pPr lvl="0" fontAlgn="ctr">
              <a:lnSpc>
                <a:spcPct val="114000"/>
              </a:lnSpc>
              <a:spcAft>
                <a:spcPts val="300"/>
              </a:spcAft>
              <a:buClr>
                <a:srgbClr val="5F8AC3"/>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観光開発が進むブンタウに、</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外国人患者受入のための医療施設が建設</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ベトナム保健省ホームページ、ベトジョーホームページ、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「ベトナム一般概況 ～数字で見るベトナム経済～」（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二等辺三角形 11"/>
          <p:cNvSpPr/>
          <p:nvPr/>
        </p:nvSpPr>
        <p:spPr>
          <a:xfrm rot="5400000">
            <a:off x="4450941"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4306925"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二等辺三角形 16"/>
          <p:cNvSpPr/>
          <p:nvPr/>
        </p:nvSpPr>
        <p:spPr>
          <a:xfrm rot="5400000">
            <a:off x="4594957" y="241889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二等辺三角形 17"/>
          <p:cNvSpPr/>
          <p:nvPr/>
        </p:nvSpPr>
        <p:spPr>
          <a:xfrm rot="5400000">
            <a:off x="4450941"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二等辺三角形 18"/>
          <p:cNvSpPr/>
          <p:nvPr/>
        </p:nvSpPr>
        <p:spPr>
          <a:xfrm rot="5400000">
            <a:off x="4306925"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二等辺三角形 19"/>
          <p:cNvSpPr/>
          <p:nvPr/>
        </p:nvSpPr>
        <p:spPr>
          <a:xfrm rot="5400000">
            <a:off x="4594958" y="385905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848544" y="198884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インバウンド</a:t>
            </a:r>
          </a:p>
        </p:txBody>
      </p:sp>
      <p:sp>
        <p:nvSpPr>
          <p:cNvPr id="21" name="片側の 2 つの角を丸めた四角形 20"/>
          <p:cNvSpPr/>
          <p:nvPr/>
        </p:nvSpPr>
        <p:spPr>
          <a:xfrm rot="16200000">
            <a:off x="848544" y="342900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アウト</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バウンド</a:t>
            </a:r>
          </a:p>
        </p:txBody>
      </p:sp>
    </p:spTree>
    <p:extLst>
      <p:ext uri="{BB962C8B-B14F-4D97-AF65-F5344CB8AC3E}">
        <p14:creationId xmlns:p14="http://schemas.microsoft.com/office/powerpoint/2010/main" val="6463381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6769914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医療分野における</a:t>
            </a:r>
            <a:r>
              <a:rPr lang="en-US" altLang="ja-JP" dirty="0"/>
              <a:t>IT</a:t>
            </a:r>
            <a:r>
              <a:rPr lang="ja-JP" altLang="en-US" dirty="0"/>
              <a:t>活用促進に向けた政策動向</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年までの国家</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DX</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プログラムおよび</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年までの方針</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vi-VN" altLang="ja-JP" sz="1400" b="1" u="sng"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」首相決定</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No. 749</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QĐ-</a:t>
            </a:r>
            <a:r>
              <a:rPr lang="en-US" altLang="ja-JP" sz="1400" b="1" u="sng" dirty="0" err="1">
                <a:latin typeface="Arial" panose="020B0604020202020204" pitchFamily="34" charset="0"/>
                <a:ea typeface="ＭＳ Ｐゴシック" panose="020B0600070205080204" pitchFamily="50" charset="-128"/>
                <a:cs typeface="Arial" panose="020B0604020202020204" pitchFamily="34" charset="0"/>
              </a:rPr>
              <a:t>TTg</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）」に合わせて発表された。各省庁横断で、プログラムにおける重点領域が示されている。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教育、金融、農業等を含む重点セクターの一つとしてヘルスケアが指定されている。各省庁が管掌、ヘルスケア領域については保健省が進めることとなっている。具体的なロードマップについては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首相決定、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地域で進む医療のデジタル化」（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日）、ベトナム政府「</a:t>
            </a:r>
            <a:r>
              <a:rPr lang="vi-VN" altLang="ja-JP" sz="800"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10">
            <a:extLst>
              <a:ext uri="{FF2B5EF4-FFF2-40B4-BE49-F238E27FC236}">
                <a16:creationId xmlns:a16="http://schemas.microsoft.com/office/drawing/2014/main" id="{B9F58F42-151E-4BC0-9154-C36524B2CF4F}"/>
              </a:ext>
            </a:extLst>
          </p:cNvPr>
          <p:cNvGraphicFramePr>
            <a:graphicFrameLocks noGrp="1"/>
          </p:cNvGraphicFramePr>
          <p:nvPr>
            <p:extLst>
              <p:ext uri="{D42A27DB-BD31-4B8C-83A1-F6EECF244321}">
                <p14:modId xmlns:p14="http://schemas.microsoft.com/office/powerpoint/2010/main" val="1699996062"/>
              </p:ext>
            </p:extLst>
          </p:nvPr>
        </p:nvGraphicFramePr>
        <p:xfrm>
          <a:off x="200472" y="2816759"/>
          <a:ext cx="9505055" cy="3326842"/>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407782">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2727" marB="4254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目標</a:t>
                      </a:r>
                      <a:endParaRPr kumimoji="1" lang="en-US" altLang="ja-JP"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2030</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年までの方針</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rowSpan="2">
                  <a:txBody>
                    <a:bodyPr/>
                    <a:lstStyle/>
                    <a:p>
                      <a:pPr algn="ctr">
                        <a:spcAft>
                          <a:spcPts val="0"/>
                        </a:spcAft>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行政機能の</a:t>
                      </a:r>
                      <a:br>
                        <a:rPr lang="en-US"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デジタル化</a:t>
                      </a:r>
                      <a:endParaRPr 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公共サービスのデジタル化</a:t>
                      </a: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公共サービスのオンライン化、モバイルデバイスからのアクセスを実現。</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国家管理機関による検査は、デジタルシステムと情報システムで実施。</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行政記録のデジタル化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国家、地方行政における業務記録のオンライン化。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人口、土地、企業登録、財務、保険など国のデータベースはすべてオンラインで接続されており、政府報告情報システムでデータを共有。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経済のデジタル化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商取引のデジタル化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顧客取引の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％以上をデジタルチャネルを通じたものに移行。</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銀行のデジタル化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顧客による銀行業務の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％を完全にオンライン化、人口の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％がデジタル当座預金を持つようになる。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個人顧客の貸出、小口、消費者ローンに関する決定の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％をデジタル化、自動化される。</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信用機関の業務・サービス記録の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％がデジタル処理・保存。</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電子カルテの普及や電子決済の導入等によるスマートホスピタルの推進</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医療サービスオンラインプラットフォームの構築等による遠隔医療の推進</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168988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社会のデジタル化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115888" marR="0" indent="0" algn="l" defTabSz="914400" rtl="0" eaLnBrk="1" fontAlgn="ctr" latinLnBrk="0" hangingPunct="1">
                        <a:lnSpc>
                          <a:spcPct val="100000"/>
                        </a:lnSpc>
                        <a:spcBef>
                          <a:spcPts val="200"/>
                        </a:spcBef>
                        <a:spcAft>
                          <a:spcPts val="0"/>
                        </a:spcAft>
                        <a:buClrTx/>
                        <a:buSzTx/>
                        <a:buFontTx/>
                        <a:buNone/>
                        <a:tabLst/>
                        <a:defRPr/>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デジタルインフラの整備</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光ファイバーによるインターネットカバー率向上。</a:t>
                      </a:r>
                    </a:p>
                    <a:p>
                      <a:pPr marL="171450" indent="-171450" algn="l"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4G/5G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モバイルネットワークの一般化、スマートフォン・デジタル決済の普及。</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660994"/>
                  </a:ext>
                </a:extLst>
              </a:tr>
            </a:tbl>
          </a:graphicData>
        </a:graphic>
      </p:graphicFrame>
    </p:spTree>
    <p:extLst>
      <p:ext uri="{BB962C8B-B14F-4D97-AF65-F5344CB8AC3E}">
        <p14:creationId xmlns:p14="http://schemas.microsoft.com/office/powerpoint/2010/main" val="38885912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）」があり、これをより具体化したものとして「社会経済開発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6" name="角丸四角形 5"/>
          <p:cNvSpPr/>
          <p:nvPr/>
        </p:nvSpPr>
        <p:spPr>
          <a:xfrm>
            <a:off x="1568624" y="2348880"/>
            <a:ext cx="6552728"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560512" y="2348880"/>
            <a:ext cx="1080120" cy="504056"/>
          </a:xfrm>
          <a:prstGeom prst="rect">
            <a:avLst/>
          </a:prstGeom>
        </p:spPr>
        <p:txBody>
          <a:bodyPr wrap="square" lIns="0" tIns="0" bIns="0" anchor="ctr" anchorCtr="0">
            <a:noAutofit/>
          </a:bodyPr>
          <a:lstStyle/>
          <a:p>
            <a:pPr fontAlgn="ctr">
              <a:buClr>
                <a:srgbClr val="5F8AC3"/>
              </a:buClr>
            </a:pPr>
            <a:r>
              <a:rPr lang="ja-JP" altLang="en-US" sz="1400" b="1" dirty="0">
                <a:latin typeface="ＭＳ Ｐゴシック" panose="020B0600070205080204" pitchFamily="50" charset="-128"/>
                <a:ea typeface="ＭＳ Ｐゴシック" panose="020B0600070205080204" pitchFamily="50" charset="-128"/>
              </a:rPr>
              <a:t>国家開発の</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基礎戦略</a:t>
            </a:r>
          </a:p>
        </p:txBody>
      </p:sp>
      <p:sp>
        <p:nvSpPr>
          <p:cNvPr id="14" name="Rectangle 6"/>
          <p:cNvSpPr>
            <a:spLocks noChangeArrowheads="1"/>
          </p:cNvSpPr>
          <p:nvPr/>
        </p:nvSpPr>
        <p:spPr bwMode="auto">
          <a:xfrm>
            <a:off x="488504" y="3356992"/>
            <a:ext cx="8913440" cy="648072"/>
          </a:xfrm>
          <a:prstGeom prst="round2SameRect">
            <a:avLst>
              <a:gd name="adj1" fmla="val 11292"/>
              <a:gd name="adj2" fmla="val 0"/>
            </a:avLst>
          </a:prstGeom>
          <a:solidFill>
            <a:srgbClr val="5F8AC3"/>
          </a:solidFill>
          <a:ln w="9525">
            <a:noFill/>
            <a:miter lim="800000"/>
            <a:headEnd/>
            <a:tailEnd/>
          </a:ln>
        </p:spPr>
        <p:txBody>
          <a:bodyPr wrap="square" lIns="0" tIns="7200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dirty="0">
                <a:solidFill>
                  <a:schemeClr val="bg1"/>
                </a:solidFill>
                <a:latin typeface="Arial Black" pitchFamily="34" charset="0"/>
                <a:ea typeface="HGP創英角ｺﾞｼｯｸUB" pitchFamily="50" charset="-128"/>
              </a:rPr>
              <a:t>「社会経済開発</a:t>
            </a:r>
            <a:r>
              <a:rPr lang="en-US" altLang="ja-JP" sz="1400" dirty="0">
                <a:solidFill>
                  <a:schemeClr val="bg1"/>
                </a:solidFill>
                <a:latin typeface="Arial Black" pitchFamily="34" charset="0"/>
                <a:ea typeface="HGP創英角ｺﾞｼｯｸUB" pitchFamily="50" charset="-128"/>
              </a:rPr>
              <a:t>10</a:t>
            </a:r>
            <a:r>
              <a:rPr lang="ja-JP" altLang="en-US" sz="1400" dirty="0">
                <a:solidFill>
                  <a:schemeClr val="bg1"/>
                </a:solidFill>
                <a:latin typeface="Arial Black" pitchFamily="34" charset="0"/>
                <a:ea typeface="HGP創英角ｺﾞｼｯｸUB" pitchFamily="50" charset="-128"/>
              </a:rPr>
              <a:t>か年戦略 </a:t>
            </a:r>
            <a:r>
              <a:rPr lang="en-US" altLang="ja-JP" sz="1400" dirty="0">
                <a:solidFill>
                  <a:schemeClr val="bg1"/>
                </a:solidFill>
                <a:latin typeface="Arial Black" pitchFamily="34" charset="0"/>
                <a:ea typeface="HGP創英角ｺﾞｼｯｸUB" pitchFamily="50" charset="-128"/>
              </a:rPr>
              <a:t>2011-2020</a:t>
            </a:r>
            <a:r>
              <a:rPr lang="ja-JP" altLang="en-US" sz="1400" dirty="0">
                <a:solidFill>
                  <a:schemeClr val="bg1"/>
                </a:solidFill>
                <a:latin typeface="Arial Black" pitchFamily="34" charset="0"/>
                <a:ea typeface="HGP創英角ｺﾞｼｯｸUB" pitchFamily="50" charset="-128"/>
              </a:rPr>
              <a:t>」に示された保険医療分野における目標</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VIETNAM’S SOCIL-ECONOMIC DEVELOPMENT STRATEGY FOR THE PERIOD OF 2011-2020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https://policy.asiapacificenergy.org/sites/default/files/VIETNAM%E2%80%99S%20SOCIO-ECONOMIC%20DEVELOPMENT%20STRATEGY.pdf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正方形/長方形 9"/>
          <p:cNvSpPr/>
          <p:nvPr/>
        </p:nvSpPr>
        <p:spPr>
          <a:xfrm>
            <a:off x="2989352" y="2996952"/>
            <a:ext cx="2592288" cy="216024"/>
          </a:xfrm>
          <a:prstGeom prst="rect">
            <a:avLst/>
          </a:prstGeom>
        </p:spPr>
        <p:txBody>
          <a:bodyPr wrap="square" lIns="0" tIns="0" bIns="0" anchor="ctr" anchorCtr="0">
            <a:noAutofit/>
          </a:bodyPr>
          <a:lstStyle/>
          <a:p>
            <a:pPr fontAlgn="ctr">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か年戦略」を具体化</a:t>
            </a:r>
          </a:p>
        </p:txBody>
      </p:sp>
      <p:sp>
        <p:nvSpPr>
          <p:cNvPr id="20" name="角丸四角形 19"/>
          <p:cNvSpPr/>
          <p:nvPr/>
        </p:nvSpPr>
        <p:spPr>
          <a:xfrm>
            <a:off x="5673080" y="2708920"/>
            <a:ext cx="3384376"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a:off x="5025008" y="3717032"/>
            <a:ext cx="4248472" cy="288032"/>
          </a:xfrm>
          <a:prstGeom prst="round2SameRect">
            <a:avLst/>
          </a:prstGeom>
          <a:solidFill>
            <a:srgbClr val="A2BBDC"/>
          </a:solidFill>
        </p:spPr>
        <p:txBody>
          <a:bodyPr wrap="square" rtlCol="0" anchor="ctr">
            <a:noAutofit/>
          </a:bodyPr>
          <a:lstStyle/>
          <a:p>
            <a:pPr fontAlgn="ctr">
              <a:defRPr/>
            </a:pPr>
            <a:r>
              <a:rPr lang="ja-JP" altLang="ja-JP" sz="1200" dirty="0">
                <a:latin typeface="HGP創英角ｺﾞｼｯｸUB" panose="020B0900000000000000" pitchFamily="50" charset="-128"/>
                <a:ea typeface="HGP創英角ｺﾞｼｯｸUB" panose="020B0900000000000000" pitchFamily="50" charset="-128"/>
              </a:rPr>
              <a:t>保健医療サービス</a:t>
            </a:r>
          </a:p>
        </p:txBody>
      </p:sp>
      <p:sp>
        <p:nvSpPr>
          <p:cNvPr id="22" name="テキスト ボックス 21"/>
          <p:cNvSpPr txBox="1"/>
          <p:nvPr/>
        </p:nvSpPr>
        <p:spPr>
          <a:xfrm>
            <a:off x="5025008"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地域標準・国際的標準に向けた病院の質の標準化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健康保険、健康診断、治療に関する治療費の適切化に向けた法整備、</a:t>
            </a:r>
            <a:br>
              <a:rPr lang="en-US" altLang="ja-JP" sz="1000" dirty="0"/>
            </a:br>
            <a:r>
              <a:rPr lang="ja-JP" altLang="ja-JP" sz="1000" dirty="0"/>
              <a:t>全人民に対する健康保険ロードマップ構築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ターゲット人口（貧困者や子供）に対する健康診断や治療に対する政策の確立、老人に対する保健医療サービスの提供</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医療従事者に対する、専門知識、医療倫理、責任意識に関する研修の実施</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2020</a:t>
            </a:r>
            <a:r>
              <a:rPr lang="ja-JP" altLang="ja-JP" sz="1000" dirty="0"/>
              <a:t>年までに全てのコミューンに医師を配置</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HIV</a:t>
            </a:r>
            <a:r>
              <a:rPr lang="ja-JP" altLang="ja-JP" sz="1000" dirty="0"/>
              <a:t>感染の減少に向けた取り組み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低栄養児率の低減、食の安全に関する質および効率性の向上</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健康維持のための体操やスポーツの強化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人口政策や家族計画政策の実施、適切なジェンダーバランスの維持</a:t>
            </a:r>
          </a:p>
        </p:txBody>
      </p:sp>
      <p:sp>
        <p:nvSpPr>
          <p:cNvPr id="19" name="片側の 2 つの角を丸めた四角形 18"/>
          <p:cNvSpPr/>
          <p:nvPr/>
        </p:nvSpPr>
        <p:spPr>
          <a:xfrm>
            <a:off x="632520" y="3717032"/>
            <a:ext cx="4248472" cy="288032"/>
          </a:xfrm>
          <a:prstGeom prst="round2SameRect">
            <a:avLst/>
          </a:prstGeom>
          <a:solidFill>
            <a:srgbClr val="A2BBDC"/>
          </a:solidFill>
        </p:spPr>
        <p:txBody>
          <a:bodyPr wrap="square" rtlCol="0" anchor="ctr">
            <a:noAutofit/>
          </a:bodyPr>
          <a:lstStyle/>
          <a:p>
            <a:pPr fontAlgn="ctr"/>
            <a:r>
              <a:rPr lang="ja-JP" altLang="en-US" sz="1200" dirty="0">
                <a:latin typeface="HGP創英角ｺﾞｼｯｸUB" panose="020B0900000000000000" pitchFamily="50" charset="-128"/>
                <a:ea typeface="HGP創英角ｺﾞｼｯｸUB" panose="020B0900000000000000" pitchFamily="50" charset="-128"/>
              </a:rPr>
              <a:t>保険医療システム</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32520"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大病院が抱える様々な問題への克服 （過負荷の是正）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保健医療システムの強化とサービスの質の向上（投資増加、保健医療</a:t>
            </a:r>
            <a:br>
              <a:rPr lang="en-US" altLang="ja-JP" sz="1000" dirty="0"/>
            </a:br>
            <a:r>
              <a:rPr lang="ja-JP" altLang="ja-JP" sz="1000" dirty="0"/>
              <a:t>システムの速やかな発展、基礎保健ネットワークの強化）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コミューンレベルの医療施設の能力強化、郡レベルの病院建設推進、</a:t>
            </a:r>
            <a:br>
              <a:rPr lang="en-US" altLang="ja-JP" sz="1000" dirty="0"/>
            </a:br>
            <a:r>
              <a:rPr lang="ja-JP" altLang="ja-JP" sz="1000" dirty="0"/>
              <a:t>省レベル及び中央レベル病院機能の向</a:t>
            </a:r>
            <a:r>
              <a:rPr lang="ja-JP" altLang="en-US" sz="1000" dirty="0"/>
              <a:t>上</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高度医療が可能な病院・質の高い病院の建設促進（ハノイ、ホーチミン、</a:t>
            </a:r>
            <a:br>
              <a:rPr lang="en-US" altLang="ja-JP" sz="1000" dirty="0"/>
            </a:br>
            <a:r>
              <a:rPr lang="ja-JP" altLang="ja-JP" sz="1000" dirty="0"/>
              <a:t>一部地域</a:t>
            </a:r>
            <a:r>
              <a:rPr lang="ja-JP" altLang="en-US" sz="1000" dirty="0"/>
              <a:t>）</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健康診断と治療のための病院建設促進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人民に対して平等で効率的かつ質の高い保健医療サービスの保証</a:t>
            </a:r>
          </a:p>
        </p:txBody>
      </p:sp>
      <p:grpSp>
        <p:nvGrpSpPr>
          <p:cNvPr id="27" name="グループ化 7"/>
          <p:cNvGrpSpPr/>
          <p:nvPr/>
        </p:nvGrpSpPr>
        <p:grpSpPr>
          <a:xfrm>
            <a:off x="488504" y="1844824"/>
            <a:ext cx="892899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政府戦略</a:t>
              </a:r>
            </a:p>
          </p:txBody>
        </p:sp>
      </p:grpSp>
      <p:sp>
        <p:nvSpPr>
          <p:cNvPr id="4" name="屈折矢印 3"/>
          <p:cNvSpPr/>
          <p:nvPr/>
        </p:nvSpPr>
        <p:spPr>
          <a:xfrm rot="5400000">
            <a:off x="4168217" y="1549487"/>
            <a:ext cx="345430" cy="2664296"/>
          </a:xfrm>
          <a:prstGeom prst="bentUpArrow">
            <a:avLst>
              <a:gd name="adj1" fmla="val 21560"/>
              <a:gd name="adj2" fmla="val 25000"/>
              <a:gd name="adj3" fmla="val 35488"/>
            </a:avLst>
          </a:prstGeom>
          <a:gradFill flip="none" rotWithShape="1">
            <a:gsLst>
              <a:gs pos="69000">
                <a:srgbClr val="3D6AA7"/>
              </a:gs>
              <a:gs pos="100000">
                <a:schemeClr val="bg1"/>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a:extLst>
              <a:ext uri="{FF2B5EF4-FFF2-40B4-BE49-F238E27FC236}">
                <a16:creationId xmlns:a16="http://schemas.microsoft.com/office/drawing/2014/main" id="{6C4305CA-A21F-D7DA-FADD-A3AFE064E02B}"/>
              </a:ext>
            </a:extLst>
          </p:cNvPr>
          <p:cNvSpPr/>
          <p:nvPr/>
        </p:nvSpPr>
        <p:spPr>
          <a:xfrm>
            <a:off x="10137576" y="4293096"/>
            <a:ext cx="3384375" cy="1343364"/>
          </a:xfrm>
          <a:prstGeom prst="rect">
            <a:avLst/>
          </a:prstGeom>
          <a:solidFill>
            <a:srgbClr val="83A4D1"/>
          </a:solidFill>
        </p:spPr>
        <p:txBody>
          <a:bodyPr wrap="square" rtlCol="0" anchor="ctr">
            <a:noAutofit/>
          </a:bodyPr>
          <a:lstStyle/>
          <a:p>
            <a:pPr algn="ctr"/>
            <a:r>
              <a:rPr lang="ja-JP" altLang="en-US" sz="1400" dirty="0">
                <a:hlinkClick r:id="rId2"/>
              </a:rPr>
              <a:t>５か年戦略のみ</a:t>
            </a:r>
            <a:r>
              <a:rPr lang="en-US" altLang="ja-JP" sz="1400" dirty="0">
                <a:hlinkClick r:id="rId2"/>
              </a:rPr>
              <a:t>Socio-economic development plan for 2021-2025 (vietnam.gov.vn)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38250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2/3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のガイドラインに基づき、保健省は「保健セクター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か年開発計画」を策定している。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953000" y="2348880"/>
            <a:ext cx="3672408" cy="523220"/>
          </a:xfrm>
          <a:prstGeom prst="rect">
            <a:avLst/>
          </a:prstGeom>
        </p:spPr>
        <p:txBody>
          <a:bodyPr wrap="square">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政府戦略である 「社会経済開発</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か年戦略」と</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のガイドラインに基づいて</a:t>
            </a:r>
            <a:r>
              <a:rPr lang="ja-JP" altLang="en-US" sz="1400" b="1" dirty="0"/>
              <a:t>策定</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角丸四角形 14"/>
          <p:cNvSpPr/>
          <p:nvPr/>
        </p:nvSpPr>
        <p:spPr>
          <a:xfrm>
            <a:off x="1136576" y="2348880"/>
            <a:ext cx="3702124"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保健セクター</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か年開発計画</a:t>
            </a:r>
          </a:p>
        </p:txBody>
      </p:sp>
      <p:sp>
        <p:nvSpPr>
          <p:cNvPr id="17" name="Rectangle 6"/>
          <p:cNvSpPr>
            <a:spLocks noChangeArrowheads="1"/>
          </p:cNvSpPr>
          <p:nvPr/>
        </p:nvSpPr>
        <p:spPr bwMode="auto">
          <a:xfrm>
            <a:off x="1140672" y="3140968"/>
            <a:ext cx="7628752" cy="576064"/>
          </a:xfrm>
          <a:prstGeom prst="round2SameRect">
            <a:avLst>
              <a:gd name="adj1" fmla="val 10620"/>
              <a:gd name="adj2" fmla="val 0"/>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「保健セクター</a:t>
            </a:r>
            <a:r>
              <a:rPr lang="en-US" altLang="ja-JP" sz="1400" dirty="0">
                <a:solidFill>
                  <a:schemeClr val="bg1"/>
                </a:solidFill>
                <a:latin typeface="Arial Black" pitchFamily="34" charset="0"/>
                <a:ea typeface="HGP創英角ｺﾞｼｯｸUB" pitchFamily="50" charset="-128"/>
              </a:rPr>
              <a:t>5</a:t>
            </a:r>
            <a:r>
              <a:rPr lang="ja-JP" altLang="en-US" sz="1400" dirty="0">
                <a:solidFill>
                  <a:schemeClr val="bg1"/>
                </a:solidFill>
                <a:latin typeface="Arial Black" pitchFamily="34" charset="0"/>
                <a:ea typeface="HGP創英角ｺﾞｼｯｸUB" pitchFamily="50" charset="-128"/>
              </a:rPr>
              <a:t>か年開発計画」に示された目標</a:t>
            </a:r>
          </a:p>
        </p:txBody>
      </p:sp>
      <p:graphicFrame>
        <p:nvGraphicFramePr>
          <p:cNvPr id="14" name="表 13"/>
          <p:cNvGraphicFramePr>
            <a:graphicFrameLocks noGrp="1"/>
          </p:cNvGraphicFramePr>
          <p:nvPr>
            <p:extLst>
              <p:ext uri="{D42A27DB-BD31-4B8C-83A1-F6EECF244321}">
                <p14:modId xmlns:p14="http://schemas.microsoft.com/office/powerpoint/2010/main" val="3685042747"/>
              </p:ext>
            </p:extLst>
          </p:nvPr>
        </p:nvGraphicFramePr>
        <p:xfrm>
          <a:off x="1337048" y="3501008"/>
          <a:ext cx="7236000" cy="216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8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168000">
                  <a:extLst>
                    <a:ext uri="{9D8B030D-6E8A-4147-A177-3AD203B41FA5}">
                      <a16:colId xmlns:a16="http://schemas.microsoft.com/office/drawing/2014/main" val="20004"/>
                    </a:ext>
                  </a:extLst>
                </a:gridCol>
              </a:tblGrid>
              <a:tr h="432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草の根保健医療における保健医療提供ネットワークの強化および達成</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indent="-176213" algn="ctr"/>
                      <a:r>
                        <a:rPr lang="en-US" altLang="ja-JP" sz="1100" b="1" dirty="0">
                          <a:solidFill>
                            <a:schemeClr val="tx1"/>
                          </a:solidFill>
                        </a:rPr>
                        <a:t>6</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保健医療情報システムの開発</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432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予防医学と国家保健医療プログラム分野の強化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7</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保健医療サービスと財政メカニズムの革新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432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健康診断および治療の質の強化および向上</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8</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医薬品とバイオメディカル製品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32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人口計画・家族計画とリプロダクティブ・ヘルス</a:t>
                      </a:r>
                      <a:br>
                        <a:rPr kumimoji="1" lang="en-US" altLang="ja-JP" sz="1100" b="0" kern="1200" dirty="0">
                          <a:solidFill>
                            <a:schemeClr val="tx1"/>
                          </a:solidFill>
                          <a:latin typeface="+mn-lt"/>
                          <a:ea typeface="+mn-ea"/>
                          <a:cs typeface="+mn-cs"/>
                        </a:rPr>
                      </a:br>
                      <a:r>
                        <a:rPr kumimoji="1" lang="ja-JP" altLang="en-US" sz="1100" b="0" kern="1200" dirty="0">
                          <a:solidFill>
                            <a:schemeClr val="tx1"/>
                          </a:solidFill>
                          <a:latin typeface="+mn-lt"/>
                          <a:ea typeface="+mn-ea"/>
                          <a:cs typeface="+mn-cs"/>
                        </a:rPr>
                        <a:t>ケアの強化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9</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医療機材とインフラ </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432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保健医療人材の開発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10</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保健医療セクターのマネジメント能力強化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bl>
          </a:graphicData>
        </a:graphic>
      </p:graphicFrame>
      <p:grpSp>
        <p:nvGrpSpPr>
          <p:cNvPr id="12" name="グループ化 7"/>
          <p:cNvGrpSpPr/>
          <p:nvPr/>
        </p:nvGrpSpPr>
        <p:grpSpPr>
          <a:xfrm>
            <a:off x="488504" y="1844824"/>
            <a:ext cx="8928992"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保健省による開発計画</a:t>
              </a:r>
            </a:p>
          </p:txBody>
        </p:sp>
      </p:grpSp>
    </p:spTree>
    <p:extLst>
      <p:ext uri="{BB962C8B-B14F-4D97-AF65-F5344CB8AC3E}">
        <p14:creationId xmlns:p14="http://schemas.microsoft.com/office/powerpoint/2010/main" val="10189770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今後の社会保障政策、および医療保険制度改革の方向性としては、大きく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p:cNvSpPr>
            <a:spLocks noChangeArrowheads="1"/>
          </p:cNvSpPr>
          <p:nvPr/>
        </p:nvSpPr>
        <p:spPr bwMode="auto">
          <a:xfrm>
            <a:off x="704528"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レファラルシステムの問題是正</a:t>
            </a:r>
            <a:endParaRPr lang="en-US" altLang="ko-KR" sz="1400" dirty="0">
              <a:solidFill>
                <a:srgbClr val="000000"/>
              </a:solidFill>
              <a:latin typeface="Arial Black" pitchFamily="34" charset="0"/>
              <a:ea typeface="HGP創英角ｺﾞｼｯｸUB" pitchFamily="50" charset="-128"/>
            </a:endParaRPr>
          </a:p>
        </p:txBody>
      </p:sp>
      <p:sp>
        <p:nvSpPr>
          <p:cNvPr id="12" name="Rectangle 6"/>
          <p:cNvSpPr>
            <a:spLocks noChangeArrowheads="1"/>
          </p:cNvSpPr>
          <p:nvPr/>
        </p:nvSpPr>
        <p:spPr bwMode="auto">
          <a:xfrm>
            <a:off x="5097016"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医療人材の確保、開発</a:t>
            </a:r>
          </a:p>
        </p:txBody>
      </p:sp>
      <p:sp>
        <p:nvSpPr>
          <p:cNvPr id="15" name="Rectangle 6"/>
          <p:cNvSpPr>
            <a:spLocks noChangeArrowheads="1"/>
          </p:cNvSpPr>
          <p:nvPr/>
        </p:nvSpPr>
        <p:spPr bwMode="auto">
          <a:xfrm>
            <a:off x="704528"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地域格差の是正</a:t>
            </a:r>
          </a:p>
        </p:txBody>
      </p:sp>
      <p:sp>
        <p:nvSpPr>
          <p:cNvPr id="18" name="Rectangle 6"/>
          <p:cNvSpPr>
            <a:spLocks noChangeArrowheads="1"/>
          </p:cNvSpPr>
          <p:nvPr/>
        </p:nvSpPr>
        <p:spPr bwMode="auto">
          <a:xfrm>
            <a:off x="5097016"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国民皆保険に向けた動き</a:t>
            </a:r>
          </a:p>
        </p:txBody>
      </p:sp>
      <p:sp>
        <p:nvSpPr>
          <p:cNvPr id="19" name="正方形/長方形 18"/>
          <p:cNvSpPr/>
          <p:nvPr/>
        </p:nvSpPr>
        <p:spPr>
          <a:xfrm>
            <a:off x="704528"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下級病院は信頼度が低く、上級病院へ患者が集中し、大病院の</a:t>
            </a:r>
            <a:br>
              <a:rPr lang="en-US" altLang="ja-JP" sz="1100" b="1" dirty="0">
                <a:latin typeface="ＭＳ Ｐゴシック" panose="020B0600070205080204" pitchFamily="50" charset="-128"/>
                <a:ea typeface="ＭＳ Ｐゴシック" panose="020B0600070205080204" pitchFamily="50" charset="-128"/>
              </a:rPr>
            </a:br>
            <a:r>
              <a:rPr lang="ja-JP" altLang="en-US" sz="1100" b="1" dirty="0">
                <a:latin typeface="ＭＳ Ｐゴシック" panose="020B0600070205080204" pitchFamily="50" charset="-128"/>
                <a:ea typeface="ＭＳ Ｐゴシック" panose="020B0600070205080204" pitchFamily="50" charset="-128"/>
              </a:rPr>
              <a:t>混雑度は深刻な状況。</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保健省はバクマイ・フエ中央・チョーライの</a:t>
            </a:r>
            <a:r>
              <a:rPr lang="en-US" altLang="ja-JP" sz="1000" dirty="0">
                <a:solidFill>
                  <a:srgbClr val="000000"/>
                </a:solidFill>
              </a:rPr>
              <a:t>3</a:t>
            </a:r>
            <a:r>
              <a:rPr lang="ja-JP" altLang="en-US" sz="1000" dirty="0">
                <a:solidFill>
                  <a:srgbClr val="000000"/>
                </a:solidFill>
              </a:rPr>
              <a:t>大病院に加えて、省総合病院を強化し地域中核病院として格上げさせる構想など、様々な政策を実行。</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出来高払い方式ではない支払い方式を取り入れるといったことも検討。</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「保健セクター</a:t>
            </a:r>
            <a:r>
              <a:rPr lang="en-US" altLang="ja-JP" sz="1000" dirty="0">
                <a:solidFill>
                  <a:srgbClr val="000000"/>
                </a:solidFill>
              </a:rPr>
              <a:t>5</a:t>
            </a:r>
            <a:r>
              <a:rPr lang="ja-JP" altLang="en-US" sz="1000" dirty="0">
                <a:solidFill>
                  <a:srgbClr val="000000"/>
                </a:solidFill>
              </a:rPr>
              <a:t>カ年開発計画 </a:t>
            </a:r>
            <a:r>
              <a:rPr lang="en-US" altLang="ja-JP" sz="1000" dirty="0">
                <a:solidFill>
                  <a:srgbClr val="000000"/>
                </a:solidFill>
              </a:rPr>
              <a:t>2011-2015</a:t>
            </a:r>
            <a:r>
              <a:rPr lang="ja-JP" altLang="en-US" sz="1000" dirty="0">
                <a:solidFill>
                  <a:srgbClr val="000000"/>
                </a:solidFill>
              </a:rPr>
              <a:t>」においては、予防活動やプライマリヘルスケアを強化することも目標として掲げられている。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正方形/長方形 22"/>
          <p:cNvSpPr/>
          <p:nvPr/>
        </p:nvSpPr>
        <p:spPr>
          <a:xfrm>
            <a:off x="704528"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都市部と地方、特に貧困地域との地域格差が大きい。貧困層は北西部山岳地域、メコンデルタ、中部沿岸（北）地域および中部高原に集中しており、保健医療サービスの格差が生じている。</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政府は地域格差是正を重点課題としており、貧困層に対しては保健サービスの基金（</a:t>
            </a:r>
            <a:r>
              <a:rPr lang="en-US" altLang="ja-JP" sz="1000" dirty="0">
                <a:solidFill>
                  <a:srgbClr val="000000"/>
                </a:solidFill>
              </a:rPr>
              <a:t>HCFP</a:t>
            </a:r>
            <a:r>
              <a:rPr lang="ja-JP" altLang="en-US" sz="1000" dirty="0">
                <a:solidFill>
                  <a:srgbClr val="000000"/>
                </a:solidFill>
              </a:rPr>
              <a:t>）を設立し、無償で保険証を配布している。</a:t>
            </a:r>
          </a:p>
          <a:p>
            <a:pPr lvl="0" algn="just">
              <a:lnSpc>
                <a:spcPct val="114000"/>
              </a:lnSpc>
              <a:spcAft>
                <a:spcPts val="300"/>
              </a:spcAft>
              <a:buClr>
                <a:srgbClr val="5F8AC3"/>
              </a:buClr>
              <a:buSzPct val="90000"/>
            </a:pPr>
            <a:r>
              <a:rPr lang="ja-JP" altLang="en-US" sz="1000" spc="-50" dirty="0">
                <a:solidFill>
                  <a:srgbClr val="000000"/>
                </a:solidFill>
              </a:rPr>
              <a:t>政府は</a:t>
            </a:r>
            <a:r>
              <a:rPr lang="en-US" altLang="ja-JP" sz="1000" spc="-50" dirty="0">
                <a:solidFill>
                  <a:srgbClr val="000000"/>
                </a:solidFill>
              </a:rPr>
              <a:t>JICA</a:t>
            </a:r>
            <a:r>
              <a:rPr lang="ja-JP" altLang="en-US" sz="1000" spc="-50" dirty="0">
                <a:solidFill>
                  <a:srgbClr val="000000"/>
                </a:solidFill>
              </a:rPr>
              <a:t>や世界銀行による支援を得て、地域医療の強化に努めている。</a:t>
            </a:r>
          </a:p>
        </p:txBody>
      </p:sp>
      <p:sp>
        <p:nvSpPr>
          <p:cNvPr id="25" name="正方形/長方形 24"/>
          <p:cNvSpPr/>
          <p:nvPr/>
        </p:nvSpPr>
        <p:spPr>
          <a:xfrm>
            <a:off x="5097016"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看護師の不足や地域格差などの問題がある。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「保健セクター</a:t>
            </a:r>
            <a:r>
              <a:rPr lang="en-US" altLang="ja-JP" sz="1000" dirty="0"/>
              <a:t>5</a:t>
            </a:r>
            <a:r>
              <a:rPr lang="ja-JP" altLang="en-US" sz="1000" dirty="0"/>
              <a:t>カ年開発計画 </a:t>
            </a:r>
            <a:r>
              <a:rPr lang="en-US" altLang="ja-JP" sz="1000" dirty="0"/>
              <a:t>2011-2015</a:t>
            </a:r>
            <a:r>
              <a:rPr lang="ja-JP" altLang="en-US" sz="1000" dirty="0"/>
              <a:t>」において、政府は</a:t>
            </a:r>
            <a:r>
              <a:rPr lang="en-US" altLang="ja-JP" sz="1000" dirty="0"/>
              <a:t>2015</a:t>
            </a:r>
            <a:r>
              <a:rPr lang="ja-JP" altLang="en-US" sz="1000" dirty="0"/>
              <a:t>年までに国民</a:t>
            </a:r>
            <a:r>
              <a:rPr lang="en-US" altLang="ja-JP" sz="1000" dirty="0"/>
              <a:t>1</a:t>
            </a:r>
            <a:r>
              <a:rPr lang="ja-JP" altLang="en-US" sz="1000" dirty="0"/>
              <a:t>万人当たり</a:t>
            </a:r>
            <a:r>
              <a:rPr lang="en-US" altLang="ja-JP" sz="1000" dirty="0"/>
              <a:t>8</a:t>
            </a:r>
            <a:r>
              <a:rPr lang="ja-JP" altLang="en-US" sz="1000" dirty="0"/>
              <a:t>名の医師の確保、医療従事者の教育施設の改善・臨床実習の強化、管理手法の導入による医療訓練の質および量の向上、医療従事者の能力に係るより適切な基準の設定、高次レベルから低次レベル施設への技術移転の継続、高度先端技術医療センターの開発などの目標を掲げている。</a:t>
            </a:r>
          </a:p>
        </p:txBody>
      </p:sp>
      <p:sp>
        <p:nvSpPr>
          <p:cNvPr id="26" name="正方形/長方形 25"/>
          <p:cNvSpPr/>
          <p:nvPr/>
        </p:nvSpPr>
        <p:spPr>
          <a:xfrm>
            <a:off x="5097016"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en-US" altLang="ja-JP" sz="1100" b="1" dirty="0">
                <a:latin typeface="ＭＳ Ｐゴシック" panose="020B0600070205080204" pitchFamily="50" charset="-128"/>
                <a:ea typeface="ＭＳ Ｐゴシック" panose="020B0600070205080204" pitchFamily="50" charset="-128"/>
              </a:rPr>
              <a:t>2014</a:t>
            </a:r>
            <a:r>
              <a:rPr lang="ja-JP" altLang="en-US" sz="1100" b="1" dirty="0">
                <a:latin typeface="ＭＳ Ｐゴシック" panose="020B0600070205080204" pitchFamily="50" charset="-128"/>
                <a:ea typeface="ＭＳ Ｐゴシック" panose="020B0600070205080204" pitchFamily="50" charset="-128"/>
              </a:rPr>
              <a:t>年までに国民皆保険とすることを目指している。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「新農村開発のため国家目標プログラム」においては、農村部における医療保険加入率を</a:t>
            </a:r>
            <a:r>
              <a:rPr lang="en-US" altLang="ja-JP" sz="1000" dirty="0"/>
              <a:t>2015</a:t>
            </a:r>
            <a:r>
              <a:rPr lang="ja-JP" altLang="en-US" sz="1000" dirty="0"/>
              <a:t>年までに</a:t>
            </a:r>
            <a:r>
              <a:rPr lang="en-US" altLang="ja-JP" sz="1000" dirty="0"/>
              <a:t>50%</a:t>
            </a:r>
            <a:r>
              <a:rPr lang="ja-JP" altLang="en-US" sz="1000" dirty="0" err="1"/>
              <a:t>、</a:t>
            </a:r>
            <a:r>
              <a:rPr lang="en-US" altLang="ja-JP" sz="1000" dirty="0"/>
              <a:t>2020</a:t>
            </a:r>
            <a:r>
              <a:rPr lang="ja-JP" altLang="en-US" sz="1000" dirty="0"/>
              <a:t>年までに</a:t>
            </a:r>
            <a:r>
              <a:rPr lang="en-US" altLang="ja-JP" sz="1000" dirty="0"/>
              <a:t>75%</a:t>
            </a:r>
            <a:r>
              <a:rPr lang="ja-JP" altLang="en-US" sz="1000" dirty="0"/>
              <a:t>とする目標が掲げている。</a:t>
            </a:r>
          </a:p>
        </p:txBody>
      </p:sp>
      <p:grpSp>
        <p:nvGrpSpPr>
          <p:cNvPr id="21" name="グループ化 7"/>
          <p:cNvGrpSpPr/>
          <p:nvPr/>
        </p:nvGrpSpPr>
        <p:grpSpPr>
          <a:xfrm>
            <a:off x="488504" y="1844824"/>
            <a:ext cx="8928992" cy="288032"/>
            <a:chOff x="4803500" y="2113806"/>
            <a:chExt cx="5626916" cy="288032"/>
          </a:xfrm>
        </p:grpSpPr>
        <p:cxnSp>
          <p:nvCxnSpPr>
            <p:cNvPr id="22" name="直線コネクタ 2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今後の社会保障政策、および医療保険制度の改革</a:t>
              </a:r>
            </a:p>
          </p:txBody>
        </p:sp>
      </p:grpSp>
    </p:spTree>
    <p:extLst>
      <p:ext uri="{BB962C8B-B14F-4D97-AF65-F5344CB8AC3E}">
        <p14:creationId xmlns:p14="http://schemas.microsoft.com/office/powerpoint/2010/main" val="1957889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4024485503"/>
              </p:ext>
            </p:extLst>
          </p:nvPr>
        </p:nvGraphicFramePr>
        <p:xfrm>
          <a:off x="416496" y="2750731"/>
          <a:ext cx="3102399" cy="236449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医薬品が輸入に大きく依存しているため、政府は医薬品産業の育成を目指している。</a:t>
            </a:r>
          </a:p>
        </p:txBody>
      </p:sp>
      <p:sp>
        <p:nvSpPr>
          <p:cNvPr id="10" name="正方形/長方形 9"/>
          <p:cNvSpPr/>
          <p:nvPr/>
        </p:nvSpPr>
        <p:spPr>
          <a:xfrm>
            <a:off x="488504" y="5589240"/>
            <a:ext cx="4953000" cy="215444"/>
          </a:xfrm>
          <a:prstGeom prst="rect">
            <a:avLst/>
          </a:prstGeom>
        </p:spPr>
        <p:txBody>
          <a:bodyPr lIns="0" rIns="0">
            <a:noAutofit/>
          </a:bodyPr>
          <a:lstStyle/>
          <a:p>
            <a:pPr fontAlgn="base"/>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Decision No. 81/2009/QD-</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TTg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年）」による</a:t>
            </a:r>
          </a:p>
        </p:txBody>
      </p:sp>
      <p:sp>
        <p:nvSpPr>
          <p:cNvPr id="11" name="正方形/長方形 10"/>
          <p:cNvSpPr/>
          <p:nvPr/>
        </p:nvSpPr>
        <p:spPr>
          <a:xfrm>
            <a:off x="1468908"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3" name="Text Box 8"/>
          <p:cNvSpPr txBox="1">
            <a:spLocks noChangeAspect="1" noChangeArrowheads="1"/>
          </p:cNvSpPr>
          <p:nvPr/>
        </p:nvSpPr>
        <p:spPr bwMode="auto">
          <a:xfrm>
            <a:off x="1712640" y="3254787"/>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graphicFrame>
        <p:nvGraphicFramePr>
          <p:cNvPr id="14" name="グラフ 13"/>
          <p:cNvGraphicFramePr/>
          <p:nvPr>
            <p:extLst>
              <p:ext uri="{D42A27DB-BD31-4B8C-83A1-F6EECF244321}">
                <p14:modId xmlns:p14="http://schemas.microsoft.com/office/powerpoint/2010/main" val="2442892133"/>
              </p:ext>
            </p:extLst>
          </p:nvPr>
        </p:nvGraphicFramePr>
        <p:xfrm>
          <a:off x="3368824" y="2750731"/>
          <a:ext cx="3102399" cy="2364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632963542"/>
              </p:ext>
            </p:extLst>
          </p:nvPr>
        </p:nvGraphicFramePr>
        <p:xfrm>
          <a:off x="6321152" y="2750731"/>
          <a:ext cx="3102399" cy="2364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4421237"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7" name="Text Box 8"/>
          <p:cNvSpPr txBox="1">
            <a:spLocks noChangeAspect="1" noChangeArrowheads="1"/>
          </p:cNvSpPr>
          <p:nvPr/>
        </p:nvSpPr>
        <p:spPr bwMode="auto">
          <a:xfrm>
            <a:off x="4808984" y="3614827"/>
            <a:ext cx="1368152"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8" name="Text Box 8"/>
          <p:cNvSpPr txBox="1">
            <a:spLocks noChangeAspect="1" noChangeArrowheads="1"/>
          </p:cNvSpPr>
          <p:nvPr/>
        </p:nvSpPr>
        <p:spPr bwMode="auto">
          <a:xfrm>
            <a:off x="7545288" y="404936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7</a:t>
            </a:r>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9" name="正方形/長方形 18"/>
          <p:cNvSpPr/>
          <p:nvPr/>
        </p:nvSpPr>
        <p:spPr>
          <a:xfrm>
            <a:off x="7373564"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0" name="二等辺三角形 19"/>
          <p:cNvSpPr/>
          <p:nvPr/>
        </p:nvSpPr>
        <p:spPr>
          <a:xfrm rot="5400000">
            <a:off x="239671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1" name="二等辺三角形 20"/>
          <p:cNvSpPr/>
          <p:nvPr/>
        </p:nvSpPr>
        <p:spPr>
          <a:xfrm rot="5400000">
            <a:off x="527703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3" name="グループ化 7"/>
          <p:cNvGrpSpPr/>
          <p:nvPr/>
        </p:nvGrpSpPr>
        <p:grpSpPr>
          <a:xfrm>
            <a:off x="488504" y="1844824"/>
            <a:ext cx="8928992"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政府による医薬品全体に占める国内生産の割合目標　</a:t>
              </a:r>
            </a:p>
          </p:txBody>
        </p:sp>
      </p:grpSp>
    </p:spTree>
    <p:extLst>
      <p:ext uri="{BB962C8B-B14F-4D97-AF65-F5344CB8AC3E}">
        <p14:creationId xmlns:p14="http://schemas.microsoft.com/office/powerpoint/2010/main" val="21842910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3413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94">
            <a:extLst>
              <a:ext uri="{FF2B5EF4-FFF2-40B4-BE49-F238E27FC236}">
                <a16:creationId xmlns:a16="http://schemas.microsoft.com/office/drawing/2014/main" id="{F20CF024-F31A-E9FF-C865-D72A799EA99F}"/>
              </a:ext>
            </a:extLst>
          </p:cNvPr>
          <p:cNvGraphicFramePr/>
          <p:nvPr>
            <p:custDataLst>
              <p:tags r:id="rId1"/>
            </p:custDataLst>
            <p:extLst>
              <p:ext uri="{D42A27DB-BD31-4B8C-83A1-F6EECF244321}">
                <p14:modId xmlns:p14="http://schemas.microsoft.com/office/powerpoint/2010/main" val="3805432762"/>
              </p:ext>
            </p:extLst>
          </p:nvPr>
        </p:nvGraphicFramePr>
        <p:xfrm>
          <a:off x="28575" y="2343150"/>
          <a:ext cx="4948238" cy="3798888"/>
        </p:xfrm>
        <a:graphic>
          <a:graphicData uri="http://schemas.openxmlformats.org/drawingml/2006/chart">
            <c:chart xmlns:c="http://schemas.openxmlformats.org/drawingml/2006/chart" xmlns:r="http://schemas.openxmlformats.org/officeDocument/2006/relationships" r:id="rId109"/>
          </a:graphicData>
        </a:graphic>
      </p:graphicFrame>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7301471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0" imgW="360" imgH="360" progId="TCLayout.ActiveDocument.1">
                  <p:embed/>
                </p:oleObj>
              </mc:Choice>
              <mc:Fallback>
                <p:oleObj name="think-cell Slide" r:id="rId110" imgW="360" imgH="360" progId="TCLayout.ActiveDocument.1">
                  <p:embed/>
                  <p:pic>
                    <p:nvPicPr>
                      <p:cNvPr id="7" name="Object 6" hidden="1"/>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7438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台で安定して推移していく見込みである。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dirty="0"/>
              <a:t>ベトナムの為替制度は事実上、</a:t>
            </a:r>
            <a:r>
              <a:rPr lang="en-US" altLang="ja-JP" sz="1400" dirty="0"/>
              <a:t>US$</a:t>
            </a:r>
            <a:r>
              <a:rPr lang="ja-JP" altLang="en-US" sz="1400" dirty="0"/>
              <a:t>と連動するドルペッグ制を敷いている。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74508" cy="4165679"/>
            <a:chOff x="6342493" y="-215875"/>
            <a:chExt cx="1513351" cy="4196021"/>
          </a:xfrm>
        </p:grpSpPr>
        <p:sp>
          <p:nvSpPr>
            <p:cNvPr id="41" name="フリーフォーム 40"/>
            <p:cNvSpPr/>
            <p:nvPr/>
          </p:nvSpPr>
          <p:spPr>
            <a:xfrm>
              <a:off x="6639819"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0" name="Text Placeholder 12"/>
          <p:cNvSpPr>
            <a:spLocks noGrp="1"/>
          </p:cNvSpPr>
          <p:nvPr>
            <p:custDataLst>
              <p:tags r:id="rId4"/>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p:nvSpPr>
          <p:cNvPr id="75" name="Text Placeholder 12"/>
          <p:cNvSpPr>
            <a:spLocks noGrp="1"/>
          </p:cNvSpPr>
          <p:nvPr>
            <p:custDataLst>
              <p:tags r:id="rId5"/>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8" name="Text Placeholder 12"/>
          <p:cNvSpPr>
            <a:spLocks noGrp="1"/>
          </p:cNvSpPr>
          <p:nvPr>
            <p:custDataLst>
              <p:tags r:id="rId6"/>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p:nvSpPr>
          <p:cNvPr id="76" name="Text Placeholder 12"/>
          <p:cNvSpPr>
            <a:spLocks noGrp="1"/>
          </p:cNvSpPr>
          <p:nvPr>
            <p:custDataLst>
              <p:tags r:id="rId7"/>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77" name="Text Placeholder 12"/>
          <p:cNvSpPr>
            <a:spLocks noGrp="1"/>
          </p:cNvSpPr>
          <p:nvPr>
            <p:custDataLst>
              <p:tags r:id="rId8"/>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74" name="Text Placeholder 12"/>
          <p:cNvSpPr>
            <a:spLocks noGrp="1"/>
          </p:cNvSpPr>
          <p:nvPr>
            <p:custDataLst>
              <p:tags r:id="rId9"/>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p:nvSpPr>
          <p:cNvPr id="82" name="Text Placeholder 12"/>
          <p:cNvSpPr>
            <a:spLocks noGrp="1"/>
          </p:cNvSpPr>
          <p:nvPr>
            <p:custDataLst>
              <p:tags r:id="rId10"/>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78" name="Text Placeholder 12"/>
          <p:cNvSpPr>
            <a:spLocks noGrp="1"/>
          </p:cNvSpPr>
          <p:nvPr>
            <p:custDataLst>
              <p:tags r:id="rId11"/>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135" name="Text Placeholder 12"/>
          <p:cNvSpPr>
            <a:spLocks noGrp="1"/>
          </p:cNvSpPr>
          <p:nvPr>
            <p:custDataLst>
              <p:tags r:id="rId12"/>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p:nvSpPr>
          <p:cNvPr id="79" name="Text Placeholder 12"/>
          <p:cNvSpPr>
            <a:spLocks noGrp="1"/>
          </p:cNvSpPr>
          <p:nvPr>
            <p:custDataLst>
              <p:tags r:id="rId13"/>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p:nvSpPr>
          <p:cNvPr id="80" name="Text Placeholder 12"/>
          <p:cNvSpPr>
            <a:spLocks noGrp="1"/>
          </p:cNvSpPr>
          <p:nvPr>
            <p:custDataLst>
              <p:tags r:id="rId14"/>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81" name="Text Placeholder 12"/>
          <p:cNvSpPr>
            <a:spLocks noGrp="1"/>
          </p:cNvSpPr>
          <p:nvPr>
            <p:custDataLst>
              <p:tags r:id="rId15"/>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p:nvSpPr>
          <p:cNvPr id="73" name="Text Placeholder 12"/>
          <p:cNvSpPr>
            <a:spLocks noGrp="1"/>
          </p:cNvSpPr>
          <p:nvPr>
            <p:custDataLst>
              <p:tags r:id="rId16"/>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p:nvSpPr>
          <p:cNvPr id="83" name="Text Placeholder 12"/>
          <p:cNvSpPr>
            <a:spLocks noGrp="1"/>
          </p:cNvSpPr>
          <p:nvPr>
            <p:custDataLst>
              <p:tags r:id="rId17"/>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p:nvSpPr>
          <p:cNvPr id="69" name="Text Placeholder 12"/>
          <p:cNvSpPr>
            <a:spLocks noGrp="1"/>
          </p:cNvSpPr>
          <p:nvPr>
            <p:custDataLst>
              <p:tags r:id="rId18"/>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89" name="Text Placeholder 12"/>
          <p:cNvSpPr>
            <a:spLocks noGrp="1"/>
          </p:cNvSpPr>
          <p:nvPr>
            <p:custDataLst>
              <p:tags r:id="rId19"/>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p:nvSpPr>
          <p:cNvPr id="84" name="Text Placeholder 12"/>
          <p:cNvSpPr>
            <a:spLocks noGrp="1"/>
          </p:cNvSpPr>
          <p:nvPr>
            <p:custDataLst>
              <p:tags r:id="rId20"/>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p:nvSpPr>
          <p:cNvPr id="85" name="Text Placeholder 12"/>
          <p:cNvSpPr>
            <a:spLocks noGrp="1"/>
          </p:cNvSpPr>
          <p:nvPr>
            <p:custDataLst>
              <p:tags r:id="rId21"/>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p:nvSpPr>
          <p:cNvPr id="86" name="Text Placeholder 12"/>
          <p:cNvSpPr>
            <a:spLocks noGrp="1"/>
          </p:cNvSpPr>
          <p:nvPr>
            <p:custDataLst>
              <p:tags r:id="rId22"/>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p:nvSpPr>
          <p:cNvPr id="87" name="Text Placeholder 12"/>
          <p:cNvSpPr>
            <a:spLocks noGrp="1"/>
          </p:cNvSpPr>
          <p:nvPr>
            <p:custDataLst>
              <p:tags r:id="rId23"/>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p:nvSpPr>
          <p:cNvPr id="90" name="Text Placeholder 12"/>
          <p:cNvSpPr>
            <a:spLocks noGrp="1"/>
          </p:cNvSpPr>
          <p:nvPr>
            <p:custDataLst>
              <p:tags r:id="rId24"/>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p:nvSpPr>
          <p:cNvPr id="71" name="Text Placeholder 12"/>
          <p:cNvSpPr>
            <a:spLocks noGrp="1"/>
          </p:cNvSpPr>
          <p:nvPr>
            <p:custDataLst>
              <p:tags r:id="rId25"/>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72" name="Text Placeholder 12"/>
          <p:cNvSpPr>
            <a:spLocks noGrp="1"/>
          </p:cNvSpPr>
          <p:nvPr>
            <p:custDataLst>
              <p:tags r:id="rId26"/>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p:nvSpPr>
          <p:cNvPr id="133" name="Text Placeholder 12"/>
          <p:cNvSpPr>
            <a:spLocks noGrp="1"/>
          </p:cNvSpPr>
          <p:nvPr>
            <p:custDataLst>
              <p:tags r:id="rId27"/>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28"/>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29"/>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30"/>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graphicFrame>
        <p:nvGraphicFramePr>
          <p:cNvPr id="227" name="Chart 226">
            <a:extLst>
              <a:ext uri="{FF2B5EF4-FFF2-40B4-BE49-F238E27FC236}">
                <a16:creationId xmlns:a16="http://schemas.microsoft.com/office/drawing/2014/main" id="{5C4DFBBA-61C3-4D21-BC3D-B53655B22A0D}"/>
              </a:ext>
            </a:extLst>
          </p:cNvPr>
          <p:cNvGraphicFramePr/>
          <p:nvPr>
            <p:custDataLst>
              <p:tags r:id="rId31"/>
            </p:custDataLst>
            <p:extLst>
              <p:ext uri="{D42A27DB-BD31-4B8C-83A1-F6EECF244321}">
                <p14:modId xmlns:p14="http://schemas.microsoft.com/office/powerpoint/2010/main" val="1841799570"/>
              </p:ext>
            </p:extLst>
          </p:nvPr>
        </p:nvGraphicFramePr>
        <p:xfrm>
          <a:off x="5416550" y="2409825"/>
          <a:ext cx="4165600" cy="3622675"/>
        </p:xfrm>
        <a:graphic>
          <a:graphicData uri="http://schemas.openxmlformats.org/drawingml/2006/chart">
            <c:chart xmlns:c="http://schemas.openxmlformats.org/drawingml/2006/chart" xmlns:r="http://schemas.openxmlformats.org/officeDocument/2006/relationships" r:id="rId112"/>
          </a:graphicData>
        </a:graphic>
      </p:graphicFrame>
      <p:sp>
        <p:nvSpPr>
          <p:cNvPr id="153" name="テキスト プレースホルダ 9">
            <a:extLst>
              <a:ext uri="{FF2B5EF4-FFF2-40B4-BE49-F238E27FC236}">
                <a16:creationId xmlns:a16="http://schemas.microsoft.com/office/drawing/2014/main" id="{78B3E7D1-0ED3-4514-A0AC-2DB3CA9503D7}"/>
              </a:ext>
            </a:extLst>
          </p:cNvPr>
          <p:cNvSpPr>
            <a:spLocks noGrp="1"/>
          </p:cNvSpPr>
          <p:nvPr>
            <p:custDataLst>
              <p:tags r:id="rId32"/>
            </p:custDataLst>
          </p:nvPr>
        </p:nvSpPr>
        <p:spPr bwMode="gray">
          <a:xfrm>
            <a:off x="5195888" y="5262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F6A0C0-C918-44EF-A171-EE0B82CA6918}" type="datetime'1''''''''''''''''''''''''''''.''''''''5'''''''''''''''">
              <a:rPr lang="en-US" altLang="en-US" sz="1000" smtClean="0">
                <a:sym typeface="+mn-lt"/>
              </a:rPr>
              <a:pPr/>
              <a:t>1.5</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BF54F2F4-E1E9-4C16-B9DA-AE0D7CF6BB22}"/>
              </a:ext>
            </a:extLst>
          </p:cNvPr>
          <p:cNvSpPr>
            <a:spLocks noGrp="1"/>
          </p:cNvSpPr>
          <p:nvPr>
            <p:custDataLst>
              <p:tags r:id="rId33"/>
            </p:custDataLst>
          </p:nvPr>
        </p:nvSpPr>
        <p:spPr bwMode="gray">
          <a:xfrm>
            <a:off x="5195888" y="4043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339A28-7327-4D43-8C8C-13726F2B1E7D}" type="datetime'''''''''''''4''.''''''''''''''''''''''''5'''''''''''">
              <a:rPr lang="en-US" altLang="en-US" sz="1000" smtClean="0">
                <a:sym typeface="+mn-lt"/>
              </a:rPr>
              <a:pPr/>
              <a:t>4.5</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6B24CDB-28C2-4A1E-BFF1-5F472DEA255E}"/>
              </a:ext>
            </a:extLst>
          </p:cNvPr>
          <p:cNvSpPr>
            <a:spLocks noGrp="1"/>
          </p:cNvSpPr>
          <p:nvPr>
            <p:custDataLst>
              <p:tags r:id="rId34"/>
            </p:custDataLst>
          </p:nvPr>
        </p:nvSpPr>
        <p:spPr bwMode="gray">
          <a:xfrm>
            <a:off x="5195888" y="3840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30FC1A3-F9F0-4B10-863D-B65784D1A6DF}" type="datetime'5.''''''''''''''''''''''0'''''">
              <a:rPr lang="en-US" altLang="en-US" sz="1000" smtClean="0">
                <a:sym typeface="+mn-lt"/>
              </a:rPr>
              <a:pPr/>
              <a:t>5.0</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BDFEAD24-6645-4DCA-9F5C-392939ACE0A2}"/>
              </a:ext>
            </a:extLst>
          </p:cNvPr>
          <p:cNvSpPr>
            <a:spLocks noGrp="1"/>
          </p:cNvSpPr>
          <p:nvPr>
            <p:custDataLst>
              <p:tags r:id="rId35"/>
            </p:custDataLst>
          </p:nvPr>
        </p:nvSpPr>
        <p:spPr bwMode="gray">
          <a:xfrm>
            <a:off x="5195888" y="28225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523AB7-224E-46FA-BF2E-A82289861D0E}" type="datetime'''''''''7''''''''''.''''''''''''''''''''''''''5'">
              <a:rPr lang="en-US" altLang="en-US" sz="1000" smtClean="0">
                <a:sym typeface="+mn-lt"/>
              </a:rPr>
              <a:pPr/>
              <a:t>7.5</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277085D3-B694-47A5-BA52-420D55295FA8}"/>
              </a:ext>
            </a:extLst>
          </p:cNvPr>
          <p:cNvSpPr>
            <a:spLocks noGrp="1"/>
          </p:cNvSpPr>
          <p:nvPr>
            <p:custDataLst>
              <p:tags r:id="rId36"/>
            </p:custDataLst>
          </p:nvPr>
        </p:nvSpPr>
        <p:spPr bwMode="gray">
          <a:xfrm>
            <a:off x="5195888" y="4652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51B058-3EA0-4C40-97C0-038C96754670}" type="datetime'''''''''3''''''''''.''''''''''''''''''''''''''''0'">
              <a:rPr lang="en-US" altLang="en-US" sz="1000" smtClean="0">
                <a:sym typeface="+mn-lt"/>
              </a:rPr>
              <a:pPr/>
              <a:t>3.0</a:t>
            </a:fld>
            <a:endParaRPr lang="ja-JP" altLang="en-US" sz="1000" dirty="0">
              <a:sym typeface="+mn-lt"/>
            </a:endParaRPr>
          </a:p>
        </p:txBody>
      </p:sp>
      <p:sp>
        <p:nvSpPr>
          <p:cNvPr id="145" name="テキスト プレースホルダ 9">
            <a:extLst>
              <a:ext uri="{FF2B5EF4-FFF2-40B4-BE49-F238E27FC236}">
                <a16:creationId xmlns:a16="http://schemas.microsoft.com/office/drawing/2014/main" id="{9600B90F-4C3E-4E76-87EF-C0FC0B3D3CB1}"/>
              </a:ext>
            </a:extLst>
          </p:cNvPr>
          <p:cNvSpPr>
            <a:spLocks noGrp="1"/>
          </p:cNvSpPr>
          <p:nvPr>
            <p:custDataLst>
              <p:tags r:id="rId37"/>
            </p:custDataLst>
          </p:nvPr>
        </p:nvSpPr>
        <p:spPr bwMode="gray">
          <a:xfrm>
            <a:off x="5195888" y="3636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C8C6BC-993F-4959-AAF5-9A22EAD31465}" type="datetime'''''5''''''''''''''''''''''''''''''''''.''''5'''''''''''''">
              <a:rPr lang="en-US" altLang="en-US" sz="1000" smtClean="0">
                <a:sym typeface="+mn-lt"/>
              </a:rPr>
              <a:pPr/>
              <a:t>5.5</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E433A598-38FE-47F3-B690-607AC19AF2DB}"/>
              </a:ext>
            </a:extLst>
          </p:cNvPr>
          <p:cNvSpPr>
            <a:spLocks noGrp="1"/>
          </p:cNvSpPr>
          <p:nvPr>
            <p:custDataLst>
              <p:tags r:id="rId38"/>
            </p:custDataLst>
          </p:nvPr>
        </p:nvSpPr>
        <p:spPr bwMode="gray">
          <a:xfrm>
            <a:off x="5195888" y="3433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C5ACF07-48D5-47F7-8834-5DAF6F724BF3}" type="datetime'''''''''''''''''''''''''''''6''''''''''''''''''.''''''''''''0'">
              <a:rPr lang="en-US" altLang="en-US" sz="1000" smtClean="0">
                <a:sym typeface="+mn-lt"/>
              </a:rPr>
              <a:pPr/>
              <a:t>6.0</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3B477B62-F201-41EF-B04A-EB3DAE7B5E88}"/>
              </a:ext>
            </a:extLst>
          </p:cNvPr>
          <p:cNvSpPr>
            <a:spLocks noGrp="1"/>
          </p:cNvSpPr>
          <p:nvPr>
            <p:custDataLst>
              <p:tags r:id="rId39"/>
            </p:custDataLst>
          </p:nvPr>
        </p:nvSpPr>
        <p:spPr bwMode="gray">
          <a:xfrm>
            <a:off x="5195888" y="58737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B9B21A-7F9E-4511-9515-5ACDF19179BF}" type="datetime'''''''''''''''''''0''''.0'''''">
              <a:rPr lang="en-US" altLang="en-US" sz="1000" smtClean="0">
                <a:sym typeface="+mn-lt"/>
              </a:rPr>
              <a:pPr/>
              <a:t>0.0</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A4C61669-A210-46C2-9E9C-E2568C73DB93}"/>
              </a:ext>
            </a:extLst>
          </p:cNvPr>
          <p:cNvSpPr>
            <a:spLocks noGrp="1"/>
          </p:cNvSpPr>
          <p:nvPr>
            <p:custDataLst>
              <p:tags r:id="rId40"/>
            </p:custDataLst>
          </p:nvPr>
        </p:nvSpPr>
        <p:spPr bwMode="gray">
          <a:xfrm>
            <a:off x="5195888" y="4856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BECE0D-0064-4B51-B8BF-9E11F1D8B14A}" type="datetime'2''''''''''''.''''''''5'''''''''''''''''''''''''''''''''''''''">
              <a:rPr lang="en-US" altLang="en-US" sz="1000" smtClean="0">
                <a:sym typeface="+mn-lt"/>
              </a:rPr>
              <a:pPr/>
              <a:t>2.5</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03DAB669-C9CA-4926-B886-0589E8E701DA}"/>
              </a:ext>
            </a:extLst>
          </p:cNvPr>
          <p:cNvSpPr>
            <a:spLocks noGrp="1"/>
          </p:cNvSpPr>
          <p:nvPr>
            <p:custDataLst>
              <p:tags r:id="rId41"/>
            </p:custDataLst>
          </p:nvPr>
        </p:nvSpPr>
        <p:spPr bwMode="gray">
          <a:xfrm>
            <a:off x="5195888" y="5670550"/>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E6F9F3-5A2D-4FEC-A68F-699FD76B2021}" type="datetime'''''''0''''''.''''''''''''''''''''''5'''''''''''''">
              <a:rPr lang="en-US" altLang="en-US" sz="1000" smtClean="0">
                <a:sym typeface="+mn-lt"/>
              </a:rPr>
              <a:pPr/>
              <a:t>0.5</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F07577E6-FEAC-45AF-9168-E1D1FA4E1DDA}"/>
              </a:ext>
            </a:extLst>
          </p:cNvPr>
          <p:cNvSpPr>
            <a:spLocks noGrp="1"/>
          </p:cNvSpPr>
          <p:nvPr>
            <p:custDataLst>
              <p:tags r:id="rId42"/>
            </p:custDataLst>
          </p:nvPr>
        </p:nvSpPr>
        <p:spPr bwMode="gray">
          <a:xfrm>
            <a:off x="5195888" y="50593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5278DB4-68FD-45EF-A2C7-0EA83726656D}" type="datetime'''''''''''''''''''''''''2.''''''''''''0'''''''''''''''''''''''">
              <a:rPr lang="en-US" altLang="en-US" sz="1000" smtClean="0">
                <a:sym typeface="+mn-lt"/>
              </a:rPr>
              <a:pPr/>
              <a:t>2.0</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F1EA200E-D5D8-4BAF-AD8A-468303ED036C}"/>
              </a:ext>
            </a:extLst>
          </p:cNvPr>
          <p:cNvSpPr>
            <a:spLocks noGrp="1"/>
          </p:cNvSpPr>
          <p:nvPr>
            <p:custDataLst>
              <p:tags r:id="rId43"/>
            </p:custDataLst>
          </p:nvPr>
        </p:nvSpPr>
        <p:spPr bwMode="gray">
          <a:xfrm>
            <a:off x="5195888" y="26193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96DF9C3-2ECD-4707-946E-E01640026B03}" type="datetime'''''''''''''''''''''''''''''''8''.''''0'''''''''''''''''''''''">
              <a:rPr lang="en-US" altLang="en-US" sz="1000" smtClean="0">
                <a:sym typeface="+mn-lt"/>
              </a:rPr>
              <a:pPr/>
              <a:t>8.0</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B36F0B74-5DB7-4B75-870F-C018F115B5F0}"/>
              </a:ext>
            </a:extLst>
          </p:cNvPr>
          <p:cNvSpPr>
            <a:spLocks noGrp="1"/>
          </p:cNvSpPr>
          <p:nvPr>
            <p:custDataLst>
              <p:tags r:id="rId44"/>
            </p:custDataLst>
          </p:nvPr>
        </p:nvSpPr>
        <p:spPr bwMode="gray">
          <a:xfrm>
            <a:off x="5195888" y="24161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2E96A2-AB5F-4E64-BFC5-20B65574DA06}" type="datetime'''''''''''''''''''8.''''''''''''''''''5'''''''''">
              <a:rPr lang="en-US" altLang="en-US" sz="1000" smtClean="0">
                <a:sym typeface="+mn-lt"/>
              </a:rPr>
              <a:pPr/>
              <a:t>8.5</a:t>
            </a:fld>
            <a:endParaRPr lang="ja-JP" altLang="en-US" sz="1000" dirty="0">
              <a:sym typeface="+mn-lt"/>
            </a:endParaRPr>
          </a:p>
        </p:txBody>
      </p:sp>
      <p:sp>
        <p:nvSpPr>
          <p:cNvPr id="150" name="テキスト プレースホルダ 9">
            <a:extLst>
              <a:ext uri="{FF2B5EF4-FFF2-40B4-BE49-F238E27FC236}">
                <a16:creationId xmlns:a16="http://schemas.microsoft.com/office/drawing/2014/main" id="{6137FCF9-684F-4C9B-BA95-6000ED98797A}"/>
              </a:ext>
            </a:extLst>
          </p:cNvPr>
          <p:cNvSpPr>
            <a:spLocks noGrp="1"/>
          </p:cNvSpPr>
          <p:nvPr>
            <p:custDataLst>
              <p:tags r:id="rId45"/>
            </p:custDataLst>
          </p:nvPr>
        </p:nvSpPr>
        <p:spPr bwMode="gray">
          <a:xfrm>
            <a:off x="5195888" y="3230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E4732D-A29F-4B71-A36D-1D054867F1B6}" type="datetime'''''''6''''''''''.''''''''''''''''''''''''''''''''5'''''">
              <a:rPr lang="en-US" altLang="en-US" sz="1000" smtClean="0">
                <a:sym typeface="+mn-lt"/>
              </a:rPr>
              <a:pPr/>
              <a:t>6.5</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916CEBD4-F40E-46E2-8C50-A91FCE87CBEE}"/>
              </a:ext>
            </a:extLst>
          </p:cNvPr>
          <p:cNvSpPr>
            <a:spLocks noGrp="1"/>
          </p:cNvSpPr>
          <p:nvPr>
            <p:custDataLst>
              <p:tags r:id="rId46"/>
            </p:custDataLst>
          </p:nvPr>
        </p:nvSpPr>
        <p:spPr bwMode="gray">
          <a:xfrm>
            <a:off x="5195888" y="5465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883029-91EB-4510-912A-69F6CA5473DF}" type="datetime'''''''''''''''''''''1''''.''''''''''''''''''''''0'''''''''">
              <a:rPr lang="en-US" altLang="en-US" sz="1000" smtClean="0">
                <a:sym typeface="+mn-lt"/>
              </a:rPr>
              <a:pPr/>
              <a:t>1.0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F40DA008-59E2-4EFE-AF23-F9D79E40E8F4}"/>
              </a:ext>
            </a:extLst>
          </p:cNvPr>
          <p:cNvSpPr>
            <a:spLocks noGrp="1"/>
          </p:cNvSpPr>
          <p:nvPr>
            <p:custDataLst>
              <p:tags r:id="rId47"/>
            </p:custDataLst>
          </p:nvPr>
        </p:nvSpPr>
        <p:spPr bwMode="gray">
          <a:xfrm>
            <a:off x="5195888" y="4449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798192E-D294-44AF-8119-3677C067D069}" type="datetime'''''''''''''3''''''''''''''''.''''''5'''''''">
              <a:rPr lang="en-US" altLang="en-US" sz="1000" smtClean="0">
                <a:sym typeface="+mn-lt"/>
              </a:rPr>
              <a:pPr/>
              <a:t>3.5</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DD7BCA8D-5954-4CBE-BA02-7DD37AD60F50}"/>
              </a:ext>
            </a:extLst>
          </p:cNvPr>
          <p:cNvSpPr>
            <a:spLocks noGrp="1"/>
          </p:cNvSpPr>
          <p:nvPr>
            <p:custDataLst>
              <p:tags r:id="rId48"/>
            </p:custDataLst>
          </p:nvPr>
        </p:nvSpPr>
        <p:spPr bwMode="gray">
          <a:xfrm>
            <a:off x="5195888" y="3027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D24A263-04E0-4D68-A0F0-CA36659EAFB7}" type="datetime'''''''''7''''''''''.''''''''0'''''''">
              <a:rPr lang="en-US" altLang="en-US" sz="1000" smtClean="0">
                <a:sym typeface="+mn-lt"/>
              </a:rPr>
              <a:pPr/>
              <a:t>7.0</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4B394C64-5446-4068-B599-133450C6D5A2}"/>
              </a:ext>
            </a:extLst>
          </p:cNvPr>
          <p:cNvSpPr>
            <a:spLocks noGrp="1"/>
          </p:cNvSpPr>
          <p:nvPr>
            <p:custDataLst>
              <p:tags r:id="rId49"/>
            </p:custDataLst>
          </p:nvPr>
        </p:nvSpPr>
        <p:spPr bwMode="gray">
          <a:xfrm>
            <a:off x="5195888" y="4246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DC68D51-3F52-4AAB-8696-1E1EDF4E0BC4}" type="datetime'''''''''4''''.''''''''''''''''''''''''''0'''''''''''''''''''''">
              <a:rPr lang="en-US" altLang="en-US" sz="1000" smtClean="0">
                <a:sym typeface="+mn-lt"/>
              </a:rPr>
              <a:pPr/>
              <a:t>4.0</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6503AFC0-F7FC-4E97-9041-4C1CC9F9F8CF}"/>
              </a:ext>
            </a:extLst>
          </p:cNvPr>
          <p:cNvSpPr>
            <a:spLocks noGrp="1"/>
          </p:cNvSpPr>
          <p:nvPr>
            <p:custDataLst>
              <p:tags r:id="rId50"/>
            </p:custDataLst>
          </p:nvPr>
        </p:nvSpPr>
        <p:spPr bwMode="gray">
          <a:xfrm>
            <a:off x="6667500" y="27336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F4327-6BD2-4D20-8DD1-F9245753BA1B}" type="datetime'''''''''''''''''''''''''''''''''''''7.''''''''''''''3'''''''">
              <a:rPr lang="en-US" altLang="en-US" sz="1000" smtClean="0"/>
              <a:pPr/>
              <a:t>7.3</a:t>
            </a:fld>
            <a:endParaRPr kumimoji="0" lang="ja-JP" altLang="en-US" sz="1000" dirty="0">
              <a:sym typeface="+mn-lt"/>
            </a:endParaRPr>
          </a:p>
        </p:txBody>
      </p:sp>
      <p:sp>
        <p:nvSpPr>
          <p:cNvPr id="203" name="テキスト プレースホルダ 9">
            <a:extLst>
              <a:ext uri="{FF2B5EF4-FFF2-40B4-BE49-F238E27FC236}">
                <a16:creationId xmlns:a16="http://schemas.microsoft.com/office/drawing/2014/main" id="{7AB67CD0-27DE-4FC6-820C-21170B1BE3B8}"/>
              </a:ext>
            </a:extLst>
          </p:cNvPr>
          <p:cNvSpPr>
            <a:spLocks noGrp="1"/>
          </p:cNvSpPr>
          <p:nvPr>
            <p:custDataLst>
              <p:tags r:id="rId51"/>
            </p:custDataLst>
          </p:nvPr>
        </p:nvSpPr>
        <p:spPr bwMode="auto">
          <a:xfrm>
            <a:off x="90598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41A269-F061-428E-8B5A-C9151AF07B8E}" type="datetime'''2''''''''''''''0'''''''''''''''''''''''''''''''''''">
              <a:rPr lang="en-US" altLang="en-US" sz="1000" smtClean="0"/>
              <a:pPr/>
              <a:t>20</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61CEF45D-1C92-4886-8E1A-847EEB744E65}"/>
              </a:ext>
            </a:extLst>
          </p:cNvPr>
          <p:cNvSpPr>
            <a:spLocks noGrp="1"/>
          </p:cNvSpPr>
          <p:nvPr>
            <p:custDataLst>
              <p:tags r:id="rId52"/>
            </p:custDataLst>
          </p:nvPr>
        </p:nvSpPr>
        <p:spPr bwMode="gray">
          <a:xfrm>
            <a:off x="8485188" y="36972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18C32E-F40F-45CF-B0AE-7C95D279976D}" type="datetime'''4''''''''''.''''''''''9'''''''''''''''">
              <a:rPr lang="en-US" altLang="en-US" sz="1000" smtClean="0"/>
              <a:pPr/>
              <a:t>4.9</a:t>
            </a:fld>
            <a:endParaRPr kumimoji="0" lang="ja-JP" altLang="en-US" sz="1000" dirty="0">
              <a:sym typeface="+mn-lt"/>
            </a:endParaRPr>
          </a:p>
        </p:txBody>
      </p:sp>
      <p:sp>
        <p:nvSpPr>
          <p:cNvPr id="198" name="テキスト プレースホルダ 9">
            <a:extLst>
              <a:ext uri="{FF2B5EF4-FFF2-40B4-BE49-F238E27FC236}">
                <a16:creationId xmlns:a16="http://schemas.microsoft.com/office/drawing/2014/main" id="{367FD1D3-DE6C-4C09-BD03-72CA3A83A3E7}"/>
              </a:ext>
            </a:extLst>
          </p:cNvPr>
          <p:cNvSpPr>
            <a:spLocks noGrp="1"/>
          </p:cNvSpPr>
          <p:nvPr>
            <p:custDataLst>
              <p:tags r:id="rId53"/>
            </p:custDataLst>
          </p:nvPr>
        </p:nvSpPr>
        <p:spPr bwMode="auto">
          <a:xfrm>
            <a:off x="83327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A40986-3759-4A82-A1EE-62176B79A20F}" type="datetime'''''1''''''6'''''">
              <a:rPr lang="en-US" altLang="en-US" sz="1000" smtClean="0"/>
              <a:pPr/>
              <a:t>16</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F76C0AB0-B593-4F92-A8BF-E08BBAF7A605}"/>
              </a:ext>
            </a:extLst>
          </p:cNvPr>
          <p:cNvSpPr>
            <a:spLocks noGrp="1"/>
          </p:cNvSpPr>
          <p:nvPr>
            <p:custDataLst>
              <p:tags r:id="rId54"/>
            </p:custDataLst>
          </p:nvPr>
        </p:nvSpPr>
        <p:spPr bwMode="auto">
          <a:xfrm>
            <a:off x="92408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1EDDF0-862E-42E4-A58D-52EBEE197C63}" type="datetime'''''''''''''''''''''''2''''''''''''''''1'''''''''''''''''''''">
              <a:rPr lang="en-US" altLang="en-US" sz="1000" smtClean="0"/>
              <a:pPr/>
              <a:t>21</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D582A608-DCDF-438F-BB95-18C276A70F4A}"/>
              </a:ext>
            </a:extLst>
          </p:cNvPr>
          <p:cNvSpPr>
            <a:spLocks noGrp="1"/>
          </p:cNvSpPr>
          <p:nvPr>
            <p:custDataLst>
              <p:tags r:id="rId55"/>
            </p:custDataLst>
          </p:nvPr>
        </p:nvSpPr>
        <p:spPr bwMode="auto">
          <a:xfrm>
            <a:off x="88773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A616BE-AC81-4BF4-B9EB-FF54F9857E3C}" type="datetime'''''''''''''''1''''''''''''''''''''''''''''''''''''''''''9'">
              <a:rPr lang="en-US" altLang="en-US" sz="1000" smtClean="0"/>
              <a:pPr/>
              <a:t>19</a:t>
            </a:fld>
            <a:endParaRPr kumimoji="0" lang="ja-JP" altLang="en-US" sz="1000" dirty="0">
              <a:sym typeface="+mn-lt"/>
            </a:endParaRPr>
          </a:p>
        </p:txBody>
      </p:sp>
      <p:sp>
        <p:nvSpPr>
          <p:cNvPr id="202" name="テキスト プレースホルダ 9">
            <a:extLst>
              <a:ext uri="{FF2B5EF4-FFF2-40B4-BE49-F238E27FC236}">
                <a16:creationId xmlns:a16="http://schemas.microsoft.com/office/drawing/2014/main" id="{D4FA349C-5ABA-4DD2-A3AB-E146664B1220}"/>
              </a:ext>
            </a:extLst>
          </p:cNvPr>
          <p:cNvSpPr>
            <a:spLocks noGrp="1"/>
          </p:cNvSpPr>
          <p:nvPr>
            <p:custDataLst>
              <p:tags r:id="rId56"/>
            </p:custDataLst>
          </p:nvPr>
        </p:nvSpPr>
        <p:spPr bwMode="gray">
          <a:xfrm>
            <a:off x="9031288" y="38417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07A5C2-129C-4869-96C2-C284797D192E}" type="datetime'''''''''''''''''''4''''''''''''.''''''''''6'''''''''''''''">
              <a:rPr lang="en-US" altLang="en-US" sz="1000" smtClean="0"/>
              <a:pPr/>
              <a:t>4.6</a:t>
            </a:fld>
            <a:endParaRPr kumimoji="0" lang="ja-JP" altLang="en-US" sz="1000" dirty="0">
              <a:sym typeface="+mn-lt"/>
            </a:endParaRPr>
          </a:p>
        </p:txBody>
      </p:sp>
      <p:sp useBgFill="1">
        <p:nvSpPr>
          <p:cNvPr id="159" name="テキスト プレースホルダ 9">
            <a:extLst>
              <a:ext uri="{FF2B5EF4-FFF2-40B4-BE49-F238E27FC236}">
                <a16:creationId xmlns:a16="http://schemas.microsoft.com/office/drawing/2014/main" id="{191D2F3E-277C-45CB-AEE4-9086E74DE0F7}"/>
              </a:ext>
            </a:extLst>
          </p:cNvPr>
          <p:cNvSpPr>
            <a:spLocks noGrp="1"/>
          </p:cNvSpPr>
          <p:nvPr>
            <p:custDataLst>
              <p:tags r:id="rId57"/>
            </p:custDataLst>
          </p:nvPr>
        </p:nvSpPr>
        <p:spPr bwMode="gray">
          <a:xfrm>
            <a:off x="7212013" y="38528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779B66-89C9-4A48-A245-95DA12AFC9F0}" type="datetime'''''4''''.''''''5'''''''''''''''''''''''''''''''''''''''''''''">
              <a:rPr lang="en-US" altLang="en-US" sz="1000" smtClean="0">
                <a:effectLst/>
              </a:rPr>
              <a:pPr/>
              <a:t>4.5</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7550499F-D55F-4D5C-8AA3-ACD91DB66C2A}"/>
              </a:ext>
            </a:extLst>
          </p:cNvPr>
          <p:cNvSpPr>
            <a:spLocks noGrp="1"/>
          </p:cNvSpPr>
          <p:nvPr>
            <p:custDataLst>
              <p:tags r:id="rId58"/>
            </p:custDataLst>
          </p:nvPr>
        </p:nvSpPr>
        <p:spPr bwMode="auto">
          <a:xfrm>
            <a:off x="70596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8DB37-C265-4376-A9CD-8581CDAF0387}" type="datetime'''''''''''''0''''''''''''9'''''''''''''''''">
              <a:rPr lang="en-US" altLang="en-US" sz="1000" smtClean="0"/>
              <a:pPr/>
              <a:t>09</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37D68769-3925-45D2-AB88-3BD4BF3752BB}"/>
              </a:ext>
            </a:extLst>
          </p:cNvPr>
          <p:cNvSpPr>
            <a:spLocks noGrp="1"/>
          </p:cNvSpPr>
          <p:nvPr>
            <p:custDataLst>
              <p:tags r:id="rId59"/>
            </p:custDataLst>
          </p:nvPr>
        </p:nvSpPr>
        <p:spPr bwMode="auto">
          <a:xfrm>
            <a:off x="65135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BF5C4-4E47-4331-9126-0FC83D454524}" type="datetime'''''''''''''''''''''0''6'''">
              <a:rPr lang="en-US" altLang="en-US" sz="1000" smtClean="0"/>
              <a:pPr/>
              <a:t>06</a:t>
            </a:fld>
            <a:endParaRPr kumimoji="0" lang="ja-JP" altLang="en-US" sz="1000" dirty="0">
              <a:sym typeface="+mn-lt"/>
            </a:endParaRPr>
          </a:p>
        </p:txBody>
      </p:sp>
      <p:sp useBgFill="1">
        <p:nvSpPr>
          <p:cNvPr id="197" name="テキスト プレースホルダ 9">
            <a:extLst>
              <a:ext uri="{FF2B5EF4-FFF2-40B4-BE49-F238E27FC236}">
                <a16:creationId xmlns:a16="http://schemas.microsoft.com/office/drawing/2014/main" id="{8C79CA4A-1E18-4350-9B37-D5651D79F21A}"/>
              </a:ext>
            </a:extLst>
          </p:cNvPr>
          <p:cNvSpPr>
            <a:spLocks noGrp="1"/>
          </p:cNvSpPr>
          <p:nvPr>
            <p:custDataLst>
              <p:tags r:id="rId60"/>
            </p:custDataLst>
          </p:nvPr>
        </p:nvSpPr>
        <p:spPr bwMode="gray">
          <a:xfrm>
            <a:off x="8304213" y="371633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3228DB-25D4-4C81-9AEC-BF6A7164769F}" type="datetime'''''''''4''''''''''''''''''''.9'">
              <a:rPr lang="en-US" altLang="en-US" sz="1000" smtClean="0">
                <a:effectLst/>
              </a:rPr>
              <a:pPr/>
              <a:t>4.9</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2CE4645B-EC7F-430F-887D-811BCB1B20FB}"/>
              </a:ext>
            </a:extLst>
          </p:cNvPr>
          <p:cNvSpPr>
            <a:spLocks noGrp="1"/>
          </p:cNvSpPr>
          <p:nvPr>
            <p:custDataLst>
              <p:tags r:id="rId61"/>
            </p:custDataLst>
          </p:nvPr>
        </p:nvSpPr>
        <p:spPr bwMode="auto">
          <a:xfrm>
            <a:off x="5195888" y="2162175"/>
            <a:ext cx="615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千ドン）</a:t>
            </a:r>
          </a:p>
        </p:txBody>
      </p:sp>
      <p:sp>
        <p:nvSpPr>
          <p:cNvPr id="199" name="テキスト プレースホルダ 9">
            <a:extLst>
              <a:ext uri="{FF2B5EF4-FFF2-40B4-BE49-F238E27FC236}">
                <a16:creationId xmlns:a16="http://schemas.microsoft.com/office/drawing/2014/main" id="{7AD98762-CB60-4C7B-9CBC-8689F2C4B321}"/>
              </a:ext>
            </a:extLst>
          </p:cNvPr>
          <p:cNvSpPr>
            <a:spLocks noGrp="1"/>
          </p:cNvSpPr>
          <p:nvPr>
            <p:custDataLst>
              <p:tags r:id="rId62"/>
            </p:custDataLst>
          </p:nvPr>
        </p:nvSpPr>
        <p:spPr bwMode="auto">
          <a:xfrm>
            <a:off x="8513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350D06-97C4-4CEC-9CD1-0D652AD6D471}" type="datetime'''''''''''''''''''''''''''''''1''''''''''''''''''7'">
              <a:rPr lang="en-US" altLang="en-US" sz="1000" smtClean="0"/>
              <a:pPr/>
              <a:t>17</a:t>
            </a:fld>
            <a:endParaRPr kumimoji="0" lang="ja-JP" altLang="en-US" sz="1000" dirty="0">
              <a:sym typeface="+mn-lt"/>
            </a:endParaRPr>
          </a:p>
        </p:txBody>
      </p:sp>
      <p:sp useBgFill="1">
        <p:nvSpPr>
          <p:cNvPr id="172" name="テキスト プレースホルダ 9">
            <a:extLst>
              <a:ext uri="{FF2B5EF4-FFF2-40B4-BE49-F238E27FC236}">
                <a16:creationId xmlns:a16="http://schemas.microsoft.com/office/drawing/2014/main" id="{2FCFF17F-9AB2-49BA-A5CD-6EB91C221CE8}"/>
              </a:ext>
            </a:extLst>
          </p:cNvPr>
          <p:cNvSpPr>
            <a:spLocks noGrp="1"/>
          </p:cNvSpPr>
          <p:nvPr>
            <p:custDataLst>
              <p:tags r:id="rId63"/>
            </p:custDataLst>
          </p:nvPr>
        </p:nvSpPr>
        <p:spPr bwMode="gray">
          <a:xfrm>
            <a:off x="5530850" y="25908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DAD05-2B2F-4500-B84C-F20FAF1D71DA}" type="datetime'''''''''''7''''''''''''.''''''''''''7'''''''''''''''''''''''''">
              <a:rPr lang="en-US" altLang="en-US" sz="1000" smtClean="0">
                <a:effectLst/>
              </a:rPr>
              <a:pPr/>
              <a:t>7.7</a:t>
            </a:fld>
            <a:endParaRPr kumimoji="0" lang="ja-JP" altLang="en-US" sz="1000" dirty="0">
              <a:sym typeface="+mn-lt"/>
            </a:endParaRPr>
          </a:p>
        </p:txBody>
      </p:sp>
      <p:sp>
        <p:nvSpPr>
          <p:cNvPr id="193" name="テキスト プレースホルダ 9">
            <a:extLst>
              <a:ext uri="{FF2B5EF4-FFF2-40B4-BE49-F238E27FC236}">
                <a16:creationId xmlns:a16="http://schemas.microsoft.com/office/drawing/2014/main" id="{8DE01029-58E3-44B7-A414-15CDF3849FFC}"/>
              </a:ext>
            </a:extLst>
          </p:cNvPr>
          <p:cNvSpPr>
            <a:spLocks noGrp="1"/>
          </p:cNvSpPr>
          <p:nvPr>
            <p:custDataLst>
              <p:tags r:id="rId64"/>
            </p:custDataLst>
          </p:nvPr>
        </p:nvSpPr>
        <p:spPr bwMode="auto">
          <a:xfrm>
            <a:off x="72405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A0BCF5-9F20-40D3-9B91-881A75BC7D36}" type="datetime'''''''''''''1''''''''''''''''''''''''''''''''''''0'''''">
              <a:rPr lang="en-US" altLang="en-US" sz="1000" smtClean="0"/>
              <a:pPr/>
              <a:t>10</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9E5E24BB-9F5F-4DA7-AAE9-498E79C6DB93}"/>
              </a:ext>
            </a:extLst>
          </p:cNvPr>
          <p:cNvSpPr>
            <a:spLocks noGrp="1"/>
          </p:cNvSpPr>
          <p:nvPr>
            <p:custDataLst>
              <p:tags r:id="rId65"/>
            </p:custDataLst>
          </p:nvPr>
        </p:nvSpPr>
        <p:spPr bwMode="gray">
          <a:xfrm>
            <a:off x="5576888" y="23495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850B62-5722-459A-8E18-536CF45B6CC8}" type="datetime'''''''''''8''''''''''''''''.''''''''''''''''''2'''">
              <a:rPr lang="en-US" altLang="en-US" sz="1000" smtClean="0"/>
              <a:pPr/>
              <a:t>8.2</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2A30ECC0-2F1E-43B1-95B0-8C1F2736274B}"/>
              </a:ext>
            </a:extLst>
          </p:cNvPr>
          <p:cNvSpPr>
            <a:spLocks noGrp="1"/>
          </p:cNvSpPr>
          <p:nvPr>
            <p:custDataLst>
              <p:tags r:id="rId66"/>
            </p:custDataLst>
          </p:nvPr>
        </p:nvSpPr>
        <p:spPr bwMode="auto">
          <a:xfrm>
            <a:off x="535305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E8A76D-7FAD-4625-B0E9-0A7A90EA9F37}" type="datetime'''''''''''''''''''''''''''2''00''''''0'''''''">
              <a:rPr lang="en-US" altLang="en-US" sz="1000" smtClean="0"/>
              <a:pPr/>
              <a:t>2000</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D5368AD9-CD2C-4C56-A78B-0A04FEF43E88}"/>
              </a:ext>
            </a:extLst>
          </p:cNvPr>
          <p:cNvSpPr>
            <a:spLocks noGrp="1"/>
          </p:cNvSpPr>
          <p:nvPr>
            <p:custDataLst>
              <p:tags r:id="rId67"/>
            </p:custDataLst>
          </p:nvPr>
        </p:nvSpPr>
        <p:spPr bwMode="auto">
          <a:xfrm>
            <a:off x="5605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568168-689F-4C33-B7C7-AC241771EC22}" type="datetime'''''''''''''''''0''''''''''''''''''''''''''''1'''''''">
              <a:rPr lang="en-US" altLang="en-US" sz="1000" smtClean="0"/>
              <a:pPr/>
              <a:t>01</a:t>
            </a:fld>
            <a:endParaRPr kumimoji="0" lang="ja-JP" altLang="en-US" sz="1000" dirty="0">
              <a:sym typeface="+mn-lt"/>
            </a:endParaRPr>
          </a:p>
        </p:txBody>
      </p:sp>
      <p:sp useBgFill="1">
        <p:nvSpPr>
          <p:cNvPr id="177" name="テキスト プレースホルダ 9">
            <a:extLst>
              <a:ext uri="{FF2B5EF4-FFF2-40B4-BE49-F238E27FC236}">
                <a16:creationId xmlns:a16="http://schemas.microsoft.com/office/drawing/2014/main" id="{008140BE-3BD1-419B-B116-2CB865BCFAEF}"/>
              </a:ext>
            </a:extLst>
          </p:cNvPr>
          <p:cNvSpPr>
            <a:spLocks noGrp="1"/>
          </p:cNvSpPr>
          <p:nvPr>
            <p:custDataLst>
              <p:tags r:id="rId68"/>
            </p:custDataLst>
          </p:nvPr>
        </p:nvSpPr>
        <p:spPr bwMode="gray">
          <a:xfrm>
            <a:off x="7394575"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B46849-63A8-42F9-B0AE-3B8D4EB4D54A}" type="datetime'''''''3''.''''''''''8'''''''''''">
              <a:rPr lang="en-US" altLang="en-US" sz="1000" smtClean="0">
                <a:effectLst/>
              </a:rPr>
              <a:pPr/>
              <a:t>3.8</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8E024D81-3E2A-4F78-8592-795BAD54B709}"/>
              </a:ext>
            </a:extLst>
          </p:cNvPr>
          <p:cNvSpPr>
            <a:spLocks noGrp="1"/>
          </p:cNvSpPr>
          <p:nvPr>
            <p:custDataLst>
              <p:tags r:id="rId69"/>
            </p:custDataLst>
          </p:nvPr>
        </p:nvSpPr>
        <p:spPr bwMode="gray">
          <a:xfrm>
            <a:off x="5757863" y="23828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E775ED-BE32-4617-AF28-E4CD2AC7A8B9}" type="datetime'''''8''''''''''''''''''''''''''''''''''.''''2'''''''''">
              <a:rPr lang="en-US" altLang="en-US" sz="1000" smtClean="0"/>
              <a:pPr/>
              <a:t>8.2</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96B1CD28-ED46-479B-9B09-6A5760818472}"/>
              </a:ext>
            </a:extLst>
          </p:cNvPr>
          <p:cNvSpPr>
            <a:spLocks noGrp="1"/>
          </p:cNvSpPr>
          <p:nvPr>
            <p:custDataLst>
              <p:tags r:id="rId70"/>
            </p:custDataLst>
          </p:nvPr>
        </p:nvSpPr>
        <p:spPr bwMode="gray">
          <a:xfrm>
            <a:off x="6484938" y="27495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8F67C-4BFF-4337-9769-4580EB0690F1}" type="datetime'''7''''''''''.''''''''''''''''''''''''''3'''''''''''''''''''">
              <a:rPr lang="en-US" altLang="en-US" sz="1000" smtClean="0"/>
              <a:pPr/>
              <a:t>7.3</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A759700B-0D5F-4F7A-B66B-E67F451A49D1}"/>
              </a:ext>
            </a:extLst>
          </p:cNvPr>
          <p:cNvSpPr>
            <a:spLocks noGrp="1"/>
          </p:cNvSpPr>
          <p:nvPr>
            <p:custDataLst>
              <p:tags r:id="rId71"/>
            </p:custDataLst>
          </p:nvPr>
        </p:nvSpPr>
        <p:spPr bwMode="auto">
          <a:xfrm>
            <a:off x="5786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B8EFC3-3330-4664-92B6-096244A33253}" type="datetime'''''''''''0''''''''''''''''''2'''''''''''''''">
              <a:rPr lang="en-US" altLang="en-US" sz="1000" smtClean="0"/>
              <a:pPr/>
              <a:t>02</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B02571D6-D459-4DC0-AF7C-A7E3AAEF2C1F}"/>
              </a:ext>
            </a:extLst>
          </p:cNvPr>
          <p:cNvSpPr>
            <a:spLocks noGrp="1"/>
          </p:cNvSpPr>
          <p:nvPr>
            <p:custDataLst>
              <p:tags r:id="rId72"/>
            </p:custDataLst>
          </p:nvPr>
        </p:nvSpPr>
        <p:spPr bwMode="gray">
          <a:xfrm>
            <a:off x="7940675" y="3654425"/>
            <a:ext cx="20955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70A5D9-4296-4A1B-AE89-2444B84D96CA}" type="datetime'''''''''''''''''''''''''5''''''''.''''''''''0'''''''''">
              <a:rPr lang="en-US" altLang="en-US" sz="1000" smtClean="0">
                <a:effectLst/>
              </a:rPr>
              <a:pPr/>
              <a:t>5.0</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BB5693C7-9D9E-4B44-858E-EBB457B3AFA4}"/>
              </a:ext>
            </a:extLst>
          </p:cNvPr>
          <p:cNvSpPr>
            <a:spLocks noGrp="1"/>
          </p:cNvSpPr>
          <p:nvPr>
            <p:custDataLst>
              <p:tags r:id="rId73"/>
            </p:custDataLst>
          </p:nvPr>
        </p:nvSpPr>
        <p:spPr bwMode="gray">
          <a:xfrm>
            <a:off x="9212263" y="37417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C8EE53-78C7-48E9-99F2-411438BCA9EE}" type="datetime'''''''''''''4''''''''''''''.''''''''''''''''''''''8'">
              <a:rPr lang="en-US" altLang="en-US" sz="1000" smtClean="0"/>
              <a:pPr/>
              <a:t>4.8</a:t>
            </a:fld>
            <a:endParaRPr kumimoji="0" lang="ja-JP" altLang="en-US" sz="1000" dirty="0">
              <a:sym typeface="+mn-lt"/>
            </a:endParaRPr>
          </a:p>
        </p:txBody>
      </p:sp>
      <p:sp useBgFill="1">
        <p:nvSpPr>
          <p:cNvPr id="184" name="テキスト プレースホルダ 9">
            <a:extLst>
              <a:ext uri="{FF2B5EF4-FFF2-40B4-BE49-F238E27FC236}">
                <a16:creationId xmlns:a16="http://schemas.microsoft.com/office/drawing/2014/main" id="{4C09613E-AE72-4DB7-A005-01948EDA5248}"/>
              </a:ext>
            </a:extLst>
          </p:cNvPr>
          <p:cNvSpPr>
            <a:spLocks noGrp="1"/>
          </p:cNvSpPr>
          <p:nvPr>
            <p:custDataLst>
              <p:tags r:id="rId74"/>
            </p:custDataLst>
          </p:nvPr>
        </p:nvSpPr>
        <p:spPr bwMode="gray">
          <a:xfrm>
            <a:off x="5940425" y="2667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2638A3-52EE-4982-9051-1AEDA6430ADA}" type="datetime'''''''''''''''''7''''.''''''''''''''''''''''''5'''''''">
              <a:rPr lang="en-US" altLang="en-US" sz="1000" smtClean="0">
                <a:effectLst/>
              </a:rPr>
              <a:pPr/>
              <a:t>7.5</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A83305AE-290D-472E-9A7A-E0AEC7B70CDF}"/>
              </a:ext>
            </a:extLst>
          </p:cNvPr>
          <p:cNvSpPr>
            <a:spLocks noGrp="1"/>
          </p:cNvSpPr>
          <p:nvPr>
            <p:custDataLst>
              <p:tags r:id="rId75"/>
            </p:custDataLst>
          </p:nvPr>
        </p:nvSpPr>
        <p:spPr bwMode="auto">
          <a:xfrm>
            <a:off x="5969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3965FA-0985-4D86-A695-370BD298CD38}" type="datetime'''''''''''''''''''''''''''''0''''''''''''''''''''''''''3'''''">
              <a:rPr lang="en-US" altLang="en-US" sz="1000" smtClean="0"/>
              <a:pPr/>
              <a:t>03</a:t>
            </a:fld>
            <a:endParaRPr kumimoji="0" lang="ja-JP" altLang="en-US" sz="1000" dirty="0">
              <a:sym typeface="+mn-lt"/>
            </a:endParaRPr>
          </a:p>
        </p:txBody>
      </p:sp>
      <p:sp>
        <p:nvSpPr>
          <p:cNvPr id="204" name="テキスト プレースホルダ 9">
            <a:extLst>
              <a:ext uri="{FF2B5EF4-FFF2-40B4-BE49-F238E27FC236}">
                <a16:creationId xmlns:a16="http://schemas.microsoft.com/office/drawing/2014/main" id="{E4474177-45AD-49BC-9BA4-BE95A7FF4807}"/>
              </a:ext>
            </a:extLst>
          </p:cNvPr>
          <p:cNvSpPr>
            <a:spLocks noGrp="1"/>
          </p:cNvSpPr>
          <p:nvPr>
            <p:custDataLst>
              <p:tags r:id="rId76"/>
            </p:custDataLst>
          </p:nvPr>
        </p:nvSpPr>
        <p:spPr bwMode="gray">
          <a:xfrm>
            <a:off x="9394825" y="36671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915F6B-2200-48F8-9743-02B14C363296}" type="datetime'''''''''''''''''''''''5''''''''''.''''0'''''''''''''''''''">
              <a:rPr lang="en-US" altLang="en-US" sz="1000" smtClean="0"/>
              <a:pPr/>
              <a:t>5.0</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AC201A1F-2368-4880-9A4D-3F9D48214C25}"/>
              </a:ext>
            </a:extLst>
          </p:cNvPr>
          <p:cNvSpPr>
            <a:spLocks noGrp="1"/>
          </p:cNvSpPr>
          <p:nvPr>
            <p:custDataLst>
              <p:tags r:id="rId77"/>
            </p:custDataLst>
          </p:nvPr>
        </p:nvSpPr>
        <p:spPr bwMode="auto">
          <a:xfrm>
            <a:off x="81502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A04FC8-D59D-4ECA-B331-7AB74B4ACB7F}" type="datetime'''''''''''1''''''''''''''''''''''''5'''''''''''''''''''''">
              <a:rPr lang="en-US" altLang="en-US" sz="1000" smtClean="0"/>
              <a:pPr/>
              <a:t>15</a:t>
            </a:fld>
            <a:endParaRPr kumimoji="0" lang="ja-JP" altLang="en-US" sz="1000" dirty="0">
              <a:sym typeface="+mn-lt"/>
            </a:endParaRPr>
          </a:p>
        </p:txBody>
      </p:sp>
      <p:sp useBgFill="1">
        <p:nvSpPr>
          <p:cNvPr id="175" name="テキスト プレースホルダ 9">
            <a:extLst>
              <a:ext uri="{FF2B5EF4-FFF2-40B4-BE49-F238E27FC236}">
                <a16:creationId xmlns:a16="http://schemas.microsoft.com/office/drawing/2014/main" id="{06361693-FFCB-4B23-B216-0187EB558080}"/>
              </a:ext>
            </a:extLst>
          </p:cNvPr>
          <p:cNvSpPr>
            <a:spLocks noGrp="1"/>
          </p:cNvSpPr>
          <p:nvPr>
            <p:custDataLst>
              <p:tags r:id="rId78"/>
            </p:custDataLst>
          </p:nvPr>
        </p:nvSpPr>
        <p:spPr bwMode="gray">
          <a:xfrm>
            <a:off x="6121400" y="29257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3928A2-2ABE-44A0-8136-A4196C894386}" type="datetime'''''''''''''''''''''''6''''''''''''.''''''''''''''''''''8'''''">
              <a:rPr lang="en-US" altLang="en-US" sz="1000" smtClean="0">
                <a:effectLst/>
              </a:rPr>
              <a:pPr/>
              <a:t>6.8</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89C1798F-CC87-45D1-9006-9DF45C0ADFC1}"/>
              </a:ext>
            </a:extLst>
          </p:cNvPr>
          <p:cNvSpPr>
            <a:spLocks noGrp="1"/>
          </p:cNvSpPr>
          <p:nvPr>
            <p:custDataLst>
              <p:tags r:id="rId79"/>
            </p:custDataLst>
          </p:nvPr>
        </p:nvSpPr>
        <p:spPr bwMode="auto">
          <a:xfrm>
            <a:off x="61499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0BD49C-982F-4530-955D-A1CA28DF32E8}" type="datetime'''''''''0''''''''''''''''''''''''''''''''''''''4'''''''''''">
              <a:rPr lang="en-US" altLang="en-US" sz="1000" smtClean="0"/>
              <a:pPr/>
              <a:t>04</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FE336853-D473-43F5-9809-77602EE42D43}"/>
              </a:ext>
            </a:extLst>
          </p:cNvPr>
          <p:cNvSpPr>
            <a:spLocks noGrp="1"/>
          </p:cNvSpPr>
          <p:nvPr>
            <p:custDataLst>
              <p:tags r:id="rId80"/>
            </p:custDataLst>
          </p:nvPr>
        </p:nvSpPr>
        <p:spPr bwMode="auto">
          <a:xfrm>
            <a:off x="68770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0DA163-80A7-4DFB-A5A2-A1CD6A304AAB}" type="datetime'''''''''''''''0''''''''''8'''''">
              <a:rPr lang="en-US" altLang="en-US" sz="1000" smtClean="0"/>
              <a:pPr/>
              <a:t>08</a:t>
            </a:fld>
            <a:endParaRPr kumimoji="0" lang="ja-JP" altLang="en-US" sz="1000" dirty="0">
              <a:sym typeface="+mn-lt"/>
            </a:endParaRPr>
          </a:p>
        </p:txBody>
      </p:sp>
      <p:sp>
        <p:nvSpPr>
          <p:cNvPr id="178" name="テキスト プレースホルダ 9">
            <a:extLst>
              <a:ext uri="{FF2B5EF4-FFF2-40B4-BE49-F238E27FC236}">
                <a16:creationId xmlns:a16="http://schemas.microsoft.com/office/drawing/2014/main" id="{6695B733-7529-4D6A-B235-72E07756B47D}"/>
              </a:ext>
            </a:extLst>
          </p:cNvPr>
          <p:cNvSpPr>
            <a:spLocks noGrp="1"/>
          </p:cNvSpPr>
          <p:nvPr>
            <p:custDataLst>
              <p:tags r:id="rId81"/>
            </p:custDataLst>
          </p:nvPr>
        </p:nvSpPr>
        <p:spPr bwMode="gray">
          <a:xfrm>
            <a:off x="6303963" y="28590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B4B238-D53D-4E8A-864D-57DE14E15AF9}" type="datetime'''''''''7''''''''.''''''0'''''''''''''''''">
              <a:rPr lang="en-US" altLang="en-US" sz="1000" smtClean="0"/>
              <a:pPr/>
              <a:t>7.0</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1439DF5B-0236-402B-A1E0-D66A761238FF}"/>
              </a:ext>
            </a:extLst>
          </p:cNvPr>
          <p:cNvSpPr>
            <a:spLocks noGrp="1"/>
          </p:cNvSpPr>
          <p:nvPr>
            <p:custDataLst>
              <p:tags r:id="rId82"/>
            </p:custDataLst>
          </p:nvPr>
        </p:nvSpPr>
        <p:spPr bwMode="auto">
          <a:xfrm>
            <a:off x="63325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4B829-E7E7-4B86-893A-451CB2C88D2C}" type="datetime'''''''0''''''''''''''''''''''''''5'''''''''''''''''''''''''''">
              <a:rPr lang="en-US" altLang="en-US" sz="1000" smtClean="0"/>
              <a:pPr/>
              <a:t>05</a:t>
            </a:fld>
            <a:endParaRPr kumimoji="0" lang="ja-JP" altLang="en-US" sz="1000" dirty="0">
              <a:sym typeface="+mn-lt"/>
            </a:endParaRPr>
          </a:p>
        </p:txBody>
      </p:sp>
      <p:sp>
        <p:nvSpPr>
          <p:cNvPr id="196" name="テキスト プレースホルダ 9">
            <a:extLst>
              <a:ext uri="{FF2B5EF4-FFF2-40B4-BE49-F238E27FC236}">
                <a16:creationId xmlns:a16="http://schemas.microsoft.com/office/drawing/2014/main" id="{989545D6-92CB-4CAE-946E-32F6411E036F}"/>
              </a:ext>
            </a:extLst>
          </p:cNvPr>
          <p:cNvSpPr>
            <a:spLocks noGrp="1"/>
          </p:cNvSpPr>
          <p:nvPr>
            <p:custDataLst>
              <p:tags r:id="rId83"/>
            </p:custDataLst>
          </p:nvPr>
        </p:nvSpPr>
        <p:spPr bwMode="gray">
          <a:xfrm>
            <a:off x="8121650" y="34591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D82A11-9840-4753-9905-8DD2BC988129}" type="datetime'''''5''''''''''.''''''''''''''''''''5'''">
              <a:rPr lang="en-US" altLang="en-US" sz="1000" smtClean="0"/>
              <a:pPr/>
              <a:t>5.5</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FD174543-2F1C-48AD-ACDE-B5E75BBB16DE}"/>
              </a:ext>
            </a:extLst>
          </p:cNvPr>
          <p:cNvSpPr>
            <a:spLocks noGrp="1"/>
          </p:cNvSpPr>
          <p:nvPr>
            <p:custDataLst>
              <p:tags r:id="rId84"/>
            </p:custDataLst>
          </p:nvPr>
        </p:nvSpPr>
        <p:spPr bwMode="auto">
          <a:xfrm>
            <a:off x="6696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F2C6D1-8568-421F-9254-2F02D0731E15}" type="datetime'''''''''07'''''''''''''''''''''''''''''''''''''''''''">
              <a:rPr lang="en-US" altLang="en-US" sz="1000" smtClean="0"/>
              <a:pPr/>
              <a:t>07</a:t>
            </a:fld>
            <a:endParaRPr kumimoji="0" lang="ja-JP" altLang="en-US" sz="1000" dirty="0">
              <a:sym typeface="+mn-lt"/>
            </a:endParaRPr>
          </a:p>
        </p:txBody>
      </p:sp>
      <p:sp useBgFill="1">
        <p:nvSpPr>
          <p:cNvPr id="190" name="テキスト プレースホルダ 9">
            <a:extLst>
              <a:ext uri="{FF2B5EF4-FFF2-40B4-BE49-F238E27FC236}">
                <a16:creationId xmlns:a16="http://schemas.microsoft.com/office/drawing/2014/main" id="{B508134B-4EC0-45DE-8035-2F3803CF67D0}"/>
              </a:ext>
            </a:extLst>
          </p:cNvPr>
          <p:cNvSpPr>
            <a:spLocks noGrp="1"/>
          </p:cNvSpPr>
          <p:nvPr>
            <p:custDataLst>
              <p:tags r:id="rId85"/>
            </p:custDataLst>
          </p:nvPr>
        </p:nvSpPr>
        <p:spPr bwMode="gray">
          <a:xfrm>
            <a:off x="6848475" y="3175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39FBFB-0FE2-4659-8A90-72705CF649B5}" type="datetime'6''''''''''''''''''''''.''''''2'''''''''''''''''''''''">
              <a:rPr lang="en-US" altLang="en-US" sz="1000" smtClean="0">
                <a:effectLst/>
              </a:rPr>
              <a:pPr/>
              <a:t>6.2</a:t>
            </a:fld>
            <a:endParaRPr kumimoji="0" lang="ja-JP" altLang="en-US" sz="1000" dirty="0">
              <a:sym typeface="+mn-lt"/>
            </a:endParaRPr>
          </a:p>
        </p:txBody>
      </p:sp>
      <p:sp useBgFill="1">
        <p:nvSpPr>
          <p:cNvPr id="161" name="テキスト プレースホルダ 9">
            <a:extLst>
              <a:ext uri="{FF2B5EF4-FFF2-40B4-BE49-F238E27FC236}">
                <a16:creationId xmlns:a16="http://schemas.microsoft.com/office/drawing/2014/main" id="{43DA003E-6C03-4965-B2D0-10B2F4C8674C}"/>
              </a:ext>
            </a:extLst>
          </p:cNvPr>
          <p:cNvSpPr>
            <a:spLocks noGrp="1"/>
          </p:cNvSpPr>
          <p:nvPr>
            <p:custDataLst>
              <p:tags r:id="rId86"/>
            </p:custDataLst>
          </p:nvPr>
        </p:nvSpPr>
        <p:spPr bwMode="gray">
          <a:xfrm>
            <a:off x="7031038" y="35702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28F6F6-E281-498F-BA67-C15AEA99F6CE}" type="datetime'5''''''''''''''''''''''''''''''.2'''''''">
              <a:rPr lang="en-US" altLang="en-US" sz="1000" smtClean="0">
                <a:effectLst/>
              </a:rPr>
              <a:pPr/>
              <a:t>5.2</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02A49101-EE5A-4B40-A07E-CAEFEC0BF109}"/>
              </a:ext>
            </a:extLst>
          </p:cNvPr>
          <p:cNvSpPr>
            <a:spLocks noGrp="1"/>
          </p:cNvSpPr>
          <p:nvPr>
            <p:custDataLst>
              <p:tags r:id="rId87"/>
            </p:custDataLst>
          </p:nvPr>
        </p:nvSpPr>
        <p:spPr bwMode="auto">
          <a:xfrm>
            <a:off x="74231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4116E-63C9-4BB7-86A7-DAA8F5B8D6CA}" type="datetime'''''''''''''''''1''''''''''''1'''''''">
              <a:rPr lang="en-US" altLang="en-US" sz="1000" smtClean="0"/>
              <a:pPr/>
              <a:t>11</a:t>
            </a:fld>
            <a:endParaRPr kumimoji="0" lang="ja-JP" altLang="en-US" sz="1000" dirty="0">
              <a:sym typeface="+mn-lt"/>
            </a:endParaRPr>
          </a:p>
        </p:txBody>
      </p:sp>
      <p:sp useBgFill="1">
        <p:nvSpPr>
          <p:cNvPr id="194" name="テキスト プレースホルダ 9">
            <a:extLst>
              <a:ext uri="{FF2B5EF4-FFF2-40B4-BE49-F238E27FC236}">
                <a16:creationId xmlns:a16="http://schemas.microsoft.com/office/drawing/2014/main" id="{CC9DBC0A-5CC7-46CA-A9B6-829A5BB9ED96}"/>
              </a:ext>
            </a:extLst>
          </p:cNvPr>
          <p:cNvSpPr>
            <a:spLocks noGrp="1"/>
          </p:cNvSpPr>
          <p:nvPr>
            <p:custDataLst>
              <p:tags r:id="rId88"/>
            </p:custDataLst>
          </p:nvPr>
        </p:nvSpPr>
        <p:spPr bwMode="gray">
          <a:xfrm>
            <a:off x="7577138"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0F122-15BB-450B-8FFA-978BFCF0B393}" type="datetime'''''''''''''''''''''3''''''''.8'''''''''''''''''''''''">
              <a:rPr lang="en-US" altLang="en-US" sz="1000" smtClean="0">
                <a:effectLst/>
              </a:rPr>
              <a:pPr/>
              <a:t>3.8</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3A3AA8D9-C141-4EA7-A2D1-8D0C550F5C33}"/>
              </a:ext>
            </a:extLst>
          </p:cNvPr>
          <p:cNvSpPr>
            <a:spLocks noGrp="1"/>
          </p:cNvSpPr>
          <p:nvPr>
            <p:custDataLst>
              <p:tags r:id="rId89"/>
            </p:custDataLst>
          </p:nvPr>
        </p:nvSpPr>
        <p:spPr bwMode="gray">
          <a:xfrm>
            <a:off x="7758113" y="38068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F80086-388E-48BD-8F41-AD39FB0124C0}" type="datetime'''''4''''''''''''.''7'''''''''''''''''''">
              <a:rPr lang="en-US" altLang="en-US" sz="1000" smtClean="0"/>
              <a:pPr/>
              <a:t>4.7</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7ED3E4E9-8758-4A16-B19C-1621629E4953}"/>
              </a:ext>
            </a:extLst>
          </p:cNvPr>
          <p:cNvSpPr>
            <a:spLocks noGrp="1"/>
          </p:cNvSpPr>
          <p:nvPr>
            <p:custDataLst>
              <p:tags r:id="rId90"/>
            </p:custDataLst>
          </p:nvPr>
        </p:nvSpPr>
        <p:spPr bwMode="auto">
          <a:xfrm>
            <a:off x="77866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37A19-F693-49EC-8409-F75618E4DF11}" type="datetime'1''''''''''''''''''''''''''''''''''''''''''''''3'''">
              <a:rPr lang="en-US" altLang="en-US" sz="1000" smtClean="0"/>
              <a:pPr/>
              <a:t>13</a:t>
            </a:fld>
            <a:endParaRPr kumimoji="0" lang="ja-JP" altLang="en-US" sz="1000" dirty="0">
              <a:sym typeface="+mn-lt"/>
            </a:endParaRPr>
          </a:p>
        </p:txBody>
      </p:sp>
      <p:sp>
        <p:nvSpPr>
          <p:cNvPr id="195" name="テキスト プレースホルダ 9">
            <a:extLst>
              <a:ext uri="{FF2B5EF4-FFF2-40B4-BE49-F238E27FC236}">
                <a16:creationId xmlns:a16="http://schemas.microsoft.com/office/drawing/2014/main" id="{D5256518-EE73-4BCD-9658-0D9526F83FAD}"/>
              </a:ext>
            </a:extLst>
          </p:cNvPr>
          <p:cNvSpPr>
            <a:spLocks noGrp="1"/>
          </p:cNvSpPr>
          <p:nvPr>
            <p:custDataLst>
              <p:tags r:id="rId91"/>
            </p:custDataLst>
          </p:nvPr>
        </p:nvSpPr>
        <p:spPr bwMode="auto">
          <a:xfrm>
            <a:off x="79692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341F1-7FF5-4091-AE3B-EA086D913EBF}" type="datetime'''''''''''''''''''''''''''''''''''''''''''''''14'''''''''''">
              <a:rPr lang="en-US" altLang="en-US" sz="1000" smtClean="0"/>
              <a:pPr/>
              <a:t>14</a:t>
            </a:fld>
            <a:endParaRPr kumimoji="0" lang="ja-JP" altLang="en-US" sz="1000" dirty="0">
              <a:sym typeface="+mn-lt"/>
            </a:endParaRPr>
          </a:p>
        </p:txBody>
      </p:sp>
      <p:sp>
        <p:nvSpPr>
          <p:cNvPr id="200" name="テキスト プレースホルダ 9">
            <a:extLst>
              <a:ext uri="{FF2B5EF4-FFF2-40B4-BE49-F238E27FC236}">
                <a16:creationId xmlns:a16="http://schemas.microsoft.com/office/drawing/2014/main" id="{B600083C-5F9A-49F1-B34A-7B5849E85F83}"/>
              </a:ext>
            </a:extLst>
          </p:cNvPr>
          <p:cNvSpPr>
            <a:spLocks noGrp="1"/>
          </p:cNvSpPr>
          <p:nvPr>
            <p:custDataLst>
              <p:tags r:id="rId92"/>
            </p:custDataLst>
          </p:nvPr>
        </p:nvSpPr>
        <p:spPr bwMode="gray">
          <a:xfrm>
            <a:off x="8667750" y="37560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C34485-6E09-4FEB-AF5E-311B66117F50}" type="datetime'4''''''''''''''''''''''''''''''''''''''''.''''''''''8'''''''''">
              <a:rPr lang="en-US" altLang="en-US" sz="1000" smtClean="0"/>
              <a:pPr/>
              <a:t>4.8</a:t>
            </a:fld>
            <a:endParaRPr kumimoji="0" lang="ja-JP" altLang="en-US" sz="1000" dirty="0">
              <a:sym typeface="+mn-lt"/>
            </a:endParaRPr>
          </a:p>
        </p:txBody>
      </p:sp>
      <p:sp>
        <p:nvSpPr>
          <p:cNvPr id="176" name="テキスト プレースホルダ 9">
            <a:extLst>
              <a:ext uri="{FF2B5EF4-FFF2-40B4-BE49-F238E27FC236}">
                <a16:creationId xmlns:a16="http://schemas.microsoft.com/office/drawing/2014/main" id="{47EFD29A-3500-4A57-BED8-D344ADEB2E8F}"/>
              </a:ext>
            </a:extLst>
          </p:cNvPr>
          <p:cNvSpPr>
            <a:spLocks noGrp="1"/>
          </p:cNvSpPr>
          <p:nvPr>
            <p:custDataLst>
              <p:tags r:id="rId93"/>
            </p:custDataLst>
          </p:nvPr>
        </p:nvSpPr>
        <p:spPr bwMode="auto">
          <a:xfrm>
            <a:off x="8696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652686-7501-4040-82DA-A59335DE0C60}" type="datetime'''''''''''''''''''''''''''''''''1''''''''''''''''''''''''8'">
              <a:rPr lang="en-US" altLang="en-US" sz="1000" smtClean="0"/>
              <a:pPr/>
              <a:t>18</a:t>
            </a:fld>
            <a:endParaRPr kumimoji="0" lang="ja-JP" altLang="en-US" sz="1000" dirty="0">
              <a:sym typeface="+mn-lt"/>
            </a:endParaRPr>
          </a:p>
        </p:txBody>
      </p:sp>
      <p:sp>
        <p:nvSpPr>
          <p:cNvPr id="201" name="テキスト プレースホルダ 9">
            <a:extLst>
              <a:ext uri="{FF2B5EF4-FFF2-40B4-BE49-F238E27FC236}">
                <a16:creationId xmlns:a16="http://schemas.microsoft.com/office/drawing/2014/main" id="{65933A2C-38E1-437E-A56B-7B0E309F62CA}"/>
              </a:ext>
            </a:extLst>
          </p:cNvPr>
          <p:cNvSpPr>
            <a:spLocks noGrp="1"/>
          </p:cNvSpPr>
          <p:nvPr>
            <p:custDataLst>
              <p:tags r:id="rId94"/>
            </p:custDataLst>
          </p:nvPr>
        </p:nvSpPr>
        <p:spPr bwMode="gray">
          <a:xfrm>
            <a:off x="8848725" y="37941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DFB509-4EF4-4C0A-855D-DBF74AA65909}" type="datetime'''''4''''''''''''''''''.''''''''7'''''">
              <a:rPr lang="en-US" altLang="en-US" sz="1000" smtClean="0"/>
              <a:pPr/>
              <a:t>4.7</a:t>
            </a:fld>
            <a:endParaRPr kumimoji="0" lang="ja-JP" altLang="en-US" sz="1000" dirty="0">
              <a:sym typeface="+mn-lt"/>
            </a:endParaRPr>
          </a:p>
        </p:txBody>
      </p:sp>
      <p:sp>
        <p:nvSpPr>
          <p:cNvPr id="205" name="テキスト プレースホルダ 9">
            <a:extLst>
              <a:ext uri="{FF2B5EF4-FFF2-40B4-BE49-F238E27FC236}">
                <a16:creationId xmlns:a16="http://schemas.microsoft.com/office/drawing/2014/main" id="{C1143C00-2E15-46C8-9690-8333C2C160E9}"/>
              </a:ext>
            </a:extLst>
          </p:cNvPr>
          <p:cNvSpPr>
            <a:spLocks noGrp="1"/>
          </p:cNvSpPr>
          <p:nvPr>
            <p:custDataLst>
              <p:tags r:id="rId95"/>
            </p:custDataLst>
          </p:nvPr>
        </p:nvSpPr>
        <p:spPr bwMode="auto">
          <a:xfrm>
            <a:off x="94234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A45642-1765-4480-8B80-255A650192DC}" type="datetime'''''''''''''''''''''''''''''''''''''''''''''2''2'''''''''''">
              <a:rPr lang="en-US" altLang="en-US" sz="1000" smtClean="0"/>
              <a:pPr/>
              <a:t>22</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3396230D-97A2-4AE4-A793-F142F5C5F23F}"/>
              </a:ext>
            </a:extLst>
          </p:cNvPr>
          <p:cNvSpPr>
            <a:spLocks noGrp="1"/>
          </p:cNvSpPr>
          <p:nvPr>
            <p:custDataLst>
              <p:tags r:id="rId96"/>
            </p:custDataLst>
          </p:nvPr>
        </p:nvSpPr>
        <p:spPr bwMode="auto">
          <a:xfrm>
            <a:off x="76057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5B029B-C0E0-4BDB-A7A5-8A0C04DEAAF9}" type="datetime'''12'''''''''''''''''">
              <a:rPr lang="en-US" altLang="en-US" sz="1000" smtClean="0"/>
              <a:pPr/>
              <a:t>12</a:t>
            </a:fld>
            <a:endParaRPr kumimoji="0" lang="ja-JP" altLang="en-US" sz="1000" dirty="0">
              <a:sym typeface="+mn-lt"/>
            </a:endParaRPr>
          </a:p>
        </p:txBody>
      </p:sp>
      <p:sp>
        <p:nvSpPr>
          <p:cNvPr id="2" name="テキスト プレースホルダ 9">
            <a:extLst>
              <a:ext uri="{FF2B5EF4-FFF2-40B4-BE49-F238E27FC236}">
                <a16:creationId xmlns:a16="http://schemas.microsoft.com/office/drawing/2014/main" id="{BEF5B429-0EE7-3C89-0A88-47CF83B5C61C}"/>
              </a:ext>
            </a:extLst>
          </p:cNvPr>
          <p:cNvSpPr>
            <a:spLocks noGrp="1"/>
          </p:cNvSpPr>
          <p:nvPr>
            <p:custDataLst>
              <p:tags r:id="rId97"/>
            </p:custDataLst>
          </p:nvPr>
        </p:nvSpPr>
        <p:spPr bwMode="gray">
          <a:xfrm>
            <a:off x="2651125" y="4622800"/>
            <a:ext cx="209550"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BF66F5-DDEA-4D80-96F6-A0B6BCB032AB}" type="datetime'''''''''''6.6'''''''''''">
              <a:rPr lang="en-US" altLang="en-US" sz="1000" smtClean="0">
                <a:latin typeface="+mj-lt"/>
              </a:rPr>
              <a:pPr/>
              <a:t>6.6</a:t>
            </a:fld>
            <a:endParaRPr lang="ja-JP" altLang="en-US" sz="1000" dirty="0">
              <a:latin typeface="+mj-lt"/>
              <a:sym typeface="+mn-lt"/>
            </a:endParaRPr>
          </a:p>
        </p:txBody>
      </p:sp>
      <p:sp>
        <p:nvSpPr>
          <p:cNvPr id="3" name="Text Placeholder 12">
            <a:extLst>
              <a:ext uri="{FF2B5EF4-FFF2-40B4-BE49-F238E27FC236}">
                <a16:creationId xmlns:a16="http://schemas.microsoft.com/office/drawing/2014/main" id="{FCA9E342-B2BD-1BBA-8E8C-0DD8C06A03A0}"/>
              </a:ext>
            </a:extLst>
          </p:cNvPr>
          <p:cNvSpPr>
            <a:spLocks noGrp="1"/>
          </p:cNvSpPr>
          <p:nvPr>
            <p:custDataLst>
              <p:tags r:id="rId98"/>
            </p:custDataLst>
          </p:nvPr>
        </p:nvSpPr>
        <p:spPr bwMode="gray">
          <a:xfrm>
            <a:off x="911225" y="5072063"/>
            <a:ext cx="209550" cy="152400"/>
          </a:xfrm>
          <a:prstGeom prst="rect">
            <a:avLst/>
          </a:prstGeom>
          <a:noFill/>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023422D-9E4B-4D1F-B79E-A6999F5D91F1}" type="datetime'''3''''''''''''''''''''''''''''''.''''''''''''''3'''''''">
              <a:rPr lang="en-US" altLang="en-US" sz="1000" b="0" smtClean="0">
                <a:latin typeface="+mj-lt"/>
              </a:rPr>
              <a:pPr/>
              <a:t>3.3</a:t>
            </a:fld>
            <a:endParaRPr kumimoji="0" lang="ja-JP" altLang="en-US" sz="1000" b="0" dirty="0">
              <a:latin typeface="+mj-lt"/>
              <a:sym typeface="+mn-lt"/>
            </a:endParaRPr>
          </a:p>
        </p:txBody>
      </p:sp>
      <p:sp>
        <p:nvSpPr>
          <p:cNvPr id="8" name="テキスト プレースホルダ 9">
            <a:extLst>
              <a:ext uri="{FF2B5EF4-FFF2-40B4-BE49-F238E27FC236}">
                <a16:creationId xmlns:a16="http://schemas.microsoft.com/office/drawing/2014/main" id="{E278ADD1-B04C-5D2E-8A67-6D16B461BE8B}"/>
              </a:ext>
            </a:extLst>
          </p:cNvPr>
          <p:cNvSpPr>
            <a:spLocks noGrp="1"/>
          </p:cNvSpPr>
          <p:nvPr>
            <p:custDataLst>
              <p:tags r:id="rId99"/>
            </p:custDataLst>
          </p:nvPr>
        </p:nvSpPr>
        <p:spPr bwMode="gray">
          <a:xfrm>
            <a:off x="542925" y="5598667"/>
            <a:ext cx="252413"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0D34017-BBE4-458F-BED4-DD65FDBD2A2B}" type="datetime'''''''-''''''''''''''''''0''''''''''''.''3'">
              <a:rPr lang="en-US" altLang="en-US" sz="1000" smtClean="0">
                <a:latin typeface="+mj-lt"/>
              </a:rPr>
              <a:pPr marL="0" indent="0" algn="ctr">
                <a:spcBef>
                  <a:spcPct val="0"/>
                </a:spcBef>
                <a:buNone/>
              </a:pPr>
              <a:t>-0.3</a:t>
            </a:fld>
            <a:endParaRPr lang="ja-JP" altLang="en-US" sz="1000" dirty="0">
              <a:latin typeface="+mj-lt"/>
              <a:sym typeface="+mn-lt"/>
            </a:endParaRPr>
          </a:p>
        </p:txBody>
      </p:sp>
      <p:sp>
        <p:nvSpPr>
          <p:cNvPr id="9" name="テキスト プレースホルダ 9">
            <a:extLst>
              <a:ext uri="{FF2B5EF4-FFF2-40B4-BE49-F238E27FC236}">
                <a16:creationId xmlns:a16="http://schemas.microsoft.com/office/drawing/2014/main" id="{E8122684-0B3A-B7E7-7FAA-A7CF91637FD9}"/>
              </a:ext>
            </a:extLst>
          </p:cNvPr>
          <p:cNvSpPr>
            <a:spLocks noGrp="1"/>
          </p:cNvSpPr>
          <p:nvPr>
            <p:custDataLst>
              <p:tags r:id="rId100"/>
            </p:custDataLst>
          </p:nvPr>
        </p:nvSpPr>
        <p:spPr bwMode="gray">
          <a:xfrm>
            <a:off x="604838" y="5880100"/>
            <a:ext cx="252413"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B6DA53D-7306-4CA0-BE31-FA335BF98F37}" type="datetime'-''''''''''''''''1''''''''''.''''''''8'''''''''''''">
              <a:rPr lang="en-US" altLang="en-US" sz="1000" smtClean="0">
                <a:latin typeface="+mj-lt"/>
              </a:rPr>
              <a:pPr marL="0" indent="0" algn="ctr">
                <a:spcBef>
                  <a:spcPct val="0"/>
                </a:spcBef>
                <a:buNone/>
              </a:pPr>
              <a:t>-1.8</a:t>
            </a:fld>
            <a:endParaRPr lang="ja-JP" altLang="en-US" sz="1000" dirty="0">
              <a:latin typeface="+mj-lt"/>
              <a:sym typeface="+mn-lt"/>
            </a:endParaRPr>
          </a:p>
        </p:txBody>
      </p:sp>
      <p:sp>
        <p:nvSpPr>
          <p:cNvPr id="10" name="Text Placeholder 12">
            <a:extLst>
              <a:ext uri="{FF2B5EF4-FFF2-40B4-BE49-F238E27FC236}">
                <a16:creationId xmlns:a16="http://schemas.microsoft.com/office/drawing/2014/main" id="{2D9611FB-417C-B4B6-AB86-2B873BCF145F}"/>
              </a:ext>
            </a:extLst>
          </p:cNvPr>
          <p:cNvSpPr>
            <a:spLocks noGrp="1"/>
          </p:cNvSpPr>
          <p:nvPr>
            <p:custDataLst>
              <p:tags r:id="rId101"/>
            </p:custDataLst>
          </p:nvPr>
        </p:nvSpPr>
        <p:spPr bwMode="gray">
          <a:xfrm>
            <a:off x="1606550" y="4383653"/>
            <a:ext cx="209550" cy="152400"/>
          </a:xfrm>
          <a:prstGeom prst="rect">
            <a:avLst/>
          </a:prstGeom>
          <a:noFill/>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99E111-FE57-4852-A023-5E988723EB55}" type="datetime'''''''''''''''''''''''8''''''''''''.''''''''''''''''''3'''''">
              <a:rPr lang="en-US" altLang="en-US" sz="1000" b="0" smtClean="0">
                <a:latin typeface="+mj-lt"/>
              </a:rPr>
              <a:pPr/>
              <a:t>8.3</a:t>
            </a:fld>
            <a:endParaRPr kumimoji="0" lang="ja-JP" altLang="en-US" sz="1000" b="0" dirty="0">
              <a:latin typeface="+mj-lt"/>
              <a:sym typeface="+mn-lt"/>
            </a:endParaRPr>
          </a:p>
        </p:txBody>
      </p:sp>
      <p:sp>
        <p:nvSpPr>
          <p:cNvPr id="11" name="Text Placeholder 12">
            <a:extLst>
              <a:ext uri="{FF2B5EF4-FFF2-40B4-BE49-F238E27FC236}">
                <a16:creationId xmlns:a16="http://schemas.microsoft.com/office/drawing/2014/main" id="{CAA63B6A-1F87-A847-3C43-8F3C6AF6ACA1}"/>
              </a:ext>
            </a:extLst>
          </p:cNvPr>
          <p:cNvSpPr>
            <a:spLocks noGrp="1"/>
          </p:cNvSpPr>
          <p:nvPr>
            <p:custDataLst>
              <p:tags r:id="rId102"/>
            </p:custDataLst>
          </p:nvPr>
        </p:nvSpPr>
        <p:spPr bwMode="gray">
          <a:xfrm>
            <a:off x="1954213" y="4599493"/>
            <a:ext cx="209550" cy="152400"/>
          </a:xfrm>
          <a:prstGeom prst="rect">
            <a:avLst/>
          </a:prstGeom>
          <a:noFill/>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6E8362-DA0D-4C3A-8947-91B5857BB0C9}" type="datetime'''''''''6''''''''''''''''''''.''''''''''''''''''''''7'''''">
              <a:rPr lang="en-US" altLang="en-US" sz="1000" b="0" smtClean="0">
                <a:latin typeface="+mj-lt"/>
              </a:rPr>
              <a:pPr/>
              <a:t>6.7</a:t>
            </a:fld>
            <a:endParaRPr kumimoji="0" lang="ja-JP" altLang="en-US" sz="1000" b="0" dirty="0">
              <a:latin typeface="+mj-lt"/>
              <a:sym typeface="+mn-lt"/>
            </a:endParaRPr>
          </a:p>
        </p:txBody>
      </p:sp>
      <p:sp>
        <p:nvSpPr>
          <p:cNvPr id="12" name="Text Placeholder 12">
            <a:extLst>
              <a:ext uri="{FF2B5EF4-FFF2-40B4-BE49-F238E27FC236}">
                <a16:creationId xmlns:a16="http://schemas.microsoft.com/office/drawing/2014/main" id="{89FEA955-69F6-C7B2-5641-33C4B72852AF}"/>
              </a:ext>
            </a:extLst>
          </p:cNvPr>
          <p:cNvSpPr>
            <a:spLocks noGrp="1"/>
          </p:cNvSpPr>
          <p:nvPr>
            <p:custDataLst>
              <p:tags r:id="rId103"/>
            </p:custDataLst>
          </p:nvPr>
        </p:nvSpPr>
        <p:spPr bwMode="gray">
          <a:xfrm>
            <a:off x="2128539" y="4259585"/>
            <a:ext cx="209550" cy="152400"/>
          </a:xfrm>
          <a:prstGeom prst="rect">
            <a:avLst/>
          </a:prstGeom>
          <a:noFill/>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BB74246-F813-484B-8E53-FC435BFC6318}" type="datetime'''''''''''''''9''''.''''''2'''''''''''''''''''">
              <a:rPr lang="en-US" altLang="en-US" sz="1000" b="0" smtClean="0">
                <a:latin typeface="+mj-lt"/>
              </a:rPr>
              <a:pPr/>
              <a:t>9.2</a:t>
            </a:fld>
            <a:endParaRPr kumimoji="0" lang="ja-JP" altLang="en-US" sz="1000" b="0" dirty="0">
              <a:latin typeface="+mj-lt"/>
              <a:sym typeface="+mn-lt"/>
            </a:endParaRPr>
          </a:p>
        </p:txBody>
      </p:sp>
      <p:sp>
        <p:nvSpPr>
          <p:cNvPr id="13" name="Text Placeholder 12">
            <a:extLst>
              <a:ext uri="{FF2B5EF4-FFF2-40B4-BE49-F238E27FC236}">
                <a16:creationId xmlns:a16="http://schemas.microsoft.com/office/drawing/2014/main" id="{1AF9AAEA-1A81-36F5-64D4-1BA648A22258}"/>
              </a:ext>
            </a:extLst>
          </p:cNvPr>
          <p:cNvSpPr>
            <a:spLocks noGrp="1"/>
          </p:cNvSpPr>
          <p:nvPr>
            <p:custDataLst>
              <p:tags r:id="rId104"/>
            </p:custDataLst>
          </p:nvPr>
        </p:nvSpPr>
        <p:spPr bwMode="gray">
          <a:xfrm>
            <a:off x="2476500" y="4279900"/>
            <a:ext cx="209550" cy="152400"/>
          </a:xfrm>
          <a:prstGeom prst="rect">
            <a:avLst/>
          </a:prstGeom>
          <a:noFill/>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C7A1BE-3BE2-4E06-AD5E-4CE512339BE8}" type="datetime'''''''''9''''.''''''''''''''''1'">
              <a:rPr lang="en-US" altLang="en-US" sz="1000" b="0" smtClean="0">
                <a:latin typeface="+mj-lt"/>
              </a:rPr>
              <a:pPr/>
              <a:t>9.1</a:t>
            </a:fld>
            <a:endParaRPr kumimoji="0" lang="ja-JP" altLang="en-US" sz="1000" b="0" dirty="0">
              <a:latin typeface="+mj-lt"/>
              <a:sym typeface="+mn-lt"/>
            </a:endParaRPr>
          </a:p>
        </p:txBody>
      </p:sp>
      <p:sp>
        <p:nvSpPr>
          <p:cNvPr id="14" name="テキスト プレースホルダ 9">
            <a:extLst>
              <a:ext uri="{FF2B5EF4-FFF2-40B4-BE49-F238E27FC236}">
                <a16:creationId xmlns:a16="http://schemas.microsoft.com/office/drawing/2014/main" id="{6FE3FD2A-9FA6-F0EC-B344-64FF122E2E2F}"/>
              </a:ext>
            </a:extLst>
          </p:cNvPr>
          <p:cNvSpPr>
            <a:spLocks noGrp="1"/>
          </p:cNvSpPr>
          <p:nvPr>
            <p:custDataLst>
              <p:tags r:id="rId105"/>
            </p:custDataLst>
          </p:nvPr>
        </p:nvSpPr>
        <p:spPr bwMode="gray">
          <a:xfrm>
            <a:off x="2998788" y="5437188"/>
            <a:ext cx="209550"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D0AC93-DD1B-43A7-82D1-8555F12AC78A}" type="datetime'''''0''''''''''''''''.''''''''''''''''''6'''''''''''">
              <a:rPr lang="en-US" altLang="en-US" sz="1000" smtClean="0">
                <a:latin typeface="+mj-lt"/>
              </a:rPr>
              <a:pPr/>
              <a:t>0.6</a:t>
            </a:fld>
            <a:endParaRPr lang="ja-JP" altLang="en-US" sz="1000" dirty="0">
              <a:latin typeface="+mj-lt"/>
              <a:sym typeface="+mn-lt"/>
            </a:endParaRPr>
          </a:p>
        </p:txBody>
      </p:sp>
      <p:sp>
        <p:nvSpPr>
          <p:cNvPr id="15" name="テキスト プレースホルダ 9">
            <a:extLst>
              <a:ext uri="{FF2B5EF4-FFF2-40B4-BE49-F238E27FC236}">
                <a16:creationId xmlns:a16="http://schemas.microsoft.com/office/drawing/2014/main" id="{F803FD0B-3E20-7560-1597-1CDC61EEB418}"/>
              </a:ext>
            </a:extLst>
          </p:cNvPr>
          <p:cNvSpPr>
            <a:spLocks noGrp="1"/>
          </p:cNvSpPr>
          <p:nvPr>
            <p:custDataLst>
              <p:tags r:id="rId106"/>
            </p:custDataLst>
          </p:nvPr>
        </p:nvSpPr>
        <p:spPr bwMode="gray">
          <a:xfrm>
            <a:off x="2824163" y="4965700"/>
            <a:ext cx="209550"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97DE4B-2696-4B0B-8DEC-5CCF4313B804}" type="datetime'4''''''''.''''''''''''''''''''''''''1'''''''''''''''">
              <a:rPr lang="en-US" altLang="en-US" sz="1000" smtClean="0">
                <a:latin typeface="+mj-lt"/>
              </a:rPr>
              <a:pPr/>
              <a:t>4.1</a:t>
            </a:fld>
            <a:endParaRPr lang="ja-JP" altLang="en-US" sz="1000" dirty="0">
              <a:latin typeface="+mj-lt"/>
              <a:sym typeface="+mn-lt"/>
            </a:endParaRPr>
          </a:p>
        </p:txBody>
      </p:sp>
      <p:sp>
        <p:nvSpPr>
          <p:cNvPr id="16" name="テキスト プレースホルダ 9">
            <a:extLst>
              <a:ext uri="{FF2B5EF4-FFF2-40B4-BE49-F238E27FC236}">
                <a16:creationId xmlns:a16="http://schemas.microsoft.com/office/drawing/2014/main" id="{8A159E94-4C8C-8C2D-33C2-3EAD852C1B42}"/>
              </a:ext>
            </a:extLst>
          </p:cNvPr>
          <p:cNvSpPr>
            <a:spLocks noGrp="1"/>
          </p:cNvSpPr>
          <p:nvPr>
            <p:custDataLst>
              <p:tags r:id="rId107"/>
            </p:custDataLst>
          </p:nvPr>
        </p:nvSpPr>
        <p:spPr bwMode="gray">
          <a:xfrm>
            <a:off x="4048125" y="5272146"/>
            <a:ext cx="209550"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E673DF-9584-4C07-B76A-AC9715FBAB7F}" type="datetime'''''''''''''''''''1''''''''''''''''''''''''''.''''''8'">
              <a:rPr lang="en-US" altLang="en-US" sz="1000" smtClean="0">
                <a:latin typeface="+mj-lt"/>
              </a:rPr>
              <a:pPr/>
              <a:t>1.8</a:t>
            </a:fld>
            <a:endParaRPr lang="ja-JP" altLang="en-US" sz="1000" dirty="0">
              <a:latin typeface="+mj-lt"/>
              <a:sym typeface="+mn-lt"/>
            </a:endParaRPr>
          </a:p>
        </p:txBody>
      </p:sp>
    </p:spTree>
    <p:extLst>
      <p:ext uri="{BB962C8B-B14F-4D97-AF65-F5344CB8AC3E}">
        <p14:creationId xmlns:p14="http://schemas.microsoft.com/office/powerpoint/2010/main" val="7942437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p:cNvGrpSpPr/>
          <p:nvPr/>
        </p:nvGrpSpPr>
        <p:grpSpPr>
          <a:xfrm>
            <a:off x="1784648" y="2140930"/>
            <a:ext cx="7200800" cy="330721"/>
            <a:chOff x="1712640" y="2132856"/>
            <a:chExt cx="7200800" cy="360040"/>
          </a:xfrm>
        </p:grpSpPr>
        <p:sp>
          <p:nvSpPr>
            <p:cNvPr id="61" name="片側の 2 つの角を丸めた四角形 60"/>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extLst>
              <p:ext uri="{D42A27DB-BD31-4B8C-83A1-F6EECF244321}">
                <p14:modId xmlns:p14="http://schemas.microsoft.com/office/powerpoint/2010/main" val="1314415096"/>
              </p:ext>
            </p:extLst>
          </p:nvPr>
        </p:nvGraphicFramePr>
        <p:xfrm>
          <a:off x="920552" y="2471651"/>
          <a:ext cx="8064896" cy="383707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281497">
                <a:tc>
                  <a:txBody>
                    <a:bodyPr/>
                    <a:lstStyle/>
                    <a:p>
                      <a:pPr algn="ctr" fontAlgn="ctr" hangingPunct="0"/>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チエット国家主席、キエム副首相兼外相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菅総理大臣、岡田外務大臣</a:t>
                      </a:r>
                      <a:r>
                        <a:rPr lang="ja-JP" altLang="en-US" sz="105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前原外務大臣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81497">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ズン首相、サン共産党書記局常務</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zh-TW" sz="105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281497">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ズン首相、フン国会議長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50" dirty="0">
                          <a:latin typeface="Arial" panose="020B0604020202020204" pitchFamily="34" charset="0"/>
                          <a:ea typeface="ＭＳ Ｐゴシック" panose="020B0600070205080204" pitchFamily="50" charset="-128"/>
                          <a:cs typeface="Arial" panose="020B0604020202020204" pitchFamily="34" charset="0"/>
                        </a:rPr>
                        <a:t>玄葉外務大臣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8149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ズン首相（</a:t>
                      </a:r>
                      <a:r>
                        <a:rPr lang="en-US" altLang="ja-JP" sz="1050" b="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月）　、ミン外相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ja-JP" sz="1050" b="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月、就任後最初の外遊先）</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81497">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t>サン国家主席</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岸田外務大臣</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281497">
                <a:tc>
                  <a:txBody>
                    <a:bodyPr/>
                    <a:lstStyle/>
                    <a:p>
                      <a:pPr marL="0" algn="ctr" defTabSz="914400" rtl="0" eaLnBrk="1" fontAlgn="ctr" latinLnBrk="0" hangingPunct="0"/>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ズン首相、ミン副首相兼外務大臣、ゾアン副主席</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281497">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世耕経済産業大臣、岸田外務大臣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459106">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天皇皇后両陛下、</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050" b="0" dirty="0"/>
                        <a:t>河野外務大臣、大島衆議院議長</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5"/>
                  </a:ext>
                </a:extLst>
              </a:tr>
              <a:tr h="28149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クアン国家主席、フック首相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河野外務大臣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6"/>
                  </a:ext>
                </a:extLst>
              </a:tr>
              <a:tr h="28149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ミン副首相兼外相、フック首相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6611931"/>
                  </a:ext>
                </a:extLst>
              </a:tr>
              <a:tr h="28149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菅総理大臣、</a:t>
                      </a:r>
                      <a:r>
                        <a:rPr lang="zh-TW" altLang="en-US" sz="1050" b="0" dirty="0"/>
                        <a:t>茂木外務大臣</a:t>
                      </a:r>
                      <a:endParaRPr lang="en-US" altLang="ja-JP"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96892419"/>
                  </a:ext>
                </a:extLst>
              </a:tr>
              <a:tr h="28149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チン首相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8617669"/>
                  </a:ext>
                </a:extLst>
              </a:tr>
              <a:tr h="281497">
                <a:tc>
                  <a:txBody>
                    <a:bodyPr/>
                    <a:lstStyle/>
                    <a:p>
                      <a:pPr algn="ctr" fontAlgn="ctr" hangingPunct="0"/>
                      <a:r>
                        <a:rPr lang="en-US" altLang="ja-JP" sz="1050" b="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chemeClr val="bg2"/>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フック国家主席</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9CE8D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1" dirty="0"/>
                        <a:t>岸田総理大臣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90270979"/>
                  </a:ext>
                </a:extLst>
              </a:tr>
            </a:tbl>
          </a:graphicData>
        </a:graphic>
      </p:graphicFrame>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外交関係</a:t>
            </a:r>
          </a:p>
        </p:txBody>
      </p:sp>
      <p:sp>
        <p:nvSpPr>
          <p:cNvPr id="9" name="テキスト ボックス 8"/>
          <p:cNvSpPr txBox="1"/>
          <p:nvPr/>
        </p:nvSpPr>
        <p:spPr>
          <a:xfrm>
            <a:off x="200472" y="66869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特別首脳会談のためミン首相の訪日を受け、「戦略的パートナーシップ」の発展が確認された。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月には、安倍総理大臣がベトナムを訪問し、フック首相と会談した。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3711010" y="4955404"/>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776536" y="1821434"/>
            <a:ext cx="8352928" cy="288032"/>
            <a:chOff x="4803500" y="2113806"/>
            <a:chExt cx="5626916" cy="288032"/>
          </a:xfrm>
        </p:grpSpPr>
        <p:cxnSp>
          <p:nvCxnSpPr>
            <p:cNvPr id="26" name="直線コネクタ 2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 name="角丸四角形 64">
            <a:extLst>
              <a:ext uri="{FF2B5EF4-FFF2-40B4-BE49-F238E27FC236}">
                <a16:creationId xmlns:a16="http://schemas.microsoft.com/office/drawing/2014/main" id="{23C41FE9-B1AB-9C4D-F324-73DAA3C9CAC1}"/>
              </a:ext>
            </a:extLst>
          </p:cNvPr>
          <p:cNvSpPr/>
          <p:nvPr/>
        </p:nvSpPr>
        <p:spPr>
          <a:xfrm>
            <a:off x="3800872" y="5234515"/>
            <a:ext cx="432048"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G20</a:t>
            </a:r>
            <a:endPar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205403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ベトナム／日本との関わり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1/9</a:t>
            </a:r>
            <a:r>
              <a:rPr lang="ja-JP" altLang="en-US" dirty="0"/>
              <a:t>）</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「官民ミッション」、「</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」、「インフラシステム輸出促進調査等事業」を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1892236316"/>
              </p:ext>
            </p:extLst>
          </p:nvPr>
        </p:nvGraphicFramePr>
        <p:xfrm>
          <a:off x="200472" y="1767654"/>
          <a:ext cx="9504000" cy="284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遠隔画像診断・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研修センター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遠隔画像診断システムを用いたパイロット診断</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現地および日本におけるパイロット研修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遠隔画像診断・研修事業の事業化について検証</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遠隔画像診断・研修センター設立事業の実現可能性が高いことが確認された。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提携先の国立病院との間で遠隔画像診断・研修センターを設立する方向で同意した。 </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地域医療情報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ネットワーク展開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富士通総研</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ベトナムの保健医療・</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の現状の調査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地域医療情報ネットワークの導入可能性・課題の調査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ベトナムの医療機関では一定の通信環境が整備されており、地域医療情報ネットワークを導入することは可能であることがわかった。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上位に位置する国立・省立レベルの病院では「遠隔診断システム」、下位に位置する郡立レベルの病院や</a:t>
                      </a:r>
                      <a:b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コミューンヘルスステーション（診療所）では「患者紹介システム」のニーズが大きいことがわかった。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多くの医療機関において運用費用を負担することは可能だが、初期費用の負担が困難であることから、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ODA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の活用を要望された。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A5E2630B-D452-ADD4-E92E-A8DB7B9E4A23}"/>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626463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2/9</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023751380"/>
              </p:ext>
            </p:extLst>
          </p:nvPr>
        </p:nvGraphicFramePr>
        <p:xfrm>
          <a:off x="200472" y="1772816"/>
          <a:ext cx="9504000" cy="41589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周産期医療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葵鐘会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医療サービス差別化（妊娠初期健診、保育器を使った新生児ケア、腰痛妊婦に対する理学療法やマタニティビクスの指導、電子カルテ活用）の実証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現地医療関係者に対する日本式周産期医療および日本製医療機器の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PR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事業会社（現地法人）設立に必要となるプロセスや手続きの調査・確認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現地パートナーおよび日本側パートナーの選定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号クリニック立地の選定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日本式周産期医療サービスにおいて、競合他者との差別化を図るサービス要素の受容性・実施可能性を確認した。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現地パートナーならびに日本側パートナーとの連携の道筋を開いた。これにより、</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年半ばの投資ライセンス申請、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初めから半ばにかけての第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号クリニック開設の目途が立った。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内視鏡診療</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トレーニング</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現地実証調査の対象及び日本側の医師派遣スケジュール等の計画立案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内視鏡トレーニングカリキュラム及びトレーニング機材の準備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ミャンマーとベトナムの連携可能性に関する検討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結果分析及び次年度以降事業展開計画立案</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内視鏡的治療技術及び看護技術向上のための内視鏡トレーニングを実施した。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内視鏡トレーニングを通して日本製医療機器の有用性と信頼性のイメージが向上した。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内視鏡トレーニングセンターの国際化に関して検討を開始し、ミャンマーでの早期がんの発見・治療に関する講演などで内視鏡治療の普及及びセンターの認知度向上を図った。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継続運営について関係者での検討を実施。病院収入の一部充当、及びトレーニングの有料化等の具体的なプランにつきバクマイ病院とそのコンセプト及び方向性に関しては合意し、詳細についての調整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9BADF38F-4EBF-3A42-8196-509FD9C690CA}"/>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1581102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704756342"/>
              </p:ext>
            </p:extLst>
          </p:nvPr>
        </p:nvGraphicFramePr>
        <p:xfrm>
          <a:off x="200472" y="1772816"/>
          <a:ext cx="9504000" cy="39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ドリーム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インキュベータ</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事業環境調査（企業・医療機関・市民等へのインタビューを含む）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潜在顧客へのプロモーション（</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SNS</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活用など）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中核人材の採用、日本への招聘研修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日本式健診センターの運営実証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ビジネスモデル設計、収支シミュレーション</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法定／ベーシック／プレミアムの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タイプの健診サービスを設計した。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企業健診受診者を主要ターゲットとして定め、集患の準備（現地医療機関との提携交渉や企業への営業活動）を進めた。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運営実証を行い、オペレーションの改善点などを明らかにした。その結果を踏まえ収支シミュレーションを実施した。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名を採用し、共同で「日本式」健診センターの差別化要素を抽出した。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日本システム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サイエンス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ベトナムの介護・介護人材育成に関する市場調査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介護研修プログラムの実施による教育効果検証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調査では、ベトナムでは介護ニーズが顕在化しておらず、高齢者市場のみならず、まだ介護の概念も形成されていない段階であることが確認できた。介護サービス事業の展開は時期尚早であり、育成した介護人材の就労先をベトナム国外に求める必要があるとの結論に至った。 </a:t>
                      </a:r>
                    </a:p>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介護研修プログラムの実施では、筆記テスト・実技テストを実施し、本研修プログラムの有効性を実証した。受講生へのアンケート・インタビューから、継続的に介護を学び、日本や他の国の介護現場で働きたいとの声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049B6B58-7D2E-B0E1-DD09-DF0ACBAEF8A0}"/>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2862066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54847859"/>
              </p:ext>
            </p:extLst>
          </p:nvPr>
        </p:nvGraphicFramePr>
        <p:xfrm>
          <a:off x="200472" y="1772816"/>
          <a:ext cx="9504000" cy="4578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16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人間ドックセンター開設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現地チョーライ病院からの要請に基づき、国際医療福祉大が有する予防医学分野での技術・経験・ノウハウを活用し、「日本型人間ドックサービス」を提供する施設の開設と共同での事業運営を検討する。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具体的には、チョーライ病院が建設する高機能外来センター内に日本型人間ドックセンターを開設し、共同で運営する。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日本型人間ドックセンターの開設に関し、保健省からの事業認可を取得。合弁会社設立に向けた株主間契約書の草案を作成。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チョーライ病院から研修員（放射線医師、臨床検査技師、看護師）を受け入れ、国際医療福祉大学附属病院等で研修を実施。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ベトナムでの人間ドック実施を想定したマニュアルを作成。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JETRO</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展示会への出展、予防医学をテーマとしたワークショップの開催等の啓発活動を実施。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現地日本企業や外資系企業を対象としたヒアリングを実施し、顧客獲得に向けた検討を行った。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コンタクトレンズ診断・普及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シード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におけるコンタクトレンズ市場が、経済成長とともに、急速にコモディティ化が進む中、①医師は知識不足から、コンタクトレンズを眼障害の誘因可能性ある矯正方法として懸念する、②患者（消費者）は商品の性能や安全性よりも安価な商品を求める等の課題が生じてい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この課題解消に向け、品質・安全性、処方技術、眼病予防及び、医療分野への応用に関して様々な経験を有している日本型コンタクトレンズの診断・処方システムそのものをベトナム国内で構築する。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現地の医師、オプトメトリスト、販売店、スタッフから情報収集した、コンタクトレンズを取り巻く環境・課題・要望を分析し、日本製コンタクトレンズの優位性を検討した。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医療従事者・販売店への研修、一般消費者向けのイベント出展、動画コンテンツの配信による啓発活動を行い、日本製コンタクトレンズの品質の周知と、日本型医療システムの理解を促進した。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コンタクトレンズの競争優位性を、品質・安全性・処方技術水準の高さと市販後のフォローアップ体制と位置付け、「医療としてのコンタクトレンズ」、「一般向けのコンタクトレンズ」に市場を分類し、事業モデルを構築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16269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5/9</a:t>
            </a:r>
            <a:r>
              <a:rPr lang="ja-JP" altLang="en-US" dirty="0"/>
              <a:t>）</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Straight Connector 9"/>
          <p:cNvCxnSpPr/>
          <p:nvPr/>
        </p:nvCxnSpPr>
        <p:spPr>
          <a:xfrm>
            <a:off x="200025" y="4509120"/>
            <a:ext cx="9504447" cy="0"/>
          </a:xfrm>
          <a:prstGeom prst="line">
            <a:avLst/>
          </a:prstGeom>
          <a:ln w="9525" cap="flat"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6">
            <a:extLst>
              <a:ext uri="{FF2B5EF4-FFF2-40B4-BE49-F238E27FC236}">
                <a16:creationId xmlns:a16="http://schemas.microsoft.com/office/drawing/2014/main" id="{01A31249-13FC-477A-FC64-AB5C006EA94E}"/>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20FE16B4-AD85-ACA5-F115-333381AD336C}"/>
              </a:ext>
            </a:extLst>
          </p:cNvPr>
          <p:cNvGraphicFramePr>
            <a:graphicFrameLocks noGrp="1"/>
          </p:cNvGraphicFramePr>
          <p:nvPr>
            <p:extLst>
              <p:ext uri="{D42A27DB-BD31-4B8C-83A1-F6EECF244321}">
                <p14:modId xmlns:p14="http://schemas.microsoft.com/office/powerpoint/2010/main" val="1276252028"/>
              </p:ext>
            </p:extLst>
          </p:nvPr>
        </p:nvGraphicFramePr>
        <p:xfrm>
          <a:off x="200472" y="1772816"/>
          <a:ext cx="9504000" cy="3992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16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ベトナムでの医療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を活用した病院内における診療の効率化及び医療の質の向上を目的に、ホーチミン市の第三次医療施設チョーライ病院への富士フイルム</a:t>
                      </a:r>
                      <a:r>
                        <a:rPr kumimoji="1" lang="en-US" altLang="ja-JP" sz="1000" b="0" i="0" u="none" strike="noStrike" kern="1200" baseline="0" dirty="0">
                          <a:solidFill>
                            <a:schemeClr val="dk1"/>
                          </a:solidFill>
                          <a:latin typeface="+mn-lt"/>
                          <a:ea typeface="+mn-ea"/>
                          <a:cs typeface="+mn-cs"/>
                        </a:rPr>
                        <a:t>RIS/PACS</a:t>
                      </a:r>
                      <a:r>
                        <a:rPr kumimoji="1" lang="ja-JP" altLang="en-US" sz="1000" b="0" i="0" u="none" strike="noStrike" kern="1200" baseline="0" dirty="0">
                          <a:solidFill>
                            <a:schemeClr val="dk1"/>
                          </a:solidFill>
                          <a:latin typeface="+mn-lt"/>
                          <a:ea typeface="+mn-ea"/>
                          <a:cs typeface="+mn-cs"/>
                        </a:rPr>
                        <a:t>及び富士通の</a:t>
                      </a:r>
                      <a:r>
                        <a:rPr kumimoji="1" lang="en-US" altLang="ja-JP" sz="1000" b="0" i="0" u="none" strike="noStrike" kern="1200" baseline="0" dirty="0">
                          <a:solidFill>
                            <a:schemeClr val="dk1"/>
                          </a:solidFill>
                          <a:latin typeface="+mn-lt"/>
                          <a:ea typeface="+mn-ea"/>
                          <a:cs typeface="+mn-cs"/>
                        </a:rPr>
                        <a:t>DMS</a:t>
                      </a:r>
                      <a:r>
                        <a:rPr kumimoji="1" lang="ja-JP" altLang="en-US" sz="1000" b="0" i="0" u="none" strike="noStrike" kern="1200" baseline="0" dirty="0">
                          <a:solidFill>
                            <a:schemeClr val="dk1"/>
                          </a:solidFill>
                          <a:latin typeface="+mn-lt"/>
                          <a:ea typeface="+mn-ea"/>
                          <a:cs typeface="+mn-cs"/>
                        </a:rPr>
                        <a:t>の導入を図る。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また、佐賀好生館の協力を得て、医療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システムの理解促進を図る。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RIS/PACS,DMS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を導入し放射線科の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化（フイルムからモニタ診断への変更、放射線科レポートの紙からデジタルデータ化）を図った。医療</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化が診療の効率化に繋がることに対して、効果を実証した。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ベトナム南部最大の病院のワークフローに根付いたシステムを稼働させることができた。このことにより、周辺病院に提案する際の訴求効果の高いモデルサイトを構築することができた。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佐賀好生館による医療従事者の経験に基づいた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システム提案を行い、チョーライ病院の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システムへの理解促成と日本式システムへの高い信頼を得ることができた。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ベトナム保健省に成果をアピールし、保険請求で必要なフィルム提出を不要にする等、政府レベルでの見直しも検討したいとのコメントを引き出すことができた。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4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地域ヘルスケア振興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メディヴァ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ホーチミン市北部のビンズン新都市にて、ヘルスケア振興事業を展開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プライマリケアを提供する内科総合診療クリニックの開設から母子保健、高齢者福祉まで、段階を踏んでヘルスケア水準の向上を図る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外資系医療施設開設のための資本金、外国人医師の現地ライセンス、薬局の設置等、クリニック開設のための諸手続きを確認し、方法を検証、事業計画に反映</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ビンズン省計画投資局および保健局と面談し、本事業への理解を得た。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52394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6/9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158682776"/>
              </p:ext>
            </p:extLst>
          </p:nvPr>
        </p:nvGraphicFramePr>
        <p:xfrm>
          <a:off x="200472" y="1772816"/>
          <a:ext cx="9504000" cy="4645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健診システム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有料サービス化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システム・ビット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日本式「健診システムの有料サービス」の展開のための市場調査</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現地運用体制構築（現地販売代理店、開発パートナー、現地法人設立）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ベトナム向けの健診結果自動判定ロジックの策定</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健康診断モジュール非導入率は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、特に郡レベルの医療機関で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と高い。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導入が政府により推進される中、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レベル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の認定に必須となる健康診断モジュールの今後の市場拡大のポテンシャルは大きいと判明した。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医療システムを取り扱うソフトウェア開発販売会社と医療機器販売会社の計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社から、有力候補となる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社を選定した。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ベトナムの医療システムへの取り組みに対する、製品の適合を目指し、ベトナム政府の方針</a:t>
                      </a:r>
                      <a:r>
                        <a:rPr lang="en-US" altLang="ja-JP" sz="1000" dirty="0"/>
                        <a:t>(IT</a:t>
                      </a:r>
                      <a:r>
                        <a:rPr lang="ja-JP" altLang="en-US" sz="1000" dirty="0"/>
                        <a:t>環境整備</a:t>
                      </a:r>
                      <a:r>
                        <a:rPr lang="en-US" altLang="ja-JP" sz="1000" dirty="0"/>
                        <a:t>)</a:t>
                      </a:r>
                      <a:r>
                        <a:rPr lang="ja-JP" altLang="en-US" sz="1000" dirty="0"/>
                        <a:t>に同調させていく必要があることが判明した。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病診連携オンラインネットワーク</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アルム</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lang="ja-JP" altLang="en-US" sz="1000" dirty="0"/>
                        <a:t>「病診連携オンライン ネットワーク」サービ スに関する開発</a:t>
                      </a:r>
                      <a:endParaRPr lang="en-US" altLang="ja-JP" sz="1000" dirty="0"/>
                    </a:p>
                    <a:p>
                      <a:pPr marL="87313" indent="-87313" algn="just">
                        <a:buClr>
                          <a:srgbClr val="3D6AA7"/>
                        </a:buClr>
                        <a:buFont typeface="Wingdings" panose="05000000000000000000" pitchFamily="2" charset="2"/>
                        <a:buChar char="l"/>
                      </a:pPr>
                      <a:r>
                        <a:rPr lang="ja-JP" altLang="en-US" sz="1000" dirty="0"/>
                        <a:t>「病診連携オンライン ネットワーク」サービ スに関するトライアル</a:t>
                      </a:r>
                      <a:endParaRPr lang="en-US" altLang="ja-JP" sz="1000" dirty="0"/>
                    </a:p>
                    <a:p>
                      <a:pPr marL="87313" indent="-87313" algn="just">
                        <a:buClr>
                          <a:srgbClr val="3D6AA7"/>
                        </a:buClr>
                        <a:buFont typeface="Wingdings" panose="05000000000000000000" pitchFamily="2" charset="2"/>
                        <a:buChar char="l"/>
                      </a:pPr>
                      <a:r>
                        <a:rPr lang="ja-JP" altLang="en-US" sz="1000" dirty="0"/>
                        <a:t>販売体制の構築・販売 開始 </a:t>
                      </a:r>
                      <a:endParaRPr kumimoji="1" lang="ja-JP" altLang="en-US" sz="1000" b="0" i="0" u="none" strike="noStrike" kern="1200" baseline="0" dirty="0">
                        <a:solidFill>
                          <a:schemeClr val="dk1"/>
                        </a:solidFill>
                        <a:latin typeface="+mn-lt"/>
                        <a:ea typeface="+mn-ea"/>
                        <a:cs typeface="+mn-cs"/>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僅かな初期投資で利用可能なシステムを開発。中小・民間病院、診療所レベルでも、医療従事者間コミュニケーションツールを利用することが可能となった。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クリニックと大学病院を結び、トライアルを実施し、</a:t>
                      </a:r>
                      <a:r>
                        <a:rPr lang="ja-JP" altLang="en-US" sz="1000" dirty="0"/>
                        <a:t>本導入に 向けての現場課題の整理、使用感、オペレーションの確認をした。</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遠隔リハビリテーションサービス</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dirty="0" err="1"/>
                        <a:t>Kitahara</a:t>
                      </a:r>
                      <a:r>
                        <a:rPr lang="en-US" altLang="ja-JP" sz="1000" dirty="0"/>
                        <a:t> Medical Strategies International</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lang="ja-JP" altLang="en-US" sz="1000" dirty="0"/>
                        <a:t>人材確保と 現地理学療法士への教育</a:t>
                      </a:r>
                      <a:endParaRPr lang="en-US" altLang="ja-JP" sz="1000" dirty="0"/>
                    </a:p>
                    <a:p>
                      <a:pPr marL="87313" indent="-87313" algn="just">
                        <a:buClr>
                          <a:srgbClr val="3D6AA7"/>
                        </a:buClr>
                        <a:buFont typeface="Wingdings" panose="05000000000000000000" pitchFamily="2" charset="2"/>
                        <a:buChar char="l"/>
                      </a:pPr>
                      <a:r>
                        <a:rPr lang="ja-JP" altLang="en-US" sz="1000" dirty="0"/>
                        <a:t>ヒアリング調査を基にアプリケーション 「どこでもリハ」の現地化</a:t>
                      </a:r>
                      <a:endParaRPr lang="en-US" altLang="ja-JP" sz="1000" dirty="0"/>
                    </a:p>
                    <a:p>
                      <a:pPr marL="87313" indent="-87313" algn="just">
                        <a:buClr>
                          <a:srgbClr val="3D6AA7"/>
                        </a:buClr>
                        <a:buFont typeface="Wingdings" panose="05000000000000000000" pitchFamily="2" charset="2"/>
                        <a:buChar char="l"/>
                      </a:pPr>
                      <a:r>
                        <a:rPr lang="ja-JP" altLang="en-US" sz="1000" dirty="0"/>
                        <a:t>現地中枢神経系患者に対して遠隔リハビリ の準備・実施</a:t>
                      </a:r>
                      <a:endParaRPr kumimoji="1" lang="ja-JP" altLang="en-US" sz="1000" b="0" i="0" u="none" strike="noStrike" kern="1200" baseline="0" dirty="0">
                        <a:solidFill>
                          <a:schemeClr val="dk1"/>
                        </a:solidFill>
                        <a:latin typeface="+mn-lt"/>
                        <a:ea typeface="+mn-ea"/>
                        <a:cs typeface="+mn-cs"/>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運動療法を中心としたリハビリテーションが医療機関において十分に実施されておらず、マッサージや物理療法がリハビリテーションのイメージとなっていることを確認することができた。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本サービスは脳卒中等の疾患を持っている方を対象としており、医療サービスとして提供することが望ましいため、現地医療施設との業務提携が必須であることが確認できた。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39522496"/>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ECD7A947-2B6C-2B61-BCD9-340133C3BBCB}"/>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8964411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7/9</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043804603"/>
              </p:ext>
            </p:extLst>
          </p:nvPr>
        </p:nvGraphicFramePr>
        <p:xfrm>
          <a:off x="200472" y="1772816"/>
          <a:ext cx="9505056" cy="4134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後藤秀美　教授</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「フエ医科大学などで行った内視鏡分野での医療貢献実績」</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佐野俊二　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「ハノイにある子ども病院における小児心臓血管外科領域での医療貢献実績」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保健省副大臣が参加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がんと生活習慣病の</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検診・治療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 of Department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MD. PhD. Huynh Kim PHUONG</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「日本とチョーライ病院の国際協力について、およびチョーライ病院における</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がん・生活習慣病の実態」</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小山和作先生</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「日本式がん・生活習慣病の検診と治療（予防医療の観点から）」</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後藤秀実教授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「日本の消化器がんの早期発見と治療」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保健省局長が参加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医療機関等訪問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Bach Mai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Saint Paul</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FPT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Information System</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ベンダ）を訪問。</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0">
                        <a:lnSpc>
                          <a:spcPct val="100000"/>
                        </a:lnSpc>
                        <a:spcBef>
                          <a:spcPts val="0"/>
                        </a:spcBef>
                        <a:spcAft>
                          <a:spcPts val="30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月には、厚生労働省と連携し、ベトナム保健省幹部を日本に招聘するフォローアップを実施</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272BFB39-FC0F-C2EA-4414-109DD605938C}"/>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1597591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8/9</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2540728054"/>
              </p:ext>
            </p:extLst>
          </p:nvPr>
        </p:nvGraphicFramePr>
        <p:xfrm>
          <a:off x="200472" y="1772816"/>
          <a:ext cx="9505056" cy="16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NDCs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の早期発見、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放射線医学総合研究所病院  辻井博彦  副病院長  兼  国際治療研究センター長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「重粒子線治療の現状と海外展開」</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国立がん研究センター　中央病院　松田尚久　健診センター長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「日本のがん対策：早期発見に向けた取り組み」</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保健省副大臣が参加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2596E72B-8885-7E2E-FA73-18657C81DB06}"/>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395271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9/9</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1969622628"/>
              </p:ext>
            </p:extLst>
          </p:nvPr>
        </p:nvGraphicFramePr>
        <p:xfrm>
          <a:off x="200472" y="1767654"/>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6480000">
                  <a:extLst>
                    <a:ext uri="{9D8B030D-6E8A-4147-A177-3AD203B41FA5}">
                      <a16:colId xmlns:a16="http://schemas.microsoft.com/office/drawing/2014/main" val="20004"/>
                    </a:ext>
                  </a:extLst>
                </a:gridCol>
              </a:tblGrid>
              <a:tr h="206061">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消化器系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がん検診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日本消化器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内視鏡学会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ベトナム消化器内視鏡学会と連携し、ベトナム３都市（ハノイ、ダナン、ホーチミン）への専門家派遣を実施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日本への受入研修を通じた日本式消化器系がん検診システムの講義・技術指導を実施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Rectangle 6"/>
          <p:cNvSpPr>
            <a:spLocks noChangeArrowheads="1"/>
          </p:cNvSpPr>
          <p:nvPr/>
        </p:nvSpPr>
        <p:spPr bwMode="auto">
          <a:xfrm>
            <a:off x="200472" y="38257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インフラシステム輸出促進調査等事業</a:t>
            </a:r>
            <a:endParaRPr lang="en-US" altLang="ja-JP" sz="14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51801930"/>
              </p:ext>
            </p:extLst>
          </p:nvPr>
        </p:nvGraphicFramePr>
        <p:xfrm>
          <a:off x="200472" y="4185740"/>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医療保険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データ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ベトナムが検討する診療報酬制度を</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システム化した場合の実証事業等を、厚生労働省、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と連携し、実施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年度にバクマイ病院、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年度にバクニン省の中堅病院で事業を実施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ベトナム保健省副大臣を座長とする検討会議で進捗を報告</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ベトナム</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
        <p:nvSpPr>
          <p:cNvPr id="11" name="テキスト ボックス 1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2EF06B08-AA45-1068-16E0-EC4D0EEE08E0}"/>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spTree>
    <p:extLst>
      <p:ext uri="{BB962C8B-B14F-4D97-AF65-F5344CB8AC3E}">
        <p14:creationId xmlns:p14="http://schemas.microsoft.com/office/powerpoint/2010/main" val="2290247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9&quot;&gt;&lt;elem m_fUsage=&quot;2.96871488390132576285E+00&quot;&gt;&lt;m_msothmcolidx val=&quot;0&quot;/&gt;&lt;m_rgb r=&quot;80&quot; g=&quot;CC&quot; b=&quot;E8&quot;/&gt;&lt;/elem&gt;&lt;elem m_fUsage=&quot;2.95841612165320055894E+00&quot;&gt;&lt;m_msothmcolidx val=&quot;0&quot;/&gt;&lt;m_rgb r=&quot;1F&quot; g=&quot;49&quot; b=&quot;7D&quot;/&gt;&lt;/elem&gt;&lt;elem m_fUsage=&quot;2.25632790000000005293E+00&quot;&gt;&lt;m_msothmcolidx val=&quot;0&quot;/&gt;&lt;m_rgb r=&quot;33&quot; g=&quot;99&quot; b=&quot;CC&quot;/&gt;&lt;/elem&gt;&lt;elem m_fUsage=&quot;1.81561217018231624287E+00&quot;&gt;&lt;m_msothmcolidx val=&quot;0&quot;/&gt;&lt;m_rgb r=&quot;C0&quot; g=&quot;E6&quot; b=&quot;F4&quot;/&gt;&lt;/elem&gt;&lt;elem m_fUsage=&quot;3.73591395903551202334E-04&quot;&gt;&lt;m_msothmcolidx val=&quot;0&quot;/&gt;&lt;m_rgb r=&quot;EC&quot; g=&quot;E5&quot; b=&quot;F4&quot;/&gt;&lt;/elem&gt;&lt;elem m_fUsage=&quot;1.72504652277445896628E-04&quot;&gt;&lt;m_msothmcolidx val=&quot;0&quot;/&gt;&lt;m_rgb r=&quot;00&quot; g=&quot;64&quot; b=&quot;C8&quot;/&gt;&lt;/elem&gt;&lt;elem m_fUsage=&quot;1.35445686323340134865E-04&quot;&gt;&lt;m_msothmcolidx val=&quot;0&quot;/&gt;&lt;m_rgb r=&quot;8C&quot; g=&quot;C8&quot; b=&quot;F0&quot;/&gt;&lt;/elem&gt;&lt;elem m_fUsage=&quot;1.31773992450452589456E-04&quot;&gt;&lt;m_msothmcolidx val=&quot;0&quot;/&gt;&lt;m_rgb r=&quot;EB&quot; g=&quot;05&quot; b=&quot;05&quot;/&gt;&lt;/elem&gt;&lt;elem m_fUsage=&quot;1.27042347475965756819E-05&quot;&gt;&lt;m_msothmcolidx val=&quot;0&quot;/&gt;&lt;m_rgb r=&quot;FA&quot; g=&quot;28&quot; b=&quot;28&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VcTELxrn_2FktmQsN80K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VAng_FyIWkhjU6biivHo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siChnd8ruLgKkwc82P9YC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O_EjPA0DzHgLD0q7I6Mi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FkImdcuKw2qcrdLgOcci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nm2K779IN1cWXr_wnkx2e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BjDN4LqTCGd1wFGw4PI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MbosOk6T3qZuJQEljneH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eW5OBVdCTkK8m2hDuU4li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rrE8F5gR1eAXTZoJUZX0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WV1uthLCS5OFqudaouQva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Fcyv54dUQ6eE.6wBmD_p_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mksDr.8QsGkbuytzKHP8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8jy5UGkGSHulqVH6n46_x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2_kZIwsrSBayK43kfzezS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z1ZMki.DTVmTbKmCGFfX6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6w3BEAKgRW2urZZ12pj95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xxnlwWVQxON33JCX1Iki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Yl6OZYBTQrGBoR.vACQSk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49n0kRAsQ_S2XpxgshKqM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0nuXdmZRCaVdGsareqF.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k33Zq7mHQkSMrpBys2_qY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WnJXmkRjRHeJ7lmNlpAM8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lew98IJS.mjwdt2eAhno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CKzhFT8cSpedT3CZhAwlh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6IJtp22Qb6ECOCG_3CI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dtpzl0o2RlaE4oZISfwZZ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oeD_UHRnQ9eIjtE9e2zkX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tvOVGprQFeZn0XGcNQ9_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2pjpTEI9StKu8Omog8kwY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_UOoweSjRjiLXc1SkKUIW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UNP5Zv5Ql6Hv5RoYkemQ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wAbX94mRS0.KHpWlM1ZZH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bDtlILFBQGy_nOnAog1EH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fQAt3qrHQaeFOhY694ezg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5cfdTiq7QlKF2J_FGFUQ0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4fFlJHz3RnWb2TbrSh.Rm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N39cb84TS0S34yiJ7IUKo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gY1odkLRuzl6S_nJzFh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gY1odkLRuzl6S_nJzFh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dgY1odkLRuzl6S_nJzFhU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7Cxt9UBhPrdJRee.d5n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lbJqCd8037K6Qzz3jkRZD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TOVO9AshnwA8Eavuf5J9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LJmj3FlZ4HdXvCe2iJtRN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kPCRdwA.uv4PaypwuZFuw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SQDp.IW.8KvbdWvIrrVos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Lp6oCQub0ISW7CKyxXKEr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YoblKoPBUDsW4E8S3fOQF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QJbaG8ntTRElHa33Ft7tQ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ABwoUKQjMoApPf9Nosu0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zDpUD24ggICBWhVmw3S11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cVUZykDsyrMmfVqmEHl5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iG7dP5_xFFNvnQJ75rGRL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m1n25h7NqfMtNfMZJiYCj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KeQFtJ5aKR8F.7gCYh_aT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ImyyszBmqjQXAhfrq9PO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eLYcbvTi1FhcJRlLssM_l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gIsmD6Sw7CLXwhmnPLt9O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s_bQaknOOjbDcP9gEanU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S7YGV99qiUTubNVQWCTp_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3DnKXV6MxCxXfPza5DbOA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0fTkRZ4rGZVQUV5rjqCH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CwEW6Or83rcn5eGRVo_fp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XLdrDQpOcql6_tn6fE427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RvzLOOCTdBimeMIRd3w5G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q0wKZnTk5sCF4ph5DfQSH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t8OaxFuHjoWjKOpfjwX8Q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xqSd2JaGfO0wB_kBiuJMY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JlE9Pcvk1ayYq5A1mrnno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e1rjihVdAKoEAtEYwfOXw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KjNVKrmW3eK4O2XxrV8R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n_Tijbkcu2UVhPdQDIzyT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OzGRslqUlnp12LJ7iJYjE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GdyL1FGvzDXbKowBVOZ23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ihD9rmIuUqNIZkEZyjvjn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5O3Ox2pjVsZ5LcfneTC0O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p6UG1NXTES3.scPJCX_Mz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B2mKZaJo01lhtUPMjjrcE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eigK8n5RYi8MDMZsE5Ch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k548Z53XGBeqC71QzToA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P0vbfNoMXKA1.L5OQilO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A0SEEAo9jLRItQwgS7HvJ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sSLsGz578PZcpPi2vpXTj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T_eGaADUIo5R3IxmxJoUr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qz8lnxkYMSrWOxTWKZdAh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jp8qCbC2jnA7yEKporfaq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KLeq0i6lM4vLhemzOo8KU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y3c7VjHBxg8.mZSdnXWQ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eCgLbRBAA0GQ5nMZE3Pz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rTNfj.DXVSPJJDqBIk3ou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ex03ExGJLuKwPhYQYM2t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leshTHrby6NSZr06xuAJM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KFKT.ERIP8uz3jTLtMwZ_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nxZRhTZ24RXnNVYStIyFs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jeuS7FXHApkneZMwsDtx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tsWI2YJuoA5L9tlbOKd8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Lp04X4BqexHrfueXwwkg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YfRazYymvd2VPuwk0BrkO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uD.SN1WOEEac8aOAeJJia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vwz9IAI3IUl7JKYi3gYe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mZLKDSHw6RPKSksVgYqj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liiPXAiPLnqZ3iSbQ9tI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fgIJIkwj81cFq_g9.exBk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MXJyefXKhBDkDtjj3mwP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YEtFeqLZjuIZKSLORx3he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jXXcKiIFOqww76tP1x85M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VF6TL0WhbpzLrlQz0gsx_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BgQJEiiJIitif..Pw_Zv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bnLyFr9ehyGPvxgVAdw5m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fS1qqFaq4wSuSw2JyzV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E_g13evOXkjJAQpSu0K.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GWC2ui_g07TdgzPEzFVlm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NjCaQdDp1hWpD7eJTK1d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IvWXLYfYz8OAYB7ogKiQ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LrRR7k4nlazBPW9C.Srw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d7QC_.qfrEm76ICgnMvRs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ph8_B2XHdk84JnmfMhImq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r4vyrUclUEOLviKiaPR1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nOg_FKpCmqsVzIGCWxKo4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neBJGr8FchiSbltxL52Kx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BzqFalIiWIIcE4sMwto0j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BzqFalIiWIIcE4sMwto0j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TWP_6wo_Nhg0jgp4Nd7Z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eRB0Xp3pRB2DdcnHA.3B3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kOE7oEWNT9KCJYiP6kD8X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jo6ShwG2SoCsmLS7J0lnc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xVMWyhsTr.1spM1hb2C0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N_TcTlHTuCLTCXDl8mo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USF.d8mo473yrAoLI1OQL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9A05tvQRnEVTArApAcQq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9A05tvQRnEVTArApAcQq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NjCaQdDp1hWpD7eJTK1dH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v7IYFU91SIOOMC7gOt2XK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nq2QHHfGTPWtc9ZbNKTIZ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4qBZTpl6TYyQMtAL4TqhW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CbhxauXEQiukRkps1mzYp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RusTco.e2GCL2WuYWn_wW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gqRixYAK_HnYu2eqy8HpL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upJGNwnEP85KrcxDdpVIe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vmQ5XxmlLbid_PtEHoOP3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1f3OhMn7xigNr2YzNhiEO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SqY9cSgIfSXkUl9DgZ53S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DcPt6lW3HLyBg.62.UJx7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ZZg8prqQ1VOob.cT_N4E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f1vKGU4Dd4yyF8wCM51fo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wgnoxa9kTQi_VG8mG60SM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mQm7z21ARUCHuZwIyj7q_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ra6W2URNRZSQJac4v5xkl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TXSPNOf6RnS2fpH2pvO1L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Qp13RgvRSuSLDCKvEAmPd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wkvsi5rSTOW1LY6pQtHlo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AyQ3E.IRLCiiM5qNv4NQ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4ReX8UHIQE27YIk4Ay4hu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qK57puTHSt.EA1hY6x6V7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Q5mmxxz3Q7.vXlQRIDe80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jDamhoRcQtC1ZLHdl.VC8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OLW3U.vYm4eKvoRZPdYb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vm9FH7FY5jveg.gNI4mXA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J5_8dMXZRYruSSiVdrMaY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sBHmNWwZ2yidXd4y6SVwY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L5aNAIwun2bEHflron52Z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0ajC2YU28nV4JbmZX3G5S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fAhioZ4tPZocfGejpuksW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8bCHSVky.A7nc9nOWrkrs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ZP1KTiU7AdnXafrvmVSIX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LZEFCVPSTrWLbSV92CCbu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LkdaNmb.Ro.YzOXpRfDbX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TOw0qLiIRmqAtLt0_ekFs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FCjGcrvXSIihLhcSqp9aM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XXnh2NqPRrSlFfFigs5Yi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U_zSkISfSrm0bPKTn9EJU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dXEmX8w5TvWDJ7WHgxatu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ardHLC7MS.ifIhYVOw7H5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l4FM7Dn2SmGzZT449HxH0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oMty4vomR.GCjzmBAFsn1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wEO5.KJ0SPiasfzIpQAaa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zhbLCFAgQO6nZpvetCb8f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JmiP1uAOQDyIjQKL9nc36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fkfQXjs7Sd60UTE2kIGEM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N3e2i3V.TxOuCl.HUlKT_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j38D5UF0RSmv3bkmjp5SD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srdu7Ze1R_mmHNBSC6hfY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kIAsqux5RYqXYdpc5m_yQ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I_kboxsFRhGjkqjUP4LzS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RmzIY6cMSMGYo3CfwGvIY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ZjdLrzrNQyeqf9MoxBgR3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bYst_jfs7mZgzX1Ch8NaU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9LydMJ_zX5PMzHXvPW3.a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C.F.0LOEQx6ZGO9gDpqoi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51LRazDwRnuI4pvdR36XL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TOw0qLiIRmqAtLt0_ekFs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TOw0qLiIRmqAtLt0_ekFs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LXYHi7eTTVG1SLTMX5veW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g1VAIDmHRQag8U2XQpUIs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4GBnWTc49WiJQWxzmOlpI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q42UniWRZDjfnSa8TQo_3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o5EVznpERoFLHnjatUEcR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GEO5yOzuWvZ.au1Ufm0ce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4Y6395ToPE0Xit8B1P8zc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lGenYjRDNAcxpXQY.Z_s2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l3h1.dUnvYnxxWVeSXV8P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_6Gx_oD2SZFSzeazrWUDm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vcdh8nM6573HCRPKDSZAe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MLT2D_WNQjKbV5EfZkwm2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bZX61lakIKNKOSip5MZgk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XgpTdZA_rgUgSRNx264M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3GUEWeLqny0cP3Sbzc6l4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20zrB6DA1YiDbiDTuezUM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5BxPMCF.uQys3zIRQvYC1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tPXLV2uMr4.sE3fPt11Ks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rmasV4ktoz19mF3sRo43a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R7C2AbZ7aDsRGWU1Zr8j3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tEcCdy6fj0_m89t3STqKr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vikekJGMq.hpFRsZ3XJVS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F81Oiq6JMhWmeN9hqi5Pp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GKfQz5isGqezKTq8glRg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6i8op3kGBgRIlREySsM44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fxFsU_3IH_kRhX4RcB1uQ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3SXG5B8ZqzajjXDbYbjL0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ucx4aE8Smxg_c5Yui1N0J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sDOXokufbASH09VSQpoEo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6mhaPDAdHHsiUXXFx8UK2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mBxyVrHSEDVVmCIWjBeMV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8H921rzeHPoYK8seLdTsb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fd8VXPlaYlos074aAAn0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Sii4dRurf8PEmn6Ggnt04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QGUNVEQuFBExtQGpBw4JO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VKD9Ck6nAJVz2jZNlbxmX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yyXH80_6BGeMh__33k193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yyXH80_6BGeMh__33k193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ucx4aE8Smxg_c5Yui1N0J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rHgI_qaRyMovQZE0PrD_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zgJ9C8dubQo0xOLY_z.eU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xioIH_grZ.imRChSUynxc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RgZrLXceE9FrUL285WCNu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R_eXnken.fjcO2lUGHiJp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uB7exgC0i95SMkqgsCFAJ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52JapbCwDkpy284DxSVgn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NuqvNnh6pMjl5stBH8ESz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7b6p7j9nnMSl9nzZ3aPZN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LKvMzbcIwSg2ysOwjNOZc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8sRiETT_qmogorIjCYc62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sBMUXOZr14qzTh.LNEqe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RgZrLXceE9FrUL285WCNu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x9Bx.hqpc9uHrE6pUXSti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MWhTjLF06la1vDWb89thQ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4VUTKeYDdUJ1.PdIU__V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zOqRfuSsXNYII5vfB9698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ys.U4DR5Q4f_cTB66fSTy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UOQaUCOU3S3nSk6txsk74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oJZgDscIylBIzhuG1OxAf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qx4kQEpRBAXa77L4encYV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O3x0t4Z.1g7hMuSLNgPQj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omwtqN2THUPjwI.c83LH9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q7cR82AfRfoorUN3zqC_4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q7cR82AfRfoorUN3zqC_4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5.xml><?xml version="1.0" encoding="utf-8"?>
<p:tagLst xmlns:a="http://schemas.openxmlformats.org/drawingml/2006/main" xmlns:r="http://schemas.openxmlformats.org/officeDocument/2006/relationships" xmlns:p="http://schemas.openxmlformats.org/presentationml/2006/main">
  <p:tag name="NAME" val="4. Footnot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31362</Words>
  <Application>Microsoft Office PowerPoint</Application>
  <PresentationFormat>A4 Paper (210x297 mm)</PresentationFormat>
  <Paragraphs>4347</Paragraphs>
  <Slides>114</Slides>
  <Notes>40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31" baseType="lpstr">
      <vt:lpstr>HGP創英角ｺﾞｼｯｸUB</vt:lpstr>
      <vt:lpstr>HGS創英角ｺﾞｼｯｸUB</vt:lpstr>
      <vt:lpstr>Meiryo UI</vt:lpstr>
      <vt:lpstr>MS Pゴシック</vt:lpstr>
      <vt:lpstr>MS PGothic</vt:lpstr>
      <vt:lpstr>MS PGothic</vt:lpstr>
      <vt:lpstr>ＭＳ Ｐゴシック 本文</vt:lpstr>
      <vt:lpstr>Arial</vt:lpstr>
      <vt:lpstr>Arial Black</vt:lpstr>
      <vt:lpstr>Calibri</vt:lpstr>
      <vt:lpstr>Calibri Light</vt:lpstr>
      <vt:lpstr>Courier New</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ベトナム／一般概況</vt:lpstr>
      <vt:lpstr>ベトナム／一般概況／経済</vt:lpstr>
      <vt:lpstr>ベトナム／一般概況／経済</vt:lpstr>
      <vt:lpstr>ベトナム／一般概況／経済</vt:lpstr>
      <vt:lpstr>ベトナム／一般概況／経済</vt:lpstr>
      <vt:lpstr>ベトナム／一般概況／規制</vt:lpstr>
      <vt:lpstr>ベトナム／一般概況／規制</vt:lpstr>
      <vt:lpstr>ベトナム／一般概況／規制</vt:lpstr>
      <vt:lpstr>医療関連</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PowerPoint Presentation</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ベトナム(Vietnam)／医療関連／制度</vt:lpstr>
      <vt:lpstr>ベトナム(Vietnam) ／医療関連／制度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ベトナム／医療関連／医療サービス</vt:lpstr>
      <vt:lpstr>ベトナム／医療関連／医療システム</vt:lpstr>
      <vt:lpstr>ベトナム／医療関連／医療システム</vt:lpstr>
      <vt:lpstr>ベトナム／医療関連／医療システム</vt:lpstr>
      <vt:lpstr>ベトナム／医療関連／医療システム</vt:lpstr>
      <vt:lpstr>ベトナム／医療関連／医療システム</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ベトナム／医療関連／医薬品</vt:lpstr>
      <vt:lpstr>ベトナム／医療関連／医薬品</vt:lpstr>
      <vt:lpstr>ベトナム／医療関連／医薬品</vt:lpstr>
      <vt:lpstr>ベトナム／医療関連／医薬品</vt:lpstr>
      <vt:lpstr>ベトナム／医療関連／医薬品</vt:lpstr>
      <vt:lpstr>ベトナム／医療関連／医薬品</vt:lpstr>
      <vt:lpstr>ベトナム／医療関連／介護</vt:lpstr>
      <vt:lpstr>ベトナム／医療関連／介護</vt:lpstr>
      <vt:lpstr>ベトナム／医療関連／歯科</vt:lpstr>
      <vt:lpstr>その他</vt:lpstr>
      <vt:lpstr>ベトナム／医療関連／その他</vt:lpstr>
      <vt:lpstr>ベトナム／医療関連／その他</vt:lpstr>
      <vt:lpstr>ベトナム／医療関連／その他</vt:lpstr>
      <vt:lpstr>ベトナム／医療関連／その他</vt:lpstr>
      <vt:lpstr>ベトナム／医療関連／その他</vt:lpstr>
      <vt:lpstr>ベトナム／医療関連／その他</vt:lpstr>
      <vt:lpstr>政策動向</vt:lpstr>
      <vt:lpstr>ベトナム／政策動向</vt:lpstr>
      <vt:lpstr>ベトナム／政策動向</vt:lpstr>
      <vt:lpstr>ベトナム／政策動向</vt:lpstr>
      <vt:lpstr>ベトナム／政策動向</vt:lpstr>
      <vt:lpstr>ベトナム／政策動向</vt:lpstr>
      <vt:lpstr>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2015-10-15T09:59:27Z</dcterms:created>
  <dcterms:modified xsi:type="dcterms:W3CDTF">2024-03-21T06:12:15Z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2023-11-13T04:55:29Z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b9d74f41-247c-4de1-a660-e6262051324a</vt:lpwstr>
  </property>
  <property fmtid="{D5CDD505-2E9C-101B-9397-08002B2CF9AE}" pid="8" name="MSIP_Label_ea60d57e-af5b-4752-ac57-3e4f28ca11dc_ContentBits">
    <vt:lpwstr>0</vt:lpwstr>
  </property>
</Properties>
</file>