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241.xml" ContentType="application/vnd.openxmlformats-officedocument.presentationml.tags+xml"/>
  <Override PartName="/ppt/tags/tag242.xml" ContentType="application/vnd.openxmlformats-officedocument.presentationml.tags+xml"/>
  <Override PartName="/ppt/notesSlides/notesSlide4.xml" ContentType="application/vnd.openxmlformats-officedocument.presentationml.notesSlide+xml"/>
  <Override PartName="/ppt/tags/tag243.xml" ContentType="application/vnd.openxmlformats-officedocument.presentationml.tags+xml"/>
  <Override PartName="/ppt/notesSlides/notesSlide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charts/chart23.xml" ContentType="application/vnd.openxmlformats-officedocument.drawingml.chart+xml"/>
  <Override PartName="/ppt/tags/tag44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charts/chart24.xml" ContentType="application/vnd.openxmlformats-officedocument.drawingml.chart+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7.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8"/>
  </p:notesMasterIdLst>
  <p:handoutMasterIdLst>
    <p:handoutMasterId r:id="rId89"/>
  </p:handoutMasterIdLst>
  <p:sldIdLst>
    <p:sldId id="645" r:id="rId2"/>
    <p:sldId id="525" r:id="rId3"/>
    <p:sldId id="526" r:id="rId4"/>
    <p:sldId id="338" r:id="rId5"/>
    <p:sldId id="703" r:id="rId6"/>
    <p:sldId id="2147470424" r:id="rId7"/>
    <p:sldId id="2147470425" r:id="rId8"/>
    <p:sldId id="2147470426" r:id="rId9"/>
    <p:sldId id="2147470428" r:id="rId10"/>
    <p:sldId id="2147470430" r:id="rId11"/>
    <p:sldId id="705" r:id="rId12"/>
    <p:sldId id="706" r:id="rId13"/>
    <p:sldId id="339" r:id="rId14"/>
    <p:sldId id="519" r:id="rId15"/>
    <p:sldId id="546" r:id="rId16"/>
    <p:sldId id="539" r:id="rId17"/>
    <p:sldId id="648" r:id="rId18"/>
    <p:sldId id="548" r:id="rId19"/>
    <p:sldId id="637" r:id="rId20"/>
    <p:sldId id="590" r:id="rId21"/>
    <p:sldId id="591" r:id="rId22"/>
    <p:sldId id="598" r:id="rId23"/>
    <p:sldId id="592" r:id="rId24"/>
    <p:sldId id="593" r:id="rId25"/>
    <p:sldId id="597" r:id="rId26"/>
    <p:sldId id="594" r:id="rId27"/>
    <p:sldId id="620" r:id="rId28"/>
    <p:sldId id="581" r:id="rId29"/>
    <p:sldId id="2147470341" r:id="rId30"/>
    <p:sldId id="599" r:id="rId31"/>
    <p:sldId id="601" r:id="rId32"/>
    <p:sldId id="602" r:id="rId33"/>
    <p:sldId id="603" r:id="rId34"/>
    <p:sldId id="2147470334" r:id="rId35"/>
    <p:sldId id="619" r:id="rId36"/>
    <p:sldId id="650" r:id="rId37"/>
    <p:sldId id="651" r:id="rId38"/>
    <p:sldId id="627" r:id="rId39"/>
    <p:sldId id="628" r:id="rId40"/>
    <p:sldId id="749" r:id="rId41"/>
    <p:sldId id="653" r:id="rId42"/>
    <p:sldId id="629" r:id="rId43"/>
    <p:sldId id="630" r:id="rId44"/>
    <p:sldId id="2147470436" r:id="rId45"/>
    <p:sldId id="632" r:id="rId46"/>
    <p:sldId id="633" r:id="rId47"/>
    <p:sldId id="582" r:id="rId48"/>
    <p:sldId id="2147470435" r:id="rId49"/>
    <p:sldId id="573" r:id="rId50"/>
    <p:sldId id="574" r:id="rId51"/>
    <p:sldId id="585" r:id="rId52"/>
    <p:sldId id="646" r:id="rId53"/>
    <p:sldId id="638" r:id="rId54"/>
    <p:sldId id="748" r:id="rId55"/>
    <p:sldId id="635" r:id="rId56"/>
    <p:sldId id="686" r:id="rId57"/>
    <p:sldId id="575" r:id="rId58"/>
    <p:sldId id="576" r:id="rId59"/>
    <p:sldId id="516" r:id="rId60"/>
    <p:sldId id="639" r:id="rId61"/>
    <p:sldId id="636" r:id="rId62"/>
    <p:sldId id="2147470432" r:id="rId63"/>
    <p:sldId id="644" r:id="rId64"/>
    <p:sldId id="2147470433" r:id="rId65"/>
    <p:sldId id="2147470431" r:id="rId66"/>
    <p:sldId id="747" r:id="rId67"/>
    <p:sldId id="662" r:id="rId68"/>
    <p:sldId id="425" r:id="rId69"/>
    <p:sldId id="466" r:id="rId70"/>
    <p:sldId id="409" r:id="rId71"/>
    <p:sldId id="340" r:id="rId72"/>
    <p:sldId id="615" r:id="rId73"/>
    <p:sldId id="616" r:id="rId74"/>
    <p:sldId id="617" r:id="rId75"/>
    <p:sldId id="341" r:id="rId76"/>
    <p:sldId id="564" r:id="rId77"/>
    <p:sldId id="2147470434" r:id="rId78"/>
    <p:sldId id="565" r:id="rId79"/>
    <p:sldId id="566" r:id="rId80"/>
    <p:sldId id="567" r:id="rId81"/>
    <p:sldId id="647" r:id="rId82"/>
    <p:sldId id="568" r:id="rId83"/>
    <p:sldId id="569" r:id="rId84"/>
    <p:sldId id="571" r:id="rId85"/>
    <p:sldId id="570" r:id="rId86"/>
    <p:sldId id="572" r:id="rId87"/>
  </p:sldIdLst>
  <p:sldSz cx="9906000" cy="6858000" type="A4"/>
  <p:notesSz cx="6735763" cy="9866313"/>
  <p:custDataLst>
    <p:tags r:id="rId9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661" userDrawn="1">
          <p15:clr>
            <a:srgbClr val="A4A3A4"/>
          </p15:clr>
        </p15:guide>
        <p15:guide id="10" pos="3120" userDrawn="1">
          <p15:clr>
            <a:srgbClr val="A4A3A4"/>
          </p15:clr>
        </p15:guide>
        <p15:guide id="11" pos="1714" userDrawn="1">
          <p15:clr>
            <a:srgbClr val="A4A3A4"/>
          </p15:clr>
        </p15:guide>
        <p15:guide id="13" orient="horz" pos="709" userDrawn="1">
          <p15:clr>
            <a:srgbClr val="A4A3A4"/>
          </p15:clr>
        </p15:guide>
        <p15:guide id="15" pos="126" userDrawn="1">
          <p15:clr>
            <a:srgbClr val="A4A3A4"/>
          </p15:clr>
        </p15:guide>
        <p15:guide id="16" orient="horz" pos="41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BAE4D9"/>
    <a:srgbClr val="868686"/>
    <a:srgbClr val="80CCE8"/>
    <a:srgbClr val="C0E6F4"/>
    <a:srgbClr val="1F497D"/>
    <a:srgbClr val="40647F"/>
    <a:srgbClr val="A4BDCD"/>
    <a:srgbClr val="CFE0EB"/>
    <a:srgbClr val="B4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4FB3A-374D-4689-8159-8185E5A94E8F}" v="19" dt="2023-03-27T11:58:43.634"/>
    <p1510:client id="{B28C9662-35CB-4020-9065-3955C2F17162}" v="28" dt="2023-03-28T00:53:48.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4" autoAdjust="0"/>
    <p:restoredTop sz="90374" autoAdjust="0"/>
  </p:normalViewPr>
  <p:slideViewPr>
    <p:cSldViewPr>
      <p:cViewPr varScale="1">
        <p:scale>
          <a:sx n="114" d="100"/>
          <a:sy n="114" d="100"/>
        </p:scale>
        <p:origin x="1314" y="96"/>
      </p:cViewPr>
      <p:guideLst>
        <p:guide orient="horz" pos="4247"/>
        <p:guide pos="6114"/>
        <p:guide orient="horz" pos="1661"/>
        <p:guide pos="3120"/>
        <p:guide pos="1714"/>
        <p:guide orient="horz" pos="709"/>
        <p:guide pos="126"/>
        <p:guide orient="horz" pos="4156"/>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699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17380180794812E-2"/>
          <c:y val="8.2191780821917804E-2"/>
          <c:w val="0.91881289442265057"/>
          <c:h val="0.8470319634703196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671232876712328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8DE-41A3-9A86-BA62F4A87CFF}"/>
                </c:ext>
              </c:extLst>
            </c:dLbl>
            <c:dLbl>
              <c:idx val="1"/>
              <c:layout>
                <c:manualLayout>
                  <c:x val="0"/>
                  <c:y val="-0.27283105022831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8DE-41A3-9A86-BA62F4A87CFF}"/>
                </c:ext>
              </c:extLst>
            </c:dLbl>
            <c:dLbl>
              <c:idx val="2"/>
              <c:layout>
                <c:manualLayout>
                  <c:x val="0"/>
                  <c:y val="-0.2785388127853881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8DE-41A3-9A86-BA62F4A87CFF}"/>
                </c:ext>
              </c:extLst>
            </c:dLbl>
            <c:dLbl>
              <c:idx val="3"/>
              <c:layout>
                <c:manualLayout>
                  <c:x val="0"/>
                  <c:y val="-0.281963470319634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8DE-41A3-9A86-BA62F4A87CFF}"/>
                </c:ext>
              </c:extLst>
            </c:dLbl>
            <c:dLbl>
              <c:idx val="4"/>
              <c:layout>
                <c:manualLayout>
                  <c:x val="0"/>
                  <c:y val="-0.2876712328767123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8DE-41A3-9A86-BA62F4A87CFF}"/>
                </c:ext>
              </c:extLst>
            </c:dLbl>
            <c:dLbl>
              <c:idx val="5"/>
              <c:layout>
                <c:manualLayout>
                  <c:x val="0"/>
                  <c:y val="-0.2922374429223744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8DE-41A3-9A86-BA62F4A87CFF}"/>
                </c:ext>
              </c:extLst>
            </c:dLbl>
            <c:dLbl>
              <c:idx val="6"/>
              <c:layout>
                <c:manualLayout>
                  <c:x val="0"/>
                  <c:y val="-0.2979452054794520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8DE-41A3-9A86-BA62F4A87CFF}"/>
                </c:ext>
              </c:extLst>
            </c:dLbl>
            <c:dLbl>
              <c:idx val="7"/>
              <c:layout>
                <c:manualLayout>
                  <c:x val="0"/>
                  <c:y val="-0.302511415525114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8DE-41A3-9A86-BA62F4A87CFF}"/>
                </c:ext>
              </c:extLst>
            </c:dLbl>
            <c:dLbl>
              <c:idx val="8"/>
              <c:layout>
                <c:manualLayout>
                  <c:x val="0"/>
                  <c:y val="-0.593607305936073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8DE-41A3-9A86-BA62F4A87CFF}"/>
                </c:ext>
              </c:extLst>
            </c:dLbl>
            <c:dLbl>
              <c:idx val="9"/>
              <c:layout>
                <c:manualLayout>
                  <c:x val="0"/>
                  <c:y val="-0.5582191780821917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8DE-41A3-9A86-BA62F4A87CFF}"/>
                </c:ext>
              </c:extLst>
            </c:dLbl>
            <c:dLbl>
              <c:idx val="10"/>
              <c:layout>
                <c:manualLayout>
                  <c:x val="0"/>
                  <c:y val="-0.3436073059360730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8DE-41A3-9A86-BA62F4A87CFF}"/>
                </c:ext>
              </c:extLst>
            </c:dLbl>
            <c:dLbl>
              <c:idx val="11"/>
              <c:layout>
                <c:manualLayout>
                  <c:x val="0"/>
                  <c:y val="-0.3196347031963470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8DE-41A3-9A86-BA62F4A87CFF}"/>
                </c:ext>
              </c:extLst>
            </c:dLbl>
            <c:dLbl>
              <c:idx val="12"/>
              <c:layout>
                <c:manualLayout>
                  <c:x val="0"/>
                  <c:y val="-0.3242009132420091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8DE-41A3-9A86-BA62F4A87CFF}"/>
                </c:ext>
              </c:extLst>
            </c:dLbl>
            <c:dLbl>
              <c:idx val="13"/>
              <c:layout>
                <c:manualLayout>
                  <c:x val="0"/>
                  <c:y val="-0.327625570776255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8DE-41A3-9A86-BA62F4A87CFF}"/>
                </c:ext>
              </c:extLst>
            </c:dLbl>
            <c:dLbl>
              <c:idx val="14"/>
              <c:layout>
                <c:manualLayout>
                  <c:x val="0"/>
                  <c:y val="-0.33219178082191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8DE-41A3-9A86-BA62F4A87CFF}"/>
                </c:ext>
              </c:extLst>
            </c:dLbl>
            <c:dLbl>
              <c:idx val="15"/>
              <c:layout>
                <c:manualLayout>
                  <c:x val="0"/>
                  <c:y val="-0.3356164383561643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8DE-41A3-9A86-BA62F4A87CFF}"/>
                </c:ext>
              </c:extLst>
            </c:dLbl>
            <c:dLbl>
              <c:idx val="16"/>
              <c:layout>
                <c:manualLayout>
                  <c:x val="0"/>
                  <c:y val="-0.3401826484018264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8DE-41A3-9A86-BA62F4A87CFF}"/>
                </c:ext>
              </c:extLst>
            </c:dLbl>
            <c:dLbl>
              <c:idx val="17"/>
              <c:layout>
                <c:manualLayout>
                  <c:x val="0"/>
                  <c:y val="-0.3436073059360730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8DE-41A3-9A86-BA62F4A87CFF}"/>
                </c:ext>
              </c:extLst>
            </c:dLbl>
            <c:dLbl>
              <c:idx val="18"/>
              <c:layout>
                <c:manualLayout>
                  <c:x val="0"/>
                  <c:y val="-0.3470319634703196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8DE-41A3-9A86-BA62F4A87CFF}"/>
                </c:ext>
              </c:extLst>
            </c:dLbl>
            <c:dLbl>
              <c:idx val="19"/>
              <c:layout>
                <c:manualLayout>
                  <c:x val="0"/>
                  <c:y val="-0.350456621004566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8DE-41A3-9A86-BA62F4A87CFF}"/>
                </c:ext>
              </c:extLst>
            </c:dLbl>
            <c:dLbl>
              <c:idx val="20"/>
              <c:layout>
                <c:manualLayout>
                  <c:x val="0"/>
                  <c:y val="-0.3538812785388127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8DE-41A3-9A86-BA62F4A87CFF}"/>
                </c:ext>
              </c:extLst>
            </c:dLbl>
            <c:dLbl>
              <c:idx val="21"/>
              <c:layout>
                <c:manualLayout>
                  <c:x val="0"/>
                  <c:y val="-0.3573059360730593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8DE-41A3-9A86-BA62F4A87CFF}"/>
                </c:ext>
              </c:extLst>
            </c:dLbl>
            <c:dLbl>
              <c:idx val="22"/>
              <c:layout>
                <c:manualLayout>
                  <c:x val="0"/>
                  <c:y val="-0.3847031963470319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8DE-41A3-9A86-BA62F4A87CFF}"/>
                </c:ext>
              </c:extLst>
            </c:dLbl>
            <c:dLbl>
              <c:idx val="23"/>
              <c:layout>
                <c:manualLayout>
                  <c:x val="0"/>
                  <c:y val="-0.4052511415525114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8DE-41A3-9A86-BA62F4A87CFF}"/>
                </c:ext>
              </c:extLst>
            </c:dLbl>
            <c:dLbl>
              <c:idx val="24"/>
              <c:layout>
                <c:manualLayout>
                  <c:x val="0"/>
                  <c:y val="-0.4200913242009132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8DE-41A3-9A86-BA62F4A87CF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22.945150000000002</c:v>
                </c:pt>
                <c:pt idx="1">
                  <c:v>23.542517</c:v>
                </c:pt>
                <c:pt idx="2">
                  <c:v>24.142444999999999</c:v>
                </c:pt>
                <c:pt idx="3">
                  <c:v>24.739412000000002</c:v>
                </c:pt>
                <c:pt idx="4">
                  <c:v>25.333247</c:v>
                </c:pt>
                <c:pt idx="5">
                  <c:v>25.923535999999999</c:v>
                </c:pt>
                <c:pt idx="6">
                  <c:v>26.509412999999999</c:v>
                </c:pt>
                <c:pt idx="7">
                  <c:v>27.092604000000001</c:v>
                </c:pt>
                <c:pt idx="8">
                  <c:v>27.664296</c:v>
                </c:pt>
                <c:pt idx="9">
                  <c:v>28.217203999999999</c:v>
                </c:pt>
                <c:pt idx="10">
                  <c:v>28.717731000000001</c:v>
                </c:pt>
                <c:pt idx="11">
                  <c:v>29.184132999999999</c:v>
                </c:pt>
                <c:pt idx="12">
                  <c:v>29.660212000000001</c:v>
                </c:pt>
                <c:pt idx="13">
                  <c:v>30.134808</c:v>
                </c:pt>
                <c:pt idx="14">
                  <c:v>30.606459000000001</c:v>
                </c:pt>
                <c:pt idx="15">
                  <c:v>31.068833000000001</c:v>
                </c:pt>
                <c:pt idx="16">
                  <c:v>31.526418</c:v>
                </c:pt>
                <c:pt idx="17">
                  <c:v>31.975805999999999</c:v>
                </c:pt>
                <c:pt idx="18">
                  <c:v>32.399272000000003</c:v>
                </c:pt>
                <c:pt idx="19">
                  <c:v>32.804020000000001</c:v>
                </c:pt>
                <c:pt idx="20">
                  <c:v>33.199992999999999</c:v>
                </c:pt>
                <c:pt idx="21">
                  <c:v>33.573874000000004</c:v>
                </c:pt>
                <c:pt idx="22">
                  <c:v>36.687569000000003</c:v>
                </c:pt>
                <c:pt idx="23">
                  <c:v>39.27946</c:v>
                </c:pt>
                <c:pt idx="24">
                  <c:v>41.032432999999997</c:v>
                </c:pt>
              </c:numCache>
            </c:numRef>
          </c:val>
          <c:extLst>
            <c:ext xmlns:c16="http://schemas.microsoft.com/office/drawing/2014/chart" uri="{C3380CC4-5D6E-409C-BE32-E72D297353CC}">
              <c16:uniqueId val="{00000019-A8DE-41A3-9A86-BA62F4A87CFF}"/>
            </c:ext>
          </c:extLst>
        </c:ser>
        <c:dLbls>
          <c:showLegendKey val="0"/>
          <c:showVal val="0"/>
          <c:showCatName val="0"/>
          <c:showSerName val="0"/>
          <c:showPercent val="0"/>
          <c:showBubbleSize val="0"/>
        </c:dLbls>
        <c:gapWidth val="60"/>
        <c:overlap val="100"/>
        <c:axId val="86448276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A-A8DE-41A3-9A86-BA62F4A87CFF}"/>
              </c:ext>
            </c:extLst>
          </c:dPt>
          <c:dPt>
            <c:idx val="23"/>
            <c:marker>
              <c:symbol val="none"/>
            </c:marker>
            <c:bubble3D val="0"/>
            <c:extLst>
              <c:ext xmlns:c16="http://schemas.microsoft.com/office/drawing/2014/chart" uri="{C3380CC4-5D6E-409C-BE32-E72D297353CC}">
                <c16:uniqueId val="{0000001B-A8DE-41A3-9A86-BA62F4A87CFF}"/>
              </c:ext>
            </c:extLst>
          </c:dPt>
          <c:dPt>
            <c:idx val="24"/>
            <c:marker>
              <c:symbol val="none"/>
            </c:marker>
            <c:bubble3D val="0"/>
            <c:extLst>
              <c:ext xmlns:c16="http://schemas.microsoft.com/office/drawing/2014/chart" uri="{C3380CC4-5D6E-409C-BE32-E72D297353CC}">
                <c16:uniqueId val="{0000001C-A8DE-41A3-9A86-BA62F4A87CFF}"/>
              </c:ext>
            </c:extLst>
          </c:dPt>
          <c:dLbls>
            <c:dLbl>
              <c:idx val="0"/>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8DE-41A3-9A86-BA62F4A87CFF}"/>
                </c:ext>
              </c:extLst>
            </c:dLbl>
            <c:dLbl>
              <c:idx val="1"/>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8DE-41A3-9A86-BA62F4A87CFF}"/>
                </c:ext>
              </c:extLst>
            </c:dLbl>
            <c:dLbl>
              <c:idx val="2"/>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8DE-41A3-9A86-BA62F4A87CFF}"/>
                </c:ext>
              </c:extLst>
            </c:dLbl>
            <c:dLbl>
              <c:idx val="3"/>
              <c:layout>
                <c:manualLayout>
                  <c:x val="0"/>
                  <c:y val="-0.12328767123287671"/>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8DE-41A3-9A86-BA62F4A87CFF}"/>
                </c:ext>
              </c:extLst>
            </c:dLbl>
            <c:dLbl>
              <c:idx val="4"/>
              <c:layout>
                <c:manualLayout>
                  <c:x val="0"/>
                  <c:y val="-0.12328767123287671"/>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8DE-41A3-9A86-BA62F4A87CFF}"/>
                </c:ext>
              </c:extLst>
            </c:dLbl>
            <c:dLbl>
              <c:idx val="5"/>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A8DE-41A3-9A86-BA62F4A87CFF}"/>
                </c:ext>
              </c:extLst>
            </c:dLbl>
            <c:dLbl>
              <c:idx val="6"/>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8DE-41A3-9A86-BA62F4A87CFF}"/>
                </c:ext>
              </c:extLst>
            </c:dLbl>
            <c:dLbl>
              <c:idx val="7"/>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8DE-41A3-9A86-BA62F4A87CFF}"/>
                </c:ext>
              </c:extLst>
            </c:dLbl>
            <c:dLbl>
              <c:idx val="8"/>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A8DE-41A3-9A86-BA62F4A87CFF}"/>
                </c:ext>
              </c:extLst>
            </c:dLbl>
            <c:dLbl>
              <c:idx val="9"/>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A8DE-41A3-9A86-BA62F4A87CFF}"/>
                </c:ext>
              </c:extLst>
            </c:dLbl>
            <c:dLbl>
              <c:idx val="10"/>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A8DE-41A3-9A86-BA62F4A87CFF}"/>
                </c:ext>
              </c:extLst>
            </c:dLbl>
            <c:dLbl>
              <c:idx val="11"/>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A8DE-41A3-9A86-BA62F4A87CFF}"/>
                </c:ext>
              </c:extLst>
            </c:dLbl>
            <c:dLbl>
              <c:idx val="12"/>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A8DE-41A3-9A86-BA62F4A87CFF}"/>
                </c:ext>
              </c:extLst>
            </c:dLbl>
            <c:dLbl>
              <c:idx val="13"/>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A8DE-41A3-9A86-BA62F4A87CFF}"/>
                </c:ext>
              </c:extLst>
            </c:dLbl>
            <c:dLbl>
              <c:idx val="14"/>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A8DE-41A3-9A86-BA62F4A87CFF}"/>
                </c:ext>
              </c:extLst>
            </c:dLbl>
            <c:dLbl>
              <c:idx val="15"/>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A8DE-41A3-9A86-BA62F4A87CFF}"/>
                </c:ext>
              </c:extLst>
            </c:dLbl>
            <c:dLbl>
              <c:idx val="16"/>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A8DE-41A3-9A86-BA62F4A87CFF}"/>
                </c:ext>
              </c:extLst>
            </c:dLbl>
            <c:dLbl>
              <c:idx val="17"/>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A8DE-41A3-9A86-BA62F4A87CFF}"/>
                </c:ext>
              </c:extLst>
            </c:dLbl>
            <c:dLbl>
              <c:idx val="18"/>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A8DE-41A3-9A86-BA62F4A87CFF}"/>
                </c:ext>
              </c:extLst>
            </c:dLbl>
            <c:dLbl>
              <c:idx val="19"/>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A8DE-41A3-9A86-BA62F4A87CFF}"/>
                </c:ext>
              </c:extLst>
            </c:dLbl>
            <c:dLbl>
              <c:idx val="20"/>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A8DE-41A3-9A86-BA62F4A87CFF}"/>
                </c:ext>
              </c:extLst>
            </c:dLbl>
            <c:dLbl>
              <c:idx val="21"/>
              <c:layout>
                <c:manualLayout>
                  <c:x val="0"/>
                  <c:y val="0.12328767123287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A8DE-41A3-9A86-BA62F4A87CFF}"/>
                </c:ext>
              </c:extLst>
            </c:dLbl>
            <c:dLbl>
              <c:idx val="22"/>
              <c:layout>
                <c:manualLayout>
                  <c:x val="-2.0467338640014748E-2"/>
                  <c:y val="0.10045662100456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8DE-41A3-9A86-BA62F4A87CFF}"/>
                </c:ext>
              </c:extLst>
            </c:dLbl>
            <c:dLbl>
              <c:idx val="23"/>
              <c:layout>
                <c:manualLayout>
                  <c:x val="-2.0467338640014647E-2"/>
                  <c:y val="5.4794520547945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8DE-41A3-9A86-BA62F4A87CFF}"/>
                </c:ext>
              </c:extLst>
            </c:dLbl>
            <c:dLbl>
              <c:idx val="24"/>
              <c:layout>
                <c:manualLayout>
                  <c:x val="-2.5925295610685219E-2"/>
                  <c:y val="2.7397260273972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8DE-41A3-9A86-BA62F4A87CF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#,##0.0;"-"#,##0.0</c:formatCode>
                <c:ptCount val="25"/>
                <c:pt idx="0">
                  <c:v>2.5772448097572287</c:v>
                </c:pt>
                <c:pt idx="1">
                  <c:v>2.5</c:v>
                </c:pt>
                <c:pt idx="2">
                  <c:v>2.5482746810801871</c:v>
                </c:pt>
                <c:pt idx="3">
                  <c:v>2.4</c:v>
                </c:pt>
                <c:pt idx="4">
                  <c:v>2.2999999999999998</c:v>
                </c:pt>
                <c:pt idx="5">
                  <c:v>2.2999999999999998</c:v>
                </c:pt>
                <c:pt idx="6">
                  <c:v>2.2000000000000002</c:v>
                </c:pt>
                <c:pt idx="7">
                  <c:v>2.1</c:v>
                </c:pt>
                <c:pt idx="8">
                  <c:v>2</c:v>
                </c:pt>
                <c:pt idx="9">
                  <c:v>1.9</c:v>
                </c:pt>
                <c:pt idx="10">
                  <c:v>1.6</c:v>
                </c:pt>
                <c:pt idx="11">
                  <c:v>1.6240907054948073</c:v>
                </c:pt>
                <c:pt idx="12">
                  <c:v>1.6312939637439294</c:v>
                </c:pt>
                <c:pt idx="13">
                  <c:v>1.600109938526395</c:v>
                </c:pt>
                <c:pt idx="14">
                  <c:v>1.5</c:v>
                </c:pt>
                <c:pt idx="15">
                  <c:v>1.5107072660708765</c:v>
                </c:pt>
                <c:pt idx="16">
                  <c:v>1.4728103884687149</c:v>
                </c:pt>
                <c:pt idx="17">
                  <c:v>1.4254331081951621</c:v>
                </c:pt>
                <c:pt idx="18">
                  <c:v>1.3243325281620866</c:v>
                </c:pt>
                <c:pt idx="19">
                  <c:v>1.2492502917966775</c:v>
                </c:pt>
                <c:pt idx="20">
                  <c:v>1.2070868143599478</c:v>
                </c:pt>
                <c:pt idx="21">
                  <c:v>1.1261478278022707</c:v>
                </c:pt>
                <c:pt idx="22">
                  <c:v>0.8</c:v>
                </c:pt>
                <c:pt idx="23">
                  <c:v>0.5</c:v>
                </c:pt>
                <c:pt idx="24">
                  <c:v>0.3</c:v>
                </c:pt>
              </c:numCache>
            </c:numRef>
          </c:val>
          <c:smooth val="0"/>
          <c:extLst>
            <c:ext xmlns:c16="http://schemas.microsoft.com/office/drawing/2014/chart" uri="{C3380CC4-5D6E-409C-BE32-E72D297353CC}">
              <c16:uniqueId val="{00000033-A8DE-41A3-9A86-BA62F4A87CFF}"/>
            </c:ext>
          </c:extLst>
        </c:ser>
        <c:dLbls>
          <c:showLegendKey val="0"/>
          <c:showVal val="0"/>
          <c:showCatName val="0"/>
          <c:showSerName val="0"/>
          <c:showPercent val="0"/>
          <c:showBubbleSize val="0"/>
        </c:dLbls>
        <c:marker val="1"/>
        <c:smooth val="0"/>
        <c:axId val="3"/>
        <c:axId val="2"/>
      </c:lineChart>
      <c:catAx>
        <c:axId val="8644827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64482767"/>
        <c:crosses val="min"/>
        <c:crossBetween val="between"/>
        <c:majorUnit val="5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31906735089603E-2"/>
          <c:y val="6.5957446808510636E-2"/>
          <c:w val="0.93107127614169871"/>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c:formatCode>
                <c:ptCount val="21"/>
                <c:pt idx="0">
                  <c:v>74</c:v>
                </c:pt>
                <c:pt idx="1">
                  <c:v>84</c:v>
                </c:pt>
                <c:pt idx="2">
                  <c:v>87</c:v>
                </c:pt>
                <c:pt idx="3" formatCode="General">
                  <c:v>100</c:v>
                </c:pt>
                <c:pt idx="4" formatCode="General">
                  <c:v>100</c:v>
                </c:pt>
                <c:pt idx="5">
                  <c:v>96</c:v>
                </c:pt>
                <c:pt idx="6" formatCode="General">
                  <c:v>122</c:v>
                </c:pt>
                <c:pt idx="7" formatCode="General">
                  <c:v>123</c:v>
                </c:pt>
                <c:pt idx="8" formatCode="General">
                  <c:v>124</c:v>
                </c:pt>
                <c:pt idx="9" formatCode="General">
                  <c:v>136</c:v>
                </c:pt>
                <c:pt idx="10" formatCode="General">
                  <c:v>133</c:v>
                </c:pt>
                <c:pt idx="11" formatCode="General">
                  <c:v>145</c:v>
                </c:pt>
                <c:pt idx="12" formatCode="General">
                  <c:v>159</c:v>
                </c:pt>
                <c:pt idx="13" formatCode="General">
                  <c:v>167</c:v>
                </c:pt>
                <c:pt idx="14" formatCode="General">
                  <c:v>187</c:v>
                </c:pt>
                <c:pt idx="15" formatCode="General">
                  <c:v>193</c:v>
                </c:pt>
                <c:pt idx="16" formatCode="General">
                  <c:v>185</c:v>
                </c:pt>
                <c:pt idx="17" formatCode="General">
                  <c:v>196</c:v>
                </c:pt>
                <c:pt idx="18" formatCode="General">
                  <c:v>203</c:v>
                </c:pt>
                <c:pt idx="19" formatCode="General">
                  <c:v>219</c:v>
                </c:pt>
                <c:pt idx="20" formatCode="General">
                  <c:v>221</c:v>
                </c:pt>
              </c:numCache>
            </c:numRef>
          </c:val>
          <c:extLst>
            <c:ext xmlns:c16="http://schemas.microsoft.com/office/drawing/2014/chart" uri="{C3380CC4-5D6E-409C-BE32-E72D297353CC}">
              <c16:uniqueId val="{00000000-913F-4B7B-8266-41B34600C991}"/>
            </c:ext>
          </c:extLst>
        </c:ser>
        <c:ser>
          <c:idx val="1"/>
          <c:order val="1"/>
          <c:spPr>
            <a:solidFill>
              <a:srgbClr val="80CCE8"/>
            </a:solidFill>
            <a:ln w="9525"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#,##0;"-"#,##0</c:formatCode>
                <c:ptCount val="21"/>
                <c:pt idx="0">
                  <c:v>85</c:v>
                </c:pt>
                <c:pt idx="1">
                  <c:v>82</c:v>
                </c:pt>
                <c:pt idx="2">
                  <c:v>83</c:v>
                </c:pt>
                <c:pt idx="3">
                  <c:v>93</c:v>
                </c:pt>
                <c:pt idx="4">
                  <c:v>97</c:v>
                </c:pt>
                <c:pt idx="5" formatCode="General">
                  <c:v>101</c:v>
                </c:pt>
                <c:pt idx="6" formatCode="General">
                  <c:v>105</c:v>
                </c:pt>
                <c:pt idx="7" formatCode="General">
                  <c:v>110</c:v>
                </c:pt>
                <c:pt idx="8" formatCode="General">
                  <c:v>110</c:v>
                </c:pt>
                <c:pt idx="9" formatCode="General">
                  <c:v>109</c:v>
                </c:pt>
                <c:pt idx="10" formatCode="General">
                  <c:v>118</c:v>
                </c:pt>
                <c:pt idx="11" formatCode="General">
                  <c:v>128</c:v>
                </c:pt>
                <c:pt idx="12" formatCode="General">
                  <c:v>136</c:v>
                </c:pt>
                <c:pt idx="13" formatCode="General">
                  <c:v>142</c:v>
                </c:pt>
                <c:pt idx="14" formatCode="General">
                  <c:v>154</c:v>
                </c:pt>
                <c:pt idx="15" formatCode="General">
                  <c:v>170</c:v>
                </c:pt>
                <c:pt idx="16" formatCode="General">
                  <c:v>177</c:v>
                </c:pt>
                <c:pt idx="17" formatCode="General">
                  <c:v>183</c:v>
                </c:pt>
                <c:pt idx="18" formatCode="General">
                  <c:v>193</c:v>
                </c:pt>
                <c:pt idx="19" formatCode="General">
                  <c:v>199</c:v>
                </c:pt>
                <c:pt idx="20" formatCode="General">
                  <c:v>198</c:v>
                </c:pt>
              </c:numCache>
            </c:numRef>
          </c:val>
          <c:extLst>
            <c:ext xmlns:c16="http://schemas.microsoft.com/office/drawing/2014/chart" uri="{C3380CC4-5D6E-409C-BE32-E72D297353CC}">
              <c16:uniqueId val="{00000001-913F-4B7B-8266-41B34600C991}"/>
            </c:ext>
          </c:extLst>
        </c:ser>
        <c:dLbls>
          <c:dLblPos val="ctr"/>
          <c:showLegendKey val="0"/>
          <c:showVal val="1"/>
          <c:showCatName val="0"/>
          <c:showSerName val="0"/>
          <c:showPercent val="0"/>
          <c:showBubbleSize val="0"/>
        </c:dLbls>
        <c:gapWidth val="60"/>
        <c:overlap val="100"/>
        <c:axId val="1947616975"/>
        <c:axId val="1"/>
      </c:barChart>
      <c:catAx>
        <c:axId val="19476169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47616975"/>
        <c:crosses val="min"/>
        <c:crossBetween val="between"/>
        <c:majorUnit val="1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B563-46D9-8F75-650477CF9C01}"/>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B563-46D9-8F75-650477CF9C01}"/>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B563-46D9-8F75-650477CF9C01}"/>
              </c:ext>
            </c:extLst>
          </c:dPt>
          <c:dLbls>
            <c:dLbl>
              <c:idx val="0"/>
              <c:layout>
                <c:manualLayout>
                  <c:x val="4.6140939597315439E-2"/>
                  <c:y val="5.4607508532423209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63-46D9-8F75-650477CF9C01}"/>
                </c:ext>
              </c:extLst>
            </c:dLbl>
            <c:dLbl>
              <c:idx val="1"/>
              <c:layout>
                <c:manualLayout>
                  <c:x val="-5.4530201342281877E-2"/>
                  <c:y val="-2.389078498293515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63-46D9-8F75-650477CF9C01}"/>
                </c:ext>
              </c:extLst>
            </c:dLbl>
            <c:dLbl>
              <c:idx val="2"/>
              <c:layout>
                <c:manualLayout>
                  <c:x val="-2.6845637583892617E-2"/>
                  <c:y val="-0.1153583617747440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63-46D9-8F75-650477CF9C0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69.930069930069934</c:v>
                </c:pt>
                <c:pt idx="1">
                  <c:v>18.581418581418585</c:v>
                </c:pt>
                <c:pt idx="2">
                  <c:v>11.48851148851149</c:v>
                </c:pt>
              </c:numCache>
            </c:numRef>
          </c:val>
          <c:extLst>
            <c:ext xmlns:c16="http://schemas.microsoft.com/office/drawing/2014/chart" uri="{C3380CC4-5D6E-409C-BE32-E72D297353CC}">
              <c16:uniqueId val="{00000006-B563-46D9-8F75-650477CF9C0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A743-412F-B28A-B6726BE1DEF6}"/>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A743-412F-B28A-B6726BE1DEF6}"/>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A743-412F-B28A-B6726BE1DEF6}"/>
              </c:ext>
            </c:extLst>
          </c:dPt>
          <c:dLbls>
            <c:dLbl>
              <c:idx val="0"/>
              <c:layout>
                <c:manualLayout>
                  <c:x val="4.3624161073825503E-2"/>
                  <c:y val="6.552901023890785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43-412F-B28A-B6726BE1DEF6}"/>
                </c:ext>
              </c:extLst>
            </c:dLbl>
            <c:dLbl>
              <c:idx val="1"/>
              <c:layout>
                <c:manualLayout>
                  <c:x val="-4.9496644295302011E-2"/>
                  <c:y val="-4.163822525597269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43-412F-B28A-B6726BE1DE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73.783914761683249</c:v>
                </c:pt>
                <c:pt idx="1">
                  <c:v>17.517601618851135</c:v>
                </c:pt>
                <c:pt idx="2">
                  <c:v>8.6984836194655948</c:v>
                </c:pt>
              </c:numCache>
            </c:numRef>
          </c:val>
          <c:extLst>
            <c:ext xmlns:c16="http://schemas.microsoft.com/office/drawing/2014/chart" uri="{C3380CC4-5D6E-409C-BE32-E72D297353CC}">
              <c16:uniqueId val="{00000003-A743-412F-B28A-B6726BE1DEF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630855818573085E-2"/>
          <c:y val="5.2261306532663317E-2"/>
          <c:w val="0.94073828836285378"/>
          <c:h val="0.78492462311557787"/>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36.038699999999999</c:v>
                </c:pt>
              </c:numCache>
            </c:numRef>
          </c:val>
          <c:extLst>
            <c:ext xmlns:c16="http://schemas.microsoft.com/office/drawing/2014/chart" uri="{C3380CC4-5D6E-409C-BE32-E72D297353CC}">
              <c16:uniqueId val="{00000000-D353-48C5-8DD4-AE66E3FE0AC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13.308200000000003</c:v>
                </c:pt>
              </c:numCache>
            </c:numRef>
          </c:val>
          <c:extLst>
            <c:ext xmlns:c16="http://schemas.microsoft.com/office/drawing/2014/chart" uri="{C3380CC4-5D6E-409C-BE32-E72D297353CC}">
              <c16:uniqueId val="{00000001-D353-48C5-8DD4-AE66E3FE0AC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5.5813000000000006</c:v>
                </c:pt>
              </c:numCache>
            </c:numRef>
          </c:val>
          <c:extLst>
            <c:ext xmlns:c16="http://schemas.microsoft.com/office/drawing/2014/chart" uri="{C3380CC4-5D6E-409C-BE32-E72D297353CC}">
              <c16:uniqueId val="{00000002-D353-48C5-8DD4-AE66E3FE0AC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4.815400000000003</c:v>
                </c:pt>
              </c:numCache>
            </c:numRef>
          </c:val>
          <c:extLst>
            <c:ext xmlns:c16="http://schemas.microsoft.com/office/drawing/2014/chart" uri="{C3380CC4-5D6E-409C-BE32-E72D297353CC}">
              <c16:uniqueId val="{00000003-D353-48C5-8DD4-AE66E3FE0AC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3.8019999999999943</c:v>
                </c:pt>
              </c:numCache>
            </c:numRef>
          </c:val>
          <c:extLst>
            <c:ext xmlns:c16="http://schemas.microsoft.com/office/drawing/2014/chart" uri="{C3380CC4-5D6E-409C-BE32-E72D297353CC}">
              <c16:uniqueId val="{00000004-D353-48C5-8DD4-AE66E3FE0AC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3.2672000000000034</c:v>
                </c:pt>
              </c:numCache>
            </c:numRef>
          </c:val>
          <c:extLst>
            <c:ext xmlns:c16="http://schemas.microsoft.com/office/drawing/2014/chart" uri="{C3380CC4-5D6E-409C-BE32-E72D297353CC}">
              <c16:uniqueId val="{00000005-D353-48C5-8DD4-AE66E3FE0AC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2.9816999999999982</c:v>
                </c:pt>
              </c:numCache>
            </c:numRef>
          </c:val>
          <c:extLst>
            <c:ext xmlns:c16="http://schemas.microsoft.com/office/drawing/2014/chart" uri="{C3380CC4-5D6E-409C-BE32-E72D297353CC}">
              <c16:uniqueId val="{00000006-D353-48C5-8DD4-AE66E3FE0AC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0.40160000000000196</c:v>
                </c:pt>
              </c:numCache>
            </c:numRef>
          </c:val>
          <c:extLst>
            <c:ext xmlns:c16="http://schemas.microsoft.com/office/drawing/2014/chart" uri="{C3380CC4-5D6E-409C-BE32-E72D297353CC}">
              <c16:uniqueId val="{00000007-D353-48C5-8DD4-AE66E3FE0AC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0.38569999999999993</c:v>
                </c:pt>
              </c:numCache>
            </c:numRef>
          </c:val>
          <c:extLst>
            <c:ext xmlns:c16="http://schemas.microsoft.com/office/drawing/2014/chart" uri="{C3380CC4-5D6E-409C-BE32-E72D297353CC}">
              <c16:uniqueId val="{00000008-D353-48C5-8DD4-AE66E3FE0AC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0.21130000000000315</c:v>
                </c:pt>
              </c:numCache>
            </c:numRef>
          </c:val>
          <c:extLst>
            <c:ext xmlns:c16="http://schemas.microsoft.com/office/drawing/2014/chart" uri="{C3380CC4-5D6E-409C-BE32-E72D297353CC}">
              <c16:uniqueId val="{00000009-D353-48C5-8DD4-AE66E3FE0AC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2.5233000000568495E-5</c:v>
                </c:pt>
              </c:numCache>
            </c:numRef>
          </c:val>
          <c:extLst>
            <c:ext xmlns:c16="http://schemas.microsoft.com/office/drawing/2014/chart" uri="{C3380CC4-5D6E-409C-BE32-E72D297353CC}">
              <c16:uniqueId val="{0000000A-D353-48C5-8DD4-AE66E3FE0AC2}"/>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D353-48C5-8DD4-AE66E3FE0AC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9.6229000000000013</c:v>
                </c:pt>
              </c:numCache>
            </c:numRef>
          </c:val>
          <c:extLst>
            <c:ext xmlns:c16="http://schemas.microsoft.com/office/drawing/2014/chart" uri="{C3380CC4-5D6E-409C-BE32-E72D297353CC}">
              <c16:uniqueId val="{0000000C-D353-48C5-8DD4-AE66E3FE0AC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4.2198999999999991</c:v>
                </c:pt>
              </c:numCache>
            </c:numRef>
          </c:val>
          <c:extLst>
            <c:ext xmlns:c16="http://schemas.microsoft.com/office/drawing/2014/chart" uri="{C3380CC4-5D6E-409C-BE32-E72D297353CC}">
              <c16:uniqueId val="{0000000D-D353-48C5-8DD4-AE66E3FE0AC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2.7361999999999997</c:v>
                </c:pt>
              </c:numCache>
            </c:numRef>
          </c:val>
          <c:extLst>
            <c:ext xmlns:c16="http://schemas.microsoft.com/office/drawing/2014/chart" uri="{C3380CC4-5D6E-409C-BE32-E72D297353CC}">
              <c16:uniqueId val="{0000000E-D353-48C5-8DD4-AE66E3FE0AC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1.2063000000000046</c:v>
                </c:pt>
              </c:numCache>
            </c:numRef>
          </c:val>
          <c:extLst>
            <c:ext xmlns:c16="http://schemas.microsoft.com/office/drawing/2014/chart" uri="{C3380CC4-5D6E-409C-BE32-E72D297353CC}">
              <c16:uniqueId val="{0000000F-D353-48C5-8DD4-AE66E3FE0AC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0.18639999999999768</c:v>
                </c:pt>
              </c:numCache>
            </c:numRef>
          </c:val>
          <c:extLst>
            <c:ext xmlns:c16="http://schemas.microsoft.com/office/drawing/2014/chart" uri="{C3380CC4-5D6E-409C-BE32-E72D297353CC}">
              <c16:uniqueId val="{00000010-D353-48C5-8DD4-AE66E3FE0AC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0.12510000000000021</c:v>
                </c:pt>
              </c:numCache>
            </c:numRef>
          </c:val>
          <c:extLst>
            <c:ext xmlns:c16="http://schemas.microsoft.com/office/drawing/2014/chart" uri="{C3380CC4-5D6E-409C-BE32-E72D297353CC}">
              <c16:uniqueId val="{00000011-D353-48C5-8DD4-AE66E3FE0AC2}"/>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9.3299999999996164E-2</c:v>
                </c:pt>
              </c:numCache>
            </c:numRef>
          </c:val>
          <c:extLst>
            <c:ext xmlns:c16="http://schemas.microsoft.com/office/drawing/2014/chart" uri="{C3380CC4-5D6E-409C-BE32-E72D297353CC}">
              <c16:uniqueId val="{00000012-D353-48C5-8DD4-AE66E3FE0AC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5.8076000000000016</c:v>
                </c:pt>
              </c:numCache>
            </c:numRef>
          </c:val>
          <c:extLst>
            <c:ext xmlns:c16="http://schemas.microsoft.com/office/drawing/2014/chart" uri="{C3380CC4-5D6E-409C-BE32-E72D297353CC}">
              <c16:uniqueId val="{00000013-D353-48C5-8DD4-AE66E3FE0AC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3.3447000000000005</c:v>
                </c:pt>
              </c:numCache>
            </c:numRef>
          </c:val>
          <c:extLst>
            <c:ext xmlns:c16="http://schemas.microsoft.com/office/drawing/2014/chart" uri="{C3380CC4-5D6E-409C-BE32-E72D297353CC}">
              <c16:uniqueId val="{00000014-D353-48C5-8DD4-AE66E3FE0AC2}"/>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1.8644999999999912</c:v>
                </c:pt>
              </c:numCache>
            </c:numRef>
          </c:val>
          <c:extLst>
            <c:ext xmlns:c16="http://schemas.microsoft.com/office/drawing/2014/chart" uri="{C3380CC4-5D6E-409C-BE32-E72D297353CC}">
              <c16:uniqueId val="{00000015-D353-48C5-8DD4-AE66E3FE0AC2}"/>
            </c:ext>
          </c:extLst>
        </c:ser>
        <c:dLbls>
          <c:showLegendKey val="0"/>
          <c:showVal val="0"/>
          <c:showCatName val="0"/>
          <c:showSerName val="0"/>
          <c:showPercent val="0"/>
          <c:showBubbleSize val="0"/>
        </c:dLbls>
        <c:gapWidth val="170"/>
        <c:overlap val="100"/>
        <c:axId val="1714129456"/>
        <c:axId val="1"/>
      </c:barChart>
      <c:catAx>
        <c:axId val="1714129456"/>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9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900" kern="1200">
                <a:solidFill>
                  <a:schemeClr val="tx1"/>
                </a:solidFill>
                <a:latin typeface="+mn-lt"/>
                <a:ea typeface="+mn-ea"/>
                <a:cs typeface="+mn-cs"/>
                <a:sym typeface="+mn-lt"/>
              </a:defRPr>
            </a:pPr>
            <a:endParaRPr lang="ja-JP"/>
          </a:p>
        </c:txPr>
        <c:crossAx val="1714129456"/>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856575082080531E-3"/>
          <c:y val="6.1538461538461542E-2"/>
          <c:w val="0.98202868498358387"/>
          <c:h val="0.876923076923076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33.446179594119343</c:v>
                </c:pt>
              </c:numCache>
            </c:numRef>
          </c:val>
          <c:extLst>
            <c:ext xmlns:c16="http://schemas.microsoft.com/office/drawing/2014/chart" uri="{C3380CC4-5D6E-409C-BE32-E72D297353CC}">
              <c16:uniqueId val="{00000000-B6AB-4B36-BB05-8D94CD9615C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17.793299698355902</c:v>
                </c:pt>
              </c:numCache>
            </c:numRef>
          </c:val>
          <c:extLst>
            <c:ext xmlns:c16="http://schemas.microsoft.com/office/drawing/2014/chart" uri="{C3380CC4-5D6E-409C-BE32-E72D297353CC}">
              <c16:uniqueId val="{00000001-B6AB-4B36-BB05-8D94CD9615C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5.7269318694105458</c:v>
                </c:pt>
              </c:numCache>
            </c:numRef>
          </c:val>
          <c:extLst>
            <c:ext xmlns:c16="http://schemas.microsoft.com/office/drawing/2014/chart" uri="{C3380CC4-5D6E-409C-BE32-E72D297353CC}">
              <c16:uniqueId val="{00000002-B6AB-4B36-BB05-8D94CD9615C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5.6220459016143698</c:v>
                </c:pt>
              </c:numCache>
            </c:numRef>
          </c:val>
          <c:extLst>
            <c:ext xmlns:c16="http://schemas.microsoft.com/office/drawing/2014/chart" uri="{C3380CC4-5D6E-409C-BE32-E72D297353CC}">
              <c16:uniqueId val="{00000003-B6AB-4B36-BB05-8D94CD9615C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4.2490875077799251</c:v>
                </c:pt>
              </c:numCache>
            </c:numRef>
          </c:val>
          <c:extLst>
            <c:ext xmlns:c16="http://schemas.microsoft.com/office/drawing/2014/chart" uri="{C3380CC4-5D6E-409C-BE32-E72D297353CC}">
              <c16:uniqueId val="{00000004-B6AB-4B36-BB05-8D94CD9615C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2.8991531625827016</c:v>
                </c:pt>
              </c:numCache>
            </c:numRef>
          </c:val>
          <c:extLst>
            <c:ext xmlns:c16="http://schemas.microsoft.com/office/drawing/2014/chart" uri="{C3380CC4-5D6E-409C-BE32-E72D297353CC}">
              <c16:uniqueId val="{00000005-B6AB-4B36-BB05-8D94CD9615C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2.6082163915646439</c:v>
                </c:pt>
              </c:numCache>
            </c:numRef>
          </c:val>
          <c:extLst>
            <c:ext xmlns:c16="http://schemas.microsoft.com/office/drawing/2014/chart" uri="{C3380CC4-5D6E-409C-BE32-E72D297353CC}">
              <c16:uniqueId val="{00000006-B6AB-4B36-BB05-8D94CD9615C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1.0817564121462064</c:v>
                </c:pt>
              </c:numCache>
            </c:numRef>
          </c:val>
          <c:extLst>
            <c:ext xmlns:c16="http://schemas.microsoft.com/office/drawing/2014/chart" uri="{C3380CC4-5D6E-409C-BE32-E72D297353CC}">
              <c16:uniqueId val="{00000007-B6AB-4B36-BB05-8D94CD9615C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0.17838080367054143</c:v>
                </c:pt>
              </c:numCache>
            </c:numRef>
          </c:val>
          <c:extLst>
            <c:ext xmlns:c16="http://schemas.microsoft.com/office/drawing/2014/chart" uri="{C3380CC4-5D6E-409C-BE32-E72D297353CC}">
              <c16:uniqueId val="{00000008-B6AB-4B36-BB05-8D94CD9615C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0.17834012629925899</c:v>
                </c:pt>
              </c:numCache>
            </c:numRef>
          </c:val>
          <c:extLst>
            <c:ext xmlns:c16="http://schemas.microsoft.com/office/drawing/2014/chart" uri="{C3380CC4-5D6E-409C-BE32-E72D297353CC}">
              <c16:uniqueId val="{00000009-B6AB-4B36-BB05-8D94CD9615C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5.2329413982032946E-4</c:v>
                </c:pt>
              </c:numCache>
            </c:numRef>
          </c:val>
          <c:extLst>
            <c:ext xmlns:c16="http://schemas.microsoft.com/office/drawing/2014/chart" uri="{C3380CC4-5D6E-409C-BE32-E72D297353CC}">
              <c16:uniqueId val="{0000000A-B6AB-4B36-BB05-8D94CD9615C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13.481381436566487</c:v>
                </c:pt>
              </c:numCache>
            </c:numRef>
          </c:val>
          <c:extLst>
            <c:ext xmlns:c16="http://schemas.microsoft.com/office/drawing/2014/chart" uri="{C3380CC4-5D6E-409C-BE32-E72D297353CC}">
              <c16:uniqueId val="{0000000B-B6AB-4B36-BB05-8D94CD9615C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0.9921373063536798</c:v>
                </c:pt>
              </c:numCache>
            </c:numRef>
          </c:val>
          <c:extLst>
            <c:ext xmlns:c16="http://schemas.microsoft.com/office/drawing/2014/chart" uri="{C3380CC4-5D6E-409C-BE32-E72D297353CC}">
              <c16:uniqueId val="{0000000C-B6AB-4B36-BB05-8D94CD9615C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0.97141240348241897</c:v>
                </c:pt>
              </c:numCache>
            </c:numRef>
          </c:val>
          <c:extLst>
            <c:ext xmlns:c16="http://schemas.microsoft.com/office/drawing/2014/chart" uri="{C3380CC4-5D6E-409C-BE32-E72D297353CC}">
              <c16:uniqueId val="{0000000D-B6AB-4B36-BB05-8D94CD9615C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0.89483085386785621</c:v>
                </c:pt>
              </c:numCache>
            </c:numRef>
          </c:val>
          <c:extLst>
            <c:ext xmlns:c16="http://schemas.microsoft.com/office/drawing/2014/chart" uri="{C3380CC4-5D6E-409C-BE32-E72D297353CC}">
              <c16:uniqueId val="{0000000E-B6AB-4B36-BB05-8D94CD9615C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0.88101686591687267</c:v>
                </c:pt>
              </c:numCache>
            </c:numRef>
          </c:val>
          <c:extLst>
            <c:ext xmlns:c16="http://schemas.microsoft.com/office/drawing/2014/chart" uri="{C3380CC4-5D6E-409C-BE32-E72D297353CC}">
              <c16:uniqueId val="{0000000F-B6AB-4B36-BB05-8D94CD9615C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0.16094906867756276</c:v>
                </c:pt>
              </c:numCache>
            </c:numRef>
          </c:val>
          <c:extLst>
            <c:ext xmlns:c16="http://schemas.microsoft.com/office/drawing/2014/chart" uri="{C3380CC4-5D6E-409C-BE32-E72D297353CC}">
              <c16:uniqueId val="{00000010-B6AB-4B36-BB05-8D94CD9615C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0.13587368398625399</c:v>
                </c:pt>
              </c:numCache>
            </c:numRef>
          </c:val>
          <c:extLst>
            <c:ext xmlns:c16="http://schemas.microsoft.com/office/drawing/2014/chart" uri="{C3380CC4-5D6E-409C-BE32-E72D297353CC}">
              <c16:uniqueId val="{00000011-B6AB-4B36-BB05-8D94CD9615C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4.7886756851865941</c:v>
                </c:pt>
              </c:numCache>
            </c:numRef>
          </c:val>
          <c:extLst>
            <c:ext xmlns:c16="http://schemas.microsoft.com/office/drawing/2014/chart" uri="{C3380CC4-5D6E-409C-BE32-E72D297353CC}">
              <c16:uniqueId val="{00000012-B6AB-4B36-BB05-8D94CD9615C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2.5510515273988732</c:v>
                </c:pt>
              </c:numCache>
            </c:numRef>
          </c:val>
          <c:extLst>
            <c:ext xmlns:c16="http://schemas.microsoft.com/office/drawing/2014/chart" uri="{C3380CC4-5D6E-409C-BE32-E72D297353CC}">
              <c16:uniqueId val="{00000013-B6AB-4B36-BB05-8D94CD9615C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1.3587564068801239</c:v>
                </c:pt>
              </c:numCache>
            </c:numRef>
          </c:val>
          <c:extLst>
            <c:ext xmlns:c16="http://schemas.microsoft.com/office/drawing/2014/chart" uri="{C3380CC4-5D6E-409C-BE32-E72D297353CC}">
              <c16:uniqueId val="{00000014-B6AB-4B36-BB05-8D94CD9615C2}"/>
            </c:ext>
          </c:extLst>
        </c:ser>
        <c:dLbls>
          <c:showLegendKey val="0"/>
          <c:showVal val="0"/>
          <c:showCatName val="0"/>
          <c:showSerName val="0"/>
          <c:showPercent val="0"/>
          <c:showBubbleSize val="0"/>
        </c:dLbls>
        <c:gapWidth val="170"/>
        <c:overlap val="100"/>
        <c:axId val="1267025632"/>
        <c:axId val="1"/>
      </c:barChart>
      <c:catAx>
        <c:axId val="1267025632"/>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ja-JP"/>
          </a:p>
        </c:txPr>
        <c:crossAx val="1267025632"/>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0645663166083"/>
          <c:y val="2.7145359019264449E-2"/>
          <c:w val="0.8743679502139245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Sheet1!$A$1:$G$1</c:f>
              <c:numCache>
                <c:formatCode>#,##0;"-"#,##0</c:formatCode>
                <c:ptCount val="7"/>
                <c:pt idx="0">
                  <c:v>184</c:v>
                </c:pt>
                <c:pt idx="1">
                  <c:v>183</c:v>
                </c:pt>
                <c:pt idx="2">
                  <c:v>187</c:v>
                </c:pt>
                <c:pt idx="3">
                  <c:v>200</c:v>
                </c:pt>
                <c:pt idx="4">
                  <c:v>210</c:v>
                </c:pt>
                <c:pt idx="5">
                  <c:v>208</c:v>
                </c:pt>
                <c:pt idx="6">
                  <c:v>202</c:v>
                </c:pt>
              </c:numCache>
            </c:numRef>
          </c:val>
          <c:extLst>
            <c:ext xmlns:c16="http://schemas.microsoft.com/office/drawing/2014/chart" uri="{C3380CC4-5D6E-409C-BE32-E72D297353CC}">
              <c16:uniqueId val="{00000000-2F66-4988-BCAF-61634906BB20}"/>
            </c:ext>
          </c:extLst>
        </c:ser>
        <c:ser>
          <c:idx val="1"/>
          <c:order val="1"/>
          <c:spPr>
            <a:solidFill>
              <a:srgbClr val="C0E6F4"/>
            </a:solidFill>
            <a:ln w="9525" cap="flat"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Sheet1!$A$2:$G$2</c:f>
              <c:numCache>
                <c:formatCode>#,##0;"-"#,##0</c:formatCode>
                <c:ptCount val="7"/>
                <c:pt idx="0">
                  <c:v>133</c:v>
                </c:pt>
                <c:pt idx="1">
                  <c:v>134</c:v>
                </c:pt>
                <c:pt idx="2">
                  <c:v>135</c:v>
                </c:pt>
                <c:pt idx="3">
                  <c:v>135</c:v>
                </c:pt>
                <c:pt idx="4">
                  <c:v>135</c:v>
                </c:pt>
                <c:pt idx="5">
                  <c:v>135</c:v>
                </c:pt>
                <c:pt idx="6">
                  <c:v>135</c:v>
                </c:pt>
              </c:numCache>
            </c:numRef>
          </c:val>
          <c:extLst>
            <c:ext xmlns:c16="http://schemas.microsoft.com/office/drawing/2014/chart" uri="{C3380CC4-5D6E-409C-BE32-E72D297353CC}">
              <c16:uniqueId val="{00000001-2F66-4988-BCAF-61634906BB20}"/>
            </c:ext>
          </c:extLst>
        </c:ser>
        <c:dLbls>
          <c:dLblPos val="ctr"/>
          <c:showLegendKey val="0"/>
          <c:showVal val="1"/>
          <c:showCatName val="0"/>
          <c:showSerName val="0"/>
          <c:showPercent val="0"/>
          <c:showBubbleSize val="0"/>
        </c:dLbls>
        <c:gapWidth val="41"/>
        <c:overlap val="100"/>
        <c:axId val="1990163904"/>
        <c:axId val="1"/>
      </c:barChart>
      <c:catAx>
        <c:axId val="199016390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90163904"/>
        <c:crosses val="min"/>
        <c:crossBetween val="between"/>
        <c:majorUnit val="5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3761722820422"/>
          <c:y val="4.757822546078011E-2"/>
          <c:w val="0.78117401875651271"/>
          <c:h val="0.92584654950707246"/>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34204886412344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03-4EAC-ACF0-2CC145753DBA}"/>
                </c:ext>
              </c:extLst>
            </c:dLbl>
            <c:dLbl>
              <c:idx val="1"/>
              <c:layout>
                <c:manualLayout>
                  <c:x val="0"/>
                  <c:y val="-0.443206172310330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03-4EAC-ACF0-2CC145753DBA}"/>
                </c:ext>
              </c:extLst>
            </c:dLbl>
            <c:dLbl>
              <c:idx val="2"/>
              <c:layout>
                <c:manualLayout>
                  <c:x val="0"/>
                  <c:y val="-0.458636948135447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03-4EAC-ACF0-2CC145753DBA}"/>
                </c:ext>
              </c:extLst>
            </c:dLbl>
            <c:dLbl>
              <c:idx val="3"/>
              <c:layout>
                <c:manualLayout>
                  <c:x val="0"/>
                  <c:y val="-0.467209601371624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03-4EAC-ACF0-2CC145753DBA}"/>
                </c:ext>
              </c:extLst>
            </c:dLbl>
            <c:dLbl>
              <c:idx val="4"/>
              <c:layout>
                <c:manualLayout>
                  <c:x val="0"/>
                  <c:y val="-0.47835405057865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03-4EAC-ACF0-2CC145753DBA}"/>
                </c:ext>
              </c:extLst>
            </c:dLbl>
            <c:dLbl>
              <c:idx val="5"/>
              <c:layout>
                <c:manualLayout>
                  <c:x val="0"/>
                  <c:y val="-0.486926703814830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03-4EAC-ACF0-2CC145753DBA}"/>
                </c:ext>
              </c:extLst>
            </c:dLbl>
            <c:dLbl>
              <c:idx val="6"/>
              <c:layout>
                <c:manualLayout>
                  <c:x val="-8.3362269449171293E-3"/>
                  <c:y val="-0.476639455583942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03-4EAC-ACF0-2CC145753DB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#,##0;"-"#,##0</c:formatCode>
                <c:ptCount val="7"/>
                <c:pt idx="0">
                  <c:v>48356</c:v>
                </c:pt>
                <c:pt idx="1">
                  <c:v>49410</c:v>
                </c:pt>
                <c:pt idx="2">
                  <c:v>51250</c:v>
                </c:pt>
                <c:pt idx="3">
                  <c:v>52269</c:v>
                </c:pt>
                <c:pt idx="4">
                  <c:v>53566</c:v>
                </c:pt>
                <c:pt idx="5">
                  <c:v>54600</c:v>
                </c:pt>
                <c:pt idx="6">
                  <c:v>55698</c:v>
                </c:pt>
              </c:numCache>
            </c:numRef>
          </c:val>
          <c:extLst>
            <c:ext xmlns:c16="http://schemas.microsoft.com/office/drawing/2014/chart" uri="{C3380CC4-5D6E-409C-BE32-E72D297353CC}">
              <c16:uniqueId val="{00000007-6003-4EAC-ACF0-2CC145753DBA}"/>
            </c:ext>
          </c:extLst>
        </c:ser>
        <c:dLbls>
          <c:showLegendKey val="0"/>
          <c:showVal val="0"/>
          <c:showCatName val="0"/>
          <c:showSerName val="0"/>
          <c:showPercent val="0"/>
          <c:showBubbleSize val="0"/>
        </c:dLbls>
        <c:gapWidth val="60"/>
        <c:overlap val="100"/>
        <c:axId val="1714116144"/>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6003-4EAC-ACF0-2CC145753DBA}"/>
              </c:ext>
            </c:extLst>
          </c:dPt>
          <c:dPt>
            <c:idx val="1"/>
            <c:marker>
              <c:symbol val="circle"/>
              <c:size val="6"/>
            </c:marker>
            <c:bubble3D val="0"/>
            <c:extLst>
              <c:ext xmlns:c16="http://schemas.microsoft.com/office/drawing/2014/chart" uri="{C3380CC4-5D6E-409C-BE32-E72D297353CC}">
                <c16:uniqueId val="{00000009-6003-4EAC-ACF0-2CC145753DBA}"/>
              </c:ext>
            </c:extLst>
          </c:dPt>
          <c:dPt>
            <c:idx val="2"/>
            <c:marker>
              <c:symbol val="circle"/>
              <c:size val="6"/>
            </c:marker>
            <c:bubble3D val="0"/>
            <c:extLst>
              <c:ext xmlns:c16="http://schemas.microsoft.com/office/drawing/2014/chart" uri="{C3380CC4-5D6E-409C-BE32-E72D297353CC}">
                <c16:uniqueId val="{0000000A-6003-4EAC-ACF0-2CC145753DBA}"/>
              </c:ext>
            </c:extLst>
          </c:dPt>
          <c:dPt>
            <c:idx val="3"/>
            <c:marker>
              <c:symbol val="circle"/>
              <c:size val="6"/>
            </c:marker>
            <c:bubble3D val="0"/>
            <c:extLst>
              <c:ext xmlns:c16="http://schemas.microsoft.com/office/drawing/2014/chart" uri="{C3380CC4-5D6E-409C-BE32-E72D297353CC}">
                <c16:uniqueId val="{0000000B-6003-4EAC-ACF0-2CC145753DBA}"/>
              </c:ext>
            </c:extLst>
          </c:dPt>
          <c:dPt>
            <c:idx val="4"/>
            <c:marker>
              <c:symbol val="circle"/>
              <c:size val="6"/>
            </c:marker>
            <c:bubble3D val="0"/>
            <c:extLst>
              <c:ext xmlns:c16="http://schemas.microsoft.com/office/drawing/2014/chart" uri="{C3380CC4-5D6E-409C-BE32-E72D297353CC}">
                <c16:uniqueId val="{0000000C-6003-4EAC-ACF0-2CC145753DBA}"/>
              </c:ext>
            </c:extLst>
          </c:dPt>
          <c:dPt>
            <c:idx val="5"/>
            <c:marker>
              <c:symbol val="circle"/>
              <c:size val="6"/>
            </c:marker>
            <c:bubble3D val="0"/>
            <c:extLst>
              <c:ext xmlns:c16="http://schemas.microsoft.com/office/drawing/2014/chart" uri="{C3380CC4-5D6E-409C-BE32-E72D297353CC}">
                <c16:uniqueId val="{0000000D-6003-4EAC-ACF0-2CC145753DBA}"/>
              </c:ext>
            </c:extLst>
          </c:dPt>
          <c:dLbls>
            <c:dLbl>
              <c:idx val="0"/>
              <c:layout>
                <c:manualLayout>
                  <c:x val="0"/>
                  <c:y val="-4.62923274753536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03-4EAC-ACF0-2CC145753DBA}"/>
                </c:ext>
              </c:extLst>
            </c:dLbl>
            <c:dLbl>
              <c:idx val="1"/>
              <c:layout>
                <c:manualLayout>
                  <c:x val="0"/>
                  <c:y val="-4.62923274753536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03-4EAC-ACF0-2CC145753DBA}"/>
                </c:ext>
              </c:extLst>
            </c:dLbl>
            <c:dLbl>
              <c:idx val="2"/>
              <c:layout>
                <c:manualLayout>
                  <c:x val="0"/>
                  <c:y val="-4.62923274753536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03-4EAC-ACF0-2CC145753DBA}"/>
                </c:ext>
              </c:extLst>
            </c:dLbl>
            <c:dLbl>
              <c:idx val="3"/>
              <c:layout>
                <c:manualLayout>
                  <c:x val="0"/>
                  <c:y val="-4.62923274753536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03-4EAC-ACF0-2CC145753DBA}"/>
                </c:ext>
              </c:extLst>
            </c:dLbl>
            <c:dLbl>
              <c:idx val="4"/>
              <c:layout>
                <c:manualLayout>
                  <c:x val="0"/>
                  <c:y val="-4.62923274753536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03-4EAC-ACF0-2CC145753DBA}"/>
                </c:ext>
              </c:extLst>
            </c:dLbl>
            <c:dLbl>
              <c:idx val="5"/>
              <c:layout>
                <c:manualLayout>
                  <c:x val="0"/>
                  <c:y val="-4.62923274753536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03-4EAC-ACF0-2CC145753DBA}"/>
                </c:ext>
              </c:extLst>
            </c:dLbl>
            <c:dLbl>
              <c:idx val="6"/>
              <c:layout>
                <c:manualLayout>
                  <c:x val="-4.1681134724586157E-2"/>
                  <c:y val="-4.8006851641548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003-4EAC-ACF0-2CC145753DB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#,##0.0;"-"#,##0.0</c:formatCode>
                <c:ptCount val="7"/>
                <c:pt idx="0">
                  <c:v>1.6190986405946561</c:v>
                </c:pt>
                <c:pt idx="1">
                  <c:v>1.6322552938455948</c:v>
                </c:pt>
                <c:pt idx="2">
                  <c:v>1.6702189371867322</c:v>
                </c:pt>
                <c:pt idx="3">
                  <c:v>1.6804212868151758</c:v>
                </c:pt>
                <c:pt idx="4">
                  <c:v>1.698997716315656</c:v>
                </c:pt>
                <c:pt idx="5">
                  <c:v>1.7089308853263558</c:v>
                </c:pt>
                <c:pt idx="6">
                  <c:v>1.7</c:v>
                </c:pt>
              </c:numCache>
            </c:numRef>
          </c:val>
          <c:smooth val="0"/>
          <c:extLst>
            <c:ext xmlns:c16="http://schemas.microsoft.com/office/drawing/2014/chart" uri="{C3380CC4-5D6E-409C-BE32-E72D297353CC}">
              <c16:uniqueId val="{0000000F-6003-4EAC-ACF0-2CC145753DBA}"/>
            </c:ext>
          </c:extLst>
        </c:ser>
        <c:dLbls>
          <c:showLegendKey val="0"/>
          <c:showVal val="0"/>
          <c:showCatName val="0"/>
          <c:showSerName val="0"/>
          <c:showPercent val="0"/>
          <c:showBubbleSize val="0"/>
        </c:dLbls>
        <c:marker val="1"/>
        <c:smooth val="0"/>
        <c:axId val="3"/>
        <c:axId val="2"/>
      </c:lineChart>
      <c:catAx>
        <c:axId val="171411614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14116144"/>
        <c:crosses val="min"/>
        <c:crossBetween val="between"/>
        <c:majorUnit val="25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4242424242424E-2"/>
          <c:y val="2.1311475409836064E-2"/>
          <c:w val="0.90151515151515149"/>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4</c:v>
                </c:pt>
                <c:pt idx="1">
                  <c:v>4</c:v>
                </c:pt>
                <c:pt idx="2">
                  <c:v>3</c:v>
                </c:pt>
                <c:pt idx="3">
                  <c:v>3</c:v>
                </c:pt>
                <c:pt idx="4">
                  <c:v>5</c:v>
                </c:pt>
                <c:pt idx="5">
                  <c:v>18</c:v>
                </c:pt>
                <c:pt idx="6">
                  <c:v>26</c:v>
                </c:pt>
                <c:pt idx="7">
                  <c:v>6</c:v>
                </c:pt>
                <c:pt idx="8">
                  <c:v>2</c:v>
                </c:pt>
                <c:pt idx="9">
                  <c:v>2</c:v>
                </c:pt>
                <c:pt idx="10">
                  <c:v>2</c:v>
                </c:pt>
                <c:pt idx="11">
                  <c:v>2</c:v>
                </c:pt>
                <c:pt idx="12">
                  <c:v>1</c:v>
                </c:pt>
                <c:pt idx="13">
                  <c:v>1</c:v>
                </c:pt>
              </c:numCache>
            </c:numRef>
          </c:val>
          <c:extLst>
            <c:ext xmlns:c16="http://schemas.microsoft.com/office/drawing/2014/chart" uri="{C3380CC4-5D6E-409C-BE32-E72D297353CC}">
              <c16:uniqueId val="{00000006-FE33-4085-B1B5-F27C0B506E64}"/>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27</c:v>
                </c:pt>
                <c:pt idx="1">
                  <c:v>30</c:v>
                </c:pt>
                <c:pt idx="2">
                  <c:v>23</c:v>
                </c:pt>
                <c:pt idx="3">
                  <c:v>28.000000000000004</c:v>
                </c:pt>
                <c:pt idx="4">
                  <c:v>28.000000000000004</c:v>
                </c:pt>
                <c:pt idx="5">
                  <c:v>40.000000000000007</c:v>
                </c:pt>
                <c:pt idx="6">
                  <c:v>41</c:v>
                </c:pt>
                <c:pt idx="7">
                  <c:v>33</c:v>
                </c:pt>
                <c:pt idx="8">
                  <c:v>24.000000000000004</c:v>
                </c:pt>
                <c:pt idx="9">
                  <c:v>24.000000000000004</c:v>
                </c:pt>
                <c:pt idx="10">
                  <c:v>21</c:v>
                </c:pt>
                <c:pt idx="11">
                  <c:v>23</c:v>
                </c:pt>
                <c:pt idx="12">
                  <c:v>9</c:v>
                </c:pt>
                <c:pt idx="13">
                  <c:v>21</c:v>
                </c:pt>
              </c:numCache>
            </c:numRef>
          </c:val>
          <c:extLst>
            <c:ext xmlns:c16="http://schemas.microsoft.com/office/drawing/2014/chart" uri="{C3380CC4-5D6E-409C-BE32-E72D297353CC}">
              <c16:uniqueId val="{00000015-FE33-4085-B1B5-F27C0B506E64}"/>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69</c:v>
                </c:pt>
                <c:pt idx="1">
                  <c:v>66</c:v>
                </c:pt>
                <c:pt idx="2">
                  <c:v>74</c:v>
                </c:pt>
                <c:pt idx="3">
                  <c:v>69</c:v>
                </c:pt>
                <c:pt idx="4">
                  <c:v>67</c:v>
                </c:pt>
                <c:pt idx="5">
                  <c:v>41.999999999999993</c:v>
                </c:pt>
                <c:pt idx="6">
                  <c:v>32.999999999999993</c:v>
                </c:pt>
                <c:pt idx="7">
                  <c:v>61</c:v>
                </c:pt>
                <c:pt idx="8">
                  <c:v>74</c:v>
                </c:pt>
                <c:pt idx="9">
                  <c:v>74</c:v>
                </c:pt>
                <c:pt idx="10">
                  <c:v>77</c:v>
                </c:pt>
                <c:pt idx="11">
                  <c:v>75</c:v>
                </c:pt>
                <c:pt idx="12">
                  <c:v>90</c:v>
                </c:pt>
                <c:pt idx="13">
                  <c:v>78</c:v>
                </c:pt>
              </c:numCache>
            </c:numRef>
          </c:val>
          <c:extLst>
            <c:ext xmlns:c16="http://schemas.microsoft.com/office/drawing/2014/chart" uri="{C3380CC4-5D6E-409C-BE32-E72D297353CC}">
              <c16:uniqueId val="{00000024-FE33-4085-B1B5-F27C0B506E64}"/>
            </c:ext>
          </c:extLst>
        </c:ser>
        <c:dLbls>
          <c:showLegendKey val="0"/>
          <c:showVal val="0"/>
          <c:showCatName val="0"/>
          <c:showSerName val="0"/>
          <c:showPercent val="0"/>
          <c:showBubbleSize val="0"/>
        </c:dLbls>
        <c:gapWidth val="80"/>
        <c:overlap val="100"/>
        <c:axId val="868015336"/>
        <c:axId val="868017688"/>
      </c:barChart>
      <c:catAx>
        <c:axId val="86801533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7688"/>
        <c:crosses val="min"/>
        <c:auto val="0"/>
        <c:lblAlgn val="ctr"/>
        <c:lblOffset val="100"/>
        <c:noMultiLvlLbl val="0"/>
      </c:catAx>
      <c:valAx>
        <c:axId val="868017688"/>
        <c:scaling>
          <c:orientation val="maxMin"/>
          <c:max val="100"/>
          <c:min val="0"/>
        </c:scaling>
        <c:delete val="1"/>
        <c:axPos val="t"/>
        <c:numFmt formatCode="General" sourceLinked="1"/>
        <c:majorTickMark val="out"/>
        <c:minorTickMark val="none"/>
        <c:tickLblPos val="nextTo"/>
        <c:crossAx val="86801533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5</c:v>
                </c:pt>
                <c:pt idx="1">
                  <c:v>15</c:v>
                </c:pt>
                <c:pt idx="2">
                  <c:v>3</c:v>
                </c:pt>
                <c:pt idx="3">
                  <c:v>2</c:v>
                </c:pt>
                <c:pt idx="4">
                  <c:v>2</c:v>
                </c:pt>
                <c:pt idx="5">
                  <c:v>15</c:v>
                </c:pt>
                <c:pt idx="6">
                  <c:v>21</c:v>
                </c:pt>
                <c:pt idx="7">
                  <c:v>4</c:v>
                </c:pt>
                <c:pt idx="8">
                  <c:v>2</c:v>
                </c:pt>
                <c:pt idx="9">
                  <c:v>2</c:v>
                </c:pt>
                <c:pt idx="10">
                  <c:v>2</c:v>
                </c:pt>
                <c:pt idx="11">
                  <c:v>1</c:v>
                </c:pt>
                <c:pt idx="12">
                  <c:v>1</c:v>
                </c:pt>
                <c:pt idx="13">
                  <c:v>1</c:v>
                </c:pt>
              </c:numCache>
            </c:numRef>
          </c:val>
          <c:extLst>
            <c:ext xmlns:c16="http://schemas.microsoft.com/office/drawing/2014/chart" uri="{C3380CC4-5D6E-409C-BE32-E72D297353CC}">
              <c16:uniqueId val="{00000005-96C1-45AA-AF0A-1FFD69DE2AC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6C1-45AA-AF0A-1FFD69DE2AC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25</c:v>
                </c:pt>
                <c:pt idx="1">
                  <c:v>40.999999999999993</c:v>
                </c:pt>
                <c:pt idx="2">
                  <c:v>26</c:v>
                </c:pt>
                <c:pt idx="3">
                  <c:v>22</c:v>
                </c:pt>
                <c:pt idx="4">
                  <c:v>23</c:v>
                </c:pt>
                <c:pt idx="5">
                  <c:v>40</c:v>
                </c:pt>
                <c:pt idx="6">
                  <c:v>41</c:v>
                </c:pt>
                <c:pt idx="7">
                  <c:v>31</c:v>
                </c:pt>
                <c:pt idx="8">
                  <c:v>21</c:v>
                </c:pt>
                <c:pt idx="9">
                  <c:v>21</c:v>
                </c:pt>
                <c:pt idx="10">
                  <c:v>20</c:v>
                </c:pt>
                <c:pt idx="11">
                  <c:v>21</c:v>
                </c:pt>
                <c:pt idx="12">
                  <c:v>10</c:v>
                </c:pt>
                <c:pt idx="13">
                  <c:v>18</c:v>
                </c:pt>
              </c:numCache>
            </c:numRef>
          </c:val>
          <c:extLst>
            <c:ext xmlns:c16="http://schemas.microsoft.com/office/drawing/2014/chart" uri="{C3380CC4-5D6E-409C-BE32-E72D297353CC}">
              <c16:uniqueId val="{00000013-96C1-45AA-AF0A-1FFD69DE2AC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70</c:v>
                </c:pt>
                <c:pt idx="1">
                  <c:v>44.000000000000007</c:v>
                </c:pt>
                <c:pt idx="2">
                  <c:v>71</c:v>
                </c:pt>
                <c:pt idx="3">
                  <c:v>76</c:v>
                </c:pt>
                <c:pt idx="4">
                  <c:v>75</c:v>
                </c:pt>
                <c:pt idx="5">
                  <c:v>44.999999999999993</c:v>
                </c:pt>
                <c:pt idx="6">
                  <c:v>38</c:v>
                </c:pt>
                <c:pt idx="7">
                  <c:v>65</c:v>
                </c:pt>
                <c:pt idx="8">
                  <c:v>77</c:v>
                </c:pt>
                <c:pt idx="9">
                  <c:v>77</c:v>
                </c:pt>
                <c:pt idx="10">
                  <c:v>78</c:v>
                </c:pt>
                <c:pt idx="11">
                  <c:v>78</c:v>
                </c:pt>
                <c:pt idx="12">
                  <c:v>89</c:v>
                </c:pt>
                <c:pt idx="13">
                  <c:v>81</c:v>
                </c:pt>
              </c:numCache>
            </c:numRef>
          </c:val>
          <c:extLst>
            <c:ext xmlns:c16="http://schemas.microsoft.com/office/drawing/2014/chart" uri="{C3380CC4-5D6E-409C-BE32-E72D297353CC}">
              <c16:uniqueId val="{00000020-96C1-45AA-AF0A-1FFD69DE2AC7}"/>
            </c:ext>
          </c:extLst>
        </c:ser>
        <c:dLbls>
          <c:showLegendKey val="0"/>
          <c:showVal val="0"/>
          <c:showCatName val="0"/>
          <c:showSerName val="0"/>
          <c:showPercent val="0"/>
          <c:showBubbleSize val="0"/>
        </c:dLbls>
        <c:gapWidth val="80"/>
        <c:overlap val="100"/>
        <c:axId val="868019256"/>
        <c:axId val="868012592"/>
      </c:barChart>
      <c:catAx>
        <c:axId val="868019256"/>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2592"/>
        <c:crosses val="min"/>
        <c:auto val="0"/>
        <c:lblAlgn val="ctr"/>
        <c:lblOffset val="100"/>
        <c:noMultiLvlLbl val="0"/>
      </c:catAx>
      <c:valAx>
        <c:axId val="868012592"/>
        <c:scaling>
          <c:orientation val="minMax"/>
          <c:max val="100"/>
          <c:min val="0"/>
        </c:scaling>
        <c:delete val="1"/>
        <c:axPos val="t"/>
        <c:numFmt formatCode="General" sourceLinked="1"/>
        <c:majorTickMark val="out"/>
        <c:minorTickMark val="none"/>
        <c:tickLblPos val="nextTo"/>
        <c:crossAx val="868019256"/>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6</c:v>
                </c:pt>
                <c:pt idx="1">
                  <c:v>3</c:v>
                </c:pt>
                <c:pt idx="2">
                  <c:v>1</c:v>
                </c:pt>
                <c:pt idx="3">
                  <c:v>3</c:v>
                </c:pt>
                <c:pt idx="4">
                  <c:v>3</c:v>
                </c:pt>
                <c:pt idx="5">
                  <c:v>5</c:v>
                </c:pt>
                <c:pt idx="6">
                  <c:v>4</c:v>
                </c:pt>
                <c:pt idx="7">
                  <c:v>2</c:v>
                </c:pt>
                <c:pt idx="8">
                  <c:v>2</c:v>
                </c:pt>
                <c:pt idx="9">
                  <c:v>2</c:v>
                </c:pt>
                <c:pt idx="10">
                  <c:v>1</c:v>
                </c:pt>
                <c:pt idx="11">
                  <c:v>1</c:v>
                </c:pt>
                <c:pt idx="12">
                  <c:v>26</c:v>
                </c:pt>
                <c:pt idx="13">
                  <c:v>3</c:v>
                </c:pt>
              </c:numCache>
            </c:numRef>
          </c:val>
          <c:extLst>
            <c:ext xmlns:c16="http://schemas.microsoft.com/office/drawing/2014/chart" uri="{C3380CC4-5D6E-409C-BE32-E72D297353CC}">
              <c16:uniqueId val="{00000004-A0AF-4894-A0C0-A088550F791C}"/>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31</c:v>
                </c:pt>
                <c:pt idx="1">
                  <c:v>26</c:v>
                </c:pt>
                <c:pt idx="2">
                  <c:v>21</c:v>
                </c:pt>
                <c:pt idx="3">
                  <c:v>27</c:v>
                </c:pt>
                <c:pt idx="4">
                  <c:v>27</c:v>
                </c:pt>
                <c:pt idx="5">
                  <c:v>28.000000000000004</c:v>
                </c:pt>
                <c:pt idx="6">
                  <c:v>28.000000000000004</c:v>
                </c:pt>
                <c:pt idx="7">
                  <c:v>28.000000000000004</c:v>
                </c:pt>
                <c:pt idx="8">
                  <c:v>22</c:v>
                </c:pt>
                <c:pt idx="9">
                  <c:v>21</c:v>
                </c:pt>
                <c:pt idx="10">
                  <c:v>18</c:v>
                </c:pt>
                <c:pt idx="11">
                  <c:v>20</c:v>
                </c:pt>
                <c:pt idx="12">
                  <c:v>47</c:v>
                </c:pt>
                <c:pt idx="13">
                  <c:v>25</c:v>
                </c:pt>
              </c:numCache>
            </c:numRef>
          </c:val>
          <c:extLst>
            <c:ext xmlns:c16="http://schemas.microsoft.com/office/drawing/2014/chart" uri="{C3380CC4-5D6E-409C-BE32-E72D297353CC}">
              <c16:uniqueId val="{00000013-A0AF-4894-A0C0-A088550F791C}"/>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63</c:v>
                </c:pt>
                <c:pt idx="1">
                  <c:v>71</c:v>
                </c:pt>
                <c:pt idx="2">
                  <c:v>78</c:v>
                </c:pt>
                <c:pt idx="3">
                  <c:v>70</c:v>
                </c:pt>
                <c:pt idx="4">
                  <c:v>70</c:v>
                </c:pt>
                <c:pt idx="5">
                  <c:v>67</c:v>
                </c:pt>
                <c:pt idx="6">
                  <c:v>68</c:v>
                </c:pt>
                <c:pt idx="7">
                  <c:v>70</c:v>
                </c:pt>
                <c:pt idx="8">
                  <c:v>76</c:v>
                </c:pt>
                <c:pt idx="9">
                  <c:v>77</c:v>
                </c:pt>
                <c:pt idx="10">
                  <c:v>81</c:v>
                </c:pt>
                <c:pt idx="11">
                  <c:v>79</c:v>
                </c:pt>
                <c:pt idx="12">
                  <c:v>27</c:v>
                </c:pt>
                <c:pt idx="13">
                  <c:v>72</c:v>
                </c:pt>
              </c:numCache>
            </c:numRef>
          </c:val>
          <c:extLst>
            <c:ext xmlns:c16="http://schemas.microsoft.com/office/drawing/2014/chart" uri="{C3380CC4-5D6E-409C-BE32-E72D297353CC}">
              <c16:uniqueId val="{00000022-A0AF-4894-A0C0-A088550F791C}"/>
            </c:ext>
          </c:extLst>
        </c:ser>
        <c:dLbls>
          <c:showLegendKey val="0"/>
          <c:showVal val="0"/>
          <c:showCatName val="0"/>
          <c:showSerName val="0"/>
          <c:showPercent val="0"/>
          <c:showBubbleSize val="0"/>
        </c:dLbls>
        <c:gapWidth val="80"/>
        <c:overlap val="100"/>
        <c:axId val="868013376"/>
        <c:axId val="868013768"/>
      </c:barChart>
      <c:catAx>
        <c:axId val="86801337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3768"/>
        <c:crosses val="min"/>
        <c:auto val="0"/>
        <c:lblAlgn val="ctr"/>
        <c:lblOffset val="100"/>
        <c:noMultiLvlLbl val="0"/>
      </c:catAx>
      <c:valAx>
        <c:axId val="868013768"/>
        <c:scaling>
          <c:orientation val="maxMin"/>
          <c:max val="100"/>
          <c:min val="0"/>
        </c:scaling>
        <c:delete val="1"/>
        <c:axPos val="t"/>
        <c:numFmt formatCode="General" sourceLinked="1"/>
        <c:majorTickMark val="out"/>
        <c:minorTickMark val="none"/>
        <c:tickLblPos val="nextTo"/>
        <c:crossAx val="86801337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numFmt formatCode="0.0_);[Red]\(0.0\)" sourceLinked="0"/>
            <c:spPr>
              <a:solidFill>
                <a:srgbClr val="1F497D"/>
              </a:solid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General</c:formatCode>
                <c:ptCount val="25"/>
                <c:pt idx="0">
                  <c:v>33.530166505775732</c:v>
                </c:pt>
                <c:pt idx="1">
                  <c:v>33.252209183920314</c:v>
                </c:pt>
                <c:pt idx="2">
                  <c:v>32.885807547661386</c:v>
                </c:pt>
                <c:pt idx="3">
                  <c:v>32.432019807099699</c:v>
                </c:pt>
                <c:pt idx="4">
                  <c:v>31.902321877649559</c:v>
                </c:pt>
                <c:pt idx="5">
                  <c:v>31.314155985510617</c:v>
                </c:pt>
                <c:pt idx="6">
                  <c:v>30.679628779407526</c:v>
                </c:pt>
                <c:pt idx="7">
                  <c:v>30.013929262761156</c:v>
                </c:pt>
                <c:pt idx="8">
                  <c:v>29.308031189371309</c:v>
                </c:pt>
                <c:pt idx="9">
                  <c:v>28.555525912489415</c:v>
                </c:pt>
                <c:pt idx="10">
                  <c:v>27.825248450164814</c:v>
                </c:pt>
                <c:pt idx="11">
                  <c:v>27.186255627330098</c:v>
                </c:pt>
                <c:pt idx="12">
                  <c:v>26.623713950527396</c:v>
                </c:pt>
                <c:pt idx="13">
                  <c:v>26.105880614869026</c:v>
                </c:pt>
                <c:pt idx="14">
                  <c:v>25.623759677654967</c:v>
                </c:pt>
                <c:pt idx="15">
                  <c:v>25.176668206366166</c:v>
                </c:pt>
                <c:pt idx="16">
                  <c:v>24.74861876157323</c:v>
                </c:pt>
                <c:pt idx="17">
                  <c:v>24.340604580850911</c:v>
                </c:pt>
                <c:pt idx="18">
                  <c:v>23.970111118546118</c:v>
                </c:pt>
                <c:pt idx="19">
                  <c:v>23.619634118013586</c:v>
                </c:pt>
                <c:pt idx="20">
                  <c:v>23.277089245169417</c:v>
                </c:pt>
                <c:pt idx="21">
                  <c:v>22.961586142844283</c:v>
                </c:pt>
                <c:pt idx="22">
                  <c:v>20.749308846274335</c:v>
                </c:pt>
                <c:pt idx="23">
                  <c:v>18.187599829529226</c:v>
                </c:pt>
                <c:pt idx="24">
                  <c:v>16.387587838137698</c:v>
                </c:pt>
              </c:numCache>
            </c:numRef>
          </c:val>
          <c:extLst>
            <c:ext xmlns:c16="http://schemas.microsoft.com/office/drawing/2014/chart" uri="{C3380CC4-5D6E-409C-BE32-E72D297353CC}">
              <c16:uniqueId val="{00000000-31A5-4935-92E0-C46CCF99D9B9}"/>
            </c:ext>
          </c:extLst>
        </c:ser>
        <c:ser>
          <c:idx val="1"/>
          <c:order val="1"/>
          <c:spPr>
            <a:solidFill>
              <a:srgbClr val="80CCE8"/>
            </a:solidFill>
            <a:ln w="9525" algn="ctr">
              <a:solidFill>
                <a:srgbClr val="808080"/>
              </a:solidFill>
              <a:prstDash val="solid"/>
            </a:ln>
          </c:spPr>
          <c:invertIfNegative val="0"/>
          <c:dLbls>
            <c:numFmt formatCode="#,##0.0_);[Red]\(#,##0.0\)" sourceLinked="0"/>
            <c:spPr>
              <a:solidFill>
                <a:srgbClr val="80CCE8"/>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General</c:formatCode>
                <c:ptCount val="25"/>
                <c:pt idx="0">
                  <c:v>62.369823252408466</c:v>
                </c:pt>
                <c:pt idx="1">
                  <c:v>62.56241845338797</c:v>
                </c:pt>
                <c:pt idx="2">
                  <c:v>62.825701787867793</c:v>
                </c:pt>
                <c:pt idx="3">
                  <c:v>63.170913277971195</c:v>
                </c:pt>
                <c:pt idx="4">
                  <c:v>63.601779906065737</c:v>
                </c:pt>
                <c:pt idx="5">
                  <c:v>64.100107716786781</c:v>
                </c:pt>
                <c:pt idx="6">
                  <c:v>64.645186598435814</c:v>
                </c:pt>
                <c:pt idx="7">
                  <c:v>65.217081015911205</c:v>
                </c:pt>
                <c:pt idx="8">
                  <c:v>65.818911495163306</c:v>
                </c:pt>
                <c:pt idx="9">
                  <c:v>66.45174518354122</c:v>
                </c:pt>
                <c:pt idx="10">
                  <c:v>67.062606721958645</c:v>
                </c:pt>
                <c:pt idx="11">
                  <c:v>67.581507389649033</c:v>
                </c:pt>
                <c:pt idx="12">
                  <c:v>68.006250258764169</c:v>
                </c:pt>
                <c:pt idx="13">
                  <c:v>68.370671218479302</c:v>
                </c:pt>
                <c:pt idx="14">
                  <c:v>68.683918972789371</c:v>
                </c:pt>
                <c:pt idx="15">
                  <c:v>68.946947572829657</c:v>
                </c:pt>
                <c:pt idx="16">
                  <c:v>69.176595006765439</c:v>
                </c:pt>
                <c:pt idx="17">
                  <c:v>69.370653237013016</c:v>
                </c:pt>
                <c:pt idx="18">
                  <c:v>69.510970802060001</c:v>
                </c:pt>
                <c:pt idx="19">
                  <c:v>69.619452128123328</c:v>
                </c:pt>
                <c:pt idx="20">
                  <c:v>69.711190902961945</c:v>
                </c:pt>
                <c:pt idx="21">
                  <c:v>69.787923490747588</c:v>
                </c:pt>
                <c:pt idx="22">
                  <c:v>69.371800023054135</c:v>
                </c:pt>
                <c:pt idx="23">
                  <c:v>68.8217824277625</c:v>
                </c:pt>
                <c:pt idx="24">
                  <c:v>66.195438618031744</c:v>
                </c:pt>
              </c:numCache>
            </c:numRef>
          </c:val>
          <c:extLst>
            <c:ext xmlns:c16="http://schemas.microsoft.com/office/drawing/2014/chart" uri="{C3380CC4-5D6E-409C-BE32-E72D297353CC}">
              <c16:uniqueId val="{00000001-31A5-4935-92E0-C46CCF99D9B9}"/>
            </c:ext>
          </c:extLst>
        </c:ser>
        <c:ser>
          <c:idx val="2"/>
          <c:order val="2"/>
          <c:spPr>
            <a:solidFill>
              <a:srgbClr val="C0E6F4"/>
            </a:solidFill>
            <a:ln w="9525" algn="ctr">
              <a:solidFill>
                <a:srgbClr val="808080"/>
              </a:solidFill>
              <a:prstDash val="solid"/>
            </a:ln>
          </c:spPr>
          <c:invertIfNegative val="0"/>
          <c:dLbls>
            <c:dLbl>
              <c:idx val="0"/>
              <c:layout>
                <c:manualLayout>
                  <c:x val="-1.3715070173102545E-3"/>
                  <c:y val="-7.46268656716417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5C-4D50-AA4A-904E8EADB49E}"/>
                </c:ext>
              </c:extLst>
            </c:dLbl>
            <c:dLbl>
              <c:idx val="1"/>
              <c:layout>
                <c:manualLayout>
                  <c:x val="0"/>
                  <c:y val="-8.06892701845105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5C-4D50-AA4A-904E8EADB49E}"/>
                </c:ext>
              </c:extLst>
            </c:dLbl>
            <c:dLbl>
              <c:idx val="2"/>
              <c:layout>
                <c:manualLayout>
                  <c:x val="-2.5144004851664996E-17"/>
                  <c:y val="-8.11147020801504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5C-4D50-AA4A-904E8EADB49E}"/>
                </c:ext>
              </c:extLst>
            </c:dLbl>
            <c:dLbl>
              <c:idx val="3"/>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5C-4D50-AA4A-904E8EADB49E}"/>
                </c:ext>
              </c:extLst>
            </c:dLbl>
            <c:dLbl>
              <c:idx val="4"/>
              <c:layout>
                <c:manualLayout>
                  <c:x val="-2.5144004851664996E-17"/>
                  <c:y val="-8.19696791632389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5C-4D50-AA4A-904E8EADB49E}"/>
                </c:ext>
              </c:extLst>
            </c:dLbl>
            <c:dLbl>
              <c:idx val="5"/>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5C-4D50-AA4A-904E8EADB49E}"/>
                </c:ext>
              </c:extLst>
            </c:dLbl>
            <c:dLbl>
              <c:idx val="6"/>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5C-4D50-AA4A-904E8EADB49E}"/>
                </c:ext>
              </c:extLst>
            </c:dLbl>
            <c:dLbl>
              <c:idx val="7"/>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5C-4D50-AA4A-904E8EADB49E}"/>
                </c:ext>
              </c:extLst>
            </c:dLbl>
            <c:dLbl>
              <c:idx val="8"/>
              <c:layout>
                <c:manualLayout>
                  <c:x val="0"/>
                  <c:y val="-7.4626865671641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5C-4D50-AA4A-904E8EADB49E}"/>
                </c:ext>
              </c:extLst>
            </c:dLbl>
            <c:dLbl>
              <c:idx val="9"/>
              <c:layout>
                <c:manualLayout>
                  <c:x val="-5.0288009703329992E-17"/>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5C-4D50-AA4A-904E8EADB49E}"/>
                </c:ext>
              </c:extLst>
            </c:dLbl>
            <c:dLbl>
              <c:idx val="10"/>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5C-4D50-AA4A-904E8EADB49E}"/>
                </c:ext>
              </c:extLst>
            </c:dLbl>
            <c:dLbl>
              <c:idx val="11"/>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5C-4D50-AA4A-904E8EADB49E}"/>
                </c:ext>
              </c:extLst>
            </c:dLbl>
            <c:dLbl>
              <c:idx val="12"/>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5C-4D50-AA4A-904E8EADB49E}"/>
                </c:ext>
              </c:extLst>
            </c:dLbl>
            <c:dLbl>
              <c:idx val="13"/>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5C-4D50-AA4A-904E8EADB49E}"/>
                </c:ext>
              </c:extLst>
            </c:dLbl>
            <c:dLbl>
              <c:idx val="14"/>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95C-4D50-AA4A-904E8EADB49E}"/>
                </c:ext>
              </c:extLst>
            </c:dLbl>
            <c:dLbl>
              <c:idx val="15"/>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95C-4D50-AA4A-904E8EADB49E}"/>
                </c:ext>
              </c:extLst>
            </c:dLbl>
            <c:dLbl>
              <c:idx val="16"/>
              <c:layout>
                <c:manualLayout>
                  <c:x val="1.3715070173102545E-3"/>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5C-4D50-AA4A-904E8EADB49E}"/>
                </c:ext>
              </c:extLst>
            </c:dLbl>
            <c:dLbl>
              <c:idx val="17"/>
              <c:layout>
                <c:manualLayout>
                  <c:x val="0"/>
                  <c:y val="-8.208955223880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5C-4D50-AA4A-904E8EADB49E}"/>
                </c:ext>
              </c:extLst>
            </c:dLbl>
            <c:dLbl>
              <c:idx val="18"/>
              <c:layout>
                <c:manualLayout>
                  <c:x val="0"/>
                  <c:y val="-8.95522388059701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95C-4D50-AA4A-904E8EADB49E}"/>
                </c:ext>
              </c:extLst>
            </c:dLbl>
            <c:dLbl>
              <c:idx val="19"/>
              <c:layout>
                <c:manualLayout>
                  <c:x val="1.0057601940665998E-16"/>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5C-4D50-AA4A-904E8EADB49E}"/>
                </c:ext>
              </c:extLst>
            </c:dLbl>
            <c:dLbl>
              <c:idx val="20"/>
              <c:layout>
                <c:manualLayout>
                  <c:x val="-1.0057601940665998E-16"/>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95C-4D50-AA4A-904E8EADB49E}"/>
                </c:ext>
              </c:extLst>
            </c:dLbl>
            <c:dLbl>
              <c:idx val="21"/>
              <c:layout>
                <c:manualLayout>
                  <c:x val="0"/>
                  <c:y val="-8.95522388059701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95C-4D50-AA4A-904E8EADB49E}"/>
                </c:ext>
              </c:extLst>
            </c:dLbl>
            <c:dLbl>
              <c:idx val="22"/>
              <c:layout>
                <c:manualLayout>
                  <c:x val="-1.0057601940665998E-16"/>
                  <c:y val="-8.9552238805970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95C-4D50-AA4A-904E8EADB49E}"/>
                </c:ext>
              </c:extLst>
            </c:dLbl>
            <c:dLbl>
              <c:idx val="23"/>
              <c:layout>
                <c:manualLayout>
                  <c:x val="0"/>
                  <c:y val="-0.111940298507462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95C-4D50-AA4A-904E8EADB49E}"/>
                </c:ext>
              </c:extLst>
            </c:dLbl>
            <c:dLbl>
              <c:idx val="24"/>
              <c:layout>
                <c:manualLayout>
                  <c:x val="-1.3715070173102545E-3"/>
                  <c:y val="-0.134328358208955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95C-4D50-AA4A-904E8EADB49E}"/>
                </c:ext>
              </c:extLst>
            </c:dLbl>
            <c:numFmt formatCode="#,##0.0_);[Red]\(#,##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Sheet1!$A$3:$Y$3</c:f>
              <c:numCache>
                <c:formatCode>#,##0.0;"-"#,##0.0</c:formatCode>
                <c:ptCount val="25"/>
                <c:pt idx="0">
                  <c:v>4.1000102418158084</c:v>
                </c:pt>
                <c:pt idx="1">
                  <c:v>4.1853702388746283</c:v>
                </c:pt>
                <c:pt idx="2">
                  <c:v>4.2884906644708103</c:v>
                </c:pt>
                <c:pt idx="3">
                  <c:v>4.3970648938624732</c:v>
                </c:pt>
                <c:pt idx="4">
                  <c:v>4.4958982162847105</c:v>
                </c:pt>
                <c:pt idx="5">
                  <c:v>4.5857362977025975</c:v>
                </c:pt>
                <c:pt idx="6">
                  <c:v>4.6751846221566655</c:v>
                </c:pt>
                <c:pt idx="7">
                  <c:v>4.7689878758055153</c:v>
                </c:pt>
                <c:pt idx="8">
                  <c:v>4.8730555080816087</c:v>
                </c:pt>
                <c:pt idx="9">
                  <c:v>4.9927289039693656</c:v>
                </c:pt>
                <c:pt idx="10">
                  <c:v>5.1121448278765476</c:v>
                </c:pt>
                <c:pt idx="11">
                  <c:v>5.2322369830208766</c:v>
                </c:pt>
                <c:pt idx="12">
                  <c:v>5.3700341049484068</c:v>
                </c:pt>
                <c:pt idx="13">
                  <c:v>5.5234465074408305</c:v>
                </c:pt>
                <c:pt idx="14">
                  <c:v>5.6923197159135599</c:v>
                </c:pt>
                <c:pt idx="15">
                  <c:v>5.8763826114743356</c:v>
                </c:pt>
                <c:pt idx="16">
                  <c:v>6.0747862316613324</c:v>
                </c:pt>
                <c:pt idx="17">
                  <c:v>6.2887421821360814</c:v>
                </c:pt>
                <c:pt idx="18">
                  <c:v>6.5189165361493302</c:v>
                </c:pt>
                <c:pt idx="19">
                  <c:v>6.7609122296596578</c:v>
                </c:pt>
                <c:pt idx="20">
                  <c:v>7.0117198518686434</c:v>
                </c:pt>
                <c:pt idx="21">
                  <c:v>7.250488877154897</c:v>
                </c:pt>
                <c:pt idx="22">
                  <c:v>9.878891130671537</c:v>
                </c:pt>
                <c:pt idx="23">
                  <c:v>12.990616469778352</c:v>
                </c:pt>
                <c:pt idx="24">
                  <c:v>17.416972325282295</c:v>
                </c:pt>
              </c:numCache>
            </c:numRef>
          </c:val>
          <c:extLst>
            <c:ext xmlns:c16="http://schemas.microsoft.com/office/drawing/2014/chart" uri="{C3380CC4-5D6E-409C-BE32-E72D297353CC}">
              <c16:uniqueId val="{00000002-31A5-4935-92E0-C46CCF99D9B9}"/>
            </c:ext>
          </c:extLst>
        </c:ser>
        <c:dLbls>
          <c:dLblPos val="ctr"/>
          <c:showLegendKey val="0"/>
          <c:showVal val="1"/>
          <c:showCatName val="0"/>
          <c:showSerName val="0"/>
          <c:showPercent val="0"/>
          <c:showBubbleSize val="0"/>
        </c:dLbls>
        <c:gapWidth val="60"/>
        <c:overlap val="100"/>
        <c:axId val="638659919"/>
        <c:axId val="1"/>
      </c:barChart>
      <c:catAx>
        <c:axId val="63865991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3865991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8</c:v>
                </c:pt>
                <c:pt idx="1">
                  <c:v>3</c:v>
                </c:pt>
                <c:pt idx="2">
                  <c:v>1</c:v>
                </c:pt>
                <c:pt idx="3">
                  <c:v>1</c:v>
                </c:pt>
                <c:pt idx="4">
                  <c:v>1</c:v>
                </c:pt>
                <c:pt idx="5">
                  <c:v>3</c:v>
                </c:pt>
                <c:pt idx="6">
                  <c:v>3</c:v>
                </c:pt>
                <c:pt idx="7">
                  <c:v>1</c:v>
                </c:pt>
                <c:pt idx="8">
                  <c:v>1</c:v>
                </c:pt>
                <c:pt idx="9">
                  <c:v>1</c:v>
                </c:pt>
                <c:pt idx="10">
                  <c:v>1</c:v>
                </c:pt>
                <c:pt idx="11">
                  <c:v>1</c:v>
                </c:pt>
                <c:pt idx="12">
                  <c:v>26</c:v>
                </c:pt>
                <c:pt idx="13">
                  <c:v>3</c:v>
                </c:pt>
              </c:numCache>
            </c:numRef>
          </c:val>
          <c:extLst>
            <c:ext xmlns:c16="http://schemas.microsoft.com/office/drawing/2014/chart" uri="{C3380CC4-5D6E-409C-BE32-E72D297353CC}">
              <c16:uniqueId val="{00000002-A52C-4468-AE1C-DDA507BEA66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52C-4468-AE1C-DDA507BEA66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32</c:v>
                </c:pt>
                <c:pt idx="1">
                  <c:v>25</c:v>
                </c:pt>
                <c:pt idx="2">
                  <c:v>18</c:v>
                </c:pt>
                <c:pt idx="3">
                  <c:v>23</c:v>
                </c:pt>
                <c:pt idx="4">
                  <c:v>22</c:v>
                </c:pt>
                <c:pt idx="5">
                  <c:v>24.000000000000004</c:v>
                </c:pt>
                <c:pt idx="6">
                  <c:v>25</c:v>
                </c:pt>
                <c:pt idx="7">
                  <c:v>24</c:v>
                </c:pt>
                <c:pt idx="8">
                  <c:v>21</c:v>
                </c:pt>
                <c:pt idx="9">
                  <c:v>20</c:v>
                </c:pt>
                <c:pt idx="10">
                  <c:v>17</c:v>
                </c:pt>
                <c:pt idx="11">
                  <c:v>19</c:v>
                </c:pt>
                <c:pt idx="12">
                  <c:v>47</c:v>
                </c:pt>
                <c:pt idx="13">
                  <c:v>25</c:v>
                </c:pt>
              </c:numCache>
            </c:numRef>
          </c:val>
          <c:extLst>
            <c:ext xmlns:c16="http://schemas.microsoft.com/office/drawing/2014/chart" uri="{C3380CC4-5D6E-409C-BE32-E72D297353CC}">
              <c16:uniqueId val="{00000011-A52C-4468-AE1C-DDA507BEA66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60</c:v>
                </c:pt>
                <c:pt idx="1">
                  <c:v>72</c:v>
                </c:pt>
                <c:pt idx="2">
                  <c:v>81</c:v>
                </c:pt>
                <c:pt idx="3">
                  <c:v>76</c:v>
                </c:pt>
                <c:pt idx="4">
                  <c:v>77</c:v>
                </c:pt>
                <c:pt idx="5">
                  <c:v>73</c:v>
                </c:pt>
                <c:pt idx="6">
                  <c:v>72</c:v>
                </c:pt>
                <c:pt idx="7">
                  <c:v>75</c:v>
                </c:pt>
                <c:pt idx="8">
                  <c:v>78</c:v>
                </c:pt>
                <c:pt idx="9">
                  <c:v>79</c:v>
                </c:pt>
                <c:pt idx="10">
                  <c:v>82</c:v>
                </c:pt>
                <c:pt idx="11">
                  <c:v>80</c:v>
                </c:pt>
                <c:pt idx="12">
                  <c:v>27</c:v>
                </c:pt>
                <c:pt idx="13">
                  <c:v>72</c:v>
                </c:pt>
              </c:numCache>
            </c:numRef>
          </c:val>
          <c:extLst>
            <c:ext xmlns:c16="http://schemas.microsoft.com/office/drawing/2014/chart" uri="{C3380CC4-5D6E-409C-BE32-E72D297353CC}">
              <c16:uniqueId val="{0000001E-A52C-4468-AE1C-DDA507BEA667}"/>
            </c:ext>
          </c:extLst>
        </c:ser>
        <c:dLbls>
          <c:showLegendKey val="0"/>
          <c:showVal val="0"/>
          <c:showCatName val="0"/>
          <c:showSerName val="0"/>
          <c:showPercent val="0"/>
          <c:showBubbleSize val="0"/>
        </c:dLbls>
        <c:gapWidth val="80"/>
        <c:overlap val="100"/>
        <c:axId val="868014552"/>
        <c:axId val="868014944"/>
      </c:barChart>
      <c:catAx>
        <c:axId val="868014552"/>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4944"/>
        <c:crosses val="min"/>
        <c:auto val="0"/>
        <c:lblAlgn val="ctr"/>
        <c:lblOffset val="100"/>
        <c:noMultiLvlLbl val="0"/>
      </c:catAx>
      <c:valAx>
        <c:axId val="868014944"/>
        <c:scaling>
          <c:orientation val="minMax"/>
          <c:max val="100"/>
          <c:min val="0"/>
        </c:scaling>
        <c:delete val="1"/>
        <c:axPos val="t"/>
        <c:numFmt formatCode="General" sourceLinked="1"/>
        <c:majorTickMark val="out"/>
        <c:minorTickMark val="none"/>
        <c:tickLblPos val="nextTo"/>
        <c:crossAx val="868014552"/>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69981604838541"/>
          <c:y val="2.7252743479762087E-2"/>
          <c:w val="0.80797684142811188"/>
          <c:h val="0.9230769230769231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8"/>
            <c:marker>
              <c:symbol val="none"/>
            </c:marker>
            <c:bubble3D val="0"/>
            <c:extLst>
              <c:ext xmlns:c16="http://schemas.microsoft.com/office/drawing/2014/chart" uri="{C3380CC4-5D6E-409C-BE32-E72D297353CC}">
                <c16:uniqueId val="{00000000-1662-45D2-81F6-07CB5651F374}"/>
              </c:ext>
            </c:extLst>
          </c:dPt>
          <c:dLbls>
            <c:dLbl>
              <c:idx val="0"/>
              <c:layout>
                <c:manualLayout>
                  <c:x val="4.8890318430363462E-2"/>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62-45D2-81F6-07CB5651F374}"/>
                </c:ext>
              </c:extLst>
            </c:dLbl>
            <c:dLbl>
              <c:idx val="1"/>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62-45D2-81F6-07CB5651F374}"/>
                </c:ext>
              </c:extLst>
            </c:dLbl>
            <c:dLbl>
              <c:idx val="3"/>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62-45D2-81F6-07CB5651F374}"/>
                </c:ext>
              </c:extLst>
            </c:dLbl>
            <c:dLbl>
              <c:idx val="4"/>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62-45D2-81F6-07CB5651F374}"/>
                </c:ext>
              </c:extLst>
            </c:dLbl>
            <c:dLbl>
              <c:idx val="5"/>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662-45D2-81F6-07CB5651F374}"/>
                </c:ext>
              </c:extLst>
            </c:dLbl>
            <c:dLbl>
              <c:idx val="6"/>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662-45D2-81F6-07CB5651F374}"/>
                </c:ext>
              </c:extLst>
            </c:dLbl>
            <c:dLbl>
              <c:idx val="9"/>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662-45D2-81F6-07CB5651F37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90199</c:v>
                </c:pt>
                <c:pt idx="1">
                  <c:v>97054</c:v>
                </c:pt>
                <c:pt idx="2">
                  <c:v>110870</c:v>
                </c:pt>
                <c:pt idx="3">
                  <c:v>115099</c:v>
                </c:pt>
                <c:pt idx="4">
                  <c:v>119672</c:v>
                </c:pt>
                <c:pt idx="5">
                  <c:v>126622</c:v>
                </c:pt>
                <c:pt idx="6">
                  <c:v>128746</c:v>
                </c:pt>
                <c:pt idx="7">
                  <c:v>131353</c:v>
                </c:pt>
                <c:pt idx="8">
                  <c:v>121338.5</c:v>
                </c:pt>
                <c:pt idx="9">
                  <c:v>111324</c:v>
                </c:pt>
              </c:numCache>
            </c:numRef>
          </c:val>
          <c:smooth val="0"/>
          <c:extLst>
            <c:ext xmlns:c16="http://schemas.microsoft.com/office/drawing/2014/chart" uri="{C3380CC4-5D6E-409C-BE32-E72D297353CC}">
              <c16:uniqueId val="{00000008-1662-45D2-81F6-07CB5651F374}"/>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9-1662-45D2-81F6-07CB5651F374}"/>
              </c:ext>
            </c:extLst>
          </c:dPt>
          <c:dPt>
            <c:idx val="4"/>
            <c:marker>
              <c:symbol val="none"/>
            </c:marker>
            <c:bubble3D val="0"/>
            <c:extLst>
              <c:ext xmlns:c16="http://schemas.microsoft.com/office/drawing/2014/chart" uri="{C3380CC4-5D6E-409C-BE32-E72D297353CC}">
                <c16:uniqueId val="{0000000A-1662-45D2-81F6-07CB5651F374}"/>
              </c:ext>
            </c:extLst>
          </c:dPt>
          <c:dPt>
            <c:idx val="6"/>
            <c:marker>
              <c:symbol val="none"/>
            </c:marker>
            <c:bubble3D val="0"/>
            <c:extLst>
              <c:ext xmlns:c16="http://schemas.microsoft.com/office/drawing/2014/chart" uri="{C3380CC4-5D6E-409C-BE32-E72D297353CC}">
                <c16:uniqueId val="{0000000B-1662-45D2-81F6-07CB5651F374}"/>
              </c:ext>
            </c:extLst>
          </c:dPt>
          <c:dPt>
            <c:idx val="7"/>
            <c:marker>
              <c:symbol val="none"/>
            </c:marker>
            <c:bubble3D val="0"/>
            <c:extLst>
              <c:ext xmlns:c16="http://schemas.microsoft.com/office/drawing/2014/chart" uri="{C3380CC4-5D6E-409C-BE32-E72D297353CC}">
                <c16:uniqueId val="{0000000C-1662-45D2-81F6-07CB5651F374}"/>
              </c:ext>
            </c:extLst>
          </c:dPt>
          <c:dPt>
            <c:idx val="8"/>
            <c:marker>
              <c:symbol val="none"/>
            </c:marker>
            <c:bubble3D val="0"/>
            <c:extLst>
              <c:ext xmlns:c16="http://schemas.microsoft.com/office/drawing/2014/chart" uri="{C3380CC4-5D6E-409C-BE32-E72D297353CC}">
                <c16:uniqueId val="{0000000D-1662-45D2-81F6-07CB5651F374}"/>
              </c:ext>
            </c:extLst>
          </c:dPt>
          <c:dPt>
            <c:idx val="9"/>
            <c:marker>
              <c:symbol val="none"/>
            </c:marker>
            <c:bubble3D val="0"/>
            <c:extLst>
              <c:ext xmlns:c16="http://schemas.microsoft.com/office/drawing/2014/chart" uri="{C3380CC4-5D6E-409C-BE32-E72D297353CC}">
                <c16:uniqueId val="{0000000E-1662-45D2-81F6-07CB5651F374}"/>
              </c:ext>
            </c:extLst>
          </c:dPt>
          <c:dLbls>
            <c:dLbl>
              <c:idx val="1"/>
              <c:layout>
                <c:manualLayout>
                  <c:x val="-3.4197494619126551E-2"/>
                  <c:y val="-6.50549360484644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662-45D2-81F6-07CB5651F374}"/>
                </c:ext>
              </c:extLst>
            </c:dLbl>
            <c:dLbl>
              <c:idx val="2"/>
              <c:layout>
                <c:manualLayout>
                  <c:x val="-3.1624319704218654E-2"/>
                  <c:y val="-6.153845301881774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662-45D2-81F6-07CB5651F374}"/>
                </c:ext>
              </c:extLst>
            </c:dLbl>
            <c:dLbl>
              <c:idx val="5"/>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662-45D2-81F6-07CB5651F37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32979</c:v>
                </c:pt>
                <c:pt idx="1">
                  <c:v>36607</c:v>
                </c:pt>
                <c:pt idx="2">
                  <c:v>38718</c:v>
                </c:pt>
                <c:pt idx="3">
                  <c:v>41309</c:v>
                </c:pt>
                <c:pt idx="4">
                  <c:v>43900</c:v>
                </c:pt>
                <c:pt idx="5">
                  <c:v>46491</c:v>
                </c:pt>
              </c:numCache>
            </c:numRef>
          </c:val>
          <c:smooth val="0"/>
          <c:extLst>
            <c:ext xmlns:c16="http://schemas.microsoft.com/office/drawing/2014/chart" uri="{C3380CC4-5D6E-409C-BE32-E72D297353CC}">
              <c16:uniqueId val="{00000012-1662-45D2-81F6-07CB5651F374}"/>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3-1662-45D2-81F6-07CB5651F374}"/>
              </c:ext>
            </c:extLst>
          </c:dPt>
          <c:dPt>
            <c:idx val="4"/>
            <c:marker>
              <c:symbol val="none"/>
            </c:marker>
            <c:bubble3D val="0"/>
            <c:extLst>
              <c:ext xmlns:c16="http://schemas.microsoft.com/office/drawing/2014/chart" uri="{C3380CC4-5D6E-409C-BE32-E72D297353CC}">
                <c16:uniqueId val="{00000014-1662-45D2-81F6-07CB5651F374}"/>
              </c:ext>
            </c:extLst>
          </c:dPt>
          <c:dPt>
            <c:idx val="6"/>
            <c:marker>
              <c:symbol val="none"/>
            </c:marker>
            <c:bubble3D val="0"/>
            <c:extLst>
              <c:ext xmlns:c16="http://schemas.microsoft.com/office/drawing/2014/chart" uri="{C3380CC4-5D6E-409C-BE32-E72D297353CC}">
                <c16:uniqueId val="{00000015-1662-45D2-81F6-07CB5651F374}"/>
              </c:ext>
            </c:extLst>
          </c:dPt>
          <c:dPt>
            <c:idx val="7"/>
            <c:marker>
              <c:symbol val="none"/>
            </c:marker>
            <c:bubble3D val="0"/>
            <c:extLst>
              <c:ext xmlns:c16="http://schemas.microsoft.com/office/drawing/2014/chart" uri="{C3380CC4-5D6E-409C-BE32-E72D297353CC}">
                <c16:uniqueId val="{00000016-1662-45D2-81F6-07CB5651F374}"/>
              </c:ext>
            </c:extLst>
          </c:dPt>
          <c:dPt>
            <c:idx val="8"/>
            <c:marker>
              <c:symbol val="none"/>
            </c:marker>
            <c:bubble3D val="0"/>
            <c:extLst>
              <c:ext xmlns:c16="http://schemas.microsoft.com/office/drawing/2014/chart" uri="{C3380CC4-5D6E-409C-BE32-E72D297353CC}">
                <c16:uniqueId val="{00000017-1662-45D2-81F6-07CB5651F374}"/>
              </c:ext>
            </c:extLst>
          </c:dPt>
          <c:dPt>
            <c:idx val="9"/>
            <c:marker>
              <c:symbol val="none"/>
            </c:marker>
            <c:bubble3D val="0"/>
            <c:extLst>
              <c:ext xmlns:c16="http://schemas.microsoft.com/office/drawing/2014/chart" uri="{C3380CC4-5D6E-409C-BE32-E72D297353CC}">
                <c16:uniqueId val="{00000018-1662-45D2-81F6-07CB5651F374}"/>
              </c:ext>
            </c:extLst>
          </c:dPt>
          <c:dLbls>
            <c:dLbl>
              <c:idx val="0"/>
              <c:layout>
                <c:manualLayout>
                  <c:x val="0.10164039884207141"/>
                  <c:y val="-8.5274725274725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662-45D2-81F6-07CB5651F374}"/>
                </c:ext>
              </c:extLst>
            </c:dLbl>
            <c:dLbl>
              <c:idx val="1"/>
              <c:layout>
                <c:manualLayout>
                  <c:x val="9.488581537471856E-2"/>
                  <c:y val="-8.5274725274725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662-45D2-81F6-07CB5651F374}"/>
                </c:ext>
              </c:extLst>
            </c:dLbl>
            <c:dLbl>
              <c:idx val="2"/>
              <c:layout>
                <c:manualLayout>
                  <c:x val="9.488581537471856E-2"/>
                  <c:y val="-8.5274725274725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662-45D2-81F6-07CB5651F374}"/>
                </c:ext>
              </c:extLst>
            </c:dLbl>
            <c:dLbl>
              <c:idx val="5"/>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662-45D2-81F6-07CB5651F37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7759</c:v>
                </c:pt>
                <c:pt idx="1">
                  <c:v>8632</c:v>
                </c:pt>
                <c:pt idx="2">
                  <c:v>9652</c:v>
                </c:pt>
                <c:pt idx="3">
                  <c:v>9938.3333333333339</c:v>
                </c:pt>
                <c:pt idx="4">
                  <c:v>10224.666666666666</c:v>
                </c:pt>
                <c:pt idx="5">
                  <c:v>10511</c:v>
                </c:pt>
              </c:numCache>
            </c:numRef>
          </c:val>
          <c:smooth val="0"/>
          <c:extLst>
            <c:ext xmlns:c16="http://schemas.microsoft.com/office/drawing/2014/chart" uri="{C3380CC4-5D6E-409C-BE32-E72D297353CC}">
              <c16:uniqueId val="{0000001D-1662-45D2-81F6-07CB5651F374}"/>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3"/>
            <c:marker>
              <c:symbol val="none"/>
            </c:marker>
            <c:bubble3D val="0"/>
            <c:extLst>
              <c:ext xmlns:c16="http://schemas.microsoft.com/office/drawing/2014/chart" uri="{C3380CC4-5D6E-409C-BE32-E72D297353CC}">
                <c16:uniqueId val="{0000001E-1662-45D2-81F6-07CB5651F374}"/>
              </c:ext>
            </c:extLst>
          </c:dPt>
          <c:dPt>
            <c:idx val="4"/>
            <c:marker>
              <c:symbol val="none"/>
            </c:marker>
            <c:bubble3D val="0"/>
            <c:extLst>
              <c:ext xmlns:c16="http://schemas.microsoft.com/office/drawing/2014/chart" uri="{C3380CC4-5D6E-409C-BE32-E72D297353CC}">
                <c16:uniqueId val="{0000001F-1662-45D2-81F6-07CB5651F374}"/>
              </c:ext>
            </c:extLst>
          </c:dPt>
          <c:dPt>
            <c:idx val="6"/>
            <c:marker>
              <c:symbol val="none"/>
            </c:marker>
            <c:bubble3D val="0"/>
            <c:extLst>
              <c:ext xmlns:c16="http://schemas.microsoft.com/office/drawing/2014/chart" uri="{C3380CC4-5D6E-409C-BE32-E72D297353CC}">
                <c16:uniqueId val="{00000020-1662-45D2-81F6-07CB5651F374}"/>
              </c:ext>
            </c:extLst>
          </c:dPt>
          <c:dPt>
            <c:idx val="7"/>
            <c:marker>
              <c:symbol val="none"/>
            </c:marker>
            <c:bubble3D val="0"/>
            <c:extLst>
              <c:ext xmlns:c16="http://schemas.microsoft.com/office/drawing/2014/chart" uri="{C3380CC4-5D6E-409C-BE32-E72D297353CC}">
                <c16:uniqueId val="{00000021-1662-45D2-81F6-07CB5651F374}"/>
              </c:ext>
            </c:extLst>
          </c:dPt>
          <c:dPt>
            <c:idx val="9"/>
            <c:marker>
              <c:symbol val="none"/>
            </c:marker>
            <c:bubble3D val="0"/>
            <c:extLst>
              <c:ext xmlns:c16="http://schemas.microsoft.com/office/drawing/2014/chart" uri="{C3380CC4-5D6E-409C-BE32-E72D297353CC}">
                <c16:uniqueId val="{00000022-1662-45D2-81F6-07CB5651F374}"/>
              </c:ext>
            </c:extLst>
          </c:dPt>
          <c:dLbls>
            <c:dLbl>
              <c:idx val="0"/>
              <c:layout>
                <c:manualLayout>
                  <c:x val="4.1814088131231907E-2"/>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662-45D2-81F6-07CB5651F374}"/>
                </c:ext>
              </c:extLst>
            </c:dLbl>
            <c:dLbl>
              <c:idx val="1"/>
              <c:layout>
                <c:manualLayout>
                  <c:x val="2.7339980701190092E-2"/>
                  <c:y val="5.0549450549450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1662-45D2-81F6-07CB5651F374}"/>
                </c:ext>
              </c:extLst>
            </c:dLbl>
            <c:dLbl>
              <c:idx val="2"/>
              <c:layout>
                <c:manualLayout>
                  <c:x val="2.5088452878739145E-2"/>
                  <c:y val="5.098901098901099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662-45D2-81F6-07CB5651F374}"/>
                </c:ext>
              </c:extLst>
            </c:dLbl>
            <c:dLbl>
              <c:idx val="5"/>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662-45D2-81F6-07CB5651F374}"/>
                </c:ext>
              </c:extLst>
            </c:dLbl>
            <c:dLbl>
              <c:idx val="8"/>
              <c:layout>
                <c:manualLayout>
                  <c:x val="0"/>
                  <c:y val="-4.747252747252747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1662-45D2-81F6-07CB5651F37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3810</c:v>
                </c:pt>
                <c:pt idx="1">
                  <c:v>4253</c:v>
                </c:pt>
                <c:pt idx="2">
                  <c:v>4558</c:v>
                </c:pt>
                <c:pt idx="3">
                  <c:v>6570.6666666666661</c:v>
                </c:pt>
                <c:pt idx="4">
                  <c:v>8583.3333333333321</c:v>
                </c:pt>
                <c:pt idx="5">
                  <c:v>10596</c:v>
                </c:pt>
                <c:pt idx="6">
                  <c:v>10303</c:v>
                </c:pt>
                <c:pt idx="7">
                  <c:v>10010</c:v>
                </c:pt>
                <c:pt idx="8">
                  <c:v>9717</c:v>
                </c:pt>
              </c:numCache>
            </c:numRef>
          </c:val>
          <c:smooth val="0"/>
          <c:extLst>
            <c:ext xmlns:c16="http://schemas.microsoft.com/office/drawing/2014/chart" uri="{C3380CC4-5D6E-409C-BE32-E72D297353CC}">
              <c16:uniqueId val="{00000028-1662-45D2-81F6-07CB5651F374}"/>
            </c:ext>
          </c:extLst>
        </c:ser>
        <c:dLbls>
          <c:showLegendKey val="0"/>
          <c:showVal val="0"/>
          <c:showCatName val="0"/>
          <c:showSerName val="0"/>
          <c:showPercent val="0"/>
          <c:showBubbleSize val="0"/>
        </c:dLbls>
        <c:marker val="1"/>
        <c:smooth val="0"/>
        <c:axId val="2130965872"/>
        <c:axId val="1"/>
      </c:lineChart>
      <c:catAx>
        <c:axId val="213096587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4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0965872"/>
        <c:crosses val="min"/>
        <c:crossBetween val="midCat"/>
        <c:majorUnit val="1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543410584577E-2"/>
          <c:y val="2.7324812692816218E-2"/>
          <c:w val="0.88481494292632312"/>
          <c:h val="0.92551784927280745"/>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8"/>
            <c:marker>
              <c:symbol val="auto"/>
            </c:marker>
            <c:bubble3D val="0"/>
            <c:extLst>
              <c:ext xmlns:c16="http://schemas.microsoft.com/office/drawing/2014/chart" uri="{C3380CC4-5D6E-409C-BE32-E72D297353CC}">
                <c16:uniqueId val="{00000000-CCEC-4CB5-A61F-68AA467BF620}"/>
              </c:ext>
            </c:extLst>
          </c:dPt>
          <c:dLbls>
            <c:dLbl>
              <c:idx val="0"/>
              <c:layout>
                <c:manualLayout>
                  <c:x val="3.7357315807679002E-2"/>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CEC-4CB5-A61F-68AA467BF620}"/>
                </c:ext>
              </c:extLst>
            </c:dLbl>
            <c:dLbl>
              <c:idx val="1"/>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CEC-4CB5-A61F-68AA467BF620}"/>
                </c:ext>
              </c:extLst>
            </c:dLbl>
            <c:dLbl>
              <c:idx val="2"/>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CEC-4CB5-A61F-68AA467BF620}"/>
                </c:ext>
              </c:extLst>
            </c:dLbl>
            <c:dLbl>
              <c:idx val="3"/>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EC-4CB5-A61F-68AA467BF620}"/>
                </c:ext>
              </c:extLst>
            </c:dLbl>
            <c:dLbl>
              <c:idx val="4"/>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EC-4CB5-A61F-68AA467BF620}"/>
                </c:ext>
              </c:extLst>
            </c:dLbl>
            <c:dLbl>
              <c:idx val="5"/>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CEC-4CB5-A61F-68AA467BF620}"/>
                </c:ext>
              </c:extLst>
            </c:dLbl>
            <c:dLbl>
              <c:idx val="6"/>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CEC-4CB5-A61F-68AA467BF620}"/>
                </c:ext>
              </c:extLst>
            </c:dLbl>
            <c:dLbl>
              <c:idx val="7"/>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CEC-4CB5-A61F-68AA467BF620}"/>
                </c:ext>
              </c:extLst>
            </c:dLbl>
            <c:dLbl>
              <c:idx val="9"/>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CEC-4CB5-A61F-68AA467BF62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#,##0.0;"-"#,##0.0</c:formatCode>
                <c:ptCount val="11"/>
                <c:pt idx="0">
                  <c:v>31.98</c:v>
                </c:pt>
                <c:pt idx="1">
                  <c:v>33.880000000000003</c:v>
                </c:pt>
                <c:pt idx="2">
                  <c:v>38.14</c:v>
                </c:pt>
                <c:pt idx="3">
                  <c:v>39.06</c:v>
                </c:pt>
                <c:pt idx="4">
                  <c:v>40.07</c:v>
                </c:pt>
                <c:pt idx="5">
                  <c:v>41.83</c:v>
                </c:pt>
                <c:pt idx="6">
                  <c:v>41.96</c:v>
                </c:pt>
                <c:pt idx="7">
                  <c:v>42.23</c:v>
                </c:pt>
                <c:pt idx="8" formatCode="General">
                  <c:v>38.534999999999997</c:v>
                </c:pt>
                <c:pt idx="9">
                  <c:v>34.840000000000003</c:v>
                </c:pt>
              </c:numCache>
            </c:numRef>
          </c:val>
          <c:smooth val="0"/>
          <c:extLst>
            <c:ext xmlns:c16="http://schemas.microsoft.com/office/drawing/2014/chart" uri="{C3380CC4-5D6E-409C-BE32-E72D297353CC}">
              <c16:uniqueId val="{0000000A-CCEC-4CB5-A61F-68AA467BF620}"/>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auto"/>
            </c:marker>
            <c:bubble3D val="0"/>
            <c:extLst>
              <c:ext xmlns:c16="http://schemas.microsoft.com/office/drawing/2014/chart" uri="{C3380CC4-5D6E-409C-BE32-E72D297353CC}">
                <c16:uniqueId val="{0000000B-CCEC-4CB5-A61F-68AA467BF620}"/>
              </c:ext>
            </c:extLst>
          </c:dPt>
          <c:dPt>
            <c:idx val="4"/>
            <c:marker>
              <c:symbol val="auto"/>
            </c:marker>
            <c:bubble3D val="0"/>
            <c:extLst>
              <c:ext xmlns:c16="http://schemas.microsoft.com/office/drawing/2014/chart" uri="{C3380CC4-5D6E-409C-BE32-E72D297353CC}">
                <c16:uniqueId val="{0000000C-CCEC-4CB5-A61F-68AA467BF620}"/>
              </c:ext>
            </c:extLst>
          </c:dPt>
          <c:dPt>
            <c:idx val="6"/>
            <c:marker>
              <c:symbol val="auto"/>
            </c:marker>
            <c:bubble3D val="0"/>
            <c:extLst>
              <c:ext xmlns:c16="http://schemas.microsoft.com/office/drawing/2014/chart" uri="{C3380CC4-5D6E-409C-BE32-E72D297353CC}">
                <c16:uniqueId val="{0000000D-CCEC-4CB5-A61F-68AA467BF620}"/>
              </c:ext>
            </c:extLst>
          </c:dPt>
          <c:dPt>
            <c:idx val="7"/>
            <c:marker>
              <c:symbol val="auto"/>
            </c:marker>
            <c:bubble3D val="0"/>
            <c:extLst>
              <c:ext xmlns:c16="http://schemas.microsoft.com/office/drawing/2014/chart" uri="{C3380CC4-5D6E-409C-BE32-E72D297353CC}">
                <c16:uniqueId val="{0000000E-CCEC-4CB5-A61F-68AA467BF620}"/>
              </c:ext>
            </c:extLst>
          </c:dPt>
          <c:dPt>
            <c:idx val="8"/>
            <c:marker>
              <c:symbol val="auto"/>
            </c:marker>
            <c:bubble3D val="0"/>
            <c:extLst>
              <c:ext xmlns:c16="http://schemas.microsoft.com/office/drawing/2014/chart" uri="{C3380CC4-5D6E-409C-BE32-E72D297353CC}">
                <c16:uniqueId val="{0000000F-CCEC-4CB5-A61F-68AA467BF620}"/>
              </c:ext>
            </c:extLst>
          </c:dPt>
          <c:dPt>
            <c:idx val="9"/>
            <c:marker>
              <c:symbol val="auto"/>
            </c:marker>
            <c:bubble3D val="0"/>
            <c:extLst>
              <c:ext xmlns:c16="http://schemas.microsoft.com/office/drawing/2014/chart" uri="{C3380CC4-5D6E-409C-BE32-E72D297353CC}">
                <c16:uniqueId val="{00000010-CCEC-4CB5-A61F-68AA467BF620}"/>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#,##0.0;"-"#,##0.0</c:formatCode>
                <c:ptCount val="11"/>
                <c:pt idx="0">
                  <c:v>11.5</c:v>
                </c:pt>
                <c:pt idx="1">
                  <c:v>12.5</c:v>
                </c:pt>
                <c:pt idx="2">
                  <c:v>13</c:v>
                </c:pt>
                <c:pt idx="3" formatCode="General">
                  <c:v>15.6</c:v>
                </c:pt>
                <c:pt idx="4" formatCode="General">
                  <c:v>14.9</c:v>
                </c:pt>
                <c:pt idx="5">
                  <c:v>15</c:v>
                </c:pt>
                <c:pt idx="6">
                  <c:v>15.9</c:v>
                </c:pt>
                <c:pt idx="7">
                  <c:v>18.100000000000001</c:v>
                </c:pt>
                <c:pt idx="8">
                  <c:v>18.899999999999999</c:v>
                </c:pt>
                <c:pt idx="9">
                  <c:v>20.6</c:v>
                </c:pt>
                <c:pt idx="10">
                  <c:v>22.3</c:v>
                </c:pt>
              </c:numCache>
            </c:numRef>
          </c:val>
          <c:smooth val="0"/>
          <c:extLst>
            <c:ext xmlns:c16="http://schemas.microsoft.com/office/drawing/2014/chart" uri="{C3380CC4-5D6E-409C-BE32-E72D297353CC}">
              <c16:uniqueId val="{00000011-CCEC-4CB5-A61F-68AA467BF620}"/>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auto"/>
            </c:marker>
            <c:bubble3D val="0"/>
            <c:extLst>
              <c:ext xmlns:c16="http://schemas.microsoft.com/office/drawing/2014/chart" uri="{C3380CC4-5D6E-409C-BE32-E72D297353CC}">
                <c16:uniqueId val="{00000012-CCEC-4CB5-A61F-68AA467BF620}"/>
              </c:ext>
            </c:extLst>
          </c:dPt>
          <c:dPt>
            <c:idx val="4"/>
            <c:marker>
              <c:symbol val="auto"/>
            </c:marker>
            <c:bubble3D val="0"/>
            <c:extLst>
              <c:ext xmlns:c16="http://schemas.microsoft.com/office/drawing/2014/chart" uri="{C3380CC4-5D6E-409C-BE32-E72D297353CC}">
                <c16:uniqueId val="{00000013-CCEC-4CB5-A61F-68AA467BF620}"/>
              </c:ext>
            </c:extLst>
          </c:dPt>
          <c:dPt>
            <c:idx val="6"/>
            <c:marker>
              <c:symbol val="auto"/>
            </c:marker>
            <c:bubble3D val="0"/>
            <c:extLst>
              <c:ext xmlns:c16="http://schemas.microsoft.com/office/drawing/2014/chart" uri="{C3380CC4-5D6E-409C-BE32-E72D297353CC}">
                <c16:uniqueId val="{00000014-CCEC-4CB5-A61F-68AA467BF620}"/>
              </c:ext>
            </c:extLst>
          </c:dPt>
          <c:dPt>
            <c:idx val="7"/>
            <c:marker>
              <c:symbol val="auto"/>
            </c:marker>
            <c:bubble3D val="0"/>
            <c:extLst>
              <c:ext xmlns:c16="http://schemas.microsoft.com/office/drawing/2014/chart" uri="{C3380CC4-5D6E-409C-BE32-E72D297353CC}">
                <c16:uniqueId val="{00000015-CCEC-4CB5-A61F-68AA467BF620}"/>
              </c:ext>
            </c:extLst>
          </c:dPt>
          <c:dPt>
            <c:idx val="8"/>
            <c:marker>
              <c:symbol val="auto"/>
            </c:marker>
            <c:bubble3D val="0"/>
            <c:extLst>
              <c:ext xmlns:c16="http://schemas.microsoft.com/office/drawing/2014/chart" uri="{C3380CC4-5D6E-409C-BE32-E72D297353CC}">
                <c16:uniqueId val="{00000016-CCEC-4CB5-A61F-68AA467BF620}"/>
              </c:ext>
            </c:extLst>
          </c:dPt>
          <c:dPt>
            <c:idx val="9"/>
            <c:marker>
              <c:symbol val="auto"/>
            </c:marker>
            <c:bubble3D val="0"/>
            <c:extLst>
              <c:ext xmlns:c16="http://schemas.microsoft.com/office/drawing/2014/chart" uri="{C3380CC4-5D6E-409C-BE32-E72D297353CC}">
                <c16:uniqueId val="{00000017-CCEC-4CB5-A61F-68AA467BF620}"/>
              </c:ext>
            </c:extLst>
          </c:dPt>
          <c:dLbls>
            <c:dLbl>
              <c:idx val="0"/>
              <c:layout>
                <c:manualLayout>
                  <c:x val="2.9747492217225873E-2"/>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CEC-4CB5-A61F-68AA467BF620}"/>
                </c:ext>
              </c:extLst>
            </c:dLbl>
            <c:dLbl>
              <c:idx val="1"/>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CEC-4CB5-A61F-68AA467BF620}"/>
                </c:ext>
              </c:extLst>
            </c:dLbl>
            <c:dLbl>
              <c:idx val="2"/>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CEC-4CB5-A61F-68AA467BF620}"/>
                </c:ext>
              </c:extLst>
            </c:dLbl>
            <c:dLbl>
              <c:idx val="5"/>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CEC-4CB5-A61F-68AA467BF62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#,##0.0;"-"#,##0.0</c:formatCode>
                <c:ptCount val="11"/>
                <c:pt idx="0">
                  <c:v>2.75</c:v>
                </c:pt>
                <c:pt idx="1">
                  <c:v>3.01</c:v>
                </c:pt>
                <c:pt idx="2">
                  <c:v>3.32</c:v>
                </c:pt>
                <c:pt idx="3" formatCode="General">
                  <c:v>3.37</c:v>
                </c:pt>
                <c:pt idx="4" formatCode="General">
                  <c:v>3.42</c:v>
                </c:pt>
                <c:pt idx="5">
                  <c:v>3.47</c:v>
                </c:pt>
              </c:numCache>
            </c:numRef>
          </c:val>
          <c:smooth val="0"/>
          <c:extLst>
            <c:ext xmlns:c16="http://schemas.microsoft.com/office/drawing/2014/chart" uri="{C3380CC4-5D6E-409C-BE32-E72D297353CC}">
              <c16:uniqueId val="{0000001C-CCEC-4CB5-A61F-68AA467BF620}"/>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3"/>
            <c:marker>
              <c:symbol val="auto"/>
            </c:marker>
            <c:bubble3D val="0"/>
            <c:extLst>
              <c:ext xmlns:c16="http://schemas.microsoft.com/office/drawing/2014/chart" uri="{C3380CC4-5D6E-409C-BE32-E72D297353CC}">
                <c16:uniqueId val="{0000001D-CCEC-4CB5-A61F-68AA467BF620}"/>
              </c:ext>
            </c:extLst>
          </c:dPt>
          <c:dPt>
            <c:idx val="4"/>
            <c:marker>
              <c:symbol val="auto"/>
            </c:marker>
            <c:bubble3D val="0"/>
            <c:extLst>
              <c:ext xmlns:c16="http://schemas.microsoft.com/office/drawing/2014/chart" uri="{C3380CC4-5D6E-409C-BE32-E72D297353CC}">
                <c16:uniqueId val="{0000001E-CCEC-4CB5-A61F-68AA467BF620}"/>
              </c:ext>
            </c:extLst>
          </c:dPt>
          <c:dPt>
            <c:idx val="6"/>
            <c:marker>
              <c:symbol val="auto"/>
            </c:marker>
            <c:bubble3D val="0"/>
            <c:extLst>
              <c:ext xmlns:c16="http://schemas.microsoft.com/office/drawing/2014/chart" uri="{C3380CC4-5D6E-409C-BE32-E72D297353CC}">
                <c16:uniqueId val="{0000001F-CCEC-4CB5-A61F-68AA467BF620}"/>
              </c:ext>
            </c:extLst>
          </c:dPt>
          <c:dPt>
            <c:idx val="7"/>
            <c:marker>
              <c:symbol val="auto"/>
            </c:marker>
            <c:bubble3D val="0"/>
            <c:extLst>
              <c:ext xmlns:c16="http://schemas.microsoft.com/office/drawing/2014/chart" uri="{C3380CC4-5D6E-409C-BE32-E72D297353CC}">
                <c16:uniqueId val="{00000020-CCEC-4CB5-A61F-68AA467BF620}"/>
              </c:ext>
            </c:extLst>
          </c:dPt>
          <c:dPt>
            <c:idx val="9"/>
            <c:marker>
              <c:symbol val="auto"/>
            </c:marker>
            <c:bubble3D val="0"/>
            <c:extLst>
              <c:ext xmlns:c16="http://schemas.microsoft.com/office/drawing/2014/chart" uri="{C3380CC4-5D6E-409C-BE32-E72D297353CC}">
                <c16:uniqueId val="{00000021-CCEC-4CB5-A61F-68AA467BF620}"/>
              </c:ext>
            </c:extLst>
          </c:dPt>
          <c:dLbls>
            <c:dLbl>
              <c:idx val="0"/>
              <c:layout>
                <c:manualLayout>
                  <c:x val="2.9747492217225873E-2"/>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CEC-4CB5-A61F-68AA467BF620}"/>
                </c:ext>
              </c:extLst>
            </c:dLbl>
            <c:dLbl>
              <c:idx val="1"/>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CEC-4CB5-A61F-68AA467BF620}"/>
                </c:ext>
              </c:extLst>
            </c:dLbl>
            <c:dLbl>
              <c:idx val="5"/>
              <c:layout>
                <c:manualLayout>
                  <c:x val="0"/>
                  <c:y val="4.7598060819744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CEC-4CB5-A61F-68AA467BF62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#,##0.0;"-"#,##0.0</c:formatCode>
                <c:ptCount val="11"/>
                <c:pt idx="0">
                  <c:v>1.35</c:v>
                </c:pt>
                <c:pt idx="1">
                  <c:v>1.48</c:v>
                </c:pt>
                <c:pt idx="2" formatCode="General">
                  <c:v>1.54</c:v>
                </c:pt>
                <c:pt idx="3" formatCode="General">
                  <c:v>2.2133333333333334</c:v>
                </c:pt>
                <c:pt idx="4" formatCode="General">
                  <c:v>2.8566666666666665</c:v>
                </c:pt>
                <c:pt idx="5">
                  <c:v>3.5</c:v>
                </c:pt>
                <c:pt idx="6" formatCode="General">
                  <c:v>3.36</c:v>
                </c:pt>
                <c:pt idx="7" formatCode="General">
                  <c:v>3.22</c:v>
                </c:pt>
                <c:pt idx="8" formatCode="General">
                  <c:v>3.08</c:v>
                </c:pt>
              </c:numCache>
            </c:numRef>
          </c:val>
          <c:smooth val="0"/>
          <c:extLst>
            <c:ext xmlns:c16="http://schemas.microsoft.com/office/drawing/2014/chart" uri="{C3380CC4-5D6E-409C-BE32-E72D297353CC}">
              <c16:uniqueId val="{00000025-CCEC-4CB5-A61F-68AA467BF620}"/>
            </c:ext>
          </c:extLst>
        </c:ser>
        <c:dLbls>
          <c:showLegendKey val="0"/>
          <c:showVal val="0"/>
          <c:showCatName val="0"/>
          <c:showSerName val="0"/>
          <c:showPercent val="0"/>
          <c:showBubbleSize val="0"/>
        </c:dLbls>
        <c:marker val="1"/>
        <c:smooth val="0"/>
        <c:axId val="2130979600"/>
        <c:axId val="1"/>
      </c:lineChart>
      <c:catAx>
        <c:axId val="2130979600"/>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0979600"/>
        <c:crosses val="min"/>
        <c:crossBetween val="between"/>
        <c:majorUnit val="5"/>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867525957756E-3"/>
          <c:y val="7.2608913370055081E-2"/>
          <c:w val="0.979770855710705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209313970956434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2-4982-AABA-A8C5D574CEE3}"/>
                </c:ext>
              </c:extLst>
            </c:dLbl>
            <c:dLbl>
              <c:idx val="1"/>
              <c:layout>
                <c:manualLayout>
                  <c:x val="0"/>
                  <c:y val="-6.810215322984476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D2-4982-AABA-A8C5D574CEE3}"/>
                </c:ext>
              </c:extLst>
            </c:dLbl>
            <c:dLbl>
              <c:idx val="2"/>
              <c:layout>
                <c:manualLayout>
                  <c:x val="0"/>
                  <c:y val="-7.310966449674512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D2-4982-AABA-A8C5D574CEE3}"/>
                </c:ext>
              </c:extLst>
            </c:dLbl>
            <c:dLbl>
              <c:idx val="3"/>
              <c:layout>
                <c:manualLayout>
                  <c:x val="0"/>
                  <c:y val="-8.062093139709564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D2-4982-AABA-A8C5D574CEE3}"/>
                </c:ext>
              </c:extLst>
            </c:dLbl>
            <c:dLbl>
              <c:idx val="4"/>
              <c:layout>
                <c:manualLayout>
                  <c:x val="0"/>
                  <c:y val="-8.863294942413620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D2-4982-AABA-A8C5D574CEE3}"/>
                </c:ext>
              </c:extLst>
            </c:dLbl>
            <c:dLbl>
              <c:idx val="5"/>
              <c:layout>
                <c:manualLayout>
                  <c:x val="0"/>
                  <c:y val="-9.864797195793691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D2-4982-AABA-A8C5D574CEE3}"/>
                </c:ext>
              </c:extLst>
            </c:dLbl>
            <c:dLbl>
              <c:idx val="6"/>
              <c:layout>
                <c:manualLayout>
                  <c:x val="0"/>
                  <c:y val="-0.1106659989984977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D2-4982-AABA-A8C5D574CEE3}"/>
                </c:ext>
              </c:extLst>
            </c:dLbl>
            <c:dLbl>
              <c:idx val="7"/>
              <c:layout>
                <c:manualLayout>
                  <c:x val="0"/>
                  <c:y val="-0.1236855282924386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D2-4982-AABA-A8C5D574CEE3}"/>
                </c:ext>
              </c:extLst>
            </c:dLbl>
            <c:dLbl>
              <c:idx val="8"/>
              <c:layout>
                <c:manualLayout>
                  <c:x val="0"/>
                  <c:y val="-0.1542313470205307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D2-4982-AABA-A8C5D574CEE3}"/>
                </c:ext>
              </c:extLst>
            </c:dLbl>
            <c:dLbl>
              <c:idx val="9"/>
              <c:layout>
                <c:manualLayout>
                  <c:x val="0"/>
                  <c:y val="-0.1797696544817225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D2-4982-AABA-A8C5D574CEE3}"/>
                </c:ext>
              </c:extLst>
            </c:dLbl>
            <c:dLbl>
              <c:idx val="10"/>
              <c:layout>
                <c:manualLayout>
                  <c:x val="0"/>
                  <c:y val="-0.21432148222333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D2-4982-AABA-A8C5D574CEE3}"/>
                </c:ext>
              </c:extLst>
            </c:dLbl>
            <c:dLbl>
              <c:idx val="11"/>
              <c:layout>
                <c:manualLayout>
                  <c:x val="0"/>
                  <c:y val="-0.2423635453179769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D2-4982-AABA-A8C5D574CEE3}"/>
                </c:ext>
              </c:extLst>
            </c:dLbl>
            <c:dLbl>
              <c:idx val="12"/>
              <c:layout>
                <c:manualLayout>
                  <c:x val="0"/>
                  <c:y val="-0.2689033550325488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D2-4982-AABA-A8C5D574CEE3}"/>
                </c:ext>
              </c:extLst>
            </c:dLbl>
            <c:dLbl>
              <c:idx val="13"/>
              <c:layout>
                <c:manualLayout>
                  <c:x val="0"/>
                  <c:y val="-0.3284927391086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D2-4982-AABA-A8C5D574CEE3}"/>
                </c:ext>
              </c:extLst>
            </c:dLbl>
            <c:dLbl>
              <c:idx val="14"/>
              <c:layout>
                <c:manualLayout>
                  <c:x val="0"/>
                  <c:y val="-0.315473209814722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D2-4982-AABA-A8C5D574CEE3}"/>
                </c:ext>
              </c:extLst>
            </c:dLbl>
            <c:dLbl>
              <c:idx val="15"/>
              <c:layout>
                <c:manualLayout>
                  <c:x val="0"/>
                  <c:y val="-0.3470205307961942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D2-4982-AABA-A8C5D574CEE3}"/>
                </c:ext>
              </c:extLst>
            </c:dLbl>
            <c:dLbl>
              <c:idx val="16"/>
              <c:layout>
                <c:manualLayout>
                  <c:x val="0"/>
                  <c:y val="-0.3309964947421131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D2-4982-AABA-A8C5D574CEE3}"/>
                </c:ext>
              </c:extLst>
            </c:dLbl>
            <c:dLbl>
              <c:idx val="17"/>
              <c:layout>
                <c:manualLayout>
                  <c:x val="0"/>
                  <c:y val="-0.3630445668502754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7D2-4982-AABA-A8C5D574CEE3}"/>
                </c:ext>
              </c:extLst>
            </c:dLbl>
            <c:dLbl>
              <c:idx val="18"/>
              <c:layout>
                <c:manualLayout>
                  <c:x val="0"/>
                  <c:y val="-0.408612919379068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7D2-4982-AABA-A8C5D574CEE3}"/>
                </c:ext>
              </c:extLst>
            </c:dLbl>
            <c:dLbl>
              <c:idx val="19"/>
              <c:layout>
                <c:manualLayout>
                  <c:x val="0"/>
                  <c:y val="-0.4551827741612418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D2-4982-AABA-A8C5D574CEE3}"/>
                </c:ext>
              </c:extLst>
            </c:dLbl>
            <c:dLbl>
              <c:idx val="20"/>
              <c:layout>
                <c:manualLayout>
                  <c:x val="3.4013605442176869E-3"/>
                  <c:y val="-0.4772158237356033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7D2-4982-AABA-A8C5D574CEE3}"/>
                </c:ext>
              </c:extLst>
            </c:dLbl>
            <c:dLbl>
              <c:idx val="21"/>
              <c:layout>
                <c:manualLayout>
                  <c:x val="6.6237021124239169E-3"/>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7D2-4982-AABA-A8C5D574CE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75.4440876893336</c:v>
                </c:pt>
                <c:pt idx="1">
                  <c:v>94.240841856318397</c:v>
                </c:pt>
                <c:pt idx="2">
                  <c:v>109.403345552326</c:v>
                </c:pt>
                <c:pt idx="3">
                  <c:v>131.39803794963299</c:v>
                </c:pt>
                <c:pt idx="4">
                  <c:v>155.91883003745201</c:v>
                </c:pt>
                <c:pt idx="5">
                  <c:v>186.37600052970501</c:v>
                </c:pt>
                <c:pt idx="6">
                  <c:v>223.1636992247</c:v>
                </c:pt>
                <c:pt idx="7">
                  <c:v>261.89019019012801</c:v>
                </c:pt>
                <c:pt idx="8">
                  <c:v>353.93744462346001</c:v>
                </c:pt>
                <c:pt idx="9">
                  <c:v>431.32038497913999</c:v>
                </c:pt>
                <c:pt idx="10">
                  <c:v>536.43998307595996</c:v>
                </c:pt>
                <c:pt idx="11">
                  <c:v>621.75881796559997</c:v>
                </c:pt>
                <c:pt idx="12">
                  <c:v>701.40369922460002</c:v>
                </c:pt>
                <c:pt idx="13">
                  <c:v>882.48319575539995</c:v>
                </c:pt>
                <c:pt idx="14">
                  <c:v>842.6151168092</c:v>
                </c:pt>
                <c:pt idx="15">
                  <c:v>938.29823114327996</c:v>
                </c:pt>
                <c:pt idx="16">
                  <c:v>889.84803698253995</c:v>
                </c:pt>
                <c:pt idx="17">
                  <c:v>986.72063648721996</c:v>
                </c:pt>
                <c:pt idx="18">
                  <c:v>1124.05130453518</c:v>
                </c:pt>
                <c:pt idx="19">
                  <c:v>1264.71753855058</c:v>
                </c:pt>
                <c:pt idx="20">
                  <c:v>1331.7613813574401</c:v>
                </c:pt>
                <c:pt idx="21">
                  <c:v>1363.5348892657</c:v>
                </c:pt>
              </c:numCache>
            </c:numRef>
          </c:val>
          <c:extLst>
            <c:ext xmlns:c16="http://schemas.microsoft.com/office/drawing/2014/chart" uri="{C3380CC4-5D6E-409C-BE32-E72D297353CC}">
              <c16:uniqueId val="{00000016-07D2-4982-AABA-A8C5D574CEE3}"/>
            </c:ext>
          </c:extLst>
        </c:ser>
        <c:dLbls>
          <c:showLegendKey val="0"/>
          <c:showVal val="0"/>
          <c:showCatName val="0"/>
          <c:showSerName val="0"/>
          <c:showPercent val="0"/>
          <c:showBubbleSize val="0"/>
        </c:dLbls>
        <c:gapWidth val="80"/>
        <c:overlap val="100"/>
        <c:axId val="843116960"/>
        <c:axId val="1"/>
      </c:barChart>
      <c:catAx>
        <c:axId val="843116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63.5348892657"/>
          <c:min val="0"/>
        </c:scaling>
        <c:delete val="1"/>
        <c:axPos val="l"/>
        <c:numFmt formatCode="General" sourceLinked="1"/>
        <c:majorTickMark val="out"/>
        <c:minorTickMark val="none"/>
        <c:tickLblPos val="nextTo"/>
        <c:crossAx val="843116960"/>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27974568574022E-2"/>
          <c:y val="5.3968253968253971E-2"/>
          <c:w val="0.94132606721162582"/>
          <c:h val="0.9179138321995464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0.1374148427753449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71-40F4-9043-1FA6C8864EA2}"/>
                </c:ext>
              </c:extLst>
            </c:dLbl>
            <c:dLbl>
              <c:idx val="1"/>
              <c:layout>
                <c:manualLayout>
                  <c:x val="0"/>
                  <c:y val="-0.1383218723833624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71-40F4-9043-1FA6C8864EA2}"/>
                </c:ext>
              </c:extLst>
            </c:dLbl>
            <c:dLbl>
              <c:idx val="2"/>
              <c:layout>
                <c:manualLayout>
                  <c:x val="-1.453224424651885E-3"/>
                  <c:y val="-0.1523809741469422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71-40F4-9043-1FA6C8864EA2}"/>
                </c:ext>
              </c:extLst>
            </c:dLbl>
            <c:dLbl>
              <c:idx val="3"/>
              <c:layout>
                <c:manualLayout>
                  <c:x val="-2.6642140013009176E-17"/>
                  <c:y val="-0.17097493827199303"/>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71-40F4-9043-1FA6C8864EA2}"/>
                </c:ext>
              </c:extLst>
            </c:dLbl>
            <c:dLbl>
              <c:idx val="4"/>
              <c:layout>
                <c:manualLayout>
                  <c:x val="-1.453224424651885E-3"/>
                  <c:y val="-0.1782311751361330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71-40F4-9043-1FA6C8864EA2}"/>
                </c:ext>
              </c:extLst>
            </c:dLbl>
            <c:dLbl>
              <c:idx val="5"/>
              <c:layout>
                <c:manualLayout>
                  <c:x val="0"/>
                  <c:y val="-0.18185929356820293"/>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71-40F4-9043-1FA6C8864EA2}"/>
                </c:ext>
              </c:extLst>
            </c:dLbl>
            <c:dLbl>
              <c:idx val="6"/>
              <c:layout>
                <c:manualLayout>
                  <c:x val="0"/>
                  <c:y val="-0.20181394494458829"/>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A71-40F4-9043-1FA6C8864EA2}"/>
                </c:ext>
              </c:extLst>
            </c:dLbl>
            <c:dLbl>
              <c:idx val="7"/>
              <c:layout>
                <c:manualLayout>
                  <c:x val="0"/>
                  <c:y val="-0.2154193890648511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A71-40F4-9043-1FA6C8864EA2}"/>
                </c:ext>
              </c:extLst>
            </c:dLbl>
            <c:dLbl>
              <c:idx val="8"/>
              <c:layout>
                <c:manualLayout>
                  <c:x val="-5.3284280026018352E-17"/>
                  <c:y val="-0.21723344828088606"/>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A71-40F4-9043-1FA6C8864EA2}"/>
                </c:ext>
              </c:extLst>
            </c:dLbl>
            <c:dLbl>
              <c:idx val="9"/>
              <c:layout>
                <c:manualLayout>
                  <c:x val="-5.3284280026018352E-17"/>
                  <c:y val="-0.23219957965248339"/>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A71-40F4-9043-1FA6C8864EA2}"/>
                </c:ext>
              </c:extLst>
            </c:dLbl>
            <c:dLbl>
              <c:idx val="10"/>
              <c:layout>
                <c:manualLayout>
                  <c:x val="-1.065685600520367E-16"/>
                  <c:y val="-0.2380951292652888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71-40F4-9043-1FA6C8864EA2}"/>
                </c:ext>
              </c:extLst>
            </c:dLbl>
            <c:dLbl>
              <c:idx val="11"/>
              <c:layout>
                <c:manualLayout>
                  <c:x val="-1.065685600520367E-16"/>
                  <c:y val="-0.26666670475714888"/>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A71-40F4-9043-1FA6C8864EA2}"/>
                </c:ext>
              </c:extLst>
            </c:dLbl>
            <c:dLbl>
              <c:idx val="12"/>
              <c:layout>
                <c:manualLayout>
                  <c:x val="-1.065685600520367E-16"/>
                  <c:y val="-0.29342393535435723"/>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71-40F4-9043-1FA6C8864EA2}"/>
                </c:ext>
              </c:extLst>
            </c:dLbl>
            <c:dLbl>
              <c:idx val="13"/>
              <c:layout>
                <c:manualLayout>
                  <c:x val="0"/>
                  <c:y val="-0.30158720182651488"/>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71-40F4-9043-1FA6C8864EA2}"/>
                </c:ext>
              </c:extLst>
            </c:dLbl>
            <c:dLbl>
              <c:idx val="14"/>
              <c:layout>
                <c:manualLayout>
                  <c:x val="0"/>
                  <c:y val="-0.33151917889109273"/>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A71-40F4-9043-1FA6C8864EA2}"/>
                </c:ext>
              </c:extLst>
            </c:dLbl>
            <c:dLbl>
              <c:idx val="15"/>
              <c:layout>
                <c:manualLayout>
                  <c:x val="0"/>
                  <c:y val="-0.34920639908674261"/>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A71-40F4-9043-1FA6C8864EA2}"/>
                </c:ext>
              </c:extLst>
            </c:dLbl>
            <c:dLbl>
              <c:idx val="16"/>
              <c:layout>
                <c:manualLayout>
                  <c:x val="0"/>
                  <c:y val="-0.35600897830756562"/>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A71-40F4-9043-1FA6C8864EA2}"/>
                </c:ext>
              </c:extLst>
            </c:dLbl>
            <c:dLbl>
              <c:idx val="17"/>
              <c:layout>
                <c:manualLayout>
                  <c:x val="-1.065685600520367E-16"/>
                  <c:y val="-0.37959174811602092"/>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A71-40F4-9043-1FA6C8864EA2}"/>
                </c:ext>
              </c:extLst>
            </c:dLbl>
            <c:dLbl>
              <c:idx val="18"/>
              <c:layout>
                <c:manualLayout>
                  <c:x val="-1.4532244246520715E-3"/>
                  <c:y val="-0.40090708674374087"/>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A71-40F4-9043-1FA6C8864EA2}"/>
                </c:ext>
              </c:extLst>
            </c:dLbl>
            <c:dLbl>
              <c:idx val="19"/>
              <c:layout>
                <c:manualLayout>
                  <c:x val="0"/>
                  <c:y val="-0.42494322851689659"/>
                </c:manualLayout>
              </c:layout>
              <c:numFmt formatCode="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A71-40F4-9043-1FA6C8864EA2}"/>
                </c:ext>
              </c:extLst>
            </c:dLbl>
            <c:dLbl>
              <c:idx val="20"/>
              <c:layout>
                <c:manualLayout>
                  <c:x val="1.4532244246518583E-3"/>
                  <c:y val="-0.428117974984266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A71-40F4-9043-1FA6C8864EA2}"/>
                </c:ext>
              </c:extLst>
            </c:dLbl>
            <c:numFmt formatCode="0.0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3.6629999999999998</c:v>
                </c:pt>
                <c:pt idx="1">
                  <c:v>3.9180000000000001</c:v>
                </c:pt>
                <c:pt idx="2">
                  <c:v>4.1189999999999998</c:v>
                </c:pt>
                <c:pt idx="3">
                  <c:v>4.774</c:v>
                </c:pt>
                <c:pt idx="4">
                  <c:v>4.9870000000000001</c:v>
                </c:pt>
                <c:pt idx="5">
                  <c:v>5.101</c:v>
                </c:pt>
                <c:pt idx="6">
                  <c:v>6.008</c:v>
                </c:pt>
                <c:pt idx="7">
                  <c:v>6.3070000000000004</c:v>
                </c:pt>
                <c:pt idx="8">
                  <c:v>6.4749999999999996</c:v>
                </c:pt>
                <c:pt idx="9">
                  <c:v>6.9160000000000004</c:v>
                </c:pt>
                <c:pt idx="10">
                  <c:v>7.2169999999999996</c:v>
                </c:pt>
                <c:pt idx="11">
                  <c:v>7.9589999999999996</c:v>
                </c:pt>
                <c:pt idx="12">
                  <c:v>8.7569999999999997</c:v>
                </c:pt>
                <c:pt idx="13">
                  <c:v>9.3140000000000001</c:v>
                </c:pt>
                <c:pt idx="14">
                  <c:v>10.429</c:v>
                </c:pt>
                <c:pt idx="15">
                  <c:v>11.28</c:v>
                </c:pt>
                <c:pt idx="16">
                  <c:v>11.409000000000001</c:v>
                </c:pt>
                <c:pt idx="17">
                  <c:v>12.117000000000001</c:v>
                </c:pt>
                <c:pt idx="18">
                  <c:v>12.856999999999999</c:v>
                </c:pt>
                <c:pt idx="19">
                  <c:v>13.712</c:v>
                </c:pt>
                <c:pt idx="20" formatCode="#,##0">
                  <c:v>13.9</c:v>
                </c:pt>
              </c:numCache>
            </c:numRef>
          </c:val>
          <c:extLst>
            <c:ext xmlns:c16="http://schemas.microsoft.com/office/drawing/2014/chart" uri="{C3380CC4-5D6E-409C-BE32-E72D297353CC}">
              <c16:uniqueId val="{00000015-CA71-40F4-9043-1FA6C8864EA2}"/>
            </c:ext>
          </c:extLst>
        </c:ser>
        <c:dLbls>
          <c:showLegendKey val="0"/>
          <c:showVal val="0"/>
          <c:showCatName val="0"/>
          <c:showSerName val="0"/>
          <c:showPercent val="0"/>
          <c:showBubbleSize val="0"/>
        </c:dLbls>
        <c:gapWidth val="60"/>
        <c:overlap val="100"/>
        <c:axId val="38703984"/>
        <c:axId val="1"/>
      </c:barChart>
      <c:catAx>
        <c:axId val="387039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8703984"/>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F87A-4652-88E3-1791D5BAFBF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F87A-4652-88E3-1791D5BAFBF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F87A-4652-88E3-1791D5BAFBF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F87A-4652-88E3-1791D5BAFBF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F87A-4652-88E3-1791D5BAFBF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F87A-4652-88E3-1791D5BAFBFC}"/>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F87A-4652-88E3-1791D5BAFBFC}"/>
              </c:ext>
            </c:extLst>
          </c:dPt>
          <c:dLbls>
            <c:dLbl>
              <c:idx val="0"/>
              <c:layout>
                <c:manualLayout>
                  <c:x val="0.11435832274459974"/>
                  <c:y val="-0.12515883100381195"/>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7A-4652-88E3-1791D5BAFBFC}"/>
                </c:ext>
              </c:extLst>
            </c:dLbl>
            <c:dLbl>
              <c:idx val="1"/>
              <c:layout>
                <c:manualLayout>
                  <c:x val="0.15883100381194409"/>
                  <c:y val="5.336721728081321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7A-4652-88E3-1791D5BAFBFC}"/>
                </c:ext>
              </c:extLst>
            </c:dLbl>
            <c:dLbl>
              <c:idx val="2"/>
              <c:layout>
                <c:manualLayout>
                  <c:x val="7.9415501905972047E-2"/>
                  <c:y val="0.155654383735705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87A-4652-88E3-1791D5BAFBFC}"/>
                </c:ext>
              </c:extLst>
            </c:dLbl>
            <c:dLbl>
              <c:idx val="3"/>
              <c:layout>
                <c:manualLayout>
                  <c:x val="-4.4472681067344345E-2"/>
                  <c:y val="0.1766200762388818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87A-4652-88E3-1791D5BAFBFC}"/>
                </c:ext>
              </c:extLst>
            </c:dLbl>
            <c:dLbl>
              <c:idx val="4"/>
              <c:layout>
                <c:manualLayout>
                  <c:x val="-0.13341804320203304"/>
                  <c:y val="0.10228716645489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87A-4652-88E3-1791D5BAFBFC}"/>
                </c:ext>
              </c:extLst>
            </c:dLbl>
            <c:dLbl>
              <c:idx val="5"/>
              <c:layout>
                <c:manualLayout>
                  <c:x val="8.0227716135228971E-2"/>
                  <c:y val="-4.688391079450519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87A-4652-88E3-1791D5BAFBFC}"/>
                </c:ext>
              </c:extLst>
            </c:dLbl>
            <c:dLbl>
              <c:idx val="6"/>
              <c:layout>
                <c:manualLayout>
                  <c:x val="-0.12642947903430748"/>
                  <c:y val="-0.1105463786531130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87A-4652-88E3-1791D5BAFBF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Sheet1!$A$1:$A$7</c:f>
              <c:numCache>
                <c:formatCode>#,##0"%";"-"#,##0"%"</c:formatCode>
                <c:ptCount val="7"/>
                <c:pt idx="0">
                  <c:v>22.491962955637419</c:v>
                </c:pt>
                <c:pt idx="1">
                  <c:v>13.360751423532321</c:v>
                </c:pt>
                <c:pt idx="2">
                  <c:v>11.04677345946066</c:v>
                </c:pt>
                <c:pt idx="3">
                  <c:v>10.409883317402398</c:v>
                </c:pt>
                <c:pt idx="4">
                  <c:v>8.9031734373198841</c:v>
                </c:pt>
                <c:pt idx="5">
                  <c:v>4.716742504468117</c:v>
                </c:pt>
                <c:pt idx="6">
                  <c:v>29.070712902179196</c:v>
                </c:pt>
              </c:numCache>
            </c:numRef>
          </c:val>
          <c:extLst>
            <c:ext xmlns:c16="http://schemas.microsoft.com/office/drawing/2014/chart" uri="{C3380CC4-5D6E-409C-BE32-E72D297353CC}">
              <c16:uniqueId val="{0000000E-F87A-4652-88E3-1791D5BAFBF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9433962264151E-2"/>
          <c:y val="2.5316455696202531E-2"/>
          <c:w val="0.96981132075471699"/>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#,##0</c:formatCode>
                <c:ptCount val="5"/>
                <c:pt idx="0">
                  <c:v>1744256371</c:v>
                </c:pt>
                <c:pt idx="1">
                  <c:v>1875359473</c:v>
                </c:pt>
                <c:pt idx="2">
                  <c:v>1792811559</c:v>
                </c:pt>
                <c:pt idx="3">
                  <c:v>1929400487</c:v>
                </c:pt>
                <c:pt idx="4">
                  <c:v>2345986632</c:v>
                </c:pt>
              </c:numCache>
            </c:numRef>
          </c:val>
          <c:extLst>
            <c:ext xmlns:c16="http://schemas.microsoft.com/office/drawing/2014/chart" uri="{C3380CC4-5D6E-409C-BE32-E72D297353CC}">
              <c16:uniqueId val="{00000000-BB0B-4DFA-A704-87C8BE039367}"/>
            </c:ext>
          </c:extLst>
        </c:ser>
        <c:ser>
          <c:idx val="1"/>
          <c:order val="1"/>
          <c:spPr>
            <a:solidFill>
              <a:srgbClr val="C0E6F4"/>
            </a:solidFill>
            <a:ln w="9525" algn="ctr">
              <a:solidFill>
                <a:srgbClr val="808080"/>
              </a:solidFill>
              <a:prstDash val="solid"/>
            </a:ln>
          </c:spPr>
          <c:invertIfNegative val="0"/>
          <c:val>
            <c:numRef>
              <c:f>Sheet1!$A$2:$E$2</c:f>
              <c:numCache>
                <c:formatCode>#,##0</c:formatCode>
                <c:ptCount val="5"/>
                <c:pt idx="0">
                  <c:v>727814506</c:v>
                </c:pt>
                <c:pt idx="1">
                  <c:v>886384941</c:v>
                </c:pt>
                <c:pt idx="2">
                  <c:v>802038816</c:v>
                </c:pt>
                <c:pt idx="3">
                  <c:v>891879098</c:v>
                </c:pt>
                <c:pt idx="4">
                  <c:v>998302938</c:v>
                </c:pt>
              </c:numCache>
            </c:numRef>
          </c:val>
          <c:extLst>
            <c:ext xmlns:c16="http://schemas.microsoft.com/office/drawing/2014/chart" uri="{C3380CC4-5D6E-409C-BE32-E72D297353CC}">
              <c16:uniqueId val="{00000001-BB0B-4DFA-A704-87C8BE039367}"/>
            </c:ext>
          </c:extLst>
        </c:ser>
        <c:dLbls>
          <c:showLegendKey val="0"/>
          <c:showVal val="0"/>
          <c:showCatName val="0"/>
          <c:showSerName val="0"/>
          <c:showPercent val="0"/>
          <c:showBubbleSize val="0"/>
        </c:dLbls>
        <c:gapWidth val="60"/>
        <c:axId val="1491019103"/>
        <c:axId val="1"/>
      </c:barChart>
      <c:catAx>
        <c:axId val="1491019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0000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91019103"/>
        <c:crosses val="min"/>
        <c:crossBetween val="between"/>
        <c:majorUnit val="5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16279069767442E-2"/>
          <c:y val="2.3203926818384651E-2"/>
          <c:w val="0.9697674418604651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#,##0</c:formatCode>
                <c:ptCount val="5"/>
                <c:pt idx="0">
                  <c:v>238036309</c:v>
                </c:pt>
                <c:pt idx="1">
                  <c:v>306245389</c:v>
                </c:pt>
                <c:pt idx="2">
                  <c:v>330399632</c:v>
                </c:pt>
                <c:pt idx="3">
                  <c:v>413852852</c:v>
                </c:pt>
                <c:pt idx="4">
                  <c:v>467958921</c:v>
                </c:pt>
              </c:numCache>
            </c:numRef>
          </c:val>
          <c:extLst>
            <c:ext xmlns:c16="http://schemas.microsoft.com/office/drawing/2014/chart" uri="{C3380CC4-5D6E-409C-BE32-E72D297353CC}">
              <c16:uniqueId val="{00000000-40F2-4AEE-A3E8-0A66BEA07EBD}"/>
            </c:ext>
          </c:extLst>
        </c:ser>
        <c:ser>
          <c:idx val="1"/>
          <c:order val="1"/>
          <c:spPr>
            <a:solidFill>
              <a:srgbClr val="C0E6F4"/>
            </a:solidFill>
            <a:ln w="9525" algn="ctr">
              <a:solidFill>
                <a:srgbClr val="808080"/>
              </a:solidFill>
              <a:prstDash val="solid"/>
            </a:ln>
          </c:spPr>
          <c:invertIfNegative val="0"/>
          <c:val>
            <c:numRef>
              <c:f>Sheet1!$A$2:$E$2</c:f>
              <c:numCache>
                <c:formatCode>#,##0</c:formatCode>
                <c:ptCount val="5"/>
                <c:pt idx="0">
                  <c:v>1486980103</c:v>
                </c:pt>
                <c:pt idx="1">
                  <c:v>1646547663</c:v>
                </c:pt>
                <c:pt idx="2">
                  <c:v>1740858562</c:v>
                </c:pt>
                <c:pt idx="3">
                  <c:v>2213694983</c:v>
                </c:pt>
                <c:pt idx="4">
                  <c:v>2738273929</c:v>
                </c:pt>
              </c:numCache>
            </c:numRef>
          </c:val>
          <c:extLst>
            <c:ext xmlns:c16="http://schemas.microsoft.com/office/drawing/2014/chart" uri="{C3380CC4-5D6E-409C-BE32-E72D297353CC}">
              <c16:uniqueId val="{00000001-40F2-4AEE-A3E8-0A66BEA07EBD}"/>
            </c:ext>
          </c:extLst>
        </c:ser>
        <c:dLbls>
          <c:showLegendKey val="0"/>
          <c:showVal val="0"/>
          <c:showCatName val="0"/>
          <c:showSerName val="0"/>
          <c:showPercent val="0"/>
          <c:showBubbleSize val="0"/>
        </c:dLbls>
        <c:gapWidth val="60"/>
        <c:axId val="1486267728"/>
        <c:axId val="1"/>
      </c:barChart>
      <c:catAx>
        <c:axId val="14862677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00000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86267728"/>
        <c:crosses val="min"/>
        <c:crossBetween val="between"/>
        <c:majorUnit val="5000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7B46-4089-BBC4-D686734F050B}"/>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7B46-4089-BBC4-D686734F050B}"/>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7B46-4089-BBC4-D686734F050B}"/>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7B46-4089-BBC4-D686734F050B}"/>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7B46-4089-BBC4-D686734F050B}"/>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7B46-4089-BBC4-D686734F050B}"/>
              </c:ext>
            </c:extLst>
          </c:dPt>
          <c:dPt>
            <c:idx val="6"/>
            <c:bubble3D val="0"/>
            <c:spPr>
              <a:solidFill>
                <a:srgbClr val="79A2B3"/>
              </a:solidFill>
              <a:ln w="9525" algn="ctr">
                <a:solidFill>
                  <a:srgbClr val="808080"/>
                </a:solidFill>
                <a:prstDash val="solid"/>
              </a:ln>
            </c:spPr>
            <c:extLst>
              <c:ext xmlns:c16="http://schemas.microsoft.com/office/drawing/2014/chart" uri="{C3380CC4-5D6E-409C-BE32-E72D297353CC}">
                <c16:uniqueId val="{0000000D-7B46-4089-BBC4-D686734F050B}"/>
              </c:ext>
            </c:extLst>
          </c:dPt>
          <c:dPt>
            <c:idx val="7"/>
            <c:bubble3D val="0"/>
            <c:spPr>
              <a:solidFill>
                <a:schemeClr val="accent2"/>
              </a:solidFill>
              <a:ln w="9525" algn="ctr">
                <a:solidFill>
                  <a:srgbClr val="808080"/>
                </a:solidFill>
                <a:prstDash val="solid"/>
              </a:ln>
            </c:spPr>
            <c:extLst>
              <c:ext xmlns:c16="http://schemas.microsoft.com/office/drawing/2014/chart" uri="{C3380CC4-5D6E-409C-BE32-E72D297353CC}">
                <c16:uniqueId val="{0000000F-7B46-4089-BBC4-D686734F050B}"/>
              </c:ext>
            </c:extLst>
          </c:dPt>
          <c:dPt>
            <c:idx val="8"/>
            <c:bubble3D val="0"/>
            <c:spPr>
              <a:solidFill>
                <a:schemeClr val="folHlink"/>
              </a:solidFill>
              <a:ln w="9525" algn="ctr">
                <a:solidFill>
                  <a:srgbClr val="808080"/>
                </a:solidFill>
                <a:prstDash val="solid"/>
              </a:ln>
            </c:spPr>
            <c:extLst>
              <c:ext xmlns:c16="http://schemas.microsoft.com/office/drawing/2014/chart" uri="{C3380CC4-5D6E-409C-BE32-E72D297353CC}">
                <c16:uniqueId val="{00000011-7B46-4089-BBC4-D686734F050B}"/>
              </c:ext>
            </c:extLst>
          </c:dPt>
          <c:dPt>
            <c:idx val="9"/>
            <c:bubble3D val="0"/>
            <c:spPr>
              <a:solidFill>
                <a:schemeClr val="tx2"/>
              </a:solidFill>
              <a:ln w="9525" algn="ctr">
                <a:solidFill>
                  <a:srgbClr val="808080"/>
                </a:solidFill>
                <a:prstDash val="solid"/>
              </a:ln>
            </c:spPr>
            <c:extLst>
              <c:ext xmlns:c16="http://schemas.microsoft.com/office/drawing/2014/chart" uri="{C3380CC4-5D6E-409C-BE32-E72D297353CC}">
                <c16:uniqueId val="{00000013-7B46-4089-BBC4-D686734F050B}"/>
              </c:ext>
            </c:extLst>
          </c:dPt>
          <c:dLbls>
            <c:dLbl>
              <c:idx val="0"/>
              <c:layout>
                <c:manualLayout>
                  <c:x val="7.6238881829733166E-2"/>
                  <c:y val="-0.1575603557814485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B46-4089-BBC4-D686734F050B}"/>
                </c:ext>
              </c:extLst>
            </c:dLbl>
            <c:dLbl>
              <c:idx val="1"/>
              <c:layout>
                <c:manualLayout>
                  <c:x val="0.15946632782719186"/>
                  <c:y val="-5.27318932655654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B46-4089-BBC4-D686734F050B}"/>
                </c:ext>
              </c:extLst>
            </c:dLbl>
            <c:dLbl>
              <c:idx val="2"/>
              <c:layout>
                <c:manualLayout>
                  <c:x val="0.17471410419313851"/>
                  <c:y val="5.0190597204574333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B46-4089-BBC4-D686734F050B}"/>
                </c:ext>
              </c:extLst>
            </c:dLbl>
            <c:dLbl>
              <c:idx val="3"/>
              <c:layout>
                <c:manualLayout>
                  <c:x val="0.13087674714104194"/>
                  <c:y val="0.121346886912325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B46-4089-BBC4-D686734F050B}"/>
                </c:ext>
              </c:extLst>
            </c:dLbl>
            <c:dLbl>
              <c:idx val="4"/>
              <c:layout>
                <c:manualLayout>
                  <c:x val="6.6709021601016522E-2"/>
                  <c:y val="0.1709021601016518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46-4089-BBC4-D686734F050B}"/>
                </c:ext>
              </c:extLst>
            </c:dLbl>
            <c:dLbl>
              <c:idx val="5"/>
              <c:layout>
                <c:manualLayout>
                  <c:x val="-1.9059720457433292E-3"/>
                  <c:y val="0.193773824650571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B46-4089-BBC4-D686734F050B}"/>
                </c:ext>
              </c:extLst>
            </c:dLbl>
            <c:dLbl>
              <c:idx val="6"/>
              <c:layout>
                <c:manualLayout>
                  <c:x val="-5.6543837357052096E-2"/>
                  <c:y val="0.1766200762388818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B46-4089-BBC4-D686734F050B}"/>
                </c:ext>
              </c:extLst>
            </c:dLbl>
            <c:dLbl>
              <c:idx val="7"/>
              <c:layout>
                <c:manualLayout>
                  <c:x val="-9.9745870393900884E-2"/>
                  <c:y val="0.15057179161372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B46-4089-BBC4-D686734F050B}"/>
                </c:ext>
              </c:extLst>
            </c:dLbl>
            <c:dLbl>
              <c:idx val="8"/>
              <c:layout>
                <c:manualLayout>
                  <c:x val="-0.13532401524777637"/>
                  <c:y val="0.11689961880559085"/>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B46-4089-BBC4-D686734F050B}"/>
                </c:ext>
              </c:extLst>
            </c:dLbl>
            <c:dLbl>
              <c:idx val="9"/>
              <c:layout>
                <c:manualLayout>
                  <c:x val="-0.14675984752223634"/>
                  <c:y val="-8.005082592121982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B46-4089-BBC4-D686734F050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Sheet1!$A$1:$A$10</c:f>
              <c:numCache>
                <c:formatCode>#,##0"%";"-"#,##0"%"</c:formatCode>
                <c:ptCount val="10"/>
                <c:pt idx="0">
                  <c:v>16.072601407707126</c:v>
                </c:pt>
                <c:pt idx="1">
                  <c:v>9.264792827151652</c:v>
                </c:pt>
                <c:pt idx="2">
                  <c:v>7.577361302625313</c:v>
                </c:pt>
                <c:pt idx="3">
                  <c:v>6.553945512555738</c:v>
                </c:pt>
                <c:pt idx="4">
                  <c:v>5.7564823961115694</c:v>
                </c:pt>
                <c:pt idx="5">
                  <c:v>5.5811328095691852</c:v>
                </c:pt>
                <c:pt idx="6">
                  <c:v>5.2686360088299482</c:v>
                </c:pt>
                <c:pt idx="7">
                  <c:v>4.9158935551510892</c:v>
                </c:pt>
                <c:pt idx="8">
                  <c:v>4.4908021549236166</c:v>
                </c:pt>
                <c:pt idx="9">
                  <c:v>34.51835202537476</c:v>
                </c:pt>
              </c:numCache>
            </c:numRef>
          </c:val>
          <c:extLst>
            <c:ext xmlns:c16="http://schemas.microsoft.com/office/drawing/2014/chart" uri="{C3380CC4-5D6E-409C-BE32-E72D297353CC}">
              <c16:uniqueId val="{00000014-7B46-4089-BBC4-D686734F050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3691399040236"/>
          <c:y val="2.6933101650738488E-2"/>
          <c:w val="0.86083425618309339"/>
          <c:h val="0.94613379669852304"/>
        </c:manualLayout>
      </c:layout>
      <c:lineChart>
        <c:grouping val="standard"/>
        <c:varyColors val="0"/>
        <c:ser>
          <c:idx val="0"/>
          <c:order val="0"/>
          <c:spPr>
            <a:ln w="9525">
              <a:solidFill>
                <a:srgbClr val="80CCE8"/>
              </a:solidFill>
              <a:prstDash val="solid"/>
            </a:ln>
          </c:spPr>
          <c:marker>
            <c:symbol val="circle"/>
            <c:size val="6"/>
            <c:spPr>
              <a:solidFill>
                <a:srgbClr val="80CCE8"/>
              </a:solidFill>
              <a:ln w="9525">
                <a:solidFill>
                  <a:srgbClr val="80CCE8"/>
                </a:solidFill>
                <a:prstDash val="solid"/>
              </a:ln>
            </c:spPr>
          </c:marker>
          <c:dLbls>
            <c:dLbl>
              <c:idx val="1"/>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DE-4BDB-B4F0-711AD50F2A85}"/>
                </c:ext>
              </c:extLst>
            </c:dLbl>
            <c:dLbl>
              <c:idx val="2"/>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0DE-4BDB-B4F0-711AD50F2A85}"/>
                </c:ext>
              </c:extLst>
            </c:dLbl>
            <c:dLbl>
              <c:idx val="3"/>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0DE-4BDB-B4F0-711AD50F2A85}"/>
                </c:ext>
              </c:extLst>
            </c:dLbl>
            <c:dLbl>
              <c:idx val="4"/>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0DE-4BDB-B4F0-711AD50F2A85}"/>
                </c:ext>
              </c:extLst>
            </c:dLbl>
            <c:dLbl>
              <c:idx val="5"/>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DE-4BDB-B4F0-711AD50F2A85}"/>
                </c:ext>
              </c:extLst>
            </c:dLbl>
            <c:dLbl>
              <c:idx val="6"/>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0DE-4BDB-B4F0-711AD50F2A85}"/>
                </c:ext>
              </c:extLst>
            </c:dLbl>
            <c:dLbl>
              <c:idx val="7"/>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0DE-4BDB-B4F0-711AD50F2A85}"/>
                </c:ext>
              </c:extLst>
            </c:dLbl>
            <c:dLbl>
              <c:idx val="8"/>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0DE-4BDB-B4F0-711AD50F2A85}"/>
                </c:ext>
              </c:extLst>
            </c:dLbl>
            <c:dLbl>
              <c:idx val="9"/>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0DE-4BDB-B4F0-711AD50F2A85}"/>
                </c:ext>
              </c:extLst>
            </c:dLbl>
            <c:dLbl>
              <c:idx val="10"/>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0DE-4BDB-B4F0-711AD50F2A8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62</c:v>
                </c:pt>
                <c:pt idx="1">
                  <c:v>66.599999999999994</c:v>
                </c:pt>
                <c:pt idx="2">
                  <c:v>70.900000000000006</c:v>
                </c:pt>
                <c:pt idx="3">
                  <c:v>74.2</c:v>
                </c:pt>
                <c:pt idx="4">
                  <c:v>77.2</c:v>
                </c:pt>
                <c:pt idx="5">
                  <c:v>79.7</c:v>
                </c:pt>
                <c:pt idx="6">
                  <c:v>81.8</c:v>
                </c:pt>
                <c:pt idx="7">
                  <c:v>83.5</c:v>
                </c:pt>
                <c:pt idx="8">
                  <c:v>85</c:v>
                </c:pt>
                <c:pt idx="9">
                  <c:v>86.2</c:v>
                </c:pt>
                <c:pt idx="10">
                  <c:v>87.3</c:v>
                </c:pt>
              </c:numCache>
            </c:numRef>
          </c:val>
          <c:smooth val="0"/>
          <c:extLst>
            <c:ext xmlns:c16="http://schemas.microsoft.com/office/drawing/2014/chart" uri="{C3380CC4-5D6E-409C-BE32-E72D297353CC}">
              <c16:uniqueId val="{0000000A-E0DE-4BDB-B4F0-711AD50F2A85}"/>
            </c:ext>
          </c:extLst>
        </c:ser>
        <c:ser>
          <c:idx val="1"/>
          <c:order val="1"/>
          <c:spPr>
            <a:ln w="9525">
              <a:solidFill>
                <a:srgbClr val="3D6E81"/>
              </a:solidFill>
              <a:prstDash val="solid"/>
            </a:ln>
          </c:spPr>
          <c:marker>
            <c:symbol val="square"/>
            <c:size val="6"/>
            <c:spPr>
              <a:solidFill>
                <a:srgbClr val="3D6E81"/>
              </a:solidFill>
              <a:ln w="9525">
                <a:solidFill>
                  <a:srgbClr val="3D6E81"/>
                </a:solidFill>
                <a:prstDash val="solid"/>
              </a:ln>
            </c:spPr>
          </c:marker>
          <c:dPt>
            <c:idx val="0"/>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B-E0DE-4BDB-B4F0-711AD50F2A85}"/>
              </c:ext>
            </c:extLst>
          </c:dPt>
          <c:dPt>
            <c:idx val="1"/>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C-E0DE-4BDB-B4F0-711AD50F2A85}"/>
              </c:ext>
            </c:extLst>
          </c:dPt>
          <c:dPt>
            <c:idx val="2"/>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D-E0DE-4BDB-B4F0-711AD50F2A85}"/>
              </c:ext>
            </c:extLst>
          </c:dPt>
          <c:dPt>
            <c:idx val="3"/>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E-E0DE-4BDB-B4F0-711AD50F2A85}"/>
              </c:ext>
            </c:extLst>
          </c:dPt>
          <c:dPt>
            <c:idx val="4"/>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F-E0DE-4BDB-B4F0-711AD50F2A85}"/>
              </c:ext>
            </c:extLst>
          </c:dPt>
          <c:dPt>
            <c:idx val="5"/>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0-E0DE-4BDB-B4F0-711AD50F2A85}"/>
              </c:ext>
            </c:extLst>
          </c:dPt>
          <c:dPt>
            <c:idx val="6"/>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1-E0DE-4BDB-B4F0-711AD50F2A85}"/>
              </c:ext>
            </c:extLst>
          </c:dPt>
          <c:dPt>
            <c:idx val="7"/>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2-E0DE-4BDB-B4F0-711AD50F2A85}"/>
              </c:ext>
            </c:extLst>
          </c:dPt>
          <c:dPt>
            <c:idx val="8"/>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3-E0DE-4BDB-B4F0-711AD50F2A85}"/>
              </c:ext>
            </c:extLst>
          </c:dPt>
          <c:dPt>
            <c:idx val="9"/>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4-E0DE-4BDB-B4F0-711AD50F2A85}"/>
              </c:ext>
            </c:extLst>
          </c:dPt>
          <c:dPt>
            <c:idx val="10"/>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5-E0DE-4BDB-B4F0-711AD50F2A85}"/>
              </c:ext>
            </c:extLst>
          </c:dPt>
          <c:dLbls>
            <c:dLbl>
              <c:idx val="0"/>
              <c:layout>
                <c:manualLayout>
                  <c:x val="3.9867109634551492E-2"/>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0DE-4BDB-B4F0-711AD50F2A85}"/>
                </c:ext>
              </c:extLst>
            </c:dLbl>
            <c:dLbl>
              <c:idx val="1"/>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0DE-4BDB-B4F0-711AD50F2A85}"/>
                </c:ext>
              </c:extLst>
            </c:dLbl>
            <c:dLbl>
              <c:idx val="2"/>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0DE-4BDB-B4F0-711AD50F2A85}"/>
                </c:ext>
              </c:extLst>
            </c:dLbl>
            <c:dLbl>
              <c:idx val="3"/>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0DE-4BDB-B4F0-711AD50F2A85}"/>
                </c:ext>
              </c:extLst>
            </c:dLbl>
            <c:dLbl>
              <c:idx val="4"/>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0DE-4BDB-B4F0-711AD50F2A85}"/>
                </c:ext>
              </c:extLst>
            </c:dLbl>
            <c:dLbl>
              <c:idx val="5"/>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0DE-4BDB-B4F0-711AD50F2A85}"/>
                </c:ext>
              </c:extLst>
            </c:dLbl>
            <c:dLbl>
              <c:idx val="6"/>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0DE-4BDB-B4F0-711AD50F2A85}"/>
                </c:ext>
              </c:extLst>
            </c:dLbl>
            <c:dLbl>
              <c:idx val="7"/>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0DE-4BDB-B4F0-711AD50F2A85}"/>
                </c:ext>
              </c:extLst>
            </c:dLbl>
            <c:dLbl>
              <c:idx val="8"/>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0DE-4BDB-B4F0-711AD50F2A85}"/>
                </c:ext>
              </c:extLst>
            </c:dLbl>
            <c:dLbl>
              <c:idx val="9"/>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0DE-4BDB-B4F0-711AD50F2A85}"/>
                </c:ext>
              </c:extLst>
            </c:dLbl>
            <c:dLbl>
              <c:idx val="10"/>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0DE-4BDB-B4F0-711AD50F2A8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38</c:v>
                </c:pt>
                <c:pt idx="1">
                  <c:v>33.4</c:v>
                </c:pt>
                <c:pt idx="2">
                  <c:v>29.1</c:v>
                </c:pt>
                <c:pt idx="3">
                  <c:v>25.8</c:v>
                </c:pt>
                <c:pt idx="4">
                  <c:v>22.8</c:v>
                </c:pt>
                <c:pt idx="5">
                  <c:v>20.3</c:v>
                </c:pt>
                <c:pt idx="6">
                  <c:v>18.2</c:v>
                </c:pt>
                <c:pt idx="7">
                  <c:v>16.5</c:v>
                </c:pt>
                <c:pt idx="8">
                  <c:v>15</c:v>
                </c:pt>
                <c:pt idx="9">
                  <c:v>13.8</c:v>
                </c:pt>
                <c:pt idx="10">
                  <c:v>12.7</c:v>
                </c:pt>
              </c:numCache>
            </c:numRef>
          </c:val>
          <c:smooth val="0"/>
          <c:extLst>
            <c:ext xmlns:c16="http://schemas.microsoft.com/office/drawing/2014/chart" uri="{C3380CC4-5D6E-409C-BE32-E72D297353CC}">
              <c16:uniqueId val="{00000016-E0DE-4BDB-B4F0-711AD50F2A85}"/>
            </c:ext>
          </c:extLst>
        </c:ser>
        <c:dLbls>
          <c:showLegendKey val="0"/>
          <c:showVal val="0"/>
          <c:showCatName val="0"/>
          <c:showSerName val="0"/>
          <c:showPercent val="0"/>
          <c:showBubbleSize val="0"/>
        </c:dLbls>
        <c:marker val="1"/>
        <c:smooth val="0"/>
        <c:axId val="864762440"/>
        <c:axId val="864753032"/>
      </c:lineChart>
      <c:catAx>
        <c:axId val="864762440"/>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864753032"/>
        <c:crosses val="min"/>
        <c:auto val="0"/>
        <c:lblAlgn val="ctr"/>
        <c:lblOffset val="100"/>
        <c:noMultiLvlLbl val="0"/>
      </c:catAx>
      <c:valAx>
        <c:axId val="864753032"/>
        <c:scaling>
          <c:orientation val="minMax"/>
          <c:max val="1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864762440"/>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46079066753078"/>
          <c:y val="2.6933101650738488E-2"/>
          <c:w val="0.8596889176928062"/>
          <c:h val="0.94613379669852304"/>
        </c:manualLayout>
      </c:layout>
      <c:barChart>
        <c:barDir val="col"/>
        <c:grouping val="stacked"/>
        <c:varyColors val="0"/>
        <c:ser>
          <c:idx val="0"/>
          <c:order val="0"/>
          <c:spPr>
            <a:solidFill>
              <a:srgbClr val="1F497D"/>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6C-4100-A8E3-013AF63E5FC3}"/>
                </c:ext>
              </c:extLst>
            </c:dLbl>
            <c:dLbl>
              <c:idx val="1"/>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6C-4100-A8E3-013AF63E5F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4176</c:v>
                </c:pt>
                <c:pt idx="1">
                  <c:v>5810</c:v>
                </c:pt>
                <c:pt idx="2">
                  <c:v>7997</c:v>
                </c:pt>
              </c:numCache>
            </c:numRef>
          </c:val>
          <c:extLst>
            <c:ext xmlns:c16="http://schemas.microsoft.com/office/drawing/2014/chart" uri="{C3380CC4-5D6E-409C-BE32-E72D297353CC}">
              <c16:uniqueId val="{00000003-5D6C-4100-A8E3-013AF63E5FC3}"/>
            </c:ext>
          </c:extLst>
        </c:ser>
        <c:ser>
          <c:idx val="1"/>
          <c:order val="1"/>
          <c:spPr>
            <a:solidFill>
              <a:srgbClr val="80CCE8"/>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6C-4100-A8E3-013AF63E5FC3}"/>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6C-4100-A8E3-013AF63E5F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630</c:v>
                </c:pt>
                <c:pt idx="1">
                  <c:v>807</c:v>
                </c:pt>
                <c:pt idx="2">
                  <c:v>1024</c:v>
                </c:pt>
              </c:numCache>
            </c:numRef>
          </c:val>
          <c:extLst>
            <c:ext xmlns:c16="http://schemas.microsoft.com/office/drawing/2014/chart" uri="{C3380CC4-5D6E-409C-BE32-E72D297353CC}">
              <c16:uniqueId val="{00000007-5D6C-4100-A8E3-013AF63E5FC3}"/>
            </c:ext>
          </c:extLst>
        </c:ser>
        <c:ser>
          <c:idx val="2"/>
          <c:order val="2"/>
          <c:spPr>
            <a:solidFill>
              <a:srgbClr val="C0E6F4"/>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6C-4100-A8E3-013AF63E5FC3}"/>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6C-4100-A8E3-013AF63E5F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537</c:v>
                </c:pt>
                <c:pt idx="1">
                  <c:v>664</c:v>
                </c:pt>
                <c:pt idx="2">
                  <c:v>814</c:v>
                </c:pt>
              </c:numCache>
            </c:numRef>
          </c:val>
          <c:extLst>
            <c:ext xmlns:c16="http://schemas.microsoft.com/office/drawing/2014/chart" uri="{C3380CC4-5D6E-409C-BE32-E72D297353CC}">
              <c16:uniqueId val="{0000000B-5D6C-4100-A8E3-013AF63E5FC3}"/>
            </c:ext>
          </c:extLst>
        </c:ser>
        <c:ser>
          <c:idx val="3"/>
          <c:order val="3"/>
          <c:spPr>
            <a:solidFill>
              <a:srgbClr val="D2E0E6"/>
            </a:solidFill>
            <a:ln w="9525">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6C-4100-A8E3-013AF63E5F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422</c:v>
                </c:pt>
                <c:pt idx="1">
                  <c:v>510</c:v>
                </c:pt>
                <c:pt idx="2">
                  <c:v>612</c:v>
                </c:pt>
              </c:numCache>
            </c:numRef>
          </c:val>
          <c:extLst>
            <c:ext xmlns:c16="http://schemas.microsoft.com/office/drawing/2014/chart" uri="{C3380CC4-5D6E-409C-BE32-E72D297353CC}">
              <c16:uniqueId val="{0000000E-5D6C-4100-A8E3-013AF63E5FC3}"/>
            </c:ext>
          </c:extLst>
        </c:ser>
        <c:ser>
          <c:idx val="4"/>
          <c:order val="4"/>
          <c:spPr>
            <a:solidFill>
              <a:srgbClr val="ECE5F4"/>
            </a:solidFill>
            <a:ln w="9525">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6C-4100-A8E3-013AF63E5F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Sheet1!$A$5:$C$5</c:f>
              <c:numCache>
                <c:formatCode>General</c:formatCode>
                <c:ptCount val="3"/>
                <c:pt idx="0">
                  <c:v>307</c:v>
                </c:pt>
                <c:pt idx="1">
                  <c:v>413</c:v>
                </c:pt>
                <c:pt idx="2">
                  <c:v>550</c:v>
                </c:pt>
              </c:numCache>
            </c:numRef>
          </c:val>
          <c:extLst>
            <c:ext xmlns:c16="http://schemas.microsoft.com/office/drawing/2014/chart" uri="{C3380CC4-5D6E-409C-BE32-E72D297353CC}">
              <c16:uniqueId val="{00000010-5D6C-4100-A8E3-013AF63E5FC3}"/>
            </c:ext>
          </c:extLst>
        </c:ser>
        <c:dLbls>
          <c:showLegendKey val="0"/>
          <c:showVal val="0"/>
          <c:showCatName val="0"/>
          <c:showSerName val="0"/>
          <c:showPercent val="0"/>
          <c:showBubbleSize val="0"/>
        </c:dLbls>
        <c:gapWidth val="60"/>
        <c:overlap val="100"/>
        <c:axId val="530154976"/>
        <c:axId val="530147136"/>
      </c:barChart>
      <c:catAx>
        <c:axId val="53015497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30147136"/>
        <c:crosses val="min"/>
        <c:auto val="0"/>
        <c:lblAlgn val="ctr"/>
        <c:lblOffset val="100"/>
        <c:noMultiLvlLbl val="0"/>
      </c:catAx>
      <c:valAx>
        <c:axId val="530147136"/>
        <c:scaling>
          <c:orientation val="minMax"/>
          <c:max val="11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30154976"/>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8.0357142857142863E-2"/>
          <c:w val="0.88751495811727166"/>
          <c:h val="0.8642857142857143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535714285714286"/>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BD-402C-9245-3BD2B7D13BB5}"/>
                </c:ext>
              </c:extLst>
            </c:dLbl>
            <c:dLbl>
              <c:idx val="1"/>
              <c:layout>
                <c:manualLayout>
                  <c:x val="0"/>
                  <c:y val="-0.1535714285714285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BD-402C-9245-3BD2B7D13BB5}"/>
                </c:ext>
              </c:extLst>
            </c:dLbl>
            <c:dLbl>
              <c:idx val="2"/>
              <c:layout>
                <c:manualLayout>
                  <c:x val="0"/>
                  <c:y val="-0.1625000000000000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BD-402C-9245-3BD2B7D13BB5}"/>
                </c:ext>
              </c:extLst>
            </c:dLbl>
            <c:dLbl>
              <c:idx val="3"/>
              <c:layout>
                <c:manualLayout>
                  <c:x val="0"/>
                  <c:y val="-0.17232142857142857"/>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BD-402C-9245-3BD2B7D13BB5}"/>
                </c:ext>
              </c:extLst>
            </c:dLbl>
            <c:dLbl>
              <c:idx val="4"/>
              <c:layout>
                <c:manualLayout>
                  <c:x val="0"/>
                  <c:y val="-0.1875"/>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BD-402C-9245-3BD2B7D13BB5}"/>
                </c:ext>
              </c:extLst>
            </c:dLbl>
            <c:dLbl>
              <c:idx val="5"/>
              <c:layout>
                <c:manualLayout>
                  <c:x val="0"/>
                  <c:y val="-0.2017857142857142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BD-402C-9245-3BD2B7D13BB5}"/>
                </c:ext>
              </c:extLst>
            </c:dLbl>
            <c:dLbl>
              <c:idx val="6"/>
              <c:layout>
                <c:manualLayout>
                  <c:x val="0"/>
                  <c:y val="-0.2214285714285714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BD-402C-9245-3BD2B7D13BB5}"/>
                </c:ext>
              </c:extLst>
            </c:dLbl>
            <c:dLbl>
              <c:idx val="7"/>
              <c:layout>
                <c:manualLayout>
                  <c:x val="0"/>
                  <c:y val="-0.2526785714285714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0BD-402C-9245-3BD2B7D13BB5}"/>
                </c:ext>
              </c:extLst>
            </c:dLbl>
            <c:dLbl>
              <c:idx val="8"/>
              <c:layout>
                <c:manualLayout>
                  <c:x val="-3.9888312724371761E-3"/>
                  <c:y val="-0.27946400449943765"/>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0BD-402C-9245-3BD2B7D13BB5}"/>
                </c:ext>
              </c:extLst>
            </c:dLbl>
            <c:dLbl>
              <c:idx val="9"/>
              <c:layout>
                <c:manualLayout>
                  <c:x val="0"/>
                  <c:y val="-0.26071428571428573"/>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BD-402C-9245-3BD2B7D13BB5}"/>
                </c:ext>
              </c:extLst>
            </c:dLbl>
            <c:dLbl>
              <c:idx val="10"/>
              <c:layout>
                <c:manualLayout>
                  <c:x val="0"/>
                  <c:y val="-0.30000000000000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D-402C-9245-3BD2B7D13BB5}"/>
                </c:ext>
              </c:extLst>
            </c:dLbl>
            <c:dLbl>
              <c:idx val="12"/>
              <c:layout>
                <c:manualLayout>
                  <c:x val="0"/>
                  <c:y val="-0.38035714285714284"/>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BD-402C-9245-3BD2B7D13BB5}"/>
                </c:ext>
              </c:extLst>
            </c:dLbl>
            <c:dLbl>
              <c:idx val="13"/>
              <c:layout>
                <c:manualLayout>
                  <c:x val="0"/>
                  <c:y val="-0.37232142857142858"/>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BD-402C-9245-3BD2B7D13BB5}"/>
                </c:ext>
              </c:extLst>
            </c:dLbl>
            <c:dLbl>
              <c:idx val="14"/>
              <c:layout>
                <c:manualLayout>
                  <c:x val="0"/>
                  <c:y val="-0.38660714285714287"/>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BD-402C-9245-3BD2B7D13BB5}"/>
                </c:ext>
              </c:extLst>
            </c:dLbl>
            <c:dLbl>
              <c:idx val="15"/>
              <c:layout>
                <c:manualLayout>
                  <c:x val="0"/>
                  <c:y val="-0.3723214285714285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BD-402C-9245-3BD2B7D13BB5}"/>
                </c:ext>
              </c:extLst>
            </c:dLbl>
            <c:dLbl>
              <c:idx val="16"/>
              <c:layout>
                <c:manualLayout>
                  <c:x val="0"/>
                  <c:y val="-0.34732142857142856"/>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BD-402C-9245-3BD2B7D13BB5}"/>
                </c:ext>
              </c:extLst>
            </c:dLbl>
            <c:dLbl>
              <c:idx val="17"/>
              <c:layout>
                <c:manualLayout>
                  <c:x val="0"/>
                  <c:y val="-0.39821428571428569"/>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BD-402C-9245-3BD2B7D13BB5}"/>
                </c:ext>
              </c:extLst>
            </c:dLbl>
            <c:dLbl>
              <c:idx val="18"/>
              <c:layout>
                <c:manualLayout>
                  <c:x val="0"/>
                  <c:y val="-0.42321428571428571"/>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0BD-402C-9245-3BD2B7D13BB5}"/>
                </c:ext>
              </c:extLst>
            </c:dLbl>
            <c:dLbl>
              <c:idx val="19"/>
              <c:layout>
                <c:manualLayout>
                  <c:x val="0"/>
                  <c:y val="-0.4080357142857142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0BD-402C-9245-3BD2B7D13BB5}"/>
                </c:ext>
              </c:extLst>
            </c:dLbl>
            <c:dLbl>
              <c:idx val="20"/>
              <c:layout>
                <c:manualLayout>
                  <c:x val="0"/>
                  <c:y val="-0.38214285714285712"/>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0BD-402C-9245-3BD2B7D13BB5}"/>
                </c:ext>
              </c:extLst>
            </c:dLbl>
            <c:dLbl>
              <c:idx val="21"/>
              <c:layout>
                <c:manualLayout>
                  <c:x val="0"/>
                  <c:y val="-0.41607142857142859"/>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0BD-402C-9245-3BD2B7D13BB5}"/>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0BD-402C-9245-3BD2B7D13BB5}"/>
                </c:ext>
              </c:extLst>
            </c:dLbl>
            <c:numFmt formatCode="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102.149</c:v>
                </c:pt>
                <c:pt idx="1">
                  <c:v>101.054</c:v>
                </c:pt>
                <c:pt idx="2">
                  <c:v>109.833</c:v>
                </c:pt>
                <c:pt idx="3">
                  <c:v>120.02500000000001</c:v>
                </c:pt>
                <c:pt idx="4">
                  <c:v>135.869</c:v>
                </c:pt>
                <c:pt idx="5">
                  <c:v>150.35599999999999</c:v>
                </c:pt>
                <c:pt idx="6">
                  <c:v>170.51400000000001</c:v>
                </c:pt>
                <c:pt idx="7">
                  <c:v>202.869</c:v>
                </c:pt>
                <c:pt idx="8">
                  <c:v>242.08</c:v>
                </c:pt>
                <c:pt idx="9">
                  <c:v>212.02600000000001</c:v>
                </c:pt>
                <c:pt idx="10" formatCode="General">
                  <c:v>258.84399999999999</c:v>
                </c:pt>
                <c:pt idx="11" formatCode="General">
                  <c:v>302.64299999999997</c:v>
                </c:pt>
                <c:pt idx="12">
                  <c:v>319.15300000000002</c:v>
                </c:pt>
                <c:pt idx="13">
                  <c:v>328.07400000000001</c:v>
                </c:pt>
                <c:pt idx="14">
                  <c:v>343.08800000000002</c:v>
                </c:pt>
                <c:pt idx="15">
                  <c:v>301.36</c:v>
                </c:pt>
                <c:pt idx="16">
                  <c:v>301.91800000000001</c:v>
                </c:pt>
                <c:pt idx="17">
                  <c:v>319.24900000000002</c:v>
                </c:pt>
                <c:pt idx="18">
                  <c:v>358.99400000000003</c:v>
                </c:pt>
                <c:pt idx="19">
                  <c:v>365.28300000000002</c:v>
                </c:pt>
                <c:pt idx="20">
                  <c:v>337.61200000000002</c:v>
                </c:pt>
                <c:pt idx="21">
                  <c:v>373.03399999999999</c:v>
                </c:pt>
                <c:pt idx="22">
                  <c:v>407</c:v>
                </c:pt>
              </c:numCache>
            </c:numRef>
          </c:val>
          <c:extLst>
            <c:ext xmlns:c16="http://schemas.microsoft.com/office/drawing/2014/chart" uri="{C3380CC4-5D6E-409C-BE32-E72D297353CC}">
              <c16:uniqueId val="{00000016-C0BD-402C-9245-3BD2B7D13BB5}"/>
            </c:ext>
          </c:extLst>
        </c:ser>
        <c:dLbls>
          <c:showLegendKey val="0"/>
          <c:showVal val="0"/>
          <c:showCatName val="0"/>
          <c:showSerName val="0"/>
          <c:showPercent val="0"/>
          <c:showBubbleSize val="0"/>
        </c:dLbls>
        <c:gapWidth val="60"/>
        <c:overlap val="100"/>
        <c:axId val="50316820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0BD-402C-9245-3BD2B7D13BB5}"/>
                </c:ext>
              </c:extLst>
            </c:dLbl>
            <c:dLbl>
              <c:idx val="2"/>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0BD-402C-9245-3BD2B7D13BB5}"/>
                </c:ext>
              </c:extLst>
            </c:dLbl>
            <c:dLbl>
              <c:idx val="3"/>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0BD-402C-9245-3BD2B7D13BB5}"/>
                </c:ext>
              </c:extLst>
            </c:dLbl>
            <c:dLbl>
              <c:idx val="4"/>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0BD-402C-9245-3BD2B7D13BB5}"/>
                </c:ext>
              </c:extLst>
            </c:dLbl>
            <c:dLbl>
              <c:idx val="5"/>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0BD-402C-9245-3BD2B7D13BB5}"/>
                </c:ext>
              </c:extLst>
            </c:dLbl>
            <c:dLbl>
              <c:idx val="6"/>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0BD-402C-9245-3BD2B7D13BB5}"/>
                </c:ext>
              </c:extLst>
            </c:dLbl>
            <c:dLbl>
              <c:idx val="7"/>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0BD-402C-9245-3BD2B7D13BB5}"/>
                </c:ext>
              </c:extLst>
            </c:dLbl>
            <c:dLbl>
              <c:idx val="8"/>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0BD-402C-9245-3BD2B7D13BB5}"/>
                </c:ext>
              </c:extLst>
            </c:dLbl>
            <c:dLbl>
              <c:idx val="10"/>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0BD-402C-9245-3BD2B7D13BB5}"/>
                </c:ext>
              </c:extLst>
            </c:dLbl>
            <c:dLbl>
              <c:idx val="11"/>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0BD-402C-9245-3BD2B7D13BB5}"/>
                </c:ext>
              </c:extLst>
            </c:dLbl>
            <c:dLbl>
              <c:idx val="12"/>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0BD-402C-9245-3BD2B7D13BB5}"/>
                </c:ext>
              </c:extLst>
            </c:dLbl>
            <c:dLbl>
              <c:idx val="13"/>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0BD-402C-9245-3BD2B7D13BB5}"/>
                </c:ext>
              </c:extLst>
            </c:dLbl>
            <c:dLbl>
              <c:idx val="14"/>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0BD-402C-9245-3BD2B7D13BB5}"/>
                </c:ext>
              </c:extLst>
            </c:dLbl>
            <c:dLbl>
              <c:idx val="15"/>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0BD-402C-9245-3BD2B7D13BB5}"/>
                </c:ext>
              </c:extLst>
            </c:dLbl>
            <c:dLbl>
              <c:idx val="16"/>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0BD-402C-9245-3BD2B7D13BB5}"/>
                </c:ext>
              </c:extLst>
            </c:dLbl>
            <c:dLbl>
              <c:idx val="17"/>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0BD-402C-9245-3BD2B7D13BB5}"/>
                </c:ext>
              </c:extLst>
            </c:dLbl>
            <c:dLbl>
              <c:idx val="19"/>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0BD-402C-9245-3BD2B7D13BB5}"/>
                </c:ext>
              </c:extLst>
            </c:dLbl>
            <c:dLbl>
              <c:idx val="21"/>
              <c:layout>
                <c:manualLayout>
                  <c:x val="0"/>
                  <c:y val="-9.64285714285714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0BD-402C-9245-3BD2B7D13BB5}"/>
                </c:ext>
              </c:extLst>
            </c:dLbl>
            <c:dLbl>
              <c:idx val="22"/>
              <c:layout>
                <c:manualLayout>
                  <c:x val="-2.8719585161547549E-2"/>
                  <c:y val="-8.5714285714285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0BD-402C-9245-3BD2B7D13BB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General</c:formatCode>
                <c:ptCount val="23"/>
                <c:pt idx="0" formatCode="#,##0.0;&quot;-&quot;#,##0.0">
                  <c:v>8.6709999999999994</c:v>
                </c:pt>
                <c:pt idx="1">
                  <c:v>0.51800000000000002</c:v>
                </c:pt>
                <c:pt idx="2" formatCode="#,##0.0;&quot;-&quot;#,##0.0">
                  <c:v>5.391</c:v>
                </c:pt>
                <c:pt idx="3" formatCode="#,##0.0;&quot;-&quot;#,##0.0">
                  <c:v>5.7889999999999997</c:v>
                </c:pt>
                <c:pt idx="4" formatCode="#,##0.0;&quot;-&quot;#,##0.0">
                  <c:v>6.7830000000000004</c:v>
                </c:pt>
                <c:pt idx="5" formatCode="#,##0.0;&quot;-&quot;#,##0.0">
                  <c:v>4.976</c:v>
                </c:pt>
                <c:pt idx="6" formatCode="#,##0.0;&quot;-&quot;#,##0.0">
                  <c:v>5.5839999999999996</c:v>
                </c:pt>
                <c:pt idx="7" formatCode="#,##0.0;&quot;-&quot;#,##0.0">
                  <c:v>6.2990000000000004</c:v>
                </c:pt>
                <c:pt idx="8" formatCode="#,##0.0;&quot;-&quot;#,##0.0">
                  <c:v>4.8319999999999999</c:v>
                </c:pt>
                <c:pt idx="9">
                  <c:v>-1.514</c:v>
                </c:pt>
                <c:pt idx="10" formatCode="#,##0.0;&quot;-&quot;#,##0.0">
                  <c:v>7.5279999999999996</c:v>
                </c:pt>
                <c:pt idx="11" formatCode="#,##0.0;&quot;-&quot;#,##0.0">
                  <c:v>5.2930000000000001</c:v>
                </c:pt>
                <c:pt idx="12" formatCode="#,##0.0;&quot;-&quot;#,##0.0">
                  <c:v>5.4740000000000002</c:v>
                </c:pt>
                <c:pt idx="13" formatCode="#,##0.0;&quot;-&quot;#,##0.0">
                  <c:v>4.694</c:v>
                </c:pt>
                <c:pt idx="14" formatCode="#,##0.0;&quot;-&quot;#,##0.0">
                  <c:v>6.0069999999999997</c:v>
                </c:pt>
                <c:pt idx="15" formatCode="#,##0.0;&quot;-&quot;#,##0.0">
                  <c:v>5.0069999999999997</c:v>
                </c:pt>
                <c:pt idx="16" formatCode="#,##0.0;&quot;-&quot;#,##0.0">
                  <c:v>4.45</c:v>
                </c:pt>
                <c:pt idx="17" formatCode="#,##0.0;&quot;-&quot;#,##0.0">
                  <c:v>5.8129999999999997</c:v>
                </c:pt>
                <c:pt idx="18">
                  <c:v>4.843</c:v>
                </c:pt>
                <c:pt idx="19" formatCode="#,##0.0;&quot;-&quot;#,##0.0">
                  <c:v>4.4130000000000003</c:v>
                </c:pt>
                <c:pt idx="20">
                  <c:v>-5.4569999999999999</c:v>
                </c:pt>
                <c:pt idx="21" formatCode="#,##0.0;&quot;-&quot;#,##0.0">
                  <c:v>3.298</c:v>
                </c:pt>
                <c:pt idx="22">
                  <c:v>8.65</c:v>
                </c:pt>
              </c:numCache>
            </c:numRef>
          </c:val>
          <c:smooth val="0"/>
          <c:extLst>
            <c:ext xmlns:c16="http://schemas.microsoft.com/office/drawing/2014/chart" uri="{C3380CC4-5D6E-409C-BE32-E72D297353CC}">
              <c16:uniqueId val="{0000002A-C0BD-402C-9245-3BD2B7D13BB5}"/>
            </c:ext>
          </c:extLst>
        </c:ser>
        <c:dLbls>
          <c:showLegendKey val="0"/>
          <c:showVal val="0"/>
          <c:showCatName val="0"/>
          <c:showSerName val="0"/>
          <c:showPercent val="0"/>
          <c:showBubbleSize val="0"/>
        </c:dLbls>
        <c:marker val="1"/>
        <c:smooth val="0"/>
        <c:axId val="3"/>
        <c:axId val="2"/>
      </c:lineChart>
      <c:catAx>
        <c:axId val="50316820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503168207"/>
        <c:crosses val="min"/>
        <c:crossBetween val="between"/>
        <c:majorUnit val="100"/>
      </c:valAx>
      <c:valAx>
        <c:axId val="2"/>
        <c:scaling>
          <c:orientation val="minMax"/>
          <c:max val="10"/>
          <c:min val="-6"/>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7.8125E-2"/>
          <c:w val="0.91213474025974028"/>
          <c:h val="0.8680555555555555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847222222222222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CD-4381-B5A0-CFA06CC03C41}"/>
                </c:ext>
              </c:extLst>
            </c:dLbl>
            <c:dLbl>
              <c:idx val="1"/>
              <c:layout>
                <c:manualLayout>
                  <c:x val="0"/>
                  <c:y val="-0.2065972222222222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CD-4381-B5A0-CFA06CC03C41}"/>
                </c:ext>
              </c:extLst>
            </c:dLbl>
            <c:dLbl>
              <c:idx val="2"/>
              <c:layout>
                <c:manualLayout>
                  <c:x val="4.261363636363636E-3"/>
                  <c:y val="-0.21614583333333334"/>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CD-4381-B5A0-CFA06CC03C41}"/>
                </c:ext>
              </c:extLst>
            </c:dLbl>
            <c:dLbl>
              <c:idx val="3"/>
              <c:layout>
                <c:manualLayout>
                  <c:x val="6.899350649350649E-3"/>
                  <c:y val="-0.2265625"/>
                </c:manualLayout>
              </c:layout>
              <c:numFmt formatCode="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CD-4381-B5A0-CFA06CC03C41}"/>
                </c:ext>
              </c:extLst>
            </c:dLbl>
            <c:dLbl>
              <c:idx val="4"/>
              <c:layout>
                <c:manualLayout>
                  <c:x val="8.3198051948051941E-3"/>
                  <c:y val="-0.24479166666666666"/>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CD-4381-B5A0-CFA06CC03C41}"/>
                </c:ext>
              </c:extLst>
            </c:dLbl>
            <c:dLbl>
              <c:idx val="5"/>
              <c:layout>
                <c:manualLayout>
                  <c:x val="-4.464285714285714E-3"/>
                  <c:y val="-0.3125"/>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CD-4381-B5A0-CFA06CC03C41}"/>
                </c:ext>
              </c:extLst>
            </c:dLbl>
            <c:dLbl>
              <c:idx val="6"/>
              <c:layout>
                <c:manualLayout>
                  <c:x val="0"/>
                  <c:y val="-0.2855902777777777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CD-4381-B5A0-CFA06CC03C41}"/>
                </c:ext>
              </c:extLst>
            </c:dLbl>
            <c:dLbl>
              <c:idx val="7"/>
              <c:layout>
                <c:manualLayout>
                  <c:x val="0"/>
                  <c:y val="-0.328125"/>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CD-4381-B5A0-CFA06CC03C41}"/>
                </c:ext>
              </c:extLst>
            </c:dLbl>
            <c:dLbl>
              <c:idx val="8"/>
              <c:layout>
                <c:manualLayout>
                  <c:x val="0"/>
                  <c:y val="-0.3723958333333333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CD-4381-B5A0-CFA06CC03C41}"/>
                </c:ext>
              </c:extLst>
            </c:dLbl>
            <c:dLbl>
              <c:idx val="9"/>
              <c:layout>
                <c:manualLayout>
                  <c:x val="0"/>
                  <c:y val="-0.328125"/>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CD-4381-B5A0-CFA06CC03C41}"/>
                </c:ext>
              </c:extLst>
            </c:dLbl>
            <c:dLbl>
              <c:idx val="10"/>
              <c:layout>
                <c:manualLayout>
                  <c:x val="0"/>
                  <c:y val="-0.3836805555555555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CD-4381-B5A0-CFA06CC03C41}"/>
                </c:ext>
              </c:extLst>
            </c:dLbl>
            <c:dLbl>
              <c:idx val="11"/>
              <c:layout>
                <c:manualLayout>
                  <c:x val="0"/>
                  <c:y val="-0.4322916666666666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CD-4381-B5A0-CFA06CC03C41}"/>
                </c:ext>
              </c:extLst>
            </c:dLbl>
            <c:dLbl>
              <c:idx val="12"/>
              <c:layout>
                <c:manualLayout>
                  <c:x val="-1.3392857142857142E-2"/>
                  <c:y val="-0.50086805555555558"/>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CD-4381-B5A0-CFA06CC03C41}"/>
                </c:ext>
              </c:extLst>
            </c:dLbl>
            <c:dLbl>
              <c:idx val="13"/>
              <c:layout>
                <c:manualLayout>
                  <c:x val="0"/>
                  <c:y val="-0.4479166666666666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CD-4381-B5A0-CFA06CC03C41}"/>
                </c:ext>
              </c:extLst>
            </c:dLbl>
            <c:dLbl>
              <c:idx val="14"/>
              <c:layout>
                <c:manualLayout>
                  <c:x val="1.3392857142857142E-2"/>
                  <c:y val="-0.459201388888888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CD-4381-B5A0-CFA06CC03C41}"/>
                </c:ext>
              </c:extLst>
            </c:dLbl>
            <c:dLbl>
              <c:idx val="15"/>
              <c:layout>
                <c:manualLayout>
                  <c:x val="-4.464285714285714E-3"/>
                  <c:y val="-0.404513888888888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CD-4381-B5A0-CFA06CC03C41}"/>
                </c:ext>
              </c:extLst>
            </c:dLbl>
            <c:dLbl>
              <c:idx val="16"/>
              <c:layout>
                <c:manualLayout>
                  <c:x val="0"/>
                  <c:y val="-0.400173611111111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CD-4381-B5A0-CFA06CC03C41}"/>
                </c:ext>
              </c:extLst>
            </c:dLbl>
            <c:dLbl>
              <c:idx val="17"/>
              <c:layout>
                <c:manualLayout>
                  <c:x val="4.464285714285714E-3"/>
                  <c:y val="-0.415798611111111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CD-4381-B5A0-CFA06CC03C41}"/>
                </c:ext>
              </c:extLst>
            </c:dLbl>
            <c:dLbl>
              <c:idx val="18"/>
              <c:layout>
                <c:manualLayout>
                  <c:x val="0"/>
                  <c:y val="-0.4592013888888889"/>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CD-4381-B5A0-CFA06CC03C41}"/>
                </c:ext>
              </c:extLst>
            </c:dLbl>
            <c:dLbl>
              <c:idx val="19"/>
              <c:layout>
                <c:manualLayout>
                  <c:x val="1.3392857142857142E-2"/>
                  <c:y val="-0.4817708333333333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CD-4381-B5A0-CFA06CC03C41}"/>
                </c:ext>
              </c:extLst>
            </c:dLbl>
            <c:dLbl>
              <c:idx val="20"/>
              <c:layout>
                <c:manualLayout>
                  <c:x val="0"/>
                  <c:y val="-0.4296875"/>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1CD-4381-B5A0-CFA06CC03C41}"/>
                </c:ext>
              </c:extLst>
            </c:dLbl>
            <c:dLbl>
              <c:idx val="21"/>
              <c:layout>
                <c:manualLayout>
                  <c:x val="0"/>
                  <c:y val="-0.4756944444444444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1CD-4381-B5A0-CFA06CC03C41}"/>
                </c:ext>
              </c:extLst>
            </c:dLbl>
            <c:dLbl>
              <c:idx val="22"/>
              <c:layout>
                <c:manualLayout>
                  <c:x val="0"/>
                  <c:y val="-0.361111111111111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1CD-4381-B5A0-CFA06CC03C41}"/>
                </c:ext>
              </c:extLst>
            </c:dLbl>
            <c:numFmt formatCode="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4347.7299999999996</c:v>
                </c:pt>
                <c:pt idx="1">
                  <c:v>4189.0529999999999</c:v>
                </c:pt>
                <c:pt idx="2">
                  <c:v>4441.8239999999996</c:v>
                </c:pt>
                <c:pt idx="3">
                  <c:v>4740.3239999999996</c:v>
                </c:pt>
                <c:pt idx="4">
                  <c:v>5244.8729999999996</c:v>
                </c:pt>
                <c:pt idx="5">
                  <c:v>5678.3320000000003</c:v>
                </c:pt>
                <c:pt idx="6">
                  <c:v>6351.1270000000004</c:v>
                </c:pt>
                <c:pt idx="7">
                  <c:v>7480.893</c:v>
                </c:pt>
                <c:pt idx="8">
                  <c:v>8766.1749999999993</c:v>
                </c:pt>
                <c:pt idx="9">
                  <c:v>7543.8819999999996</c:v>
                </c:pt>
                <c:pt idx="10">
                  <c:v>9046.9779999999992</c:v>
                </c:pt>
                <c:pt idx="11">
                  <c:v>10397.902</c:v>
                </c:pt>
                <c:pt idx="12">
                  <c:v>10806.823</c:v>
                </c:pt>
                <c:pt idx="13">
                  <c:v>10851.656999999999</c:v>
                </c:pt>
                <c:pt idx="14">
                  <c:v>11165.249</c:v>
                </c:pt>
                <c:pt idx="15">
                  <c:v>9663.1219999999994</c:v>
                </c:pt>
                <c:pt idx="16">
                  <c:v>9523.3160000000007</c:v>
                </c:pt>
                <c:pt idx="17">
                  <c:v>9965.1229999999996</c:v>
                </c:pt>
                <c:pt idx="18">
                  <c:v>11079.617</c:v>
                </c:pt>
                <c:pt idx="19">
                  <c:v>11228.293</c:v>
                </c:pt>
                <c:pt idx="20">
                  <c:v>10400.218999999999</c:v>
                </c:pt>
                <c:pt idx="21">
                  <c:v>11475.700999999999</c:v>
                </c:pt>
                <c:pt idx="22" formatCode="#,##0.00">
                  <c:v>12465.611999999999</c:v>
                </c:pt>
              </c:numCache>
            </c:numRef>
          </c:val>
          <c:extLst>
            <c:ext xmlns:c16="http://schemas.microsoft.com/office/drawing/2014/chart" uri="{C3380CC4-5D6E-409C-BE32-E72D297353CC}">
              <c16:uniqueId val="{00000017-D1CD-4381-B5A0-CFA06CC03C41}"/>
            </c:ext>
          </c:extLst>
        </c:ser>
        <c:dLbls>
          <c:showLegendKey val="0"/>
          <c:showVal val="0"/>
          <c:showCatName val="0"/>
          <c:showSerName val="0"/>
          <c:showPercent val="0"/>
          <c:showBubbleSize val="0"/>
        </c:dLbls>
        <c:gapWidth val="60"/>
        <c:overlap val="100"/>
        <c:axId val="1766909664"/>
        <c:axId val="1"/>
      </c:barChart>
      <c:catAx>
        <c:axId val="176690966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66909664"/>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64-40CD-8EF4-5AFE4789B213}"/>
                </c:ext>
              </c:extLst>
            </c:dLbl>
            <c:dLbl>
              <c:idx val="2"/>
              <c:layout>
                <c:manualLayout>
                  <c:x val="-1.4925373134328358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64-40CD-8EF4-5AFE4789B213}"/>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64-40CD-8EF4-5AFE4789B213}"/>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64-40CD-8EF4-5AFE4789B213}"/>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64-40CD-8EF4-5AFE4789B213}"/>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64-40CD-8EF4-5AFE4789B213}"/>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64-40CD-8EF4-5AFE4789B213}"/>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64-40CD-8EF4-5AFE4789B213}"/>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64-40CD-8EF4-5AFE4789B213}"/>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64-40CD-8EF4-5AFE4789B213}"/>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64-40CD-8EF4-5AFE4789B213}"/>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64-40CD-8EF4-5AFE4789B2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28.363603565365032</c:v>
                </c:pt>
                <c:pt idx="1">
                  <c:v>31.994522892597342</c:v>
                </c:pt>
                <c:pt idx="2">
                  <c:v>32.932477535301636</c:v>
                </c:pt>
                <c:pt idx="3">
                  <c:v>30.519980506822613</c:v>
                </c:pt>
                <c:pt idx="4">
                  <c:v>28.460679824561396</c:v>
                </c:pt>
                <c:pt idx="5">
                  <c:v>29.033264292095357</c:v>
                </c:pt>
                <c:pt idx="6">
                  <c:v>31.696487708724483</c:v>
                </c:pt>
                <c:pt idx="7">
                  <c:v>34.245988764928917</c:v>
                </c:pt>
                <c:pt idx="8">
                  <c:v>31.127413555781324</c:v>
                </c:pt>
                <c:pt idx="9">
                  <c:v>26.582846114963701</c:v>
                </c:pt>
                <c:pt idx="10">
                  <c:v>27.283073309030552</c:v>
                </c:pt>
                <c:pt idx="11">
                  <c:v>26.107807152236482</c:v>
                </c:pt>
                <c:pt idx="12">
                  <c:v>25.855619700675955</c:v>
                </c:pt>
                <c:pt idx="13">
                  <c:v>31.02553614526105</c:v>
                </c:pt>
                <c:pt idx="14">
                  <c:v>32.331634708916759</c:v>
                </c:pt>
                <c:pt idx="15">
                  <c:v>31.201912517895174</c:v>
                </c:pt>
                <c:pt idx="16">
                  <c:v>26.247677088400149</c:v>
                </c:pt>
                <c:pt idx="17">
                  <c:v>26.103541282401572</c:v>
                </c:pt>
                <c:pt idx="18">
                  <c:v>27.375301264889963</c:v>
                </c:pt>
                <c:pt idx="19">
                  <c:v>26.312613919388401</c:v>
                </c:pt>
                <c:pt idx="20">
                  <c:v>25.404524472070257</c:v>
                </c:pt>
                <c:pt idx="21">
                  <c:v>26.499103103873612</c:v>
                </c:pt>
                <c:pt idx="22">
                  <c:v>29.764403561025588</c:v>
                </c:pt>
              </c:numCache>
            </c:numRef>
          </c:val>
          <c:smooth val="0"/>
          <c:extLst>
            <c:ext xmlns:c16="http://schemas.microsoft.com/office/drawing/2014/chart" uri="{C3380CC4-5D6E-409C-BE32-E72D297353CC}">
              <c16:uniqueId val="{0000000C-1D64-40CD-8EF4-5AFE4789B213}"/>
            </c:ext>
          </c:extLst>
        </c:ser>
        <c:dLbls>
          <c:showLegendKey val="0"/>
          <c:showVal val="0"/>
          <c:showCatName val="0"/>
          <c:showSerName val="0"/>
          <c:showPercent val="0"/>
          <c:showBubbleSize val="0"/>
        </c:dLbls>
        <c:marker val="1"/>
        <c:smooth val="0"/>
        <c:axId val="1654001375"/>
        <c:axId val="1"/>
      </c:lineChart>
      <c:catAx>
        <c:axId val="16540013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654001375"/>
        <c:crosses val="min"/>
        <c:crossBetween val="midCat"/>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741935483870966E-2"/>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67-408D-887C-2AFF200DEE7B}"/>
                </c:ext>
              </c:extLst>
            </c:dLbl>
            <c:dLbl>
              <c:idx val="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67-408D-887C-2AFF200DEE7B}"/>
                </c:ext>
              </c:extLst>
            </c:dLbl>
            <c:dLbl>
              <c:idx val="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67-408D-887C-2AFF200DEE7B}"/>
                </c:ext>
              </c:extLst>
            </c:dLbl>
            <c:dLbl>
              <c:idx val="6"/>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67-408D-887C-2AFF200DEE7B}"/>
                </c:ext>
              </c:extLst>
            </c:dLbl>
            <c:dLbl>
              <c:idx val="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67-408D-887C-2AFF200DEE7B}"/>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67-408D-887C-2AFF200DEE7B}"/>
                </c:ext>
              </c:extLst>
            </c:dLbl>
            <c:dLbl>
              <c:idx val="1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67-408D-887C-2AFF200DEE7B}"/>
                </c:ext>
              </c:extLst>
            </c:dLbl>
            <c:dLbl>
              <c:idx val="17"/>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67-408D-887C-2AFF200DEE7B}"/>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67-408D-887C-2AFF200DEE7B}"/>
                </c:ext>
              </c:extLst>
            </c:dLbl>
            <c:dLbl>
              <c:idx val="2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67-408D-887C-2AFF200DEE7B}"/>
                </c:ext>
              </c:extLst>
            </c:dLbl>
            <c:dLbl>
              <c:idx val="2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67-408D-887C-2AFF200DEE7B}"/>
                </c:ext>
              </c:extLst>
            </c:dLbl>
            <c:dLbl>
              <c:idx val="2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67-408D-887C-2AFF200DEE7B}"/>
                </c:ext>
              </c:extLst>
            </c:dLbl>
            <c:dLbl>
              <c:idx val="2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67-408D-887C-2AFF200DEE7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#,##0.0;"-"#,##0.0</c:formatCode>
                <c:ptCount val="26"/>
                <c:pt idx="0">
                  <c:v>1.5509999999999999</c:v>
                </c:pt>
                <c:pt idx="1">
                  <c:v>1.427</c:v>
                </c:pt>
                <c:pt idx="2">
                  <c:v>1.7929999999999999</c:v>
                </c:pt>
                <c:pt idx="3" formatCode="General">
                  <c:v>1.0740000000000001</c:v>
                </c:pt>
                <c:pt idx="4" formatCode="General">
                  <c:v>1.42</c:v>
                </c:pt>
                <c:pt idx="5" formatCode="General">
                  <c:v>3.0390000000000001</c:v>
                </c:pt>
                <c:pt idx="6">
                  <c:v>3.621</c:v>
                </c:pt>
                <c:pt idx="7" formatCode="General">
                  <c:v>2.0270000000000001</c:v>
                </c:pt>
                <c:pt idx="8">
                  <c:v>5.4290000000000003</c:v>
                </c:pt>
                <c:pt idx="9" formatCode="General">
                  <c:v>0.59699999999999998</c:v>
                </c:pt>
                <c:pt idx="10" formatCode="General">
                  <c:v>1.72</c:v>
                </c:pt>
                <c:pt idx="11">
                  <c:v>3.1739999999999999</c:v>
                </c:pt>
                <c:pt idx="12" formatCode="General">
                  <c:v>1.6639999999999999</c:v>
                </c:pt>
                <c:pt idx="13" formatCode="General">
                  <c:v>2.105</c:v>
                </c:pt>
                <c:pt idx="14">
                  <c:v>3.1429999999999998</c:v>
                </c:pt>
                <c:pt idx="15" formatCode="General">
                  <c:v>2.1040000000000001</c:v>
                </c:pt>
                <c:pt idx="16" formatCode="General">
                  <c:v>2.0760000000000001</c:v>
                </c:pt>
                <c:pt idx="17">
                  <c:v>3.7989999999999999</c:v>
                </c:pt>
                <c:pt idx="18" formatCode="General">
                  <c:v>0.96899999999999997</c:v>
                </c:pt>
                <c:pt idx="19">
                  <c:v>0.66300000000000003</c:v>
                </c:pt>
                <c:pt idx="20" formatCode="General">
                  <c:v>-1.139</c:v>
                </c:pt>
                <c:pt idx="21" formatCode="General">
                  <c:v>2.4769999999999999</c:v>
                </c:pt>
                <c:pt idx="22">
                  <c:v>3.379</c:v>
                </c:pt>
                <c:pt idx="23">
                  <c:v>2.9</c:v>
                </c:pt>
                <c:pt idx="24">
                  <c:v>2.7</c:v>
                </c:pt>
                <c:pt idx="25">
                  <c:v>2.2999999999999998</c:v>
                </c:pt>
              </c:numCache>
            </c:numRef>
          </c:val>
          <c:smooth val="0"/>
          <c:extLst>
            <c:ext xmlns:c16="http://schemas.microsoft.com/office/drawing/2014/chart" uri="{C3380CC4-5D6E-409C-BE32-E72D297353CC}">
              <c16:uniqueId val="{0000000D-7867-408D-887C-2AFF200DEE7B}"/>
            </c:ext>
          </c:extLst>
        </c:ser>
        <c:dLbls>
          <c:showLegendKey val="0"/>
          <c:showVal val="0"/>
          <c:showCatName val="0"/>
          <c:showSerName val="0"/>
          <c:showPercent val="0"/>
          <c:showBubbleSize val="0"/>
        </c:dLbls>
        <c:marker val="1"/>
        <c:smooth val="0"/>
        <c:axId val="1663133903"/>
        <c:axId val="1"/>
      </c:lineChart>
      <c:catAx>
        <c:axId val="16631339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63133903"/>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65803108808289E-2"/>
          <c:y val="9.4795539033457249E-2"/>
          <c:w val="0.89678756476683941"/>
          <c:h val="0.84758364312267653"/>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DB-4406-BBCE-FE43C5929783}"/>
                </c:ext>
              </c:extLst>
            </c:dLbl>
            <c:dLbl>
              <c:idx val="1"/>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DB-4406-BBCE-FE43C5929783}"/>
                </c:ext>
              </c:extLst>
            </c:dLbl>
            <c:dLbl>
              <c:idx val="2"/>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2DB-4406-BBCE-FE43C5929783}"/>
                </c:ext>
              </c:extLst>
            </c:dLbl>
            <c:dLbl>
              <c:idx val="3"/>
              <c:layout>
                <c:manualLayout>
                  <c:x val="0"/>
                  <c:y val="-9.2936802973977691E-4"/>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DB-4406-BBCE-FE43C5929783}"/>
                </c:ext>
              </c:extLst>
            </c:dLbl>
            <c:dLbl>
              <c:idx val="4"/>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2DB-4406-BBCE-FE43C5929783}"/>
                </c:ext>
              </c:extLst>
            </c:dLbl>
            <c:dLbl>
              <c:idx val="5"/>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2DB-4406-BBCE-FE43C5929783}"/>
                </c:ext>
              </c:extLst>
            </c:dLbl>
            <c:dLbl>
              <c:idx val="6"/>
              <c:layout>
                <c:manualLayout>
                  <c:x val="0"/>
                  <c:y val="-9.2936802973977691E-4"/>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2DB-4406-BBCE-FE43C5929783}"/>
                </c:ext>
              </c:extLst>
            </c:dLbl>
            <c:dLbl>
              <c:idx val="7"/>
              <c:layout>
                <c:manualLayout>
                  <c:x val="0"/>
                  <c:y val="-9.2936802973977691E-4"/>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2DB-4406-BBCE-FE43C5929783}"/>
                </c:ext>
              </c:extLst>
            </c:dLbl>
            <c:dLbl>
              <c:idx val="8"/>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2DB-4406-BBCE-FE43C5929783}"/>
                </c:ext>
              </c:extLst>
            </c:dLbl>
            <c:dLbl>
              <c:idx val="9"/>
              <c:layout>
                <c:manualLayout>
                  <c:x val="0"/>
                  <c:y val="-9.2936802973977691E-4"/>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2DB-4406-BBCE-FE43C5929783}"/>
                </c:ext>
              </c:extLst>
            </c:dLbl>
            <c:dLbl>
              <c:idx val="10"/>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2DB-4406-BBCE-FE43C5929783}"/>
                </c:ext>
              </c:extLst>
            </c:dLbl>
            <c:dLbl>
              <c:idx val="11"/>
              <c:layout>
                <c:manualLayout>
                  <c:x val="0"/>
                  <c:y val="-9.2936802973977691E-4"/>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2DB-4406-BBCE-FE43C5929783}"/>
                </c:ext>
              </c:extLst>
            </c:dLbl>
            <c:dLbl>
              <c:idx val="12"/>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2DB-4406-BBCE-FE43C5929783}"/>
                </c:ext>
              </c:extLst>
            </c:dLbl>
            <c:dLbl>
              <c:idx val="13"/>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2DB-4406-BBCE-FE43C5929783}"/>
                </c:ext>
              </c:extLst>
            </c:dLbl>
            <c:dLbl>
              <c:idx val="14"/>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2DB-4406-BBCE-FE43C5929783}"/>
                </c:ext>
              </c:extLst>
            </c:dLbl>
            <c:dLbl>
              <c:idx val="15"/>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2DB-4406-BBCE-FE43C5929783}"/>
                </c:ext>
              </c:extLst>
            </c:dLbl>
            <c:dLbl>
              <c:idx val="16"/>
              <c:layout>
                <c:manualLayout>
                  <c:x val="0"/>
                  <c:y val="-9.2936802973977691E-4"/>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2DB-4406-BBCE-FE43C5929783}"/>
                </c:ext>
              </c:extLst>
            </c:dLbl>
            <c:dLbl>
              <c:idx val="17"/>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2DB-4406-BBCE-FE43C5929783}"/>
                </c:ext>
              </c:extLst>
            </c:dLbl>
            <c:dLbl>
              <c:idx val="18"/>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2DB-4406-BBCE-FE43C5929783}"/>
                </c:ext>
              </c:extLst>
            </c:dLbl>
            <c:dLbl>
              <c:idx val="19"/>
              <c:layout>
                <c:manualLayout>
                  <c:x val="0"/>
                  <c:y val="0"/>
                </c:manualLayout>
              </c:layout>
              <c:numFmt formatCode="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2DB-4406-BBCE-FE43C592978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2DB-4406-BBCE-FE43C5929783}"/>
                </c:ext>
              </c:extLst>
            </c:dLbl>
            <c:numFmt formatCode="0.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formatCode="#,##0">
                  <c:v>1.7090000000000001</c:v>
                </c:pt>
                <c:pt idx="1">
                  <c:v>1.9790000000000001</c:v>
                </c:pt>
                <c:pt idx="2">
                  <c:v>2.109</c:v>
                </c:pt>
                <c:pt idx="3">
                  <c:v>2.48</c:v>
                </c:pt>
                <c:pt idx="4">
                  <c:v>2.54</c:v>
                </c:pt>
                <c:pt idx="5">
                  <c:v>2.4940000000000002</c:v>
                </c:pt>
                <c:pt idx="6">
                  <c:v>3.2370000000000001</c:v>
                </c:pt>
                <c:pt idx="7">
                  <c:v>3.3370000000000002</c:v>
                </c:pt>
                <c:pt idx="8">
                  <c:v>3.44</c:v>
                </c:pt>
                <c:pt idx="9">
                  <c:v>3.8420000000000001</c:v>
                </c:pt>
                <c:pt idx="10">
                  <c:v>3.8290000000000002</c:v>
                </c:pt>
                <c:pt idx="11">
                  <c:v>4.2380000000000004</c:v>
                </c:pt>
                <c:pt idx="12">
                  <c:v>4.7229999999999999</c:v>
                </c:pt>
                <c:pt idx="13">
                  <c:v>5.0209999999999999</c:v>
                </c:pt>
                <c:pt idx="14">
                  <c:v>5.7080000000000002</c:v>
                </c:pt>
                <c:pt idx="15">
                  <c:v>6.0019999999999998</c:v>
                </c:pt>
                <c:pt idx="16">
                  <c:v>5.8220000000000001</c:v>
                </c:pt>
                <c:pt idx="17">
                  <c:v>6.27</c:v>
                </c:pt>
                <c:pt idx="18">
                  <c:v>6.59</c:v>
                </c:pt>
                <c:pt idx="19">
                  <c:v>7.1760000000000002</c:v>
                </c:pt>
                <c:pt idx="20" formatCode="#,##0">
                  <c:v>7.3330000000000002</c:v>
                </c:pt>
              </c:numCache>
            </c:numRef>
          </c:val>
          <c:extLst>
            <c:ext xmlns:c16="http://schemas.microsoft.com/office/drawing/2014/chart" uri="{C3380CC4-5D6E-409C-BE32-E72D297353CC}">
              <c16:uniqueId val="{00000015-D2DB-4406-BBCE-FE43C5929783}"/>
            </c:ext>
          </c:extLst>
        </c:ser>
        <c:ser>
          <c:idx val="1"/>
          <c:order val="1"/>
          <c:spPr>
            <a:solidFill>
              <a:srgbClr val="80CCE8"/>
            </a:solidFill>
            <a:ln w="9525" algn="ctr">
              <a:solidFill>
                <a:srgbClr val="808080"/>
              </a:solidFill>
              <a:prstDash val="solid"/>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#,##0;"-"#,##0</c:formatCode>
                <c:ptCount val="21"/>
                <c:pt idx="0">
                  <c:v>1.954</c:v>
                </c:pt>
                <c:pt idx="1">
                  <c:v>1.9390000000000001</c:v>
                </c:pt>
                <c:pt idx="2">
                  <c:v>2.0089999999999999</c:v>
                </c:pt>
                <c:pt idx="3">
                  <c:v>2.294</c:v>
                </c:pt>
                <c:pt idx="4">
                  <c:v>2.4470000000000001</c:v>
                </c:pt>
                <c:pt idx="5">
                  <c:v>2.6059999999999999</c:v>
                </c:pt>
                <c:pt idx="6">
                  <c:v>2.7709999999999999</c:v>
                </c:pt>
                <c:pt idx="7">
                  <c:v>2.9689999999999999</c:v>
                </c:pt>
                <c:pt idx="8">
                  <c:v>3.0350000000000001</c:v>
                </c:pt>
                <c:pt idx="9">
                  <c:v>3.0739999999999998</c:v>
                </c:pt>
                <c:pt idx="10">
                  <c:v>3.3879999999999999</c:v>
                </c:pt>
                <c:pt idx="11">
                  <c:v>3.7210000000000001</c:v>
                </c:pt>
                <c:pt idx="12">
                  <c:v>4.0339999999999998</c:v>
                </c:pt>
                <c:pt idx="13">
                  <c:v>4.2930000000000001</c:v>
                </c:pt>
                <c:pt idx="14">
                  <c:v>4.7210000000000001</c:v>
                </c:pt>
                <c:pt idx="15">
                  <c:v>5.2789999999999999</c:v>
                </c:pt>
                <c:pt idx="16">
                  <c:v>5.5860000000000003</c:v>
                </c:pt>
                <c:pt idx="17">
                  <c:v>5.8470000000000004</c:v>
                </c:pt>
                <c:pt idx="18">
                  <c:v>6.2670000000000003</c:v>
                </c:pt>
                <c:pt idx="19">
                  <c:v>6.5359999999999996</c:v>
                </c:pt>
                <c:pt idx="20" formatCode="#,##0">
                  <c:v>6.5650000000000004</c:v>
                </c:pt>
              </c:numCache>
            </c:numRef>
          </c:val>
          <c:extLst>
            <c:ext xmlns:c16="http://schemas.microsoft.com/office/drawing/2014/chart" uri="{C3380CC4-5D6E-409C-BE32-E72D297353CC}">
              <c16:uniqueId val="{00000016-D2DB-4406-BBCE-FE43C5929783}"/>
            </c:ext>
          </c:extLst>
        </c:ser>
        <c:dLbls>
          <c:showLegendKey val="0"/>
          <c:showVal val="0"/>
          <c:showCatName val="0"/>
          <c:showSerName val="0"/>
          <c:showPercent val="0"/>
          <c:showBubbleSize val="0"/>
        </c:dLbls>
        <c:gapWidth val="60"/>
        <c:overlap val="100"/>
        <c:axId val="154286224"/>
        <c:axId val="1"/>
      </c:barChart>
      <c:lineChart>
        <c:grouping val="standard"/>
        <c:varyColors val="0"/>
        <c:ser>
          <c:idx val="2"/>
          <c:order val="2"/>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2DB-4406-BBCE-FE43C5929783}"/>
                </c:ext>
              </c:extLst>
            </c:dLbl>
            <c:dLbl>
              <c:idx val="1"/>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2DB-4406-BBCE-FE43C5929783}"/>
                </c:ext>
              </c:extLst>
            </c:dLbl>
            <c:dLbl>
              <c:idx val="2"/>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2DB-4406-BBCE-FE43C5929783}"/>
                </c:ext>
              </c:extLst>
            </c:dLbl>
            <c:dLbl>
              <c:idx val="3"/>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2DB-4406-BBCE-FE43C5929783}"/>
                </c:ext>
              </c:extLst>
            </c:dLbl>
            <c:dLbl>
              <c:idx val="4"/>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2DB-4406-BBCE-FE43C5929783}"/>
                </c:ext>
              </c:extLst>
            </c:dLbl>
            <c:dLbl>
              <c:idx val="5"/>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2DB-4406-BBCE-FE43C5929783}"/>
                </c:ext>
              </c:extLst>
            </c:dLbl>
            <c:dLbl>
              <c:idx val="6"/>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2DB-4406-BBCE-FE43C5929783}"/>
                </c:ext>
              </c:extLst>
            </c:dLbl>
            <c:dLbl>
              <c:idx val="7"/>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2DB-4406-BBCE-FE43C5929783}"/>
                </c:ext>
              </c:extLst>
            </c:dLbl>
            <c:dLbl>
              <c:idx val="8"/>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2DB-4406-BBCE-FE43C5929783}"/>
                </c:ext>
              </c:extLst>
            </c:dLbl>
            <c:dLbl>
              <c:idx val="9"/>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2DB-4406-BBCE-FE43C5929783}"/>
                </c:ext>
              </c:extLst>
            </c:dLbl>
            <c:dLbl>
              <c:idx val="10"/>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2DB-4406-BBCE-FE43C5929783}"/>
                </c:ext>
              </c:extLst>
            </c:dLbl>
            <c:dLbl>
              <c:idx val="11"/>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2DB-4406-BBCE-FE43C5929783}"/>
                </c:ext>
              </c:extLst>
            </c:dLbl>
            <c:dLbl>
              <c:idx val="12"/>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2DB-4406-BBCE-FE43C5929783}"/>
                </c:ext>
              </c:extLst>
            </c:dLbl>
            <c:dLbl>
              <c:idx val="13"/>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2DB-4406-BBCE-FE43C5929783}"/>
                </c:ext>
              </c:extLst>
            </c:dLbl>
            <c:dLbl>
              <c:idx val="14"/>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2DB-4406-BBCE-FE43C5929783}"/>
                </c:ext>
              </c:extLst>
            </c:dLbl>
            <c:dLbl>
              <c:idx val="15"/>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2DB-4406-BBCE-FE43C5929783}"/>
                </c:ext>
              </c:extLst>
            </c:dLbl>
            <c:dLbl>
              <c:idx val="16"/>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2DB-4406-BBCE-FE43C5929783}"/>
                </c:ext>
              </c:extLst>
            </c:dLbl>
            <c:dLbl>
              <c:idx val="17"/>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2DB-4406-BBCE-FE43C5929783}"/>
                </c:ext>
              </c:extLst>
            </c:dLbl>
            <c:dLbl>
              <c:idx val="18"/>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2DB-4406-BBCE-FE43C5929783}"/>
                </c:ext>
              </c:extLst>
            </c:dLbl>
            <c:dLbl>
              <c:idx val="19"/>
              <c:layout>
                <c:manualLayout>
                  <c:x val="0"/>
                  <c:y val="-0.10037174721189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2DB-4406-BBCE-FE43C592978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Sheet1!$A$3:$U$3</c:f>
              <c:numCache>
                <c:formatCode>#,##0;"-"#,##0</c:formatCode>
                <c:ptCount val="21"/>
                <c:pt idx="0">
                  <c:v>46.7</c:v>
                </c:pt>
                <c:pt idx="1">
                  <c:v>50.5</c:v>
                </c:pt>
                <c:pt idx="2">
                  <c:v>51.2</c:v>
                </c:pt>
                <c:pt idx="3">
                  <c:v>51.9</c:v>
                </c:pt>
                <c:pt idx="4">
                  <c:v>50.9</c:v>
                </c:pt>
                <c:pt idx="5">
                  <c:v>48.9</c:v>
                </c:pt>
                <c:pt idx="6">
                  <c:v>53.87238</c:v>
                </c:pt>
                <c:pt idx="7">
                  <c:v>52.917270000000002</c:v>
                </c:pt>
                <c:pt idx="8">
                  <c:v>53.120980000000003</c:v>
                </c:pt>
                <c:pt idx="9">
                  <c:v>55.554409999999997</c:v>
                </c:pt>
                <c:pt idx="10">
                  <c:v>53.056620000000002</c:v>
                </c:pt>
                <c:pt idx="11">
                  <c:v>53.25</c:v>
                </c:pt>
                <c:pt idx="12">
                  <c:v>53.931350000000002</c:v>
                </c:pt>
                <c:pt idx="13">
                  <c:v>53.905610000000003</c:v>
                </c:pt>
                <c:pt idx="14">
                  <c:v>54.735289999999999</c:v>
                </c:pt>
                <c:pt idx="15">
                  <c:v>53.261130000000001</c:v>
                </c:pt>
                <c:pt idx="16">
                  <c:v>51.03</c:v>
                </c:pt>
                <c:pt idx="17">
                  <c:v>51.75</c:v>
                </c:pt>
                <c:pt idx="18">
                  <c:v>51.26</c:v>
                </c:pt>
                <c:pt idx="19">
                  <c:v>52.33</c:v>
                </c:pt>
                <c:pt idx="20">
                  <c:v>52.75</c:v>
                </c:pt>
              </c:numCache>
            </c:numRef>
          </c:val>
          <c:smooth val="0"/>
          <c:extLst>
            <c:ext xmlns:c16="http://schemas.microsoft.com/office/drawing/2014/chart" uri="{C3380CC4-5D6E-409C-BE32-E72D297353CC}">
              <c16:uniqueId val="{0000002B-D2DB-4406-BBCE-FE43C5929783}"/>
            </c:ext>
          </c:extLst>
        </c:ser>
        <c:dLbls>
          <c:showLegendKey val="0"/>
          <c:showVal val="0"/>
          <c:showCatName val="0"/>
          <c:showSerName val="0"/>
          <c:showPercent val="0"/>
          <c:showBubbleSize val="0"/>
        </c:dLbls>
        <c:marker val="1"/>
        <c:smooth val="0"/>
        <c:axId val="3"/>
        <c:axId val="2"/>
      </c:lineChart>
      <c:catAx>
        <c:axId val="15428622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8"/>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4286224"/>
        <c:crosses val="min"/>
        <c:crossBetween val="between"/>
      </c:valAx>
      <c:valAx>
        <c:axId val="2"/>
        <c:scaling>
          <c:orientation val="minMax"/>
          <c:max val="6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10"/>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99739-E1D4-4121-8DF2-37BEE7873A7D}" type="doc">
      <dgm:prSet loTypeId="urn:microsoft.com/office/officeart/2005/8/layout/pyramid1" loCatId="pyramid" qsTypeId="urn:microsoft.com/office/officeart/2005/8/quickstyle/simple1" qsCatId="simple" csTypeId="urn:microsoft.com/office/officeart/2005/8/colors/accent3_3" csCatId="accent3" phldr="1"/>
      <dgm:spPr/>
    </dgm:pt>
    <dgm:pt modelId="{AFFC205B-8D7E-484B-9B59-8194980461C7}">
      <dgm:prSet phldrT="[Text]" custT="1"/>
      <dgm:spPr>
        <a:solidFill>
          <a:srgbClr val="A4BDCD"/>
        </a:solidFill>
      </dgm:spPr>
      <dgm:t>
        <a:bodyPr lIns="0" tIns="0" rIns="0" bIns="0"/>
        <a:lstStyle/>
        <a:p>
          <a:r>
            <a:rPr lang="ja-JP" altLang="en-US" sz="1200" b="1" dirty="0"/>
            <a:t>国</a:t>
          </a:r>
          <a:endParaRPr lang="en-SG" altLang="ja-JP" sz="1200" b="1" dirty="0"/>
        </a:p>
      </dgm:t>
    </dgm:pt>
    <dgm:pt modelId="{3B5D0B5B-4AD8-487C-A383-C5FEABA9A318}" type="parTrans" cxnId="{D58F1AC6-9A01-4D8A-AC77-79019B75894D}">
      <dgm:prSet/>
      <dgm:spPr/>
      <dgm:t>
        <a:bodyPr/>
        <a:lstStyle/>
        <a:p>
          <a:endParaRPr lang="en-SG" sz="1100"/>
        </a:p>
      </dgm:t>
    </dgm:pt>
    <dgm:pt modelId="{6C0FD51B-6836-4757-B661-F844BF99CC78}" type="sibTrans" cxnId="{D58F1AC6-9A01-4D8A-AC77-79019B75894D}">
      <dgm:prSet/>
      <dgm:spPr/>
      <dgm:t>
        <a:bodyPr/>
        <a:lstStyle/>
        <a:p>
          <a:endParaRPr lang="en-SG" sz="1100"/>
        </a:p>
      </dgm:t>
    </dgm:pt>
    <dgm:pt modelId="{7606E57A-268F-45C9-89E7-C997D435C0E7}">
      <dgm:prSet phldrT="[Text]" custT="1"/>
      <dgm:spPr>
        <a:solidFill>
          <a:srgbClr val="40647F"/>
        </a:solidFill>
        <a:effectLst/>
      </dgm:spPr>
      <dgm:t>
        <a:bodyPr lIns="0" tIns="0" rIns="0" bIns="0"/>
        <a:lstStyle/>
        <a:p>
          <a:r>
            <a:rPr lang="ja-JP" altLang="en-US" sz="1200" b="1" dirty="0">
              <a:solidFill>
                <a:schemeClr val="bg1"/>
              </a:solidFill>
            </a:rPr>
            <a:t>州保健局</a:t>
          </a:r>
          <a:endParaRPr lang="en-SG" altLang="ja-JP" sz="1200" b="1" dirty="0">
            <a:solidFill>
              <a:schemeClr val="bg1"/>
            </a:solidFill>
          </a:endParaRPr>
        </a:p>
        <a:p>
          <a:r>
            <a:rPr lang="en-SG" altLang="ja-JP" sz="1100" dirty="0">
              <a:solidFill>
                <a:schemeClr val="bg1"/>
              </a:solidFill>
            </a:rPr>
            <a:t>(State Health Departments)</a:t>
          </a:r>
          <a:endParaRPr lang="en-SG" sz="1100" dirty="0">
            <a:solidFill>
              <a:schemeClr val="bg1"/>
            </a:solidFill>
          </a:endParaRPr>
        </a:p>
      </dgm:t>
    </dgm:pt>
    <dgm:pt modelId="{EE4AA3DF-D350-4F29-8A77-4EA066BF7132}" type="parTrans" cxnId="{38CF54C6-5195-43C2-95BF-C47DC33854B5}">
      <dgm:prSet/>
      <dgm:spPr/>
      <dgm:t>
        <a:bodyPr/>
        <a:lstStyle/>
        <a:p>
          <a:endParaRPr lang="en-SG" sz="1100"/>
        </a:p>
      </dgm:t>
    </dgm:pt>
    <dgm:pt modelId="{A113D468-4AFE-4469-A9C9-7B554A9ECD3A}" type="sibTrans" cxnId="{38CF54C6-5195-43C2-95BF-C47DC33854B5}">
      <dgm:prSet/>
      <dgm:spPr/>
      <dgm:t>
        <a:bodyPr/>
        <a:lstStyle/>
        <a:p>
          <a:endParaRPr lang="en-SG" sz="1100"/>
        </a:p>
      </dgm:t>
    </dgm:pt>
    <dgm:pt modelId="{9F24EF00-B4B5-4BCF-AF01-2008FD2A7C08}">
      <dgm:prSet phldrT="[Text]" custT="1"/>
      <dgm:spPr>
        <a:solidFill>
          <a:schemeClr val="accent2"/>
        </a:solidFill>
      </dgm:spPr>
      <dgm:t>
        <a:bodyPr lIns="0" tIns="0" rIns="0" bIns="0"/>
        <a:lstStyle/>
        <a:p>
          <a:r>
            <a:rPr lang="ja-JP" altLang="en-US" sz="1200" b="1" dirty="0"/>
            <a:t>地区保健局</a:t>
          </a:r>
          <a:endParaRPr lang="en-SG" altLang="ja-JP" sz="1200" b="1" dirty="0"/>
        </a:p>
        <a:p>
          <a:r>
            <a:rPr lang="en-SG" altLang="ja-JP" sz="1100" dirty="0"/>
            <a:t>(District Health Offices)</a:t>
          </a:r>
          <a:endParaRPr lang="en-SG" sz="1100" dirty="0"/>
        </a:p>
      </dgm:t>
    </dgm:pt>
    <dgm:pt modelId="{3098E5F1-5D58-44BD-A4EB-1B1A142961EE}" type="parTrans" cxnId="{1BFFEDF8-8AFE-4B27-8FDB-FC785ADE84BB}">
      <dgm:prSet/>
      <dgm:spPr/>
      <dgm:t>
        <a:bodyPr/>
        <a:lstStyle/>
        <a:p>
          <a:endParaRPr lang="en-SG" sz="1100"/>
        </a:p>
      </dgm:t>
    </dgm:pt>
    <dgm:pt modelId="{B60F076F-31EC-46BB-883A-5E2AE0940CE2}" type="sibTrans" cxnId="{1BFFEDF8-8AFE-4B27-8FDB-FC785ADE84BB}">
      <dgm:prSet/>
      <dgm:spPr/>
      <dgm:t>
        <a:bodyPr/>
        <a:lstStyle/>
        <a:p>
          <a:endParaRPr lang="en-SG" sz="1100"/>
        </a:p>
      </dgm:t>
    </dgm:pt>
    <dgm:pt modelId="{0CCB5BB0-F4B7-487D-B04B-30FBC1D0691D}">
      <dgm:prSet phldrT="[Text]" custT="1"/>
      <dgm:spPr>
        <a:solidFill>
          <a:srgbClr val="CFE0EB"/>
        </a:solidFill>
      </dgm:spPr>
      <dgm:t>
        <a:bodyPr lIns="0" tIns="0" rIns="0" bIns="0"/>
        <a:lstStyle/>
        <a:p>
          <a:r>
            <a:rPr lang="ja-JP" altLang="en-US" sz="1200" b="1" dirty="0"/>
            <a:t>ヘルスクリニック</a:t>
          </a:r>
          <a:endParaRPr lang="en-SG" sz="1200" b="1" dirty="0"/>
        </a:p>
      </dgm:t>
    </dgm:pt>
    <dgm:pt modelId="{FC431D52-094C-48C6-B6CF-2D6053FC30F0}" type="parTrans" cxnId="{BCA4A64D-A784-417A-B8A5-85143C24ADD5}">
      <dgm:prSet/>
      <dgm:spPr/>
      <dgm:t>
        <a:bodyPr/>
        <a:lstStyle/>
        <a:p>
          <a:endParaRPr lang="en-SG" sz="1100"/>
        </a:p>
      </dgm:t>
    </dgm:pt>
    <dgm:pt modelId="{9AA67C4E-CD8B-4A5A-BD25-60907D2C0F02}" type="sibTrans" cxnId="{BCA4A64D-A784-417A-B8A5-85143C24ADD5}">
      <dgm:prSet/>
      <dgm:spPr/>
      <dgm:t>
        <a:bodyPr/>
        <a:lstStyle/>
        <a:p>
          <a:endParaRPr lang="en-SG" sz="1100"/>
        </a:p>
      </dgm:t>
    </dgm:pt>
    <dgm:pt modelId="{91BFBC92-FF47-4F84-A6AF-FBC2CC393385}">
      <dgm:prSet phldrT="[Text]" custT="1"/>
      <dgm:spPr>
        <a:solidFill>
          <a:schemeClr val="accent1"/>
        </a:solidFill>
        <a:effectLst/>
      </dgm:spPr>
      <dgm:t>
        <a:bodyPr lIns="72000" tIns="72000" rIns="72000" bIns="72000"/>
        <a:lstStyle/>
        <a:p>
          <a:r>
            <a:rPr lang="ja-JP" altLang="en-US" sz="1100" dirty="0">
              <a:solidFill>
                <a:schemeClr val="bg1"/>
              </a:solidFill>
            </a:rPr>
            <a:t>州全域の主に二次医療を管轄　（</a:t>
          </a:r>
          <a:r>
            <a:rPr lang="en-US" altLang="ja-JP" sz="1100" dirty="0">
              <a:solidFill>
                <a:schemeClr val="bg1"/>
              </a:solidFill>
            </a:rPr>
            <a:t>15</a:t>
          </a:r>
          <a:r>
            <a:rPr lang="ja-JP" altLang="en-US" sz="1100" dirty="0">
              <a:solidFill>
                <a:schemeClr val="bg1"/>
              </a:solidFill>
            </a:rPr>
            <a:t>州）</a:t>
          </a:r>
          <a:endParaRPr lang="en-SG" sz="1100" dirty="0">
            <a:solidFill>
              <a:schemeClr val="bg1"/>
            </a:solidFill>
          </a:endParaRPr>
        </a:p>
      </dgm:t>
    </dgm:pt>
    <dgm:pt modelId="{FD79559A-FB81-4E0B-BF9F-088293549D3E}" type="parTrans" cxnId="{C72ADCB3-594C-401E-A137-BC04F0B7917A}">
      <dgm:prSet/>
      <dgm:spPr/>
      <dgm:t>
        <a:bodyPr/>
        <a:lstStyle/>
        <a:p>
          <a:endParaRPr lang="en-SG"/>
        </a:p>
      </dgm:t>
    </dgm:pt>
    <dgm:pt modelId="{B1003399-D4D7-4E62-96E9-33F467E34F60}" type="sibTrans" cxnId="{C72ADCB3-594C-401E-A137-BC04F0B7917A}">
      <dgm:prSet/>
      <dgm:spPr/>
      <dgm:t>
        <a:bodyPr/>
        <a:lstStyle/>
        <a:p>
          <a:endParaRPr lang="en-SG"/>
        </a:p>
      </dgm:t>
    </dgm:pt>
    <dgm:pt modelId="{089181E6-921B-484B-83F8-B27239D991D7}">
      <dgm:prSet phldrT="[Text]" custT="1"/>
      <dgm:spPr>
        <a:solidFill>
          <a:schemeClr val="accent2"/>
        </a:solidFill>
      </dgm:spPr>
      <dgm:t>
        <a:bodyPr lIns="72000" tIns="72000" rIns="72000" bIns="72000"/>
        <a:lstStyle/>
        <a:p>
          <a:r>
            <a:rPr lang="ja-JP" altLang="en-US" sz="1100" dirty="0"/>
            <a:t>地区全域の主に一次医療を管轄（</a:t>
          </a:r>
          <a:r>
            <a:rPr lang="en-US" altLang="ja-JP" sz="1100" dirty="0"/>
            <a:t>144</a:t>
          </a:r>
          <a:r>
            <a:rPr lang="ja-JP" altLang="en-US" sz="1100" dirty="0"/>
            <a:t>地区）</a:t>
          </a:r>
          <a:endParaRPr lang="en-SG" sz="1100" dirty="0"/>
        </a:p>
      </dgm:t>
    </dgm:pt>
    <dgm:pt modelId="{2B0853DE-8A92-4084-869C-738DED30D385}" type="parTrans" cxnId="{B0DCFD9A-7857-4C1B-B0C7-CB622DB7274B}">
      <dgm:prSet/>
      <dgm:spPr/>
      <dgm:t>
        <a:bodyPr/>
        <a:lstStyle/>
        <a:p>
          <a:endParaRPr lang="en-SG"/>
        </a:p>
      </dgm:t>
    </dgm:pt>
    <dgm:pt modelId="{6788A4F4-4ACA-4009-B4E5-4BCE3EBD4F5C}" type="sibTrans" cxnId="{B0DCFD9A-7857-4C1B-B0C7-CB622DB7274B}">
      <dgm:prSet/>
      <dgm:spPr/>
      <dgm:t>
        <a:bodyPr/>
        <a:lstStyle/>
        <a:p>
          <a:endParaRPr lang="en-SG"/>
        </a:p>
      </dgm:t>
    </dgm:pt>
    <dgm:pt modelId="{F739396C-96ED-4FB4-902A-39B6117F18C8}">
      <dgm:prSet phldrT="[Text]" custT="1"/>
      <dgm:spPr>
        <a:solidFill>
          <a:srgbClr val="B4CBDA">
            <a:alpha val="90000"/>
          </a:srgbClr>
        </a:solidFill>
      </dgm:spPr>
      <dgm:t>
        <a:bodyPr lIns="72000" tIns="72000" rIns="72000" bIns="72000"/>
        <a:lstStyle/>
        <a:p>
          <a:r>
            <a:rPr lang="ja-JP" altLang="en-US" sz="1100" dirty="0"/>
            <a:t>国全体の主に三次医療を管轄</a:t>
          </a:r>
          <a:endParaRPr lang="en-SG" sz="1100" dirty="0"/>
        </a:p>
      </dgm:t>
    </dgm:pt>
    <dgm:pt modelId="{2B980FFA-EDCA-4273-AFFB-A6FEF1EF56BD}" type="parTrans" cxnId="{86252216-4E9A-4D6D-89A2-03792415C373}">
      <dgm:prSet/>
      <dgm:spPr/>
      <dgm:t>
        <a:bodyPr/>
        <a:lstStyle/>
        <a:p>
          <a:endParaRPr lang="en-SG"/>
        </a:p>
      </dgm:t>
    </dgm:pt>
    <dgm:pt modelId="{00CA9644-4721-4570-93BC-44ADA17A3429}" type="sibTrans" cxnId="{86252216-4E9A-4D6D-89A2-03792415C373}">
      <dgm:prSet/>
      <dgm:spPr/>
      <dgm:t>
        <a:bodyPr/>
        <a:lstStyle/>
        <a:p>
          <a:endParaRPr lang="en-SG"/>
        </a:p>
      </dgm:t>
    </dgm:pt>
    <dgm:pt modelId="{DD9740CA-F0D9-4795-AB86-2AD586A78749}">
      <dgm:prSet phldrT="[Text]" custT="1"/>
      <dgm:spPr>
        <a:solidFill>
          <a:srgbClr val="CFE0EB">
            <a:alpha val="90000"/>
          </a:srgbClr>
        </a:solidFill>
      </dgm:spPr>
      <dgm:t>
        <a:bodyPr lIns="72000" tIns="72000" rIns="72000" bIns="72000"/>
        <a:lstStyle/>
        <a:p>
          <a:r>
            <a:rPr lang="ja-JP" altLang="en-US" sz="1100" dirty="0"/>
            <a:t>地区保健局がヘルスクリニック等を管轄</a:t>
          </a:r>
          <a:endParaRPr lang="en-SG" sz="1100" dirty="0"/>
        </a:p>
      </dgm:t>
    </dgm:pt>
    <dgm:pt modelId="{5E7DE287-3651-4A12-86CF-0436568FEAC3}" type="parTrans" cxnId="{E9EF2171-4590-442C-8130-5602B8AC1146}">
      <dgm:prSet/>
      <dgm:spPr/>
      <dgm:t>
        <a:bodyPr/>
        <a:lstStyle/>
        <a:p>
          <a:endParaRPr lang="en-SG"/>
        </a:p>
      </dgm:t>
    </dgm:pt>
    <dgm:pt modelId="{7AA051B3-2140-4E1B-825F-3624A94154EC}" type="sibTrans" cxnId="{E9EF2171-4590-442C-8130-5602B8AC1146}">
      <dgm:prSet/>
      <dgm:spPr/>
      <dgm:t>
        <a:bodyPr/>
        <a:lstStyle/>
        <a:p>
          <a:endParaRPr lang="en-SG"/>
        </a:p>
      </dgm:t>
    </dgm:pt>
    <dgm:pt modelId="{2FAA4D2F-E807-4EFD-8E15-B11BDC998A59}" type="pres">
      <dgm:prSet presAssocID="{88499739-E1D4-4121-8DF2-37BEE7873A7D}" presName="Name0" presStyleCnt="0">
        <dgm:presLayoutVars>
          <dgm:dir val="rev"/>
          <dgm:animLvl val="lvl"/>
          <dgm:resizeHandles val="exact"/>
        </dgm:presLayoutVars>
      </dgm:prSet>
      <dgm:spPr/>
    </dgm:pt>
    <dgm:pt modelId="{D3087DE2-0883-4624-9730-4F896D1573FA}" type="pres">
      <dgm:prSet presAssocID="{AFFC205B-8D7E-484B-9B59-8194980461C7}" presName="Name8" presStyleCnt="0"/>
      <dgm:spPr/>
    </dgm:pt>
    <dgm:pt modelId="{77452923-D482-4E80-9D8B-487D2F3B75CA}" type="pres">
      <dgm:prSet presAssocID="{AFFC205B-8D7E-484B-9B59-8194980461C7}" presName="acctBkgd" presStyleLbl="alignAcc1" presStyleIdx="0" presStyleCnt="4"/>
      <dgm:spPr/>
    </dgm:pt>
    <dgm:pt modelId="{38F17C7C-1832-4A6C-B86A-86CB24F2F3BE}" type="pres">
      <dgm:prSet presAssocID="{AFFC205B-8D7E-484B-9B59-8194980461C7}" presName="acctTx" presStyleLbl="alignAcc1" presStyleIdx="0" presStyleCnt="4">
        <dgm:presLayoutVars>
          <dgm:bulletEnabled val="1"/>
        </dgm:presLayoutVars>
      </dgm:prSet>
      <dgm:spPr/>
    </dgm:pt>
    <dgm:pt modelId="{B9EB3F67-41EA-45EA-90E2-E9D07E96E615}" type="pres">
      <dgm:prSet presAssocID="{AFFC205B-8D7E-484B-9B59-8194980461C7}" presName="level" presStyleLbl="node1" presStyleIdx="0" presStyleCnt="4">
        <dgm:presLayoutVars>
          <dgm:chMax val="1"/>
          <dgm:bulletEnabled val="1"/>
        </dgm:presLayoutVars>
      </dgm:prSet>
      <dgm:spPr/>
    </dgm:pt>
    <dgm:pt modelId="{4E3B99EB-1975-463F-896C-6DFB68E09A42}" type="pres">
      <dgm:prSet presAssocID="{AFFC205B-8D7E-484B-9B59-8194980461C7}" presName="levelTx" presStyleLbl="revTx" presStyleIdx="0" presStyleCnt="0">
        <dgm:presLayoutVars>
          <dgm:chMax val="1"/>
          <dgm:bulletEnabled val="1"/>
        </dgm:presLayoutVars>
      </dgm:prSet>
      <dgm:spPr/>
    </dgm:pt>
    <dgm:pt modelId="{C36A3EB3-5266-472B-B856-FD8B911071C8}" type="pres">
      <dgm:prSet presAssocID="{7606E57A-268F-45C9-89E7-C997D435C0E7}" presName="Name8" presStyleCnt="0"/>
      <dgm:spPr/>
    </dgm:pt>
    <dgm:pt modelId="{CC35B67B-0B49-4416-904A-0934029BF893}" type="pres">
      <dgm:prSet presAssocID="{7606E57A-268F-45C9-89E7-C997D435C0E7}" presName="acctBkgd" presStyleLbl="alignAcc1" presStyleIdx="1" presStyleCnt="4"/>
      <dgm:spPr/>
    </dgm:pt>
    <dgm:pt modelId="{E7545C42-1AF9-48E2-AD0E-67ADEA06EEB1}" type="pres">
      <dgm:prSet presAssocID="{7606E57A-268F-45C9-89E7-C997D435C0E7}" presName="acctTx" presStyleLbl="alignAcc1" presStyleIdx="1" presStyleCnt="4">
        <dgm:presLayoutVars>
          <dgm:bulletEnabled val="1"/>
        </dgm:presLayoutVars>
      </dgm:prSet>
      <dgm:spPr/>
    </dgm:pt>
    <dgm:pt modelId="{36939FF7-8FD9-44E0-B773-27CB84791496}" type="pres">
      <dgm:prSet presAssocID="{7606E57A-268F-45C9-89E7-C997D435C0E7}" presName="level" presStyleLbl="node1" presStyleIdx="1" presStyleCnt="4">
        <dgm:presLayoutVars>
          <dgm:chMax val="1"/>
          <dgm:bulletEnabled val="1"/>
        </dgm:presLayoutVars>
      </dgm:prSet>
      <dgm:spPr/>
    </dgm:pt>
    <dgm:pt modelId="{3CB7A5B0-D8BD-4137-8342-2B685A198BAC}" type="pres">
      <dgm:prSet presAssocID="{7606E57A-268F-45C9-89E7-C997D435C0E7}" presName="levelTx" presStyleLbl="revTx" presStyleIdx="0" presStyleCnt="0">
        <dgm:presLayoutVars>
          <dgm:chMax val="1"/>
          <dgm:bulletEnabled val="1"/>
        </dgm:presLayoutVars>
      </dgm:prSet>
      <dgm:spPr/>
    </dgm:pt>
    <dgm:pt modelId="{7B9B133F-CEA8-4D6D-945A-B54D0ED92BFB}" type="pres">
      <dgm:prSet presAssocID="{9F24EF00-B4B5-4BCF-AF01-2008FD2A7C08}" presName="Name8" presStyleCnt="0"/>
      <dgm:spPr/>
    </dgm:pt>
    <dgm:pt modelId="{CF9D471D-FFB0-4801-BCC1-4E2729F10C8B}" type="pres">
      <dgm:prSet presAssocID="{9F24EF00-B4B5-4BCF-AF01-2008FD2A7C08}" presName="acctBkgd" presStyleLbl="alignAcc1" presStyleIdx="2" presStyleCnt="4"/>
      <dgm:spPr/>
    </dgm:pt>
    <dgm:pt modelId="{CC0A24B8-7CF7-4446-A894-9CC4B4861E4D}" type="pres">
      <dgm:prSet presAssocID="{9F24EF00-B4B5-4BCF-AF01-2008FD2A7C08}" presName="acctTx" presStyleLbl="alignAcc1" presStyleIdx="2" presStyleCnt="4">
        <dgm:presLayoutVars>
          <dgm:bulletEnabled val="1"/>
        </dgm:presLayoutVars>
      </dgm:prSet>
      <dgm:spPr/>
    </dgm:pt>
    <dgm:pt modelId="{2DC07F20-09E7-4D96-834A-E0209A070161}" type="pres">
      <dgm:prSet presAssocID="{9F24EF00-B4B5-4BCF-AF01-2008FD2A7C08}" presName="level" presStyleLbl="node1" presStyleIdx="2" presStyleCnt="4">
        <dgm:presLayoutVars>
          <dgm:chMax val="1"/>
          <dgm:bulletEnabled val="1"/>
        </dgm:presLayoutVars>
      </dgm:prSet>
      <dgm:spPr/>
    </dgm:pt>
    <dgm:pt modelId="{8FBAA476-9EC5-4829-B8D5-031EA26870EA}" type="pres">
      <dgm:prSet presAssocID="{9F24EF00-B4B5-4BCF-AF01-2008FD2A7C08}" presName="levelTx" presStyleLbl="revTx" presStyleIdx="0" presStyleCnt="0">
        <dgm:presLayoutVars>
          <dgm:chMax val="1"/>
          <dgm:bulletEnabled val="1"/>
        </dgm:presLayoutVars>
      </dgm:prSet>
      <dgm:spPr/>
    </dgm:pt>
    <dgm:pt modelId="{0C80BEF8-0748-4EDC-82B3-B89D42BA8EB5}" type="pres">
      <dgm:prSet presAssocID="{0CCB5BB0-F4B7-487D-B04B-30FBC1D0691D}" presName="Name8" presStyleCnt="0"/>
      <dgm:spPr/>
    </dgm:pt>
    <dgm:pt modelId="{BFBCE146-990D-4D3F-9D88-D5C9C457CF5E}" type="pres">
      <dgm:prSet presAssocID="{0CCB5BB0-F4B7-487D-B04B-30FBC1D0691D}" presName="acctBkgd" presStyleLbl="alignAcc1" presStyleIdx="3" presStyleCnt="4"/>
      <dgm:spPr/>
    </dgm:pt>
    <dgm:pt modelId="{C70EE330-A5A2-410A-BC59-F1AB83843B1C}" type="pres">
      <dgm:prSet presAssocID="{0CCB5BB0-F4B7-487D-B04B-30FBC1D0691D}" presName="acctTx" presStyleLbl="alignAcc1" presStyleIdx="3" presStyleCnt="4">
        <dgm:presLayoutVars>
          <dgm:bulletEnabled val="1"/>
        </dgm:presLayoutVars>
      </dgm:prSet>
      <dgm:spPr/>
    </dgm:pt>
    <dgm:pt modelId="{BDB41853-56D5-4537-9E28-FDFFFFA675CA}" type="pres">
      <dgm:prSet presAssocID="{0CCB5BB0-F4B7-487D-B04B-30FBC1D0691D}" presName="level" presStyleLbl="node1" presStyleIdx="3" presStyleCnt="4">
        <dgm:presLayoutVars>
          <dgm:chMax val="1"/>
          <dgm:bulletEnabled val="1"/>
        </dgm:presLayoutVars>
      </dgm:prSet>
      <dgm:spPr/>
    </dgm:pt>
    <dgm:pt modelId="{E6FC6C0F-DB0A-4AFC-B79E-8448A92D0D54}" type="pres">
      <dgm:prSet presAssocID="{0CCB5BB0-F4B7-487D-B04B-30FBC1D0691D}" presName="levelTx" presStyleLbl="revTx" presStyleIdx="0" presStyleCnt="0">
        <dgm:presLayoutVars>
          <dgm:chMax val="1"/>
          <dgm:bulletEnabled val="1"/>
        </dgm:presLayoutVars>
      </dgm:prSet>
      <dgm:spPr/>
    </dgm:pt>
  </dgm:ptLst>
  <dgm:cxnLst>
    <dgm:cxn modelId="{E2395502-37A3-4069-B4B5-96C97FF94E15}" type="presOf" srcId="{F739396C-96ED-4FB4-902A-39B6117F18C8}" destId="{38F17C7C-1832-4A6C-B86A-86CB24F2F3BE}" srcOrd="1" destOrd="0" presId="urn:microsoft.com/office/officeart/2005/8/layout/pyramid1"/>
    <dgm:cxn modelId="{86252216-4E9A-4D6D-89A2-03792415C373}" srcId="{AFFC205B-8D7E-484B-9B59-8194980461C7}" destId="{F739396C-96ED-4FB4-902A-39B6117F18C8}" srcOrd="0" destOrd="0" parTransId="{2B980FFA-EDCA-4273-AFFB-A6FEF1EF56BD}" sibTransId="{00CA9644-4721-4570-93BC-44ADA17A3429}"/>
    <dgm:cxn modelId="{9F0B7569-94DD-427B-8DB2-074AD19CA590}" type="presOf" srcId="{AFFC205B-8D7E-484B-9B59-8194980461C7}" destId="{B9EB3F67-41EA-45EA-90E2-E9D07E96E615}" srcOrd="0" destOrd="0" presId="urn:microsoft.com/office/officeart/2005/8/layout/pyramid1"/>
    <dgm:cxn modelId="{BCA4A64D-A784-417A-B8A5-85143C24ADD5}" srcId="{88499739-E1D4-4121-8DF2-37BEE7873A7D}" destId="{0CCB5BB0-F4B7-487D-B04B-30FBC1D0691D}" srcOrd="3" destOrd="0" parTransId="{FC431D52-094C-48C6-B6CF-2D6053FC30F0}" sibTransId="{9AA67C4E-CD8B-4A5A-BD25-60907D2C0F02}"/>
    <dgm:cxn modelId="{64F4A170-42D9-4D6A-ABC2-4783172ED5B8}" type="presOf" srcId="{88499739-E1D4-4121-8DF2-37BEE7873A7D}" destId="{2FAA4D2F-E807-4EFD-8E15-B11BDC998A59}" srcOrd="0" destOrd="0" presId="urn:microsoft.com/office/officeart/2005/8/layout/pyramid1"/>
    <dgm:cxn modelId="{D73CD470-5591-4AB5-AE37-55976D116C14}" type="presOf" srcId="{7606E57A-268F-45C9-89E7-C997D435C0E7}" destId="{36939FF7-8FD9-44E0-B773-27CB84791496}" srcOrd="0" destOrd="0" presId="urn:microsoft.com/office/officeart/2005/8/layout/pyramid1"/>
    <dgm:cxn modelId="{E9EF2171-4590-442C-8130-5602B8AC1146}" srcId="{0CCB5BB0-F4B7-487D-B04B-30FBC1D0691D}" destId="{DD9740CA-F0D9-4795-AB86-2AD586A78749}" srcOrd="0" destOrd="0" parTransId="{5E7DE287-3651-4A12-86CF-0436568FEAC3}" sibTransId="{7AA051B3-2140-4E1B-825F-3624A94154EC}"/>
    <dgm:cxn modelId="{E790BA74-2501-4E37-AAAE-AA5B1B2BE504}" type="presOf" srcId="{089181E6-921B-484B-83F8-B27239D991D7}" destId="{CF9D471D-FFB0-4801-BCC1-4E2729F10C8B}" srcOrd="0" destOrd="0" presId="urn:microsoft.com/office/officeart/2005/8/layout/pyramid1"/>
    <dgm:cxn modelId="{819F7855-E702-427E-941A-2C500AAECBFA}" type="presOf" srcId="{AFFC205B-8D7E-484B-9B59-8194980461C7}" destId="{4E3B99EB-1975-463F-896C-6DFB68E09A42}" srcOrd="1" destOrd="0" presId="urn:microsoft.com/office/officeart/2005/8/layout/pyramid1"/>
    <dgm:cxn modelId="{1B6B7057-4E60-4411-B18B-872D65E0800C}" type="presOf" srcId="{0CCB5BB0-F4B7-487D-B04B-30FBC1D0691D}" destId="{BDB41853-56D5-4537-9E28-FDFFFFA675CA}" srcOrd="0" destOrd="0" presId="urn:microsoft.com/office/officeart/2005/8/layout/pyramid1"/>
    <dgm:cxn modelId="{E3DF5593-D8C9-4A46-9869-B35A19298C80}" type="presOf" srcId="{0CCB5BB0-F4B7-487D-B04B-30FBC1D0691D}" destId="{E6FC6C0F-DB0A-4AFC-B79E-8448A92D0D54}" srcOrd="1" destOrd="0" presId="urn:microsoft.com/office/officeart/2005/8/layout/pyramid1"/>
    <dgm:cxn modelId="{3A4A5795-A1FA-4284-B56F-3BD014EDFEF8}" type="presOf" srcId="{91BFBC92-FF47-4F84-A6AF-FBC2CC393385}" destId="{CC35B67B-0B49-4416-904A-0934029BF893}" srcOrd="0" destOrd="0" presId="urn:microsoft.com/office/officeart/2005/8/layout/pyramid1"/>
    <dgm:cxn modelId="{B0DCFD9A-7857-4C1B-B0C7-CB622DB7274B}" srcId="{9F24EF00-B4B5-4BCF-AF01-2008FD2A7C08}" destId="{089181E6-921B-484B-83F8-B27239D991D7}" srcOrd="0" destOrd="0" parTransId="{2B0853DE-8A92-4084-869C-738DED30D385}" sibTransId="{6788A4F4-4ACA-4009-B4E5-4BCE3EBD4F5C}"/>
    <dgm:cxn modelId="{34D844A2-3EE4-4958-A442-3F2340890616}" type="presOf" srcId="{DD9740CA-F0D9-4795-AB86-2AD586A78749}" destId="{BFBCE146-990D-4D3F-9D88-D5C9C457CF5E}" srcOrd="0" destOrd="0" presId="urn:microsoft.com/office/officeart/2005/8/layout/pyramid1"/>
    <dgm:cxn modelId="{088F59A6-AF91-4B4B-833D-BC91489B2AF0}" type="presOf" srcId="{DD9740CA-F0D9-4795-AB86-2AD586A78749}" destId="{C70EE330-A5A2-410A-BC59-F1AB83843B1C}" srcOrd="1" destOrd="0" presId="urn:microsoft.com/office/officeart/2005/8/layout/pyramid1"/>
    <dgm:cxn modelId="{A2BD86AB-E64A-40EE-89FD-1D88DA26A508}" type="presOf" srcId="{089181E6-921B-484B-83F8-B27239D991D7}" destId="{CC0A24B8-7CF7-4446-A894-9CC4B4861E4D}" srcOrd="1" destOrd="0" presId="urn:microsoft.com/office/officeart/2005/8/layout/pyramid1"/>
    <dgm:cxn modelId="{C72ADCB3-594C-401E-A137-BC04F0B7917A}" srcId="{7606E57A-268F-45C9-89E7-C997D435C0E7}" destId="{91BFBC92-FF47-4F84-A6AF-FBC2CC393385}" srcOrd="0" destOrd="0" parTransId="{FD79559A-FB81-4E0B-BF9F-088293549D3E}" sibTransId="{B1003399-D4D7-4E62-96E9-33F467E34F60}"/>
    <dgm:cxn modelId="{CEE623B6-5EE8-4A53-B403-F8F8B1A6895A}" type="presOf" srcId="{F739396C-96ED-4FB4-902A-39B6117F18C8}" destId="{77452923-D482-4E80-9D8B-487D2F3B75CA}" srcOrd="0" destOrd="0" presId="urn:microsoft.com/office/officeart/2005/8/layout/pyramid1"/>
    <dgm:cxn modelId="{B32390BB-74AF-45BC-90D4-53179D632640}" type="presOf" srcId="{91BFBC92-FF47-4F84-A6AF-FBC2CC393385}" destId="{E7545C42-1AF9-48E2-AD0E-67ADEA06EEB1}" srcOrd="1" destOrd="0" presId="urn:microsoft.com/office/officeart/2005/8/layout/pyramid1"/>
    <dgm:cxn modelId="{D58F1AC6-9A01-4D8A-AC77-79019B75894D}" srcId="{88499739-E1D4-4121-8DF2-37BEE7873A7D}" destId="{AFFC205B-8D7E-484B-9B59-8194980461C7}" srcOrd="0" destOrd="0" parTransId="{3B5D0B5B-4AD8-487C-A383-C5FEABA9A318}" sibTransId="{6C0FD51B-6836-4757-B661-F844BF99CC78}"/>
    <dgm:cxn modelId="{38CF54C6-5195-43C2-95BF-C47DC33854B5}" srcId="{88499739-E1D4-4121-8DF2-37BEE7873A7D}" destId="{7606E57A-268F-45C9-89E7-C997D435C0E7}" srcOrd="1" destOrd="0" parTransId="{EE4AA3DF-D350-4F29-8A77-4EA066BF7132}" sibTransId="{A113D468-4AFE-4469-A9C9-7B554A9ECD3A}"/>
    <dgm:cxn modelId="{A24158DC-D18B-4F21-BF80-BF85945D7044}" type="presOf" srcId="{9F24EF00-B4B5-4BCF-AF01-2008FD2A7C08}" destId="{2DC07F20-09E7-4D96-834A-E0209A070161}" srcOrd="0" destOrd="0" presId="urn:microsoft.com/office/officeart/2005/8/layout/pyramid1"/>
    <dgm:cxn modelId="{828BEFEA-42AC-4F86-81E3-DD117E42B2E7}" type="presOf" srcId="{9F24EF00-B4B5-4BCF-AF01-2008FD2A7C08}" destId="{8FBAA476-9EC5-4829-B8D5-031EA26870EA}" srcOrd="1" destOrd="0" presId="urn:microsoft.com/office/officeart/2005/8/layout/pyramid1"/>
    <dgm:cxn modelId="{2A874FF1-F482-4C01-8804-AB95460814B4}" type="presOf" srcId="{7606E57A-268F-45C9-89E7-C997D435C0E7}" destId="{3CB7A5B0-D8BD-4137-8342-2B685A198BAC}" srcOrd="1" destOrd="0" presId="urn:microsoft.com/office/officeart/2005/8/layout/pyramid1"/>
    <dgm:cxn modelId="{1BFFEDF8-8AFE-4B27-8FDB-FC785ADE84BB}" srcId="{88499739-E1D4-4121-8DF2-37BEE7873A7D}" destId="{9F24EF00-B4B5-4BCF-AF01-2008FD2A7C08}" srcOrd="2" destOrd="0" parTransId="{3098E5F1-5D58-44BD-A4EB-1B1A142961EE}" sibTransId="{B60F076F-31EC-46BB-883A-5E2AE0940CE2}"/>
    <dgm:cxn modelId="{B97E7453-6136-4514-B53D-887925D7FD80}" type="presParOf" srcId="{2FAA4D2F-E807-4EFD-8E15-B11BDC998A59}" destId="{D3087DE2-0883-4624-9730-4F896D1573FA}" srcOrd="0" destOrd="0" presId="urn:microsoft.com/office/officeart/2005/8/layout/pyramid1"/>
    <dgm:cxn modelId="{7B0B0F2A-D5EC-49AE-B628-27443138A0B7}" type="presParOf" srcId="{D3087DE2-0883-4624-9730-4F896D1573FA}" destId="{77452923-D482-4E80-9D8B-487D2F3B75CA}" srcOrd="0" destOrd="0" presId="urn:microsoft.com/office/officeart/2005/8/layout/pyramid1"/>
    <dgm:cxn modelId="{1BAE8A88-321C-4B61-B05D-42B927881210}" type="presParOf" srcId="{D3087DE2-0883-4624-9730-4F896D1573FA}" destId="{38F17C7C-1832-4A6C-B86A-86CB24F2F3BE}" srcOrd="1" destOrd="0" presId="urn:microsoft.com/office/officeart/2005/8/layout/pyramid1"/>
    <dgm:cxn modelId="{EC2C3662-3840-4FC2-871D-773F5A8D87C6}" type="presParOf" srcId="{D3087DE2-0883-4624-9730-4F896D1573FA}" destId="{B9EB3F67-41EA-45EA-90E2-E9D07E96E615}" srcOrd="2" destOrd="0" presId="urn:microsoft.com/office/officeart/2005/8/layout/pyramid1"/>
    <dgm:cxn modelId="{8F2E51D8-9E85-4177-93D7-E3DB20100EE8}" type="presParOf" srcId="{D3087DE2-0883-4624-9730-4F896D1573FA}" destId="{4E3B99EB-1975-463F-896C-6DFB68E09A42}" srcOrd="3" destOrd="0" presId="urn:microsoft.com/office/officeart/2005/8/layout/pyramid1"/>
    <dgm:cxn modelId="{E5AD8413-9A9E-492B-BEF2-3E82885F6B03}" type="presParOf" srcId="{2FAA4D2F-E807-4EFD-8E15-B11BDC998A59}" destId="{C36A3EB3-5266-472B-B856-FD8B911071C8}" srcOrd="1" destOrd="0" presId="urn:microsoft.com/office/officeart/2005/8/layout/pyramid1"/>
    <dgm:cxn modelId="{17E38BE7-B090-42E4-839F-97F40CB4F5FE}" type="presParOf" srcId="{C36A3EB3-5266-472B-B856-FD8B911071C8}" destId="{CC35B67B-0B49-4416-904A-0934029BF893}" srcOrd="0" destOrd="0" presId="urn:microsoft.com/office/officeart/2005/8/layout/pyramid1"/>
    <dgm:cxn modelId="{1C13C8F3-350F-49E5-BE6A-450498B5A1F3}" type="presParOf" srcId="{C36A3EB3-5266-472B-B856-FD8B911071C8}" destId="{E7545C42-1AF9-48E2-AD0E-67ADEA06EEB1}" srcOrd="1" destOrd="0" presId="urn:microsoft.com/office/officeart/2005/8/layout/pyramid1"/>
    <dgm:cxn modelId="{A3F630BC-0E70-4665-8D3A-F9E2AEF1DC80}" type="presParOf" srcId="{C36A3EB3-5266-472B-B856-FD8B911071C8}" destId="{36939FF7-8FD9-44E0-B773-27CB84791496}" srcOrd="2" destOrd="0" presId="urn:microsoft.com/office/officeart/2005/8/layout/pyramid1"/>
    <dgm:cxn modelId="{52D8107A-5052-4848-AA65-F3364E68575D}" type="presParOf" srcId="{C36A3EB3-5266-472B-B856-FD8B911071C8}" destId="{3CB7A5B0-D8BD-4137-8342-2B685A198BAC}" srcOrd="3" destOrd="0" presId="urn:microsoft.com/office/officeart/2005/8/layout/pyramid1"/>
    <dgm:cxn modelId="{5853466A-F17B-4ED8-826B-A7A9B3AC1EE9}" type="presParOf" srcId="{2FAA4D2F-E807-4EFD-8E15-B11BDC998A59}" destId="{7B9B133F-CEA8-4D6D-945A-B54D0ED92BFB}" srcOrd="2" destOrd="0" presId="urn:microsoft.com/office/officeart/2005/8/layout/pyramid1"/>
    <dgm:cxn modelId="{88D8D390-5C79-48A4-96AD-05C3CD4314FF}" type="presParOf" srcId="{7B9B133F-CEA8-4D6D-945A-B54D0ED92BFB}" destId="{CF9D471D-FFB0-4801-BCC1-4E2729F10C8B}" srcOrd="0" destOrd="0" presId="urn:microsoft.com/office/officeart/2005/8/layout/pyramid1"/>
    <dgm:cxn modelId="{3CE54024-2E24-4461-B889-668BD8BA25C5}" type="presParOf" srcId="{7B9B133F-CEA8-4D6D-945A-B54D0ED92BFB}" destId="{CC0A24B8-7CF7-4446-A894-9CC4B4861E4D}" srcOrd="1" destOrd="0" presId="urn:microsoft.com/office/officeart/2005/8/layout/pyramid1"/>
    <dgm:cxn modelId="{B5B9DB6B-C40A-42F3-914A-DBD5820779A0}" type="presParOf" srcId="{7B9B133F-CEA8-4D6D-945A-B54D0ED92BFB}" destId="{2DC07F20-09E7-4D96-834A-E0209A070161}" srcOrd="2" destOrd="0" presId="urn:microsoft.com/office/officeart/2005/8/layout/pyramid1"/>
    <dgm:cxn modelId="{FD57423B-6F71-4697-B46F-36FA64064A25}" type="presParOf" srcId="{7B9B133F-CEA8-4D6D-945A-B54D0ED92BFB}" destId="{8FBAA476-9EC5-4829-B8D5-031EA26870EA}" srcOrd="3" destOrd="0" presId="urn:microsoft.com/office/officeart/2005/8/layout/pyramid1"/>
    <dgm:cxn modelId="{40B5D699-0C24-484A-A38D-E394A0B42A74}" type="presParOf" srcId="{2FAA4D2F-E807-4EFD-8E15-B11BDC998A59}" destId="{0C80BEF8-0748-4EDC-82B3-B89D42BA8EB5}" srcOrd="3" destOrd="0" presId="urn:microsoft.com/office/officeart/2005/8/layout/pyramid1"/>
    <dgm:cxn modelId="{DE335D05-8811-40FA-A21C-1349CD9CCE8F}" type="presParOf" srcId="{0C80BEF8-0748-4EDC-82B3-B89D42BA8EB5}" destId="{BFBCE146-990D-4D3F-9D88-D5C9C457CF5E}" srcOrd="0" destOrd="0" presId="urn:microsoft.com/office/officeart/2005/8/layout/pyramid1"/>
    <dgm:cxn modelId="{E6D9EF03-18E6-422E-9536-3800CF85383A}" type="presParOf" srcId="{0C80BEF8-0748-4EDC-82B3-B89D42BA8EB5}" destId="{C70EE330-A5A2-410A-BC59-F1AB83843B1C}" srcOrd="1" destOrd="0" presId="urn:microsoft.com/office/officeart/2005/8/layout/pyramid1"/>
    <dgm:cxn modelId="{331D3575-CE2A-4FE6-99D6-7640758096A3}" type="presParOf" srcId="{0C80BEF8-0748-4EDC-82B3-B89D42BA8EB5}" destId="{BDB41853-56D5-4537-9E28-FDFFFFA675CA}" srcOrd="2" destOrd="0" presId="urn:microsoft.com/office/officeart/2005/8/layout/pyramid1"/>
    <dgm:cxn modelId="{4289BD29-7C03-49A8-8056-703114CBBE06}" type="presParOf" srcId="{0C80BEF8-0748-4EDC-82B3-B89D42BA8EB5}" destId="{E6FC6C0F-DB0A-4AFC-B79E-8448A92D0D54}" srcOrd="3"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2923-D482-4E80-9D8B-487D2F3B75CA}">
      <dsp:nvSpPr>
        <dsp:cNvPr id="0" name=""/>
        <dsp:cNvSpPr/>
      </dsp:nvSpPr>
      <dsp:spPr>
        <a:xfrm rot="10800000">
          <a:off x="0" y="0"/>
          <a:ext cx="2921329" cy="1045717"/>
        </a:xfrm>
        <a:prstGeom prst="nonIsoscelesTrapezoid">
          <a:avLst>
            <a:gd name="adj1" fmla="val 35978"/>
            <a:gd name="adj2" fmla="val 0"/>
          </a:avLst>
        </a:prstGeom>
        <a:solidFill>
          <a:srgbClr val="B4CBDA">
            <a:alpha val="90000"/>
          </a:srgb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国全体の主に三次医療を管轄</a:t>
          </a:r>
          <a:endParaRPr lang="en-SG" sz="1100" kern="1200" dirty="0"/>
        </a:p>
      </dsp:txBody>
      <dsp:txXfrm rot="10800000">
        <a:off x="0" y="0"/>
        <a:ext cx="2545097" cy="1045717"/>
      </dsp:txXfrm>
    </dsp:sp>
    <dsp:sp modelId="{B9EB3F67-41EA-45EA-90E2-E9D07E96E615}">
      <dsp:nvSpPr>
        <dsp:cNvPr id="0" name=""/>
        <dsp:cNvSpPr/>
      </dsp:nvSpPr>
      <dsp:spPr>
        <a:xfrm>
          <a:off x="2545097" y="0"/>
          <a:ext cx="752463" cy="1045717"/>
        </a:xfrm>
        <a:prstGeom prst="trapezoid">
          <a:avLst>
            <a:gd name="adj" fmla="val 50000"/>
          </a:avLst>
        </a:prstGeom>
        <a:solidFill>
          <a:srgbClr val="A4B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国</a:t>
          </a:r>
          <a:endParaRPr lang="en-SG" altLang="ja-JP" sz="1200" b="1" kern="1200" dirty="0"/>
        </a:p>
      </dsp:txBody>
      <dsp:txXfrm>
        <a:off x="2545097" y="0"/>
        <a:ext cx="752463" cy="1045717"/>
      </dsp:txXfrm>
    </dsp:sp>
    <dsp:sp modelId="{CC35B67B-0B49-4416-904A-0934029BF893}">
      <dsp:nvSpPr>
        <dsp:cNvPr id="0" name=""/>
        <dsp:cNvSpPr/>
      </dsp:nvSpPr>
      <dsp:spPr>
        <a:xfrm rot="10800000">
          <a:off x="0" y="1045717"/>
          <a:ext cx="2545097" cy="1045717"/>
        </a:xfrm>
        <a:prstGeom prst="nonIsoscelesTrapezoid">
          <a:avLst>
            <a:gd name="adj1" fmla="val 35978"/>
            <a:gd name="adj2" fmla="val 0"/>
          </a:avLst>
        </a:prstGeom>
        <a:solidFill>
          <a:schemeClr val="accent1"/>
        </a:solidFill>
        <a:ln w="25400" cap="flat" cmpd="sng" algn="ctr">
          <a:solidFill>
            <a:schemeClr val="accent3">
              <a:shade val="80000"/>
              <a:hueOff val="16823"/>
              <a:satOff val="4233"/>
              <a:lumOff val="48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solidFill>
                <a:schemeClr val="bg1"/>
              </a:solidFill>
            </a:rPr>
            <a:t>州全域の主に二次医療を管轄　（</a:t>
          </a:r>
          <a:r>
            <a:rPr lang="en-US" altLang="ja-JP" sz="1100" kern="1200" dirty="0">
              <a:solidFill>
                <a:schemeClr val="bg1"/>
              </a:solidFill>
            </a:rPr>
            <a:t>15</a:t>
          </a:r>
          <a:r>
            <a:rPr lang="ja-JP" altLang="en-US" sz="1100" kern="1200" dirty="0">
              <a:solidFill>
                <a:schemeClr val="bg1"/>
              </a:solidFill>
            </a:rPr>
            <a:t>州）</a:t>
          </a:r>
          <a:endParaRPr lang="en-SG" sz="1100" kern="1200" dirty="0">
            <a:solidFill>
              <a:schemeClr val="bg1"/>
            </a:solidFill>
          </a:endParaRPr>
        </a:p>
      </dsp:txBody>
      <dsp:txXfrm rot="10800000">
        <a:off x="0" y="1045717"/>
        <a:ext cx="2168865" cy="1045717"/>
      </dsp:txXfrm>
    </dsp:sp>
    <dsp:sp modelId="{36939FF7-8FD9-44E0-B773-27CB84791496}">
      <dsp:nvSpPr>
        <dsp:cNvPr id="0" name=""/>
        <dsp:cNvSpPr/>
      </dsp:nvSpPr>
      <dsp:spPr>
        <a:xfrm>
          <a:off x="2168865" y="1045717"/>
          <a:ext cx="1504927" cy="1045717"/>
        </a:xfrm>
        <a:prstGeom prst="trapezoid">
          <a:avLst>
            <a:gd name="adj" fmla="val 35978"/>
          </a:avLst>
        </a:prstGeom>
        <a:solidFill>
          <a:srgbClr val="4064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solidFill>
                <a:schemeClr val="bg1"/>
              </a:solidFill>
            </a:rPr>
            <a:t>州保健局</a:t>
          </a:r>
          <a:endParaRPr lang="en-SG" altLang="ja-JP" sz="1200" b="1" kern="1200" dirty="0">
            <a:solidFill>
              <a:schemeClr val="bg1"/>
            </a:solidFill>
          </a:endParaRPr>
        </a:p>
        <a:p>
          <a:pPr marL="0" lvl="0" indent="0" algn="ctr" defTabSz="533400">
            <a:lnSpc>
              <a:spcPct val="90000"/>
            </a:lnSpc>
            <a:spcBef>
              <a:spcPct val="0"/>
            </a:spcBef>
            <a:spcAft>
              <a:spcPct val="35000"/>
            </a:spcAft>
            <a:buNone/>
          </a:pPr>
          <a:r>
            <a:rPr lang="en-SG" altLang="ja-JP" sz="1100" kern="1200" dirty="0">
              <a:solidFill>
                <a:schemeClr val="bg1"/>
              </a:solidFill>
            </a:rPr>
            <a:t>(State Health Departments)</a:t>
          </a:r>
          <a:endParaRPr lang="en-SG" sz="1100" kern="1200" dirty="0">
            <a:solidFill>
              <a:schemeClr val="bg1"/>
            </a:solidFill>
          </a:endParaRPr>
        </a:p>
      </dsp:txBody>
      <dsp:txXfrm>
        <a:off x="2432228" y="1045717"/>
        <a:ext cx="978202" cy="1045717"/>
      </dsp:txXfrm>
    </dsp:sp>
    <dsp:sp modelId="{CF9D471D-FFB0-4801-BCC1-4E2729F10C8B}">
      <dsp:nvSpPr>
        <dsp:cNvPr id="0" name=""/>
        <dsp:cNvSpPr/>
      </dsp:nvSpPr>
      <dsp:spPr>
        <a:xfrm rot="10800000">
          <a:off x="0" y="2091434"/>
          <a:ext cx="2168865" cy="1045717"/>
        </a:xfrm>
        <a:prstGeom prst="nonIsoscelesTrapezoid">
          <a:avLst>
            <a:gd name="adj1" fmla="val 35978"/>
            <a:gd name="adj2" fmla="val 0"/>
          </a:avLst>
        </a:prstGeom>
        <a:solidFill>
          <a:schemeClr val="accent2"/>
        </a:solidFill>
        <a:ln w="25400" cap="flat" cmpd="sng" algn="ctr">
          <a:solidFill>
            <a:schemeClr val="accent3">
              <a:shade val="80000"/>
              <a:hueOff val="33646"/>
              <a:satOff val="8467"/>
              <a:lumOff val="9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地区全域の主に一次医療を管轄（</a:t>
          </a:r>
          <a:r>
            <a:rPr lang="en-US" altLang="ja-JP" sz="1100" kern="1200" dirty="0"/>
            <a:t>144</a:t>
          </a:r>
          <a:r>
            <a:rPr lang="ja-JP" altLang="en-US" sz="1100" kern="1200" dirty="0"/>
            <a:t>地区）</a:t>
          </a:r>
          <a:endParaRPr lang="en-SG" sz="1100" kern="1200" dirty="0"/>
        </a:p>
      </dsp:txBody>
      <dsp:txXfrm rot="10800000">
        <a:off x="0" y="2091434"/>
        <a:ext cx="1792634" cy="1045717"/>
      </dsp:txXfrm>
    </dsp:sp>
    <dsp:sp modelId="{2DC07F20-09E7-4D96-834A-E0209A070161}">
      <dsp:nvSpPr>
        <dsp:cNvPr id="0" name=""/>
        <dsp:cNvSpPr/>
      </dsp:nvSpPr>
      <dsp:spPr>
        <a:xfrm>
          <a:off x="1792634" y="2091434"/>
          <a:ext cx="2257391" cy="1045717"/>
        </a:xfrm>
        <a:prstGeom prst="trapezoid">
          <a:avLst>
            <a:gd name="adj" fmla="val 3597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地区保健局</a:t>
          </a:r>
          <a:endParaRPr lang="en-SG" altLang="ja-JP" sz="1200" b="1" kern="1200" dirty="0"/>
        </a:p>
        <a:p>
          <a:pPr marL="0" lvl="0" indent="0" algn="ctr" defTabSz="533400">
            <a:lnSpc>
              <a:spcPct val="90000"/>
            </a:lnSpc>
            <a:spcBef>
              <a:spcPct val="0"/>
            </a:spcBef>
            <a:spcAft>
              <a:spcPct val="35000"/>
            </a:spcAft>
            <a:buNone/>
          </a:pPr>
          <a:r>
            <a:rPr lang="en-SG" altLang="ja-JP" sz="1100" kern="1200" dirty="0"/>
            <a:t>(District Health Offices)</a:t>
          </a:r>
          <a:endParaRPr lang="en-SG" sz="1100" kern="1200" dirty="0"/>
        </a:p>
      </dsp:txBody>
      <dsp:txXfrm>
        <a:off x="2187677" y="2091434"/>
        <a:ext cx="1467304" cy="1045717"/>
      </dsp:txXfrm>
    </dsp:sp>
    <dsp:sp modelId="{BFBCE146-990D-4D3F-9D88-D5C9C457CF5E}">
      <dsp:nvSpPr>
        <dsp:cNvPr id="0" name=""/>
        <dsp:cNvSpPr/>
      </dsp:nvSpPr>
      <dsp:spPr>
        <a:xfrm rot="10800000">
          <a:off x="0" y="3137151"/>
          <a:ext cx="1792634" cy="1045717"/>
        </a:xfrm>
        <a:prstGeom prst="nonIsoscelesTrapezoid">
          <a:avLst>
            <a:gd name="adj1" fmla="val 35978"/>
            <a:gd name="adj2" fmla="val 0"/>
          </a:avLst>
        </a:prstGeom>
        <a:solidFill>
          <a:srgbClr val="CFE0EB">
            <a:alpha val="90000"/>
          </a:srgbClr>
        </a:solidFill>
        <a:ln w="25400" cap="flat" cmpd="sng" algn="ctr">
          <a:solidFill>
            <a:schemeClr val="accent3">
              <a:shade val="80000"/>
              <a:hueOff val="50468"/>
              <a:satOff val="12700"/>
              <a:lumOff val="14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地区保健局がヘルスクリニック等を管轄</a:t>
          </a:r>
          <a:endParaRPr lang="en-SG" sz="1100" kern="1200" dirty="0"/>
        </a:p>
      </dsp:txBody>
      <dsp:txXfrm rot="10800000">
        <a:off x="0" y="3137151"/>
        <a:ext cx="1416402" cy="1045717"/>
      </dsp:txXfrm>
    </dsp:sp>
    <dsp:sp modelId="{BDB41853-56D5-4537-9E28-FDFFFFA675CA}">
      <dsp:nvSpPr>
        <dsp:cNvPr id="0" name=""/>
        <dsp:cNvSpPr/>
      </dsp:nvSpPr>
      <dsp:spPr>
        <a:xfrm>
          <a:off x="1416402" y="3137151"/>
          <a:ext cx="3009854" cy="1045717"/>
        </a:xfrm>
        <a:prstGeom prst="trapezoid">
          <a:avLst>
            <a:gd name="adj" fmla="val 35978"/>
          </a:avLst>
        </a:prstGeom>
        <a:solidFill>
          <a:srgbClr val="CFE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ヘルスクリニック</a:t>
          </a:r>
          <a:endParaRPr lang="en-SG" sz="1200" b="1" kern="1200" dirty="0"/>
        </a:p>
      </dsp:txBody>
      <dsp:txXfrm>
        <a:off x="1943126" y="3137151"/>
        <a:ext cx="1956405" cy="10457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0287" tIns="45144" rIns="90287" bIns="4514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4" y="3"/>
            <a:ext cx="2919412" cy="495299"/>
          </a:xfrm>
          <a:prstGeom prst="rect">
            <a:avLst/>
          </a:prstGeom>
        </p:spPr>
        <p:txBody>
          <a:bodyPr vert="horz" lIns="90287" tIns="45144" rIns="90287" bIns="45144" rtlCol="0"/>
          <a:lstStyle>
            <a:lvl1pPr algn="r">
              <a:defRPr sz="1200"/>
            </a:lvl1pPr>
          </a:lstStyle>
          <a:p>
            <a:fld id="{AD5813BB-2A59-4094-A80D-63C58A298EE5}" type="datetimeFigureOut">
              <a:rPr kumimoji="1" lang="ja-JP" altLang="en-US" smtClean="0"/>
              <a:pPr/>
              <a:t>2024/3/22</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0287" tIns="45144" rIns="90287" bIns="4514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0287" tIns="45144" rIns="90287" bIns="45144"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566" cy="493869"/>
          </a:xfrm>
          <a:prstGeom prst="rect">
            <a:avLst/>
          </a:prstGeom>
        </p:spPr>
        <p:txBody>
          <a:bodyPr vert="horz" lIns="89620" tIns="44810" rIns="89620" bIns="44810" rtlCol="0"/>
          <a:lstStyle>
            <a:lvl1pPr algn="l">
              <a:defRPr sz="1200"/>
            </a:lvl1pPr>
          </a:lstStyle>
          <a:p>
            <a:endParaRPr kumimoji="1" lang="ja-JP" altLang="en-US"/>
          </a:p>
        </p:txBody>
      </p:sp>
      <p:sp>
        <p:nvSpPr>
          <p:cNvPr id="3" name="日付プレースホルダ 2"/>
          <p:cNvSpPr>
            <a:spLocks noGrp="1"/>
          </p:cNvSpPr>
          <p:nvPr>
            <p:ph type="dt" idx="1"/>
          </p:nvPr>
        </p:nvSpPr>
        <p:spPr>
          <a:xfrm>
            <a:off x="3814630" y="2"/>
            <a:ext cx="2919566" cy="493869"/>
          </a:xfrm>
          <a:prstGeom prst="rect">
            <a:avLst/>
          </a:prstGeom>
        </p:spPr>
        <p:txBody>
          <a:bodyPr vert="horz" lIns="89620" tIns="44810" rIns="89620" bIns="44810" rtlCol="0"/>
          <a:lstStyle>
            <a:lvl1pPr algn="r">
              <a:defRPr sz="1200"/>
            </a:lvl1pPr>
          </a:lstStyle>
          <a:p>
            <a:fld id="{6F0D6084-7E8B-4A36-97F0-DEDFB028508E}" type="datetimeFigureOut">
              <a:rPr kumimoji="1" lang="ja-JP" altLang="en-US" smtClean="0"/>
              <a:pPr/>
              <a:t>2024/3/22</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89620" tIns="44810" rIns="89620" bIns="44810" rtlCol="0" anchor="ctr"/>
          <a:lstStyle/>
          <a:p>
            <a:endParaRPr lang="ja-JP" altLang="en-US"/>
          </a:p>
        </p:txBody>
      </p:sp>
      <p:sp>
        <p:nvSpPr>
          <p:cNvPr id="5" name="ノート プレースホルダ 4"/>
          <p:cNvSpPr>
            <a:spLocks noGrp="1"/>
          </p:cNvSpPr>
          <p:nvPr>
            <p:ph type="body" sz="quarter" idx="3"/>
          </p:nvPr>
        </p:nvSpPr>
        <p:spPr>
          <a:xfrm>
            <a:off x="673264" y="4686228"/>
            <a:ext cx="5389240" cy="4440076"/>
          </a:xfrm>
          <a:prstGeom prst="rect">
            <a:avLst/>
          </a:prstGeom>
        </p:spPr>
        <p:txBody>
          <a:bodyPr vert="horz" lIns="89620" tIns="44810" rIns="89620" bIns="4481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370875"/>
            <a:ext cx="2919566" cy="493868"/>
          </a:xfrm>
          <a:prstGeom prst="rect">
            <a:avLst/>
          </a:prstGeom>
        </p:spPr>
        <p:txBody>
          <a:bodyPr vert="horz" lIns="89620" tIns="44810" rIns="89620" bIns="4481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30" y="9370875"/>
            <a:ext cx="2919566" cy="493868"/>
          </a:xfrm>
          <a:prstGeom prst="rect">
            <a:avLst/>
          </a:prstGeom>
        </p:spPr>
        <p:txBody>
          <a:bodyPr vert="horz" lIns="89620" tIns="44810" rIns="89620" bIns="44810"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405269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5065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341410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79</a:t>
            </a:fld>
            <a:endParaRPr kumimoji="1" lang="ja-JP" altLang="en-US"/>
          </a:p>
        </p:txBody>
      </p:sp>
    </p:spTree>
    <p:extLst>
      <p:ext uri="{BB962C8B-B14F-4D97-AF65-F5344CB8AC3E}">
        <p14:creationId xmlns:p14="http://schemas.microsoft.com/office/powerpoint/2010/main" val="195424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userDrawn="1"/>
        </p:nvGrpSpPr>
        <p:grpSpPr>
          <a:xfrm>
            <a:off x="5169024" y="3212976"/>
            <a:ext cx="4609095" cy="2015035"/>
            <a:chOff x="5046931" y="3111595"/>
            <a:chExt cx="4609095" cy="2015035"/>
          </a:xfrm>
        </p:grpSpPr>
        <p:grpSp>
          <p:nvGrpSpPr>
            <p:cNvPr id="385" name="グループ化 384"/>
            <p:cNvGrpSpPr/>
            <p:nvPr userDrawn="1"/>
          </p:nvGrpSpPr>
          <p:grpSpPr>
            <a:xfrm>
              <a:off x="6802302" y="4372758"/>
              <a:ext cx="1518565" cy="753872"/>
              <a:chOff x="6802302" y="4372758"/>
              <a:chExt cx="1518565" cy="753872"/>
            </a:xfrm>
            <a:solidFill>
              <a:srgbClr val="CCDAEC"/>
            </a:solidFill>
          </p:grpSpPr>
          <p:sp>
            <p:nvSpPr>
              <p:cNvPr id="624" name="Oval 13"/>
              <p:cNvSpPr>
                <a:spLocks noChangeArrowheads="1"/>
              </p:cNvSpPr>
              <p:nvPr userDrawn="1"/>
            </p:nvSpPr>
            <p:spPr bwMode="auto">
              <a:xfrm>
                <a:off x="7660888"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5"/>
              <p:cNvSpPr>
                <a:spLocks noChangeArrowheads="1"/>
              </p:cNvSpPr>
              <p:nvPr userDrawn="1"/>
            </p:nvSpPr>
            <p:spPr bwMode="auto">
              <a:xfrm>
                <a:off x="756563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6"/>
              <p:cNvSpPr>
                <a:spLocks noChangeArrowheads="1"/>
              </p:cNvSpPr>
              <p:nvPr userDrawn="1"/>
            </p:nvSpPr>
            <p:spPr bwMode="auto">
              <a:xfrm>
                <a:off x="7948353"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7"/>
              <p:cNvSpPr>
                <a:spLocks noChangeArrowheads="1"/>
              </p:cNvSpPr>
              <p:nvPr userDrawn="1"/>
            </p:nvSpPr>
            <p:spPr bwMode="auto">
              <a:xfrm>
                <a:off x="8045309"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30"/>
              <p:cNvSpPr>
                <a:spLocks noChangeArrowheads="1"/>
              </p:cNvSpPr>
              <p:nvPr userDrawn="1"/>
            </p:nvSpPr>
            <p:spPr bwMode="auto">
              <a:xfrm>
                <a:off x="756563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45"/>
              <p:cNvSpPr>
                <a:spLocks noChangeArrowheads="1"/>
              </p:cNvSpPr>
              <p:nvPr userDrawn="1"/>
            </p:nvSpPr>
            <p:spPr bwMode="auto">
              <a:xfrm>
                <a:off x="7472080"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48"/>
              <p:cNvSpPr>
                <a:spLocks noChangeArrowheads="1"/>
              </p:cNvSpPr>
              <p:nvPr userDrawn="1"/>
            </p:nvSpPr>
            <p:spPr bwMode="auto">
              <a:xfrm>
                <a:off x="7087659"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0"/>
              <p:cNvSpPr>
                <a:spLocks noChangeArrowheads="1"/>
              </p:cNvSpPr>
              <p:nvPr userDrawn="1"/>
            </p:nvSpPr>
            <p:spPr bwMode="auto">
              <a:xfrm>
                <a:off x="7279869"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1"/>
              <p:cNvSpPr>
                <a:spLocks noChangeArrowheads="1"/>
              </p:cNvSpPr>
              <p:nvPr userDrawn="1"/>
            </p:nvSpPr>
            <p:spPr bwMode="auto">
              <a:xfrm>
                <a:off x="7375124"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2"/>
              <p:cNvSpPr>
                <a:spLocks noChangeArrowheads="1"/>
              </p:cNvSpPr>
              <p:nvPr userDrawn="1"/>
            </p:nvSpPr>
            <p:spPr bwMode="auto">
              <a:xfrm>
                <a:off x="7375124"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55"/>
              <p:cNvSpPr>
                <a:spLocks noChangeArrowheads="1"/>
              </p:cNvSpPr>
              <p:nvPr userDrawn="1"/>
            </p:nvSpPr>
            <p:spPr bwMode="auto">
              <a:xfrm>
                <a:off x="7472080" y="4945987"/>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0"/>
              <p:cNvSpPr>
                <a:spLocks noChangeArrowheads="1"/>
              </p:cNvSpPr>
              <p:nvPr userDrawn="1"/>
            </p:nvSpPr>
            <p:spPr bwMode="auto">
              <a:xfrm>
                <a:off x="7184615"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userDrawn="1"/>
            </p:nvSpPr>
            <p:spPr bwMode="auto">
              <a:xfrm>
                <a:off x="7660888"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7"/>
              <p:cNvSpPr>
                <a:spLocks noChangeArrowheads="1"/>
              </p:cNvSpPr>
              <p:nvPr userDrawn="1"/>
            </p:nvSpPr>
            <p:spPr bwMode="auto">
              <a:xfrm>
                <a:off x="7087659"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8"/>
              <p:cNvSpPr>
                <a:spLocks noChangeArrowheads="1"/>
              </p:cNvSpPr>
              <p:nvPr userDrawn="1"/>
            </p:nvSpPr>
            <p:spPr bwMode="auto">
              <a:xfrm>
                <a:off x="775784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9"/>
              <p:cNvSpPr>
                <a:spLocks noChangeArrowheads="1"/>
              </p:cNvSpPr>
              <p:nvPr userDrawn="1"/>
            </p:nvSpPr>
            <p:spPr bwMode="auto">
              <a:xfrm>
                <a:off x="7472080" y="4660223"/>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91"/>
              <p:cNvSpPr>
                <a:spLocks noChangeArrowheads="1"/>
              </p:cNvSpPr>
              <p:nvPr userDrawn="1"/>
            </p:nvSpPr>
            <p:spPr bwMode="auto">
              <a:xfrm>
                <a:off x="7472080" y="4849032"/>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6"/>
              <p:cNvSpPr>
                <a:spLocks noChangeArrowheads="1"/>
              </p:cNvSpPr>
              <p:nvPr userDrawn="1"/>
            </p:nvSpPr>
            <p:spPr bwMode="auto">
              <a:xfrm>
                <a:off x="7279869"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7"/>
              <p:cNvSpPr>
                <a:spLocks noChangeArrowheads="1"/>
              </p:cNvSpPr>
              <p:nvPr userDrawn="1"/>
            </p:nvSpPr>
            <p:spPr bwMode="auto">
              <a:xfrm>
                <a:off x="7375124"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98"/>
              <p:cNvSpPr>
                <a:spLocks noChangeArrowheads="1"/>
              </p:cNvSpPr>
              <p:nvPr userDrawn="1"/>
            </p:nvSpPr>
            <p:spPr bwMode="auto">
              <a:xfrm>
                <a:off x="7184615"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112"/>
              <p:cNvSpPr>
                <a:spLocks noChangeArrowheads="1"/>
              </p:cNvSpPr>
              <p:nvPr userDrawn="1"/>
            </p:nvSpPr>
            <p:spPr bwMode="auto">
              <a:xfrm>
                <a:off x="7279869"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16"/>
              <p:cNvSpPr>
                <a:spLocks noChangeArrowheads="1"/>
              </p:cNvSpPr>
              <p:nvPr userDrawn="1"/>
            </p:nvSpPr>
            <p:spPr bwMode="auto">
              <a:xfrm>
                <a:off x="7184615"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5"/>
              <p:cNvSpPr>
                <a:spLocks noChangeArrowheads="1"/>
              </p:cNvSpPr>
              <p:nvPr userDrawn="1"/>
            </p:nvSpPr>
            <p:spPr bwMode="auto">
              <a:xfrm>
                <a:off x="7087659"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129"/>
              <p:cNvSpPr>
                <a:spLocks noChangeArrowheads="1"/>
              </p:cNvSpPr>
              <p:nvPr userDrawn="1"/>
            </p:nvSpPr>
            <p:spPr bwMode="auto">
              <a:xfrm>
                <a:off x="7948353"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133"/>
              <p:cNvSpPr>
                <a:spLocks noChangeArrowheads="1"/>
              </p:cNvSpPr>
              <p:nvPr userDrawn="1"/>
            </p:nvSpPr>
            <p:spPr bwMode="auto">
              <a:xfrm>
                <a:off x="7853099"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34"/>
              <p:cNvSpPr>
                <a:spLocks noChangeArrowheads="1"/>
              </p:cNvSpPr>
              <p:nvPr userDrawn="1"/>
            </p:nvSpPr>
            <p:spPr bwMode="auto">
              <a:xfrm>
                <a:off x="7375124"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35"/>
              <p:cNvSpPr>
                <a:spLocks noChangeArrowheads="1"/>
              </p:cNvSpPr>
              <p:nvPr userDrawn="1"/>
            </p:nvSpPr>
            <p:spPr bwMode="auto">
              <a:xfrm>
                <a:off x="6992404"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36"/>
              <p:cNvSpPr>
                <a:spLocks noChangeArrowheads="1"/>
              </p:cNvSpPr>
              <p:nvPr userDrawn="1"/>
            </p:nvSpPr>
            <p:spPr bwMode="auto">
              <a:xfrm>
                <a:off x="7948353"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37"/>
              <p:cNvSpPr>
                <a:spLocks noChangeArrowheads="1"/>
              </p:cNvSpPr>
              <p:nvPr userDrawn="1"/>
            </p:nvSpPr>
            <p:spPr bwMode="auto">
              <a:xfrm>
                <a:off x="775784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38"/>
              <p:cNvSpPr>
                <a:spLocks noChangeArrowheads="1"/>
              </p:cNvSpPr>
              <p:nvPr userDrawn="1"/>
            </p:nvSpPr>
            <p:spPr bwMode="auto">
              <a:xfrm>
                <a:off x="6992404"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78"/>
              <p:cNvSpPr>
                <a:spLocks noChangeArrowheads="1"/>
              </p:cNvSpPr>
              <p:nvPr userDrawn="1"/>
            </p:nvSpPr>
            <p:spPr bwMode="auto">
              <a:xfrm>
                <a:off x="813886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81"/>
              <p:cNvSpPr>
                <a:spLocks noChangeArrowheads="1"/>
              </p:cNvSpPr>
              <p:nvPr userDrawn="1"/>
            </p:nvSpPr>
            <p:spPr bwMode="auto">
              <a:xfrm>
                <a:off x="6898851"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91"/>
              <p:cNvSpPr>
                <a:spLocks noChangeArrowheads="1"/>
              </p:cNvSpPr>
              <p:nvPr userDrawn="1"/>
            </p:nvSpPr>
            <p:spPr bwMode="auto">
              <a:xfrm>
                <a:off x="6992404"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95"/>
              <p:cNvSpPr>
                <a:spLocks noChangeArrowheads="1"/>
              </p:cNvSpPr>
              <p:nvPr userDrawn="1"/>
            </p:nvSpPr>
            <p:spPr bwMode="auto">
              <a:xfrm>
                <a:off x="8045309"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02"/>
              <p:cNvSpPr>
                <a:spLocks noChangeArrowheads="1"/>
              </p:cNvSpPr>
              <p:nvPr userDrawn="1"/>
            </p:nvSpPr>
            <p:spPr bwMode="auto">
              <a:xfrm>
                <a:off x="8138863"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07"/>
              <p:cNvSpPr>
                <a:spLocks noChangeArrowheads="1"/>
              </p:cNvSpPr>
              <p:nvPr userDrawn="1"/>
            </p:nvSpPr>
            <p:spPr bwMode="auto">
              <a:xfrm>
                <a:off x="8234117"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09"/>
              <p:cNvSpPr>
                <a:spLocks noChangeArrowheads="1"/>
              </p:cNvSpPr>
              <p:nvPr userDrawn="1"/>
            </p:nvSpPr>
            <p:spPr bwMode="auto">
              <a:xfrm>
                <a:off x="7279869"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14"/>
              <p:cNvSpPr>
                <a:spLocks noChangeArrowheads="1"/>
              </p:cNvSpPr>
              <p:nvPr userDrawn="1"/>
            </p:nvSpPr>
            <p:spPr bwMode="auto">
              <a:xfrm>
                <a:off x="7375124" y="446801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15"/>
              <p:cNvSpPr>
                <a:spLocks noChangeArrowheads="1"/>
              </p:cNvSpPr>
              <p:nvPr userDrawn="1"/>
            </p:nvSpPr>
            <p:spPr bwMode="auto">
              <a:xfrm>
                <a:off x="756563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16"/>
              <p:cNvSpPr>
                <a:spLocks noChangeArrowheads="1"/>
              </p:cNvSpPr>
              <p:nvPr userDrawn="1"/>
            </p:nvSpPr>
            <p:spPr bwMode="auto">
              <a:xfrm>
                <a:off x="775784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17"/>
              <p:cNvSpPr>
                <a:spLocks noChangeArrowheads="1"/>
              </p:cNvSpPr>
              <p:nvPr userDrawn="1"/>
            </p:nvSpPr>
            <p:spPr bwMode="auto">
              <a:xfrm>
                <a:off x="7472079"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18"/>
              <p:cNvSpPr>
                <a:spLocks noChangeArrowheads="1"/>
              </p:cNvSpPr>
              <p:nvPr userDrawn="1"/>
            </p:nvSpPr>
            <p:spPr bwMode="auto">
              <a:xfrm>
                <a:off x="7660888"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19"/>
              <p:cNvSpPr>
                <a:spLocks noChangeArrowheads="1"/>
              </p:cNvSpPr>
              <p:nvPr userDrawn="1"/>
            </p:nvSpPr>
            <p:spPr bwMode="auto">
              <a:xfrm>
                <a:off x="8045308"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21"/>
              <p:cNvSpPr>
                <a:spLocks noChangeArrowheads="1"/>
              </p:cNvSpPr>
              <p:nvPr userDrawn="1"/>
            </p:nvSpPr>
            <p:spPr bwMode="auto">
              <a:xfrm>
                <a:off x="7853098"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29"/>
              <p:cNvSpPr>
                <a:spLocks noChangeArrowheads="1"/>
              </p:cNvSpPr>
              <p:nvPr userDrawn="1"/>
            </p:nvSpPr>
            <p:spPr bwMode="auto">
              <a:xfrm>
                <a:off x="7087659" y="504124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69"/>
              <p:cNvSpPr>
                <a:spLocks noChangeArrowheads="1"/>
              </p:cNvSpPr>
              <p:nvPr userDrawn="1"/>
            </p:nvSpPr>
            <p:spPr bwMode="auto">
              <a:xfrm>
                <a:off x="7853098"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72"/>
              <p:cNvSpPr>
                <a:spLocks noChangeArrowheads="1"/>
              </p:cNvSpPr>
              <p:nvPr userDrawn="1"/>
            </p:nvSpPr>
            <p:spPr bwMode="auto">
              <a:xfrm>
                <a:off x="7948353" y="4849031"/>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79"/>
              <p:cNvSpPr>
                <a:spLocks noChangeArrowheads="1"/>
              </p:cNvSpPr>
              <p:nvPr userDrawn="1"/>
            </p:nvSpPr>
            <p:spPr bwMode="auto">
              <a:xfrm>
                <a:off x="6898850" y="4849031"/>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80"/>
              <p:cNvSpPr>
                <a:spLocks noChangeArrowheads="1"/>
              </p:cNvSpPr>
              <p:nvPr userDrawn="1"/>
            </p:nvSpPr>
            <p:spPr bwMode="auto">
              <a:xfrm>
                <a:off x="8045308" y="4372758"/>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89"/>
              <p:cNvSpPr>
                <a:spLocks noChangeArrowheads="1"/>
              </p:cNvSpPr>
              <p:nvPr userDrawn="1"/>
            </p:nvSpPr>
            <p:spPr bwMode="auto">
              <a:xfrm>
                <a:off x="7660888"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303"/>
              <p:cNvSpPr>
                <a:spLocks noChangeArrowheads="1"/>
              </p:cNvSpPr>
              <p:nvPr userDrawn="1"/>
            </p:nvSpPr>
            <p:spPr bwMode="auto">
              <a:xfrm>
                <a:off x="756563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306"/>
              <p:cNvSpPr>
                <a:spLocks noChangeArrowheads="1"/>
              </p:cNvSpPr>
              <p:nvPr userDrawn="1"/>
            </p:nvSpPr>
            <p:spPr bwMode="auto">
              <a:xfrm>
                <a:off x="775784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307"/>
              <p:cNvSpPr>
                <a:spLocks noChangeArrowheads="1"/>
              </p:cNvSpPr>
              <p:nvPr userDrawn="1"/>
            </p:nvSpPr>
            <p:spPr bwMode="auto">
              <a:xfrm>
                <a:off x="775784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314"/>
              <p:cNvSpPr>
                <a:spLocks noChangeArrowheads="1"/>
              </p:cNvSpPr>
              <p:nvPr userDrawn="1"/>
            </p:nvSpPr>
            <p:spPr bwMode="auto">
              <a:xfrm>
                <a:off x="7853098" y="4849031"/>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318"/>
              <p:cNvSpPr>
                <a:spLocks noChangeArrowheads="1"/>
              </p:cNvSpPr>
              <p:nvPr userDrawn="1"/>
            </p:nvSpPr>
            <p:spPr bwMode="auto">
              <a:xfrm>
                <a:off x="7853098"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332"/>
              <p:cNvSpPr>
                <a:spLocks noChangeArrowheads="1"/>
              </p:cNvSpPr>
              <p:nvPr userDrawn="1"/>
            </p:nvSpPr>
            <p:spPr bwMode="auto">
              <a:xfrm>
                <a:off x="7279869"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335"/>
              <p:cNvSpPr>
                <a:spLocks noChangeArrowheads="1"/>
              </p:cNvSpPr>
              <p:nvPr userDrawn="1"/>
            </p:nvSpPr>
            <p:spPr bwMode="auto">
              <a:xfrm>
                <a:off x="7660888"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338"/>
              <p:cNvSpPr>
                <a:spLocks noChangeArrowheads="1"/>
              </p:cNvSpPr>
              <p:nvPr userDrawn="1"/>
            </p:nvSpPr>
            <p:spPr bwMode="auto">
              <a:xfrm>
                <a:off x="7375124"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39"/>
              <p:cNvSpPr>
                <a:spLocks noChangeArrowheads="1"/>
              </p:cNvSpPr>
              <p:nvPr userDrawn="1"/>
            </p:nvSpPr>
            <p:spPr bwMode="auto">
              <a:xfrm>
                <a:off x="756563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40"/>
              <p:cNvSpPr>
                <a:spLocks noChangeArrowheads="1"/>
              </p:cNvSpPr>
              <p:nvPr userDrawn="1"/>
            </p:nvSpPr>
            <p:spPr bwMode="auto">
              <a:xfrm>
                <a:off x="7472079" y="475547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53"/>
              <p:cNvSpPr>
                <a:spLocks noChangeArrowheads="1"/>
              </p:cNvSpPr>
              <p:nvPr userDrawn="1"/>
            </p:nvSpPr>
            <p:spPr bwMode="auto">
              <a:xfrm>
                <a:off x="7948353"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9"/>
              <p:cNvSpPr>
                <a:spLocks noChangeArrowheads="1"/>
              </p:cNvSpPr>
              <p:nvPr userDrawn="1"/>
            </p:nvSpPr>
            <p:spPr bwMode="auto">
              <a:xfrm>
                <a:off x="6899258" y="4849370"/>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43"/>
              <p:cNvSpPr>
                <a:spLocks noChangeArrowheads="1"/>
              </p:cNvSpPr>
              <p:nvPr userDrawn="1"/>
            </p:nvSpPr>
            <p:spPr bwMode="auto">
              <a:xfrm>
                <a:off x="6992812" y="4944625"/>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8"/>
              <p:cNvSpPr>
                <a:spLocks noChangeArrowheads="1"/>
              </p:cNvSpPr>
              <p:nvPr userDrawn="1"/>
            </p:nvSpPr>
            <p:spPr bwMode="auto">
              <a:xfrm>
                <a:off x="6899258" y="475581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11"/>
              <p:cNvSpPr>
                <a:spLocks noChangeArrowheads="1"/>
              </p:cNvSpPr>
              <p:nvPr userDrawn="1"/>
            </p:nvSpPr>
            <p:spPr bwMode="auto">
              <a:xfrm>
                <a:off x="7088066" y="5041581"/>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86"/>
              <p:cNvSpPr>
                <a:spLocks noChangeArrowheads="1"/>
              </p:cNvSpPr>
              <p:nvPr userDrawn="1"/>
            </p:nvSpPr>
            <p:spPr bwMode="auto">
              <a:xfrm>
                <a:off x="6802302" y="475581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86" name="Oval 9"/>
            <p:cNvSpPr>
              <a:spLocks noChangeArrowheads="1"/>
            </p:cNvSpPr>
            <p:nvPr userDrawn="1"/>
          </p:nvSpPr>
          <p:spPr bwMode="auto">
            <a:xfrm>
              <a:off x="9283512"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
            <p:cNvSpPr>
              <a:spLocks noChangeArrowheads="1"/>
            </p:cNvSpPr>
            <p:nvPr userDrawn="1"/>
          </p:nvSpPr>
          <p:spPr bwMode="auto">
            <a:xfrm>
              <a:off x="9380468"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1"/>
            <p:cNvSpPr>
              <a:spLocks noChangeArrowheads="1"/>
            </p:cNvSpPr>
            <p:nvPr userDrawn="1"/>
          </p:nvSpPr>
          <p:spPr bwMode="auto">
            <a:xfrm>
              <a:off x="9283512"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3"/>
            <p:cNvSpPr>
              <a:spLocks noChangeArrowheads="1"/>
            </p:cNvSpPr>
            <p:nvPr userDrawn="1"/>
          </p:nvSpPr>
          <p:spPr bwMode="auto">
            <a:xfrm>
              <a:off x="8996047" y="312990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20"/>
            <p:cNvSpPr>
              <a:spLocks noChangeArrowheads="1"/>
            </p:cNvSpPr>
            <p:nvPr userDrawn="1"/>
          </p:nvSpPr>
          <p:spPr bwMode="auto">
            <a:xfrm>
              <a:off x="909300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22"/>
            <p:cNvSpPr>
              <a:spLocks noChangeArrowheads="1"/>
            </p:cNvSpPr>
            <p:nvPr userDrawn="1"/>
          </p:nvSpPr>
          <p:spPr bwMode="auto">
            <a:xfrm>
              <a:off x="8710283"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25"/>
            <p:cNvSpPr>
              <a:spLocks noChangeArrowheads="1"/>
            </p:cNvSpPr>
            <p:nvPr userDrawn="1"/>
          </p:nvSpPr>
          <p:spPr bwMode="auto">
            <a:xfrm>
              <a:off x="9188258"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29"/>
            <p:cNvSpPr>
              <a:spLocks noChangeArrowheads="1"/>
            </p:cNvSpPr>
            <p:nvPr userDrawn="1"/>
          </p:nvSpPr>
          <p:spPr bwMode="auto">
            <a:xfrm>
              <a:off x="9188258"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0"/>
            <p:cNvSpPr>
              <a:spLocks noChangeArrowheads="1"/>
            </p:cNvSpPr>
            <p:nvPr userDrawn="1"/>
          </p:nvSpPr>
          <p:spPr bwMode="auto">
            <a:xfrm>
              <a:off x="8900793" y="32251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4"/>
            <p:cNvSpPr>
              <a:spLocks noChangeArrowheads="1"/>
            </p:cNvSpPr>
            <p:nvPr userDrawn="1"/>
          </p:nvSpPr>
          <p:spPr bwMode="auto">
            <a:xfrm>
              <a:off x="890079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6"/>
            <p:cNvSpPr>
              <a:spLocks noChangeArrowheads="1"/>
            </p:cNvSpPr>
            <p:nvPr userDrawn="1"/>
          </p:nvSpPr>
          <p:spPr bwMode="auto">
            <a:xfrm>
              <a:off x="8807239"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42"/>
            <p:cNvSpPr>
              <a:spLocks noChangeArrowheads="1"/>
            </p:cNvSpPr>
            <p:nvPr userDrawn="1"/>
          </p:nvSpPr>
          <p:spPr bwMode="auto">
            <a:xfrm>
              <a:off x="8710283"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44"/>
            <p:cNvSpPr>
              <a:spLocks noChangeArrowheads="1"/>
            </p:cNvSpPr>
            <p:nvPr userDrawn="1"/>
          </p:nvSpPr>
          <p:spPr bwMode="auto">
            <a:xfrm>
              <a:off x="8807239" y="379838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49"/>
            <p:cNvSpPr>
              <a:spLocks noChangeArrowheads="1"/>
            </p:cNvSpPr>
            <p:nvPr userDrawn="1"/>
          </p:nvSpPr>
          <p:spPr bwMode="auto">
            <a:xfrm>
              <a:off x="8996047"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51"/>
            <p:cNvSpPr>
              <a:spLocks noChangeArrowheads="1"/>
            </p:cNvSpPr>
            <p:nvPr userDrawn="1"/>
          </p:nvSpPr>
          <p:spPr bwMode="auto">
            <a:xfrm>
              <a:off x="8710283"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54"/>
            <p:cNvSpPr>
              <a:spLocks noChangeArrowheads="1"/>
            </p:cNvSpPr>
            <p:nvPr userDrawn="1"/>
          </p:nvSpPr>
          <p:spPr bwMode="auto">
            <a:xfrm>
              <a:off x="890079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55"/>
            <p:cNvSpPr>
              <a:spLocks noChangeArrowheads="1"/>
            </p:cNvSpPr>
            <p:nvPr userDrawn="1"/>
          </p:nvSpPr>
          <p:spPr bwMode="auto">
            <a:xfrm>
              <a:off x="8807239"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56"/>
            <p:cNvSpPr>
              <a:spLocks noChangeArrowheads="1"/>
            </p:cNvSpPr>
            <p:nvPr userDrawn="1"/>
          </p:nvSpPr>
          <p:spPr bwMode="auto">
            <a:xfrm>
              <a:off x="8807239" y="370313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57"/>
            <p:cNvSpPr>
              <a:spLocks noChangeArrowheads="1"/>
            </p:cNvSpPr>
            <p:nvPr userDrawn="1"/>
          </p:nvSpPr>
          <p:spPr bwMode="auto">
            <a:xfrm>
              <a:off x="890079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6"/>
            <p:cNvSpPr>
              <a:spLocks noChangeArrowheads="1"/>
            </p:cNvSpPr>
            <p:nvPr userDrawn="1"/>
          </p:nvSpPr>
          <p:spPr bwMode="auto">
            <a:xfrm>
              <a:off x="8996047" y="32251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9"/>
            <p:cNvSpPr>
              <a:spLocks noChangeArrowheads="1"/>
            </p:cNvSpPr>
            <p:nvPr userDrawn="1"/>
          </p:nvSpPr>
          <p:spPr bwMode="auto">
            <a:xfrm>
              <a:off x="8807239" y="3322111"/>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91"/>
            <p:cNvSpPr>
              <a:spLocks noChangeArrowheads="1"/>
            </p:cNvSpPr>
            <p:nvPr userDrawn="1"/>
          </p:nvSpPr>
          <p:spPr bwMode="auto">
            <a:xfrm>
              <a:off x="8807239" y="351092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5"/>
            <p:cNvSpPr>
              <a:spLocks noChangeArrowheads="1"/>
            </p:cNvSpPr>
            <p:nvPr userDrawn="1"/>
          </p:nvSpPr>
          <p:spPr bwMode="auto">
            <a:xfrm>
              <a:off x="918825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7"/>
            <p:cNvSpPr>
              <a:spLocks noChangeArrowheads="1"/>
            </p:cNvSpPr>
            <p:nvPr userDrawn="1"/>
          </p:nvSpPr>
          <p:spPr bwMode="auto">
            <a:xfrm>
              <a:off x="8710283" y="351092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userDrawn="1"/>
          </p:nvSpPr>
          <p:spPr bwMode="auto">
            <a:xfrm>
              <a:off x="8996047"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userDrawn="1"/>
          </p:nvSpPr>
          <p:spPr bwMode="auto">
            <a:xfrm>
              <a:off x="909300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userDrawn="1"/>
          </p:nvSpPr>
          <p:spPr bwMode="auto">
            <a:xfrm>
              <a:off x="8996047"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4"/>
            <p:cNvSpPr>
              <a:spLocks noChangeArrowheads="1"/>
            </p:cNvSpPr>
            <p:nvPr userDrawn="1"/>
          </p:nvSpPr>
          <p:spPr bwMode="auto">
            <a:xfrm>
              <a:off x="8900793" y="351092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5"/>
            <p:cNvSpPr>
              <a:spLocks noChangeArrowheads="1"/>
            </p:cNvSpPr>
            <p:nvPr userDrawn="1"/>
          </p:nvSpPr>
          <p:spPr bwMode="auto">
            <a:xfrm>
              <a:off x="8900793"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10"/>
            <p:cNvSpPr>
              <a:spLocks noChangeArrowheads="1"/>
            </p:cNvSpPr>
            <p:nvPr userDrawn="1"/>
          </p:nvSpPr>
          <p:spPr bwMode="auto">
            <a:xfrm>
              <a:off x="909300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12"/>
            <p:cNvSpPr>
              <a:spLocks noChangeArrowheads="1"/>
            </p:cNvSpPr>
            <p:nvPr userDrawn="1"/>
          </p:nvSpPr>
          <p:spPr bwMode="auto">
            <a:xfrm>
              <a:off x="8615028"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6"/>
            <p:cNvSpPr>
              <a:spLocks noChangeArrowheads="1"/>
            </p:cNvSpPr>
            <p:nvPr userDrawn="1"/>
          </p:nvSpPr>
          <p:spPr bwMode="auto">
            <a:xfrm>
              <a:off x="8519774"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19"/>
            <p:cNvSpPr>
              <a:spLocks noChangeArrowheads="1"/>
            </p:cNvSpPr>
            <p:nvPr userDrawn="1"/>
          </p:nvSpPr>
          <p:spPr bwMode="auto">
            <a:xfrm>
              <a:off x="9474022"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54"/>
            <p:cNvSpPr>
              <a:spLocks noChangeArrowheads="1"/>
            </p:cNvSpPr>
            <p:nvPr userDrawn="1"/>
          </p:nvSpPr>
          <p:spPr bwMode="auto">
            <a:xfrm>
              <a:off x="9283512"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63"/>
            <p:cNvSpPr>
              <a:spLocks noChangeArrowheads="1"/>
            </p:cNvSpPr>
            <p:nvPr userDrawn="1"/>
          </p:nvSpPr>
          <p:spPr bwMode="auto">
            <a:xfrm>
              <a:off x="9283512" y="399059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66"/>
            <p:cNvSpPr>
              <a:spLocks noChangeArrowheads="1"/>
            </p:cNvSpPr>
            <p:nvPr userDrawn="1"/>
          </p:nvSpPr>
          <p:spPr bwMode="auto">
            <a:xfrm>
              <a:off x="861502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68"/>
            <p:cNvSpPr>
              <a:spLocks noChangeArrowheads="1"/>
            </p:cNvSpPr>
            <p:nvPr userDrawn="1"/>
          </p:nvSpPr>
          <p:spPr bwMode="auto">
            <a:xfrm>
              <a:off x="9283512"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76"/>
            <p:cNvSpPr>
              <a:spLocks noChangeArrowheads="1"/>
            </p:cNvSpPr>
            <p:nvPr userDrawn="1"/>
          </p:nvSpPr>
          <p:spPr bwMode="auto">
            <a:xfrm>
              <a:off x="947402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87"/>
            <p:cNvSpPr>
              <a:spLocks noChangeArrowheads="1"/>
            </p:cNvSpPr>
            <p:nvPr userDrawn="1"/>
          </p:nvSpPr>
          <p:spPr bwMode="auto">
            <a:xfrm>
              <a:off x="8996047"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232"/>
            <p:cNvSpPr>
              <a:spLocks noChangeArrowheads="1"/>
            </p:cNvSpPr>
            <p:nvPr userDrawn="1"/>
          </p:nvSpPr>
          <p:spPr bwMode="auto">
            <a:xfrm>
              <a:off x="851977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272"/>
            <p:cNvSpPr>
              <a:spLocks noChangeArrowheads="1"/>
            </p:cNvSpPr>
            <p:nvPr userDrawn="1"/>
          </p:nvSpPr>
          <p:spPr bwMode="auto">
            <a:xfrm>
              <a:off x="9283512"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284"/>
            <p:cNvSpPr>
              <a:spLocks noChangeArrowheads="1"/>
            </p:cNvSpPr>
            <p:nvPr userDrawn="1"/>
          </p:nvSpPr>
          <p:spPr bwMode="auto">
            <a:xfrm>
              <a:off x="909300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287"/>
            <p:cNvSpPr>
              <a:spLocks noChangeArrowheads="1"/>
            </p:cNvSpPr>
            <p:nvPr userDrawn="1"/>
          </p:nvSpPr>
          <p:spPr bwMode="auto">
            <a:xfrm>
              <a:off x="9093002"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288"/>
            <p:cNvSpPr>
              <a:spLocks noChangeArrowheads="1"/>
            </p:cNvSpPr>
            <p:nvPr userDrawn="1"/>
          </p:nvSpPr>
          <p:spPr bwMode="auto">
            <a:xfrm>
              <a:off x="8996047"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289"/>
            <p:cNvSpPr>
              <a:spLocks noChangeArrowheads="1"/>
            </p:cNvSpPr>
            <p:nvPr userDrawn="1"/>
          </p:nvSpPr>
          <p:spPr bwMode="auto">
            <a:xfrm>
              <a:off x="8996047"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03"/>
            <p:cNvSpPr>
              <a:spLocks noChangeArrowheads="1"/>
            </p:cNvSpPr>
            <p:nvPr userDrawn="1"/>
          </p:nvSpPr>
          <p:spPr bwMode="auto">
            <a:xfrm>
              <a:off x="890079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06"/>
            <p:cNvSpPr>
              <a:spLocks noChangeArrowheads="1"/>
            </p:cNvSpPr>
            <p:nvPr userDrawn="1"/>
          </p:nvSpPr>
          <p:spPr bwMode="auto">
            <a:xfrm>
              <a:off x="909300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07"/>
            <p:cNvSpPr>
              <a:spLocks noChangeArrowheads="1"/>
            </p:cNvSpPr>
            <p:nvPr userDrawn="1"/>
          </p:nvSpPr>
          <p:spPr bwMode="auto">
            <a:xfrm>
              <a:off x="909300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14"/>
            <p:cNvSpPr>
              <a:spLocks noChangeArrowheads="1"/>
            </p:cNvSpPr>
            <p:nvPr userDrawn="1"/>
          </p:nvSpPr>
          <p:spPr bwMode="auto">
            <a:xfrm>
              <a:off x="9188257"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16"/>
            <p:cNvSpPr>
              <a:spLocks noChangeArrowheads="1"/>
            </p:cNvSpPr>
            <p:nvPr userDrawn="1"/>
          </p:nvSpPr>
          <p:spPr bwMode="auto">
            <a:xfrm>
              <a:off x="9188257"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35"/>
            <p:cNvSpPr>
              <a:spLocks noChangeArrowheads="1"/>
            </p:cNvSpPr>
            <p:nvPr userDrawn="1"/>
          </p:nvSpPr>
          <p:spPr bwMode="auto">
            <a:xfrm>
              <a:off x="8996047" y="332211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38"/>
            <p:cNvSpPr>
              <a:spLocks noChangeArrowheads="1"/>
            </p:cNvSpPr>
            <p:nvPr userDrawn="1"/>
          </p:nvSpPr>
          <p:spPr bwMode="auto">
            <a:xfrm>
              <a:off x="8710283"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339"/>
            <p:cNvSpPr>
              <a:spLocks noChangeArrowheads="1"/>
            </p:cNvSpPr>
            <p:nvPr userDrawn="1"/>
          </p:nvSpPr>
          <p:spPr bwMode="auto">
            <a:xfrm>
              <a:off x="890079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340"/>
            <p:cNvSpPr>
              <a:spLocks noChangeArrowheads="1"/>
            </p:cNvSpPr>
            <p:nvPr userDrawn="1"/>
          </p:nvSpPr>
          <p:spPr bwMode="auto">
            <a:xfrm>
              <a:off x="8807238" y="341736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343"/>
            <p:cNvSpPr>
              <a:spLocks noChangeArrowheads="1"/>
            </p:cNvSpPr>
            <p:nvPr userDrawn="1"/>
          </p:nvSpPr>
          <p:spPr bwMode="auto">
            <a:xfrm>
              <a:off x="9380467"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349"/>
            <p:cNvSpPr>
              <a:spLocks noChangeArrowheads="1"/>
            </p:cNvSpPr>
            <p:nvPr userDrawn="1"/>
          </p:nvSpPr>
          <p:spPr bwMode="auto">
            <a:xfrm>
              <a:off x="9569276"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42" name="グループ化 441"/>
            <p:cNvGrpSpPr/>
            <p:nvPr userDrawn="1"/>
          </p:nvGrpSpPr>
          <p:grpSpPr>
            <a:xfrm>
              <a:off x="7758702" y="3798004"/>
              <a:ext cx="1039298" cy="1040998"/>
              <a:chOff x="7758702" y="3798004"/>
              <a:chExt cx="1039298" cy="1040998"/>
            </a:xfrm>
            <a:solidFill>
              <a:srgbClr val="CCDAEC"/>
            </a:solidFill>
          </p:grpSpPr>
          <p:sp>
            <p:nvSpPr>
              <p:cNvPr id="563" name="Oval 9"/>
              <p:cNvSpPr>
                <a:spLocks noChangeArrowheads="1"/>
              </p:cNvSpPr>
              <p:nvPr userDrawn="1"/>
            </p:nvSpPr>
            <p:spPr bwMode="auto">
              <a:xfrm>
                <a:off x="8522441"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1"/>
              <p:cNvSpPr>
                <a:spLocks noChangeArrowheads="1"/>
              </p:cNvSpPr>
              <p:nvPr userDrawn="1"/>
            </p:nvSpPr>
            <p:spPr bwMode="auto">
              <a:xfrm>
                <a:off x="8522441"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2"/>
              <p:cNvSpPr>
                <a:spLocks noChangeArrowheads="1"/>
              </p:cNvSpPr>
              <p:nvPr userDrawn="1"/>
            </p:nvSpPr>
            <p:spPr bwMode="auto">
              <a:xfrm>
                <a:off x="8522441" y="3894960"/>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6"/>
              <p:cNvSpPr>
                <a:spLocks noChangeArrowheads="1"/>
              </p:cNvSpPr>
              <p:nvPr userDrawn="1"/>
            </p:nvSpPr>
            <p:spPr bwMode="auto">
              <a:xfrm>
                <a:off x="8522441" y="3990215"/>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7"/>
              <p:cNvSpPr>
                <a:spLocks noChangeArrowheads="1"/>
              </p:cNvSpPr>
              <p:nvPr userDrawn="1"/>
            </p:nvSpPr>
            <p:spPr bwMode="auto">
              <a:xfrm>
                <a:off x="8619397" y="3990215"/>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20"/>
              <p:cNvSpPr>
                <a:spLocks noChangeArrowheads="1"/>
              </p:cNvSpPr>
              <p:nvPr userDrawn="1"/>
            </p:nvSpPr>
            <p:spPr bwMode="auto">
              <a:xfrm>
                <a:off x="833193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22"/>
              <p:cNvSpPr>
                <a:spLocks noChangeArrowheads="1"/>
              </p:cNvSpPr>
              <p:nvPr userDrawn="1"/>
            </p:nvSpPr>
            <p:spPr bwMode="auto">
              <a:xfrm>
                <a:off x="7949212"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25"/>
              <p:cNvSpPr>
                <a:spLocks noChangeArrowheads="1"/>
              </p:cNvSpPr>
              <p:nvPr userDrawn="1"/>
            </p:nvSpPr>
            <p:spPr bwMode="auto">
              <a:xfrm>
                <a:off x="8427187"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2"/>
              <p:cNvSpPr>
                <a:spLocks noChangeArrowheads="1"/>
              </p:cNvSpPr>
              <p:nvPr userDrawn="1"/>
            </p:nvSpPr>
            <p:spPr bwMode="auto">
              <a:xfrm>
                <a:off x="8139722" y="456344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34"/>
              <p:cNvSpPr>
                <a:spLocks noChangeArrowheads="1"/>
              </p:cNvSpPr>
              <p:nvPr userDrawn="1"/>
            </p:nvSpPr>
            <p:spPr bwMode="auto">
              <a:xfrm>
                <a:off x="813972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35"/>
              <p:cNvSpPr>
                <a:spLocks noChangeArrowheads="1"/>
              </p:cNvSpPr>
              <p:nvPr userDrawn="1"/>
            </p:nvSpPr>
            <p:spPr bwMode="auto">
              <a:xfrm>
                <a:off x="8046168" y="4656998"/>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36"/>
              <p:cNvSpPr>
                <a:spLocks noChangeArrowheads="1"/>
              </p:cNvSpPr>
              <p:nvPr userDrawn="1"/>
            </p:nvSpPr>
            <p:spPr bwMode="auto">
              <a:xfrm>
                <a:off x="8046168" y="446818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38"/>
              <p:cNvSpPr>
                <a:spLocks noChangeArrowheads="1"/>
              </p:cNvSpPr>
              <p:nvPr userDrawn="1"/>
            </p:nvSpPr>
            <p:spPr bwMode="auto">
              <a:xfrm>
                <a:off x="813972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2"/>
              <p:cNvSpPr>
                <a:spLocks noChangeArrowheads="1"/>
              </p:cNvSpPr>
              <p:nvPr userDrawn="1"/>
            </p:nvSpPr>
            <p:spPr bwMode="auto">
              <a:xfrm>
                <a:off x="7949212"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4"/>
              <p:cNvSpPr>
                <a:spLocks noChangeArrowheads="1"/>
              </p:cNvSpPr>
              <p:nvPr userDrawn="1"/>
            </p:nvSpPr>
            <p:spPr bwMode="auto">
              <a:xfrm>
                <a:off x="8046168" y="437123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9"/>
              <p:cNvSpPr>
                <a:spLocks noChangeArrowheads="1"/>
              </p:cNvSpPr>
              <p:nvPr userDrawn="1"/>
            </p:nvSpPr>
            <p:spPr bwMode="auto">
              <a:xfrm>
                <a:off x="8234976"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1"/>
              <p:cNvSpPr>
                <a:spLocks noChangeArrowheads="1"/>
              </p:cNvSpPr>
              <p:nvPr userDrawn="1"/>
            </p:nvSpPr>
            <p:spPr bwMode="auto">
              <a:xfrm>
                <a:off x="7949212"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4"/>
              <p:cNvSpPr>
                <a:spLocks noChangeArrowheads="1"/>
              </p:cNvSpPr>
              <p:nvPr userDrawn="1"/>
            </p:nvSpPr>
            <p:spPr bwMode="auto">
              <a:xfrm>
                <a:off x="813972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
              <p:cNvSpPr>
                <a:spLocks noChangeArrowheads="1"/>
              </p:cNvSpPr>
              <p:nvPr userDrawn="1"/>
            </p:nvSpPr>
            <p:spPr bwMode="auto">
              <a:xfrm>
                <a:off x="8046168" y="4180724"/>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
              <p:cNvSpPr>
                <a:spLocks noChangeArrowheads="1"/>
              </p:cNvSpPr>
              <p:nvPr userDrawn="1"/>
            </p:nvSpPr>
            <p:spPr bwMode="auto">
              <a:xfrm>
                <a:off x="8046168" y="427597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7"/>
              <p:cNvSpPr>
                <a:spLocks noChangeArrowheads="1"/>
              </p:cNvSpPr>
              <p:nvPr userDrawn="1"/>
            </p:nvSpPr>
            <p:spPr bwMode="auto">
              <a:xfrm>
                <a:off x="813972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0"/>
              <p:cNvSpPr>
                <a:spLocks noChangeArrowheads="1"/>
              </p:cNvSpPr>
              <p:nvPr userDrawn="1"/>
            </p:nvSpPr>
            <p:spPr bwMode="auto">
              <a:xfrm>
                <a:off x="8427187"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91"/>
              <p:cNvSpPr>
                <a:spLocks noChangeArrowheads="1"/>
              </p:cNvSpPr>
              <p:nvPr userDrawn="1"/>
            </p:nvSpPr>
            <p:spPr bwMode="auto">
              <a:xfrm>
                <a:off x="8046168" y="4083769"/>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95"/>
              <p:cNvSpPr>
                <a:spLocks noChangeArrowheads="1"/>
              </p:cNvSpPr>
              <p:nvPr userDrawn="1"/>
            </p:nvSpPr>
            <p:spPr bwMode="auto">
              <a:xfrm>
                <a:off x="842718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97"/>
              <p:cNvSpPr>
                <a:spLocks noChangeArrowheads="1"/>
              </p:cNvSpPr>
              <p:nvPr userDrawn="1"/>
            </p:nvSpPr>
            <p:spPr bwMode="auto">
              <a:xfrm>
                <a:off x="7949212" y="4083769"/>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0"/>
              <p:cNvSpPr>
                <a:spLocks noChangeArrowheads="1"/>
              </p:cNvSpPr>
              <p:nvPr userDrawn="1"/>
            </p:nvSpPr>
            <p:spPr bwMode="auto">
              <a:xfrm>
                <a:off x="8234976"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1"/>
              <p:cNvSpPr>
                <a:spLocks noChangeArrowheads="1"/>
              </p:cNvSpPr>
              <p:nvPr userDrawn="1"/>
            </p:nvSpPr>
            <p:spPr bwMode="auto">
              <a:xfrm>
                <a:off x="833193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2"/>
              <p:cNvSpPr>
                <a:spLocks noChangeArrowheads="1"/>
              </p:cNvSpPr>
              <p:nvPr userDrawn="1"/>
            </p:nvSpPr>
            <p:spPr bwMode="auto">
              <a:xfrm>
                <a:off x="8234976"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4"/>
              <p:cNvSpPr>
                <a:spLocks noChangeArrowheads="1"/>
              </p:cNvSpPr>
              <p:nvPr userDrawn="1"/>
            </p:nvSpPr>
            <p:spPr bwMode="auto">
              <a:xfrm>
                <a:off x="8139722" y="4083769"/>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5"/>
              <p:cNvSpPr>
                <a:spLocks noChangeArrowheads="1"/>
              </p:cNvSpPr>
              <p:nvPr userDrawn="1"/>
            </p:nvSpPr>
            <p:spPr bwMode="auto">
              <a:xfrm>
                <a:off x="8139722"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10"/>
              <p:cNvSpPr>
                <a:spLocks noChangeArrowheads="1"/>
              </p:cNvSpPr>
              <p:nvPr userDrawn="1"/>
            </p:nvSpPr>
            <p:spPr bwMode="auto">
              <a:xfrm>
                <a:off x="833193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12"/>
              <p:cNvSpPr>
                <a:spLocks noChangeArrowheads="1"/>
              </p:cNvSpPr>
              <p:nvPr userDrawn="1"/>
            </p:nvSpPr>
            <p:spPr bwMode="auto">
              <a:xfrm>
                <a:off x="7853957"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9"/>
              <p:cNvSpPr>
                <a:spLocks noChangeArrowheads="1"/>
              </p:cNvSpPr>
              <p:nvPr userDrawn="1"/>
            </p:nvSpPr>
            <p:spPr bwMode="auto">
              <a:xfrm>
                <a:off x="8522441" y="379800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43"/>
              <p:cNvSpPr>
                <a:spLocks noChangeArrowheads="1"/>
              </p:cNvSpPr>
              <p:nvPr userDrawn="1"/>
            </p:nvSpPr>
            <p:spPr bwMode="auto">
              <a:xfrm>
                <a:off x="833193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54"/>
              <p:cNvSpPr>
                <a:spLocks noChangeArrowheads="1"/>
              </p:cNvSpPr>
              <p:nvPr userDrawn="1"/>
            </p:nvSpPr>
            <p:spPr bwMode="auto">
              <a:xfrm>
                <a:off x="8522441"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66"/>
              <p:cNvSpPr>
                <a:spLocks noChangeArrowheads="1"/>
              </p:cNvSpPr>
              <p:nvPr userDrawn="1"/>
            </p:nvSpPr>
            <p:spPr bwMode="auto">
              <a:xfrm>
                <a:off x="785395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68"/>
              <p:cNvSpPr>
                <a:spLocks noChangeArrowheads="1"/>
              </p:cNvSpPr>
              <p:nvPr userDrawn="1"/>
            </p:nvSpPr>
            <p:spPr bwMode="auto">
              <a:xfrm>
                <a:off x="8522441"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84"/>
              <p:cNvSpPr>
                <a:spLocks noChangeArrowheads="1"/>
              </p:cNvSpPr>
              <p:nvPr userDrawn="1"/>
            </p:nvSpPr>
            <p:spPr bwMode="auto">
              <a:xfrm>
                <a:off x="8234976" y="456344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87"/>
              <p:cNvSpPr>
                <a:spLocks noChangeArrowheads="1"/>
              </p:cNvSpPr>
              <p:nvPr userDrawn="1"/>
            </p:nvSpPr>
            <p:spPr bwMode="auto">
              <a:xfrm>
                <a:off x="8234976"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92"/>
              <p:cNvSpPr>
                <a:spLocks noChangeArrowheads="1"/>
              </p:cNvSpPr>
              <p:nvPr userDrawn="1"/>
            </p:nvSpPr>
            <p:spPr bwMode="auto">
              <a:xfrm>
                <a:off x="8234976" y="465699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95"/>
              <p:cNvSpPr>
                <a:spLocks noChangeArrowheads="1"/>
              </p:cNvSpPr>
              <p:nvPr userDrawn="1"/>
            </p:nvSpPr>
            <p:spPr bwMode="auto">
              <a:xfrm>
                <a:off x="8619397" y="379800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99"/>
              <p:cNvSpPr>
                <a:spLocks noChangeArrowheads="1"/>
              </p:cNvSpPr>
              <p:nvPr userDrawn="1"/>
            </p:nvSpPr>
            <p:spPr bwMode="auto">
              <a:xfrm>
                <a:off x="8619397" y="3894960"/>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00"/>
              <p:cNvSpPr>
                <a:spLocks noChangeArrowheads="1"/>
              </p:cNvSpPr>
              <p:nvPr userDrawn="1"/>
            </p:nvSpPr>
            <p:spPr bwMode="auto">
              <a:xfrm>
                <a:off x="871295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1"/>
              <p:cNvSpPr>
                <a:spLocks noChangeArrowheads="1"/>
              </p:cNvSpPr>
              <p:nvPr userDrawn="1"/>
            </p:nvSpPr>
            <p:spPr bwMode="auto">
              <a:xfrm>
                <a:off x="8427186" y="379800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8"/>
              <p:cNvSpPr>
                <a:spLocks noChangeArrowheads="1"/>
              </p:cNvSpPr>
              <p:nvPr userDrawn="1"/>
            </p:nvSpPr>
            <p:spPr bwMode="auto">
              <a:xfrm>
                <a:off x="7853957" y="465699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31"/>
              <p:cNvSpPr>
                <a:spLocks noChangeArrowheads="1"/>
              </p:cNvSpPr>
              <p:nvPr userDrawn="1"/>
            </p:nvSpPr>
            <p:spPr bwMode="auto">
              <a:xfrm>
                <a:off x="7949212" y="465699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32"/>
              <p:cNvSpPr>
                <a:spLocks noChangeArrowheads="1"/>
              </p:cNvSpPr>
              <p:nvPr userDrawn="1"/>
            </p:nvSpPr>
            <p:spPr bwMode="auto">
              <a:xfrm>
                <a:off x="775870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72"/>
              <p:cNvSpPr>
                <a:spLocks noChangeArrowheads="1"/>
              </p:cNvSpPr>
              <p:nvPr userDrawn="1"/>
            </p:nvSpPr>
            <p:spPr bwMode="auto">
              <a:xfrm>
                <a:off x="8522441"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81"/>
              <p:cNvSpPr>
                <a:spLocks noChangeArrowheads="1"/>
              </p:cNvSpPr>
              <p:nvPr userDrawn="1"/>
            </p:nvSpPr>
            <p:spPr bwMode="auto">
              <a:xfrm>
                <a:off x="8234976" y="475565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84"/>
              <p:cNvSpPr>
                <a:spLocks noChangeArrowheads="1"/>
              </p:cNvSpPr>
              <p:nvPr userDrawn="1"/>
            </p:nvSpPr>
            <p:spPr bwMode="auto">
              <a:xfrm>
                <a:off x="8331931"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87"/>
              <p:cNvSpPr>
                <a:spLocks noChangeArrowheads="1"/>
              </p:cNvSpPr>
              <p:nvPr userDrawn="1"/>
            </p:nvSpPr>
            <p:spPr bwMode="auto">
              <a:xfrm>
                <a:off x="8331931"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88"/>
              <p:cNvSpPr>
                <a:spLocks noChangeArrowheads="1"/>
              </p:cNvSpPr>
              <p:nvPr userDrawn="1"/>
            </p:nvSpPr>
            <p:spPr bwMode="auto">
              <a:xfrm>
                <a:off x="8234976"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303"/>
              <p:cNvSpPr>
                <a:spLocks noChangeArrowheads="1"/>
              </p:cNvSpPr>
              <p:nvPr userDrawn="1"/>
            </p:nvSpPr>
            <p:spPr bwMode="auto">
              <a:xfrm>
                <a:off x="813972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306"/>
              <p:cNvSpPr>
                <a:spLocks noChangeArrowheads="1"/>
              </p:cNvSpPr>
              <p:nvPr userDrawn="1"/>
            </p:nvSpPr>
            <p:spPr bwMode="auto">
              <a:xfrm>
                <a:off x="833193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307"/>
              <p:cNvSpPr>
                <a:spLocks noChangeArrowheads="1"/>
              </p:cNvSpPr>
              <p:nvPr userDrawn="1"/>
            </p:nvSpPr>
            <p:spPr bwMode="auto">
              <a:xfrm>
                <a:off x="833193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314"/>
              <p:cNvSpPr>
                <a:spLocks noChangeArrowheads="1"/>
              </p:cNvSpPr>
              <p:nvPr userDrawn="1"/>
            </p:nvSpPr>
            <p:spPr bwMode="auto">
              <a:xfrm>
                <a:off x="8427186"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316"/>
              <p:cNvSpPr>
                <a:spLocks noChangeArrowheads="1"/>
              </p:cNvSpPr>
              <p:nvPr userDrawn="1"/>
            </p:nvSpPr>
            <p:spPr bwMode="auto">
              <a:xfrm>
                <a:off x="8427186"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318"/>
              <p:cNvSpPr>
                <a:spLocks noChangeArrowheads="1"/>
              </p:cNvSpPr>
              <p:nvPr userDrawn="1"/>
            </p:nvSpPr>
            <p:spPr bwMode="auto">
              <a:xfrm>
                <a:off x="8427186"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339"/>
              <p:cNvSpPr>
                <a:spLocks noChangeArrowheads="1"/>
              </p:cNvSpPr>
              <p:nvPr userDrawn="1"/>
            </p:nvSpPr>
            <p:spPr bwMode="auto">
              <a:xfrm>
                <a:off x="794876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340"/>
              <p:cNvSpPr>
                <a:spLocks noChangeArrowheads="1"/>
              </p:cNvSpPr>
              <p:nvPr userDrawn="1"/>
            </p:nvSpPr>
            <p:spPr bwMode="auto">
              <a:xfrm>
                <a:off x="8046167" y="3990214"/>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339"/>
              <p:cNvSpPr>
                <a:spLocks noChangeArrowheads="1"/>
              </p:cNvSpPr>
              <p:nvPr userDrawn="1"/>
            </p:nvSpPr>
            <p:spPr bwMode="auto">
              <a:xfrm>
                <a:off x="7948761" y="399402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43" name="Oval 13"/>
            <p:cNvSpPr>
              <a:spLocks noChangeArrowheads="1"/>
            </p:cNvSpPr>
            <p:nvPr userDrawn="1"/>
          </p:nvSpPr>
          <p:spPr bwMode="auto">
            <a:xfrm>
              <a:off x="6191088" y="387499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5"/>
            <p:cNvSpPr>
              <a:spLocks noChangeArrowheads="1"/>
            </p:cNvSpPr>
            <p:nvPr userDrawn="1"/>
          </p:nvSpPr>
          <p:spPr bwMode="auto">
            <a:xfrm>
              <a:off x="6095834" y="38749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9"/>
            <p:cNvSpPr>
              <a:spLocks noChangeArrowheads="1"/>
            </p:cNvSpPr>
            <p:nvPr userDrawn="1"/>
          </p:nvSpPr>
          <p:spPr bwMode="auto">
            <a:xfrm>
              <a:off x="6288044"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20"/>
            <p:cNvSpPr>
              <a:spLocks noChangeArrowheads="1"/>
            </p:cNvSpPr>
            <p:nvPr userDrawn="1"/>
          </p:nvSpPr>
          <p:spPr bwMode="auto">
            <a:xfrm>
              <a:off x="628804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22"/>
            <p:cNvSpPr>
              <a:spLocks noChangeArrowheads="1"/>
            </p:cNvSpPr>
            <p:nvPr userDrawn="1"/>
          </p:nvSpPr>
          <p:spPr bwMode="auto">
            <a:xfrm>
              <a:off x="5905324"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383299"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29"/>
            <p:cNvSpPr>
              <a:spLocks noChangeArrowheads="1"/>
            </p:cNvSpPr>
            <p:nvPr userDrawn="1"/>
          </p:nvSpPr>
          <p:spPr bwMode="auto">
            <a:xfrm>
              <a:off x="6383299"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30"/>
            <p:cNvSpPr>
              <a:spLocks noChangeArrowheads="1"/>
            </p:cNvSpPr>
            <p:nvPr userDrawn="1"/>
          </p:nvSpPr>
          <p:spPr bwMode="auto">
            <a:xfrm>
              <a:off x="609583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34"/>
            <p:cNvSpPr>
              <a:spLocks noChangeArrowheads="1"/>
            </p:cNvSpPr>
            <p:nvPr userDrawn="1"/>
          </p:nvSpPr>
          <p:spPr bwMode="auto">
            <a:xfrm>
              <a:off x="609583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4"/>
            <p:cNvSpPr>
              <a:spLocks noChangeArrowheads="1"/>
            </p:cNvSpPr>
            <p:nvPr userDrawn="1"/>
          </p:nvSpPr>
          <p:spPr bwMode="auto">
            <a:xfrm>
              <a:off x="6002280" y="454347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5"/>
            <p:cNvSpPr>
              <a:spLocks noChangeArrowheads="1"/>
            </p:cNvSpPr>
            <p:nvPr userDrawn="1"/>
          </p:nvSpPr>
          <p:spPr bwMode="auto">
            <a:xfrm>
              <a:off x="6002280"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6"/>
            <p:cNvSpPr>
              <a:spLocks noChangeArrowheads="1"/>
            </p:cNvSpPr>
            <p:nvPr userDrawn="1"/>
          </p:nvSpPr>
          <p:spPr bwMode="auto">
            <a:xfrm>
              <a:off x="5714815"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7"/>
            <p:cNvSpPr>
              <a:spLocks noChangeArrowheads="1"/>
            </p:cNvSpPr>
            <p:nvPr userDrawn="1"/>
          </p:nvSpPr>
          <p:spPr bwMode="auto">
            <a:xfrm>
              <a:off x="5617859"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8"/>
            <p:cNvSpPr>
              <a:spLocks noChangeArrowheads="1"/>
            </p:cNvSpPr>
            <p:nvPr userDrawn="1"/>
          </p:nvSpPr>
          <p:spPr bwMode="auto">
            <a:xfrm>
              <a:off x="5617859"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9"/>
            <p:cNvSpPr>
              <a:spLocks noChangeArrowheads="1"/>
            </p:cNvSpPr>
            <p:nvPr userDrawn="1"/>
          </p:nvSpPr>
          <p:spPr bwMode="auto">
            <a:xfrm>
              <a:off x="6191088" y="454347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50"/>
            <p:cNvSpPr>
              <a:spLocks noChangeArrowheads="1"/>
            </p:cNvSpPr>
            <p:nvPr userDrawn="1"/>
          </p:nvSpPr>
          <p:spPr bwMode="auto">
            <a:xfrm>
              <a:off x="5810069"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51"/>
            <p:cNvSpPr>
              <a:spLocks noChangeArrowheads="1"/>
            </p:cNvSpPr>
            <p:nvPr userDrawn="1"/>
          </p:nvSpPr>
          <p:spPr bwMode="auto">
            <a:xfrm>
              <a:off x="5905324"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52"/>
            <p:cNvSpPr>
              <a:spLocks noChangeArrowheads="1"/>
            </p:cNvSpPr>
            <p:nvPr userDrawn="1"/>
          </p:nvSpPr>
          <p:spPr bwMode="auto">
            <a:xfrm>
              <a:off x="5905324"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54"/>
            <p:cNvSpPr>
              <a:spLocks noChangeArrowheads="1"/>
            </p:cNvSpPr>
            <p:nvPr userDrawn="1"/>
          </p:nvSpPr>
          <p:spPr bwMode="auto">
            <a:xfrm>
              <a:off x="609583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55"/>
            <p:cNvSpPr>
              <a:spLocks noChangeArrowheads="1"/>
            </p:cNvSpPr>
            <p:nvPr userDrawn="1"/>
          </p:nvSpPr>
          <p:spPr bwMode="auto">
            <a:xfrm>
              <a:off x="6002280" y="4352969"/>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56"/>
            <p:cNvSpPr>
              <a:spLocks noChangeArrowheads="1"/>
            </p:cNvSpPr>
            <p:nvPr userDrawn="1"/>
          </p:nvSpPr>
          <p:spPr bwMode="auto">
            <a:xfrm>
              <a:off x="6002280" y="444822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57"/>
            <p:cNvSpPr>
              <a:spLocks noChangeArrowheads="1"/>
            </p:cNvSpPr>
            <p:nvPr userDrawn="1"/>
          </p:nvSpPr>
          <p:spPr bwMode="auto">
            <a:xfrm>
              <a:off x="609583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60"/>
            <p:cNvSpPr>
              <a:spLocks noChangeArrowheads="1"/>
            </p:cNvSpPr>
            <p:nvPr userDrawn="1"/>
          </p:nvSpPr>
          <p:spPr bwMode="auto">
            <a:xfrm>
              <a:off x="5714815" y="41624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7"/>
            <p:cNvSpPr>
              <a:spLocks noChangeArrowheads="1"/>
            </p:cNvSpPr>
            <p:nvPr userDrawn="1"/>
          </p:nvSpPr>
          <p:spPr bwMode="auto">
            <a:xfrm>
              <a:off x="5617859" y="41624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9"/>
            <p:cNvSpPr>
              <a:spLocks noChangeArrowheads="1"/>
            </p:cNvSpPr>
            <p:nvPr userDrawn="1"/>
          </p:nvSpPr>
          <p:spPr bwMode="auto">
            <a:xfrm>
              <a:off x="6002280" y="406720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userDrawn="1"/>
          </p:nvSpPr>
          <p:spPr bwMode="auto">
            <a:xfrm>
              <a:off x="6002280" y="4256014"/>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96"/>
            <p:cNvSpPr>
              <a:spLocks noChangeArrowheads="1"/>
            </p:cNvSpPr>
            <p:nvPr userDrawn="1"/>
          </p:nvSpPr>
          <p:spPr bwMode="auto">
            <a:xfrm>
              <a:off x="5810069"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97"/>
            <p:cNvSpPr>
              <a:spLocks noChangeArrowheads="1"/>
            </p:cNvSpPr>
            <p:nvPr userDrawn="1"/>
          </p:nvSpPr>
          <p:spPr bwMode="auto">
            <a:xfrm>
              <a:off x="5905324"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8"/>
            <p:cNvSpPr>
              <a:spLocks noChangeArrowheads="1"/>
            </p:cNvSpPr>
            <p:nvPr userDrawn="1"/>
          </p:nvSpPr>
          <p:spPr bwMode="auto">
            <a:xfrm>
              <a:off x="5714815"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0"/>
            <p:cNvSpPr>
              <a:spLocks noChangeArrowheads="1"/>
            </p:cNvSpPr>
            <p:nvPr userDrawn="1"/>
          </p:nvSpPr>
          <p:spPr bwMode="auto">
            <a:xfrm>
              <a:off x="6191088"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1"/>
            <p:cNvSpPr>
              <a:spLocks noChangeArrowheads="1"/>
            </p:cNvSpPr>
            <p:nvPr userDrawn="1"/>
          </p:nvSpPr>
          <p:spPr bwMode="auto">
            <a:xfrm>
              <a:off x="628804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2"/>
            <p:cNvSpPr>
              <a:spLocks noChangeArrowheads="1"/>
            </p:cNvSpPr>
            <p:nvPr userDrawn="1"/>
          </p:nvSpPr>
          <p:spPr bwMode="auto">
            <a:xfrm>
              <a:off x="6191088"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4"/>
            <p:cNvSpPr>
              <a:spLocks noChangeArrowheads="1"/>
            </p:cNvSpPr>
            <p:nvPr userDrawn="1"/>
          </p:nvSpPr>
          <p:spPr bwMode="auto">
            <a:xfrm>
              <a:off x="6095834"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5"/>
            <p:cNvSpPr>
              <a:spLocks noChangeArrowheads="1"/>
            </p:cNvSpPr>
            <p:nvPr userDrawn="1"/>
          </p:nvSpPr>
          <p:spPr bwMode="auto">
            <a:xfrm>
              <a:off x="6095834"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10"/>
            <p:cNvSpPr>
              <a:spLocks noChangeArrowheads="1"/>
            </p:cNvSpPr>
            <p:nvPr userDrawn="1"/>
          </p:nvSpPr>
          <p:spPr bwMode="auto">
            <a:xfrm>
              <a:off x="628804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12"/>
            <p:cNvSpPr>
              <a:spLocks noChangeArrowheads="1"/>
            </p:cNvSpPr>
            <p:nvPr userDrawn="1"/>
          </p:nvSpPr>
          <p:spPr bwMode="auto">
            <a:xfrm>
              <a:off x="5810069"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6"/>
            <p:cNvSpPr>
              <a:spLocks noChangeArrowheads="1"/>
            </p:cNvSpPr>
            <p:nvPr userDrawn="1"/>
          </p:nvSpPr>
          <p:spPr bwMode="auto">
            <a:xfrm>
              <a:off x="5714815"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34"/>
            <p:cNvSpPr>
              <a:spLocks noChangeArrowheads="1"/>
            </p:cNvSpPr>
            <p:nvPr userDrawn="1"/>
          </p:nvSpPr>
          <p:spPr bwMode="auto">
            <a:xfrm>
              <a:off x="5905324"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62"/>
            <p:cNvSpPr>
              <a:spLocks noChangeArrowheads="1"/>
            </p:cNvSpPr>
            <p:nvPr userDrawn="1"/>
          </p:nvSpPr>
          <p:spPr bwMode="auto">
            <a:xfrm>
              <a:off x="6383299"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66"/>
            <p:cNvSpPr>
              <a:spLocks noChangeArrowheads="1"/>
            </p:cNvSpPr>
            <p:nvPr userDrawn="1"/>
          </p:nvSpPr>
          <p:spPr bwMode="auto">
            <a:xfrm>
              <a:off x="5810069"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74"/>
            <p:cNvSpPr>
              <a:spLocks noChangeArrowheads="1"/>
            </p:cNvSpPr>
            <p:nvPr userDrawn="1"/>
          </p:nvSpPr>
          <p:spPr bwMode="auto">
            <a:xfrm>
              <a:off x="552260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80"/>
            <p:cNvSpPr>
              <a:spLocks noChangeArrowheads="1"/>
            </p:cNvSpPr>
            <p:nvPr userDrawn="1"/>
          </p:nvSpPr>
          <p:spPr bwMode="auto">
            <a:xfrm>
              <a:off x="5429051"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87"/>
            <p:cNvSpPr>
              <a:spLocks noChangeArrowheads="1"/>
            </p:cNvSpPr>
            <p:nvPr userDrawn="1"/>
          </p:nvSpPr>
          <p:spPr bwMode="auto">
            <a:xfrm>
              <a:off x="6191088" y="464043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93"/>
            <p:cNvSpPr>
              <a:spLocks noChangeArrowheads="1"/>
            </p:cNvSpPr>
            <p:nvPr userDrawn="1"/>
          </p:nvSpPr>
          <p:spPr bwMode="auto">
            <a:xfrm>
              <a:off x="6002280" y="37797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208"/>
            <p:cNvSpPr>
              <a:spLocks noChangeArrowheads="1"/>
            </p:cNvSpPr>
            <p:nvPr userDrawn="1"/>
          </p:nvSpPr>
          <p:spPr bwMode="auto">
            <a:xfrm>
              <a:off x="571481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209"/>
            <p:cNvSpPr>
              <a:spLocks noChangeArrowheads="1"/>
            </p:cNvSpPr>
            <p:nvPr userDrawn="1"/>
          </p:nvSpPr>
          <p:spPr bwMode="auto">
            <a:xfrm>
              <a:off x="5810069"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212"/>
            <p:cNvSpPr>
              <a:spLocks noChangeArrowheads="1"/>
            </p:cNvSpPr>
            <p:nvPr userDrawn="1"/>
          </p:nvSpPr>
          <p:spPr bwMode="auto">
            <a:xfrm>
              <a:off x="5617859"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214"/>
            <p:cNvSpPr>
              <a:spLocks noChangeArrowheads="1"/>
            </p:cNvSpPr>
            <p:nvPr userDrawn="1"/>
          </p:nvSpPr>
          <p:spPr bwMode="auto">
            <a:xfrm>
              <a:off x="5905324"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215"/>
            <p:cNvSpPr>
              <a:spLocks noChangeArrowheads="1"/>
            </p:cNvSpPr>
            <p:nvPr userDrawn="1"/>
          </p:nvSpPr>
          <p:spPr bwMode="auto">
            <a:xfrm>
              <a:off x="6095833" y="37797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217"/>
            <p:cNvSpPr>
              <a:spLocks noChangeArrowheads="1"/>
            </p:cNvSpPr>
            <p:nvPr userDrawn="1"/>
          </p:nvSpPr>
          <p:spPr bwMode="auto">
            <a:xfrm>
              <a:off x="6002279" y="387499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218"/>
            <p:cNvSpPr>
              <a:spLocks noChangeArrowheads="1"/>
            </p:cNvSpPr>
            <p:nvPr userDrawn="1"/>
          </p:nvSpPr>
          <p:spPr bwMode="auto">
            <a:xfrm>
              <a:off x="6191088" y="37797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264"/>
            <p:cNvSpPr>
              <a:spLocks noChangeArrowheads="1"/>
            </p:cNvSpPr>
            <p:nvPr userDrawn="1"/>
          </p:nvSpPr>
          <p:spPr bwMode="auto">
            <a:xfrm>
              <a:off x="5522604"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268"/>
            <p:cNvSpPr>
              <a:spLocks noChangeArrowheads="1"/>
            </p:cNvSpPr>
            <p:nvPr userDrawn="1"/>
          </p:nvSpPr>
          <p:spPr bwMode="auto">
            <a:xfrm>
              <a:off x="5810069"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270"/>
            <p:cNvSpPr>
              <a:spLocks noChangeArrowheads="1"/>
            </p:cNvSpPr>
            <p:nvPr userDrawn="1"/>
          </p:nvSpPr>
          <p:spPr bwMode="auto">
            <a:xfrm>
              <a:off x="6095833" y="368278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273"/>
            <p:cNvSpPr>
              <a:spLocks noChangeArrowheads="1"/>
            </p:cNvSpPr>
            <p:nvPr userDrawn="1"/>
          </p:nvSpPr>
          <p:spPr bwMode="auto">
            <a:xfrm>
              <a:off x="5617859"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275"/>
            <p:cNvSpPr>
              <a:spLocks noChangeArrowheads="1"/>
            </p:cNvSpPr>
            <p:nvPr userDrawn="1"/>
          </p:nvSpPr>
          <p:spPr bwMode="auto">
            <a:xfrm>
              <a:off x="5522604"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278"/>
            <p:cNvSpPr>
              <a:spLocks noChangeArrowheads="1"/>
            </p:cNvSpPr>
            <p:nvPr userDrawn="1"/>
          </p:nvSpPr>
          <p:spPr bwMode="auto">
            <a:xfrm>
              <a:off x="5332095"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282"/>
            <p:cNvSpPr>
              <a:spLocks noChangeArrowheads="1"/>
            </p:cNvSpPr>
            <p:nvPr userDrawn="1"/>
          </p:nvSpPr>
          <p:spPr bwMode="auto">
            <a:xfrm>
              <a:off x="6191088" y="368278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288"/>
            <p:cNvSpPr>
              <a:spLocks noChangeArrowheads="1"/>
            </p:cNvSpPr>
            <p:nvPr userDrawn="1"/>
          </p:nvSpPr>
          <p:spPr bwMode="auto">
            <a:xfrm>
              <a:off x="6191088" y="4256013"/>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289"/>
            <p:cNvSpPr>
              <a:spLocks noChangeArrowheads="1"/>
            </p:cNvSpPr>
            <p:nvPr userDrawn="1"/>
          </p:nvSpPr>
          <p:spPr bwMode="auto">
            <a:xfrm>
              <a:off x="6191088"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03"/>
            <p:cNvSpPr>
              <a:spLocks noChangeArrowheads="1"/>
            </p:cNvSpPr>
            <p:nvPr userDrawn="1"/>
          </p:nvSpPr>
          <p:spPr bwMode="auto">
            <a:xfrm>
              <a:off x="6095833"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32"/>
            <p:cNvSpPr>
              <a:spLocks noChangeArrowheads="1"/>
            </p:cNvSpPr>
            <p:nvPr userDrawn="1"/>
          </p:nvSpPr>
          <p:spPr bwMode="auto">
            <a:xfrm>
              <a:off x="5810069"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338"/>
            <p:cNvSpPr>
              <a:spLocks noChangeArrowheads="1"/>
            </p:cNvSpPr>
            <p:nvPr userDrawn="1"/>
          </p:nvSpPr>
          <p:spPr bwMode="auto">
            <a:xfrm>
              <a:off x="5905324"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339"/>
            <p:cNvSpPr>
              <a:spLocks noChangeArrowheads="1"/>
            </p:cNvSpPr>
            <p:nvPr userDrawn="1"/>
          </p:nvSpPr>
          <p:spPr bwMode="auto">
            <a:xfrm>
              <a:off x="6095833"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340"/>
            <p:cNvSpPr>
              <a:spLocks noChangeArrowheads="1"/>
            </p:cNvSpPr>
            <p:nvPr userDrawn="1"/>
          </p:nvSpPr>
          <p:spPr bwMode="auto">
            <a:xfrm>
              <a:off x="6002279" y="4162459"/>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20"/>
            <p:cNvSpPr>
              <a:spLocks noChangeArrowheads="1"/>
            </p:cNvSpPr>
            <p:nvPr userDrawn="1"/>
          </p:nvSpPr>
          <p:spPr bwMode="auto">
            <a:xfrm>
              <a:off x="5717116" y="387703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36"/>
            <p:cNvSpPr>
              <a:spLocks noChangeArrowheads="1"/>
            </p:cNvSpPr>
            <p:nvPr userDrawn="1"/>
          </p:nvSpPr>
          <p:spPr bwMode="auto">
            <a:xfrm>
              <a:off x="5431352" y="387703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9"/>
            <p:cNvSpPr>
              <a:spLocks noChangeArrowheads="1"/>
            </p:cNvSpPr>
            <p:nvPr userDrawn="1"/>
          </p:nvSpPr>
          <p:spPr bwMode="auto">
            <a:xfrm>
              <a:off x="5907625"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
            <p:cNvSpPr>
              <a:spLocks noChangeArrowheads="1"/>
            </p:cNvSpPr>
            <p:nvPr userDrawn="1"/>
          </p:nvSpPr>
          <p:spPr bwMode="auto">
            <a:xfrm>
              <a:off x="6004581"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1"/>
            <p:cNvSpPr>
              <a:spLocks noChangeArrowheads="1"/>
            </p:cNvSpPr>
            <p:nvPr userDrawn="1"/>
          </p:nvSpPr>
          <p:spPr bwMode="auto">
            <a:xfrm>
              <a:off x="5907625"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
            <p:cNvSpPr>
              <a:spLocks noChangeArrowheads="1"/>
            </p:cNvSpPr>
            <p:nvPr userDrawn="1"/>
          </p:nvSpPr>
          <p:spPr bwMode="auto">
            <a:xfrm>
              <a:off x="5907625"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4"/>
            <p:cNvSpPr>
              <a:spLocks noChangeArrowheads="1"/>
            </p:cNvSpPr>
            <p:nvPr userDrawn="1"/>
          </p:nvSpPr>
          <p:spPr bwMode="auto">
            <a:xfrm>
              <a:off x="6004581"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6"/>
            <p:cNvSpPr>
              <a:spLocks noChangeArrowheads="1"/>
            </p:cNvSpPr>
            <p:nvPr userDrawn="1"/>
          </p:nvSpPr>
          <p:spPr bwMode="auto">
            <a:xfrm>
              <a:off x="5907625" y="339906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22"/>
            <p:cNvSpPr>
              <a:spLocks noChangeArrowheads="1"/>
            </p:cNvSpPr>
            <p:nvPr userDrawn="1"/>
          </p:nvSpPr>
          <p:spPr bwMode="auto">
            <a:xfrm>
              <a:off x="5334396"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25"/>
            <p:cNvSpPr>
              <a:spLocks noChangeArrowheads="1"/>
            </p:cNvSpPr>
            <p:nvPr userDrawn="1"/>
          </p:nvSpPr>
          <p:spPr bwMode="auto">
            <a:xfrm>
              <a:off x="5812371"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2"/>
            <p:cNvSpPr>
              <a:spLocks noChangeArrowheads="1"/>
            </p:cNvSpPr>
            <p:nvPr userDrawn="1"/>
          </p:nvSpPr>
          <p:spPr bwMode="auto">
            <a:xfrm>
              <a:off x="5334396"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4"/>
            <p:cNvSpPr>
              <a:spLocks noChangeArrowheads="1"/>
            </p:cNvSpPr>
            <p:nvPr userDrawn="1"/>
          </p:nvSpPr>
          <p:spPr bwMode="auto">
            <a:xfrm>
              <a:off x="5431352" y="378008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7"/>
            <p:cNvSpPr>
              <a:spLocks noChangeArrowheads="1"/>
            </p:cNvSpPr>
            <p:nvPr userDrawn="1"/>
          </p:nvSpPr>
          <p:spPr bwMode="auto">
            <a:xfrm>
              <a:off x="5046931"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
            <p:cNvSpPr>
              <a:spLocks noChangeArrowheads="1"/>
            </p:cNvSpPr>
            <p:nvPr userDrawn="1"/>
          </p:nvSpPr>
          <p:spPr bwMode="auto">
            <a:xfrm>
              <a:off x="5620160"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
            <p:cNvSpPr>
              <a:spLocks noChangeArrowheads="1"/>
            </p:cNvSpPr>
            <p:nvPr userDrawn="1"/>
          </p:nvSpPr>
          <p:spPr bwMode="auto">
            <a:xfrm>
              <a:off x="523914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1"/>
            <p:cNvSpPr>
              <a:spLocks noChangeArrowheads="1"/>
            </p:cNvSpPr>
            <p:nvPr userDrawn="1"/>
          </p:nvSpPr>
          <p:spPr bwMode="auto">
            <a:xfrm>
              <a:off x="5334396"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2"/>
            <p:cNvSpPr>
              <a:spLocks noChangeArrowheads="1"/>
            </p:cNvSpPr>
            <p:nvPr userDrawn="1"/>
          </p:nvSpPr>
          <p:spPr bwMode="auto">
            <a:xfrm>
              <a:off x="5334396"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4"/>
            <p:cNvSpPr>
              <a:spLocks noChangeArrowheads="1"/>
            </p:cNvSpPr>
            <p:nvPr userDrawn="1"/>
          </p:nvSpPr>
          <p:spPr bwMode="auto">
            <a:xfrm>
              <a:off x="552490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5"/>
            <p:cNvSpPr>
              <a:spLocks noChangeArrowheads="1"/>
            </p:cNvSpPr>
            <p:nvPr userDrawn="1"/>
          </p:nvSpPr>
          <p:spPr bwMode="auto">
            <a:xfrm>
              <a:off x="5431352"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6"/>
            <p:cNvSpPr>
              <a:spLocks noChangeArrowheads="1"/>
            </p:cNvSpPr>
            <p:nvPr userDrawn="1"/>
          </p:nvSpPr>
          <p:spPr bwMode="auto">
            <a:xfrm>
              <a:off x="5431352"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7"/>
            <p:cNvSpPr>
              <a:spLocks noChangeArrowheads="1"/>
            </p:cNvSpPr>
            <p:nvPr userDrawn="1"/>
          </p:nvSpPr>
          <p:spPr bwMode="auto">
            <a:xfrm>
              <a:off x="552490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89"/>
            <p:cNvSpPr>
              <a:spLocks noChangeArrowheads="1"/>
            </p:cNvSpPr>
            <p:nvPr userDrawn="1"/>
          </p:nvSpPr>
          <p:spPr bwMode="auto">
            <a:xfrm>
              <a:off x="5431352" y="330380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90"/>
            <p:cNvSpPr>
              <a:spLocks noChangeArrowheads="1"/>
            </p:cNvSpPr>
            <p:nvPr userDrawn="1"/>
          </p:nvSpPr>
          <p:spPr bwMode="auto">
            <a:xfrm>
              <a:off x="581237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91"/>
            <p:cNvSpPr>
              <a:spLocks noChangeArrowheads="1"/>
            </p:cNvSpPr>
            <p:nvPr userDrawn="1"/>
          </p:nvSpPr>
          <p:spPr bwMode="auto">
            <a:xfrm>
              <a:off x="5431352"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95"/>
            <p:cNvSpPr>
              <a:spLocks noChangeArrowheads="1"/>
            </p:cNvSpPr>
            <p:nvPr userDrawn="1"/>
          </p:nvSpPr>
          <p:spPr bwMode="auto">
            <a:xfrm>
              <a:off x="5812371"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96"/>
            <p:cNvSpPr>
              <a:spLocks noChangeArrowheads="1"/>
            </p:cNvSpPr>
            <p:nvPr userDrawn="1"/>
          </p:nvSpPr>
          <p:spPr bwMode="auto">
            <a:xfrm>
              <a:off x="5239141"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97"/>
            <p:cNvSpPr>
              <a:spLocks noChangeArrowheads="1"/>
            </p:cNvSpPr>
            <p:nvPr userDrawn="1"/>
          </p:nvSpPr>
          <p:spPr bwMode="auto">
            <a:xfrm>
              <a:off x="5334396" y="349261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98"/>
            <p:cNvSpPr>
              <a:spLocks noChangeArrowheads="1"/>
            </p:cNvSpPr>
            <p:nvPr userDrawn="1"/>
          </p:nvSpPr>
          <p:spPr bwMode="auto">
            <a:xfrm>
              <a:off x="5143887"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00"/>
            <p:cNvSpPr>
              <a:spLocks noChangeArrowheads="1"/>
            </p:cNvSpPr>
            <p:nvPr userDrawn="1"/>
          </p:nvSpPr>
          <p:spPr bwMode="auto">
            <a:xfrm>
              <a:off x="5620160"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01"/>
            <p:cNvSpPr>
              <a:spLocks noChangeArrowheads="1"/>
            </p:cNvSpPr>
            <p:nvPr userDrawn="1"/>
          </p:nvSpPr>
          <p:spPr bwMode="auto">
            <a:xfrm>
              <a:off x="571711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2"/>
            <p:cNvSpPr>
              <a:spLocks noChangeArrowheads="1"/>
            </p:cNvSpPr>
            <p:nvPr userDrawn="1"/>
          </p:nvSpPr>
          <p:spPr bwMode="auto">
            <a:xfrm>
              <a:off x="5620160"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4"/>
            <p:cNvSpPr>
              <a:spLocks noChangeArrowheads="1"/>
            </p:cNvSpPr>
            <p:nvPr userDrawn="1"/>
          </p:nvSpPr>
          <p:spPr bwMode="auto">
            <a:xfrm>
              <a:off x="5524906"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5"/>
            <p:cNvSpPr>
              <a:spLocks noChangeArrowheads="1"/>
            </p:cNvSpPr>
            <p:nvPr userDrawn="1"/>
          </p:nvSpPr>
          <p:spPr bwMode="auto">
            <a:xfrm>
              <a:off x="5524906"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10"/>
            <p:cNvSpPr>
              <a:spLocks noChangeArrowheads="1"/>
            </p:cNvSpPr>
            <p:nvPr userDrawn="1"/>
          </p:nvSpPr>
          <p:spPr bwMode="auto">
            <a:xfrm>
              <a:off x="571711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12"/>
            <p:cNvSpPr>
              <a:spLocks noChangeArrowheads="1"/>
            </p:cNvSpPr>
            <p:nvPr userDrawn="1"/>
          </p:nvSpPr>
          <p:spPr bwMode="auto">
            <a:xfrm>
              <a:off x="5239141"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6"/>
            <p:cNvSpPr>
              <a:spLocks noChangeArrowheads="1"/>
            </p:cNvSpPr>
            <p:nvPr userDrawn="1"/>
          </p:nvSpPr>
          <p:spPr bwMode="auto">
            <a:xfrm>
              <a:off x="5143887"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2"/>
            <p:cNvSpPr>
              <a:spLocks noChangeArrowheads="1"/>
            </p:cNvSpPr>
            <p:nvPr userDrawn="1"/>
          </p:nvSpPr>
          <p:spPr bwMode="auto">
            <a:xfrm>
              <a:off x="6004581"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34"/>
            <p:cNvSpPr>
              <a:spLocks noChangeArrowheads="1"/>
            </p:cNvSpPr>
            <p:nvPr userDrawn="1"/>
          </p:nvSpPr>
          <p:spPr bwMode="auto">
            <a:xfrm>
              <a:off x="5334396" y="320685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68"/>
            <p:cNvSpPr>
              <a:spLocks noChangeArrowheads="1"/>
            </p:cNvSpPr>
            <p:nvPr userDrawn="1"/>
          </p:nvSpPr>
          <p:spPr bwMode="auto">
            <a:xfrm>
              <a:off x="5907625"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76"/>
            <p:cNvSpPr>
              <a:spLocks noChangeArrowheads="1"/>
            </p:cNvSpPr>
            <p:nvPr userDrawn="1"/>
          </p:nvSpPr>
          <p:spPr bwMode="auto">
            <a:xfrm>
              <a:off x="609813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208"/>
            <p:cNvSpPr>
              <a:spLocks noChangeArrowheads="1"/>
            </p:cNvSpPr>
            <p:nvPr userDrawn="1"/>
          </p:nvSpPr>
          <p:spPr bwMode="auto">
            <a:xfrm>
              <a:off x="5143886"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209"/>
            <p:cNvSpPr>
              <a:spLocks noChangeArrowheads="1"/>
            </p:cNvSpPr>
            <p:nvPr userDrawn="1"/>
          </p:nvSpPr>
          <p:spPr bwMode="auto">
            <a:xfrm>
              <a:off x="5239141"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268"/>
            <p:cNvSpPr>
              <a:spLocks noChangeArrowheads="1"/>
            </p:cNvSpPr>
            <p:nvPr userDrawn="1"/>
          </p:nvSpPr>
          <p:spPr bwMode="auto">
            <a:xfrm>
              <a:off x="5239141" y="31115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272"/>
            <p:cNvSpPr>
              <a:spLocks noChangeArrowheads="1"/>
            </p:cNvSpPr>
            <p:nvPr userDrawn="1"/>
          </p:nvSpPr>
          <p:spPr bwMode="auto">
            <a:xfrm>
              <a:off x="5907625"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284"/>
            <p:cNvSpPr>
              <a:spLocks noChangeArrowheads="1"/>
            </p:cNvSpPr>
            <p:nvPr userDrawn="1"/>
          </p:nvSpPr>
          <p:spPr bwMode="auto">
            <a:xfrm>
              <a:off x="571711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287"/>
            <p:cNvSpPr>
              <a:spLocks noChangeArrowheads="1"/>
            </p:cNvSpPr>
            <p:nvPr userDrawn="1"/>
          </p:nvSpPr>
          <p:spPr bwMode="auto">
            <a:xfrm>
              <a:off x="5717115"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288"/>
            <p:cNvSpPr>
              <a:spLocks noChangeArrowheads="1"/>
            </p:cNvSpPr>
            <p:nvPr userDrawn="1"/>
          </p:nvSpPr>
          <p:spPr bwMode="auto">
            <a:xfrm>
              <a:off x="5620160"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289"/>
            <p:cNvSpPr>
              <a:spLocks noChangeArrowheads="1"/>
            </p:cNvSpPr>
            <p:nvPr userDrawn="1"/>
          </p:nvSpPr>
          <p:spPr bwMode="auto">
            <a:xfrm>
              <a:off x="5620160"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307"/>
            <p:cNvSpPr>
              <a:spLocks noChangeArrowheads="1"/>
            </p:cNvSpPr>
            <p:nvPr userDrawn="1"/>
          </p:nvSpPr>
          <p:spPr bwMode="auto">
            <a:xfrm>
              <a:off x="5717115"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314"/>
            <p:cNvSpPr>
              <a:spLocks noChangeArrowheads="1"/>
            </p:cNvSpPr>
            <p:nvPr userDrawn="1"/>
          </p:nvSpPr>
          <p:spPr bwMode="auto">
            <a:xfrm>
              <a:off x="5812370"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316"/>
            <p:cNvSpPr>
              <a:spLocks noChangeArrowheads="1"/>
            </p:cNvSpPr>
            <p:nvPr userDrawn="1"/>
          </p:nvSpPr>
          <p:spPr bwMode="auto">
            <a:xfrm>
              <a:off x="5812370"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318"/>
            <p:cNvSpPr>
              <a:spLocks noChangeArrowheads="1"/>
            </p:cNvSpPr>
            <p:nvPr userDrawn="1"/>
          </p:nvSpPr>
          <p:spPr bwMode="auto">
            <a:xfrm>
              <a:off x="5812370"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332"/>
            <p:cNvSpPr>
              <a:spLocks noChangeArrowheads="1"/>
            </p:cNvSpPr>
            <p:nvPr userDrawn="1"/>
          </p:nvSpPr>
          <p:spPr bwMode="auto">
            <a:xfrm>
              <a:off x="5239141"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338"/>
            <p:cNvSpPr>
              <a:spLocks noChangeArrowheads="1"/>
            </p:cNvSpPr>
            <p:nvPr userDrawn="1"/>
          </p:nvSpPr>
          <p:spPr bwMode="auto">
            <a:xfrm>
              <a:off x="5334396"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340"/>
            <p:cNvSpPr>
              <a:spLocks noChangeArrowheads="1"/>
            </p:cNvSpPr>
            <p:nvPr userDrawn="1"/>
          </p:nvSpPr>
          <p:spPr bwMode="auto">
            <a:xfrm>
              <a:off x="5431351" y="3399060"/>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86995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35463540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7"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241.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3.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tags" Target="../tags/tag244.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45.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tags" Target="../tags/tag284.xml"/><Relationship Id="rId21" Type="http://schemas.openxmlformats.org/officeDocument/2006/relationships/tags" Target="../tags/tag266.xml"/><Relationship Id="rId34" Type="http://schemas.openxmlformats.org/officeDocument/2006/relationships/tags" Target="../tags/tag279.xml"/><Relationship Id="rId42" Type="http://schemas.openxmlformats.org/officeDocument/2006/relationships/tags" Target="../tags/tag287.xml"/><Relationship Id="rId47" Type="http://schemas.openxmlformats.org/officeDocument/2006/relationships/tags" Target="../tags/tag292.xml"/><Relationship Id="rId50" Type="http://schemas.openxmlformats.org/officeDocument/2006/relationships/tags" Target="../tags/tag295.xml"/><Relationship Id="rId55" Type="http://schemas.openxmlformats.org/officeDocument/2006/relationships/tags" Target="../tags/tag300.xml"/><Relationship Id="rId63" Type="http://schemas.openxmlformats.org/officeDocument/2006/relationships/chart" Target="../charts/chart10.xml"/><Relationship Id="rId7" Type="http://schemas.openxmlformats.org/officeDocument/2006/relationships/tags" Target="../tags/tag252.xml"/><Relationship Id="rId2" Type="http://schemas.openxmlformats.org/officeDocument/2006/relationships/tags" Target="../tags/tag247.xml"/><Relationship Id="rId16" Type="http://schemas.openxmlformats.org/officeDocument/2006/relationships/tags" Target="../tags/tag261.xml"/><Relationship Id="rId29" Type="http://schemas.openxmlformats.org/officeDocument/2006/relationships/tags" Target="../tags/tag274.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tags" Target="../tags/tag285.xml"/><Relationship Id="rId45" Type="http://schemas.openxmlformats.org/officeDocument/2006/relationships/tags" Target="../tags/tag290.xml"/><Relationship Id="rId53" Type="http://schemas.openxmlformats.org/officeDocument/2006/relationships/tags" Target="../tags/tag298.xml"/><Relationship Id="rId58" Type="http://schemas.openxmlformats.org/officeDocument/2006/relationships/slideLayout" Target="../slideLayouts/slideLayout2.xml"/><Relationship Id="rId5" Type="http://schemas.openxmlformats.org/officeDocument/2006/relationships/tags" Target="../tags/tag250.xml"/><Relationship Id="rId61" Type="http://schemas.openxmlformats.org/officeDocument/2006/relationships/image" Target="../media/image1.emf"/><Relationship Id="rId19" Type="http://schemas.openxmlformats.org/officeDocument/2006/relationships/tags" Target="../tags/tag26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43" Type="http://schemas.openxmlformats.org/officeDocument/2006/relationships/tags" Target="../tags/tag288.xml"/><Relationship Id="rId48" Type="http://schemas.openxmlformats.org/officeDocument/2006/relationships/tags" Target="../tags/tag293.xml"/><Relationship Id="rId56" Type="http://schemas.openxmlformats.org/officeDocument/2006/relationships/tags" Target="../tags/tag301.xml"/><Relationship Id="rId8" Type="http://schemas.openxmlformats.org/officeDocument/2006/relationships/tags" Target="../tags/tag253.xml"/><Relationship Id="rId51" Type="http://schemas.openxmlformats.org/officeDocument/2006/relationships/tags" Target="../tags/tag296.xml"/><Relationship Id="rId3" Type="http://schemas.openxmlformats.org/officeDocument/2006/relationships/tags" Target="../tags/tag248.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46" Type="http://schemas.openxmlformats.org/officeDocument/2006/relationships/tags" Target="../tags/tag291.xml"/><Relationship Id="rId59" Type="http://schemas.openxmlformats.org/officeDocument/2006/relationships/notesSlide" Target="../notesSlides/notesSlide6.xml"/><Relationship Id="rId20" Type="http://schemas.openxmlformats.org/officeDocument/2006/relationships/tags" Target="../tags/tag265.xml"/><Relationship Id="rId41" Type="http://schemas.openxmlformats.org/officeDocument/2006/relationships/tags" Target="../tags/tag286.xml"/><Relationship Id="rId54" Type="http://schemas.openxmlformats.org/officeDocument/2006/relationships/tags" Target="../tags/tag299.xml"/><Relationship Id="rId62" Type="http://schemas.openxmlformats.org/officeDocument/2006/relationships/chart" Target="../charts/chart9.xml"/><Relationship Id="rId1" Type="http://schemas.openxmlformats.org/officeDocument/2006/relationships/tags" Target="../tags/tag246.xml"/><Relationship Id="rId6" Type="http://schemas.openxmlformats.org/officeDocument/2006/relationships/tags" Target="../tags/tag251.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49" Type="http://schemas.openxmlformats.org/officeDocument/2006/relationships/tags" Target="../tags/tag294.xml"/><Relationship Id="rId57" Type="http://schemas.openxmlformats.org/officeDocument/2006/relationships/tags" Target="../tags/tag302.xml"/><Relationship Id="rId10" Type="http://schemas.openxmlformats.org/officeDocument/2006/relationships/tags" Target="../tags/tag255.xml"/><Relationship Id="rId31" Type="http://schemas.openxmlformats.org/officeDocument/2006/relationships/tags" Target="../tags/tag276.xml"/><Relationship Id="rId44" Type="http://schemas.openxmlformats.org/officeDocument/2006/relationships/tags" Target="../tags/tag289.xml"/><Relationship Id="rId52" Type="http://schemas.openxmlformats.org/officeDocument/2006/relationships/tags" Target="../tags/tag297.xml"/><Relationship Id="rId60" Type="http://schemas.openxmlformats.org/officeDocument/2006/relationships/oleObject" Target="../embeddings/oleObject16.bin"/><Relationship Id="rId4" Type="http://schemas.openxmlformats.org/officeDocument/2006/relationships/tags" Target="../tags/tag249.xml"/><Relationship Id="rId9" Type="http://schemas.openxmlformats.org/officeDocument/2006/relationships/tags" Target="../tags/tag254.xml"/></Relationships>
</file>

<file path=ppt/slides/_rels/slide16.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oleObject" Target="../embeddings/oleObject17.bin"/><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slideLayout" Target="../slideLayouts/slideLayout2.xml"/><Relationship Id="rId2" Type="http://schemas.openxmlformats.org/officeDocument/2006/relationships/tags" Target="../tags/tag304.xml"/><Relationship Id="rId16" Type="http://schemas.openxmlformats.org/officeDocument/2006/relationships/chart" Target="../charts/chart12.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5" Type="http://schemas.openxmlformats.org/officeDocument/2006/relationships/chart" Target="../charts/chart11.xml"/><Relationship Id="rId10" Type="http://schemas.openxmlformats.org/officeDocument/2006/relationships/tags" Target="../tags/tag312.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image" Target="../media/image2.emf"/></Relationships>
</file>

<file path=ppt/slides/_rels/slide1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316.xml"/><Relationship Id="rId7" Type="http://schemas.openxmlformats.org/officeDocument/2006/relationships/image" Target="../media/image2.emf"/><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oleObject" Target="../embeddings/oleObject18.bin"/><Relationship Id="rId5" Type="http://schemas.openxmlformats.org/officeDocument/2006/relationships/slideLayout" Target="../slideLayouts/slideLayout2.xml"/><Relationship Id="rId4" Type="http://schemas.openxmlformats.org/officeDocument/2006/relationships/tags" Target="../tags/tag317.xml"/><Relationship Id="rId9"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3" Type="http://schemas.openxmlformats.org/officeDocument/2006/relationships/tags" Target="../tags/tag331.xml"/><Relationship Id="rId18" Type="http://schemas.openxmlformats.org/officeDocument/2006/relationships/tags" Target="../tags/tag336.xml"/><Relationship Id="rId26" Type="http://schemas.openxmlformats.org/officeDocument/2006/relationships/tags" Target="../tags/tag344.xml"/><Relationship Id="rId39" Type="http://schemas.openxmlformats.org/officeDocument/2006/relationships/chart" Target="../charts/chart16.xml"/><Relationship Id="rId21" Type="http://schemas.openxmlformats.org/officeDocument/2006/relationships/tags" Target="../tags/tag339.xml"/><Relationship Id="rId34" Type="http://schemas.openxmlformats.org/officeDocument/2006/relationships/tags" Target="../tags/tag352.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38" Type="http://schemas.openxmlformats.org/officeDocument/2006/relationships/chart" Target="../charts/chart15.xml"/><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29" Type="http://schemas.openxmlformats.org/officeDocument/2006/relationships/tags" Target="../tags/tag347.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32" Type="http://schemas.openxmlformats.org/officeDocument/2006/relationships/tags" Target="../tags/tag350.xml"/><Relationship Id="rId37" Type="http://schemas.openxmlformats.org/officeDocument/2006/relationships/image" Target="../media/image1.emf"/><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oleObject" Target="../embeddings/oleObject20.bin"/><Relationship Id="rId10" Type="http://schemas.openxmlformats.org/officeDocument/2006/relationships/tags" Target="../tags/tag328.xml"/><Relationship Id="rId19" Type="http://schemas.openxmlformats.org/officeDocument/2006/relationships/tags" Target="../tags/tag337.xml"/><Relationship Id="rId31" Type="http://schemas.openxmlformats.org/officeDocument/2006/relationships/tags" Target="../tags/tag349.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tags" Target="../tags/tag345.xml"/><Relationship Id="rId30" Type="http://schemas.openxmlformats.org/officeDocument/2006/relationships/tags" Target="../tags/tag348.xml"/><Relationship Id="rId35" Type="http://schemas.openxmlformats.org/officeDocument/2006/relationships/slideLayout" Target="../slideLayouts/slideLayout2.xml"/><Relationship Id="rId8" Type="http://schemas.openxmlformats.org/officeDocument/2006/relationships/tags" Target="../tags/tag326.xml"/><Relationship Id="rId3" Type="http://schemas.openxmlformats.org/officeDocument/2006/relationships/tags" Target="../tags/tag3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35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36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363.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slideLayout" Target="../slideLayouts/slideLayout2.xml"/><Relationship Id="rId7" Type="http://schemas.openxmlformats.org/officeDocument/2006/relationships/chart" Target="../charts/chart18.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chart" Target="../charts/chart17.xml"/><Relationship Id="rId5" Type="http://schemas.openxmlformats.org/officeDocument/2006/relationships/image" Target="../media/image23.emf"/><Relationship Id="rId4" Type="http://schemas.openxmlformats.org/officeDocument/2006/relationships/oleObject" Target="../embeddings/oleObject28.bin"/><Relationship Id="rId9" Type="http://schemas.openxmlformats.org/officeDocument/2006/relationships/chart" Target="../charts/chart20.xml"/></Relationships>
</file>

<file path=ppt/slides/_rels/slide28.xml.rels><?xml version="1.0" encoding="UTF-8" standalone="yes"?>
<Relationships xmlns="http://schemas.openxmlformats.org/package/2006/relationships"><Relationship Id="rId13" Type="http://schemas.openxmlformats.org/officeDocument/2006/relationships/tags" Target="../tags/tag378.xml"/><Relationship Id="rId18" Type="http://schemas.openxmlformats.org/officeDocument/2006/relationships/tags" Target="../tags/tag383.xml"/><Relationship Id="rId26" Type="http://schemas.openxmlformats.org/officeDocument/2006/relationships/tags" Target="../tags/tag391.xml"/><Relationship Id="rId39" Type="http://schemas.openxmlformats.org/officeDocument/2006/relationships/tags" Target="../tags/tag404.xml"/><Relationship Id="rId21" Type="http://schemas.openxmlformats.org/officeDocument/2006/relationships/tags" Target="../tags/tag386.xml"/><Relationship Id="rId34" Type="http://schemas.openxmlformats.org/officeDocument/2006/relationships/tags" Target="../tags/tag399.xml"/><Relationship Id="rId42" Type="http://schemas.openxmlformats.org/officeDocument/2006/relationships/tags" Target="../tags/tag407.xml"/><Relationship Id="rId47" Type="http://schemas.openxmlformats.org/officeDocument/2006/relationships/image" Target="../media/image2.emf"/><Relationship Id="rId7" Type="http://schemas.openxmlformats.org/officeDocument/2006/relationships/tags" Target="../tags/tag372.xml"/><Relationship Id="rId2" Type="http://schemas.openxmlformats.org/officeDocument/2006/relationships/tags" Target="../tags/tag367.xml"/><Relationship Id="rId16" Type="http://schemas.openxmlformats.org/officeDocument/2006/relationships/tags" Target="../tags/tag381.xml"/><Relationship Id="rId29" Type="http://schemas.openxmlformats.org/officeDocument/2006/relationships/tags" Target="../tags/tag394.xml"/><Relationship Id="rId11" Type="http://schemas.openxmlformats.org/officeDocument/2006/relationships/tags" Target="../tags/tag376.xml"/><Relationship Id="rId24" Type="http://schemas.openxmlformats.org/officeDocument/2006/relationships/tags" Target="../tags/tag389.xml"/><Relationship Id="rId32" Type="http://schemas.openxmlformats.org/officeDocument/2006/relationships/tags" Target="../tags/tag397.xml"/><Relationship Id="rId37" Type="http://schemas.openxmlformats.org/officeDocument/2006/relationships/tags" Target="../tags/tag402.xml"/><Relationship Id="rId40" Type="http://schemas.openxmlformats.org/officeDocument/2006/relationships/tags" Target="../tags/tag405.xml"/><Relationship Id="rId45" Type="http://schemas.openxmlformats.org/officeDocument/2006/relationships/slideLayout" Target="../slideLayouts/slideLayout2.xml"/><Relationship Id="rId5" Type="http://schemas.openxmlformats.org/officeDocument/2006/relationships/tags" Target="../tags/tag370.xml"/><Relationship Id="rId15" Type="http://schemas.openxmlformats.org/officeDocument/2006/relationships/tags" Target="../tags/tag380.xml"/><Relationship Id="rId23" Type="http://schemas.openxmlformats.org/officeDocument/2006/relationships/tags" Target="../tags/tag388.xml"/><Relationship Id="rId28" Type="http://schemas.openxmlformats.org/officeDocument/2006/relationships/tags" Target="../tags/tag393.xml"/><Relationship Id="rId36" Type="http://schemas.openxmlformats.org/officeDocument/2006/relationships/tags" Target="../tags/tag401.xml"/><Relationship Id="rId49" Type="http://schemas.openxmlformats.org/officeDocument/2006/relationships/chart" Target="../charts/chart22.xml"/><Relationship Id="rId10" Type="http://schemas.openxmlformats.org/officeDocument/2006/relationships/tags" Target="../tags/tag375.xml"/><Relationship Id="rId19" Type="http://schemas.openxmlformats.org/officeDocument/2006/relationships/tags" Target="../tags/tag384.xml"/><Relationship Id="rId31" Type="http://schemas.openxmlformats.org/officeDocument/2006/relationships/tags" Target="../tags/tag396.xml"/><Relationship Id="rId44" Type="http://schemas.openxmlformats.org/officeDocument/2006/relationships/tags" Target="../tags/tag409.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tags" Target="../tags/tag379.xml"/><Relationship Id="rId22" Type="http://schemas.openxmlformats.org/officeDocument/2006/relationships/tags" Target="../tags/tag387.xml"/><Relationship Id="rId27" Type="http://schemas.openxmlformats.org/officeDocument/2006/relationships/tags" Target="../tags/tag392.xml"/><Relationship Id="rId30" Type="http://schemas.openxmlformats.org/officeDocument/2006/relationships/tags" Target="../tags/tag395.xml"/><Relationship Id="rId35" Type="http://schemas.openxmlformats.org/officeDocument/2006/relationships/tags" Target="../tags/tag400.xml"/><Relationship Id="rId43" Type="http://schemas.openxmlformats.org/officeDocument/2006/relationships/tags" Target="../tags/tag408.xml"/><Relationship Id="rId48" Type="http://schemas.openxmlformats.org/officeDocument/2006/relationships/chart" Target="../charts/chart21.xml"/><Relationship Id="rId8" Type="http://schemas.openxmlformats.org/officeDocument/2006/relationships/tags" Target="../tags/tag373.xml"/><Relationship Id="rId3" Type="http://schemas.openxmlformats.org/officeDocument/2006/relationships/tags" Target="../tags/tag368.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tags" Target="../tags/tag390.xml"/><Relationship Id="rId33" Type="http://schemas.openxmlformats.org/officeDocument/2006/relationships/tags" Target="../tags/tag398.xml"/><Relationship Id="rId38" Type="http://schemas.openxmlformats.org/officeDocument/2006/relationships/tags" Target="../tags/tag403.xml"/><Relationship Id="rId46" Type="http://schemas.openxmlformats.org/officeDocument/2006/relationships/oleObject" Target="../embeddings/oleObject29.bin"/><Relationship Id="rId20" Type="http://schemas.openxmlformats.org/officeDocument/2006/relationships/tags" Target="../tags/tag385.xml"/><Relationship Id="rId41" Type="http://schemas.openxmlformats.org/officeDocument/2006/relationships/tags" Target="../tags/tag406.xml"/><Relationship Id="rId1" Type="http://schemas.openxmlformats.org/officeDocument/2006/relationships/tags" Target="../tags/tag366.xml"/><Relationship Id="rId6" Type="http://schemas.openxmlformats.org/officeDocument/2006/relationships/tags" Target="../tags/tag371.xml"/></Relationships>
</file>

<file path=ppt/slides/_rels/slide2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2.xml"/><Relationship Id="rId7" Type="http://schemas.openxmlformats.org/officeDocument/2006/relationships/package" Target="../embeddings/Microsoft_Excel_Worksheet21.xlsx"/><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hyperlink" Target="https://www.moh.gov.my/moh/resources/Penerbitan/Laporan/Umum/Buku_Technical_Report_Allied_Health_Professions_in_MOH_-_A_Consultation_Report_By_WHO_2020_10032021.pdf" TargetMode="Externa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412.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413.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414.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tags" Target="../tags/tag441.xml"/><Relationship Id="rId3" Type="http://schemas.openxmlformats.org/officeDocument/2006/relationships/tags" Target="../tags/tag418.xml"/><Relationship Id="rId21" Type="http://schemas.openxmlformats.org/officeDocument/2006/relationships/tags" Target="../tags/tag436.xml"/><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tags" Target="../tags/tag440.xml"/><Relationship Id="rId2" Type="http://schemas.openxmlformats.org/officeDocument/2006/relationships/tags" Target="../tags/tag417.xml"/><Relationship Id="rId16" Type="http://schemas.openxmlformats.org/officeDocument/2006/relationships/tags" Target="../tags/tag431.xml"/><Relationship Id="rId20" Type="http://schemas.openxmlformats.org/officeDocument/2006/relationships/tags" Target="../tags/tag435.xml"/><Relationship Id="rId29" Type="http://schemas.openxmlformats.org/officeDocument/2006/relationships/image" Target="../media/image20.emf"/><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24" Type="http://schemas.openxmlformats.org/officeDocument/2006/relationships/tags" Target="../tags/tag439.xml"/><Relationship Id="rId5" Type="http://schemas.openxmlformats.org/officeDocument/2006/relationships/tags" Target="../tags/tag420.xml"/><Relationship Id="rId15" Type="http://schemas.openxmlformats.org/officeDocument/2006/relationships/tags" Target="../tags/tag430.xml"/><Relationship Id="rId23" Type="http://schemas.openxmlformats.org/officeDocument/2006/relationships/tags" Target="../tags/tag438.xml"/><Relationship Id="rId28" Type="http://schemas.openxmlformats.org/officeDocument/2006/relationships/oleObject" Target="../embeddings/oleObject35.bin"/><Relationship Id="rId10" Type="http://schemas.openxmlformats.org/officeDocument/2006/relationships/tags" Target="../tags/tag425.xml"/><Relationship Id="rId19" Type="http://schemas.openxmlformats.org/officeDocument/2006/relationships/tags" Target="../tags/tag434.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tags" Target="../tags/tag437.xml"/><Relationship Id="rId27" Type="http://schemas.openxmlformats.org/officeDocument/2006/relationships/slideLayout" Target="../slideLayouts/slideLayout2.xml"/><Relationship Id="rId30" Type="http://schemas.openxmlformats.org/officeDocument/2006/relationships/chart" Target="../charts/chart23.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36.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44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emf"/><Relationship Id="rId9" Type="http://schemas.microsoft.com/office/2007/relationships/diagramDrawing" Target="../diagrams/drawing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443.xml"/><Relationship Id="rId6" Type="http://schemas.openxmlformats.org/officeDocument/2006/relationships/hyperlink" Target="https://www.mda.gov.my/doc-list/guidance-document.html" TargetMode="External"/><Relationship Id="rId5" Type="http://schemas.openxmlformats.org/officeDocument/2006/relationships/hyperlink" Target="https://www.mda.gov.my/doc-list/guideline.html" TargetMode="Externa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444.xml"/><Relationship Id="rId6" Type="http://schemas.openxmlformats.org/officeDocument/2006/relationships/hyperlink" Target="https://www.mda.gov.my/doc-list/guidance-document.html" TargetMode="External"/><Relationship Id="rId5" Type="http://schemas.openxmlformats.org/officeDocument/2006/relationships/hyperlink" Target="https://www.mda.gov.my/doc-list/guideline.html" TargetMode="Externa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449.x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450.x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451.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452.xml"/><Relationship Id="rId4" Type="http://schemas.openxmlformats.org/officeDocument/2006/relationships/image" Target="../media/image2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tags" Target="../tags/tag466.xml"/><Relationship Id="rId18" Type="http://schemas.openxmlformats.org/officeDocument/2006/relationships/tags" Target="../tags/tag471.xml"/><Relationship Id="rId26" Type="http://schemas.openxmlformats.org/officeDocument/2006/relationships/oleObject" Target="../embeddings/oleObject48.bin"/><Relationship Id="rId3" Type="http://schemas.openxmlformats.org/officeDocument/2006/relationships/tags" Target="../tags/tag456.xml"/><Relationship Id="rId21" Type="http://schemas.openxmlformats.org/officeDocument/2006/relationships/tags" Target="../tags/tag474.xml"/><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tags" Target="../tags/tag470.xml"/><Relationship Id="rId25" Type="http://schemas.openxmlformats.org/officeDocument/2006/relationships/slideLayout" Target="../slideLayouts/slideLayout2.xml"/><Relationship Id="rId2" Type="http://schemas.openxmlformats.org/officeDocument/2006/relationships/tags" Target="../tags/tag455.xml"/><Relationship Id="rId16" Type="http://schemas.openxmlformats.org/officeDocument/2006/relationships/tags" Target="../tags/tag469.xml"/><Relationship Id="rId20" Type="http://schemas.openxmlformats.org/officeDocument/2006/relationships/tags" Target="../tags/tag473.xm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tags" Target="../tags/tag464.xml"/><Relationship Id="rId24" Type="http://schemas.openxmlformats.org/officeDocument/2006/relationships/tags" Target="../tags/tag477.xml"/><Relationship Id="rId5" Type="http://schemas.openxmlformats.org/officeDocument/2006/relationships/tags" Target="../tags/tag458.xml"/><Relationship Id="rId15" Type="http://schemas.openxmlformats.org/officeDocument/2006/relationships/tags" Target="../tags/tag468.xml"/><Relationship Id="rId23" Type="http://schemas.openxmlformats.org/officeDocument/2006/relationships/tags" Target="../tags/tag476.xml"/><Relationship Id="rId28" Type="http://schemas.openxmlformats.org/officeDocument/2006/relationships/chart" Target="../charts/chart24.xml"/><Relationship Id="rId10" Type="http://schemas.openxmlformats.org/officeDocument/2006/relationships/tags" Target="../tags/tag463.xml"/><Relationship Id="rId19" Type="http://schemas.openxmlformats.org/officeDocument/2006/relationships/tags" Target="../tags/tag472.xm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tags" Target="../tags/tag467.xml"/><Relationship Id="rId22" Type="http://schemas.openxmlformats.org/officeDocument/2006/relationships/tags" Target="../tags/tag475.xml"/><Relationship Id="rId27" Type="http://schemas.openxmlformats.org/officeDocument/2006/relationships/image" Target="../media/image2.emf"/></Relationships>
</file>

<file path=ppt/slides/_rels/slide48.xml.rels><?xml version="1.0" encoding="UTF-8" standalone="yes"?>
<Relationships xmlns="http://schemas.openxmlformats.org/package/2006/relationships"><Relationship Id="rId13" Type="http://schemas.openxmlformats.org/officeDocument/2006/relationships/tags" Target="../tags/tag490.xml"/><Relationship Id="rId18" Type="http://schemas.openxmlformats.org/officeDocument/2006/relationships/tags" Target="../tags/tag495.xml"/><Relationship Id="rId26" Type="http://schemas.openxmlformats.org/officeDocument/2006/relationships/tags" Target="../tags/tag503.xml"/><Relationship Id="rId39" Type="http://schemas.openxmlformats.org/officeDocument/2006/relationships/chart" Target="../charts/chart26.xml"/><Relationship Id="rId21" Type="http://schemas.openxmlformats.org/officeDocument/2006/relationships/tags" Target="../tags/tag498.xml"/><Relationship Id="rId34" Type="http://schemas.openxmlformats.org/officeDocument/2006/relationships/tags" Target="../tags/tag511.xml"/><Relationship Id="rId42" Type="http://schemas.openxmlformats.org/officeDocument/2006/relationships/chart" Target="../charts/chart27.xml"/><Relationship Id="rId7" Type="http://schemas.openxmlformats.org/officeDocument/2006/relationships/tags" Target="../tags/tag484.xml"/><Relationship Id="rId2" Type="http://schemas.openxmlformats.org/officeDocument/2006/relationships/tags" Target="../tags/tag479.xml"/><Relationship Id="rId16" Type="http://schemas.openxmlformats.org/officeDocument/2006/relationships/tags" Target="../tags/tag493.xml"/><Relationship Id="rId20" Type="http://schemas.openxmlformats.org/officeDocument/2006/relationships/tags" Target="../tags/tag497.xml"/><Relationship Id="rId29" Type="http://schemas.openxmlformats.org/officeDocument/2006/relationships/tags" Target="../tags/tag506.xml"/><Relationship Id="rId41" Type="http://schemas.openxmlformats.org/officeDocument/2006/relationships/image" Target="../media/image2.emf"/><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24" Type="http://schemas.openxmlformats.org/officeDocument/2006/relationships/tags" Target="../tags/tag501.xml"/><Relationship Id="rId32" Type="http://schemas.openxmlformats.org/officeDocument/2006/relationships/tags" Target="../tags/tag509.xml"/><Relationship Id="rId37" Type="http://schemas.openxmlformats.org/officeDocument/2006/relationships/slideLayout" Target="../slideLayouts/slideLayout2.xml"/><Relationship Id="rId40" Type="http://schemas.openxmlformats.org/officeDocument/2006/relationships/oleObject" Target="../embeddings/oleObject49.bin"/><Relationship Id="rId5" Type="http://schemas.openxmlformats.org/officeDocument/2006/relationships/tags" Target="../tags/tag482.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tags" Target="../tags/tag505.xml"/><Relationship Id="rId36" Type="http://schemas.openxmlformats.org/officeDocument/2006/relationships/tags" Target="../tags/tag513.xml"/><Relationship Id="rId10" Type="http://schemas.openxmlformats.org/officeDocument/2006/relationships/tags" Target="../tags/tag487.xml"/><Relationship Id="rId19" Type="http://schemas.openxmlformats.org/officeDocument/2006/relationships/tags" Target="../tags/tag496.xml"/><Relationship Id="rId31" Type="http://schemas.openxmlformats.org/officeDocument/2006/relationships/tags" Target="../tags/tag508.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 Id="rId22" Type="http://schemas.openxmlformats.org/officeDocument/2006/relationships/tags" Target="../tags/tag499.xml"/><Relationship Id="rId27" Type="http://schemas.openxmlformats.org/officeDocument/2006/relationships/tags" Target="../tags/tag504.xml"/><Relationship Id="rId30" Type="http://schemas.openxmlformats.org/officeDocument/2006/relationships/tags" Target="../tags/tag507.xml"/><Relationship Id="rId35" Type="http://schemas.openxmlformats.org/officeDocument/2006/relationships/tags" Target="../tags/tag512.xml"/><Relationship Id="rId8" Type="http://schemas.openxmlformats.org/officeDocument/2006/relationships/tags" Target="../tags/tag485.xml"/><Relationship Id="rId3" Type="http://schemas.openxmlformats.org/officeDocument/2006/relationships/tags" Target="../tags/tag480.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33" Type="http://schemas.openxmlformats.org/officeDocument/2006/relationships/tags" Target="../tags/tag510.xml"/><Relationship Id="rId38" Type="http://schemas.openxmlformats.org/officeDocument/2006/relationships/chart" Target="../charts/chart2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5.xml"/><Relationship Id="rId1" Type="http://schemas.openxmlformats.org/officeDocument/2006/relationships/tags" Target="../tags/tag514.xml"/><Relationship Id="rId5" Type="http://schemas.openxmlformats.org/officeDocument/2006/relationships/image" Target="../media/image23.emf"/><Relationship Id="rId4" Type="http://schemas.openxmlformats.org/officeDocument/2006/relationships/oleObject" Target="../embeddings/oleObject5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7.xml"/><Relationship Id="rId1" Type="http://schemas.openxmlformats.org/officeDocument/2006/relationships/tags" Target="../tags/tag516.xml"/><Relationship Id="rId5" Type="http://schemas.openxmlformats.org/officeDocument/2006/relationships/image" Target="../media/image23.emf"/><Relationship Id="rId4" Type="http://schemas.openxmlformats.org/officeDocument/2006/relationships/oleObject" Target="../embeddings/oleObject5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518.x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519.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520.x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521.x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tags" Target="../tags/tag522.xml"/><Relationship Id="rId4" Type="http://schemas.openxmlformats.org/officeDocument/2006/relationships/image" Target="../media/image23.emf"/></Relationships>
</file>

<file path=ppt/slides/_rels/slide56.xml.rels><?xml version="1.0" encoding="UTF-8" standalone="yes"?>
<Relationships xmlns="http://schemas.openxmlformats.org/package/2006/relationships"><Relationship Id="rId13" Type="http://schemas.openxmlformats.org/officeDocument/2006/relationships/tags" Target="../tags/tag535.xml"/><Relationship Id="rId18" Type="http://schemas.openxmlformats.org/officeDocument/2006/relationships/tags" Target="../tags/tag540.xml"/><Relationship Id="rId26" Type="http://schemas.openxmlformats.org/officeDocument/2006/relationships/tags" Target="../tags/tag548.xml"/><Relationship Id="rId39" Type="http://schemas.openxmlformats.org/officeDocument/2006/relationships/tags" Target="../tags/tag561.xml"/><Relationship Id="rId21" Type="http://schemas.openxmlformats.org/officeDocument/2006/relationships/tags" Target="../tags/tag543.xml"/><Relationship Id="rId34" Type="http://schemas.openxmlformats.org/officeDocument/2006/relationships/tags" Target="../tags/tag556.xml"/><Relationship Id="rId42" Type="http://schemas.openxmlformats.org/officeDocument/2006/relationships/chart" Target="../charts/chart28.xml"/><Relationship Id="rId7" Type="http://schemas.openxmlformats.org/officeDocument/2006/relationships/tags" Target="../tags/tag529.xml"/><Relationship Id="rId2" Type="http://schemas.openxmlformats.org/officeDocument/2006/relationships/tags" Target="../tags/tag524.xml"/><Relationship Id="rId16" Type="http://schemas.openxmlformats.org/officeDocument/2006/relationships/tags" Target="../tags/tag538.xml"/><Relationship Id="rId29" Type="http://schemas.openxmlformats.org/officeDocument/2006/relationships/tags" Target="../tags/tag551.xml"/><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tags" Target="../tags/tag533.xml"/><Relationship Id="rId24" Type="http://schemas.openxmlformats.org/officeDocument/2006/relationships/tags" Target="../tags/tag546.xml"/><Relationship Id="rId32" Type="http://schemas.openxmlformats.org/officeDocument/2006/relationships/tags" Target="../tags/tag554.xml"/><Relationship Id="rId37" Type="http://schemas.openxmlformats.org/officeDocument/2006/relationships/tags" Target="../tags/tag559.xml"/><Relationship Id="rId40" Type="http://schemas.openxmlformats.org/officeDocument/2006/relationships/tags" Target="../tags/tag562.xml"/><Relationship Id="rId45" Type="http://schemas.openxmlformats.org/officeDocument/2006/relationships/image" Target="../media/image2.emf"/><Relationship Id="rId5" Type="http://schemas.openxmlformats.org/officeDocument/2006/relationships/tags" Target="../tags/tag527.xml"/><Relationship Id="rId15" Type="http://schemas.openxmlformats.org/officeDocument/2006/relationships/tags" Target="../tags/tag537.xml"/><Relationship Id="rId23" Type="http://schemas.openxmlformats.org/officeDocument/2006/relationships/tags" Target="../tags/tag545.xml"/><Relationship Id="rId28" Type="http://schemas.openxmlformats.org/officeDocument/2006/relationships/tags" Target="../tags/tag550.xml"/><Relationship Id="rId36" Type="http://schemas.openxmlformats.org/officeDocument/2006/relationships/tags" Target="../tags/tag558.xml"/><Relationship Id="rId10" Type="http://schemas.openxmlformats.org/officeDocument/2006/relationships/tags" Target="../tags/tag532.xml"/><Relationship Id="rId19" Type="http://schemas.openxmlformats.org/officeDocument/2006/relationships/tags" Target="../tags/tag541.xml"/><Relationship Id="rId31" Type="http://schemas.openxmlformats.org/officeDocument/2006/relationships/tags" Target="../tags/tag553.xml"/><Relationship Id="rId44" Type="http://schemas.openxmlformats.org/officeDocument/2006/relationships/oleObject" Target="../embeddings/oleObject57.bin"/><Relationship Id="rId4" Type="http://schemas.openxmlformats.org/officeDocument/2006/relationships/tags" Target="../tags/tag526.xml"/><Relationship Id="rId9" Type="http://schemas.openxmlformats.org/officeDocument/2006/relationships/tags" Target="../tags/tag531.xml"/><Relationship Id="rId14" Type="http://schemas.openxmlformats.org/officeDocument/2006/relationships/tags" Target="../tags/tag536.xml"/><Relationship Id="rId22" Type="http://schemas.openxmlformats.org/officeDocument/2006/relationships/tags" Target="../tags/tag544.xml"/><Relationship Id="rId27" Type="http://schemas.openxmlformats.org/officeDocument/2006/relationships/tags" Target="../tags/tag549.xml"/><Relationship Id="rId30" Type="http://schemas.openxmlformats.org/officeDocument/2006/relationships/tags" Target="../tags/tag552.xml"/><Relationship Id="rId35" Type="http://schemas.openxmlformats.org/officeDocument/2006/relationships/tags" Target="../tags/tag557.xml"/><Relationship Id="rId43" Type="http://schemas.openxmlformats.org/officeDocument/2006/relationships/chart" Target="../charts/chart29.xml"/><Relationship Id="rId8" Type="http://schemas.openxmlformats.org/officeDocument/2006/relationships/tags" Target="../tags/tag530.xml"/><Relationship Id="rId3" Type="http://schemas.openxmlformats.org/officeDocument/2006/relationships/tags" Target="../tags/tag525.xml"/><Relationship Id="rId12" Type="http://schemas.openxmlformats.org/officeDocument/2006/relationships/tags" Target="../tags/tag534.xml"/><Relationship Id="rId17" Type="http://schemas.openxmlformats.org/officeDocument/2006/relationships/tags" Target="../tags/tag539.xml"/><Relationship Id="rId25" Type="http://schemas.openxmlformats.org/officeDocument/2006/relationships/tags" Target="../tags/tag547.xml"/><Relationship Id="rId33" Type="http://schemas.openxmlformats.org/officeDocument/2006/relationships/tags" Target="../tags/tag555.xml"/><Relationship Id="rId38" Type="http://schemas.openxmlformats.org/officeDocument/2006/relationships/tags" Target="../tags/tag560.xml"/><Relationship Id="rId20" Type="http://schemas.openxmlformats.org/officeDocument/2006/relationships/tags" Target="../tags/tag542.xml"/><Relationship Id="rId4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4.xml"/><Relationship Id="rId1" Type="http://schemas.openxmlformats.org/officeDocument/2006/relationships/tags" Target="../tags/tag563.xml"/><Relationship Id="rId5" Type="http://schemas.openxmlformats.org/officeDocument/2006/relationships/image" Target="../media/image23.emf"/><Relationship Id="rId4" Type="http://schemas.openxmlformats.org/officeDocument/2006/relationships/oleObject" Target="../embeddings/oleObject58.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6.xml"/><Relationship Id="rId1" Type="http://schemas.openxmlformats.org/officeDocument/2006/relationships/tags" Target="../tags/tag565.xml"/><Relationship Id="rId5" Type="http://schemas.openxmlformats.org/officeDocument/2006/relationships/image" Target="../media/image23.emf"/><Relationship Id="rId4" Type="http://schemas.openxmlformats.org/officeDocument/2006/relationships/oleObject" Target="../embeddings/oleObject59.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567.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slideLayout" Target="../slideLayouts/slideLayout2.xml"/><Relationship Id="rId7" Type="http://schemas.openxmlformats.org/officeDocument/2006/relationships/tags" Target="../tags/tag15.xml"/><Relationship Id="rId71" Type="http://schemas.openxmlformats.org/officeDocument/2006/relationships/chart" Target="../charts/chart1.xml"/><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tags" Target="../tags/tag61.xml"/><Relationship Id="rId58" Type="http://schemas.openxmlformats.org/officeDocument/2006/relationships/tags" Target="../tags/tag66.xml"/><Relationship Id="rId66" Type="http://schemas.openxmlformats.org/officeDocument/2006/relationships/tags" Target="../tags/tag74.xml"/><Relationship Id="rId5" Type="http://schemas.openxmlformats.org/officeDocument/2006/relationships/tags" Target="../tags/tag13.xml"/><Relationship Id="rId61" Type="http://schemas.openxmlformats.org/officeDocument/2006/relationships/tags" Target="../tags/tag69.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oleObject" Target="../embeddings/oleObject7.bin"/><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chart" Target="../charts/chart2.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image" Target="../media/image1.emf"/><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568.xml"/><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569.xml"/><Relationship Id="rId4" Type="http://schemas.openxmlformats.org/officeDocument/2006/relationships/image" Target="../media/image23.em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1.xml"/><Relationship Id="rId1" Type="http://schemas.openxmlformats.org/officeDocument/2006/relationships/tags" Target="../tags/tag570.xml"/><Relationship Id="rId5" Type="http://schemas.openxmlformats.org/officeDocument/2006/relationships/image" Target="../media/image23.emf"/><Relationship Id="rId4" Type="http://schemas.openxmlformats.org/officeDocument/2006/relationships/oleObject" Target="../embeddings/oleObject63.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tags" Target="../tags/tag572.xml"/><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4.xml"/><Relationship Id="rId1" Type="http://schemas.openxmlformats.org/officeDocument/2006/relationships/tags" Target="../tags/tag573.xml"/><Relationship Id="rId5" Type="http://schemas.openxmlformats.org/officeDocument/2006/relationships/image" Target="../media/image1.emf"/><Relationship Id="rId4"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575.xml"/><Relationship Id="rId4" Type="http://schemas.openxmlformats.org/officeDocument/2006/relationships/image" Target="../media/image20.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tags" Target="../tags/tag576.xml"/><Relationship Id="rId4" Type="http://schemas.openxmlformats.org/officeDocument/2006/relationships/image" Target="../media/image20.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tags" Target="../tags/tag577.xml"/><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578.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8" Type="http://schemas.openxmlformats.org/officeDocument/2006/relationships/hyperlink" Target="http://mihas.com.my/" TargetMode="External"/><Relationship Id="rId3" Type="http://schemas.openxmlformats.org/officeDocument/2006/relationships/oleObject" Target="../embeddings/oleObject70.bin"/><Relationship Id="rId7" Type="http://schemas.openxmlformats.org/officeDocument/2006/relationships/hyperlink" Target="http://lab-asia.com/" TargetMode="External"/><Relationship Id="rId2" Type="http://schemas.openxmlformats.org/officeDocument/2006/relationships/slideLayout" Target="../slideLayouts/slideLayout2.xml"/><Relationship Id="rId1" Type="http://schemas.openxmlformats.org/officeDocument/2006/relationships/tags" Target="../tags/tag579.xml"/><Relationship Id="rId6" Type="http://schemas.openxmlformats.org/officeDocument/2006/relationships/hyperlink" Target="https://www.abcex.com/" TargetMode="External"/><Relationship Id="rId5" Type="http://schemas.openxmlformats.org/officeDocument/2006/relationships/hyperlink" Target="http://aphmconferences.org/" TargetMode="Externa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9" Type="http://schemas.openxmlformats.org/officeDocument/2006/relationships/tags" Target="../tags/tag114.xml"/><Relationship Id="rId21" Type="http://schemas.openxmlformats.org/officeDocument/2006/relationships/tags" Target="../tags/tag96.xml"/><Relationship Id="rId34" Type="http://schemas.openxmlformats.org/officeDocument/2006/relationships/tags" Target="../tags/tag109.xml"/><Relationship Id="rId42" Type="http://schemas.openxmlformats.org/officeDocument/2006/relationships/oleObject" Target="../embeddings/oleObject8.bin"/><Relationship Id="rId7" Type="http://schemas.openxmlformats.org/officeDocument/2006/relationships/tags" Target="../tags/tag82.xml"/><Relationship Id="rId2" Type="http://schemas.openxmlformats.org/officeDocument/2006/relationships/tags" Target="../tags/tag77.xml"/><Relationship Id="rId16" Type="http://schemas.openxmlformats.org/officeDocument/2006/relationships/tags" Target="../tags/tag91.xml"/><Relationship Id="rId29" Type="http://schemas.openxmlformats.org/officeDocument/2006/relationships/tags" Target="../tags/tag104.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tags" Target="../tags/tag107.xml"/><Relationship Id="rId37" Type="http://schemas.openxmlformats.org/officeDocument/2006/relationships/tags" Target="../tags/tag112.xml"/><Relationship Id="rId40" Type="http://schemas.openxmlformats.org/officeDocument/2006/relationships/tags" Target="../tags/tag115.xml"/><Relationship Id="rId45" Type="http://schemas.openxmlformats.org/officeDocument/2006/relationships/chart" Target="../charts/chart4.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36" Type="http://schemas.openxmlformats.org/officeDocument/2006/relationships/tags" Target="../tags/tag111.xml"/><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tags" Target="../tags/tag106.xml"/><Relationship Id="rId44" Type="http://schemas.openxmlformats.org/officeDocument/2006/relationships/chart" Target="../charts/chart3.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tags" Target="../tags/tag105.xml"/><Relationship Id="rId35" Type="http://schemas.openxmlformats.org/officeDocument/2006/relationships/tags" Target="../tags/tag110.xml"/><Relationship Id="rId43" Type="http://schemas.openxmlformats.org/officeDocument/2006/relationships/image" Target="../media/image2.emf"/><Relationship Id="rId8" Type="http://schemas.openxmlformats.org/officeDocument/2006/relationships/tags" Target="../tags/tag83.xml"/><Relationship Id="rId3" Type="http://schemas.openxmlformats.org/officeDocument/2006/relationships/tags" Target="../tags/tag78.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tags" Target="../tags/tag108.xml"/><Relationship Id="rId38" Type="http://schemas.openxmlformats.org/officeDocument/2006/relationships/tags" Target="../tags/tag113.xml"/><Relationship Id="rId20" Type="http://schemas.openxmlformats.org/officeDocument/2006/relationships/tags" Target="../tags/tag95.xml"/><Relationship Id="rId4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tags" Target="../tags/tag580.xml"/><Relationship Id="rId4" Type="http://schemas.openxmlformats.org/officeDocument/2006/relationships/image" Target="../media/image21.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tags" Target="../tags/tag581.xml"/><Relationship Id="rId4" Type="http://schemas.openxmlformats.org/officeDocument/2006/relationships/image" Target="../media/image20.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tags" Target="../tags/tag585.xml"/><Relationship Id="rId4" Type="http://schemas.openxmlformats.org/officeDocument/2006/relationships/image" Target="../media/image20.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586.xml"/><Relationship Id="rId4" Type="http://schemas.openxmlformats.org/officeDocument/2006/relationships/image" Target="../media/image21.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587.xml"/><Relationship Id="rId4" Type="http://schemas.openxmlformats.org/officeDocument/2006/relationships/image" Target="../media/image21.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tags" Target="../tags/tag588.xml"/><Relationship Id="rId4" Type="http://schemas.openxmlformats.org/officeDocument/2006/relationships/image" Target="../media/image21.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589.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9" Type="http://schemas.openxmlformats.org/officeDocument/2006/relationships/tags" Target="../tags/tag154.xml"/><Relationship Id="rId21" Type="http://schemas.openxmlformats.org/officeDocument/2006/relationships/tags" Target="../tags/tag136.xml"/><Relationship Id="rId34" Type="http://schemas.openxmlformats.org/officeDocument/2006/relationships/tags" Target="../tags/tag149.xml"/><Relationship Id="rId42" Type="http://schemas.openxmlformats.org/officeDocument/2006/relationships/tags" Target="../tags/tag157.xml"/><Relationship Id="rId47" Type="http://schemas.openxmlformats.org/officeDocument/2006/relationships/tags" Target="../tags/tag162.xml"/><Relationship Id="rId50" Type="http://schemas.openxmlformats.org/officeDocument/2006/relationships/tags" Target="../tags/tag165.xml"/><Relationship Id="rId55" Type="http://schemas.openxmlformats.org/officeDocument/2006/relationships/tags" Target="../tags/tag170.xml"/><Relationship Id="rId63" Type="http://schemas.openxmlformats.org/officeDocument/2006/relationships/chart" Target="../charts/chart6.xml"/><Relationship Id="rId7" Type="http://schemas.openxmlformats.org/officeDocument/2006/relationships/tags" Target="../tags/tag122.xml"/><Relationship Id="rId2" Type="http://schemas.openxmlformats.org/officeDocument/2006/relationships/tags" Target="../tags/tag117.xml"/><Relationship Id="rId16" Type="http://schemas.openxmlformats.org/officeDocument/2006/relationships/tags" Target="../tags/tag131.xml"/><Relationship Id="rId29" Type="http://schemas.openxmlformats.org/officeDocument/2006/relationships/tags" Target="../tags/tag144.xml"/><Relationship Id="rId11" Type="http://schemas.openxmlformats.org/officeDocument/2006/relationships/tags" Target="../tags/tag126.xml"/><Relationship Id="rId24" Type="http://schemas.openxmlformats.org/officeDocument/2006/relationships/tags" Target="../tags/tag139.xml"/><Relationship Id="rId32" Type="http://schemas.openxmlformats.org/officeDocument/2006/relationships/tags" Target="../tags/tag147.xml"/><Relationship Id="rId37" Type="http://schemas.openxmlformats.org/officeDocument/2006/relationships/tags" Target="../tags/tag152.xml"/><Relationship Id="rId40" Type="http://schemas.openxmlformats.org/officeDocument/2006/relationships/tags" Target="../tags/tag155.xml"/><Relationship Id="rId45" Type="http://schemas.openxmlformats.org/officeDocument/2006/relationships/tags" Target="../tags/tag160.xml"/><Relationship Id="rId53" Type="http://schemas.openxmlformats.org/officeDocument/2006/relationships/tags" Target="../tags/tag168.xml"/><Relationship Id="rId58" Type="http://schemas.openxmlformats.org/officeDocument/2006/relationships/tags" Target="../tags/tag173.xml"/><Relationship Id="rId5" Type="http://schemas.openxmlformats.org/officeDocument/2006/relationships/tags" Target="../tags/tag120.xml"/><Relationship Id="rId61" Type="http://schemas.openxmlformats.org/officeDocument/2006/relationships/image" Target="../media/image2.emf"/><Relationship Id="rId19" Type="http://schemas.openxmlformats.org/officeDocument/2006/relationships/tags" Target="../tags/tag13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tags" Target="../tags/tag145.xml"/><Relationship Id="rId35" Type="http://schemas.openxmlformats.org/officeDocument/2006/relationships/tags" Target="../tags/tag150.xml"/><Relationship Id="rId43" Type="http://schemas.openxmlformats.org/officeDocument/2006/relationships/tags" Target="../tags/tag158.xml"/><Relationship Id="rId48" Type="http://schemas.openxmlformats.org/officeDocument/2006/relationships/tags" Target="../tags/tag163.xml"/><Relationship Id="rId56" Type="http://schemas.openxmlformats.org/officeDocument/2006/relationships/tags" Target="../tags/tag171.xml"/><Relationship Id="rId8" Type="http://schemas.openxmlformats.org/officeDocument/2006/relationships/tags" Target="../tags/tag123.xml"/><Relationship Id="rId51" Type="http://schemas.openxmlformats.org/officeDocument/2006/relationships/tags" Target="../tags/tag166.xml"/><Relationship Id="rId3" Type="http://schemas.openxmlformats.org/officeDocument/2006/relationships/tags" Target="../tags/tag118.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tags" Target="../tags/tag148.xml"/><Relationship Id="rId38" Type="http://schemas.openxmlformats.org/officeDocument/2006/relationships/tags" Target="../tags/tag153.xml"/><Relationship Id="rId46" Type="http://schemas.openxmlformats.org/officeDocument/2006/relationships/tags" Target="../tags/tag161.xml"/><Relationship Id="rId59" Type="http://schemas.openxmlformats.org/officeDocument/2006/relationships/slideLayout" Target="../slideLayouts/slideLayout2.xml"/><Relationship Id="rId20" Type="http://schemas.openxmlformats.org/officeDocument/2006/relationships/tags" Target="../tags/tag135.xml"/><Relationship Id="rId41" Type="http://schemas.openxmlformats.org/officeDocument/2006/relationships/tags" Target="../tags/tag156.xml"/><Relationship Id="rId54" Type="http://schemas.openxmlformats.org/officeDocument/2006/relationships/tags" Target="../tags/tag169.xml"/><Relationship Id="rId62" Type="http://schemas.openxmlformats.org/officeDocument/2006/relationships/chart" Target="../charts/chart5.xml"/><Relationship Id="rId1" Type="http://schemas.openxmlformats.org/officeDocument/2006/relationships/tags" Target="../tags/tag116.xml"/><Relationship Id="rId6" Type="http://schemas.openxmlformats.org/officeDocument/2006/relationships/tags" Target="../tags/tag121.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36" Type="http://schemas.openxmlformats.org/officeDocument/2006/relationships/tags" Target="../tags/tag151.xml"/><Relationship Id="rId49" Type="http://schemas.openxmlformats.org/officeDocument/2006/relationships/tags" Target="../tags/tag164.xml"/><Relationship Id="rId57" Type="http://schemas.openxmlformats.org/officeDocument/2006/relationships/tags" Target="../tags/tag172.xml"/><Relationship Id="rId10" Type="http://schemas.openxmlformats.org/officeDocument/2006/relationships/tags" Target="../tags/tag125.xml"/><Relationship Id="rId31" Type="http://schemas.openxmlformats.org/officeDocument/2006/relationships/tags" Target="../tags/tag146.xml"/><Relationship Id="rId44" Type="http://schemas.openxmlformats.org/officeDocument/2006/relationships/tags" Target="../tags/tag159.xml"/><Relationship Id="rId52" Type="http://schemas.openxmlformats.org/officeDocument/2006/relationships/tags" Target="../tags/tag167.xml"/><Relationship Id="rId60" Type="http://schemas.openxmlformats.org/officeDocument/2006/relationships/oleObject" Target="../embeddings/oleObject9.bin"/><Relationship Id="rId4" Type="http://schemas.openxmlformats.org/officeDocument/2006/relationships/tags" Target="../tags/tag119.xml"/><Relationship Id="rId9" Type="http://schemas.openxmlformats.org/officeDocument/2006/relationships/tags" Target="../tags/tag12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90.xml"/><Relationship Id="rId5" Type="http://schemas.openxmlformats.org/officeDocument/2006/relationships/image" Target="../media/image1.emf"/><Relationship Id="rId4" Type="http://schemas.openxmlformats.org/officeDocument/2006/relationships/oleObject" Target="../embeddings/oleObject80.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tags" Target="../tags/tag591.xml"/><Relationship Id="rId4" Type="http://schemas.openxmlformats.org/officeDocument/2006/relationships/image" Target="../media/image20.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0.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tags" Target="../tags/tag593.xml"/><Relationship Id="rId4" Type="http://schemas.openxmlformats.org/officeDocument/2006/relationships/image" Target="../media/image21.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tags" Target="../tags/tag594.xml"/><Relationship Id="rId4" Type="http://schemas.openxmlformats.org/officeDocument/2006/relationships/image" Target="../media/image21.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tags" Target="../tags/tag595.xml"/><Relationship Id="rId4" Type="http://schemas.openxmlformats.org/officeDocument/2006/relationships/image" Target="../media/image21.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tags" Target="../tags/tag596.xml"/><Relationship Id="rId6" Type="http://schemas.openxmlformats.org/officeDocument/2006/relationships/hyperlink" Target="https://www.jetro.go.jp/world/reports/2020/02/158c89e1f7b5ad9e.html" TargetMode="External"/><Relationship Id="rId5" Type="http://schemas.openxmlformats.org/officeDocument/2006/relationships/hyperlink" Target="https://www.jetro.go.jp/world/reports/2021/01/1b55e1fcd52c627d.html" TargetMode="Externa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26" Type="http://schemas.openxmlformats.org/officeDocument/2006/relationships/tags" Target="../tags/tag199.xml"/><Relationship Id="rId21" Type="http://schemas.openxmlformats.org/officeDocument/2006/relationships/tags" Target="../tags/tag194.xml"/><Relationship Id="rId42" Type="http://schemas.openxmlformats.org/officeDocument/2006/relationships/tags" Target="../tags/tag215.xml"/><Relationship Id="rId47" Type="http://schemas.openxmlformats.org/officeDocument/2006/relationships/tags" Target="../tags/tag220.xml"/><Relationship Id="rId63" Type="http://schemas.openxmlformats.org/officeDocument/2006/relationships/tags" Target="../tags/tag236.xml"/><Relationship Id="rId68" Type="http://schemas.openxmlformats.org/officeDocument/2006/relationships/slideLayout" Target="../slideLayouts/slideLayout2.xml"/><Relationship Id="rId7" Type="http://schemas.openxmlformats.org/officeDocument/2006/relationships/tags" Target="../tags/tag180.xml"/><Relationship Id="rId71" Type="http://schemas.openxmlformats.org/officeDocument/2006/relationships/chart" Target="../charts/chart7.xml"/><Relationship Id="rId2" Type="http://schemas.openxmlformats.org/officeDocument/2006/relationships/tags" Target="../tags/tag175.xml"/><Relationship Id="rId16" Type="http://schemas.openxmlformats.org/officeDocument/2006/relationships/tags" Target="../tags/tag189.xml"/><Relationship Id="rId29" Type="http://schemas.openxmlformats.org/officeDocument/2006/relationships/tags" Target="../tags/tag202.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tags" Target="../tags/tag213.xml"/><Relationship Id="rId45" Type="http://schemas.openxmlformats.org/officeDocument/2006/relationships/tags" Target="../tags/tag218.xml"/><Relationship Id="rId53" Type="http://schemas.openxmlformats.org/officeDocument/2006/relationships/tags" Target="../tags/tag226.xml"/><Relationship Id="rId58" Type="http://schemas.openxmlformats.org/officeDocument/2006/relationships/tags" Target="../tags/tag231.xml"/><Relationship Id="rId66" Type="http://schemas.openxmlformats.org/officeDocument/2006/relationships/tags" Target="../tags/tag239.xml"/><Relationship Id="rId5" Type="http://schemas.openxmlformats.org/officeDocument/2006/relationships/tags" Target="../tags/tag178.xml"/><Relationship Id="rId61" Type="http://schemas.openxmlformats.org/officeDocument/2006/relationships/tags" Target="../tags/tag234.xml"/><Relationship Id="rId19" Type="http://schemas.openxmlformats.org/officeDocument/2006/relationships/tags" Target="../tags/tag19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tags" Target="../tags/tag216.xml"/><Relationship Id="rId48" Type="http://schemas.openxmlformats.org/officeDocument/2006/relationships/tags" Target="../tags/tag221.xml"/><Relationship Id="rId56" Type="http://schemas.openxmlformats.org/officeDocument/2006/relationships/tags" Target="../tags/tag229.xml"/><Relationship Id="rId64" Type="http://schemas.openxmlformats.org/officeDocument/2006/relationships/tags" Target="../tags/tag237.xml"/><Relationship Id="rId69" Type="http://schemas.openxmlformats.org/officeDocument/2006/relationships/oleObject" Target="../embeddings/oleObject10.bin"/><Relationship Id="rId8" Type="http://schemas.openxmlformats.org/officeDocument/2006/relationships/tags" Target="../tags/tag181.xml"/><Relationship Id="rId51" Type="http://schemas.openxmlformats.org/officeDocument/2006/relationships/tags" Target="../tags/tag224.xml"/><Relationship Id="rId72" Type="http://schemas.openxmlformats.org/officeDocument/2006/relationships/chart" Target="../charts/chart8.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 Id="rId46" Type="http://schemas.openxmlformats.org/officeDocument/2006/relationships/tags" Target="../tags/tag219.xml"/><Relationship Id="rId59" Type="http://schemas.openxmlformats.org/officeDocument/2006/relationships/tags" Target="../tags/tag232.xml"/><Relationship Id="rId67" Type="http://schemas.openxmlformats.org/officeDocument/2006/relationships/tags" Target="../tags/tag240.xml"/><Relationship Id="rId20" Type="http://schemas.openxmlformats.org/officeDocument/2006/relationships/tags" Target="../tags/tag193.xml"/><Relationship Id="rId41" Type="http://schemas.openxmlformats.org/officeDocument/2006/relationships/tags" Target="../tags/tag214.xml"/><Relationship Id="rId54" Type="http://schemas.openxmlformats.org/officeDocument/2006/relationships/tags" Target="../tags/tag227.xml"/><Relationship Id="rId62" Type="http://schemas.openxmlformats.org/officeDocument/2006/relationships/tags" Target="../tags/tag235.xml"/><Relationship Id="rId70" Type="http://schemas.openxmlformats.org/officeDocument/2006/relationships/image" Target="../media/image2.emf"/><Relationship Id="rId1" Type="http://schemas.openxmlformats.org/officeDocument/2006/relationships/tags" Target="../tags/tag174.xml"/><Relationship Id="rId6" Type="http://schemas.openxmlformats.org/officeDocument/2006/relationships/tags" Target="../tags/tag179.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49" Type="http://schemas.openxmlformats.org/officeDocument/2006/relationships/tags" Target="../tags/tag222.xml"/><Relationship Id="rId57" Type="http://schemas.openxmlformats.org/officeDocument/2006/relationships/tags" Target="../tags/tag230.xml"/><Relationship Id="rId10" Type="http://schemas.openxmlformats.org/officeDocument/2006/relationships/tags" Target="../tags/tag183.xml"/><Relationship Id="rId31" Type="http://schemas.openxmlformats.org/officeDocument/2006/relationships/tags" Target="../tags/tag204.xml"/><Relationship Id="rId44" Type="http://schemas.openxmlformats.org/officeDocument/2006/relationships/tags" Target="../tags/tag217.xml"/><Relationship Id="rId52" Type="http://schemas.openxmlformats.org/officeDocument/2006/relationships/tags" Target="../tags/tag225.xml"/><Relationship Id="rId60" Type="http://schemas.openxmlformats.org/officeDocument/2006/relationships/tags" Target="../tags/tag233.xml"/><Relationship Id="rId65" Type="http://schemas.openxmlformats.org/officeDocument/2006/relationships/tags" Target="../tags/tag238.xml"/><Relationship Id="rId4" Type="http://schemas.openxmlformats.org/officeDocument/2006/relationships/tags" Target="../tags/tag177.xml"/><Relationship Id="rId9" Type="http://schemas.openxmlformats.org/officeDocument/2006/relationships/tags" Target="../tags/tag182.xml"/><Relationship Id="rId13" Type="http://schemas.openxmlformats.org/officeDocument/2006/relationships/tags" Target="../tags/tag186.xml"/><Relationship Id="rId18" Type="http://schemas.openxmlformats.org/officeDocument/2006/relationships/tags" Target="../tags/tag191.xml"/><Relationship Id="rId39" Type="http://schemas.openxmlformats.org/officeDocument/2006/relationships/tags" Target="../tags/tag212.xml"/><Relationship Id="rId34" Type="http://schemas.openxmlformats.org/officeDocument/2006/relationships/tags" Target="../tags/tag207.xml"/><Relationship Id="rId50" Type="http://schemas.openxmlformats.org/officeDocument/2006/relationships/tags" Target="../tags/tag223.xml"/><Relationship Id="rId55" Type="http://schemas.openxmlformats.org/officeDocument/2006/relationships/tags" Target="../tags/tag2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2024</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157192"/>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マレーシア</a:t>
            </a:r>
            <a:r>
              <a:rPr lang="ja-JP" altLang="en-US" sz="3400" dirty="0"/>
              <a:t>編</a:t>
            </a:r>
          </a:p>
        </p:txBody>
      </p:sp>
    </p:spTree>
    <p:extLst>
      <p:ext uri="{BB962C8B-B14F-4D97-AF65-F5344CB8AC3E}">
        <p14:creationId xmlns:p14="http://schemas.microsoft.com/office/powerpoint/2010/main" val="38330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sp>
        <p:nvSpPr>
          <p:cNvPr id="18" name="テキスト ボックス 17"/>
          <p:cNvSpPr txBox="1"/>
          <p:nvPr/>
        </p:nvSpPr>
        <p:spPr>
          <a:xfrm>
            <a:off x="200025" y="6617177"/>
            <a:ext cx="9396000" cy="12342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年）、マレーシア保健省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9446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マレーシアと海外投資家の共同事業を奨励する一貫として、私立病院の自由化を進めている。その中で病院の外資規制は</a:t>
            </a:r>
            <a:r>
              <a:rPr lang="en-US" altLang="ja-JP" sz="1400" dirty="0">
                <a:latin typeface="+mn-ea"/>
                <a:cs typeface="Arial" panose="020B0604020202020204" pitchFamily="34" charset="0"/>
              </a:rPr>
              <a:t>2012</a:t>
            </a:r>
            <a:r>
              <a:rPr lang="ja-JP" altLang="en-US" sz="1400" dirty="0">
                <a:latin typeface="+mn-ea"/>
                <a:cs typeface="Arial" panose="020B0604020202020204" pitchFamily="34" charset="0"/>
              </a:rPr>
              <a:t>年</a:t>
            </a:r>
            <a:r>
              <a:rPr lang="en-US" altLang="ja-JP" sz="1400" dirty="0">
                <a:latin typeface="+mn-ea"/>
                <a:cs typeface="Arial" panose="020B0604020202020204" pitchFamily="34" charset="0"/>
              </a:rPr>
              <a:t>5</a:t>
            </a:r>
            <a:r>
              <a:rPr lang="ja-JP" altLang="en-US" sz="1400" dirty="0">
                <a:latin typeface="+mn-ea"/>
                <a:cs typeface="Arial" panose="020B0604020202020204" pitchFamily="34" charset="0"/>
              </a:rPr>
              <a:t>月にほぼ廃止されており、外資</a:t>
            </a:r>
            <a:r>
              <a:rPr lang="en-US" altLang="ja-JP" sz="1400" dirty="0">
                <a:latin typeface="+mn-ea"/>
                <a:cs typeface="Arial" panose="020B0604020202020204" pitchFamily="34" charset="0"/>
              </a:rPr>
              <a:t>100%</a:t>
            </a:r>
            <a:r>
              <a:rPr lang="ja-JP" altLang="en-US" sz="1400" dirty="0">
                <a:latin typeface="+mn-ea"/>
                <a:cs typeface="Arial" panose="020B0604020202020204" pitchFamily="34" charset="0"/>
              </a:rPr>
              <a:t>の民間病院や専門医クリニック等の開設が可能となっている。</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一方、医療機器については、販売、輸出入にライセンスが求められる医療機器法が</a:t>
            </a:r>
            <a:r>
              <a:rPr lang="en-US" altLang="ja-JP" sz="1400" dirty="0">
                <a:latin typeface="+mn-ea"/>
                <a:cs typeface="Arial" panose="020B0604020202020204" pitchFamily="34" charset="0"/>
              </a:rPr>
              <a:t>2013</a:t>
            </a:r>
            <a:r>
              <a:rPr lang="ja-JP" altLang="en-US" sz="1400" dirty="0">
                <a:latin typeface="+mn-ea"/>
                <a:cs typeface="Arial" panose="020B0604020202020204" pitchFamily="34" charset="0"/>
              </a:rPr>
              <a:t>年</a:t>
            </a:r>
            <a:r>
              <a:rPr lang="en-US" altLang="ja-JP" sz="1400" dirty="0">
                <a:latin typeface="+mn-ea"/>
                <a:cs typeface="Arial" panose="020B0604020202020204" pitchFamily="34" charset="0"/>
              </a:rPr>
              <a:t>7</a:t>
            </a:r>
            <a:r>
              <a:rPr lang="ja-JP" altLang="en-US" sz="1400" dirty="0">
                <a:latin typeface="+mn-ea"/>
                <a:cs typeface="Arial" panose="020B0604020202020204" pitchFamily="34" charset="0"/>
              </a:rPr>
              <a:t>月</a:t>
            </a:r>
            <a:r>
              <a:rPr lang="en-US" altLang="ja-JP" sz="1400" dirty="0">
                <a:latin typeface="+mn-ea"/>
                <a:cs typeface="Arial" panose="020B0604020202020204" pitchFamily="34" charset="0"/>
              </a:rPr>
              <a:t>1</a:t>
            </a:r>
            <a:r>
              <a:rPr lang="ja-JP" altLang="en-US" sz="1400" dirty="0">
                <a:latin typeface="+mn-ea"/>
                <a:cs typeface="Arial" panose="020B0604020202020204" pitchFamily="34" charset="0"/>
              </a:rPr>
              <a:t>日に施行され、規制が強化されている。</a:t>
            </a:r>
            <a:endParaRPr lang="en-US" altLang="ja-JP" sz="1400" dirty="0">
              <a:latin typeface="+mn-ea"/>
              <a:cs typeface="Arial" panose="020B0604020202020204" pitchFamily="34" charset="0"/>
            </a:endParaRPr>
          </a:p>
        </p:txBody>
      </p:sp>
      <p:sp>
        <p:nvSpPr>
          <p:cNvPr id="33" name="角丸四角形 32"/>
          <p:cNvSpPr/>
          <p:nvPr/>
        </p:nvSpPr>
        <p:spPr>
          <a:xfrm>
            <a:off x="497555" y="5507935"/>
            <a:ext cx="9098470" cy="564807"/>
          </a:xfrm>
          <a:prstGeom prst="roundRect">
            <a:avLst>
              <a:gd name="adj" fmla="val 3733"/>
            </a:avLst>
          </a:prstGeom>
          <a:solidFill>
            <a:srgbClr val="AFE6F7"/>
          </a:solidFill>
        </p:spPr>
        <p:txBody>
          <a:bodyPr wrap="square" lIns="108000" rIns="108000" anchor="ctr" anchorCtr="0">
            <a:noAutofit/>
          </a:bodyPr>
          <a:lstStyle/>
          <a:p>
            <a:pPr algn="just"/>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ただし、外国人が外資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で病院を設立したい場合は、その人がマレーシアの医師免許を持っていることが条件となる。</a:t>
            </a:r>
          </a:p>
        </p:txBody>
      </p:sp>
      <p:sp>
        <p:nvSpPr>
          <p:cNvPr id="17" name="角丸四角形 6">
            <a:extLst>
              <a:ext uri="{FF2B5EF4-FFF2-40B4-BE49-F238E27FC236}">
                <a16:creationId xmlns:a16="http://schemas.microsoft.com/office/drawing/2014/main" id="{42B1F3A3-D87B-4EEB-83C6-B0560EA426B9}"/>
              </a:ext>
            </a:extLst>
          </p:cNvPr>
          <p:cNvSpPr/>
          <p:nvPr/>
        </p:nvSpPr>
        <p:spPr>
          <a:xfrm>
            <a:off x="416496" y="2594527"/>
            <a:ext cx="2736304" cy="1506761"/>
          </a:xfrm>
          <a:prstGeom prst="roundRect">
            <a:avLst>
              <a:gd name="adj" fmla="val 6699"/>
            </a:avLst>
          </a:prstGeom>
          <a:solidFill>
            <a:srgbClr val="5F8AC3"/>
          </a:solidFill>
        </p:spPr>
        <p:txBody>
          <a:bodyPr wrap="square" lIns="144000" anchor="ctr" anchorCtr="0">
            <a:noAutofit/>
          </a:bodyPr>
          <a:lstStyle/>
          <a:p>
            <a:pPr marL="177800" algn="ctr" fontAlgn="ctr" hangingPunct="0"/>
            <a:r>
              <a:rPr lang="ja-JP" altLang="en-US" sz="1400" b="1" dirty="0">
                <a:solidFill>
                  <a:schemeClr val="bg1"/>
                </a:solidFill>
                <a:latin typeface="ＭＳ Ｐゴシック" panose="020B0600070205080204" pitchFamily="50" charset="-128"/>
                <a:ea typeface="ＭＳ Ｐゴシック" panose="020B0600070205080204" pitchFamily="50" charset="-128"/>
              </a:rPr>
              <a:t>外資が</a:t>
            </a:r>
            <a:r>
              <a:rPr lang="en-US" altLang="ja-JP" sz="1400" b="1" dirty="0">
                <a:solidFill>
                  <a:schemeClr val="bg1"/>
                </a:solidFill>
                <a:latin typeface="ＭＳ Ｐゴシック" panose="020B0600070205080204" pitchFamily="50" charset="-128"/>
                <a:ea typeface="ＭＳ Ｐゴシック" panose="020B0600070205080204" pitchFamily="50" charset="-128"/>
              </a:rPr>
              <a:t>100%</a:t>
            </a:r>
            <a:r>
              <a:rPr lang="ja-JP" altLang="en-US" sz="1400" b="1" dirty="0">
                <a:solidFill>
                  <a:schemeClr val="bg1"/>
                </a:solidFill>
                <a:latin typeface="ＭＳ Ｐゴシック" panose="020B0600070205080204" pitchFamily="50" charset="-128"/>
                <a:ea typeface="ＭＳ Ｐゴシック" panose="020B0600070205080204" pitchFamily="50" charset="-128"/>
              </a:rPr>
              <a:t>出資可能な</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marL="177800" algn="ctr" fontAlgn="ctr" hangingPunct="0"/>
            <a:r>
              <a:rPr lang="ja-JP" altLang="en-US" sz="1400" b="1" dirty="0">
                <a:solidFill>
                  <a:schemeClr val="bg1"/>
                </a:solidFill>
                <a:latin typeface="ＭＳ Ｐゴシック" panose="020B0600070205080204" pitchFamily="50" charset="-128"/>
                <a:ea typeface="ＭＳ Ｐゴシック" panose="020B0600070205080204" pitchFamily="50" charset="-128"/>
              </a:rPr>
              <a:t>医療施設</a:t>
            </a:r>
          </a:p>
        </p:txBody>
      </p:sp>
      <p:sp>
        <p:nvSpPr>
          <p:cNvPr id="19" name="テキスト ボックス 15">
            <a:extLst>
              <a:ext uri="{FF2B5EF4-FFF2-40B4-BE49-F238E27FC236}">
                <a16:creationId xmlns:a16="http://schemas.microsoft.com/office/drawing/2014/main" id="{5FA994C8-6CFC-46E9-B00A-77DE81D49A14}"/>
              </a:ext>
            </a:extLst>
          </p:cNvPr>
          <p:cNvSpPr txBox="1"/>
          <p:nvPr/>
        </p:nvSpPr>
        <p:spPr>
          <a:xfrm>
            <a:off x="3426500" y="2594527"/>
            <a:ext cx="6169525" cy="2024144"/>
          </a:xfrm>
          <a:prstGeom prst="rect">
            <a:avLst/>
          </a:prstGeom>
          <a:noFill/>
        </p:spPr>
        <p:txBody>
          <a:bodyPr wrap="square" lIns="0" tIns="0" rIns="0" bIns="0" rtlCol="0">
            <a:spAutoFit/>
          </a:bodyPr>
          <a:lstStyle/>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民間病院（</a:t>
            </a:r>
            <a:r>
              <a:rPr lang="en-US" altLang="ja-JP" sz="1400" dirty="0">
                <a:latin typeface="+mn-ea"/>
                <a:cs typeface="Arial" panose="020B0604020202020204" pitchFamily="34" charset="0"/>
              </a:rPr>
              <a:t>Private Hospital</a:t>
            </a:r>
            <a:r>
              <a:rPr lang="ja-JP" altLang="en-US" sz="1400" dirty="0">
                <a:latin typeface="+mn-ea"/>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専門医クリニック（</a:t>
            </a:r>
            <a:r>
              <a:rPr lang="en-US" altLang="ja-JP" sz="1400" dirty="0">
                <a:latin typeface="+mn-ea"/>
                <a:cs typeface="Arial" panose="020B0604020202020204" pitchFamily="34" charset="0"/>
              </a:rPr>
              <a:t>Specialist Medical Clinic</a:t>
            </a:r>
            <a:r>
              <a:rPr lang="ja-JP" altLang="en-US" sz="1400" dirty="0">
                <a:latin typeface="+mn-ea"/>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歯科専門医クリニック（</a:t>
            </a:r>
            <a:r>
              <a:rPr lang="en-US" altLang="ja-JP" sz="1400" dirty="0">
                <a:latin typeface="+mn-ea"/>
                <a:cs typeface="Arial" panose="020B0604020202020204" pitchFamily="34" charset="0"/>
              </a:rPr>
              <a:t>Specialist Dental Clinic</a:t>
            </a:r>
            <a:r>
              <a:rPr lang="ja-JP" altLang="en-US" sz="1400" dirty="0">
                <a:latin typeface="+mn-ea"/>
                <a:cs typeface="Arial" panose="020B0604020202020204" pitchFamily="34" charset="0"/>
              </a:rPr>
              <a:t>）</a:t>
            </a:r>
            <a:endParaRPr lang="en-US" altLang="ja-JP" sz="1400" dirty="0">
              <a:latin typeface="+mn-ea"/>
              <a:cs typeface="Arial" panose="020B0604020202020204" pitchFamily="34" charset="0"/>
            </a:endParaRPr>
          </a:p>
          <a:p>
            <a:pPr marL="0" marR="0" lvl="2" algn="just" fontAlgn="ctr">
              <a:lnSpc>
                <a:spcPct val="110000"/>
              </a:lnSpc>
              <a:spcBef>
                <a:spcPts val="0"/>
              </a:spcBef>
              <a:spcAft>
                <a:spcPts val="200"/>
              </a:spcAft>
              <a:buClr>
                <a:srgbClr val="5F8AC3"/>
              </a:buClr>
              <a:buSzPct val="80000"/>
              <a:tabLst/>
              <a:defRPr/>
            </a:pPr>
            <a:endParaRPr lang="en-US" altLang="ja-JP" sz="1400" b="0" i="0" dirty="0">
              <a:solidFill>
                <a:srgbClr val="1D1C1D"/>
              </a:solidFill>
              <a:effectLst/>
              <a:latin typeface="+mn-ea"/>
            </a:endParaRPr>
          </a:p>
          <a:p>
            <a:pPr marL="0" lvl="2" algn="just" fontAlgn="ctr">
              <a:lnSpc>
                <a:spcPct val="110000"/>
              </a:lnSpc>
              <a:spcAft>
                <a:spcPts val="200"/>
              </a:spcAft>
              <a:buClr>
                <a:srgbClr val="5F8AC3"/>
              </a:buClr>
              <a:buSzPct val="80000"/>
              <a:defRPr/>
            </a:pPr>
            <a:r>
              <a:rPr lang="en-US" altLang="ja-JP" sz="1400" b="0" i="0" dirty="0">
                <a:solidFill>
                  <a:srgbClr val="1D1C1D"/>
                </a:solidFill>
                <a:effectLst/>
                <a:latin typeface="+mn-ea"/>
              </a:rPr>
              <a:t>※</a:t>
            </a:r>
            <a:r>
              <a:rPr lang="ja-JP" altLang="en-US" sz="1400" dirty="0">
                <a:solidFill>
                  <a:srgbClr val="1D1C1D"/>
                </a:solidFill>
                <a:latin typeface="+mn-ea"/>
              </a:rPr>
              <a:t>専門医クリニック等は基本的には総合医（</a:t>
            </a:r>
            <a:r>
              <a:rPr lang="en-US" altLang="ja-JP" sz="1400" dirty="0">
                <a:solidFill>
                  <a:srgbClr val="1D1C1D"/>
                </a:solidFill>
                <a:latin typeface="+mn-ea"/>
              </a:rPr>
              <a:t>General Practitioner</a:t>
            </a:r>
            <a:r>
              <a:rPr lang="ja-JP" altLang="en-US" sz="1400" dirty="0">
                <a:solidFill>
                  <a:srgbClr val="1D1C1D"/>
                </a:solidFill>
                <a:latin typeface="+mn-ea"/>
              </a:rPr>
              <a:t>）の診断・治療ではなく</a:t>
            </a:r>
            <a:r>
              <a:rPr lang="ja-JP" altLang="en-US" sz="1400" b="0" i="0" dirty="0">
                <a:solidFill>
                  <a:srgbClr val="333333"/>
                </a:solidFill>
                <a:effectLst/>
                <a:latin typeface="+mn-ea"/>
              </a:rPr>
              <a:t>専門性の高い治療を提供する医療機関を指す。</a:t>
            </a:r>
            <a:endParaRPr lang="en-US" altLang="ja-JP" sz="1400" dirty="0">
              <a:solidFill>
                <a:srgbClr val="1D1C1D"/>
              </a:solidFill>
              <a:latin typeface="+mn-ea"/>
            </a:endParaRPr>
          </a:p>
          <a:p>
            <a:pPr marL="0" lvl="2" algn="just" fontAlgn="ctr">
              <a:lnSpc>
                <a:spcPct val="110000"/>
              </a:lnSpc>
              <a:spcAft>
                <a:spcPts val="200"/>
              </a:spcAft>
              <a:buClr>
                <a:srgbClr val="5F8AC3"/>
              </a:buClr>
              <a:buSzPct val="80000"/>
              <a:defRPr/>
            </a:pPr>
            <a:r>
              <a:rPr lang="en-US" altLang="ja-JP" sz="1400" b="0" i="0" dirty="0">
                <a:solidFill>
                  <a:srgbClr val="1D1C1D"/>
                </a:solidFill>
                <a:effectLst/>
                <a:latin typeface="+mn-ea"/>
              </a:rPr>
              <a:t>※</a:t>
            </a:r>
            <a:r>
              <a:rPr lang="ja-JP" altLang="en-US" sz="1400" b="0" i="0" dirty="0">
                <a:solidFill>
                  <a:srgbClr val="1D1C1D"/>
                </a:solidFill>
                <a:effectLst/>
                <a:latin typeface="+mn-ea"/>
              </a:rPr>
              <a:t>ただし、</a:t>
            </a:r>
            <a:r>
              <a:rPr lang="ja-JP" altLang="en-US" sz="1400" b="1" i="0" dirty="0">
                <a:solidFill>
                  <a:srgbClr val="1D1C1D"/>
                </a:solidFill>
                <a:effectLst/>
                <a:latin typeface="+mn-ea"/>
              </a:rPr>
              <a:t>上記の区分内であっても医療機関の種類によっては詳細な規制が存在する可能性があるため、現地の適当な専門家と確認することを推奨する。</a:t>
            </a:r>
            <a:endParaRPr lang="ja-JP" altLang="en-US" sz="1400" b="1" dirty="0">
              <a:latin typeface="+mn-ea"/>
              <a:cs typeface="Arial" panose="020B0604020202020204" pitchFamily="34" charset="0"/>
            </a:endParaRPr>
          </a:p>
        </p:txBody>
      </p:sp>
    </p:spTree>
    <p:extLst>
      <p:ext uri="{BB962C8B-B14F-4D97-AF65-F5344CB8AC3E}">
        <p14:creationId xmlns:p14="http://schemas.microsoft.com/office/powerpoint/2010/main" val="378480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34" name="テキスト ボックス 33"/>
          <p:cNvSpPr txBox="1"/>
          <p:nvPr/>
        </p:nvSpPr>
        <p:spPr>
          <a:xfrm>
            <a:off x="206113" y="6422414"/>
            <a:ext cx="9403341" cy="43088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「マレーシアで会社を設立する際の法律面でのよくある質問（</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https://www.ssm.com.my/Pages/Services/Registration-of-Business-(ROB)/table-of-fees/Table-of-Fees.aspx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外国企業の進出形態は、（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現地法人、（</a:t>
            </a:r>
            <a:r>
              <a:rPr lang="en-US" altLang="ja-JP" sz="1400" dirty="0"/>
              <a:t>2</a:t>
            </a:r>
            <a:r>
              <a:rPr lang="ja-JP" altLang="en-US" sz="1400" dirty="0"/>
              <a:t>）外国で設立された法人のマレーシア支店、（</a:t>
            </a:r>
            <a:r>
              <a:rPr lang="en-US" altLang="ja-JP" sz="1400" dirty="0"/>
              <a:t>3</a:t>
            </a:r>
            <a:r>
              <a:rPr lang="ja-JP" altLang="en-US" sz="1400" dirty="0"/>
              <a:t>）駐在員事務所・地域事務所、の</a:t>
            </a:r>
            <a:br>
              <a:rPr lang="en-US" altLang="ja-JP" sz="1400" dirty="0"/>
            </a:br>
            <a:r>
              <a:rPr lang="en-US" altLang="ja-JP" sz="1400" dirty="0"/>
              <a:t>3</a:t>
            </a:r>
            <a:r>
              <a:rPr lang="ja-JP" altLang="en-US" sz="1400" dirty="0"/>
              <a:t>種類がある。現地法人を設立する場合、「株式有限責任会社」を選択するのが一般的である。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 name="グループ化 7"/>
          <p:cNvGrpSpPr/>
          <p:nvPr/>
        </p:nvGrpSpPr>
        <p:grpSpPr>
          <a:xfrm>
            <a:off x="200025" y="2015834"/>
            <a:ext cx="4752975"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「株式有限責任会社」設立の流れ</a:t>
              </a:r>
            </a:p>
          </p:txBody>
        </p:sp>
      </p:grpSp>
      <p:sp>
        <p:nvSpPr>
          <p:cNvPr id="54" name="ホームベース 53"/>
          <p:cNvSpPr/>
          <p:nvPr/>
        </p:nvSpPr>
        <p:spPr>
          <a:xfrm rot="5400000">
            <a:off x="-1601264"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272480" y="2402493"/>
            <a:ext cx="4392488" cy="288032"/>
            <a:chOff x="2677399" y="2276872"/>
            <a:chExt cx="4392488" cy="288032"/>
          </a:xfrm>
        </p:grpSpPr>
        <p:sp>
          <p:nvSpPr>
            <p:cNvPr id="56" name="正方形/長方形 55"/>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会社名の使用許可申請（ネームサーチ）</a:t>
              </a:r>
            </a:p>
          </p:txBody>
        </p:sp>
        <p:cxnSp>
          <p:nvCxnSpPr>
            <p:cNvPr id="57" name="直線コネクタ 56"/>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7" name="グループ化 66"/>
          <p:cNvGrpSpPr/>
          <p:nvPr/>
        </p:nvGrpSpPr>
        <p:grpSpPr>
          <a:xfrm>
            <a:off x="272480" y="4062656"/>
            <a:ext cx="4392488" cy="288032"/>
            <a:chOff x="2677399" y="3376990"/>
            <a:chExt cx="4392488" cy="288032"/>
          </a:xfrm>
        </p:grpSpPr>
        <p:sp>
          <p:nvSpPr>
            <p:cNvPr id="68" name="正方形/長方形 67"/>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書類の提出および会社設立</a:t>
              </a:r>
            </a:p>
          </p:txBody>
        </p:sp>
        <p:cxnSp>
          <p:nvCxnSpPr>
            <p:cNvPr id="69" name="直線コネクタ 68"/>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9" name="グループ化 78"/>
          <p:cNvGrpSpPr/>
          <p:nvPr/>
        </p:nvGrpSpPr>
        <p:grpSpPr>
          <a:xfrm>
            <a:off x="272480" y="5590833"/>
            <a:ext cx="4392488" cy="288032"/>
            <a:chOff x="2677399" y="5341859"/>
            <a:chExt cx="4392488" cy="288032"/>
          </a:xfrm>
        </p:grpSpPr>
        <p:sp>
          <p:nvSpPr>
            <p:cNvPr id="80" name="正方形/長方形 79"/>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「会社秘書役」の任命</a:t>
              </a:r>
            </a:p>
          </p:txBody>
        </p:sp>
        <p:cxnSp>
          <p:nvCxnSpPr>
            <p:cNvPr id="81" name="直線コネクタ 80"/>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2" name="円/楕円 81"/>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 name="正方形/長方形 5"/>
          <p:cNvSpPr/>
          <p:nvPr/>
        </p:nvSpPr>
        <p:spPr>
          <a:xfrm>
            <a:off x="1095854" y="2690525"/>
            <a:ext cx="3857146" cy="1328569"/>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ネームサーチ申請書（フォーム </a:t>
            </a:r>
            <a:r>
              <a:rPr lang="en-US" altLang="ja-JP" sz="1100" dirty="0"/>
              <a:t>Section 27(1)(4)</a:t>
            </a:r>
            <a:r>
              <a:rPr lang="ja-JP" altLang="en-US" sz="1100" dirty="0"/>
              <a:t>）を使用し、</a:t>
            </a:r>
            <a:endParaRPr lang="en-US" altLang="ja-JP" sz="1100" dirty="0"/>
          </a:p>
          <a:p>
            <a:pPr marL="171450" indent="-171450">
              <a:spcBef>
                <a:spcPts val="100"/>
              </a:spcBef>
              <a:buFont typeface="Arial" panose="020B0604020202020204" pitchFamily="34" charset="0"/>
              <a:buChar char="•"/>
            </a:pPr>
            <a:r>
              <a:rPr lang="ja-JP" altLang="en-US" sz="1100" dirty="0"/>
              <a:t>希望する会社名のネームサーチを行い、許可を得る。</a:t>
            </a:r>
            <a:endParaRPr lang="en-US" altLang="ja-JP" sz="1100" dirty="0"/>
          </a:p>
          <a:p>
            <a:pPr marL="171450" indent="-171450">
              <a:spcBef>
                <a:spcPts val="100"/>
              </a:spcBef>
              <a:buFont typeface="Arial" panose="020B0604020202020204" pitchFamily="34" charset="0"/>
              <a:buChar char="•"/>
            </a:pPr>
            <a:r>
              <a:rPr lang="ja-JP" altLang="en-US" sz="1100" dirty="0"/>
              <a:t>オンライン申請の場合、半日～</a:t>
            </a:r>
            <a:r>
              <a:rPr lang="en-US" altLang="ja-JP" sz="1100" dirty="0"/>
              <a:t>1</a:t>
            </a:r>
            <a:r>
              <a:rPr lang="ja-JP" altLang="en-US" sz="1100" dirty="0"/>
              <a:t>日で結果が得られる。</a:t>
            </a:r>
            <a:endParaRPr lang="en-US" altLang="ja-JP" sz="1100" dirty="0"/>
          </a:p>
          <a:p>
            <a:pPr marL="171450" indent="-171450">
              <a:spcBef>
                <a:spcPts val="100"/>
              </a:spcBef>
              <a:buFont typeface="Arial" panose="020B0604020202020204" pitchFamily="34" charset="0"/>
              <a:buChar char="•"/>
            </a:pPr>
            <a:r>
              <a:rPr lang="ja-JP" altLang="en-US" sz="1100" dirty="0"/>
              <a:t>社名使用の許可は</a:t>
            </a:r>
            <a:r>
              <a:rPr lang="en-US" altLang="ja-JP" sz="1100" dirty="0"/>
              <a:t>30</a:t>
            </a:r>
            <a:r>
              <a:rPr lang="ja-JP" altLang="en-US" sz="1100" dirty="0"/>
              <a:t>日間有効（社名の留保費：</a:t>
            </a:r>
            <a:r>
              <a:rPr lang="en-US" altLang="ja-JP" sz="1100" dirty="0"/>
              <a:t>50</a:t>
            </a:r>
            <a:r>
              <a:rPr lang="ja-JP" altLang="en-US" sz="1100" dirty="0"/>
              <a:t>リンギット）。以降、</a:t>
            </a:r>
            <a:r>
              <a:rPr lang="en-US" altLang="ja-JP" sz="1100" dirty="0"/>
              <a:t>30</a:t>
            </a:r>
            <a:r>
              <a:rPr lang="ja-JP" altLang="en-US" sz="1100" dirty="0"/>
              <a:t>日ごとに費用がかかり、最大</a:t>
            </a:r>
            <a:r>
              <a:rPr lang="en-US" altLang="ja-JP" sz="1100" dirty="0"/>
              <a:t>180</a:t>
            </a:r>
            <a:r>
              <a:rPr lang="ja-JP" altLang="en-US" sz="1100" dirty="0"/>
              <a:t>日まで留保することができる</a:t>
            </a:r>
            <a:endParaRPr lang="en-US" altLang="ja-JP" sz="1100" dirty="0"/>
          </a:p>
        </p:txBody>
      </p:sp>
      <p:sp>
        <p:nvSpPr>
          <p:cNvPr id="83" name="正方形/長方形 82"/>
          <p:cNvSpPr/>
          <p:nvPr/>
        </p:nvSpPr>
        <p:spPr>
          <a:xfrm>
            <a:off x="1095854" y="4357940"/>
            <a:ext cx="3857146" cy="1159292"/>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スーパー・フォームと称される登記申請書を作成し、</a:t>
            </a:r>
            <a:endParaRPr lang="en-US" altLang="ja-JP" sz="1100" dirty="0"/>
          </a:p>
          <a:p>
            <a:pPr marL="171450" indent="-171450">
              <a:spcBef>
                <a:spcPts val="100"/>
              </a:spcBef>
              <a:buFont typeface="Arial" panose="020B0604020202020204" pitchFamily="34" charset="0"/>
              <a:buChar char="•"/>
            </a:pPr>
            <a:r>
              <a:rPr lang="ja-JP" altLang="en-US" sz="1100" dirty="0"/>
              <a:t>取締役による宣誓書等を添付し、</a:t>
            </a:r>
            <a:endParaRPr lang="en-US" altLang="ja-JP" sz="1100" dirty="0"/>
          </a:p>
          <a:p>
            <a:pPr marL="171450" indent="-171450">
              <a:spcBef>
                <a:spcPts val="100"/>
              </a:spcBef>
              <a:buFont typeface="Arial" panose="020B0604020202020204" pitchFamily="34" charset="0"/>
              <a:buChar char="•"/>
            </a:pPr>
            <a:r>
              <a:rPr lang="ja-JP" altLang="en-US" sz="1100" dirty="0"/>
              <a:t>登記料</a:t>
            </a:r>
            <a:r>
              <a:rPr lang="en-US" altLang="ja-JP" sz="1100" dirty="0"/>
              <a:t>1,000</a:t>
            </a:r>
            <a:r>
              <a:rPr lang="ja-JP" altLang="en-US" sz="1100" dirty="0"/>
              <a:t>リンギットを支払った上で、オンライン申請する。</a:t>
            </a:r>
            <a:endParaRPr lang="en-US" altLang="ja-JP" sz="1100" dirty="0"/>
          </a:p>
          <a:p>
            <a:pPr marL="171450" indent="-171450">
              <a:spcBef>
                <a:spcPts val="100"/>
              </a:spcBef>
              <a:buFont typeface="Arial" panose="020B0604020202020204" pitchFamily="34" charset="0"/>
              <a:buChar char="•"/>
            </a:pPr>
            <a:r>
              <a:rPr lang="en-US" altLang="ja-JP" sz="1100" dirty="0"/>
              <a:t>CCM</a:t>
            </a:r>
            <a:r>
              <a:rPr lang="ja-JP" altLang="en-US" sz="1100" dirty="0"/>
              <a:t>から設立登記完了の通知（</a:t>
            </a:r>
            <a:r>
              <a:rPr lang="en-US" altLang="ja-JP" sz="1100" dirty="0"/>
              <a:t>Notice of Registration</a:t>
            </a:r>
            <a:r>
              <a:rPr lang="ja-JP" altLang="en-US" sz="1100" dirty="0"/>
              <a:t>）を受領すれば、登記手続きは完了。</a:t>
            </a:r>
            <a:endParaRPr lang="en-US" altLang="ja-JP" sz="1100" dirty="0"/>
          </a:p>
        </p:txBody>
      </p:sp>
      <p:sp>
        <p:nvSpPr>
          <p:cNvPr id="84" name="正方形/長方形 83"/>
          <p:cNvSpPr/>
          <p:nvPr/>
        </p:nvSpPr>
        <p:spPr>
          <a:xfrm>
            <a:off x="1095854" y="5878433"/>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会社設立後、</a:t>
            </a:r>
            <a:r>
              <a:rPr lang="en-US" altLang="ja-JP" sz="1100" dirty="0"/>
              <a:t>30</a:t>
            </a:r>
            <a:r>
              <a:rPr lang="ja-JP" altLang="en-US" sz="1100" dirty="0"/>
              <a:t>日以内に会社秘書役を任命しなければならない。</a:t>
            </a:r>
            <a:endParaRPr lang="en-US" altLang="ja-JP" sz="1100" dirty="0"/>
          </a:p>
        </p:txBody>
      </p:sp>
      <p:grpSp>
        <p:nvGrpSpPr>
          <p:cNvPr id="85" name="グループ化 7"/>
          <p:cNvGrpSpPr/>
          <p:nvPr/>
        </p:nvGrpSpPr>
        <p:grpSpPr>
          <a:xfrm>
            <a:off x="5241032" y="2015834"/>
            <a:ext cx="4464943"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「株式有限責任会社」の設立・運営に関する主な留意点</a:t>
              </a:r>
            </a:p>
          </p:txBody>
        </p:sp>
      </p:grpSp>
      <p:graphicFrame>
        <p:nvGraphicFramePr>
          <p:cNvPr id="88" name="表 87"/>
          <p:cNvGraphicFramePr>
            <a:graphicFrameLocks noGrp="1"/>
          </p:cNvGraphicFramePr>
          <p:nvPr/>
        </p:nvGraphicFramePr>
        <p:xfrm>
          <a:off x="5313520" y="3146183"/>
          <a:ext cx="4320000" cy="31238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tblGrid>
              <a:tr h="0">
                <a:tc>
                  <a:txBody>
                    <a:bodyPr/>
                    <a:lstStyle/>
                    <a:p>
                      <a:pPr algn="ctr" fontAlgn="ctr"/>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ctr" fontAlgn="ctr"/>
                      <a:r>
                        <a:rPr kumimoji="1" lang="ja-JP" altLang="en-US" sz="1000" b="1" dirty="0"/>
                        <a:t>定款</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策定するか否かは会社判断。</a:t>
                      </a:r>
                      <a:endParaRPr kumimoji="1" lang="en-US" altLang="ja-JP" sz="1000" kern="1200" dirty="0">
                        <a:solidFill>
                          <a:schemeClr val="dk1"/>
                        </a:solidFill>
                        <a:latin typeface="+mn-lt"/>
                        <a:ea typeface="+mn-ea"/>
                        <a:cs typeface="+mn-cs"/>
                      </a:endParaRPr>
                    </a:p>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ただし、ライセンスや許認可などの取得の際に、会社法以外の法律が定款を要求している場合がある。</a:t>
                      </a:r>
                      <a:endParaRPr kumimoji="1" lang="en-US" altLang="ja-JP" sz="1000" kern="1200" dirty="0">
                        <a:solidFill>
                          <a:schemeClr val="dk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12000">
                <a:tc>
                  <a:txBody>
                    <a:bodyPr/>
                    <a:lstStyle/>
                    <a:p>
                      <a:pPr algn="ctr" fontAlgn="ctr"/>
                      <a:r>
                        <a:rPr kumimoji="1" lang="ja-JP" altLang="en-US" sz="1000" b="1" dirty="0"/>
                        <a:t>居住取締役</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名で可。</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外国人で雇用パスなどの長期滞在ビザを所持して居住している場合も認められる。</a:t>
                      </a:r>
                      <a:endParaRPr kumimoji="1" lang="en-US" altLang="ja-JP" sz="1000" kern="1200" dirty="0">
                        <a:solidFill>
                          <a:schemeClr val="dk1"/>
                        </a:solidFill>
                        <a:latin typeface="+mn-lt"/>
                        <a:ea typeface="+mn-ea"/>
                        <a:cs typeface="+mn-cs"/>
                      </a:endParaRPr>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12000">
                <a:tc>
                  <a:txBody>
                    <a:bodyPr/>
                    <a:lstStyle/>
                    <a:p>
                      <a:pPr algn="ctr" fontAlgn="ctr"/>
                      <a:r>
                        <a:rPr kumimoji="1" lang="zh-CN" altLang="en-US" sz="1000" b="1" dirty="0"/>
                        <a:t>年次株主</a:t>
                      </a:r>
                      <a:endParaRPr kumimoji="1" lang="en-US" altLang="zh-CN" sz="1000" b="1" dirty="0"/>
                    </a:p>
                    <a:p>
                      <a:pPr algn="ctr" fontAlgn="ctr"/>
                      <a:r>
                        <a:rPr kumimoji="1" lang="zh-CN" altLang="en-US" sz="1000" b="1" dirty="0"/>
                        <a:t>総会</a:t>
                      </a:r>
                      <a:endParaRPr kumimoji="1" lang="ja-JP" altLang="en-US" sz="1000" b="1"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開催するか否かは会社判断。</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ただし、公開会社は開催が必要。</a:t>
                      </a:r>
                      <a:endParaRPr lang="en-US" altLang="ja-JP" sz="10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44000">
                <a:tc>
                  <a:txBody>
                    <a:bodyPr/>
                    <a:lstStyle/>
                    <a:p>
                      <a:pPr algn="ctr" fontAlgn="ctr"/>
                      <a:r>
                        <a:rPr kumimoji="1" lang="ja-JP" altLang="en-US" sz="1000" b="1" dirty="0"/>
                        <a:t>監査報告書</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総会開催の有無にかかわらず、監査報告書は会計年度末から</a:t>
                      </a:r>
                      <a:r>
                        <a:rPr kumimoji="1" lang="en-US" altLang="ja-JP" sz="1000" kern="1200" dirty="0">
                          <a:solidFill>
                            <a:schemeClr val="dk1"/>
                          </a:solidFill>
                          <a:latin typeface="+mn-lt"/>
                          <a:ea typeface="+mn-ea"/>
                          <a:cs typeface="+mn-cs"/>
                        </a:rPr>
                        <a:t>6</a:t>
                      </a:r>
                      <a:r>
                        <a:rPr kumimoji="1" lang="ja-JP" altLang="en-US" sz="1000" kern="1200" dirty="0">
                          <a:solidFill>
                            <a:schemeClr val="dk1"/>
                          </a:solidFill>
                          <a:latin typeface="+mn-lt"/>
                          <a:ea typeface="+mn-ea"/>
                          <a:cs typeface="+mn-cs"/>
                        </a:rPr>
                        <a:t>か月以内に株主に送付する必要がある。</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ただし設立時は、設立日から</a:t>
                      </a:r>
                      <a:r>
                        <a:rPr lang="en-US" altLang="ja-JP" sz="1000" dirty="0"/>
                        <a:t>18</a:t>
                      </a:r>
                      <a:r>
                        <a:rPr lang="ja-JP" altLang="en-US" sz="1000" dirty="0"/>
                        <a:t>か月以内に必要となる。</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株主への送付日から</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日以内にマレーシア会社登記所（</a:t>
                      </a:r>
                      <a:r>
                        <a:rPr kumimoji="1" lang="en-US" altLang="ja-JP" sz="1000" kern="1200" dirty="0">
                          <a:solidFill>
                            <a:schemeClr val="dk1"/>
                          </a:solidFill>
                          <a:latin typeface="+mn-lt"/>
                          <a:ea typeface="+mn-ea"/>
                          <a:cs typeface="+mn-cs"/>
                        </a:rPr>
                        <a:t>CCM</a:t>
                      </a:r>
                      <a:r>
                        <a:rPr kumimoji="1" lang="ja-JP" altLang="en-US" sz="1000" kern="1200" dirty="0">
                          <a:solidFill>
                            <a:schemeClr val="dk1"/>
                          </a:solidFill>
                          <a:latin typeface="+mn-lt"/>
                          <a:ea typeface="+mn-ea"/>
                          <a:cs typeface="+mn-cs"/>
                        </a:rPr>
                        <a:t>）への届出が必要。</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9" name="正方形/長方形 88"/>
          <p:cNvSpPr/>
          <p:nvPr/>
        </p:nvSpPr>
        <p:spPr>
          <a:xfrm>
            <a:off x="5241032" y="2350473"/>
            <a:ext cx="4464493"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日に施行された「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年会社法」は、従前と比較して、</a:t>
            </a:r>
            <a:r>
              <a:rPr lang="ja-JP" altLang="en-US" sz="1200" dirty="0"/>
              <a:t>設立・運営、株式・資本の手続きの簡素化と、取締役・株主の自主的統制の強化・促進が要点となっている。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9057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ホームページ、在マレーシア日本国大使館ホームページ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外国通貨の持ち込みや持ち出しには制限がないが、</a:t>
            </a:r>
            <a:r>
              <a:rPr lang="en-US" altLang="ja-JP" sz="1400" dirty="0"/>
              <a:t>1</a:t>
            </a:r>
            <a:r>
              <a:rPr lang="ja-JP" altLang="en-US" sz="1400" dirty="0"/>
              <a:t>万</a:t>
            </a:r>
            <a:r>
              <a:rPr lang="en-US" altLang="ja-JP" sz="1400" dirty="0"/>
              <a:t>US$</a:t>
            </a:r>
            <a:r>
              <a:rPr lang="ja-JP" altLang="en-US" sz="1400" dirty="0"/>
              <a:t>相当以上の場合は申告が必要となる。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リンギット通貨の持ち込み・持ち出しは、</a:t>
            </a:r>
            <a:r>
              <a:rPr lang="en-US" altLang="ja-JP" sz="1400" dirty="0"/>
              <a:t>1</a:t>
            </a:r>
            <a:r>
              <a:rPr lang="ja-JP" altLang="en-US" sz="1400" dirty="0"/>
              <a:t>万</a:t>
            </a:r>
            <a:r>
              <a:rPr lang="en-US" altLang="ja-JP" sz="1400" dirty="0"/>
              <a:t>US$</a:t>
            </a:r>
            <a:r>
              <a:rPr lang="ja-JP" altLang="en-US" sz="1400" dirty="0"/>
              <a:t>相当額までは認められる。ただし、</a:t>
            </a:r>
            <a:r>
              <a:rPr lang="en-US" altLang="ja-JP" sz="1400" dirty="0"/>
              <a:t>1,000</a:t>
            </a:r>
            <a:r>
              <a:rPr lang="ja-JP" altLang="en-US" sz="1400" dirty="0"/>
              <a:t>リンギット以上は申告が必要となる。</a:t>
            </a:r>
            <a:endParaRPr lang="en-US" altLang="ja-JP" sz="1400" dirty="0"/>
          </a:p>
        </p:txBody>
      </p:sp>
      <p:sp>
        <p:nvSpPr>
          <p:cNvPr id="640" name="角丸四角形 639"/>
          <p:cNvSpPr/>
          <p:nvPr/>
        </p:nvSpPr>
        <p:spPr>
          <a:xfrm>
            <a:off x="1168235"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41" name="角丸四角形 640"/>
          <p:cNvSpPr/>
          <p:nvPr/>
        </p:nvSpPr>
        <p:spPr>
          <a:xfrm>
            <a:off x="1168235"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42" name="Freeform 7"/>
          <p:cNvSpPr>
            <a:spLocks/>
          </p:cNvSpPr>
          <p:nvPr/>
        </p:nvSpPr>
        <p:spPr bwMode="auto">
          <a:xfrm>
            <a:off x="2464379"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Freeform 6"/>
          <p:cNvSpPr>
            <a:spLocks/>
          </p:cNvSpPr>
          <p:nvPr/>
        </p:nvSpPr>
        <p:spPr bwMode="auto">
          <a:xfrm>
            <a:off x="2176347"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44" name="グループ化 643"/>
          <p:cNvGrpSpPr/>
          <p:nvPr/>
        </p:nvGrpSpPr>
        <p:grpSpPr>
          <a:xfrm>
            <a:off x="2917143" y="2420888"/>
            <a:ext cx="2377574" cy="1821260"/>
            <a:chOff x="2179004" y="2575129"/>
            <a:chExt cx="2377574" cy="1821260"/>
          </a:xfrm>
        </p:grpSpPr>
        <p:sp>
          <p:nvSpPr>
            <p:cNvPr id="64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テキスト ボックス 645"/>
            <p:cNvSpPr txBox="1"/>
            <p:nvPr/>
          </p:nvSpPr>
          <p:spPr>
            <a:xfrm>
              <a:off x="2179004" y="3367217"/>
              <a:ext cx="2377574" cy="913070"/>
            </a:xfrm>
            <a:prstGeom prst="rect">
              <a:avLst/>
            </a:prstGeom>
            <a:noFill/>
          </p:spPr>
          <p:txBody>
            <a:bodyPr wrap="none" rtlCol="0">
              <a:spAutoFit/>
            </a:bodyPr>
            <a:lstStyle/>
            <a:p>
              <a:pPr algn="ctr">
                <a:spcBef>
                  <a:spcPts val="200"/>
                </a:spcBef>
              </a:pPr>
              <a:r>
                <a:rPr kumimoji="1"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外貨</a:t>
              </a:r>
              <a:r>
                <a:rPr kumimoji="1"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05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05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00" b="1" dirty="0">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7" name="正方形/長方形 646"/>
            <p:cNvSpPr/>
            <p:nvPr/>
          </p:nvSpPr>
          <p:spPr>
            <a:xfrm>
              <a:off x="2640665"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649" name="グループ化 648"/>
          <p:cNvGrpSpPr/>
          <p:nvPr/>
        </p:nvGrpSpPr>
        <p:grpSpPr>
          <a:xfrm>
            <a:off x="4530590" y="4077072"/>
            <a:ext cx="2377574" cy="1821260"/>
            <a:chOff x="2179001" y="2575129"/>
            <a:chExt cx="2377574" cy="1821260"/>
          </a:xfrm>
        </p:grpSpPr>
        <p:sp>
          <p:nvSpPr>
            <p:cNvPr id="65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テキスト ボックス 650"/>
            <p:cNvSpPr txBox="1"/>
            <p:nvPr/>
          </p:nvSpPr>
          <p:spPr>
            <a:xfrm>
              <a:off x="2179001" y="3367217"/>
              <a:ext cx="2377574" cy="913070"/>
            </a:xfrm>
            <a:prstGeom prst="rect">
              <a:avLst/>
            </a:prstGeom>
            <a:noFill/>
          </p:spPr>
          <p:txBody>
            <a:bodyPr wrap="none" rtlCol="0">
              <a:spAutoFit/>
            </a:bodyPr>
            <a:lstStyle/>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外貨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1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2" name="正方形/長方形 651"/>
            <p:cNvSpPr/>
            <p:nvPr/>
          </p:nvSpPr>
          <p:spPr>
            <a:xfrm>
              <a:off x="2429872" y="3079185"/>
              <a:ext cx="187583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予め中央銀行の許可が必要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pic>
        <p:nvPicPr>
          <p:cNvPr id="6" name="図 5"/>
          <p:cNvPicPr>
            <a:picLocks noChangeAspect="1"/>
          </p:cNvPicPr>
          <p:nvPr/>
        </p:nvPicPr>
        <p:blipFill>
          <a:blip r:embed="rId6"/>
          <a:stretch>
            <a:fillRect/>
          </a:stretch>
        </p:blipFill>
        <p:spPr>
          <a:xfrm>
            <a:off x="6641099" y="3789040"/>
            <a:ext cx="3201972" cy="1800200"/>
          </a:xfrm>
          <a:prstGeom prst="rect">
            <a:avLst/>
          </a:prstGeom>
        </p:spPr>
      </p:pic>
    </p:spTree>
    <p:extLst>
      <p:ext uri="{BB962C8B-B14F-4D97-AF65-F5344CB8AC3E}">
        <p14:creationId xmlns:p14="http://schemas.microsoft.com/office/powerpoint/2010/main" val="25431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73775D-AB8E-4A55-BF70-62C7D65FB497}"/>
              </a:ext>
            </a:extLst>
          </p:cNvPr>
          <p:cNvGraphicFramePr>
            <a:graphicFrameLocks noChangeAspect="1"/>
          </p:cNvGraphicFramePr>
          <p:nvPr>
            <p:custDataLst>
              <p:tags r:id="rId1"/>
            </p:custDataLst>
            <p:extLst>
              <p:ext uri="{D42A27DB-BD31-4B8C-83A1-F6EECF244321}">
                <p14:modId xmlns:p14="http://schemas.microsoft.com/office/powerpoint/2010/main" val="387839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1673775D-AB8E-4A55-BF70-62C7D65FB4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422848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74.7</a:t>
            </a:r>
            <a:r>
              <a:rPr lang="ja-JP" altLang="en-US" dirty="0"/>
              <a:t>歳、健康寿命は</a:t>
            </a:r>
            <a:r>
              <a:rPr lang="en-US" altLang="ja-JP" dirty="0"/>
              <a:t>65.7</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97930" y="6282025"/>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50849379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30-79</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43.8%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548868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270" imgH="270" progId="TCLayout.ActiveDocument.1">
                  <p:embed/>
                </p:oleObj>
              </mc:Choice>
              <mc:Fallback>
                <p:oleObj name="think-cell Slide" r:id="rId60" imgW="270" imgH="270" progId="TCLayout.ActiveDocument.1">
                  <p:embed/>
                  <p:pic>
                    <p:nvPicPr>
                      <p:cNvPr id="8" name="オブジェクト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。うち政府が捻出した医療費支出は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419US$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185" name="テキスト ボックス 184"/>
          <p:cNvSpPr txBox="1"/>
          <p:nvPr/>
        </p:nvSpPr>
        <p:spPr>
          <a:xfrm>
            <a:off x="631825" y="2011212"/>
            <a:ext cx="828675"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7" name="テキスト ボックス 186"/>
          <p:cNvSpPr txBox="1"/>
          <p:nvPr/>
        </p:nvSpPr>
        <p:spPr>
          <a:xfrm>
            <a:off x="674688" y="4579962"/>
            <a:ext cx="503238"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8" name="グループ化 7"/>
          <p:cNvGrpSpPr/>
          <p:nvPr/>
        </p:nvGrpSpPr>
        <p:grpSpPr>
          <a:xfrm>
            <a:off x="632520" y="1700808"/>
            <a:ext cx="8797230" cy="288032"/>
            <a:chOff x="4803500" y="2113806"/>
            <a:chExt cx="5626916" cy="288032"/>
          </a:xfrm>
        </p:grpSpPr>
        <p:cxnSp>
          <p:nvCxnSpPr>
            <p:cNvPr id="189" name="直線コネクタ 18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191" name="グループ化 7"/>
          <p:cNvGrpSpPr/>
          <p:nvPr/>
        </p:nvGrpSpPr>
        <p:grpSpPr>
          <a:xfrm>
            <a:off x="632520" y="4173115"/>
            <a:ext cx="8797230" cy="288032"/>
            <a:chOff x="4803500" y="1993813"/>
            <a:chExt cx="5626916" cy="288032"/>
          </a:xfrm>
        </p:grpSpPr>
        <p:cxnSp>
          <p:nvCxnSpPr>
            <p:cNvPr id="192" name="直線コネクタ 191"/>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6"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07" name="テキスト ボックス 206"/>
          <p:cNvSpPr txBox="1"/>
          <p:nvPr/>
        </p:nvSpPr>
        <p:spPr>
          <a:xfrm>
            <a:off x="7738279" y="203155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ボックス 207"/>
          <p:cNvSpPr txBox="1"/>
          <p:nvPr/>
        </p:nvSpPr>
        <p:spPr>
          <a:xfrm>
            <a:off x="200025" y="652555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 name="Straight Connector 8">
            <a:extLst>
              <a:ext uri="{FF2B5EF4-FFF2-40B4-BE49-F238E27FC236}">
                <a16:creationId xmlns:a16="http://schemas.microsoft.com/office/drawing/2014/main" id="{831737F8-CB27-4859-A816-C416DD628985}"/>
              </a:ext>
            </a:extLst>
          </p:cNvPr>
          <p:cNvCxnSpPr/>
          <p:nvPr>
            <p:custDataLst>
              <p:tags r:id="rId3"/>
            </p:custDataLst>
          </p:nvPr>
        </p:nvCxnSpPr>
        <p:spPr bwMode="gray">
          <a:xfrm>
            <a:off x="8194675" y="3100388"/>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3" name="Rectangle 174"/>
          <p:cNvSpPr/>
          <p:nvPr>
            <p:custDataLst>
              <p:tags r:id="rId4"/>
            </p:custDataLst>
          </p:nvPr>
        </p:nvSpPr>
        <p:spPr bwMode="gray">
          <a:xfrm>
            <a:off x="8275638" y="266541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Rectangle 185"/>
          <p:cNvSpPr/>
          <p:nvPr>
            <p:custDataLst>
              <p:tags r:id="rId5"/>
            </p:custDataLst>
          </p:nvPr>
        </p:nvSpPr>
        <p:spPr bwMode="gray">
          <a:xfrm>
            <a:off x="8275638" y="285273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円/楕円 244"/>
          <p:cNvSpPr/>
          <p:nvPr>
            <p:custDataLst>
              <p:tags r:id="rId6"/>
            </p:custDataLst>
          </p:nvPr>
        </p:nvSpPr>
        <p:spPr bwMode="auto">
          <a:xfrm>
            <a:off x="8274050" y="306228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テキスト プレースホルダ 9"/>
          <p:cNvSpPr>
            <a:spLocks noGrp="1"/>
          </p:cNvSpPr>
          <p:nvPr>
            <p:custDataLst>
              <p:tags r:id="rId7"/>
            </p:custDataLst>
          </p:nvPr>
        </p:nvSpPr>
        <p:spPr bwMode="auto">
          <a:xfrm>
            <a:off x="8486775" y="3036888"/>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D93682-71DA-4D12-9B22-563E38E2E1B9}" type="datetime'''医療''''''''費支''''''出''総''額''に''おけ''る&#10;政府''の''負担''割''''''''合'''">
              <a:rPr lang="ja-JP" altLang="en-US" sz="900" smtClean="0"/>
              <a:pPr marL="0" indent="0">
                <a:spcBef>
                  <a:spcPct val="0"/>
                </a:spcBef>
                <a:buNone/>
              </a:pPr>
              <a:t>医療費支出総額における
政府の負担割合</a:t>
            </a:fld>
            <a:endParaRPr kumimoji="0" lang="ja-JP" altLang="en-US" sz="900" dirty="0">
              <a:sym typeface="+mn-lt"/>
            </a:endParaRPr>
          </a:p>
        </p:txBody>
      </p:sp>
      <p:sp>
        <p:nvSpPr>
          <p:cNvPr id="246" name="テキスト プレースホルダ 9"/>
          <p:cNvSpPr>
            <a:spLocks noGrp="1"/>
          </p:cNvSpPr>
          <p:nvPr>
            <p:custDataLst>
              <p:tags r:id="rId8"/>
            </p:custDataLst>
          </p:nvPr>
        </p:nvSpPr>
        <p:spPr bwMode="auto">
          <a:xfrm>
            <a:off x="8486775" y="26622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D541AF-F1A3-45DD-86CE-23D738ABC4BC}" type="datetime'政''''''''府''以''''''外''''''''の''''医''''療''''''''費''支出'''''">
              <a:rPr lang="ja-JP" altLang="en-US" sz="900" smtClean="0"/>
              <a:pPr marL="0" indent="0">
                <a:spcBef>
                  <a:spcPct val="0"/>
                </a:spcBef>
                <a:buNone/>
              </a:pPr>
              <a:t>政府以外の医療費支出</a:t>
            </a:fld>
            <a:endParaRPr kumimoji="0" lang="ja-JP" altLang="en-US" sz="900" dirty="0">
              <a:sym typeface="+mn-lt"/>
            </a:endParaRPr>
          </a:p>
        </p:txBody>
      </p:sp>
      <p:sp>
        <p:nvSpPr>
          <p:cNvPr id="248" name="テキスト プレースホルダ 9"/>
          <p:cNvSpPr>
            <a:spLocks noGrp="1"/>
          </p:cNvSpPr>
          <p:nvPr>
            <p:custDataLst>
              <p:tags r:id="rId9"/>
            </p:custDataLst>
          </p:nvPr>
        </p:nvSpPr>
        <p:spPr bwMode="auto">
          <a:xfrm>
            <a:off x="8486775" y="28495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255CDB-5810-4716-99D6-41047ED07FB8}" type="datetime'''''''''''''政''''''府''''''''の''''''''''''''医療''''費''''支出'">
              <a:rPr lang="ja-JP" altLang="en-US" sz="900" smtClean="0"/>
              <a:pPr marL="0" indent="0">
                <a:spcBef>
                  <a:spcPct val="0"/>
                </a:spcBef>
                <a:buNone/>
              </a:pPr>
              <a:t>政府の医療費支出</a:t>
            </a:fld>
            <a:endParaRPr kumimoji="0" lang="ja-JP" altLang="en-US" sz="900" dirty="0">
              <a:sym typeface="+mn-lt"/>
            </a:endParaRPr>
          </a:p>
        </p:txBody>
      </p:sp>
      <p:sp>
        <p:nvSpPr>
          <p:cNvPr id="249" name="Rectangle 277"/>
          <p:cNvSpPr/>
          <p:nvPr>
            <p:custDataLst>
              <p:tags r:id="rId10"/>
            </p:custDataLst>
          </p:nvPr>
        </p:nvSpPr>
        <p:spPr bwMode="gray">
          <a:xfrm>
            <a:off x="8369300" y="5195465"/>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0" name="Rectangle 278"/>
          <p:cNvSpPr/>
          <p:nvPr>
            <p:custDataLst>
              <p:tags r:id="rId11"/>
            </p:custDataLst>
          </p:nvPr>
        </p:nvSpPr>
        <p:spPr bwMode="gray">
          <a:xfrm>
            <a:off x="8369300" y="539866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1" name="テキスト プレースホルダ 9"/>
          <p:cNvSpPr>
            <a:spLocks noGrp="1"/>
          </p:cNvSpPr>
          <p:nvPr>
            <p:custDataLst>
              <p:tags r:id="rId12"/>
            </p:custDataLst>
          </p:nvPr>
        </p:nvSpPr>
        <p:spPr bwMode="auto">
          <a:xfrm>
            <a:off x="8599488" y="519070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7E3000-2C23-4E15-9593-E516F6219221}" type="datetime'''''''政''''''''''''''府''''以''''''''''''''''外'''">
              <a:rPr lang="ja-JP" altLang="en-US" sz="1000" smtClean="0"/>
              <a:pPr marL="0" indent="0">
                <a:spcBef>
                  <a:spcPct val="0"/>
                </a:spcBef>
                <a:buNone/>
              </a:pPr>
              <a:t>政府以外</a:t>
            </a:fld>
            <a:endParaRPr kumimoji="0" lang="ja-JP" altLang="en-US" sz="1000" dirty="0">
              <a:sym typeface="+mn-lt"/>
            </a:endParaRPr>
          </a:p>
        </p:txBody>
      </p:sp>
      <p:sp>
        <p:nvSpPr>
          <p:cNvPr id="252" name="テキスト プレースホルダ 9"/>
          <p:cNvSpPr>
            <a:spLocks noGrp="1"/>
          </p:cNvSpPr>
          <p:nvPr>
            <p:custDataLst>
              <p:tags r:id="rId13"/>
            </p:custDataLst>
          </p:nvPr>
        </p:nvSpPr>
        <p:spPr bwMode="auto">
          <a:xfrm>
            <a:off x="8599488" y="539390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7023123-B742-48BF-A643-66C6B0FAAC9D}" type="datetime'''''''''''''''''''''''政''''''''''''''''''府'''''''''">
              <a:rPr lang="ja-JP" altLang="en-US" sz="1000" smtClean="0"/>
              <a:pPr marL="0" indent="0">
                <a:spcBef>
                  <a:spcPct val="0"/>
                </a:spcBef>
                <a:buNone/>
              </a:pPr>
              <a:t>政府</a:t>
            </a:fld>
            <a:endParaRPr kumimoji="0" lang="ja-JP" altLang="en-US" sz="1000" dirty="0">
              <a:sym typeface="+mn-lt"/>
            </a:endParaRPr>
          </a:p>
        </p:txBody>
      </p:sp>
      <p:sp>
        <p:nvSpPr>
          <p:cNvPr id="255" name="テキスト ボックス 6"/>
          <p:cNvSpPr txBox="1"/>
          <p:nvPr/>
        </p:nvSpPr>
        <p:spPr>
          <a:xfrm>
            <a:off x="3237658" y="6321584"/>
            <a:ext cx="4064833"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hart 253">
            <a:extLst>
              <a:ext uri="{FF2B5EF4-FFF2-40B4-BE49-F238E27FC236}">
                <a16:creationId xmlns:a16="http://schemas.microsoft.com/office/drawing/2014/main" id="{383837D3-617C-5817-8CFB-36D4EAE072CA}"/>
              </a:ext>
            </a:extLst>
          </p:cNvPr>
          <p:cNvGraphicFramePr/>
          <p:nvPr>
            <p:custDataLst>
              <p:tags r:id="rId14"/>
            </p:custDataLst>
            <p:extLst>
              <p:ext uri="{D42A27DB-BD31-4B8C-83A1-F6EECF244321}">
                <p14:modId xmlns:p14="http://schemas.microsoft.com/office/powerpoint/2010/main" val="3408329905"/>
              </p:ext>
            </p:extLst>
          </p:nvPr>
        </p:nvGraphicFramePr>
        <p:xfrm>
          <a:off x="549275" y="2103613"/>
          <a:ext cx="7659688" cy="1973459"/>
        </p:xfrm>
        <a:graphic>
          <a:graphicData uri="http://schemas.openxmlformats.org/drawingml/2006/chart">
            <c:chart xmlns:c="http://schemas.openxmlformats.org/drawingml/2006/chart" xmlns:r="http://schemas.openxmlformats.org/officeDocument/2006/relationships" r:id="rId62"/>
          </a:graphicData>
        </a:graphic>
      </p:graphicFrame>
      <p:sp>
        <p:nvSpPr>
          <p:cNvPr id="10" name="テキスト プレースホルダ 9">
            <a:extLst>
              <a:ext uri="{FF2B5EF4-FFF2-40B4-BE49-F238E27FC236}">
                <a16:creationId xmlns:a16="http://schemas.microsoft.com/office/drawing/2014/main" id="{FDC83190-7DD1-CEFC-3E05-DEEE12C71ED6}"/>
              </a:ext>
            </a:extLst>
          </p:cNvPr>
          <p:cNvSpPr>
            <a:spLocks noGrp="1"/>
          </p:cNvSpPr>
          <p:nvPr>
            <p:custDataLst>
              <p:tags r:id="rId15"/>
            </p:custDataLst>
          </p:nvPr>
        </p:nvSpPr>
        <p:spPr bwMode="auto">
          <a:xfrm>
            <a:off x="1384300"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90EB6E6-7190-4708-9B53-1928834468F2}" type="datetime'''''''''''''''''''''''''''0''''''''1'''''">
              <a:rPr lang="ja-JP" altLang="en-US" sz="1000" smtClean="0">
                <a:latin typeface="+mj-lt"/>
              </a:rPr>
              <a:pPr marL="0" indent="0" algn="ctr">
                <a:spcBef>
                  <a:spcPct val="0"/>
                </a:spcBef>
                <a:buNone/>
              </a:pPr>
              <a:t>01</a:t>
            </a:fld>
            <a:endParaRPr kumimoji="0"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C804A48A-1FBB-0F87-AF13-9E21A7F5A803}"/>
              </a:ext>
            </a:extLst>
          </p:cNvPr>
          <p:cNvSpPr>
            <a:spLocks noGrp="1"/>
          </p:cNvSpPr>
          <p:nvPr>
            <p:custDataLst>
              <p:tags r:id="rId16"/>
            </p:custDataLst>
          </p:nvPr>
        </p:nvSpPr>
        <p:spPr bwMode="auto">
          <a:xfrm>
            <a:off x="2703466"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B2701C-6105-4F87-A2BB-30962485CA1D}" type="datetime'''''''''''''''0''''5'">
              <a:rPr lang="ja-JP" altLang="en-US" sz="1000" smtClean="0">
                <a:latin typeface="+mj-lt"/>
              </a:rPr>
              <a:pPr marL="0" indent="0" algn="ctr">
                <a:spcBef>
                  <a:spcPct val="0"/>
                </a:spcBef>
                <a:buNone/>
              </a:pPr>
              <a:t>05</a:t>
            </a:fld>
            <a:endParaRPr kumimoji="0"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8A806D8D-CE16-0B5B-B104-C28D5EE5B1EB}"/>
              </a:ext>
            </a:extLst>
          </p:cNvPr>
          <p:cNvSpPr>
            <a:spLocks noGrp="1"/>
          </p:cNvSpPr>
          <p:nvPr>
            <p:custDataLst>
              <p:tags r:id="rId17"/>
            </p:custDataLst>
          </p:nvPr>
        </p:nvSpPr>
        <p:spPr bwMode="auto">
          <a:xfrm>
            <a:off x="1003300" y="400007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29305EC-0C5C-4032-85E2-DFB61DDAC081}" type="datetime'''''2''''''''''''''''''''''0''''''''''0''''0'">
              <a:rPr lang="ja-JP" altLang="en-US" sz="1000" smtClean="0">
                <a:latin typeface="+mj-lt"/>
              </a:rPr>
              <a:pPr marL="0" indent="0" algn="ctr">
                <a:spcBef>
                  <a:spcPct val="0"/>
                </a:spcBef>
                <a:buNone/>
              </a:pPr>
              <a:t>2000</a:t>
            </a:fld>
            <a:endParaRPr kumimoji="0"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C2EC0076-76EF-FFEF-F14C-9D52C034E33F}"/>
              </a:ext>
            </a:extLst>
          </p:cNvPr>
          <p:cNvSpPr>
            <a:spLocks noGrp="1"/>
          </p:cNvSpPr>
          <p:nvPr>
            <p:custDataLst>
              <p:tags r:id="rId18"/>
            </p:custDataLst>
          </p:nvPr>
        </p:nvSpPr>
        <p:spPr bwMode="auto">
          <a:xfrm>
            <a:off x="1717578"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94ED30E-5C9D-4CF6-9A46-B63358DD6C67}" type="datetime'0''''2'''''''''''''''''''''''''''''''''''">
              <a:rPr lang="ja-JP" altLang="en-US" sz="1000" smtClean="0">
                <a:latin typeface="+mj-lt"/>
              </a:rPr>
              <a:pPr marL="0" indent="0" algn="ctr">
                <a:spcBef>
                  <a:spcPct val="0"/>
                </a:spcBef>
                <a:buNone/>
              </a:pPr>
              <a:t>02</a:t>
            </a:fld>
            <a:endParaRPr kumimoji="0" lang="ja-JP" altLang="en-US" sz="800" dirty="0">
              <a:latin typeface="+mj-lt"/>
              <a:sym typeface="+mn-lt"/>
            </a:endParaRPr>
          </a:p>
        </p:txBody>
      </p:sp>
      <p:sp>
        <p:nvSpPr>
          <p:cNvPr id="14" name="テキスト プレースホルダ 9">
            <a:extLst>
              <a:ext uri="{FF2B5EF4-FFF2-40B4-BE49-F238E27FC236}">
                <a16:creationId xmlns:a16="http://schemas.microsoft.com/office/drawing/2014/main" id="{80F91CC9-7D2E-65B2-BCF7-59E59DB7B4E4}"/>
              </a:ext>
            </a:extLst>
          </p:cNvPr>
          <p:cNvSpPr>
            <a:spLocks noGrp="1"/>
          </p:cNvSpPr>
          <p:nvPr>
            <p:custDataLst>
              <p:tags r:id="rId19"/>
            </p:custDataLst>
          </p:nvPr>
        </p:nvSpPr>
        <p:spPr bwMode="auto">
          <a:xfrm>
            <a:off x="2045758"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FF18E5-D139-4C87-BB5D-A0DA92BF49CB}" type="datetime'0''''3'''">
              <a:rPr lang="ja-JP" altLang="en-US" sz="1000" smtClean="0">
                <a:latin typeface="+mj-lt"/>
              </a:rPr>
              <a:pPr marL="0" indent="0" algn="ctr">
                <a:spcBef>
                  <a:spcPct val="0"/>
                </a:spcBef>
                <a:buNone/>
              </a:pPr>
              <a:t>03</a:t>
            </a:fld>
            <a:endParaRPr kumimoji="0" lang="ja-JP" altLang="en-US" sz="800" dirty="0">
              <a:latin typeface="+mj-lt"/>
              <a:sym typeface="+mn-lt"/>
            </a:endParaRPr>
          </a:p>
        </p:txBody>
      </p:sp>
      <p:sp>
        <p:nvSpPr>
          <p:cNvPr id="15" name="テキスト プレースホルダ 9">
            <a:extLst>
              <a:ext uri="{FF2B5EF4-FFF2-40B4-BE49-F238E27FC236}">
                <a16:creationId xmlns:a16="http://schemas.microsoft.com/office/drawing/2014/main" id="{1827E6ED-79A9-40E8-6BED-5BD5198DC203}"/>
              </a:ext>
            </a:extLst>
          </p:cNvPr>
          <p:cNvSpPr>
            <a:spLocks noGrp="1"/>
          </p:cNvSpPr>
          <p:nvPr>
            <p:custDataLst>
              <p:tags r:id="rId20"/>
            </p:custDataLst>
          </p:nvPr>
        </p:nvSpPr>
        <p:spPr bwMode="auto">
          <a:xfrm>
            <a:off x="2374612"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49409CA-A474-4001-A496-2ABCE3345301}" type="datetime'''''''''''''''''''''0''4'''''''''''''''''''''''''''''''">
              <a:rPr lang="ja-JP" altLang="en-US" sz="1000" smtClean="0">
                <a:latin typeface="+mj-lt"/>
              </a:rPr>
              <a:pPr marL="0" indent="0" algn="ctr">
                <a:spcBef>
                  <a:spcPct val="0"/>
                </a:spcBef>
                <a:buNone/>
              </a:pPr>
              <a:t>04</a:t>
            </a:fld>
            <a:endParaRPr kumimoji="0" lang="ja-JP" altLang="en-US" sz="800" dirty="0">
              <a:latin typeface="+mj-lt"/>
              <a:sym typeface="+mn-lt"/>
            </a:endParaRPr>
          </a:p>
        </p:txBody>
      </p:sp>
      <p:sp>
        <p:nvSpPr>
          <p:cNvPr id="16" name="テキスト プレースホルダ 9">
            <a:extLst>
              <a:ext uri="{FF2B5EF4-FFF2-40B4-BE49-F238E27FC236}">
                <a16:creationId xmlns:a16="http://schemas.microsoft.com/office/drawing/2014/main" id="{6326C803-0431-1D91-4E71-92FC0015BA21}"/>
              </a:ext>
            </a:extLst>
          </p:cNvPr>
          <p:cNvSpPr>
            <a:spLocks noGrp="1"/>
          </p:cNvSpPr>
          <p:nvPr>
            <p:custDataLst>
              <p:tags r:id="rId21"/>
            </p:custDataLst>
          </p:nvPr>
        </p:nvSpPr>
        <p:spPr bwMode="auto">
          <a:xfrm>
            <a:off x="6623216"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8D4222-E0A0-44CB-9965-2C9F1C2B02F4}" type="datetime'''''''''''''''''''''''''''''''''1''''''''''''''''''7'''''''">
              <a:rPr kumimoji="0" lang="ja-JP" altLang="en-US" sz="1000" smtClean="0">
                <a:latin typeface="+mj-lt"/>
              </a:rPr>
              <a:pPr/>
              <a:t>17</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3567C0D0-ED1F-8671-EC20-8DF25D33B9B2}"/>
              </a:ext>
            </a:extLst>
          </p:cNvPr>
          <p:cNvSpPr>
            <a:spLocks noGrp="1"/>
          </p:cNvSpPr>
          <p:nvPr>
            <p:custDataLst>
              <p:tags r:id="rId22"/>
            </p:custDataLst>
          </p:nvPr>
        </p:nvSpPr>
        <p:spPr bwMode="auto">
          <a:xfrm>
            <a:off x="3027454"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031A9A0-2673-41D6-9801-6CF7B314323A}" type="datetime'''''''''''''''''''''''''''''''''0''''''''''6'''''''''">
              <a:rPr lang="ja-JP" altLang="en-US" sz="1000" smtClean="0">
                <a:latin typeface="+mj-lt"/>
              </a:rPr>
              <a:pPr marL="0" indent="0" algn="ctr">
                <a:spcBef>
                  <a:spcPct val="0"/>
                </a:spcBef>
                <a:buNone/>
              </a:pPr>
              <a:t>06</a:t>
            </a:fld>
            <a:endParaRPr kumimoji="0"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2146FE79-D4FF-ADA0-E683-77D33374715D}"/>
              </a:ext>
            </a:extLst>
          </p:cNvPr>
          <p:cNvSpPr>
            <a:spLocks noGrp="1"/>
          </p:cNvSpPr>
          <p:nvPr>
            <p:custDataLst>
              <p:tags r:id="rId23"/>
            </p:custDataLst>
          </p:nvPr>
        </p:nvSpPr>
        <p:spPr bwMode="auto">
          <a:xfrm>
            <a:off x="3351442"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D8CB0CB-CABE-4486-984C-223D250A4737}" type="datetime'''''''''''''''''''''''0''7'''''''''''''''''''''''''''''''''''">
              <a:rPr lang="ja-JP" altLang="en-US" sz="1000" smtClean="0">
                <a:latin typeface="+mj-lt"/>
              </a:rPr>
              <a:pPr marL="0" indent="0" algn="ctr">
                <a:spcBef>
                  <a:spcPct val="0"/>
                </a:spcBef>
                <a:buNone/>
              </a:pPr>
              <a:t>07</a:t>
            </a:fld>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214E6AE3-76CD-DAF1-EC7C-30EFE284C767}"/>
              </a:ext>
            </a:extLst>
          </p:cNvPr>
          <p:cNvSpPr>
            <a:spLocks noGrp="1"/>
          </p:cNvSpPr>
          <p:nvPr>
            <p:custDataLst>
              <p:tags r:id="rId24"/>
            </p:custDataLst>
          </p:nvPr>
        </p:nvSpPr>
        <p:spPr bwMode="auto">
          <a:xfrm>
            <a:off x="3675430"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AAEE000-1D7D-4EFC-B4DF-D671851A2C9A}" type="datetime'''''''''''''''''''''''''''''''0''''''''8'''''''''''''''''">
              <a:rPr lang="ja-JP" altLang="en-US" sz="1000" smtClean="0">
                <a:latin typeface="+mj-lt"/>
              </a:rPr>
              <a:pPr marL="0" indent="0" algn="ctr">
                <a:spcBef>
                  <a:spcPct val="0"/>
                </a:spcBef>
                <a:buNone/>
              </a:pPr>
              <a:t>08</a:t>
            </a:fld>
            <a:endParaRPr kumimoji="0"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62ED38F7-C56D-922D-0C4C-312E15A53C2C}"/>
              </a:ext>
            </a:extLst>
          </p:cNvPr>
          <p:cNvSpPr>
            <a:spLocks noGrp="1"/>
          </p:cNvSpPr>
          <p:nvPr>
            <p:custDataLst>
              <p:tags r:id="rId25"/>
            </p:custDataLst>
          </p:nvPr>
        </p:nvSpPr>
        <p:spPr bwMode="auto">
          <a:xfrm>
            <a:off x="5643439" y="398288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382A008-D0B7-49D9-9921-627AAA99C71B}" type="datetime'''''''''''''''''''14'''''''''''''''''''''''''''''''''''''''''">
              <a:rPr lang="ja-JP" altLang="en-US" sz="1000" smtClean="0">
                <a:latin typeface="+mj-lt"/>
              </a:rPr>
              <a:pPr marL="0" indent="0" algn="ctr">
                <a:spcBef>
                  <a:spcPct val="0"/>
                </a:spcBef>
                <a:buNone/>
              </a:pPr>
              <a:t>14</a:t>
            </a:fld>
            <a:endParaRPr kumimoji="0"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DF2CEBAF-3D10-342F-15BB-9EB1052E13E0}"/>
              </a:ext>
            </a:extLst>
          </p:cNvPr>
          <p:cNvSpPr>
            <a:spLocks noGrp="1"/>
          </p:cNvSpPr>
          <p:nvPr>
            <p:custDataLst>
              <p:tags r:id="rId26"/>
            </p:custDataLst>
          </p:nvPr>
        </p:nvSpPr>
        <p:spPr bwMode="auto">
          <a:xfrm>
            <a:off x="401576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61FB576-3E7B-4C1D-88F3-E1E8995745D1}" type="datetime'0''''''''''''''''''''''''''''''''''''''''''''''''9'''''''">
              <a:rPr lang="ja-JP" altLang="en-US" sz="1000" smtClean="0">
                <a:latin typeface="+mj-lt"/>
              </a:rPr>
              <a:pPr marL="0" indent="0" algn="ctr">
                <a:spcBef>
                  <a:spcPct val="0"/>
                </a:spcBef>
                <a:buNone/>
              </a:pPr>
              <a:t>09</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8DC01E24-0728-99EA-B50D-80D093526679}"/>
              </a:ext>
            </a:extLst>
          </p:cNvPr>
          <p:cNvSpPr>
            <a:spLocks noGrp="1"/>
          </p:cNvSpPr>
          <p:nvPr>
            <p:custDataLst>
              <p:tags r:id="rId27"/>
            </p:custDataLst>
          </p:nvPr>
        </p:nvSpPr>
        <p:spPr bwMode="auto">
          <a:xfrm>
            <a:off x="432056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4CAD081-9F3A-4542-86A7-9DC691548D54}" type="datetime'''''''''''''''''''''''''''''''''''''1''0'''">
              <a:rPr lang="ja-JP" altLang="en-US" sz="1000" smtClean="0">
                <a:latin typeface="+mj-lt"/>
              </a:rPr>
              <a:pPr marL="0" indent="0" algn="ctr">
                <a:spcBef>
                  <a:spcPct val="0"/>
                </a:spcBef>
                <a:buNone/>
              </a:pPr>
              <a:t>10</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F5B46ADF-97D3-9ECF-6FB8-04186745A326}"/>
              </a:ext>
            </a:extLst>
          </p:cNvPr>
          <p:cNvSpPr>
            <a:spLocks noGrp="1"/>
          </p:cNvSpPr>
          <p:nvPr>
            <p:custDataLst>
              <p:tags r:id="rId28"/>
            </p:custDataLst>
          </p:nvPr>
        </p:nvSpPr>
        <p:spPr bwMode="auto">
          <a:xfrm>
            <a:off x="629141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03F4F7-E1D8-47D8-A26F-C680CCBF14CA}" type="datetime'''''''''''''''''''''''''''''''1''''''''''''''6'">
              <a:rPr kumimoji="0" lang="ja-JP" altLang="en-US" sz="1000" smtClean="0">
                <a:latin typeface="+mj-lt"/>
              </a:rPr>
              <a:pPr/>
              <a:t>16</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119DD162-5238-A67E-AE6C-2100E627DC22}"/>
              </a:ext>
            </a:extLst>
          </p:cNvPr>
          <p:cNvSpPr>
            <a:spLocks noGrp="1"/>
          </p:cNvSpPr>
          <p:nvPr>
            <p:custDataLst>
              <p:tags r:id="rId29"/>
            </p:custDataLst>
          </p:nvPr>
        </p:nvSpPr>
        <p:spPr bwMode="auto">
          <a:xfrm>
            <a:off x="4656584"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74C4D4-B680-4516-B0F9-5D2311338FAA}" type="datetime'''''''''''1''1'''''''''''''''''">
              <a:rPr lang="ja-JP" altLang="en-US" sz="1000" smtClean="0">
                <a:latin typeface="+mj-lt"/>
              </a:rPr>
              <a:pPr marL="0" indent="0" algn="ctr">
                <a:spcBef>
                  <a:spcPct val="0"/>
                </a:spcBef>
                <a:buNone/>
              </a:pPr>
              <a:t>11</a:t>
            </a:fld>
            <a:endParaRPr kumimoji="0"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16C2D8B7-A875-02D4-C6B3-C10EDFA2BEE0}"/>
              </a:ext>
            </a:extLst>
          </p:cNvPr>
          <p:cNvSpPr>
            <a:spLocks noGrp="1"/>
          </p:cNvSpPr>
          <p:nvPr>
            <p:custDataLst>
              <p:tags r:id="rId30"/>
            </p:custDataLst>
          </p:nvPr>
        </p:nvSpPr>
        <p:spPr bwMode="auto">
          <a:xfrm>
            <a:off x="4977011"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0EB2A3B-A4AF-4C25-AD31-DE09277D4801}" type="datetime'''''''''''''''''''''''''''''''''''''''''''''''''''''1''2'''''">
              <a:rPr lang="ja-JP" altLang="en-US" sz="1000" smtClean="0">
                <a:latin typeface="+mj-lt"/>
              </a:rPr>
              <a:pPr marL="0" indent="0" algn="ctr">
                <a:spcBef>
                  <a:spcPct val="0"/>
                </a:spcBef>
                <a:buNone/>
              </a:pPr>
              <a:t>12</a:t>
            </a:fld>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483B6523-1633-A34E-6648-8C16FB20A219}"/>
              </a:ext>
            </a:extLst>
          </p:cNvPr>
          <p:cNvSpPr>
            <a:spLocks noGrp="1"/>
          </p:cNvSpPr>
          <p:nvPr>
            <p:custDataLst>
              <p:tags r:id="rId31"/>
            </p:custDataLst>
          </p:nvPr>
        </p:nvSpPr>
        <p:spPr bwMode="auto">
          <a:xfrm>
            <a:off x="531022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249D516-3B4C-448D-AD16-174EC279B78F}" type="datetime'''''''''''''''''''''''''''''1''3'">
              <a:rPr lang="ja-JP" altLang="en-US" sz="1000" smtClean="0">
                <a:latin typeface="+mj-lt"/>
              </a:rPr>
              <a:pPr marL="0" indent="0" algn="ctr">
                <a:spcBef>
                  <a:spcPct val="0"/>
                </a:spcBef>
                <a:buNone/>
              </a:pPr>
              <a:t>13</a:t>
            </a:fld>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55BD655E-D8DC-8196-5E7A-40B830453CB5}"/>
              </a:ext>
            </a:extLst>
          </p:cNvPr>
          <p:cNvSpPr>
            <a:spLocks noGrp="1"/>
          </p:cNvSpPr>
          <p:nvPr>
            <p:custDataLst>
              <p:tags r:id="rId32"/>
            </p:custDataLst>
          </p:nvPr>
        </p:nvSpPr>
        <p:spPr bwMode="auto">
          <a:xfrm>
            <a:off x="5971619"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884C8B6-1AA2-4D03-ACD7-0007333A1489}" type="datetime'''''''''''''''''''''''''''''''''''''''''''''''1''''5'''''">
              <a:rPr lang="ja-JP" altLang="en-US" sz="1000" smtClean="0">
                <a:latin typeface="+mj-lt"/>
              </a:rPr>
              <a:pPr marL="0" indent="0" algn="ctr">
                <a:spcBef>
                  <a:spcPct val="0"/>
                </a:spcBef>
                <a:buNone/>
              </a:pPr>
              <a:t>15</a:t>
            </a:fld>
            <a:endParaRPr kumimoji="0"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7BBF3B2B-B14B-461A-0B94-203548A94FBD}"/>
              </a:ext>
            </a:extLst>
          </p:cNvPr>
          <p:cNvSpPr>
            <a:spLocks noGrp="1"/>
          </p:cNvSpPr>
          <p:nvPr>
            <p:custDataLst>
              <p:tags r:id="rId33"/>
            </p:custDataLst>
          </p:nvPr>
        </p:nvSpPr>
        <p:spPr bwMode="auto">
          <a:xfrm>
            <a:off x="6940076"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3E6268C-A511-45A0-94F0-3ADA724D162B}" type="datetime'''1''''''''''''''''''''''''''''8'''''''">
              <a:rPr kumimoji="0" lang="ja-JP" altLang="en-US" sz="1000" smtClean="0">
                <a:latin typeface="+mj-lt"/>
              </a:rPr>
              <a:pPr/>
              <a:t>18</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C38256C6-B358-969E-1F1D-4F97D6274AD8}"/>
              </a:ext>
            </a:extLst>
          </p:cNvPr>
          <p:cNvSpPr>
            <a:spLocks noGrp="1"/>
          </p:cNvSpPr>
          <p:nvPr>
            <p:custDataLst>
              <p:tags r:id="rId34"/>
            </p:custDataLst>
          </p:nvPr>
        </p:nvSpPr>
        <p:spPr bwMode="auto">
          <a:xfrm>
            <a:off x="726759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42F8B7-9B20-4102-84D8-78577AFAC381}" type="datetime'''''''''1''''''''''''''''''''''''''''''9'''''''''''''''''''''">
              <a:rPr kumimoji="0" lang="ja-JP" altLang="en-US" sz="1000" smtClean="0">
                <a:latin typeface="+mj-lt"/>
              </a:rPr>
              <a:pPr/>
              <a:t>19</a:t>
            </a:fld>
            <a:endParaRPr kumimoji="0"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2ABB2F28-A7F2-56BC-42F4-E63CC366BB85}"/>
              </a:ext>
            </a:extLst>
          </p:cNvPr>
          <p:cNvSpPr>
            <a:spLocks noGrp="1"/>
          </p:cNvSpPr>
          <p:nvPr>
            <p:custDataLst>
              <p:tags r:id="rId35"/>
            </p:custDataLst>
          </p:nvPr>
        </p:nvSpPr>
        <p:spPr bwMode="auto">
          <a:xfrm>
            <a:off x="7585879"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sym typeface="+mn-lt"/>
              </a:rPr>
              <a:t>2020</a:t>
            </a:r>
            <a:endParaRPr kumimoji="0" lang="ja-JP" altLang="en-US" sz="800" dirty="0">
              <a:latin typeface="+mj-lt"/>
              <a:sym typeface="+mn-lt"/>
            </a:endParaRPr>
          </a:p>
        </p:txBody>
      </p:sp>
      <p:graphicFrame>
        <p:nvGraphicFramePr>
          <p:cNvPr id="32" name="Chart 268">
            <a:extLst>
              <a:ext uri="{FF2B5EF4-FFF2-40B4-BE49-F238E27FC236}">
                <a16:creationId xmlns:a16="http://schemas.microsoft.com/office/drawing/2014/main" id="{B97EE21B-4081-5B52-1111-DA3847DD9519}"/>
              </a:ext>
            </a:extLst>
          </p:cNvPr>
          <p:cNvGraphicFramePr/>
          <p:nvPr>
            <p:custDataLst>
              <p:tags r:id="rId36"/>
            </p:custDataLst>
            <p:extLst>
              <p:ext uri="{D42A27DB-BD31-4B8C-83A1-F6EECF244321}">
                <p14:modId xmlns:p14="http://schemas.microsoft.com/office/powerpoint/2010/main" val="1846541837"/>
              </p:ext>
            </p:extLst>
          </p:nvPr>
        </p:nvGraphicFramePr>
        <p:xfrm>
          <a:off x="549275" y="4749378"/>
          <a:ext cx="7439025" cy="1492250"/>
        </p:xfrm>
        <a:graphic>
          <a:graphicData uri="http://schemas.openxmlformats.org/drawingml/2006/chart">
            <c:chart xmlns:c="http://schemas.openxmlformats.org/drawingml/2006/chart" xmlns:r="http://schemas.openxmlformats.org/officeDocument/2006/relationships" r:id="rId63"/>
          </a:graphicData>
        </a:graphic>
      </p:graphicFrame>
      <p:sp>
        <p:nvSpPr>
          <p:cNvPr id="33" name="テキスト プレースホルダ 9">
            <a:extLst>
              <a:ext uri="{FF2B5EF4-FFF2-40B4-BE49-F238E27FC236}">
                <a16:creationId xmlns:a16="http://schemas.microsoft.com/office/drawing/2014/main" id="{4D1F7B54-5E9E-4235-D198-F569F9E226EB}"/>
              </a:ext>
            </a:extLst>
          </p:cNvPr>
          <p:cNvSpPr>
            <a:spLocks noGrp="1"/>
          </p:cNvSpPr>
          <p:nvPr>
            <p:custDataLst>
              <p:tags r:id="rId37"/>
            </p:custDataLst>
          </p:nvPr>
        </p:nvSpPr>
        <p:spPr bwMode="auto">
          <a:xfrm>
            <a:off x="3047376"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6DE356-524C-43CE-8835-33DF064DF05C}" type="datetime'0''''''''''''6'''''''''''''''''">
              <a:rPr lang="ja-JP" altLang="en-US" sz="1000" smtClean="0">
                <a:latin typeface="+mj-lt"/>
              </a:rPr>
              <a:pPr marL="0" indent="0" algn="ctr">
                <a:spcBef>
                  <a:spcPct val="0"/>
                </a:spcBef>
                <a:buNone/>
              </a:pPr>
              <a:t>06</a:t>
            </a:fld>
            <a:endParaRPr kumimoji="0"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33F11FDC-E8CD-CA37-063E-4435F0C82AB5}"/>
              </a:ext>
            </a:extLst>
          </p:cNvPr>
          <p:cNvSpPr>
            <a:spLocks noGrp="1"/>
          </p:cNvSpPr>
          <p:nvPr>
            <p:custDataLst>
              <p:tags r:id="rId38"/>
            </p:custDataLst>
          </p:nvPr>
        </p:nvSpPr>
        <p:spPr bwMode="auto">
          <a:xfrm>
            <a:off x="1004888" y="622892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D6C40B-F4AB-4637-BA25-0EECDB5320ED}" type="datetime'''''''''''''20''''''0''''''''''''''''''''0'">
              <a:rPr lang="ja-JP" altLang="en-US" sz="1000" smtClean="0">
                <a:latin typeface="+mj-lt"/>
              </a:rPr>
              <a:pPr marL="0" indent="0" algn="ctr">
                <a:spcBef>
                  <a:spcPct val="0"/>
                </a:spcBef>
                <a:buNone/>
              </a:pPr>
              <a:t>2000</a:t>
            </a:fld>
            <a:endParaRPr kumimoji="0"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FF4FC4E3-A1A7-B944-328F-60FFFA2F0B74}"/>
              </a:ext>
            </a:extLst>
          </p:cNvPr>
          <p:cNvSpPr>
            <a:spLocks noGrp="1"/>
          </p:cNvSpPr>
          <p:nvPr>
            <p:custDataLst>
              <p:tags r:id="rId39"/>
            </p:custDataLst>
          </p:nvPr>
        </p:nvSpPr>
        <p:spPr bwMode="auto">
          <a:xfrm>
            <a:off x="1395349"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3143F6C-2470-4780-B8DA-45E985E80B09}" type="datetime'''''''0''''''''''''''1'''''''''''''''''''''''''''''''''''''''">
              <a:rPr lang="ja-JP" altLang="en-US" sz="1000" smtClean="0">
                <a:latin typeface="+mj-lt"/>
              </a:rPr>
              <a:pPr marL="0" indent="0" algn="ctr">
                <a:spcBef>
                  <a:spcPct val="0"/>
                </a:spcBef>
                <a:buNone/>
              </a:pPr>
              <a:t>01</a:t>
            </a:fld>
            <a:endParaRPr kumimoji="0" lang="ja-JP" altLang="en-US" sz="800" dirty="0">
              <a:latin typeface="+mj-lt"/>
              <a:sym typeface="+mn-lt"/>
            </a:endParaRPr>
          </a:p>
        </p:txBody>
      </p:sp>
      <p:sp>
        <p:nvSpPr>
          <p:cNvPr id="37" name="テキスト プレースホルダ 9">
            <a:extLst>
              <a:ext uri="{FF2B5EF4-FFF2-40B4-BE49-F238E27FC236}">
                <a16:creationId xmlns:a16="http://schemas.microsoft.com/office/drawing/2014/main" id="{A9D91E2A-744B-D5CF-D8A4-5805CD142283}"/>
              </a:ext>
            </a:extLst>
          </p:cNvPr>
          <p:cNvSpPr>
            <a:spLocks noGrp="1"/>
          </p:cNvSpPr>
          <p:nvPr>
            <p:custDataLst>
              <p:tags r:id="rId40"/>
            </p:custDataLst>
          </p:nvPr>
        </p:nvSpPr>
        <p:spPr bwMode="auto">
          <a:xfrm>
            <a:off x="2714722"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137F22C-1F81-40E7-9BC1-D7511327DCB5}" type="datetime'''''''''''''''''''''''''''''''''''''''0''''''''''5'''''">
              <a:rPr lang="ja-JP" altLang="en-US" sz="1000" smtClean="0">
                <a:latin typeface="+mj-lt"/>
              </a:rPr>
              <a:pPr marL="0" indent="0" algn="ctr">
                <a:spcBef>
                  <a:spcPct val="0"/>
                </a:spcBef>
                <a:buNone/>
              </a:pPr>
              <a:t>05</a:t>
            </a:fld>
            <a:endParaRPr kumimoji="0"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7E0D8084-31BB-88FC-5D42-F10577DAEA7D}"/>
              </a:ext>
            </a:extLst>
          </p:cNvPr>
          <p:cNvSpPr>
            <a:spLocks noGrp="1"/>
          </p:cNvSpPr>
          <p:nvPr>
            <p:custDataLst>
              <p:tags r:id="rId41"/>
            </p:custDataLst>
          </p:nvPr>
        </p:nvSpPr>
        <p:spPr bwMode="auto">
          <a:xfrm>
            <a:off x="2384425"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DD71B5-0C74-487B-9588-541BE2DFE00D}" type="datetime'''''''''''''''''''''''0''''''''4'''''''''''''''''''''''''">
              <a:rPr lang="ja-JP" altLang="en-US" sz="1000" smtClean="0">
                <a:latin typeface="+mj-lt"/>
              </a:rPr>
              <a:pPr marL="0" indent="0" algn="ctr">
                <a:spcBef>
                  <a:spcPct val="0"/>
                </a:spcBef>
                <a:buNone/>
              </a:pPr>
              <a:t>04</a:t>
            </a:fld>
            <a:endParaRPr kumimoji="0" lang="ja-JP" altLang="en-US" sz="800" dirty="0">
              <a:latin typeface="+mj-lt"/>
              <a:sym typeface="+mn-lt"/>
            </a:endParaRPr>
          </a:p>
        </p:txBody>
      </p:sp>
      <p:sp>
        <p:nvSpPr>
          <p:cNvPr id="39" name="テキスト プレースホルダ 9">
            <a:extLst>
              <a:ext uri="{FF2B5EF4-FFF2-40B4-BE49-F238E27FC236}">
                <a16:creationId xmlns:a16="http://schemas.microsoft.com/office/drawing/2014/main" id="{5C0D8713-A9A2-884E-670B-B04E88AD4C49}"/>
              </a:ext>
            </a:extLst>
          </p:cNvPr>
          <p:cNvSpPr>
            <a:spLocks noGrp="1"/>
          </p:cNvSpPr>
          <p:nvPr>
            <p:custDataLst>
              <p:tags r:id="rId42"/>
            </p:custDataLst>
          </p:nvPr>
        </p:nvSpPr>
        <p:spPr bwMode="auto">
          <a:xfrm>
            <a:off x="173128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19707F3-40DF-442A-9637-1E92C12245DF}" type="datetime'0''''''''''''''''''''''''''''''2'''''''''''''''''''''">
              <a:rPr lang="ja-JP" altLang="en-US" sz="1000" smtClean="0">
                <a:latin typeface="+mj-lt"/>
              </a:rPr>
              <a:pPr marL="0" indent="0" algn="ctr">
                <a:spcBef>
                  <a:spcPct val="0"/>
                </a:spcBef>
                <a:buNone/>
              </a:pPr>
              <a:t>02</a:t>
            </a:fld>
            <a:endParaRPr kumimoji="0"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7CF74AE0-3F26-E0AA-B4EE-3FA5993102E6}"/>
              </a:ext>
            </a:extLst>
          </p:cNvPr>
          <p:cNvSpPr>
            <a:spLocks noGrp="1"/>
          </p:cNvSpPr>
          <p:nvPr>
            <p:custDataLst>
              <p:tags r:id="rId43"/>
            </p:custDataLst>
          </p:nvPr>
        </p:nvSpPr>
        <p:spPr bwMode="auto">
          <a:xfrm>
            <a:off x="6662216"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46A945-46CE-47EF-B7A5-B54D7C05E17C}" type="datetime'''''1''''''''''''''''''''''''''''''''''''7'''''">
              <a:rPr kumimoji="0" lang="ja-JP" altLang="en-US" sz="1000" smtClean="0">
                <a:latin typeface="+mj-lt"/>
              </a:rPr>
              <a:pPr/>
              <a:t>17</a:t>
            </a:fld>
            <a:endParaRPr kumimoji="0"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DE4D5DA7-5BD7-2455-1AA9-66A85D28EF41}"/>
              </a:ext>
            </a:extLst>
          </p:cNvPr>
          <p:cNvSpPr>
            <a:spLocks noGrp="1"/>
          </p:cNvSpPr>
          <p:nvPr>
            <p:custDataLst>
              <p:tags r:id="rId44"/>
            </p:custDataLst>
          </p:nvPr>
        </p:nvSpPr>
        <p:spPr bwMode="auto">
          <a:xfrm>
            <a:off x="3707473"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28A7A9-F938-4020-A347-6F796B391CE6}" type="datetime'''0''''''''''''''''''8'''''''''''''''''''''''''''">
              <a:rPr lang="ja-JP" altLang="en-US" sz="1000" smtClean="0">
                <a:latin typeface="+mj-lt"/>
              </a:rPr>
              <a:pPr marL="0" indent="0" algn="ctr">
                <a:spcBef>
                  <a:spcPct val="0"/>
                </a:spcBef>
                <a:buNone/>
              </a:pPr>
              <a:t>08</a:t>
            </a:fld>
            <a:endParaRPr kumimoji="0"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D30DB960-1076-BD38-75F4-72D1217B87E4}"/>
              </a:ext>
            </a:extLst>
          </p:cNvPr>
          <p:cNvSpPr>
            <a:spLocks noGrp="1"/>
          </p:cNvSpPr>
          <p:nvPr>
            <p:custDataLst>
              <p:tags r:id="rId45"/>
            </p:custDataLst>
          </p:nvPr>
        </p:nvSpPr>
        <p:spPr bwMode="auto">
          <a:xfrm>
            <a:off x="2048494"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1EDD7D-8439-4DC2-BE83-6675B0585893}" type="datetime'''''''''''''''''''''''''''''0''3'''''''''''''">
              <a:rPr lang="ja-JP" altLang="en-US" sz="1000" smtClean="0">
                <a:latin typeface="+mj-lt"/>
              </a:rPr>
              <a:pPr marL="0" indent="0" algn="ctr">
                <a:spcBef>
                  <a:spcPct val="0"/>
                </a:spcBef>
                <a:buNone/>
              </a:pPr>
              <a:t>03</a:t>
            </a:fld>
            <a:endParaRPr kumimoji="0"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492CAC54-0856-26C0-792F-A0068459E0AE}"/>
              </a:ext>
            </a:extLst>
          </p:cNvPr>
          <p:cNvSpPr>
            <a:spLocks noGrp="1"/>
          </p:cNvSpPr>
          <p:nvPr>
            <p:custDataLst>
              <p:tags r:id="rId46"/>
            </p:custDataLst>
          </p:nvPr>
        </p:nvSpPr>
        <p:spPr bwMode="auto">
          <a:xfrm>
            <a:off x="338003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D5693CD-BA24-42F5-A744-7790FE99821B}" type="datetime'''''''''0''''''''''''''''''''''7'">
              <a:rPr lang="ja-JP" altLang="en-US" sz="1000" smtClean="0">
                <a:latin typeface="+mj-lt"/>
              </a:rPr>
              <a:pPr marL="0" indent="0" algn="ctr">
                <a:spcBef>
                  <a:spcPct val="0"/>
                </a:spcBef>
                <a:buNone/>
              </a:pPr>
              <a:t>07</a:t>
            </a:fld>
            <a:endParaRPr kumimoji="0" lang="ja-JP" altLang="en-US" sz="800" dirty="0">
              <a:latin typeface="+mj-lt"/>
              <a:sym typeface="+mn-lt"/>
            </a:endParaRPr>
          </a:p>
        </p:txBody>
      </p:sp>
      <p:sp>
        <p:nvSpPr>
          <p:cNvPr id="44" name="テキスト プレースホルダ 9">
            <a:extLst>
              <a:ext uri="{FF2B5EF4-FFF2-40B4-BE49-F238E27FC236}">
                <a16:creationId xmlns:a16="http://schemas.microsoft.com/office/drawing/2014/main" id="{65BB4815-A74D-95B8-3D42-9A12CAA05BA0}"/>
              </a:ext>
            </a:extLst>
          </p:cNvPr>
          <p:cNvSpPr>
            <a:spLocks noGrp="1"/>
          </p:cNvSpPr>
          <p:nvPr>
            <p:custDataLst>
              <p:tags r:id="rId47"/>
            </p:custDataLst>
          </p:nvPr>
        </p:nvSpPr>
        <p:spPr bwMode="auto">
          <a:xfrm>
            <a:off x="5678427"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723FE2-1D8E-4D02-A297-CC891FA6200D}" type="datetime'''''''''''''''''1''''''''''''4'''''''''''''''">
              <a:rPr lang="ja-JP" altLang="en-US" sz="1000" smtClean="0">
                <a:latin typeface="+mj-lt"/>
              </a:rPr>
              <a:pPr marL="0" indent="0" algn="ctr">
                <a:spcBef>
                  <a:spcPct val="0"/>
                </a:spcBef>
                <a:buNone/>
              </a:pPr>
              <a:t>14</a:t>
            </a:fld>
            <a:endParaRPr kumimoji="0"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1E8FD3C1-9F0D-31F0-C9B4-162DC0CDFEAD}"/>
              </a:ext>
            </a:extLst>
          </p:cNvPr>
          <p:cNvSpPr>
            <a:spLocks noGrp="1"/>
          </p:cNvSpPr>
          <p:nvPr>
            <p:custDataLst>
              <p:tags r:id="rId48"/>
            </p:custDataLst>
          </p:nvPr>
        </p:nvSpPr>
        <p:spPr bwMode="auto">
          <a:xfrm>
            <a:off x="6011838"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D8C3F13-B55E-46F5-A659-1D25FC9521AD}" type="datetime'''''''''''''''''''''1''''''''''''''''5'''''''''''''''">
              <a:rPr lang="ja-JP" altLang="en-US" sz="1000" smtClean="0">
                <a:latin typeface="+mj-lt"/>
              </a:rPr>
              <a:pPr marL="0" indent="0" algn="ctr">
                <a:spcBef>
                  <a:spcPct val="0"/>
                </a:spcBef>
                <a:buNone/>
              </a:pPr>
              <a:t>15</a:t>
            </a:fld>
            <a:endParaRPr kumimoji="0"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8D228834-FA28-7ED3-205A-E6B0A5149295}"/>
              </a:ext>
            </a:extLst>
          </p:cNvPr>
          <p:cNvSpPr>
            <a:spLocks noGrp="1"/>
          </p:cNvSpPr>
          <p:nvPr>
            <p:custDataLst>
              <p:tags r:id="rId49"/>
            </p:custDataLst>
          </p:nvPr>
        </p:nvSpPr>
        <p:spPr bwMode="auto">
          <a:xfrm>
            <a:off x="4034916"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74B078-28F7-4710-BEBD-31CAFDF49E40}" type="datetime'''''''0''''''''''''''''''''''''''''''''9'">
              <a:rPr lang="ja-JP" altLang="en-US" sz="1000" smtClean="0">
                <a:latin typeface="+mj-lt"/>
              </a:rPr>
              <a:pPr marL="0" indent="0" algn="ctr">
                <a:spcBef>
                  <a:spcPct val="0"/>
                </a:spcBef>
                <a:buNone/>
              </a:pPr>
              <a:t>09</a:t>
            </a:fld>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FDBD2DE9-F3B2-B9F3-6C3D-AEB097F2133F}"/>
              </a:ext>
            </a:extLst>
          </p:cNvPr>
          <p:cNvSpPr>
            <a:spLocks noGrp="1"/>
          </p:cNvSpPr>
          <p:nvPr>
            <p:custDataLst>
              <p:tags r:id="rId50"/>
            </p:custDataLst>
          </p:nvPr>
        </p:nvSpPr>
        <p:spPr bwMode="auto">
          <a:xfrm>
            <a:off x="435610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7856F2-E46B-4CD1-BB45-17BC7E11AC42}" type="datetime'''''''''''''''''1''''''''''0'''''''''''''''''">
              <a:rPr lang="ja-JP" altLang="en-US" sz="1000" smtClean="0">
                <a:latin typeface="+mj-lt"/>
              </a:rPr>
              <a:pPr marL="0" indent="0" algn="ctr">
                <a:spcBef>
                  <a:spcPct val="0"/>
                </a:spcBef>
                <a:buNone/>
              </a:pPr>
              <a:t>10</a:t>
            </a:fld>
            <a:endParaRPr kumimoji="0"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B89916CC-E366-D20D-8FCF-C1E4DEACD236}"/>
              </a:ext>
            </a:extLst>
          </p:cNvPr>
          <p:cNvSpPr>
            <a:spLocks noGrp="1"/>
          </p:cNvSpPr>
          <p:nvPr>
            <p:custDataLst>
              <p:tags r:id="rId51"/>
            </p:custDataLst>
          </p:nvPr>
        </p:nvSpPr>
        <p:spPr bwMode="auto">
          <a:xfrm>
            <a:off x="468630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439790-91E8-4162-BA21-584280A1FB62}" type="datetime'''1''''''''''''''''''''''''''''1'''''''''''''''''''''''''">
              <a:rPr lang="ja-JP" altLang="en-US" sz="1000" smtClean="0">
                <a:latin typeface="+mj-lt"/>
              </a:rPr>
              <a:pPr marL="0" indent="0" algn="ctr">
                <a:spcBef>
                  <a:spcPct val="0"/>
                </a:spcBef>
                <a:buNone/>
              </a:pPr>
              <a:t>11</a:t>
            </a:fld>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2ABE1CD9-7EC1-85E5-A906-FABBDCD03068}"/>
              </a:ext>
            </a:extLst>
          </p:cNvPr>
          <p:cNvSpPr>
            <a:spLocks noGrp="1"/>
          </p:cNvSpPr>
          <p:nvPr>
            <p:custDataLst>
              <p:tags r:id="rId52"/>
            </p:custDataLst>
          </p:nvPr>
        </p:nvSpPr>
        <p:spPr bwMode="auto">
          <a:xfrm>
            <a:off x="5017009"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84C9B0D-F66F-433F-9368-A5BDA8422727}" type="datetime'''1''''''''2'''''''''''''''''''''''''''''''''''">
              <a:rPr lang="ja-JP" altLang="en-US" sz="1000" smtClean="0">
                <a:latin typeface="+mj-lt"/>
              </a:rPr>
              <a:pPr marL="0" indent="0" algn="ctr">
                <a:spcBef>
                  <a:spcPct val="0"/>
                </a:spcBef>
                <a:buNone/>
              </a:pPr>
              <a:t>12</a:t>
            </a:fld>
            <a:endParaRPr kumimoji="0"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87677ACB-65BE-6CEA-D99E-157B0E4EF181}"/>
              </a:ext>
            </a:extLst>
          </p:cNvPr>
          <p:cNvSpPr>
            <a:spLocks noGrp="1"/>
          </p:cNvSpPr>
          <p:nvPr>
            <p:custDataLst>
              <p:tags r:id="rId53"/>
            </p:custDataLst>
          </p:nvPr>
        </p:nvSpPr>
        <p:spPr bwMode="auto">
          <a:xfrm>
            <a:off x="5347718"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AB6E2D-A0B9-4F1B-B2AE-380C24DF1C45}" type="datetime'''''''''''''''''''''''''''''1''''''''''''''''''''3'">
              <a:rPr lang="ja-JP" altLang="en-US" sz="1000" smtClean="0">
                <a:latin typeface="+mj-lt"/>
              </a:rPr>
              <a:pPr marL="0" indent="0" algn="ctr">
                <a:spcBef>
                  <a:spcPct val="0"/>
                </a:spcBef>
                <a:buNone/>
              </a:pPr>
              <a:t>13</a:t>
            </a:fld>
            <a:endParaRPr kumimoji="0"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3BD04D80-0326-3576-8578-0EC3E1355F0A}"/>
              </a:ext>
            </a:extLst>
          </p:cNvPr>
          <p:cNvSpPr>
            <a:spLocks noGrp="1"/>
          </p:cNvSpPr>
          <p:nvPr>
            <p:custDataLst>
              <p:tags r:id="rId54"/>
            </p:custDataLst>
          </p:nvPr>
        </p:nvSpPr>
        <p:spPr bwMode="auto">
          <a:xfrm>
            <a:off x="633733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F9252B-C1C7-4EE0-B593-E2518392A60A}" type="datetime'''''''1''''''''''''''''''''6'''''''''''''''''''''">
              <a:rPr kumimoji="0" lang="ja-JP" altLang="en-US" sz="1000" smtClean="0">
                <a:latin typeface="+mj-lt"/>
              </a:rPr>
              <a:pPr/>
              <a:t>16</a:t>
            </a:fld>
            <a:endParaRPr kumimoji="0" lang="ja-JP" altLang="en-US" sz="800" dirty="0">
              <a:latin typeface="+mj-lt"/>
              <a:sym typeface="+mn-lt"/>
            </a:endParaRPr>
          </a:p>
        </p:txBody>
      </p:sp>
      <p:sp>
        <p:nvSpPr>
          <p:cNvPr id="52" name="テキスト プレースホルダ 9">
            <a:extLst>
              <a:ext uri="{FF2B5EF4-FFF2-40B4-BE49-F238E27FC236}">
                <a16:creationId xmlns:a16="http://schemas.microsoft.com/office/drawing/2014/main" id="{EED0B52B-07BF-C394-CBA0-0394F1AF3353}"/>
              </a:ext>
            </a:extLst>
          </p:cNvPr>
          <p:cNvSpPr>
            <a:spLocks noGrp="1"/>
          </p:cNvSpPr>
          <p:nvPr>
            <p:custDataLst>
              <p:tags r:id="rId55"/>
            </p:custDataLst>
          </p:nvPr>
        </p:nvSpPr>
        <p:spPr bwMode="auto">
          <a:xfrm>
            <a:off x="7004547"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D7FAEF-6B7F-4F2C-9718-B6B1124BDD9E}" type="datetime'''''''''1''''''8'''''">
              <a:rPr kumimoji="0" lang="ja-JP" altLang="en-US" sz="1000" smtClean="0">
                <a:latin typeface="+mj-lt"/>
              </a:rPr>
              <a:pPr/>
              <a:t>18</a:t>
            </a:fld>
            <a:endParaRPr kumimoji="0" lang="ja-JP" altLang="en-US" sz="800" dirty="0">
              <a:latin typeface="+mj-lt"/>
              <a:sym typeface="+mn-lt"/>
            </a:endParaRPr>
          </a:p>
        </p:txBody>
      </p:sp>
      <p:sp>
        <p:nvSpPr>
          <p:cNvPr id="53" name="テキスト プレースホルダ 9">
            <a:extLst>
              <a:ext uri="{FF2B5EF4-FFF2-40B4-BE49-F238E27FC236}">
                <a16:creationId xmlns:a16="http://schemas.microsoft.com/office/drawing/2014/main" id="{C1AC6A1A-6D28-B1EB-F021-BF04BABB302F}"/>
              </a:ext>
            </a:extLst>
          </p:cNvPr>
          <p:cNvSpPr>
            <a:spLocks noGrp="1"/>
          </p:cNvSpPr>
          <p:nvPr>
            <p:custDataLst>
              <p:tags r:id="rId56"/>
            </p:custDataLst>
          </p:nvPr>
        </p:nvSpPr>
        <p:spPr bwMode="auto">
          <a:xfrm>
            <a:off x="7337014"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D90F92-649A-492F-AA7F-D5101098DF62}" type="datetime'1''''''9'">
              <a:rPr kumimoji="0" lang="ja-JP" altLang="en-US" sz="1000" smtClean="0">
                <a:latin typeface="+mj-lt"/>
              </a:rPr>
              <a:pPr/>
              <a:t>19</a:t>
            </a:fld>
            <a:endParaRPr kumimoji="0"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DD4EC60B-52A2-EF0B-A608-FF9F6B5030BD}"/>
              </a:ext>
            </a:extLst>
          </p:cNvPr>
          <p:cNvSpPr>
            <a:spLocks noGrp="1"/>
          </p:cNvSpPr>
          <p:nvPr>
            <p:custDataLst>
              <p:tags r:id="rId57"/>
            </p:custDataLst>
          </p:nvPr>
        </p:nvSpPr>
        <p:spPr bwMode="auto">
          <a:xfrm>
            <a:off x="7654925"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2020</a:t>
            </a:r>
            <a:endParaRPr kumimoji="0" lang="ja-JP" altLang="en-US" sz="800" dirty="0">
              <a:latin typeface="+mj-lt"/>
              <a:sym typeface="+mn-lt"/>
            </a:endParaRPr>
          </a:p>
        </p:txBody>
      </p:sp>
      <p:sp>
        <p:nvSpPr>
          <p:cNvPr id="56" name="テキスト ボックス 55">
            <a:extLst>
              <a:ext uri="{FF2B5EF4-FFF2-40B4-BE49-F238E27FC236}">
                <a16:creationId xmlns:a16="http://schemas.microsoft.com/office/drawing/2014/main" id="{F2BB3D6A-C9A4-87F7-0944-D4DAA465143B}"/>
              </a:ext>
            </a:extLst>
          </p:cNvPr>
          <p:cNvSpPr txBox="1"/>
          <p:nvPr/>
        </p:nvSpPr>
        <p:spPr>
          <a:xfrm>
            <a:off x="7480116" y="2104393"/>
            <a:ext cx="498475" cy="246221"/>
          </a:xfrm>
          <a:prstGeom prst="rect">
            <a:avLst/>
          </a:prstGeom>
          <a:no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53</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TextBox 21">
            <a:extLst>
              <a:ext uri="{FF2B5EF4-FFF2-40B4-BE49-F238E27FC236}">
                <a16:creationId xmlns:a16="http://schemas.microsoft.com/office/drawing/2014/main" id="{ED068D4C-6100-0263-9E23-0DD5D82E7C26}"/>
              </a:ext>
            </a:extLst>
          </p:cNvPr>
          <p:cNvSpPr txBox="1"/>
          <p:nvPr/>
        </p:nvSpPr>
        <p:spPr>
          <a:xfrm>
            <a:off x="936312" y="3432678"/>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3.7</a:t>
            </a:r>
          </a:p>
        </p:txBody>
      </p:sp>
      <p:sp>
        <p:nvSpPr>
          <p:cNvPr id="57" name="TextBox 21">
            <a:extLst>
              <a:ext uri="{FF2B5EF4-FFF2-40B4-BE49-F238E27FC236}">
                <a16:creationId xmlns:a16="http://schemas.microsoft.com/office/drawing/2014/main" id="{7239C461-D99E-9D7E-89C2-D61D90190F59}"/>
              </a:ext>
            </a:extLst>
          </p:cNvPr>
          <p:cNvSpPr txBox="1"/>
          <p:nvPr/>
        </p:nvSpPr>
        <p:spPr>
          <a:xfrm>
            <a:off x="1263337" y="3394255"/>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3.9</a:t>
            </a:r>
          </a:p>
        </p:txBody>
      </p:sp>
      <p:sp>
        <p:nvSpPr>
          <p:cNvPr id="58" name="TextBox 21">
            <a:extLst>
              <a:ext uri="{FF2B5EF4-FFF2-40B4-BE49-F238E27FC236}">
                <a16:creationId xmlns:a16="http://schemas.microsoft.com/office/drawing/2014/main" id="{D6DB0856-FB09-6F16-629F-6DBF6823C7D5}"/>
              </a:ext>
            </a:extLst>
          </p:cNvPr>
          <p:cNvSpPr txBox="1"/>
          <p:nvPr/>
        </p:nvSpPr>
        <p:spPr>
          <a:xfrm>
            <a:off x="1583758" y="3384508"/>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4.1</a:t>
            </a:r>
          </a:p>
        </p:txBody>
      </p:sp>
      <p:sp>
        <p:nvSpPr>
          <p:cNvPr id="59" name="TextBox 21">
            <a:extLst>
              <a:ext uri="{FF2B5EF4-FFF2-40B4-BE49-F238E27FC236}">
                <a16:creationId xmlns:a16="http://schemas.microsoft.com/office/drawing/2014/main" id="{861A48C3-EBDE-D812-8235-C0FD14F1CE97}"/>
              </a:ext>
            </a:extLst>
          </p:cNvPr>
          <p:cNvSpPr txBox="1"/>
          <p:nvPr/>
        </p:nvSpPr>
        <p:spPr>
          <a:xfrm>
            <a:off x="1910783" y="3334971"/>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4.8</a:t>
            </a:r>
          </a:p>
        </p:txBody>
      </p:sp>
      <p:sp>
        <p:nvSpPr>
          <p:cNvPr id="60" name="TextBox 21">
            <a:extLst>
              <a:ext uri="{FF2B5EF4-FFF2-40B4-BE49-F238E27FC236}">
                <a16:creationId xmlns:a16="http://schemas.microsoft.com/office/drawing/2014/main" id="{AF7237A1-A085-2CA6-3F92-BC640507CDCA}"/>
              </a:ext>
            </a:extLst>
          </p:cNvPr>
          <p:cNvSpPr txBox="1"/>
          <p:nvPr/>
        </p:nvSpPr>
        <p:spPr>
          <a:xfrm>
            <a:off x="2252681" y="3314334"/>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4.9</a:t>
            </a:r>
          </a:p>
        </p:txBody>
      </p:sp>
      <p:sp>
        <p:nvSpPr>
          <p:cNvPr id="61" name="TextBox 21">
            <a:extLst>
              <a:ext uri="{FF2B5EF4-FFF2-40B4-BE49-F238E27FC236}">
                <a16:creationId xmlns:a16="http://schemas.microsoft.com/office/drawing/2014/main" id="{A8C97AA5-5B9E-8C50-4D33-77544356593E}"/>
              </a:ext>
            </a:extLst>
          </p:cNvPr>
          <p:cNvSpPr txBox="1"/>
          <p:nvPr/>
        </p:nvSpPr>
        <p:spPr>
          <a:xfrm>
            <a:off x="2575892" y="3284984"/>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5.1</a:t>
            </a:r>
          </a:p>
        </p:txBody>
      </p:sp>
      <p:sp>
        <p:nvSpPr>
          <p:cNvPr id="62" name="TextBox 21">
            <a:extLst>
              <a:ext uri="{FF2B5EF4-FFF2-40B4-BE49-F238E27FC236}">
                <a16:creationId xmlns:a16="http://schemas.microsoft.com/office/drawing/2014/main" id="{6B3BF7D5-1566-E085-4F65-DE1DE130CB61}"/>
              </a:ext>
            </a:extLst>
          </p:cNvPr>
          <p:cNvSpPr txBox="1"/>
          <p:nvPr/>
        </p:nvSpPr>
        <p:spPr>
          <a:xfrm>
            <a:off x="2915816" y="3212976"/>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6.0</a:t>
            </a:r>
          </a:p>
        </p:txBody>
      </p:sp>
      <p:sp>
        <p:nvSpPr>
          <p:cNvPr id="63" name="TextBox 21">
            <a:extLst>
              <a:ext uri="{FF2B5EF4-FFF2-40B4-BE49-F238E27FC236}">
                <a16:creationId xmlns:a16="http://schemas.microsoft.com/office/drawing/2014/main" id="{DAB1992A-F92A-71D5-190A-70A42ACDE538}"/>
              </a:ext>
            </a:extLst>
          </p:cNvPr>
          <p:cNvSpPr txBox="1"/>
          <p:nvPr/>
        </p:nvSpPr>
        <p:spPr>
          <a:xfrm>
            <a:off x="3224808" y="3184392"/>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6.3</a:t>
            </a:r>
          </a:p>
        </p:txBody>
      </p:sp>
      <p:sp>
        <p:nvSpPr>
          <p:cNvPr id="130" name="TextBox 21">
            <a:extLst>
              <a:ext uri="{FF2B5EF4-FFF2-40B4-BE49-F238E27FC236}">
                <a16:creationId xmlns:a16="http://schemas.microsoft.com/office/drawing/2014/main" id="{86115AE9-84DD-FF14-D420-0D6D053A4F0D}"/>
              </a:ext>
            </a:extLst>
          </p:cNvPr>
          <p:cNvSpPr txBox="1"/>
          <p:nvPr/>
        </p:nvSpPr>
        <p:spPr>
          <a:xfrm>
            <a:off x="3552992" y="3173050"/>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6.4</a:t>
            </a:r>
          </a:p>
        </p:txBody>
      </p:sp>
      <p:sp>
        <p:nvSpPr>
          <p:cNvPr id="131" name="TextBox 21">
            <a:extLst>
              <a:ext uri="{FF2B5EF4-FFF2-40B4-BE49-F238E27FC236}">
                <a16:creationId xmlns:a16="http://schemas.microsoft.com/office/drawing/2014/main" id="{0B8869B6-02B4-2572-9A69-EB560ED0A0A2}"/>
              </a:ext>
            </a:extLst>
          </p:cNvPr>
          <p:cNvSpPr txBox="1"/>
          <p:nvPr/>
        </p:nvSpPr>
        <p:spPr>
          <a:xfrm>
            <a:off x="3872880" y="3140968"/>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6.9</a:t>
            </a:r>
          </a:p>
        </p:txBody>
      </p:sp>
      <p:sp>
        <p:nvSpPr>
          <p:cNvPr id="134" name="TextBox 21">
            <a:extLst>
              <a:ext uri="{FF2B5EF4-FFF2-40B4-BE49-F238E27FC236}">
                <a16:creationId xmlns:a16="http://schemas.microsoft.com/office/drawing/2014/main" id="{5100E6A8-D16C-D78E-BCAD-0D3A1FE3E338}"/>
              </a:ext>
            </a:extLst>
          </p:cNvPr>
          <p:cNvSpPr txBox="1"/>
          <p:nvPr/>
        </p:nvSpPr>
        <p:spPr>
          <a:xfrm>
            <a:off x="4208794" y="3097961"/>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7.2</a:t>
            </a:r>
          </a:p>
        </p:txBody>
      </p:sp>
      <p:sp>
        <p:nvSpPr>
          <p:cNvPr id="135" name="TextBox 21">
            <a:extLst>
              <a:ext uri="{FF2B5EF4-FFF2-40B4-BE49-F238E27FC236}">
                <a16:creationId xmlns:a16="http://schemas.microsoft.com/office/drawing/2014/main" id="{8C9B00CB-F964-89A6-3B5F-C03572D735C5}"/>
              </a:ext>
            </a:extLst>
          </p:cNvPr>
          <p:cNvSpPr txBox="1"/>
          <p:nvPr/>
        </p:nvSpPr>
        <p:spPr>
          <a:xfrm>
            <a:off x="4529694" y="3016701"/>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7.9</a:t>
            </a:r>
          </a:p>
        </p:txBody>
      </p:sp>
      <p:sp>
        <p:nvSpPr>
          <p:cNvPr id="136" name="TextBox 21">
            <a:extLst>
              <a:ext uri="{FF2B5EF4-FFF2-40B4-BE49-F238E27FC236}">
                <a16:creationId xmlns:a16="http://schemas.microsoft.com/office/drawing/2014/main" id="{C1F10992-7EDA-6E07-E845-1DBD2F5FA603}"/>
              </a:ext>
            </a:extLst>
          </p:cNvPr>
          <p:cNvSpPr txBox="1"/>
          <p:nvPr/>
        </p:nvSpPr>
        <p:spPr>
          <a:xfrm>
            <a:off x="4880992" y="2958226"/>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8.7</a:t>
            </a:r>
          </a:p>
        </p:txBody>
      </p:sp>
      <p:sp>
        <p:nvSpPr>
          <p:cNvPr id="137" name="TextBox 21">
            <a:extLst>
              <a:ext uri="{FF2B5EF4-FFF2-40B4-BE49-F238E27FC236}">
                <a16:creationId xmlns:a16="http://schemas.microsoft.com/office/drawing/2014/main" id="{F77718E6-B9F3-12FF-E73D-42FC23E965B5}"/>
              </a:ext>
            </a:extLst>
          </p:cNvPr>
          <p:cNvSpPr txBox="1"/>
          <p:nvPr/>
        </p:nvSpPr>
        <p:spPr>
          <a:xfrm>
            <a:off x="5220072" y="2896517"/>
            <a:ext cx="381000"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9.3</a:t>
            </a:r>
          </a:p>
        </p:txBody>
      </p:sp>
      <p:sp>
        <p:nvSpPr>
          <p:cNvPr id="138" name="TextBox 21">
            <a:extLst>
              <a:ext uri="{FF2B5EF4-FFF2-40B4-BE49-F238E27FC236}">
                <a16:creationId xmlns:a16="http://schemas.microsoft.com/office/drawing/2014/main" id="{19EC7ECC-7395-8857-1783-408BCC82FBF1}"/>
              </a:ext>
            </a:extLst>
          </p:cNvPr>
          <p:cNvSpPr txBox="1"/>
          <p:nvPr/>
        </p:nvSpPr>
        <p:spPr>
          <a:xfrm>
            <a:off x="5481366" y="2780928"/>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10.4</a:t>
            </a:r>
          </a:p>
        </p:txBody>
      </p:sp>
      <p:sp>
        <p:nvSpPr>
          <p:cNvPr id="139" name="TextBox 21">
            <a:extLst>
              <a:ext uri="{FF2B5EF4-FFF2-40B4-BE49-F238E27FC236}">
                <a16:creationId xmlns:a16="http://schemas.microsoft.com/office/drawing/2014/main" id="{EAF06363-713F-228F-20D0-EBDEF0E5EBBD}"/>
              </a:ext>
            </a:extLst>
          </p:cNvPr>
          <p:cNvSpPr txBox="1"/>
          <p:nvPr/>
        </p:nvSpPr>
        <p:spPr>
          <a:xfrm>
            <a:off x="5769398" y="2708920"/>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11.3</a:t>
            </a:r>
          </a:p>
        </p:txBody>
      </p:sp>
      <p:sp>
        <p:nvSpPr>
          <p:cNvPr id="140" name="TextBox 21">
            <a:extLst>
              <a:ext uri="{FF2B5EF4-FFF2-40B4-BE49-F238E27FC236}">
                <a16:creationId xmlns:a16="http://schemas.microsoft.com/office/drawing/2014/main" id="{2AB9C13F-174A-9641-FDE0-BEA3F4052E1E}"/>
              </a:ext>
            </a:extLst>
          </p:cNvPr>
          <p:cNvSpPr txBox="1"/>
          <p:nvPr/>
        </p:nvSpPr>
        <p:spPr>
          <a:xfrm>
            <a:off x="6102688" y="2708920"/>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11.4</a:t>
            </a:r>
          </a:p>
        </p:txBody>
      </p:sp>
      <p:sp>
        <p:nvSpPr>
          <p:cNvPr id="141" name="TextBox 21">
            <a:extLst>
              <a:ext uri="{FF2B5EF4-FFF2-40B4-BE49-F238E27FC236}">
                <a16:creationId xmlns:a16="http://schemas.microsoft.com/office/drawing/2014/main" id="{4CFF34B4-3D89-E1B6-951F-172809E9012C}"/>
              </a:ext>
            </a:extLst>
          </p:cNvPr>
          <p:cNvSpPr txBox="1"/>
          <p:nvPr/>
        </p:nvSpPr>
        <p:spPr>
          <a:xfrm>
            <a:off x="6465168" y="2636912"/>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12.1</a:t>
            </a:r>
          </a:p>
        </p:txBody>
      </p:sp>
      <p:sp>
        <p:nvSpPr>
          <p:cNvPr id="142" name="TextBox 21">
            <a:extLst>
              <a:ext uri="{FF2B5EF4-FFF2-40B4-BE49-F238E27FC236}">
                <a16:creationId xmlns:a16="http://schemas.microsoft.com/office/drawing/2014/main" id="{6ADE2F01-8DD5-7B6B-5567-E03085EBBA76}"/>
              </a:ext>
            </a:extLst>
          </p:cNvPr>
          <p:cNvSpPr txBox="1"/>
          <p:nvPr/>
        </p:nvSpPr>
        <p:spPr>
          <a:xfrm>
            <a:off x="6765137" y="2582565"/>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12.9</a:t>
            </a:r>
          </a:p>
        </p:txBody>
      </p:sp>
      <p:sp>
        <p:nvSpPr>
          <p:cNvPr id="143" name="TextBox 21">
            <a:extLst>
              <a:ext uri="{FF2B5EF4-FFF2-40B4-BE49-F238E27FC236}">
                <a16:creationId xmlns:a16="http://schemas.microsoft.com/office/drawing/2014/main" id="{82CAE924-D7A6-1CAD-A101-89A4AE6331E3}"/>
              </a:ext>
            </a:extLst>
          </p:cNvPr>
          <p:cNvSpPr txBox="1"/>
          <p:nvPr/>
        </p:nvSpPr>
        <p:spPr>
          <a:xfrm>
            <a:off x="7106154" y="2497158"/>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13.7</a:t>
            </a:r>
          </a:p>
        </p:txBody>
      </p:sp>
      <p:sp>
        <p:nvSpPr>
          <p:cNvPr id="144" name="TextBox 21">
            <a:extLst>
              <a:ext uri="{FF2B5EF4-FFF2-40B4-BE49-F238E27FC236}">
                <a16:creationId xmlns:a16="http://schemas.microsoft.com/office/drawing/2014/main" id="{24419F3D-F879-C4C1-0D1E-CE4A95466FA8}"/>
              </a:ext>
            </a:extLst>
          </p:cNvPr>
          <p:cNvSpPr txBox="1"/>
          <p:nvPr/>
        </p:nvSpPr>
        <p:spPr>
          <a:xfrm>
            <a:off x="7427586" y="2485729"/>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13.9</a:t>
            </a:r>
          </a:p>
        </p:txBody>
      </p:sp>
      <p:sp>
        <p:nvSpPr>
          <p:cNvPr id="145" name="TextBox 21">
            <a:extLst>
              <a:ext uri="{FF2B5EF4-FFF2-40B4-BE49-F238E27FC236}">
                <a16:creationId xmlns:a16="http://schemas.microsoft.com/office/drawing/2014/main" id="{D6CCA9D6-B18A-DC2F-FB5D-E70D8E414120}"/>
              </a:ext>
            </a:extLst>
          </p:cNvPr>
          <p:cNvSpPr txBox="1"/>
          <p:nvPr/>
        </p:nvSpPr>
        <p:spPr>
          <a:xfrm>
            <a:off x="904554" y="5523444"/>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159</a:t>
            </a:r>
          </a:p>
        </p:txBody>
      </p:sp>
      <p:sp>
        <p:nvSpPr>
          <p:cNvPr id="146" name="TextBox 21">
            <a:extLst>
              <a:ext uri="{FF2B5EF4-FFF2-40B4-BE49-F238E27FC236}">
                <a16:creationId xmlns:a16="http://schemas.microsoft.com/office/drawing/2014/main" id="{5F23F2F0-9443-1CFC-CB88-A8E4BA326CE1}"/>
              </a:ext>
            </a:extLst>
          </p:cNvPr>
          <p:cNvSpPr txBox="1"/>
          <p:nvPr/>
        </p:nvSpPr>
        <p:spPr>
          <a:xfrm>
            <a:off x="1263337" y="5523878"/>
            <a:ext cx="404973"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166</a:t>
            </a:r>
          </a:p>
        </p:txBody>
      </p:sp>
      <p:sp>
        <p:nvSpPr>
          <p:cNvPr id="147" name="TextBox 21">
            <a:extLst>
              <a:ext uri="{FF2B5EF4-FFF2-40B4-BE49-F238E27FC236}">
                <a16:creationId xmlns:a16="http://schemas.microsoft.com/office/drawing/2014/main" id="{98BE8A3C-DE09-A9EC-D87C-B64DB056D8BC}"/>
              </a:ext>
            </a:extLst>
          </p:cNvPr>
          <p:cNvSpPr txBox="1"/>
          <p:nvPr/>
        </p:nvSpPr>
        <p:spPr>
          <a:xfrm>
            <a:off x="1547749" y="5513049"/>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170</a:t>
            </a:r>
          </a:p>
        </p:txBody>
      </p:sp>
      <p:sp>
        <p:nvSpPr>
          <p:cNvPr id="148" name="TextBox 21">
            <a:extLst>
              <a:ext uri="{FF2B5EF4-FFF2-40B4-BE49-F238E27FC236}">
                <a16:creationId xmlns:a16="http://schemas.microsoft.com/office/drawing/2014/main" id="{A7055C7D-D412-F5F2-EE54-0946D8E8DB17}"/>
              </a:ext>
            </a:extLst>
          </p:cNvPr>
          <p:cNvSpPr txBox="1"/>
          <p:nvPr/>
        </p:nvSpPr>
        <p:spPr>
          <a:xfrm>
            <a:off x="1894866" y="5451424"/>
            <a:ext cx="479746" cy="246221"/>
          </a:xfrm>
          <a:prstGeom prst="rect">
            <a:avLst/>
          </a:prstGeom>
          <a:noFill/>
        </p:spPr>
        <p:txBody>
          <a:bodyPr wrap="square" rtlCol="0">
            <a:spAutoFit/>
          </a:bodyPr>
          <a:lstStyle/>
          <a:p>
            <a:pPr algn="ctr"/>
            <a:r>
              <a:rPr lang="en-US" sz="1000" dirty="0">
                <a:latin typeface="Arial" panose="020B0604020202020204" pitchFamily="34" charset="0"/>
                <a:ea typeface="ＭＳ Ｐゴシック" panose="020B0600070205080204" pitchFamily="50" charset="-128"/>
                <a:cs typeface="Arial" panose="020B0604020202020204" pitchFamily="34" charset="0"/>
              </a:rPr>
              <a:t>193</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TextBox 21">
            <a:extLst>
              <a:ext uri="{FF2B5EF4-FFF2-40B4-BE49-F238E27FC236}">
                <a16:creationId xmlns:a16="http://schemas.microsoft.com/office/drawing/2014/main" id="{E5755040-1FBC-1EAB-B1AB-48E8216C30B0}"/>
              </a:ext>
            </a:extLst>
          </p:cNvPr>
          <p:cNvSpPr txBox="1"/>
          <p:nvPr/>
        </p:nvSpPr>
        <p:spPr>
          <a:xfrm>
            <a:off x="2213507" y="5414653"/>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197</a:t>
            </a:r>
          </a:p>
        </p:txBody>
      </p:sp>
      <p:sp>
        <p:nvSpPr>
          <p:cNvPr id="150" name="TextBox 21">
            <a:extLst>
              <a:ext uri="{FF2B5EF4-FFF2-40B4-BE49-F238E27FC236}">
                <a16:creationId xmlns:a16="http://schemas.microsoft.com/office/drawing/2014/main" id="{95A72385-71EC-6E69-9207-087CF941CB31}"/>
              </a:ext>
            </a:extLst>
          </p:cNvPr>
          <p:cNvSpPr txBox="1"/>
          <p:nvPr/>
        </p:nvSpPr>
        <p:spPr>
          <a:xfrm>
            <a:off x="2536825" y="5406479"/>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197</a:t>
            </a:r>
          </a:p>
        </p:txBody>
      </p:sp>
      <p:sp>
        <p:nvSpPr>
          <p:cNvPr id="152" name="TextBox 21">
            <a:extLst>
              <a:ext uri="{FF2B5EF4-FFF2-40B4-BE49-F238E27FC236}">
                <a16:creationId xmlns:a16="http://schemas.microsoft.com/office/drawing/2014/main" id="{7C35BCB8-C7B9-3BE0-91FE-FF14EDFE4630}"/>
              </a:ext>
            </a:extLst>
          </p:cNvPr>
          <p:cNvSpPr txBox="1"/>
          <p:nvPr/>
        </p:nvSpPr>
        <p:spPr>
          <a:xfrm>
            <a:off x="2879265" y="5351818"/>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227</a:t>
            </a:r>
          </a:p>
        </p:txBody>
      </p:sp>
      <p:sp>
        <p:nvSpPr>
          <p:cNvPr id="153" name="TextBox 21">
            <a:extLst>
              <a:ext uri="{FF2B5EF4-FFF2-40B4-BE49-F238E27FC236}">
                <a16:creationId xmlns:a16="http://schemas.microsoft.com/office/drawing/2014/main" id="{A907C25D-4FA8-DB04-A30C-56598805EBC7}"/>
              </a:ext>
            </a:extLst>
          </p:cNvPr>
          <p:cNvSpPr txBox="1"/>
          <p:nvPr/>
        </p:nvSpPr>
        <p:spPr>
          <a:xfrm>
            <a:off x="3211981" y="5333427"/>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233</a:t>
            </a:r>
          </a:p>
        </p:txBody>
      </p:sp>
      <p:sp>
        <p:nvSpPr>
          <p:cNvPr id="154" name="TextBox 21">
            <a:extLst>
              <a:ext uri="{FF2B5EF4-FFF2-40B4-BE49-F238E27FC236}">
                <a16:creationId xmlns:a16="http://schemas.microsoft.com/office/drawing/2014/main" id="{28A74D0C-6403-3AB9-7FD6-E03E77BA0523}"/>
              </a:ext>
            </a:extLst>
          </p:cNvPr>
          <p:cNvSpPr txBox="1"/>
          <p:nvPr/>
        </p:nvSpPr>
        <p:spPr>
          <a:xfrm>
            <a:off x="3555170" y="5333427"/>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234</a:t>
            </a:r>
          </a:p>
        </p:txBody>
      </p:sp>
      <p:sp>
        <p:nvSpPr>
          <p:cNvPr id="155" name="TextBox 21">
            <a:extLst>
              <a:ext uri="{FF2B5EF4-FFF2-40B4-BE49-F238E27FC236}">
                <a16:creationId xmlns:a16="http://schemas.microsoft.com/office/drawing/2014/main" id="{9607AE47-D048-6E8C-F065-FDF5C8133FA2}"/>
              </a:ext>
            </a:extLst>
          </p:cNvPr>
          <p:cNvSpPr txBox="1"/>
          <p:nvPr/>
        </p:nvSpPr>
        <p:spPr>
          <a:xfrm>
            <a:off x="3884956" y="5310401"/>
            <a:ext cx="479746" cy="246221"/>
          </a:xfrm>
          <a:prstGeom prst="rect">
            <a:avLst/>
          </a:prstGeom>
          <a:noFill/>
        </p:spPr>
        <p:txBody>
          <a:bodyPr wrap="square" rtlCol="0">
            <a:spAutoFit/>
          </a:bodyPr>
          <a:lstStyle/>
          <a:p>
            <a:pPr algn="ctr"/>
            <a:r>
              <a:rPr lang="en-US" sz="1000" dirty="0">
                <a:latin typeface="Arial" panose="020B0604020202020204" pitchFamily="34" charset="0"/>
                <a:ea typeface="ＭＳ Ｐゴシック" panose="020B0600070205080204" pitchFamily="50" charset="-128"/>
                <a:cs typeface="Arial" panose="020B0604020202020204" pitchFamily="34" charset="0"/>
              </a:rPr>
              <a:t>245</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6" name="TextBox 21">
            <a:extLst>
              <a:ext uri="{FF2B5EF4-FFF2-40B4-BE49-F238E27FC236}">
                <a16:creationId xmlns:a16="http://schemas.microsoft.com/office/drawing/2014/main" id="{85CB94D6-1CE6-B0A4-EF1B-94CE75057E7A}"/>
              </a:ext>
            </a:extLst>
          </p:cNvPr>
          <p:cNvSpPr txBox="1"/>
          <p:nvPr/>
        </p:nvSpPr>
        <p:spPr>
          <a:xfrm>
            <a:off x="4208794" y="5300082"/>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251</a:t>
            </a:r>
          </a:p>
        </p:txBody>
      </p:sp>
      <p:sp>
        <p:nvSpPr>
          <p:cNvPr id="157" name="TextBox 21">
            <a:extLst>
              <a:ext uri="{FF2B5EF4-FFF2-40B4-BE49-F238E27FC236}">
                <a16:creationId xmlns:a16="http://schemas.microsoft.com/office/drawing/2014/main" id="{5A08D715-A3DD-3D60-CE9C-14071B951D77}"/>
              </a:ext>
            </a:extLst>
          </p:cNvPr>
          <p:cNvSpPr txBox="1"/>
          <p:nvPr/>
        </p:nvSpPr>
        <p:spPr>
          <a:xfrm>
            <a:off x="4542389" y="5242932"/>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273</a:t>
            </a:r>
          </a:p>
        </p:txBody>
      </p:sp>
      <p:sp>
        <p:nvSpPr>
          <p:cNvPr id="158" name="TextBox 21">
            <a:extLst>
              <a:ext uri="{FF2B5EF4-FFF2-40B4-BE49-F238E27FC236}">
                <a16:creationId xmlns:a16="http://schemas.microsoft.com/office/drawing/2014/main" id="{64AC68C7-147A-029F-E33E-F3536F939DF6}"/>
              </a:ext>
            </a:extLst>
          </p:cNvPr>
          <p:cNvSpPr txBox="1"/>
          <p:nvPr/>
        </p:nvSpPr>
        <p:spPr>
          <a:xfrm>
            <a:off x="4866815" y="5195465"/>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295</a:t>
            </a:r>
          </a:p>
        </p:txBody>
      </p:sp>
      <p:sp>
        <p:nvSpPr>
          <p:cNvPr id="159" name="TextBox 21">
            <a:extLst>
              <a:ext uri="{FF2B5EF4-FFF2-40B4-BE49-F238E27FC236}">
                <a16:creationId xmlns:a16="http://schemas.microsoft.com/office/drawing/2014/main" id="{E9888A43-AF78-5E52-1A2E-9D2DA6156E96}"/>
              </a:ext>
            </a:extLst>
          </p:cNvPr>
          <p:cNvSpPr txBox="1"/>
          <p:nvPr/>
        </p:nvSpPr>
        <p:spPr>
          <a:xfrm>
            <a:off x="5191241" y="5138791"/>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309</a:t>
            </a:r>
          </a:p>
        </p:txBody>
      </p:sp>
      <p:sp>
        <p:nvSpPr>
          <p:cNvPr id="160" name="TextBox 21">
            <a:extLst>
              <a:ext uri="{FF2B5EF4-FFF2-40B4-BE49-F238E27FC236}">
                <a16:creationId xmlns:a16="http://schemas.microsoft.com/office/drawing/2014/main" id="{1FC2E8BD-40D0-8505-2089-529EA8A29DC0}"/>
              </a:ext>
            </a:extLst>
          </p:cNvPr>
          <p:cNvSpPr txBox="1"/>
          <p:nvPr/>
        </p:nvSpPr>
        <p:spPr>
          <a:xfrm>
            <a:off x="5514754" y="5060249"/>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341</a:t>
            </a:r>
          </a:p>
        </p:txBody>
      </p:sp>
      <p:sp>
        <p:nvSpPr>
          <p:cNvPr id="161" name="TextBox 21">
            <a:extLst>
              <a:ext uri="{FF2B5EF4-FFF2-40B4-BE49-F238E27FC236}">
                <a16:creationId xmlns:a16="http://schemas.microsoft.com/office/drawing/2014/main" id="{F874D2E9-8343-7D43-A287-2AE57D3D1281}"/>
              </a:ext>
            </a:extLst>
          </p:cNvPr>
          <p:cNvSpPr txBox="1"/>
          <p:nvPr/>
        </p:nvSpPr>
        <p:spPr>
          <a:xfrm>
            <a:off x="5848165" y="4988588"/>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363</a:t>
            </a:r>
          </a:p>
        </p:txBody>
      </p:sp>
      <p:sp>
        <p:nvSpPr>
          <p:cNvPr id="162" name="TextBox 21">
            <a:extLst>
              <a:ext uri="{FF2B5EF4-FFF2-40B4-BE49-F238E27FC236}">
                <a16:creationId xmlns:a16="http://schemas.microsoft.com/office/drawing/2014/main" id="{8348C18E-C743-8690-C409-BC440628883E}"/>
              </a:ext>
            </a:extLst>
          </p:cNvPr>
          <p:cNvSpPr txBox="1"/>
          <p:nvPr/>
        </p:nvSpPr>
        <p:spPr>
          <a:xfrm>
            <a:off x="6181576" y="4989626"/>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362</a:t>
            </a:r>
          </a:p>
        </p:txBody>
      </p:sp>
      <p:sp>
        <p:nvSpPr>
          <p:cNvPr id="163" name="TextBox 21">
            <a:extLst>
              <a:ext uri="{FF2B5EF4-FFF2-40B4-BE49-F238E27FC236}">
                <a16:creationId xmlns:a16="http://schemas.microsoft.com/office/drawing/2014/main" id="{65856DFC-AD0D-DDCE-8937-186D0DB82096}"/>
              </a:ext>
            </a:extLst>
          </p:cNvPr>
          <p:cNvSpPr txBox="1"/>
          <p:nvPr/>
        </p:nvSpPr>
        <p:spPr>
          <a:xfrm>
            <a:off x="6505089" y="4963853"/>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379</a:t>
            </a:r>
          </a:p>
        </p:txBody>
      </p:sp>
      <p:sp>
        <p:nvSpPr>
          <p:cNvPr id="164" name="TextBox 21">
            <a:extLst>
              <a:ext uri="{FF2B5EF4-FFF2-40B4-BE49-F238E27FC236}">
                <a16:creationId xmlns:a16="http://schemas.microsoft.com/office/drawing/2014/main" id="{D28880D2-5C28-4C6A-2936-CF36CEA2B6D3}"/>
              </a:ext>
            </a:extLst>
          </p:cNvPr>
          <p:cNvSpPr txBox="1"/>
          <p:nvPr/>
        </p:nvSpPr>
        <p:spPr>
          <a:xfrm>
            <a:off x="6837915" y="4910593"/>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396</a:t>
            </a:r>
          </a:p>
        </p:txBody>
      </p:sp>
      <p:sp>
        <p:nvSpPr>
          <p:cNvPr id="165" name="TextBox 21">
            <a:extLst>
              <a:ext uri="{FF2B5EF4-FFF2-40B4-BE49-F238E27FC236}">
                <a16:creationId xmlns:a16="http://schemas.microsoft.com/office/drawing/2014/main" id="{B46FEE51-75D5-B215-E56E-631A779D759B}"/>
              </a:ext>
            </a:extLst>
          </p:cNvPr>
          <p:cNvSpPr txBox="1"/>
          <p:nvPr/>
        </p:nvSpPr>
        <p:spPr>
          <a:xfrm>
            <a:off x="7156947" y="4874093"/>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418</a:t>
            </a:r>
          </a:p>
        </p:txBody>
      </p:sp>
      <p:sp>
        <p:nvSpPr>
          <p:cNvPr id="166" name="TextBox 21">
            <a:extLst>
              <a:ext uri="{FF2B5EF4-FFF2-40B4-BE49-F238E27FC236}">
                <a16:creationId xmlns:a16="http://schemas.microsoft.com/office/drawing/2014/main" id="{22EE2E13-1CCD-BAB5-900F-6D0FB2818F7F}"/>
              </a:ext>
            </a:extLst>
          </p:cNvPr>
          <p:cNvSpPr txBox="1"/>
          <p:nvPr/>
        </p:nvSpPr>
        <p:spPr>
          <a:xfrm>
            <a:off x="7489807" y="4840742"/>
            <a:ext cx="479746"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419</a:t>
            </a:r>
          </a:p>
        </p:txBody>
      </p:sp>
    </p:spTree>
    <p:extLst>
      <p:ext uri="{BB962C8B-B14F-4D97-AF65-F5344CB8AC3E}">
        <p14:creationId xmlns:p14="http://schemas.microsoft.com/office/powerpoint/2010/main" val="246100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1235644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83604"/>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88150" y="2471478"/>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graphicFrame>
        <p:nvGraphicFramePr>
          <p:cNvPr id="48" name="Chart 3"/>
          <p:cNvGraphicFramePr/>
          <p:nvPr>
            <p:custDataLst>
              <p:tags r:id="rId3"/>
            </p:custDataLst>
            <p:extLst>
              <p:ext uri="{D42A27DB-BD31-4B8C-83A1-F6EECF244321}">
                <p14:modId xmlns:p14="http://schemas.microsoft.com/office/powerpoint/2010/main" val="1823371337"/>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0" name="Chart 39">
            <a:extLst>
              <a:ext uri="{FF2B5EF4-FFF2-40B4-BE49-F238E27FC236}">
                <a16:creationId xmlns:a16="http://schemas.microsoft.com/office/drawing/2014/main" id="{76B8498A-110E-4A6C-AC0E-60EEF9A32D83}"/>
              </a:ext>
            </a:extLst>
          </p:cNvPr>
          <p:cNvGraphicFramePr/>
          <p:nvPr>
            <p:custDataLst>
              <p:tags r:id="rId4"/>
            </p:custDataLst>
            <p:extLst>
              <p:ext uri="{D42A27DB-BD31-4B8C-83A1-F6EECF244321}">
                <p14:modId xmlns:p14="http://schemas.microsoft.com/office/powerpoint/2010/main" val="3578132462"/>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6"/>
          </a:graphicData>
        </a:graphic>
      </p:graphicFrame>
      <p:sp>
        <p:nvSpPr>
          <p:cNvPr id="38" name="テキスト プレースホルダ 9">
            <a:extLst>
              <a:ext uri="{FF2B5EF4-FFF2-40B4-BE49-F238E27FC236}">
                <a16:creationId xmlns:a16="http://schemas.microsoft.com/office/drawing/2014/main" id="{06BA4B2E-026B-428A-B4A2-466956C292A4}"/>
              </a:ext>
            </a:extLst>
          </p:cNvPr>
          <p:cNvSpPr>
            <a:spLocks noGrp="1"/>
          </p:cNvSpPr>
          <p:nvPr>
            <p:custDataLst>
              <p:tags r:id="rId5"/>
            </p:custDataLst>
          </p:nvPr>
        </p:nvSpPr>
        <p:spPr bwMode="gray">
          <a:xfrm>
            <a:off x="6716713" y="3287713"/>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88A8D0-6AFA-4C05-B6BC-F5063391BA5D}" type="datetime'''''''''''8''''.''7''''''''''''''''''''''%'''''''''''''''''">
              <a:rPr lang="en-US" altLang="en-US" smtClean="0">
                <a:effectLst/>
              </a:rPr>
              <a:pPr/>
              <a:t>8.7%</a:t>
            </a:fld>
            <a:endParaRPr lang="ja-JP" altLang="en-US" dirty="0">
              <a:sym typeface="+mn-lt"/>
            </a:endParaRPr>
          </a:p>
        </p:txBody>
      </p:sp>
      <p:sp>
        <p:nvSpPr>
          <p:cNvPr id="52" name="Rectangle 51"/>
          <p:cNvSpPr/>
          <p:nvPr>
            <p:custDataLst>
              <p:tags r:id="rId6"/>
            </p:custDataLst>
          </p:nvPr>
        </p:nvSpPr>
        <p:spPr bwMode="gray">
          <a:xfrm>
            <a:off x="56054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7"/>
            </p:custDataLst>
          </p:nvPr>
        </p:nvSpPr>
        <p:spPr bwMode="gray">
          <a:xfrm>
            <a:off x="2936776"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8"/>
            </p:custDataLst>
          </p:nvPr>
        </p:nvSpPr>
        <p:spPr bwMode="gray">
          <a:xfrm>
            <a:off x="45577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9"/>
            </p:custDataLst>
          </p:nvPr>
        </p:nvSpPr>
        <p:spPr bwMode="auto">
          <a:xfrm>
            <a:off x="3273326"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55" name="テキスト プレースホルダ 9"/>
          <p:cNvSpPr>
            <a:spLocks noGrp="1"/>
          </p:cNvSpPr>
          <p:nvPr>
            <p:custDataLst>
              <p:tags r:id="rId10"/>
            </p:custDataLst>
          </p:nvPr>
        </p:nvSpPr>
        <p:spPr bwMode="auto">
          <a:xfrm>
            <a:off x="48942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1"/>
            </p:custDataLst>
          </p:nvPr>
        </p:nvSpPr>
        <p:spPr bwMode="auto">
          <a:xfrm>
            <a:off x="59420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年のマレーシアでの死亡要因は、「非感染性疾患」の割合が最も高く、約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2286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右矢印 35">
            <a:extLst>
              <a:ext uri="{FF2B5EF4-FFF2-40B4-BE49-F238E27FC236}">
                <a16:creationId xmlns:a16="http://schemas.microsoft.com/office/drawing/2014/main" id="{4ADF12DD-CD2C-4F27-81A6-163548A508B6}"/>
              </a:ext>
            </a:extLst>
          </p:cNvPr>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441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603553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年にかけては、「妊産婦・新生児の障害」等の「感染症」の割合が減少し、「心血管疾患」や「新生物」等の「非感染症」が増加している。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位が「非感染性疾患」であり、全体の死亡要因の約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7" name="Chart 96">
            <a:extLst>
              <a:ext uri="{FF2B5EF4-FFF2-40B4-BE49-F238E27FC236}">
                <a16:creationId xmlns:a16="http://schemas.microsoft.com/office/drawing/2014/main" id="{879FFE64-4B32-4E7F-B87E-685696714CFF}"/>
              </a:ext>
            </a:extLst>
          </p:cNvPr>
          <p:cNvGraphicFramePr/>
          <p:nvPr>
            <p:custDataLst>
              <p:tags r:id="rId3"/>
            </p:custDataLst>
            <p:extLst>
              <p:ext uri="{D42A27DB-BD31-4B8C-83A1-F6EECF244321}">
                <p14:modId xmlns:p14="http://schemas.microsoft.com/office/powerpoint/2010/main" val="3949706044"/>
              </p:ext>
            </p:extLst>
          </p:nvPr>
        </p:nvGraphicFramePr>
        <p:xfrm>
          <a:off x="241300" y="4619625"/>
          <a:ext cx="9590088" cy="1579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1" name="Chart 80">
            <a:extLst>
              <a:ext uri="{FF2B5EF4-FFF2-40B4-BE49-F238E27FC236}">
                <a16:creationId xmlns:a16="http://schemas.microsoft.com/office/drawing/2014/main" id="{C8434640-141D-4DB0-86F0-A1BC9EC741C9}"/>
              </a:ext>
            </a:extLst>
          </p:cNvPr>
          <p:cNvGraphicFramePr/>
          <p:nvPr>
            <p:custDataLst>
              <p:tags r:id="rId4"/>
            </p:custDataLst>
            <p:extLst>
              <p:ext uri="{D42A27DB-BD31-4B8C-83A1-F6EECF244321}">
                <p14:modId xmlns:p14="http://schemas.microsoft.com/office/powerpoint/2010/main" val="1363743057"/>
              </p:ext>
            </p:extLst>
          </p:nvPr>
        </p:nvGraphicFramePr>
        <p:xfrm>
          <a:off x="442913" y="3209925"/>
          <a:ext cx="9186862" cy="1341438"/>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38" name="Group 37">
            <a:extLst>
              <a:ext uri="{FF2B5EF4-FFF2-40B4-BE49-F238E27FC236}">
                <a16:creationId xmlns:a16="http://schemas.microsoft.com/office/drawing/2014/main" id="{9ED0EED8-29B5-48DE-83EB-1D7936AB0ADC}"/>
              </a:ext>
            </a:extLst>
          </p:cNvPr>
          <p:cNvGrpSpPr/>
          <p:nvPr/>
        </p:nvGrpSpPr>
        <p:grpSpPr>
          <a:xfrm>
            <a:off x="200025" y="2049926"/>
            <a:ext cx="9505950" cy="288032"/>
            <a:chOff x="218907" y="2141366"/>
            <a:chExt cx="9397133" cy="288032"/>
          </a:xfrm>
        </p:grpSpPr>
        <p:cxnSp>
          <p:nvCxnSpPr>
            <p:cNvPr id="76" name="直線コネクタ 75"/>
            <p:cNvCxnSpPr>
              <a:cxnSpLocks/>
            </p:cNvCxnSpPr>
            <p:nvPr/>
          </p:nvCxnSpPr>
          <p:spPr>
            <a:xfrm>
              <a:off x="218907" y="2429398"/>
              <a:ext cx="939713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218907" y="2141366"/>
              <a:ext cx="9397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4160912" y="3822700"/>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1928664" y="3822700"/>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p:cNvSpPr txBox="1"/>
          <p:nvPr/>
        </p:nvSpPr>
        <p:spPr>
          <a:xfrm>
            <a:off x="5751159" y="3708400"/>
            <a:ext cx="30097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6237690" y="3708400"/>
            <a:ext cx="192360"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111863" y="3776663"/>
            <a:ext cx="434082" cy="207963"/>
          </a:xfrm>
          <a:prstGeom prst="rect">
            <a:avLst/>
          </a:prstGeom>
          <a:noFill/>
        </p:spPr>
        <p:txBody>
          <a:bodyPr wrap="square" rtlCol="0" anchor="ctr">
            <a:spAutoFit/>
          </a:bodyPr>
          <a:lstStyle/>
          <a:p>
            <a:r>
              <a:rPr kumimoji="1" lang="en-US" altLang="ja-JP" sz="750" b="1" dirty="0">
                <a:latin typeface="+mj-lt"/>
                <a:ea typeface="ＭＳ Ｐゴシック" panose="020B0600070205080204" pitchFamily="50" charset="-128"/>
                <a:cs typeface="Arial" panose="020B0604020202020204" pitchFamily="34" charset="0"/>
              </a:rPr>
              <a:t>2019</a:t>
            </a:r>
            <a:endParaRPr kumimoji="1" lang="ja-JP" altLang="en-US" sz="750" b="1"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11863" y="5219700"/>
            <a:ext cx="648072" cy="207963"/>
          </a:xfrm>
          <a:prstGeom prst="rect">
            <a:avLst/>
          </a:prstGeom>
          <a:noFill/>
        </p:spPr>
        <p:txBody>
          <a:bodyPr wrap="square" rtlCol="0">
            <a:spAutoFit/>
          </a:bodyPr>
          <a:lstStyle/>
          <a:p>
            <a:r>
              <a:rPr kumimoji="1" lang="en-US" altLang="ja-JP" sz="750" b="1"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テキスト ボックス 130"/>
          <p:cNvSpPr txBox="1">
            <a:spLocks/>
          </p:cNvSpPr>
          <p:nvPr/>
        </p:nvSpPr>
        <p:spPr>
          <a:xfrm>
            <a:off x="5638664" y="2741865"/>
            <a:ext cx="1895013" cy="55399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神経疾患／その他の非感染性疾患／</a:t>
            </a:r>
          </a:p>
          <a:p>
            <a:r>
              <a:rPr lang="ja-JP" altLang="en-US" sz="750" dirty="0"/>
              <a:t>皮膚及び皮下疾患／物質使用障害／</a:t>
            </a:r>
          </a:p>
          <a:p>
            <a:r>
              <a:rPr lang="ja-JP" altLang="en-US" sz="750" dirty="0"/>
              <a:t>筋骨格系疾患／精神障害</a:t>
            </a:r>
          </a:p>
          <a:p>
            <a:r>
              <a:rPr lang="en-US" altLang="ja-JP" sz="750" dirty="0"/>
              <a:t>※</a:t>
            </a:r>
            <a:r>
              <a:rPr lang="ja-JP" altLang="en-US" sz="750" dirty="0"/>
              <a:t>割合の大きい順</a:t>
            </a:r>
          </a:p>
        </p:txBody>
      </p:sp>
      <p:sp>
        <p:nvSpPr>
          <p:cNvPr id="175" name="左中かっこ 174"/>
          <p:cNvSpPr>
            <a:spLocks/>
          </p:cNvSpPr>
          <p:nvPr/>
        </p:nvSpPr>
        <p:spPr>
          <a:xfrm rot="5400000">
            <a:off x="6806574" y="3282085"/>
            <a:ext cx="87894" cy="6480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7" name="テキスト ボックス 176"/>
          <p:cNvSpPr txBox="1"/>
          <p:nvPr/>
        </p:nvSpPr>
        <p:spPr>
          <a:xfrm>
            <a:off x="5238450" y="3765550"/>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84" name="直線コネクタ 183"/>
          <p:cNvCxnSpPr>
            <a:cxnSpLocks/>
            <a:stCxn id="131" idx="2"/>
            <a:endCxn id="175" idx="1"/>
          </p:cNvCxnSpPr>
          <p:nvPr/>
        </p:nvCxnSpPr>
        <p:spPr>
          <a:xfrm>
            <a:off x="6586171" y="3295863"/>
            <a:ext cx="264350" cy="2662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197611" y="2430583"/>
            <a:ext cx="1163546" cy="648528"/>
            <a:chOff x="-1179691" y="716065"/>
            <a:chExt cx="1163546" cy="648528"/>
          </a:xfrm>
        </p:grpSpPr>
        <p:sp>
          <p:nvSpPr>
            <p:cNvPr id="87" name="正方形/長方形 86"/>
            <p:cNvSpPr/>
            <p:nvPr/>
          </p:nvSpPr>
          <p:spPr>
            <a:xfrm>
              <a:off x="-1179691" y="716065"/>
              <a:ext cx="1163545"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4482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1784648" y="5265738"/>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61" name="テキスト ボックス 60"/>
          <p:cNvSpPr txBox="1"/>
          <p:nvPr/>
        </p:nvSpPr>
        <p:spPr>
          <a:xfrm>
            <a:off x="4160912" y="5264150"/>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8" name="テキスト ボックス 137"/>
          <p:cNvSpPr txBox="1"/>
          <p:nvPr/>
        </p:nvSpPr>
        <p:spPr>
          <a:xfrm>
            <a:off x="4994607" y="5207000"/>
            <a:ext cx="38472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2" name="テキスト ボックス 61"/>
          <p:cNvSpPr txBox="1"/>
          <p:nvPr/>
        </p:nvSpPr>
        <p:spPr>
          <a:xfrm>
            <a:off x="5541611" y="5149850"/>
            <a:ext cx="30097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5922906" y="5207000"/>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7" name="テキスト ボックス 106"/>
          <p:cNvSpPr txBox="1"/>
          <p:nvPr/>
        </p:nvSpPr>
        <p:spPr>
          <a:xfrm>
            <a:off x="7050518" y="5207000"/>
            <a:ext cx="548653"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64" name="テキスト ボックス 63"/>
          <p:cNvSpPr txBox="1"/>
          <p:nvPr/>
        </p:nvSpPr>
        <p:spPr>
          <a:xfrm>
            <a:off x="7307816" y="3822700"/>
            <a:ext cx="1029560"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5" name="テキスト ボックス 114"/>
          <p:cNvSpPr txBox="1"/>
          <p:nvPr/>
        </p:nvSpPr>
        <p:spPr>
          <a:xfrm>
            <a:off x="7804567" y="5149850"/>
            <a:ext cx="33663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8900852" y="3765550"/>
            <a:ext cx="19236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748933" y="5207000"/>
            <a:ext cx="19236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a:spLocks/>
          </p:cNvSpPr>
          <p:nvPr/>
        </p:nvSpPr>
        <p:spPr>
          <a:xfrm rot="5400000">
            <a:off x="8532330" y="3426698"/>
            <a:ext cx="87894" cy="35877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a:spLocks/>
          </p:cNvSpPr>
          <p:nvPr/>
        </p:nvSpPr>
        <p:spPr>
          <a:xfrm>
            <a:off x="7633528" y="2741865"/>
            <a:ext cx="1895013" cy="55399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その他の感染症／腸管感染症／妊産婦・新生児の障害／</a:t>
            </a:r>
            <a:r>
              <a:rPr lang="en-US" altLang="ja-JP" sz="750" dirty="0"/>
              <a:t>HIV /</a:t>
            </a:r>
            <a:r>
              <a:rPr lang="ja-JP" altLang="en-US" sz="750" dirty="0"/>
              <a:t>エイズ・性感染症／顧みられない熱帯病とマラリア／栄養失調</a:t>
            </a:r>
          </a:p>
          <a:p>
            <a:r>
              <a:rPr lang="en-US" altLang="ja-JP" sz="750" dirty="0"/>
              <a:t>※</a:t>
            </a:r>
            <a:r>
              <a:rPr lang="ja-JP" altLang="en-US" sz="750" dirty="0"/>
              <a:t>割合の大きい順</a:t>
            </a:r>
          </a:p>
        </p:txBody>
      </p:sp>
      <p:cxnSp>
        <p:nvCxnSpPr>
          <p:cNvPr id="109" name="直線コネクタ 108"/>
          <p:cNvCxnSpPr>
            <a:cxnSpLocks/>
            <a:stCxn id="108" idx="2"/>
            <a:endCxn id="180" idx="1"/>
          </p:cNvCxnSpPr>
          <p:nvPr/>
        </p:nvCxnSpPr>
        <p:spPr>
          <a:xfrm flipH="1">
            <a:off x="8576277" y="3295863"/>
            <a:ext cx="4758" cy="2662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9063335" y="3711067"/>
            <a:ext cx="492443" cy="338554"/>
          </a:xfrm>
          <a:prstGeom prst="rect">
            <a:avLst/>
          </a:prstGeom>
        </p:spPr>
        <p:txBody>
          <a:bodyPr wrap="square" anchor="ctr">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7" name="正方形/長方形 66"/>
          <p:cNvSpPr/>
          <p:nvPr/>
        </p:nvSpPr>
        <p:spPr>
          <a:xfrm>
            <a:off x="8971971" y="5153025"/>
            <a:ext cx="492443" cy="338138"/>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8" name="テキスト ボックス 67"/>
          <p:cNvSpPr txBox="1"/>
          <p:nvPr/>
        </p:nvSpPr>
        <p:spPr>
          <a:xfrm flipH="1">
            <a:off x="9481026" y="3708400"/>
            <a:ext cx="36583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endParaRPr lang="en-US" altLang="zh-TW" dirty="0"/>
          </a:p>
          <a:p>
            <a:r>
              <a:rPr lang="zh-TW" altLang="en-US" dirty="0"/>
              <a:t>暴力</a:t>
            </a:r>
          </a:p>
        </p:txBody>
      </p:sp>
      <p:sp>
        <p:nvSpPr>
          <p:cNvPr id="132" name="左中かっこ 131"/>
          <p:cNvSpPr>
            <a:spLocks/>
          </p:cNvSpPr>
          <p:nvPr/>
        </p:nvSpPr>
        <p:spPr>
          <a:xfrm rot="5400000">
            <a:off x="6551613" y="4706938"/>
            <a:ext cx="77239" cy="6699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5085445" y="4356100"/>
            <a:ext cx="1895013"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その他の非感染性疾患／神経疾患／</a:t>
            </a:r>
          </a:p>
          <a:p>
            <a:r>
              <a:rPr lang="ja-JP" altLang="en-US" sz="750" dirty="0"/>
              <a:t>物質使用障害／皮膚及び皮下疾患／筋骨格系疾患</a:t>
            </a:r>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6032952" y="4910138"/>
            <a:ext cx="557280" cy="93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左中かっこ 68"/>
          <p:cNvSpPr>
            <a:spLocks/>
          </p:cNvSpPr>
          <p:nvPr/>
        </p:nvSpPr>
        <p:spPr>
          <a:xfrm rot="5400000">
            <a:off x="8312150" y="4837113"/>
            <a:ext cx="77240" cy="40957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70" name="テキスト ボックス 69"/>
          <p:cNvSpPr txBox="1">
            <a:spLocks/>
          </p:cNvSpPr>
          <p:nvPr/>
        </p:nvSpPr>
        <p:spPr>
          <a:xfrm>
            <a:off x="7403408" y="4356100"/>
            <a:ext cx="1895013"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腸管感染症／顧みられない熱帯病とマラリア／栄養失調／</a:t>
            </a:r>
            <a:r>
              <a:rPr lang="en-US" altLang="ja-JP" sz="750" dirty="0"/>
              <a:t>HIV /</a:t>
            </a:r>
            <a:r>
              <a:rPr lang="ja-JP" altLang="en-US" sz="750" dirty="0"/>
              <a:t>エイズ・性感染症</a:t>
            </a:r>
          </a:p>
          <a:p>
            <a:r>
              <a:rPr lang="en-US" altLang="ja-JP" sz="750" dirty="0"/>
              <a:t>※</a:t>
            </a:r>
            <a:r>
              <a:rPr lang="ja-JP" altLang="en-US" sz="750" dirty="0"/>
              <a:t>割合の大きい順</a:t>
            </a:r>
          </a:p>
        </p:txBody>
      </p:sp>
      <p:cxnSp>
        <p:nvCxnSpPr>
          <p:cNvPr id="71" name="直線コネクタ 70"/>
          <p:cNvCxnSpPr>
            <a:cxnSpLocks/>
            <a:stCxn id="69" idx="1"/>
            <a:endCxn id="70" idx="2"/>
          </p:cNvCxnSpPr>
          <p:nvPr/>
        </p:nvCxnSpPr>
        <p:spPr>
          <a:xfrm flipV="1">
            <a:off x="8350770" y="4910138"/>
            <a:ext cx="145" cy="93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67">
            <a:extLst>
              <a:ext uri="{FF2B5EF4-FFF2-40B4-BE49-F238E27FC236}">
                <a16:creationId xmlns:a16="http://schemas.microsoft.com/office/drawing/2014/main" id="{97F156E6-3855-4EB8-B74A-05BBD665A825}"/>
              </a:ext>
            </a:extLst>
          </p:cNvPr>
          <p:cNvSpPr txBox="1"/>
          <p:nvPr/>
        </p:nvSpPr>
        <p:spPr>
          <a:xfrm flipH="1">
            <a:off x="9481026" y="5149850"/>
            <a:ext cx="36583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endParaRPr lang="en-US" altLang="zh-TW" dirty="0"/>
          </a:p>
          <a:p>
            <a:r>
              <a:rPr lang="zh-TW" altLang="en-US" dirty="0"/>
              <a:t>暴力</a:t>
            </a:r>
          </a:p>
        </p:txBody>
      </p:sp>
    </p:spTree>
    <p:extLst>
      <p:ext uri="{BB962C8B-B14F-4D97-AF65-F5344CB8AC3E}">
        <p14:creationId xmlns:p14="http://schemas.microsoft.com/office/powerpoint/2010/main" val="187285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hidden="1"/>
          <p:cNvGraphicFramePr>
            <a:graphicFrameLocks noChangeAspect="1"/>
          </p:cNvGraphicFramePr>
          <p:nvPr>
            <p:custDataLst>
              <p:tags r:id="rId1"/>
            </p:custDataLst>
            <p:extLst>
              <p:ext uri="{D42A27DB-BD31-4B8C-83A1-F6EECF244321}">
                <p14:modId xmlns:p14="http://schemas.microsoft.com/office/powerpoint/2010/main" val="592680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14" name="オブジェクト 1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1832809" y="1815836"/>
            <a:ext cx="7906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1821181" y="1418500"/>
            <a:ext cx="6263642"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776286036"/>
              </p:ext>
            </p:extLst>
          </p:nvPr>
        </p:nvGraphicFramePr>
        <p:xfrm>
          <a:off x="2461356" y="1815836"/>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021254" y="1815836"/>
            <a:ext cx="1010116"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450262934"/>
              </p:ext>
            </p:extLst>
          </p:nvPr>
        </p:nvGraphicFramePr>
        <p:xfrm>
          <a:off x="6057137" y="1815836"/>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19.34%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021254" y="4041139"/>
            <a:ext cx="730448"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729223162"/>
              </p:ext>
            </p:extLst>
          </p:nvPr>
        </p:nvGraphicFramePr>
        <p:xfrm>
          <a:off x="6049517" y="411629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068847"/>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92289" y="1102040"/>
            <a:ext cx="9657930"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マレーシアの主要疾患の内訳としては、「</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4478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67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30191963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6" name="オブジェクト 5" hidden="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病院数・病床数の推移</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466725" y="2373640"/>
            <a:ext cx="504825"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82009" y="2322868"/>
            <a:ext cx="360040" cy="107894"/>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186996" y="232286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10858" y="6393807"/>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7416824" cy="14401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2015,16, 17, 18, 19, 20, 21</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Rectangle 44"/>
          <p:cNvSpPr/>
          <p:nvPr>
            <p:custDataLst>
              <p:tags r:id="rId3"/>
            </p:custDataLst>
          </p:nvPr>
        </p:nvSpPr>
        <p:spPr bwMode="gray">
          <a:xfrm>
            <a:off x="3794125" y="2163763"/>
            <a:ext cx="160338" cy="1206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Rectangle 43"/>
          <p:cNvSpPr/>
          <p:nvPr>
            <p:custDataLst>
              <p:tags r:id="rId4"/>
            </p:custDataLst>
          </p:nvPr>
        </p:nvSpPr>
        <p:spPr bwMode="gray">
          <a:xfrm>
            <a:off x="2795588" y="2163763"/>
            <a:ext cx="160338" cy="1206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テキスト プレースホルダ 9"/>
          <p:cNvSpPr>
            <a:spLocks noGrp="1"/>
          </p:cNvSpPr>
          <p:nvPr>
            <p:custDataLst>
              <p:tags r:id="rId5"/>
            </p:custDataLst>
          </p:nvPr>
        </p:nvSpPr>
        <p:spPr bwMode="auto">
          <a:xfrm>
            <a:off x="3006725"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E9EE00-DCB0-4CE9-B226-E878661866BD}" type="datetime'公''''''''''的''''医''''療機''''''関'''''''''''''''''''''''''">
              <a:rPr lang="ja-JP" altLang="en-US" sz="900"/>
              <a:pPr marL="0" indent="0">
                <a:spcBef>
                  <a:spcPct val="0"/>
                </a:spcBef>
                <a:buNone/>
              </a:pPr>
              <a:t>公的医療機関</a:t>
            </a:fld>
            <a:endParaRPr kumimoji="0" lang="ja-JP" altLang="en-US" sz="900" dirty="0">
              <a:sym typeface="+mn-lt"/>
            </a:endParaRPr>
          </a:p>
        </p:txBody>
      </p:sp>
      <p:sp>
        <p:nvSpPr>
          <p:cNvPr id="47" name="テキスト プレースホルダ 9"/>
          <p:cNvSpPr>
            <a:spLocks noGrp="1"/>
          </p:cNvSpPr>
          <p:nvPr>
            <p:custDataLst>
              <p:tags r:id="rId6"/>
            </p:custDataLst>
          </p:nvPr>
        </p:nvSpPr>
        <p:spPr bwMode="auto">
          <a:xfrm>
            <a:off x="4005263"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55B14-F96B-409D-BBE5-B21709E0CB67}" type="datetime'''''''民間''医''''''''''療''''''''''''''''''機''''''関'''''''''">
              <a:rPr lang="ja-JP" altLang="en-US" sz="900"/>
              <a:pPr marL="0" indent="0">
                <a:spcBef>
                  <a:spcPct val="0"/>
                </a:spcBef>
                <a:buNone/>
              </a:pPr>
              <a:t>民間医療機関</a:t>
            </a:fld>
            <a:endParaRPr kumimoji="0" lang="ja-JP" altLang="en-US" sz="900" dirty="0">
              <a:sym typeface="+mn-lt"/>
            </a:endParaRPr>
          </a:p>
        </p:txBody>
      </p:sp>
      <p:cxnSp>
        <p:nvCxnSpPr>
          <p:cNvPr id="16" name="Straight Connector 15">
            <a:extLst>
              <a:ext uri="{FF2B5EF4-FFF2-40B4-BE49-F238E27FC236}">
                <a16:creationId xmlns:a16="http://schemas.microsoft.com/office/drawing/2014/main" id="{F1BE2AF5-0F79-4A96-8450-88FC71812453}"/>
              </a:ext>
            </a:extLst>
          </p:cNvPr>
          <p:cNvCxnSpPr/>
          <p:nvPr>
            <p:custDataLst>
              <p:tags r:id="rId7"/>
            </p:custDataLst>
          </p:nvPr>
        </p:nvCxnSpPr>
        <p:spPr bwMode="gray">
          <a:xfrm>
            <a:off x="8347075" y="2206625"/>
            <a:ext cx="24606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Rectangle 55"/>
          <p:cNvSpPr/>
          <p:nvPr>
            <p:custDataLst>
              <p:tags r:id="rId8"/>
            </p:custDataLst>
          </p:nvPr>
        </p:nvSpPr>
        <p:spPr bwMode="gray">
          <a:xfrm>
            <a:off x="7691438" y="2146300"/>
            <a:ext cx="160338" cy="1206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Oval 56"/>
          <p:cNvSpPr/>
          <p:nvPr>
            <p:custDataLst>
              <p:tags r:id="rId9"/>
            </p:custDataLst>
          </p:nvPr>
        </p:nvSpPr>
        <p:spPr bwMode="gray">
          <a:xfrm>
            <a:off x="8431213" y="216852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10"/>
            </p:custDataLst>
          </p:nvPr>
        </p:nvSpPr>
        <p:spPr bwMode="auto">
          <a:xfrm>
            <a:off x="7902575" y="2143125"/>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病床数</a:t>
            </a:r>
          </a:p>
        </p:txBody>
      </p:sp>
      <p:sp>
        <p:nvSpPr>
          <p:cNvPr id="59" name="テキスト プレースホルダ 9"/>
          <p:cNvSpPr>
            <a:spLocks noGrp="1"/>
          </p:cNvSpPr>
          <p:nvPr>
            <p:custDataLst>
              <p:tags r:id="rId11"/>
            </p:custDataLst>
          </p:nvPr>
        </p:nvSpPr>
        <p:spPr bwMode="auto">
          <a:xfrm>
            <a:off x="8643938" y="2143125"/>
            <a:ext cx="1016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900" dirty="0"/>
              <a:t>1000</a:t>
            </a:r>
            <a:r>
              <a:rPr lang="ja-JP" altLang="en-US" sz="900" dirty="0"/>
              <a:t>人当たり病床数</a:t>
            </a:r>
            <a:endParaRPr kumimoji="0" lang="ja-JP" altLang="en-US" sz="900" dirty="0">
              <a:sym typeface="+mn-lt"/>
            </a:endParaRPr>
          </a:p>
        </p:txBody>
      </p:sp>
      <p:sp>
        <p:nvSpPr>
          <p:cNvPr id="61" name="テキスト ボックス 60"/>
          <p:cNvSpPr txBox="1"/>
          <p:nvPr/>
        </p:nvSpPr>
        <p:spPr>
          <a:xfrm>
            <a:off x="200470" y="106202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マレーシアの医療機関は、</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年時点で</a:t>
            </a:r>
            <a:r>
              <a:rPr lang="en-US" altLang="ja-JP" sz="1400" dirty="0">
                <a:solidFill>
                  <a:srgbClr val="000000"/>
                </a:solidFill>
                <a:cs typeface="Arial" panose="020B0604020202020204" pitchFamily="34" charset="0"/>
              </a:rPr>
              <a:t>337</a:t>
            </a:r>
            <a:r>
              <a:rPr lang="ja-JP" altLang="en-US" sz="1400" dirty="0">
                <a:solidFill>
                  <a:srgbClr val="000000"/>
                </a:solidFill>
                <a:cs typeface="Arial" panose="020B0604020202020204" pitchFamily="34" charset="0"/>
              </a:rPr>
              <a:t>施設あり、うち半数以上を民間医療機関が占める。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病院全体の病床数は、微増傾向にあり、</a:t>
            </a:r>
            <a:r>
              <a:rPr lang="en-US" altLang="ja-JP" sz="1400" dirty="0">
                <a:solidFill>
                  <a:srgbClr val="000000"/>
                </a:solidFill>
                <a:cs typeface="Arial" panose="020B0604020202020204" pitchFamily="34" charset="0"/>
              </a:rPr>
              <a:t>1,000</a:t>
            </a:r>
            <a:r>
              <a:rPr lang="ja-JP" altLang="en-US" sz="1400" dirty="0">
                <a:solidFill>
                  <a:srgbClr val="000000"/>
                </a:solidFill>
                <a:cs typeface="Arial" panose="020B0604020202020204" pitchFamily="34" charset="0"/>
              </a:rPr>
              <a:t>人当たり病床数は、</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年時点で</a:t>
            </a:r>
            <a:r>
              <a:rPr lang="en-US" altLang="ja-JP" sz="1400" dirty="0">
                <a:solidFill>
                  <a:srgbClr val="000000"/>
                </a:solidFill>
                <a:cs typeface="Arial" panose="020B0604020202020204" pitchFamily="34" charset="0"/>
              </a:rPr>
              <a:t>1.7</a:t>
            </a:r>
            <a:r>
              <a:rPr lang="ja-JP" altLang="en-US" sz="1400" dirty="0">
                <a:solidFill>
                  <a:srgbClr val="000000"/>
                </a:solidFill>
                <a:cs typeface="Arial" panose="020B0604020202020204" pitchFamily="34" charset="0"/>
              </a:rPr>
              <a:t>床である。</a:t>
            </a:r>
          </a:p>
        </p:txBody>
      </p:sp>
      <p:graphicFrame>
        <p:nvGraphicFramePr>
          <p:cNvPr id="4" name="Chart 72">
            <a:extLst>
              <a:ext uri="{FF2B5EF4-FFF2-40B4-BE49-F238E27FC236}">
                <a16:creationId xmlns:a16="http://schemas.microsoft.com/office/drawing/2014/main" id="{35512590-A13C-57AD-153C-E05AED94F172}"/>
              </a:ext>
            </a:extLst>
          </p:cNvPr>
          <p:cNvGraphicFramePr/>
          <p:nvPr>
            <p:custDataLst>
              <p:tags r:id="rId12"/>
            </p:custDataLst>
            <p:extLst>
              <p:ext uri="{D42A27DB-BD31-4B8C-83A1-F6EECF244321}">
                <p14:modId xmlns:p14="http://schemas.microsoft.com/office/powerpoint/2010/main" val="1831054733"/>
              </p:ext>
            </p:extLst>
          </p:nvPr>
        </p:nvGraphicFramePr>
        <p:xfrm>
          <a:off x="409575" y="2509838"/>
          <a:ext cx="4081463" cy="3625850"/>
        </p:xfrm>
        <a:graphic>
          <a:graphicData uri="http://schemas.openxmlformats.org/drawingml/2006/chart">
            <c:chart xmlns:c="http://schemas.openxmlformats.org/drawingml/2006/chart" xmlns:r="http://schemas.openxmlformats.org/officeDocument/2006/relationships" r:id="rId38"/>
          </a:graphicData>
        </a:graphic>
      </p:graphicFrame>
      <p:sp>
        <p:nvSpPr>
          <p:cNvPr id="5" name="テキスト プレースホルダ 9">
            <a:extLst>
              <a:ext uri="{FF2B5EF4-FFF2-40B4-BE49-F238E27FC236}">
                <a16:creationId xmlns:a16="http://schemas.microsoft.com/office/drawing/2014/main" id="{A888B0DF-F18B-2593-DA3C-DDF1BE01214F}"/>
              </a:ext>
            </a:extLst>
          </p:cNvPr>
          <p:cNvSpPr>
            <a:spLocks noGrp="1"/>
          </p:cNvSpPr>
          <p:nvPr>
            <p:custDataLst>
              <p:tags r:id="rId13"/>
            </p:custDataLst>
          </p:nvPr>
        </p:nvSpPr>
        <p:spPr bwMode="auto">
          <a:xfrm>
            <a:off x="1014413"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C15BF0-7844-4D59-91B2-CF83D0E6C363}"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7" name="テキスト プレースホルダ 9">
            <a:extLst>
              <a:ext uri="{FF2B5EF4-FFF2-40B4-BE49-F238E27FC236}">
                <a16:creationId xmlns:a16="http://schemas.microsoft.com/office/drawing/2014/main" id="{5D8AA030-2C56-28F4-4901-840AFC995358}"/>
              </a:ext>
            </a:extLst>
          </p:cNvPr>
          <p:cNvSpPr>
            <a:spLocks noGrp="1"/>
          </p:cNvSpPr>
          <p:nvPr>
            <p:custDataLst>
              <p:tags r:id="rId14"/>
            </p:custDataLst>
          </p:nvPr>
        </p:nvSpPr>
        <p:spPr bwMode="auto">
          <a:xfrm>
            <a:off x="1531938"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E9C44C-2B01-4197-A277-F28FBFFB0D89}"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9" name="テキスト プレースホルダ 9">
            <a:extLst>
              <a:ext uri="{FF2B5EF4-FFF2-40B4-BE49-F238E27FC236}">
                <a16:creationId xmlns:a16="http://schemas.microsoft.com/office/drawing/2014/main" id="{760FF868-8821-BDEF-E343-0E8CD61D5924}"/>
              </a:ext>
            </a:extLst>
          </p:cNvPr>
          <p:cNvSpPr>
            <a:spLocks noGrp="1"/>
          </p:cNvSpPr>
          <p:nvPr>
            <p:custDataLst>
              <p:tags r:id="rId15"/>
            </p:custDataLst>
          </p:nvPr>
        </p:nvSpPr>
        <p:spPr bwMode="auto">
          <a:xfrm>
            <a:off x="2029936"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4D119CF-574A-425E-89D4-CEE7101085DA}" type="datetime'''''''''''''''''''''''''''''''''1''''''''''''''''6'''''">
              <a:rPr lang="ja-JP" altLang="en-US" sz="1000">
                <a:latin typeface="+mj-lt"/>
              </a:rPr>
              <a:pPr marL="0" indent="0" algn="ctr">
                <a:spcBef>
                  <a:spcPct val="0"/>
                </a:spcBef>
                <a:buNone/>
              </a:pPr>
              <a:t>16</a:t>
            </a:fld>
            <a:endParaRPr kumimoji="0" lang="ja-JP" altLang="en-US" sz="800" dirty="0">
              <a:latin typeface="+mj-lt"/>
              <a:sym typeface="+mn-lt"/>
            </a:endParaRPr>
          </a:p>
        </p:txBody>
      </p:sp>
      <p:sp>
        <p:nvSpPr>
          <p:cNvPr id="10" name="テキスト プレースホルダ 9">
            <a:extLst>
              <a:ext uri="{FF2B5EF4-FFF2-40B4-BE49-F238E27FC236}">
                <a16:creationId xmlns:a16="http://schemas.microsoft.com/office/drawing/2014/main" id="{E1FFA97E-D137-2E12-9EED-B00EA0D71B74}"/>
              </a:ext>
            </a:extLst>
          </p:cNvPr>
          <p:cNvSpPr>
            <a:spLocks noGrp="1"/>
          </p:cNvSpPr>
          <p:nvPr>
            <p:custDataLst>
              <p:tags r:id="rId16"/>
            </p:custDataLst>
          </p:nvPr>
        </p:nvSpPr>
        <p:spPr bwMode="auto">
          <a:xfrm>
            <a:off x="3060858"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989B66B-2037-4B35-8269-965B5266A1C3}" type="datetime'''1''''''''''''''''''''''''''''''''''''''8'''">
              <a:rPr lang="ja-JP" altLang="en-US" sz="1000" smtClean="0">
                <a:latin typeface="+mj-lt"/>
              </a:rPr>
              <a:pPr marL="0" indent="0" algn="ctr">
                <a:spcBef>
                  <a:spcPct val="0"/>
                </a:spcBef>
                <a:buNone/>
              </a:pPr>
              <a:t>18</a:t>
            </a:fld>
            <a:endParaRPr kumimoji="0"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16F55419-E2C3-FAA6-BF05-D429C0F393A3}"/>
              </a:ext>
            </a:extLst>
          </p:cNvPr>
          <p:cNvSpPr>
            <a:spLocks noGrp="1"/>
          </p:cNvSpPr>
          <p:nvPr>
            <p:custDataLst>
              <p:tags r:id="rId17"/>
            </p:custDataLst>
          </p:nvPr>
        </p:nvSpPr>
        <p:spPr bwMode="auto">
          <a:xfrm>
            <a:off x="2547461"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4B721EE-09E6-4300-988D-F134DE53A4A8}" type="datetime'1''''''''''''''''7'''''''''">
              <a:rPr lang="ja-JP" altLang="en-US" sz="1000">
                <a:latin typeface="+mj-lt"/>
              </a:rPr>
              <a:pPr marL="0" indent="0" algn="ctr">
                <a:spcBef>
                  <a:spcPct val="0"/>
                </a:spcBef>
                <a:buNone/>
              </a:pPr>
              <a:t>17</a:t>
            </a:fld>
            <a:endParaRPr kumimoji="0"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AD740662-7CA9-2E8E-F494-C14103C1204C}"/>
              </a:ext>
            </a:extLst>
          </p:cNvPr>
          <p:cNvSpPr>
            <a:spLocks noGrp="1"/>
          </p:cNvSpPr>
          <p:nvPr>
            <p:custDataLst>
              <p:tags r:id="rId18"/>
            </p:custDataLst>
          </p:nvPr>
        </p:nvSpPr>
        <p:spPr bwMode="gray">
          <a:xfrm>
            <a:off x="1481932" y="3141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351260-57EE-4489-8E09-DB6B978F6ED4}" type="datetime'''''''''''''''''''''''''''3''''''''1''''''''7'''''">
              <a:rPr lang="en-US" altLang="en-US" sz="1000" smtClean="0">
                <a:latin typeface="+mj-lt"/>
              </a:rPr>
              <a:pPr/>
              <a:t>317</a:t>
            </a:fld>
            <a:endParaRPr kumimoji="0"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479ABD56-61CC-D0AD-CC9E-1919ACDF5B16}"/>
              </a:ext>
            </a:extLst>
          </p:cNvPr>
          <p:cNvSpPr>
            <a:spLocks noGrp="1"/>
          </p:cNvSpPr>
          <p:nvPr>
            <p:custDataLst>
              <p:tags r:id="rId19"/>
            </p:custDataLst>
          </p:nvPr>
        </p:nvSpPr>
        <p:spPr bwMode="auto">
          <a:xfrm>
            <a:off x="3562350"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E6411B-25E8-484C-B0ED-D3BCB111FF4D}" type="datetime'''''''''''''''''1''''9'''''''''''''''''''''''''''''''''''''">
              <a:rPr lang="en-US" altLang="en-US" sz="1000" smtClean="0">
                <a:latin typeface="+mj-lt"/>
              </a:rPr>
              <a:pPr marL="0" indent="0" algn="ctr">
                <a:spcBef>
                  <a:spcPct val="0"/>
                </a:spcBef>
                <a:buNone/>
              </a:pPr>
              <a:t>19</a:t>
            </a:fld>
            <a:endParaRPr kumimoji="0" lang="ja-JP" altLang="en-US" sz="800" dirty="0">
              <a:latin typeface="+mj-lt"/>
              <a:sym typeface="+mn-lt"/>
            </a:endParaRPr>
          </a:p>
        </p:txBody>
      </p:sp>
      <p:sp>
        <p:nvSpPr>
          <p:cNvPr id="14" name="テキスト プレースホルダ 9">
            <a:extLst>
              <a:ext uri="{FF2B5EF4-FFF2-40B4-BE49-F238E27FC236}">
                <a16:creationId xmlns:a16="http://schemas.microsoft.com/office/drawing/2014/main" id="{108CDE2A-4EF7-20E5-9335-53B70F9CB716}"/>
              </a:ext>
            </a:extLst>
          </p:cNvPr>
          <p:cNvSpPr>
            <a:spLocks noGrp="1"/>
          </p:cNvSpPr>
          <p:nvPr>
            <p:custDataLst>
              <p:tags r:id="rId20"/>
            </p:custDataLst>
          </p:nvPr>
        </p:nvSpPr>
        <p:spPr bwMode="gray">
          <a:xfrm>
            <a:off x="968375" y="3141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327B782-3B39-404C-B4C6-CE66FD65125C}" type="datetime'3''''''''''''''''''17'''''''''''''''''">
              <a:rPr lang="en-US" altLang="en-US" sz="1000" smtClean="0">
                <a:latin typeface="+mj-lt"/>
              </a:rPr>
              <a:pPr/>
              <a:t>317</a:t>
            </a:fld>
            <a:endParaRPr kumimoji="0" lang="ja-JP" altLang="en-US" sz="800" dirty="0">
              <a:latin typeface="+mj-lt"/>
              <a:sym typeface="+mn-lt"/>
            </a:endParaRPr>
          </a:p>
        </p:txBody>
      </p:sp>
      <p:sp>
        <p:nvSpPr>
          <p:cNvPr id="15" name="テキスト プレースホルダ 9">
            <a:extLst>
              <a:ext uri="{FF2B5EF4-FFF2-40B4-BE49-F238E27FC236}">
                <a16:creationId xmlns:a16="http://schemas.microsoft.com/office/drawing/2014/main" id="{4132648D-B6E8-8E4C-D87B-305FF946C2F0}"/>
              </a:ext>
            </a:extLst>
          </p:cNvPr>
          <p:cNvSpPr>
            <a:spLocks noGrp="1"/>
          </p:cNvSpPr>
          <p:nvPr>
            <p:custDataLst>
              <p:tags r:id="rId21"/>
            </p:custDataLst>
          </p:nvPr>
        </p:nvSpPr>
        <p:spPr bwMode="gray">
          <a:xfrm>
            <a:off x="1983898" y="3098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E9F590-C55B-482D-B74F-C9ED6A4759DC}" type="datetime'''''3''''2''''''2'''''''''''''''">
              <a:rPr lang="en-US" altLang="en-US" sz="1000" smtClean="0">
                <a:latin typeface="+mj-lt"/>
              </a:rPr>
              <a:pPr/>
              <a:t>322</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B2A0D704-EA4F-1BB8-89A8-6E1BE1AFC933}"/>
              </a:ext>
            </a:extLst>
          </p:cNvPr>
          <p:cNvSpPr>
            <a:spLocks noGrp="1"/>
          </p:cNvSpPr>
          <p:nvPr>
            <p:custDataLst>
              <p:tags r:id="rId22"/>
            </p:custDataLst>
          </p:nvPr>
        </p:nvSpPr>
        <p:spPr bwMode="gray">
          <a:xfrm>
            <a:off x="2494278"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D1D1D4-0A14-44B3-9B16-A21783D1A7E5}" type="datetime'''''''''''''''''3''''''''''''''''''''3''''''5'''''''">
              <a:rPr lang="en-US" altLang="en-US" sz="1000" smtClean="0">
                <a:latin typeface="+mj-lt"/>
              </a:rPr>
              <a:pPr/>
              <a:t>335</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24EB412F-D70A-91E1-6A09-562C0057DC3A}"/>
              </a:ext>
            </a:extLst>
          </p:cNvPr>
          <p:cNvSpPr>
            <a:spLocks noGrp="1"/>
          </p:cNvSpPr>
          <p:nvPr>
            <p:custDataLst>
              <p:tags r:id="rId23"/>
            </p:custDataLst>
          </p:nvPr>
        </p:nvSpPr>
        <p:spPr bwMode="gray">
          <a:xfrm>
            <a:off x="3014820" y="29019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4409159-A656-464C-95C7-35EA0CEB5410}" type="datetime'''''34''''5'''''''''''''">
              <a:rPr lang="en-US" altLang="en-US" sz="1000" smtClean="0">
                <a:latin typeface="+mj-lt"/>
              </a:rPr>
              <a:pPr/>
              <a:t>345</a:t>
            </a:fld>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5892BBB6-DD93-23A6-ECFD-259863C4FFEE}"/>
              </a:ext>
            </a:extLst>
          </p:cNvPr>
          <p:cNvSpPr>
            <a:spLocks noGrp="1"/>
          </p:cNvSpPr>
          <p:nvPr>
            <p:custDataLst>
              <p:tags r:id="rId24"/>
            </p:custDataLst>
          </p:nvPr>
        </p:nvSpPr>
        <p:spPr bwMode="gray">
          <a:xfrm>
            <a:off x="3503928" y="291782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F01237E-E855-4611-8C97-C57042AE6659}" type="datetime'''''''3''''''''''''''''''4''''''3'''''''''''">
              <a:rPr lang="en-US" altLang="en-US" sz="1000" smtClean="0">
                <a:latin typeface="+mj-lt"/>
              </a:rPr>
              <a:pPr/>
              <a:t>343</a:t>
            </a:fld>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170E6D65-B913-BC8A-FC2F-5536C6CDB69F}"/>
              </a:ext>
            </a:extLst>
          </p:cNvPr>
          <p:cNvSpPr>
            <a:spLocks noGrp="1"/>
          </p:cNvSpPr>
          <p:nvPr>
            <p:custDataLst>
              <p:tags r:id="rId25"/>
            </p:custDataLst>
          </p:nvPr>
        </p:nvSpPr>
        <p:spPr bwMode="auto">
          <a:xfrm>
            <a:off x="4078286"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a:t>
            </a:r>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3D05F8D1-AA07-9688-1540-B0DE083E79F3}"/>
              </a:ext>
            </a:extLst>
          </p:cNvPr>
          <p:cNvSpPr>
            <a:spLocks noGrp="1"/>
          </p:cNvSpPr>
          <p:nvPr>
            <p:custDataLst>
              <p:tags r:id="rId26"/>
            </p:custDataLst>
          </p:nvPr>
        </p:nvSpPr>
        <p:spPr bwMode="gray">
          <a:xfrm>
            <a:off x="4024470" y="29781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337</a:t>
            </a:r>
            <a:endParaRPr kumimoji="0" lang="ja-JP" altLang="en-US" sz="800" dirty="0">
              <a:latin typeface="+mj-lt"/>
              <a:sym typeface="+mn-lt"/>
            </a:endParaRPr>
          </a:p>
        </p:txBody>
      </p:sp>
      <p:graphicFrame>
        <p:nvGraphicFramePr>
          <p:cNvPr id="38" name="Chart 71">
            <a:extLst>
              <a:ext uri="{FF2B5EF4-FFF2-40B4-BE49-F238E27FC236}">
                <a16:creationId xmlns:a16="http://schemas.microsoft.com/office/drawing/2014/main" id="{53938B88-21C4-5CCB-4D91-B887C1F0FF4F}"/>
              </a:ext>
            </a:extLst>
          </p:cNvPr>
          <p:cNvGraphicFramePr/>
          <p:nvPr>
            <p:custDataLst>
              <p:tags r:id="rId27"/>
            </p:custDataLst>
            <p:extLst>
              <p:ext uri="{D42A27DB-BD31-4B8C-83A1-F6EECF244321}">
                <p14:modId xmlns:p14="http://schemas.microsoft.com/office/powerpoint/2010/main" val="1868892706"/>
              </p:ext>
            </p:extLst>
          </p:nvPr>
        </p:nvGraphicFramePr>
        <p:xfrm>
          <a:off x="5099050" y="2432050"/>
          <a:ext cx="4570413" cy="3703638"/>
        </p:xfrm>
        <a:graphic>
          <a:graphicData uri="http://schemas.openxmlformats.org/drawingml/2006/chart">
            <c:chart xmlns:c="http://schemas.openxmlformats.org/drawingml/2006/chart" xmlns:r="http://schemas.openxmlformats.org/officeDocument/2006/relationships" r:id="rId39"/>
          </a:graphicData>
        </a:graphic>
      </p:graphicFrame>
      <p:sp>
        <p:nvSpPr>
          <p:cNvPr id="42" name="テキスト プレースホルダ 9">
            <a:extLst>
              <a:ext uri="{FF2B5EF4-FFF2-40B4-BE49-F238E27FC236}">
                <a16:creationId xmlns:a16="http://schemas.microsoft.com/office/drawing/2014/main" id="{5EE27686-F346-AAB9-6852-D97D57959D5E}"/>
              </a:ext>
            </a:extLst>
          </p:cNvPr>
          <p:cNvSpPr>
            <a:spLocks noGrp="1"/>
          </p:cNvSpPr>
          <p:nvPr>
            <p:custDataLst>
              <p:tags r:id="rId28"/>
            </p:custDataLst>
          </p:nvPr>
        </p:nvSpPr>
        <p:spPr bwMode="auto">
          <a:xfrm>
            <a:off x="6886575"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B65012A-1DBF-48A2-891C-7972B548687D}" type="datetime'''''''''''''''''''''''''''''''1''''''''''''''''6'">
              <a:rPr lang="ja-JP" altLang="en-US" sz="1000">
                <a:latin typeface="+mj-lt"/>
              </a:rPr>
              <a:pPr marL="0" indent="0" algn="ctr">
                <a:spcBef>
                  <a:spcPct val="0"/>
                </a:spcBef>
                <a:buNone/>
              </a:pPr>
              <a:t>16</a:t>
            </a:fld>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B1168FFF-A2DC-002F-D768-3D387EDFF47F}"/>
              </a:ext>
            </a:extLst>
          </p:cNvPr>
          <p:cNvSpPr>
            <a:spLocks noGrp="1"/>
          </p:cNvSpPr>
          <p:nvPr>
            <p:custDataLst>
              <p:tags r:id="rId29"/>
            </p:custDataLst>
          </p:nvPr>
        </p:nvSpPr>
        <p:spPr bwMode="auto">
          <a:xfrm>
            <a:off x="5851527"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0C6ED13-FBD5-4E37-AE7D-4EC151D4C324}"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21CA2C21-623F-A01C-4383-1973840E7D57}"/>
              </a:ext>
            </a:extLst>
          </p:cNvPr>
          <p:cNvSpPr>
            <a:spLocks noGrp="1"/>
          </p:cNvSpPr>
          <p:nvPr>
            <p:custDataLst>
              <p:tags r:id="rId30"/>
            </p:custDataLst>
          </p:nvPr>
        </p:nvSpPr>
        <p:spPr bwMode="auto">
          <a:xfrm>
            <a:off x="6407151"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8767BB-2ABF-4017-BAC8-CFE69338A5AF}"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62" name="テキスト プレースホルダ 9">
            <a:extLst>
              <a:ext uri="{FF2B5EF4-FFF2-40B4-BE49-F238E27FC236}">
                <a16:creationId xmlns:a16="http://schemas.microsoft.com/office/drawing/2014/main" id="{8B638B60-D476-114A-14B3-3EBB34CA44E0}"/>
              </a:ext>
            </a:extLst>
          </p:cNvPr>
          <p:cNvSpPr>
            <a:spLocks noGrp="1"/>
          </p:cNvSpPr>
          <p:nvPr>
            <p:custDataLst>
              <p:tags r:id="rId31"/>
            </p:custDataLst>
          </p:nvPr>
        </p:nvSpPr>
        <p:spPr bwMode="auto">
          <a:xfrm>
            <a:off x="7405687"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FDC765E-B8FC-4FBE-B7EB-75979FE3F980}" type="datetime'''''''''''''''''1''''''''''7'''''''''''''''">
              <a:rPr lang="ja-JP" altLang="en-US" sz="1000">
                <a:latin typeface="+mj-lt"/>
              </a:rPr>
              <a:pPr marL="0" indent="0" algn="ctr">
                <a:spcBef>
                  <a:spcPct val="0"/>
                </a:spcBef>
                <a:buNone/>
              </a:pPr>
              <a:t>17</a:t>
            </a:fld>
            <a:endParaRPr kumimoji="0" lang="ja-JP" altLang="en-US" sz="800" dirty="0">
              <a:latin typeface="+mj-lt"/>
              <a:sym typeface="+mn-lt"/>
            </a:endParaRPr>
          </a:p>
        </p:txBody>
      </p:sp>
      <p:sp>
        <p:nvSpPr>
          <p:cNvPr id="64" name="テキスト プレースホルダ 9">
            <a:extLst>
              <a:ext uri="{FF2B5EF4-FFF2-40B4-BE49-F238E27FC236}">
                <a16:creationId xmlns:a16="http://schemas.microsoft.com/office/drawing/2014/main" id="{8FD4208E-32ED-DA2A-0949-1B437B6FE692}"/>
              </a:ext>
            </a:extLst>
          </p:cNvPr>
          <p:cNvSpPr>
            <a:spLocks noGrp="1"/>
          </p:cNvSpPr>
          <p:nvPr>
            <p:custDataLst>
              <p:tags r:id="rId32"/>
            </p:custDataLst>
          </p:nvPr>
        </p:nvSpPr>
        <p:spPr bwMode="auto">
          <a:xfrm>
            <a:off x="7921581"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606DB0A-8C9D-45CC-A12E-4D85862CC5A9}" type="datetime'''''''''''''''''''''1''''''''8'''''''''''''''''">
              <a:rPr lang="ja-JP" altLang="en-US" sz="1000" smtClean="0">
                <a:latin typeface="+mj-lt"/>
              </a:rPr>
              <a:pPr marL="0" indent="0" algn="ctr">
                <a:spcBef>
                  <a:spcPct val="0"/>
                </a:spcBef>
                <a:buNone/>
              </a:pPr>
              <a:t>18</a:t>
            </a:fld>
            <a:endParaRPr kumimoji="0" lang="ja-JP" altLang="en-US" sz="800" dirty="0">
              <a:latin typeface="+mj-lt"/>
              <a:sym typeface="+mn-lt"/>
            </a:endParaRPr>
          </a:p>
        </p:txBody>
      </p:sp>
      <p:sp>
        <p:nvSpPr>
          <p:cNvPr id="65" name="テキスト プレースホルダ 9">
            <a:extLst>
              <a:ext uri="{FF2B5EF4-FFF2-40B4-BE49-F238E27FC236}">
                <a16:creationId xmlns:a16="http://schemas.microsoft.com/office/drawing/2014/main" id="{192B1EA5-7ADA-B47E-9DB2-F867EFEC1A62}"/>
              </a:ext>
            </a:extLst>
          </p:cNvPr>
          <p:cNvSpPr>
            <a:spLocks noGrp="1"/>
          </p:cNvSpPr>
          <p:nvPr>
            <p:custDataLst>
              <p:tags r:id="rId33"/>
            </p:custDataLst>
          </p:nvPr>
        </p:nvSpPr>
        <p:spPr bwMode="auto">
          <a:xfrm>
            <a:off x="8423275"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4C586F8-12B1-4D07-BB30-88B72B42A5CA}" type="datetime'''''''1''''''''''''''''''''9'''''''''">
              <a:rPr lang="en-US" altLang="en-US" sz="1000" smtClean="0">
                <a:latin typeface="+mj-lt"/>
              </a:rPr>
              <a:pPr marL="0" indent="0" algn="ctr">
                <a:spcBef>
                  <a:spcPct val="0"/>
                </a:spcBef>
                <a:buNone/>
              </a:pPr>
              <a:t>19</a:t>
            </a:fld>
            <a:endParaRPr kumimoji="0" lang="ja-JP" altLang="en-US" sz="800" dirty="0">
              <a:latin typeface="+mj-lt"/>
              <a:sym typeface="+mn-lt"/>
            </a:endParaRPr>
          </a:p>
        </p:txBody>
      </p:sp>
      <p:sp>
        <p:nvSpPr>
          <p:cNvPr id="66" name="テキスト プレースホルダ 9">
            <a:extLst>
              <a:ext uri="{FF2B5EF4-FFF2-40B4-BE49-F238E27FC236}">
                <a16:creationId xmlns:a16="http://schemas.microsoft.com/office/drawing/2014/main" id="{188DF2FA-1069-8865-C7E3-B293C9408B16}"/>
              </a:ext>
            </a:extLst>
          </p:cNvPr>
          <p:cNvSpPr>
            <a:spLocks noGrp="1"/>
          </p:cNvSpPr>
          <p:nvPr>
            <p:custDataLst>
              <p:tags r:id="rId34"/>
            </p:custDataLst>
          </p:nvPr>
        </p:nvSpPr>
        <p:spPr bwMode="auto">
          <a:xfrm>
            <a:off x="8926824"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a:t>
            </a:r>
            <a:endParaRPr kumimoji="0" lang="ja-JP" altLang="en-US" sz="800" dirty="0">
              <a:latin typeface="+mj-lt"/>
              <a:sym typeface="+mn-lt"/>
            </a:endParaRPr>
          </a:p>
        </p:txBody>
      </p:sp>
    </p:spTree>
    <p:extLst>
      <p:ext uri="{BB962C8B-B14F-4D97-AF65-F5344CB8AC3E}">
        <p14:creationId xmlns:p14="http://schemas.microsoft.com/office/powerpoint/2010/main" val="101604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CE7B47-FD48-462B-9261-5AE231A17BCF}"/>
              </a:ext>
            </a:extLst>
          </p:cNvPr>
          <p:cNvGraphicFramePr>
            <a:graphicFrameLocks noChangeAspect="1"/>
          </p:cNvGraphicFramePr>
          <p:nvPr>
            <p:custDataLst>
              <p:tags r:id="rId1"/>
            </p:custDataLst>
            <p:extLst>
              <p:ext uri="{D42A27DB-BD31-4B8C-83A1-F6EECF244321}">
                <p14:modId xmlns:p14="http://schemas.microsoft.com/office/powerpoint/2010/main" val="7505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28CE7B47-FD48-462B-9261-5AE231A17B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66812340"/>
              </p:ext>
            </p:extLst>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382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endParaRPr lang="ja-JP" altLang="en-US" sz="1050" dirty="0">
                        <a:solidFill>
                          <a:srgbClr val="FF0000"/>
                        </a:solidFill>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a:t>
                      </a:r>
                      <a:r>
                        <a:rPr lang="ja-JP" altLang="en-US" sz="1050" dirty="0"/>
                        <a:t> 病院数・病床数の推移</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zh-TW" altLang="en-US"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医療機関の特徴</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6492">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臨床工学技士や理学療法士などの資格の有無</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1566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pPr>
                        <a:lnSpc>
                          <a:spcPct val="85000"/>
                        </a:lnSpc>
                      </a:pPr>
                      <a:endParaRPr kumimoji="1" lang="en-US" altLang="ja-JP"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dirty="0"/>
                        <a:t>UHC</a:t>
                      </a:r>
                      <a:r>
                        <a:rPr lang="ja-JP" altLang="en-US" sz="1050" dirty="0"/>
                        <a:t>に関する仕組み</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社会保険制度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6492">
                <a:tc vMerge="1">
                  <a:txBody>
                    <a:bodyPr/>
                    <a:lstStyle/>
                    <a:p>
                      <a:endParaRPr lang="en-US"/>
                    </a:p>
                  </a:txBody>
                  <a:tcPr/>
                </a:tc>
                <a:tc vMerge="1">
                  <a:txBody>
                    <a:bodyPr/>
                    <a:lstStyle/>
                    <a:p>
                      <a:endParaRPr lang="en-US"/>
                    </a:p>
                  </a:txBody>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552267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728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97672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04143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387200070"/>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cxnSp>
        <p:nvCxnSpPr>
          <p:cNvPr id="7" name="Straight Connector 6">
            <a:extLst>
              <a:ext uri="{FF2B5EF4-FFF2-40B4-BE49-F238E27FC236}">
                <a16:creationId xmlns:a16="http://schemas.microsoft.com/office/drawing/2014/main" id="{FE7E0120-621F-42E8-8DE6-70322B47124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65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341360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マレーシアの公的医療機関は、保健省（</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Ministry of Health, 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）下にあり、全国民に平等な医療機会の提供することを目的に、健康促進、公衆衛生サービス、病気の予防・治療等のプライマリヘルスケア（一次医療）を中心に提供している。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分以内にクリニックに到着できるよう整備されている。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407615"/>
            <a:ext cx="9361040" cy="28877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2064815265"/>
              </p:ext>
            </p:extLst>
          </p:nvPr>
        </p:nvGraphicFramePr>
        <p:xfrm>
          <a:off x="200025" y="2996952"/>
          <a:ext cx="4996799" cy="3213637"/>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lnSpc>
                          <a:spcPct val="90000"/>
                        </a:lnSpc>
                      </a:pPr>
                      <a:r>
                        <a:rPr lang="ja-JP" altLang="en-US" sz="1000" baseline="0" dirty="0">
                          <a:ea typeface="HGP創英角ｺﾞｼｯｸUB" panose="020B0900000000000000" pitchFamily="50" charset="-128"/>
                        </a:rPr>
                        <a:t>施　設</a:t>
                      </a:r>
                      <a:endParaRPr lang="en-SG"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概　要</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医療従事者</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674864">
                <a:tc>
                  <a:txBody>
                    <a:bodyPr/>
                    <a:lstStyle/>
                    <a:p>
                      <a:pPr>
                        <a:lnSpc>
                          <a:spcPct val="90000"/>
                        </a:lnSpc>
                      </a:pPr>
                      <a:r>
                        <a:rPr lang="ja-JP" altLang="en-US" sz="1000" b="1" baseline="0" dirty="0">
                          <a:solidFill>
                            <a:schemeClr val="tx1"/>
                          </a:solidFill>
                          <a:ea typeface="HGP創英角ｺﾞｼｯｸUB" panose="020B0900000000000000" pitchFamily="50" charset="-128"/>
                        </a:rPr>
                        <a:t>ヘルスクリニック</a:t>
                      </a:r>
                      <a:endParaRPr lang="en-SG" altLang="ja-JP" sz="1000" b="1" baseline="0" dirty="0">
                        <a:solidFill>
                          <a:schemeClr val="tx1"/>
                        </a:solidFill>
                        <a:ea typeface="HGP創英角ｺﾞｼｯｸUB" panose="020B0900000000000000" pitchFamily="50" charset="-128"/>
                      </a:endParaRPr>
                    </a:p>
                    <a:p>
                      <a:pPr>
                        <a:lnSpc>
                          <a:spcPct val="90000"/>
                        </a:lnSpc>
                      </a:pPr>
                      <a:r>
                        <a:rPr lang="en-SG" sz="1000" b="1" baseline="0" dirty="0">
                          <a:solidFill>
                            <a:schemeClr val="tx1"/>
                          </a:solidFill>
                          <a:ea typeface="HGP創英角ｺﾞｼｯｸUB" panose="020B0900000000000000" pitchFamily="50" charset="-128"/>
                        </a:rPr>
                        <a:t>Health Clinics (KKs)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基礎医療から包括的な小児医療、予防医療など広範なサービスを提供（母子保健クリニックや歯科が施設内に含まれることがある）。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GP</a:t>
                      </a:r>
                      <a:r>
                        <a:rPr lang="ja-JP" altLang="en-US" sz="1000" dirty="0"/>
                        <a:t>、医療官、医療助手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1,051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30250">
                <a:tc>
                  <a:txBody>
                    <a:bodyPr/>
                    <a:lstStyle/>
                    <a:p>
                      <a:pPr>
                        <a:lnSpc>
                          <a:spcPct val="90000"/>
                        </a:lnSpc>
                      </a:pPr>
                      <a:r>
                        <a:rPr lang="ja-JP" altLang="en-US"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地域診療所</a:t>
                      </a:r>
                      <a:endParaRPr lang="en-SG" altLang="ja-JP"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Community clinics</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主に地方地域の住民に対し母子保健サービスの提供やベーシックな治癒サービスを提供。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看護師、</a:t>
                      </a:r>
                      <a:endParaRPr lang="en-SG" altLang="ja-JP" sz="1000" dirty="0"/>
                    </a:p>
                    <a:p>
                      <a:pPr algn="ctr">
                        <a:lnSpc>
                          <a:spcPct val="90000"/>
                        </a:lnSpc>
                      </a:pPr>
                      <a:r>
                        <a:rPr lang="ja-JP" altLang="en-US" sz="1000" dirty="0"/>
                        <a:t>コミュニティナース</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1,752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417773">
                <a:tc>
                  <a:txBody>
                    <a:bodyPr/>
                    <a:lstStyle/>
                    <a:p>
                      <a:pPr>
                        <a:lnSpc>
                          <a:spcPct val="90000"/>
                        </a:lnSpc>
                      </a:pPr>
                      <a:r>
                        <a:rPr lang="ja-JP" altLang="en-US"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ワンマレーシア診療所</a:t>
                      </a:r>
                      <a:endParaRPr lang="en-SG" altLang="ja-JP"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 Malaysia Clinics</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主に都心部にてベーシックな治癒サービスを提供。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257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385636">
                <a:tc>
                  <a:txBody>
                    <a:bodyPr/>
                    <a:lstStyle/>
                    <a:p>
                      <a:pPr>
                        <a:lnSpc>
                          <a:spcPct val="90000"/>
                        </a:lnSpc>
                      </a:pPr>
                      <a:r>
                        <a:rPr lang="ja-JP" altLang="en-US" sz="1000" b="1" baseline="0" dirty="0">
                          <a:solidFill>
                            <a:schemeClr val="tx1"/>
                          </a:solidFill>
                          <a:ea typeface="HGP創英角ｺﾞｼｯｸUB" panose="020B0900000000000000" pitchFamily="50" charset="-128"/>
                        </a:rPr>
                        <a:t>母子保健クリニック</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母子保健医療。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医師、助産婦、看護師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87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r h="530250">
                <a:tc>
                  <a:txBody>
                    <a:bodyPr/>
                    <a:lstStyle/>
                    <a:p>
                      <a:pPr>
                        <a:lnSpc>
                          <a:spcPct val="90000"/>
                        </a:lnSpc>
                      </a:pPr>
                      <a:r>
                        <a:rPr lang="ja-JP" altLang="en-US" sz="1000" b="1" baseline="0" dirty="0">
                          <a:solidFill>
                            <a:schemeClr val="tx1"/>
                          </a:solidFill>
                          <a:ea typeface="HGP創英角ｺﾞｼｯｸUB" panose="020B0900000000000000" pitchFamily="50" charset="-128"/>
                        </a:rPr>
                        <a:t>歯科診療所</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診療所、院内歯科、</a:t>
                      </a:r>
                      <a:r>
                        <a:rPr lang="en-US" altLang="ja-JP" sz="1000" dirty="0"/>
                        <a:t>1</a:t>
                      </a:r>
                      <a:r>
                        <a:rPr lang="ja-JP" altLang="en-US" sz="1000" dirty="0"/>
                        <a:t>マレーシア歯科診療所等を含み、学校・移動歯科除く。</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歯科医</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2,647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75956801"/>
                  </a:ext>
                </a:extLst>
              </a:tr>
              <a:tr h="417773">
                <a:tc>
                  <a:txBody>
                    <a:bodyPr/>
                    <a:lstStyle/>
                    <a:p>
                      <a:pPr>
                        <a:lnSpc>
                          <a:spcPct val="90000"/>
                        </a:lnSpc>
                      </a:pPr>
                      <a:r>
                        <a:rPr lang="ja-JP" altLang="en-US" sz="1000" b="1" baseline="0" dirty="0">
                          <a:solidFill>
                            <a:schemeClr val="tx1"/>
                          </a:solidFill>
                          <a:ea typeface="HGP創英角ｺﾞｼｯｸUB" panose="020B0900000000000000" pitchFamily="50" charset="-128"/>
                        </a:rPr>
                        <a:t>移動診療所</a:t>
                      </a:r>
                      <a:endParaRPr lang="en-SG" altLang="ja-JP" sz="1000" b="1" baseline="0" dirty="0">
                        <a:solidFill>
                          <a:schemeClr val="tx1"/>
                        </a:solidFill>
                        <a:ea typeface="HGP創英角ｺﾞｼｯｸUB" panose="020B0900000000000000" pitchFamily="50" charset="-128"/>
                      </a:endParaRPr>
                    </a:p>
                    <a:p>
                      <a:pPr>
                        <a:lnSpc>
                          <a:spcPct val="90000"/>
                        </a:lnSpc>
                      </a:pPr>
                      <a:r>
                        <a:rPr lang="en-SG" sz="1000" b="1" baseline="0" dirty="0">
                          <a:solidFill>
                            <a:schemeClr val="tx1"/>
                          </a:solidFill>
                          <a:ea typeface="HGP創英角ｺﾞｼｯｸUB" panose="020B0900000000000000" pitchFamily="50" charset="-128"/>
                        </a:rPr>
                        <a:t>Mobile Health</a:t>
                      </a:r>
                      <a:r>
                        <a:rPr lang="ja-JP" altLang="en-US" sz="1000" b="1" baseline="0" dirty="0">
                          <a:solidFill>
                            <a:schemeClr val="tx1"/>
                          </a:solidFill>
                          <a:ea typeface="HGP創英角ｺﾞｼｯｸUB" panose="020B0900000000000000" pitchFamily="50" charset="-128"/>
                        </a:rPr>
                        <a:t> </a:t>
                      </a:r>
                      <a:r>
                        <a:rPr lang="en-SG" sz="1000" b="1" baseline="0" dirty="0">
                          <a:solidFill>
                            <a:schemeClr val="tx1"/>
                          </a:solidFill>
                          <a:ea typeface="HGP創英角ｺﾞｼｯｸUB" panose="020B0900000000000000" pitchFamily="50" charset="-128"/>
                        </a:rPr>
                        <a:t>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バス、ボート、ヘリコプターにてへき地への診療を実施。</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229</a:t>
                      </a:r>
                    </a:p>
                    <a:p>
                      <a:pPr algn="ctr">
                        <a:lnSpc>
                          <a:spcPct val="90000"/>
                        </a:lnSpc>
                      </a:pPr>
                      <a:r>
                        <a:rPr lang="ja-JP" altLang="en-US" sz="1000" dirty="0"/>
                        <a:t>チーム</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03694060"/>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9666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96663" y="238711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a:t>
            </a:r>
          </a:p>
          <a:p>
            <a:pPr marL="177800" indent="-177800">
              <a:buClr>
                <a:srgbClr val="5F8AC3"/>
              </a:buClr>
              <a:buSzPct val="8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が占める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外来患者数：</a:t>
            </a:r>
            <a:r>
              <a:rPr kumimoji="1"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8711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圏内）に公立クリニックに到着できるよう整備されている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78234" y="5382573"/>
            <a:ext cx="1971310"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公的医療機関（一次医療）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6">
            <a:extLst>
              <a:ext uri="{FF2B5EF4-FFF2-40B4-BE49-F238E27FC236}">
                <a16:creationId xmlns:a16="http://schemas.microsoft.com/office/drawing/2014/main" id="{BF5F985A-7E23-4F65-80F4-2E79131BE4CA}"/>
              </a:ext>
            </a:extLst>
          </p:cNvPr>
          <p:cNvPicPr>
            <a:picLocks noChangeAspect="1"/>
          </p:cNvPicPr>
          <p:nvPr/>
        </p:nvPicPr>
        <p:blipFill rotWithShape="1">
          <a:blip r:embed="rId6"/>
          <a:srcRect l="53634" t="21666" r="27073" b="44675"/>
          <a:stretch/>
        </p:blipFill>
        <p:spPr>
          <a:xfrm>
            <a:off x="5357955" y="3021271"/>
            <a:ext cx="4364427" cy="2310381"/>
          </a:xfrm>
          <a:prstGeom prst="rect">
            <a:avLst/>
          </a:prstGeom>
        </p:spPr>
      </p:pic>
      <p:sp>
        <p:nvSpPr>
          <p:cNvPr id="27" name="4. Footnote">
            <a:extLst>
              <a:ext uri="{FF2B5EF4-FFF2-40B4-BE49-F238E27FC236}">
                <a16:creationId xmlns:a16="http://schemas.microsoft.com/office/drawing/2014/main" id="{E545150F-234F-4016-B8A1-B59C5D90CC0F}"/>
              </a:ext>
            </a:extLst>
          </p:cNvPr>
          <p:cNvSpPr txBox="1">
            <a:spLocks/>
          </p:cNvSpPr>
          <p:nvPr>
            <p:custDataLst>
              <p:tags r:id="rId2"/>
            </p:custDataLst>
          </p:nvPr>
        </p:nvSpPr>
        <p:spPr>
          <a:xfrm>
            <a:off x="200472" y="627544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764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2806354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48795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マレーシアの二・三次医療は、人口密度に応じて設置され、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の診療科を持つ。主要な診療科は全域でカバーされている。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二・三次医療の医療機関は、マレーシア全域に設置され、全国民の約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2248924214"/>
              </p:ext>
            </p:extLst>
          </p:nvPr>
        </p:nvGraphicFramePr>
        <p:xfrm>
          <a:off x="200025" y="2651885"/>
          <a:ext cx="5040313" cy="1234440"/>
        </p:xfrm>
        <a:graphic>
          <a:graphicData uri="http://schemas.openxmlformats.org/drawingml/2006/table">
            <a:tbl>
              <a:tblPr firstRow="1" firstCol="1" bandRow="1">
                <a:tableStyleId>{93296810-A885-4BE3-A3E7-6D5BEEA58F35}</a:tableStyleId>
              </a:tblPr>
              <a:tblGrid>
                <a:gridCol w="828179">
                  <a:extLst>
                    <a:ext uri="{9D8B030D-6E8A-4147-A177-3AD203B41FA5}">
                      <a16:colId xmlns:a16="http://schemas.microsoft.com/office/drawing/2014/main" val="2156711320"/>
                    </a:ext>
                  </a:extLst>
                </a:gridCol>
                <a:gridCol w="2614862">
                  <a:extLst>
                    <a:ext uri="{9D8B030D-6E8A-4147-A177-3AD203B41FA5}">
                      <a16:colId xmlns:a16="http://schemas.microsoft.com/office/drawing/2014/main" val="4035986622"/>
                    </a:ext>
                  </a:extLst>
                </a:gridCol>
                <a:gridCol w="871621">
                  <a:extLst>
                    <a:ext uri="{9D8B030D-6E8A-4147-A177-3AD203B41FA5}">
                      <a16:colId xmlns:a16="http://schemas.microsoft.com/office/drawing/2014/main" val="2540334096"/>
                    </a:ext>
                  </a:extLst>
                </a:gridCol>
                <a:gridCol w="725651">
                  <a:extLst>
                    <a:ext uri="{9D8B030D-6E8A-4147-A177-3AD203B41FA5}">
                      <a16:colId xmlns:a16="http://schemas.microsoft.com/office/drawing/2014/main" val="3458605966"/>
                    </a:ext>
                  </a:extLst>
                </a:gridCol>
              </a:tblGrid>
              <a:tr h="180336">
                <a:tc>
                  <a:txBody>
                    <a:bodyPr/>
                    <a:lstStyle/>
                    <a:p>
                      <a:pPr algn="ctr">
                        <a:lnSpc>
                          <a:spcPct val="90000"/>
                        </a:lnSpc>
                      </a:pPr>
                      <a:r>
                        <a:rPr lang="ja-JP" altLang="en-US" sz="1000" baseline="0" dirty="0">
                          <a:ea typeface="HGP創英角ｺﾞｼｯｸUB" panose="020B0900000000000000" pitchFamily="50" charset="-128"/>
                        </a:rPr>
                        <a:t>施　設</a:t>
                      </a:r>
                      <a:endParaRPr lang="en-SG"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概　要</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医療従事者</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464618">
                <a:tc>
                  <a:txBody>
                    <a:bodyPr/>
                    <a:lstStyle/>
                    <a:p>
                      <a:pPr>
                        <a:lnSpc>
                          <a:spcPct val="90000"/>
                        </a:lnSpc>
                      </a:pPr>
                      <a:r>
                        <a:rPr lang="ja-JP" altLang="en-US" sz="1000" b="1" baseline="0" dirty="0">
                          <a:solidFill>
                            <a:schemeClr val="tx1"/>
                          </a:solidFill>
                          <a:ea typeface="HGP創英角ｺﾞｼｯｸUB" panose="020B0900000000000000" pitchFamily="50" charset="-128"/>
                        </a:rPr>
                        <a:t>公立病院</a:t>
                      </a:r>
                      <a:endParaRPr lang="en-SG" altLang="ja-JP"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en-US" altLang="ja-JP" sz="1000" dirty="0"/>
                        <a:t>948</a:t>
                      </a:r>
                      <a:r>
                        <a:rPr lang="ja-JP" altLang="en-US" sz="1000" dirty="0"/>
                        <a:t>もの臨床専門・準専門部門をもつ</a:t>
                      </a:r>
                      <a:endParaRPr lang="en-SG" altLang="ja-JP" sz="1000" dirty="0"/>
                    </a:p>
                    <a:p>
                      <a:pPr marL="171450" indent="-171450">
                        <a:lnSpc>
                          <a:spcPct val="90000"/>
                        </a:lnSpc>
                        <a:buClr>
                          <a:srgbClr val="5F8AC3"/>
                        </a:buClr>
                        <a:buSzPct val="80000"/>
                        <a:buFont typeface="Wingdings" panose="05000000000000000000" pitchFamily="2" charset="2"/>
                        <a:buChar char="l"/>
                      </a:pPr>
                      <a:r>
                        <a:rPr lang="ja-JP" altLang="en-US" sz="1000" dirty="0"/>
                        <a:t>主要な専門分野として、一般医療、救急医療等があり全地域でカバーされている。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135</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405756">
                <a:tc>
                  <a:txBody>
                    <a:bodyPr/>
                    <a:lstStyle/>
                    <a:p>
                      <a:pPr>
                        <a:lnSpc>
                          <a:spcPct val="90000"/>
                        </a:lnSpc>
                      </a:pPr>
                      <a:r>
                        <a:rPr lang="ja-JP" altLang="en-US" sz="1000" b="1" baseline="0" dirty="0">
                          <a:solidFill>
                            <a:schemeClr val="tx1"/>
                          </a:solidFill>
                          <a:ea typeface="HGP創英角ｺﾞｼｯｸUB" panose="020B0900000000000000" pitchFamily="50" charset="-128"/>
                        </a:rPr>
                        <a:t>特別医療</a:t>
                      </a:r>
                      <a:endParaRPr lang="en-SG" altLang="ja-JP" sz="1000" b="1" baseline="0" dirty="0">
                        <a:solidFill>
                          <a:schemeClr val="tx1"/>
                        </a:solidFill>
                        <a:ea typeface="HGP創英角ｺﾞｼｯｸUB" panose="020B0900000000000000" pitchFamily="50" charset="-128"/>
                      </a:endParaRPr>
                    </a:p>
                    <a:p>
                      <a:pPr>
                        <a:lnSpc>
                          <a:spcPct val="90000"/>
                        </a:lnSpc>
                      </a:pPr>
                      <a:r>
                        <a:rPr lang="ja-JP" altLang="en-US" sz="1000" b="1" baseline="0" dirty="0">
                          <a:solidFill>
                            <a:schemeClr val="tx1"/>
                          </a:solidFill>
                          <a:ea typeface="HGP創英角ｺﾞｼｯｸUB" panose="020B0900000000000000" pitchFamily="50" charset="-128"/>
                        </a:rPr>
                        <a:t>機関</a:t>
                      </a:r>
                      <a:endParaRPr lang="en-SG" altLang="ja-JP"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000" dirty="0"/>
                        <a:t>リハビリテーション病院、母子医療センター、全国ハンセン病病院、呼吸器科学研究所、国立がん研究所、生理学的施設など。</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08800155"/>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00025" y="1767840"/>
            <a:ext cx="5013195"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00025" y="199332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767840"/>
            <a:ext cx="4364428"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1988840"/>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200025" y="2045608"/>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36%</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67%</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母数は二・三次医療</a:t>
            </a:r>
            <a:endParaRPr kumimoji="1" lang="en-SG" sz="12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045608"/>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分以内に公立病院に到着できるよう整備されている。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761311" y="4990378"/>
            <a:ext cx="2048609"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公的医療機関（二・三次医療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814F9D9D-07F5-405C-BCAF-2C6A4B720E3C}"/>
              </a:ext>
            </a:extLst>
          </p:cNvPr>
          <p:cNvPicPr>
            <a:picLocks noChangeAspect="1"/>
          </p:cNvPicPr>
          <p:nvPr/>
        </p:nvPicPr>
        <p:blipFill rotWithShape="1">
          <a:blip r:embed="rId6"/>
          <a:srcRect l="53345" t="64702" r="27225" b="1639"/>
          <a:stretch/>
        </p:blipFill>
        <p:spPr>
          <a:xfrm>
            <a:off x="5363570" y="2648098"/>
            <a:ext cx="4363826" cy="2293788"/>
          </a:xfrm>
          <a:prstGeom prst="rect">
            <a:avLst/>
          </a:prstGeom>
        </p:spPr>
      </p:pic>
      <p:sp>
        <p:nvSpPr>
          <p:cNvPr id="17" name="TextBox 16">
            <a:extLst>
              <a:ext uri="{FF2B5EF4-FFF2-40B4-BE49-F238E27FC236}">
                <a16:creationId xmlns:a16="http://schemas.microsoft.com/office/drawing/2014/main" id="{627CFC9F-791F-4372-B0E8-FC41628ED9DC}"/>
              </a:ext>
            </a:extLst>
          </p:cNvPr>
          <p:cNvSpPr txBox="1"/>
          <p:nvPr/>
        </p:nvSpPr>
        <p:spPr>
          <a:xfrm>
            <a:off x="200025" y="3964807"/>
            <a:ext cx="3600400" cy="153888"/>
          </a:xfrm>
          <a:prstGeom prst="rect">
            <a:avLst/>
          </a:prstGeom>
          <a:noFill/>
        </p:spPr>
        <p:txBody>
          <a:bodyPr wrap="square" lIns="0" tIns="0" rIns="0" bIns="0"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公立病院における地域別診療科</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数＞</a:t>
            </a:r>
            <a:endParaRPr kumimoji="1" lang="en-SG" sz="1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Table 29">
            <a:extLst>
              <a:ext uri="{FF2B5EF4-FFF2-40B4-BE49-F238E27FC236}">
                <a16:creationId xmlns:a16="http://schemas.microsoft.com/office/drawing/2014/main" id="{83B2419D-FBA1-4462-86BB-922207557A6D}"/>
              </a:ext>
            </a:extLst>
          </p:cNvPr>
          <p:cNvGraphicFramePr>
            <a:graphicFrameLocks noGrp="1"/>
          </p:cNvGraphicFramePr>
          <p:nvPr>
            <p:extLst>
              <p:ext uri="{D42A27DB-BD31-4B8C-83A1-F6EECF244321}">
                <p14:modId xmlns:p14="http://schemas.microsoft.com/office/powerpoint/2010/main" val="2879400877"/>
              </p:ext>
            </p:extLst>
          </p:nvPr>
        </p:nvGraphicFramePr>
        <p:xfrm>
          <a:off x="200472" y="4145223"/>
          <a:ext cx="5043390" cy="2019600"/>
        </p:xfrm>
        <a:graphic>
          <a:graphicData uri="http://schemas.openxmlformats.org/drawingml/2006/table">
            <a:tbl>
              <a:tblPr firstRow="1" firstCol="1" bandRow="1">
                <a:tableStyleId>{93296810-A885-4BE3-A3E7-6D5BEEA58F35}</a:tableStyleId>
              </a:tblPr>
              <a:tblGrid>
                <a:gridCol w="900000">
                  <a:extLst>
                    <a:ext uri="{9D8B030D-6E8A-4147-A177-3AD203B41FA5}">
                      <a16:colId xmlns:a16="http://schemas.microsoft.com/office/drawing/2014/main" val="2156711320"/>
                    </a:ext>
                  </a:extLst>
                </a:gridCol>
                <a:gridCol w="583878">
                  <a:extLst>
                    <a:ext uri="{9D8B030D-6E8A-4147-A177-3AD203B41FA5}">
                      <a16:colId xmlns:a16="http://schemas.microsoft.com/office/drawing/2014/main" val="4035986622"/>
                    </a:ext>
                  </a:extLst>
                </a:gridCol>
                <a:gridCol w="583878">
                  <a:extLst>
                    <a:ext uri="{9D8B030D-6E8A-4147-A177-3AD203B41FA5}">
                      <a16:colId xmlns:a16="http://schemas.microsoft.com/office/drawing/2014/main" val="2415880142"/>
                    </a:ext>
                  </a:extLst>
                </a:gridCol>
                <a:gridCol w="583878">
                  <a:extLst>
                    <a:ext uri="{9D8B030D-6E8A-4147-A177-3AD203B41FA5}">
                      <a16:colId xmlns:a16="http://schemas.microsoft.com/office/drawing/2014/main" val="1585585620"/>
                    </a:ext>
                  </a:extLst>
                </a:gridCol>
                <a:gridCol w="583878">
                  <a:extLst>
                    <a:ext uri="{9D8B030D-6E8A-4147-A177-3AD203B41FA5}">
                      <a16:colId xmlns:a16="http://schemas.microsoft.com/office/drawing/2014/main" val="1075666797"/>
                    </a:ext>
                  </a:extLst>
                </a:gridCol>
                <a:gridCol w="583878">
                  <a:extLst>
                    <a:ext uri="{9D8B030D-6E8A-4147-A177-3AD203B41FA5}">
                      <a16:colId xmlns:a16="http://schemas.microsoft.com/office/drawing/2014/main" val="1002469408"/>
                    </a:ext>
                  </a:extLst>
                </a:gridCol>
                <a:gridCol w="648000">
                  <a:extLst>
                    <a:ext uri="{9D8B030D-6E8A-4147-A177-3AD203B41FA5}">
                      <a16:colId xmlns:a16="http://schemas.microsoft.com/office/drawing/2014/main" val="2540334096"/>
                    </a:ext>
                  </a:extLst>
                </a:gridCol>
                <a:gridCol w="576000">
                  <a:extLst>
                    <a:ext uri="{9D8B030D-6E8A-4147-A177-3AD203B41FA5}">
                      <a16:colId xmlns:a16="http://schemas.microsoft.com/office/drawing/2014/main" val="3458605966"/>
                    </a:ext>
                  </a:extLst>
                </a:gridCol>
              </a:tblGrid>
              <a:tr h="204336">
                <a:tc>
                  <a:txBody>
                    <a:bodyPr/>
                    <a:lstStyle/>
                    <a:p>
                      <a:pPr algn="ctr"/>
                      <a:r>
                        <a:rPr lang="ja-JP" altLang="en-US" sz="1000" baseline="0" dirty="0">
                          <a:ea typeface="HGP創英角ｺﾞｼｯｸUB" panose="020B0900000000000000" pitchFamily="50" charset="-128"/>
                        </a:rPr>
                        <a:t>診療科</a:t>
                      </a:r>
                      <a:endParaRPr lang="en-SG" sz="1000" baseline="0" dirty="0">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北　部</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中　央</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東　部</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南　部</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サバ</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サラワク</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合　計</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193804">
                <a:tc>
                  <a:txBody>
                    <a:bodyPr/>
                    <a:lstStyle/>
                    <a:p>
                      <a:r>
                        <a:rPr lang="ja-JP" altLang="en-US" sz="1000" b="1" baseline="0" dirty="0">
                          <a:solidFill>
                            <a:schemeClr val="tx1"/>
                          </a:solidFill>
                          <a:ea typeface="HGP創英角ｺﾞｼｯｸUB" panose="020B0900000000000000" pitchFamily="50" charset="-128"/>
                        </a:rPr>
                        <a:t>一般医療</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193804">
                <a:tc>
                  <a:txBody>
                    <a:bodyPr/>
                    <a:lstStyle/>
                    <a:p>
                      <a:r>
                        <a:rPr lang="ja-JP" altLang="en-US" sz="1000" b="1" baseline="0" dirty="0">
                          <a:solidFill>
                            <a:schemeClr val="tx1"/>
                          </a:solidFill>
                          <a:ea typeface="HGP創英角ｺﾞｼｯｸUB" panose="020B0900000000000000" pitchFamily="50" charset="-128"/>
                        </a:rPr>
                        <a:t>救急医療</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3172262"/>
                  </a:ext>
                </a:extLst>
              </a:tr>
              <a:tr h="193804">
                <a:tc>
                  <a:txBody>
                    <a:bodyPr/>
                    <a:lstStyle/>
                    <a:p>
                      <a:r>
                        <a:rPr lang="ja-JP" altLang="en-US" sz="1000" b="1" baseline="0" dirty="0">
                          <a:solidFill>
                            <a:schemeClr val="tx1"/>
                          </a:solidFill>
                          <a:ea typeface="HGP創英角ｺﾞｼｯｸUB" panose="020B0900000000000000" pitchFamily="50" charset="-128"/>
                        </a:rPr>
                        <a:t>小児科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63000193"/>
                  </a:ext>
                </a:extLst>
              </a:tr>
              <a:tr h="193804">
                <a:tc>
                  <a:txBody>
                    <a:bodyPr/>
                    <a:lstStyle/>
                    <a:p>
                      <a:r>
                        <a:rPr lang="ja-JP" altLang="en-US" sz="1000" b="1" baseline="0" dirty="0">
                          <a:solidFill>
                            <a:schemeClr val="tx1"/>
                          </a:solidFill>
                          <a:ea typeface="HGP創英角ｺﾞｼｯｸUB" panose="020B0900000000000000" pitchFamily="50" charset="-128"/>
                        </a:rPr>
                        <a:t>麻酔科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5265783"/>
                  </a:ext>
                </a:extLst>
              </a:tr>
              <a:tr h="193804">
                <a:tc>
                  <a:txBody>
                    <a:bodyPr/>
                    <a:lstStyle/>
                    <a:p>
                      <a:r>
                        <a:rPr lang="ja-JP" altLang="en-US" sz="1000" b="1" baseline="0" dirty="0">
                          <a:solidFill>
                            <a:schemeClr val="tx1"/>
                          </a:solidFill>
                          <a:ea typeface="HGP創英角ｺﾞｼｯｸUB" panose="020B0900000000000000" pitchFamily="50" charset="-128"/>
                        </a:rPr>
                        <a:t>一般外科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73186079"/>
                  </a:ext>
                </a:extLst>
              </a:tr>
              <a:tr h="193804">
                <a:tc>
                  <a:txBody>
                    <a:bodyPr/>
                    <a:lstStyle/>
                    <a:p>
                      <a:r>
                        <a:rPr lang="ja-JP" altLang="en-US" sz="1000" b="1" baseline="0" dirty="0">
                          <a:solidFill>
                            <a:schemeClr val="tx1"/>
                          </a:solidFill>
                          <a:ea typeface="HGP創英角ｺﾞｼｯｸUB" panose="020B0900000000000000" pitchFamily="50" charset="-128"/>
                        </a:rPr>
                        <a:t>産婦人科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83763425"/>
                  </a:ext>
                </a:extLst>
              </a:tr>
              <a:tr h="193804">
                <a:tc>
                  <a:txBody>
                    <a:bodyPr/>
                    <a:lstStyle/>
                    <a:p>
                      <a:r>
                        <a:rPr lang="ja-JP" altLang="en-US" sz="1000" b="1" baseline="0" dirty="0">
                          <a:solidFill>
                            <a:schemeClr val="tx1"/>
                          </a:solidFill>
                          <a:ea typeface="HGP創英角ｺﾞｼｯｸUB" panose="020B0900000000000000" pitchFamily="50" charset="-128"/>
                        </a:rPr>
                        <a:t>その他</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US" altLang="ja-JP" sz="1000" dirty="0"/>
                        <a:t>171</a:t>
                      </a:r>
                      <a:endParaRPr lang="en-SG" sz="1000" dirty="0"/>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154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620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9483741"/>
                  </a:ext>
                </a:extLst>
              </a:tr>
              <a:tr h="193804">
                <a:tc>
                  <a:txBody>
                    <a:bodyPr/>
                    <a:lstStyle/>
                    <a:p>
                      <a:r>
                        <a:rPr lang="ja-JP" altLang="en-US" sz="1000" b="1" baseline="0" dirty="0">
                          <a:solidFill>
                            <a:schemeClr val="tx1"/>
                          </a:solidFill>
                          <a:ea typeface="HGP創英角ｺﾞｼｯｸUB" panose="020B0900000000000000" pitchFamily="50" charset="-128"/>
                        </a:rPr>
                        <a:t>地域合計</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242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225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170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126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 typeface="Arial" panose="020B0604020202020204" pitchFamily="34" charset="0"/>
                        <a:buNone/>
                      </a:pPr>
                      <a:r>
                        <a:rPr lang="en-SG" sz="1000" dirty="0"/>
                        <a:t>948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3602673"/>
                  </a:ext>
                </a:extLst>
              </a:tr>
            </a:tbl>
          </a:graphicData>
        </a:graphic>
      </p:graphicFrame>
      <p:sp>
        <p:nvSpPr>
          <p:cNvPr id="31" name="テキスト ボックス 11">
            <a:extLst>
              <a:ext uri="{FF2B5EF4-FFF2-40B4-BE49-F238E27FC236}">
                <a16:creationId xmlns:a16="http://schemas.microsoft.com/office/drawing/2014/main" id="{50AACFB2-BEC5-4C6B-B258-24F2B95C7D7A}"/>
              </a:ext>
            </a:extLst>
          </p:cNvPr>
          <p:cNvSpPr txBox="1"/>
          <p:nvPr/>
        </p:nvSpPr>
        <p:spPr>
          <a:xfrm>
            <a:off x="200472" y="6407719"/>
            <a:ext cx="7344816" cy="236921"/>
          </a:xfrm>
          <a:prstGeom prst="rect">
            <a:avLst/>
          </a:prstGeom>
          <a:noFill/>
        </p:spPr>
        <p:txBody>
          <a:bodyPr wrap="square" lIns="0" tIns="0" rIns="0" bIns="0" rtlCol="0" anchor="t">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FE20C6D7-C815-426D-B517-FE173C9DC311}"/>
              </a:ext>
            </a:extLst>
          </p:cNvPr>
          <p:cNvSpPr txBox="1">
            <a:spLocks/>
          </p:cNvSpPr>
          <p:nvPr>
            <p:custDataLst>
              <p:tags r:id="rId2"/>
            </p:custDataLst>
          </p:nvPr>
        </p:nvSpPr>
        <p:spPr>
          <a:xfrm>
            <a:off x="200472" y="62906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074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BAE315-33F8-4E25-BC06-7A3D7F65F61B}"/>
              </a:ext>
            </a:extLst>
          </p:cNvPr>
          <p:cNvGraphicFramePr>
            <a:graphicFrameLocks noChangeAspect="1"/>
          </p:cNvGraphicFramePr>
          <p:nvPr>
            <p:custDataLst>
              <p:tags r:id="rId1"/>
            </p:custDataLst>
            <p:extLst>
              <p:ext uri="{D42A27DB-BD31-4B8C-83A1-F6EECF244321}">
                <p14:modId xmlns:p14="http://schemas.microsoft.com/office/powerpoint/2010/main" val="796956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7ABAE315-33F8-4E25-BC06-7A3D7F65F6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マレーシアで最大規模の公的医療機関はクアラルンプール病院であり、診療科数は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a:extLst>
              <a:ext uri="{FF2B5EF4-FFF2-40B4-BE49-F238E27FC236}">
                <a16:creationId xmlns:a16="http://schemas.microsoft.com/office/drawing/2014/main" id="{13DA180C-6BD4-48DC-8F23-D3FEC1CC75FC}"/>
              </a:ext>
            </a:extLst>
          </p:cNvPr>
          <p:cNvGraphicFramePr>
            <a:graphicFrameLocks noGrp="1"/>
          </p:cNvGraphicFramePr>
          <p:nvPr>
            <p:extLst>
              <p:ext uri="{D42A27DB-BD31-4B8C-83A1-F6EECF244321}">
                <p14:modId xmlns:p14="http://schemas.microsoft.com/office/powerpoint/2010/main" val="1332533308"/>
              </p:ext>
            </p:extLst>
          </p:nvPr>
        </p:nvGraphicFramePr>
        <p:xfrm>
          <a:off x="200025" y="1996868"/>
          <a:ext cx="9505948" cy="4248064"/>
        </p:xfrm>
        <a:graphic>
          <a:graphicData uri="http://schemas.openxmlformats.org/drawingml/2006/table">
            <a:tbl>
              <a:tblPr firstRow="1" bandRow="1">
                <a:tableStyleId>{5C22544A-7EE6-4342-B048-85BDC9FD1C3A}</a:tableStyleId>
              </a:tblPr>
              <a:tblGrid>
                <a:gridCol w="1607130">
                  <a:extLst>
                    <a:ext uri="{9D8B030D-6E8A-4147-A177-3AD203B41FA5}">
                      <a16:colId xmlns:a16="http://schemas.microsoft.com/office/drawing/2014/main" val="20000"/>
                    </a:ext>
                  </a:extLst>
                </a:gridCol>
                <a:gridCol w="1163904">
                  <a:extLst>
                    <a:ext uri="{9D8B030D-6E8A-4147-A177-3AD203B41FA5}">
                      <a16:colId xmlns:a16="http://schemas.microsoft.com/office/drawing/2014/main" val="2140421960"/>
                    </a:ext>
                  </a:extLst>
                </a:gridCol>
                <a:gridCol w="1984763">
                  <a:extLst>
                    <a:ext uri="{9D8B030D-6E8A-4147-A177-3AD203B41FA5}">
                      <a16:colId xmlns:a16="http://schemas.microsoft.com/office/drawing/2014/main" val="20001"/>
                    </a:ext>
                  </a:extLst>
                </a:gridCol>
                <a:gridCol w="748429">
                  <a:extLst>
                    <a:ext uri="{9D8B030D-6E8A-4147-A177-3AD203B41FA5}">
                      <a16:colId xmlns:a16="http://schemas.microsoft.com/office/drawing/2014/main" val="20002"/>
                    </a:ext>
                  </a:extLst>
                </a:gridCol>
                <a:gridCol w="748429">
                  <a:extLst>
                    <a:ext uri="{9D8B030D-6E8A-4147-A177-3AD203B41FA5}">
                      <a16:colId xmlns:a16="http://schemas.microsoft.com/office/drawing/2014/main" val="20003"/>
                    </a:ext>
                  </a:extLst>
                </a:gridCol>
                <a:gridCol w="748429">
                  <a:extLst>
                    <a:ext uri="{9D8B030D-6E8A-4147-A177-3AD203B41FA5}">
                      <a16:colId xmlns:a16="http://schemas.microsoft.com/office/drawing/2014/main" val="20004"/>
                    </a:ext>
                  </a:extLst>
                </a:gridCol>
                <a:gridCol w="920243">
                  <a:extLst>
                    <a:ext uri="{9D8B030D-6E8A-4147-A177-3AD203B41FA5}">
                      <a16:colId xmlns:a16="http://schemas.microsoft.com/office/drawing/2014/main" val="20005"/>
                    </a:ext>
                  </a:extLst>
                </a:gridCol>
                <a:gridCol w="805574">
                  <a:extLst>
                    <a:ext uri="{9D8B030D-6E8A-4147-A177-3AD203B41FA5}">
                      <a16:colId xmlns:a16="http://schemas.microsoft.com/office/drawing/2014/main" val="20006"/>
                    </a:ext>
                  </a:extLst>
                </a:gridCol>
                <a:gridCol w="779047">
                  <a:extLst>
                    <a:ext uri="{9D8B030D-6E8A-4147-A177-3AD203B41FA5}">
                      <a16:colId xmlns:a16="http://schemas.microsoft.com/office/drawing/2014/main" val="1129438814"/>
                    </a:ext>
                  </a:extLst>
                </a:gridCol>
              </a:tblGrid>
              <a:tr h="576064">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br>
                        <a:rPr lang="en-US" altLang="ja-JP" sz="1000" b="0" kern="0" dirty="0">
                          <a:effectLst/>
                          <a:latin typeface="HGP創英角ｺﾞｼｯｸUB" panose="020B0900000000000000" pitchFamily="50" charset="-128"/>
                          <a:ea typeface="HGP創英角ｺﾞｼｯｸUB" panose="020B0900000000000000" pitchFamily="50" charset="-128"/>
                        </a:rPr>
                      </a:br>
                      <a:r>
                        <a:rPr lang="ja-JP" sz="1000" b="0" kern="0" dirty="0">
                          <a:effectLst/>
                          <a:latin typeface="HGP創英角ｺﾞｼｯｸUB" panose="020B0900000000000000" pitchFamily="50" charset="-128"/>
                          <a:ea typeface="HGP創英角ｺﾞｼｯｸUB" panose="020B0900000000000000" pitchFamily="50" charset="-128"/>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入院</a:t>
                      </a:r>
                      <a:r>
                        <a:rPr lang="ja-JP" altLang="en-US" sz="1000" b="0" kern="0" dirty="0">
                          <a:effectLst/>
                          <a:latin typeface="HGP創英角ｺﾞｼｯｸUB" panose="020B0900000000000000" pitchFamily="50" charset="-128"/>
                          <a:ea typeface="HGP創英角ｺﾞｼｯｸUB" panose="020B0900000000000000" pitchFamily="50" charset="-128"/>
                        </a:rPr>
                        <a:t>患者</a:t>
                      </a:r>
                      <a:r>
                        <a:rPr lang="ja-JP" sz="1000" b="0" kern="0" dirty="0">
                          <a:effectLst/>
                          <a:latin typeface="HGP創英角ｺﾞｼｯｸUB" panose="020B0900000000000000" pitchFamily="50" charset="-128"/>
                          <a:ea typeface="HGP創英角ｺﾞｼｯｸUB" panose="020B0900000000000000" pitchFamily="50" charset="-128"/>
                        </a:rPr>
                        <a:t>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l">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クアラルンプール病院</a:t>
                      </a:r>
                      <a:endPar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p>
                      <a:pPr algn="l">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Kuala Lumpur</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クアラルンプール</a:t>
                      </a:r>
                      <a:endParaRPr lang="en-SG" alt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保健省管轄病院の中で最も大きい病院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dirty="0">
                          <a:effectLst/>
                          <a:latin typeface="+mj-lt"/>
                          <a:ea typeface="ＭＳ Ｐゴシック" panose="020B0600070205080204" pitchFamily="50" charset="-128"/>
                          <a:cs typeface="Arial" panose="020B0604020202020204" pitchFamily="34" charset="0"/>
                        </a:rPr>
                        <a:t>53</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ペナン病院</a:t>
                      </a:r>
                      <a:endParaRPr kumimoji="1"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kumimoji="1"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Pulau</a:t>
                      </a: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 Pinang</a:t>
                      </a: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000" dirty="0"/>
                        <a:t>ペナン</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00" dirty="0"/>
                        <a:t>ペナンで最も大きい病院</a:t>
                      </a:r>
                      <a:endParaRPr lang="en-US" altLang="ja-JP" sz="1000" dirty="0"/>
                    </a:p>
                    <a:p>
                      <a:pPr algn="l"/>
                      <a:r>
                        <a:rPr lang="ja-JP" altLang="en-US" sz="1000" dirty="0"/>
                        <a:t>ペナンでは最も大きい病院で、マレーシア北部のリファラル病院としても機能</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1">
                          <a:latin typeface="+mj-lt"/>
                        </a:rPr>
                        <a:t>31</a:t>
                      </a:r>
                      <a:endParaRPr lang="en-SG" sz="1000" dirty="0">
                        <a:latin typeface="+mj-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1,163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4,102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800,395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60,254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HGP創英角ｺﾞｼｯｸUB" panose="020B0900000000000000" pitchFamily="50" charset="-128"/>
                          <a:ea typeface="HGP創英角ｺﾞｼｯｸUB" panose="020B0900000000000000" pitchFamily="50" charset="-128"/>
                        </a:rPr>
                        <a:t>ジョホールバル病院</a:t>
                      </a:r>
                      <a:endParaRPr lang="en-US" sz="1000" b="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ea typeface="HGP創英角ｺﾞｼｯｸUB" panose="020B0900000000000000" pitchFamily="50" charset="-128"/>
                        </a:rPr>
                        <a:t>Hospital </a:t>
                      </a:r>
                      <a:r>
                        <a:rPr lang="en-US" sz="1000" b="0" dirty="0" err="1">
                          <a:latin typeface="+mn-lt"/>
                          <a:ea typeface="HGP創英角ｺﾞｼｯｸUB" panose="020B0900000000000000" pitchFamily="50" charset="-128"/>
                        </a:rPr>
                        <a:t>Sultanah</a:t>
                      </a:r>
                      <a:r>
                        <a:rPr lang="en-US" sz="1000" b="0" dirty="0">
                          <a:latin typeface="+mn-lt"/>
                          <a:ea typeface="HGP創英角ｺﾞｼｯｸUB" panose="020B0900000000000000" pitchFamily="50" charset="-128"/>
                        </a:rPr>
                        <a:t> Aminah</a:t>
                      </a:r>
                      <a:endParaRPr lang="en-SG" sz="1000" b="0" dirty="0">
                        <a:latin typeface="+mn-lt"/>
                        <a:ea typeface="HGP創英角ｺﾞｼｯｸUB" panose="020B0900000000000000" pitchFamily="50" charset="-128"/>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ジョホールバル</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専門医療科を揃えるジョホールバルにある政府系病院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noProof="1">
                          <a:effectLst/>
                          <a:latin typeface="+mj-lt"/>
                          <a:ea typeface="ＭＳ Ｐゴシック" panose="020B0600070205080204" pitchFamily="50" charset="-128"/>
                          <a:cs typeface="Arial" panose="020B0604020202020204" pitchFamily="34" charset="0"/>
                        </a:rPr>
                        <a:t>42</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1,206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3,818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731,370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102,371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2000">
                <a:tc>
                  <a:txBody>
                    <a:bodyPr/>
                    <a:lstStyle/>
                    <a:p>
                      <a:pPr marL="0" algn="l" defTabSz="914400" rtl="0" eaLnBrk="1" latinLnBrk="0" hangingPunct="1">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セランゴーン病院</a:t>
                      </a:r>
                      <a:endParaRPr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algn="l" defTabSz="914400" rtl="0" eaLnBrk="1" latinLnBrk="0" hangingPunct="1">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Tengku</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Ampuan</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Rahimah</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セランゴーンある最も大きい病院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noProof="1">
                          <a:effectLst/>
                          <a:latin typeface="+mj-lt"/>
                          <a:ea typeface="ＭＳ Ｐゴシック" panose="020B0600070205080204" pitchFamily="50" charset="-128"/>
                          <a:cs typeface="Arial" panose="020B0604020202020204" pitchFamily="34" charset="0"/>
                        </a:rPr>
                        <a:t>46</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1,261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4,025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ctr" fontAlgn="ctr"/>
                      <a:r>
                        <a:rPr lang="en-US" altLang="ja-JP" sz="1000" b="0" i="0" u="none" strike="noStrike" noProof="1">
                          <a:solidFill>
                            <a:srgbClr val="000000"/>
                          </a:solidFill>
                          <a:effectLst/>
                          <a:latin typeface="+mj-lt"/>
                        </a:rPr>
                        <a:t>467,468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80,191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マラッカ病院</a:t>
                      </a:r>
                      <a:endParaRPr lang="en-US" sz="1000" b="0" dirty="0">
                        <a:latin typeface="HGP創英角ｺﾞｼｯｸUB" panose="020B0900000000000000" pitchFamily="50" charset="-128"/>
                        <a:ea typeface="HGP創英角ｺﾞｼｯｸUB" panose="020B0900000000000000" pitchFamily="50" charset="-128"/>
                      </a:endParaRPr>
                    </a:p>
                    <a:p>
                      <a:r>
                        <a:rPr lang="en-US" sz="1000" b="0" dirty="0">
                          <a:latin typeface="+mn-lt"/>
                          <a:ea typeface="HGP創英角ｺﾞｼｯｸUB" panose="020B0900000000000000" pitchFamily="50" charset="-128"/>
                        </a:rPr>
                        <a:t>Hospital</a:t>
                      </a:r>
                      <a:r>
                        <a:rPr lang="en-US" sz="1000" b="0" baseline="0" dirty="0">
                          <a:latin typeface="+mn-lt"/>
                          <a:ea typeface="HGP創英角ｺﾞｼｯｸUB" panose="020B0900000000000000" pitchFamily="50" charset="-128"/>
                        </a:rPr>
                        <a:t> Melaka</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マラッカ</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マラッカにあり北部に住むマレーシア人が集まる</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558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531,665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74,592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ケダ病院</a:t>
                      </a:r>
                      <a:endParaRPr lang="en-SG" altLang="ja-JP" sz="1000" b="0" dirty="0">
                        <a:latin typeface="HGP創英角ｺﾞｼｯｸUB" panose="020B0900000000000000" pitchFamily="50" charset="-128"/>
                        <a:ea typeface="HGP創英角ｺﾞｼｯｸUB" panose="020B0900000000000000" pitchFamily="50" charset="-128"/>
                      </a:endParaRPr>
                    </a:p>
                    <a:p>
                      <a:r>
                        <a:rPr lang="en-SG" sz="1000" b="0" dirty="0">
                          <a:latin typeface="+mn-lt"/>
                          <a:ea typeface="HGP創英角ｺﾞｼｯｸUB" panose="020B0900000000000000" pitchFamily="50" charset="-128"/>
                        </a:rPr>
                        <a:t>Hospital </a:t>
                      </a:r>
                      <a:r>
                        <a:rPr lang="en-SG" sz="1000" b="0" dirty="0" err="1">
                          <a:latin typeface="+mn-lt"/>
                          <a:ea typeface="HGP創英角ｺﾞｼｯｸUB" panose="020B0900000000000000" pitchFamily="50" charset="-128"/>
                        </a:rPr>
                        <a:t>Sultanah</a:t>
                      </a:r>
                      <a:r>
                        <a:rPr lang="en-SG" sz="1000" b="0" dirty="0">
                          <a:latin typeface="+mn-lt"/>
                          <a:ea typeface="HGP創英角ｺﾞｼｯｸUB" panose="020B0900000000000000" pitchFamily="50" charset="-128"/>
                        </a:rPr>
                        <a:t> </a:t>
                      </a:r>
                      <a:r>
                        <a:rPr lang="en-SG" sz="1000" b="0" dirty="0" err="1">
                          <a:latin typeface="+mn-lt"/>
                          <a:ea typeface="HGP創英角ｺﾞｼｯｸUB" panose="020B0900000000000000" pitchFamily="50" charset="-128"/>
                        </a:rPr>
                        <a:t>Bahiyah</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ケダ</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多目的なサービスを提供し、クリニックからの紹介が多い</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38</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1,280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4,392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509,844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64,642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9" name="グループ化 7"/>
          <p:cNvGrpSpPr/>
          <p:nvPr/>
        </p:nvGrpSpPr>
        <p:grpSpPr>
          <a:xfrm>
            <a:off x="205393" y="1564182"/>
            <a:ext cx="9500582" cy="324470"/>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5795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409587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1/3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民間医療機関が提供する一次医療は、主に一般医療として基礎的な治療（熱、風邪、軽度な外傷治療など）を提供する。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2177699531"/>
              </p:ext>
            </p:extLst>
          </p:nvPr>
        </p:nvGraphicFramePr>
        <p:xfrm>
          <a:off x="197492" y="2996952"/>
          <a:ext cx="4996799" cy="2957091"/>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r>
                        <a:rPr lang="ja-JP" altLang="en-US" sz="1000" baseline="0" dirty="0">
                          <a:ea typeface="HGP創英角ｺﾞｼｯｸUB" panose="020B0900000000000000" pitchFamily="50" charset="-128"/>
                        </a:rPr>
                        <a:t>施　設</a:t>
                      </a:r>
                      <a:endParaRPr lang="en-SG"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概　要</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医療従事者</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00000">
                <a:tc>
                  <a:txBody>
                    <a:bodyPr/>
                    <a:lstStyle/>
                    <a:p>
                      <a:r>
                        <a:rPr lang="ja-JP" altLang="en-US" sz="1000" b="1" baseline="0" dirty="0">
                          <a:solidFill>
                            <a:schemeClr val="tx1"/>
                          </a:solidFill>
                          <a:ea typeface="HGP創英角ｺﾞｼｯｸUB" panose="020B0900000000000000" pitchFamily="50" charset="-128"/>
                        </a:rPr>
                        <a:t>メディカルクリニック</a:t>
                      </a:r>
                      <a:endParaRPr lang="en-SG" altLang="ja-JP" sz="1000" b="1" baseline="0" dirty="0">
                        <a:solidFill>
                          <a:schemeClr val="tx1"/>
                        </a:solidFill>
                        <a:ea typeface="HGP創英角ｺﾞｼｯｸUB" panose="020B0900000000000000" pitchFamily="50" charset="-128"/>
                      </a:endParaRPr>
                    </a:p>
                    <a:p>
                      <a:r>
                        <a:rPr lang="en-SG" sz="1000" b="1" baseline="0" dirty="0">
                          <a:solidFill>
                            <a:schemeClr val="tx1"/>
                          </a:solidFill>
                          <a:ea typeface="HGP創英角ｺﾞｼｯｸUB" panose="020B0900000000000000" pitchFamily="50" charset="-128"/>
                        </a:rPr>
                        <a:t>Medical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一次医療として基礎的な治療を提供する。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100" noProof="1"/>
                        <a:t>8,222</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00000">
                <a:tc>
                  <a:txBody>
                    <a:bodyPr/>
                    <a:lstStyle/>
                    <a:p>
                      <a:r>
                        <a:rPr lang="ja-JP" altLang="en-US" sz="1000" b="1" baseline="0" dirty="0">
                          <a:solidFill>
                            <a:schemeClr val="tx1"/>
                          </a:solidFill>
                          <a:ea typeface="HGP創英角ｺﾞｼｯｸUB" panose="020B0900000000000000" pitchFamily="50" charset="-128"/>
                        </a:rPr>
                        <a:t>外来診療センター</a:t>
                      </a:r>
                      <a:endParaRPr lang="en-SG" altLang="ja-JP" sz="1000" b="1" baseline="0" dirty="0">
                        <a:solidFill>
                          <a:schemeClr val="tx1"/>
                        </a:solidFill>
                        <a:ea typeface="HGP創英角ｺﾞｼｯｸUB" panose="020B0900000000000000" pitchFamily="50" charset="-128"/>
                      </a:endParaRPr>
                    </a:p>
                    <a:p>
                      <a:r>
                        <a:rPr lang="en-SG" altLang="ja-JP" sz="1000" b="1" baseline="0" dirty="0">
                          <a:solidFill>
                            <a:schemeClr val="tx1"/>
                          </a:solidFill>
                          <a:ea typeface="HGP創英角ｺﾞｼｯｸUB" panose="020B0900000000000000" pitchFamily="50" charset="-128"/>
                        </a:rPr>
                        <a:t>Ambulatory Care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基礎的な治療から高度・専門的な医療を提供する（血液検査、</a:t>
                      </a:r>
                      <a:r>
                        <a:rPr lang="en-US" altLang="ja-JP" sz="1000" dirty="0"/>
                        <a:t>X</a:t>
                      </a:r>
                      <a:r>
                        <a:rPr lang="ja-JP" altLang="en-US" sz="1000" dirty="0"/>
                        <a:t>線など）。</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100" noProof="1"/>
                        <a:t>142</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900000">
                <a:tc>
                  <a:txBody>
                    <a:bodyPr/>
                    <a:lstStyle/>
                    <a:p>
                      <a:r>
                        <a:rPr lang="ja-JP" altLang="en-US" sz="1000" b="1" baseline="0" dirty="0">
                          <a:solidFill>
                            <a:schemeClr val="tx1"/>
                          </a:solidFill>
                          <a:ea typeface="HGP創英角ｺﾞｼｯｸUB" panose="020B0900000000000000" pitchFamily="50" charset="-128"/>
                        </a:rPr>
                        <a:t>歯科診療所</a:t>
                      </a:r>
                      <a:endParaRPr lang="en-SG" sz="1000" b="1" baseline="0" dirty="0">
                        <a:solidFill>
                          <a:schemeClr val="tx1"/>
                        </a:solidFill>
                        <a:ea typeface="HGP創英角ｺﾞｼｯｸUB" panose="020B0900000000000000" pitchFamily="50" charset="-128"/>
                      </a:endParaRPr>
                    </a:p>
                    <a:p>
                      <a:r>
                        <a:rPr lang="en-SG" sz="1000" b="1" baseline="0" dirty="0">
                          <a:solidFill>
                            <a:schemeClr val="tx1"/>
                          </a:solidFill>
                          <a:ea typeface="HGP創英角ｺﾞｼｯｸUB" panose="020B0900000000000000" pitchFamily="50" charset="-128"/>
                        </a:rPr>
                        <a:t>Dental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歯科治療。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歯科医</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100" noProof="1"/>
                        <a:t>2,647</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197492" y="1985688"/>
            <a:ext cx="5001977"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197492" y="224774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985688"/>
            <a:ext cx="4364428"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2247748"/>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197492"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69%</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民間一次医療が占める外来患者数：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85239" y="5382573"/>
            <a:ext cx="1971310"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民間医療機関（一次医療）施設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F1A195C0-20E0-4892-8BBC-CB21BCF6E99A}"/>
              </a:ext>
            </a:extLst>
          </p:cNvPr>
          <p:cNvPicPr>
            <a:picLocks noChangeAspect="1"/>
          </p:cNvPicPr>
          <p:nvPr/>
        </p:nvPicPr>
        <p:blipFill rotWithShape="1">
          <a:blip r:embed="rId6"/>
          <a:srcRect l="73124" t="21666" r="7425" b="44675"/>
          <a:stretch/>
        </p:blipFill>
        <p:spPr>
          <a:xfrm>
            <a:off x="5318868" y="2996952"/>
            <a:ext cx="4396959" cy="2308700"/>
          </a:xfrm>
          <a:prstGeom prst="rect">
            <a:avLst/>
          </a:prstGeom>
        </p:spPr>
      </p:pic>
      <p:sp>
        <p:nvSpPr>
          <p:cNvPr id="30" name="テキスト ボックス 11">
            <a:extLst>
              <a:ext uri="{FF2B5EF4-FFF2-40B4-BE49-F238E27FC236}">
                <a16:creationId xmlns:a16="http://schemas.microsoft.com/office/drawing/2014/main" id="{9887B755-CEE2-457A-8964-6A7115A07780}"/>
              </a:ext>
            </a:extLst>
          </p:cNvPr>
          <p:cNvSpPr txBox="1">
            <a:spLocks/>
          </p:cNvSpPr>
          <p:nvPr/>
        </p:nvSpPr>
        <p:spPr>
          <a:xfrm>
            <a:off x="200472" y="6354275"/>
            <a:ext cx="9505950"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2CDC8947-2398-451E-A01B-D80BCBA8B91A}"/>
              </a:ext>
            </a:extLst>
          </p:cNvPr>
          <p:cNvSpPr txBox="1">
            <a:spLocks/>
          </p:cNvSpPr>
          <p:nvPr>
            <p:custDataLst>
              <p:tags r:id="rId2"/>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111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65252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マレーシアの二・三次医療として、透析患者数の急増を背景に民間の血液透析センターが増加している。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二・三次医療の病院においても、主に西マレーシアに多く、特に人口が集中するクアラルンプール周辺のセランゴール州、富裕層が多いペナン島周辺に集中している。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990746625"/>
              </p:ext>
            </p:extLst>
          </p:nvPr>
        </p:nvGraphicFramePr>
        <p:xfrm>
          <a:off x="189043" y="2996952"/>
          <a:ext cx="4996799" cy="2201091"/>
        </p:xfrm>
        <a:graphic>
          <a:graphicData uri="http://schemas.openxmlformats.org/drawingml/2006/table">
            <a:tbl>
              <a:tblPr firstRow="1" firstCol="1" bandRow="1">
                <a:tableStyleId>{93296810-A885-4BE3-A3E7-6D5BEEA58F35}</a:tableStyleId>
              </a:tblPr>
              <a:tblGrid>
                <a:gridCol w="1181069">
                  <a:extLst>
                    <a:ext uri="{9D8B030D-6E8A-4147-A177-3AD203B41FA5}">
                      <a16:colId xmlns:a16="http://schemas.microsoft.com/office/drawing/2014/main" val="2156711320"/>
                    </a:ext>
                  </a:extLst>
                </a:gridCol>
                <a:gridCol w="1800200">
                  <a:extLst>
                    <a:ext uri="{9D8B030D-6E8A-4147-A177-3AD203B41FA5}">
                      <a16:colId xmlns:a16="http://schemas.microsoft.com/office/drawing/2014/main" val="4035986622"/>
                    </a:ext>
                  </a:extLst>
                </a:gridCol>
                <a:gridCol w="936104">
                  <a:extLst>
                    <a:ext uri="{9D8B030D-6E8A-4147-A177-3AD203B41FA5}">
                      <a16:colId xmlns:a16="http://schemas.microsoft.com/office/drawing/2014/main" val="2540334096"/>
                    </a:ext>
                  </a:extLst>
                </a:gridCol>
                <a:gridCol w="1079426">
                  <a:extLst>
                    <a:ext uri="{9D8B030D-6E8A-4147-A177-3AD203B41FA5}">
                      <a16:colId xmlns:a16="http://schemas.microsoft.com/office/drawing/2014/main" val="3458605966"/>
                    </a:ext>
                  </a:extLst>
                </a:gridCol>
              </a:tblGrid>
              <a:tr h="257091">
                <a:tc>
                  <a:txBody>
                    <a:bodyPr/>
                    <a:lstStyle/>
                    <a:p>
                      <a:pPr algn="ctr"/>
                      <a:r>
                        <a:rPr lang="ja-JP" altLang="en-US" sz="1000" dirty="0">
                          <a:ea typeface="HGP創英角ｺﾞｼｯｸUB" panose="020B0900000000000000" pitchFamily="50" charset="-128"/>
                        </a:rPr>
                        <a:t>施　設</a:t>
                      </a:r>
                      <a:endParaRPr lang="en-SG" sz="100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dirty="0">
                          <a:ea typeface="HGP創英角ｺﾞｼｯｸUB" panose="020B0900000000000000" pitchFamily="50" charset="-128"/>
                        </a:rPr>
                        <a:t>概　要</a:t>
                      </a:r>
                      <a:endParaRPr lang="en-SG" sz="1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dirty="0">
                          <a:ea typeface="HGP創英角ｺﾞｼｯｸUB" panose="020B0900000000000000" pitchFamily="50" charset="-128"/>
                        </a:rPr>
                        <a:t>医療従事者</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72000">
                <a:tc>
                  <a:txBody>
                    <a:bodyPr/>
                    <a:lstStyle/>
                    <a:p>
                      <a:r>
                        <a:rPr lang="ja-JP" altLang="en-US" sz="1000" b="1" dirty="0">
                          <a:solidFill>
                            <a:schemeClr val="tx1"/>
                          </a:solidFill>
                          <a:ea typeface="HGP創英角ｺﾞｼｯｸUB" panose="020B0900000000000000" pitchFamily="50" charset="-128"/>
                        </a:rPr>
                        <a:t>民間病院</a:t>
                      </a:r>
                      <a:endParaRPr lang="en-SG" altLang="ja-JP" sz="1000" b="1"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総合病院。</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50" noProof="1"/>
                        <a:t>202</a:t>
                      </a:r>
                      <a:endParaRPr lang="en-SG" sz="105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72000">
                <a:tc>
                  <a:txBody>
                    <a:bodyPr/>
                    <a:lstStyle/>
                    <a:p>
                      <a:r>
                        <a:rPr lang="ja-JP" altLang="en-US" sz="1000" b="1" dirty="0">
                          <a:solidFill>
                            <a:schemeClr val="tx1"/>
                          </a:solidFill>
                          <a:ea typeface="HGP創英角ｺﾞｼｯｸUB" panose="020B0900000000000000" pitchFamily="50" charset="-128"/>
                        </a:rPr>
                        <a:t>血液透析センター</a:t>
                      </a:r>
                      <a:endParaRPr lang="en-SG" altLang="ja-JP" sz="1000" b="1" dirty="0">
                        <a:solidFill>
                          <a:schemeClr val="tx1"/>
                        </a:solidFill>
                        <a:ea typeface="HGP創英角ｺﾞｼｯｸUB" panose="020B0900000000000000" pitchFamily="50" charset="-128"/>
                      </a:endParaRPr>
                    </a:p>
                    <a:p>
                      <a:r>
                        <a:rPr lang="en-SG" altLang="ja-JP" sz="1000" b="1" dirty="0">
                          <a:solidFill>
                            <a:schemeClr val="tx1"/>
                          </a:solidFill>
                          <a:ea typeface="HGP創英角ｺﾞｼｯｸUB" panose="020B0900000000000000" pitchFamily="50" charset="-128"/>
                        </a:rPr>
                        <a:t>Haemodialysis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糖尿病患者への透析治療</a:t>
                      </a:r>
                      <a:endParaRPr lang="en-SG" altLang="ja-JP" sz="1000" dirty="0"/>
                    </a:p>
                    <a:p>
                      <a:pPr marL="0" indent="0">
                        <a:buFont typeface="Arial" panose="020B0604020202020204" pitchFamily="34" charset="0"/>
                        <a:buNone/>
                      </a:pPr>
                      <a:r>
                        <a:rPr lang="ja-JP" altLang="en-US" sz="1000" dirty="0"/>
                        <a:t>（病院、診療所内に設置されたものも含む）。</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50" noProof="1"/>
                        <a:t>543</a:t>
                      </a:r>
                      <a:endParaRPr lang="en-SG" sz="105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91485787"/>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8904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89043"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64%</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33%</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母数は二</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・三次医療</a:t>
            </a:r>
            <a:endParaRPr kumimoji="1" lang="en-SG" sz="9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9" name="Picture 28">
            <a:extLst>
              <a:ext uri="{FF2B5EF4-FFF2-40B4-BE49-F238E27FC236}">
                <a16:creationId xmlns:a16="http://schemas.microsoft.com/office/drawing/2014/main" id="{C1FC9E1E-5DD8-4E2A-8FE3-443BDBACBB3B}"/>
              </a:ext>
            </a:extLst>
          </p:cNvPr>
          <p:cNvPicPr>
            <a:picLocks noChangeAspect="1"/>
          </p:cNvPicPr>
          <p:nvPr/>
        </p:nvPicPr>
        <p:blipFill rotWithShape="1">
          <a:blip r:embed="rId6"/>
          <a:srcRect l="73124" t="64691" r="7113" b="2562"/>
          <a:stretch/>
        </p:blipFill>
        <p:spPr>
          <a:xfrm>
            <a:off x="5341547" y="3002799"/>
            <a:ext cx="4354662" cy="2189551"/>
          </a:xfrm>
          <a:prstGeom prst="rect">
            <a:avLst/>
          </a:prstGeom>
        </p:spPr>
      </p:pic>
      <p:sp>
        <p:nvSpPr>
          <p:cNvPr id="27" name="TextBox 19">
            <a:extLst>
              <a:ext uri="{FF2B5EF4-FFF2-40B4-BE49-F238E27FC236}">
                <a16:creationId xmlns:a16="http://schemas.microsoft.com/office/drawing/2014/main" id="{3734243C-3142-48CB-B9C6-3474570DEF32}"/>
              </a:ext>
            </a:extLst>
          </p:cNvPr>
          <p:cNvSpPr txBox="1"/>
          <p:nvPr/>
        </p:nvSpPr>
        <p:spPr>
          <a:xfrm>
            <a:off x="7689304" y="5382573"/>
            <a:ext cx="2167245"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民間医療機関（二・三次医療）施設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
            <a:extLst>
              <a:ext uri="{FF2B5EF4-FFF2-40B4-BE49-F238E27FC236}">
                <a16:creationId xmlns:a16="http://schemas.microsoft.com/office/drawing/2014/main" id="{2A1FE2C5-68A5-4750-A348-DB84FE5F8D67}"/>
              </a:ext>
            </a:extLst>
          </p:cNvPr>
          <p:cNvSpPr txBox="1">
            <a:spLocks/>
          </p:cNvSpPr>
          <p:nvPr/>
        </p:nvSpPr>
        <p:spPr>
          <a:xfrm>
            <a:off x="200472" y="6349390"/>
            <a:ext cx="9505055"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4. Footnote">
            <a:extLst>
              <a:ext uri="{FF2B5EF4-FFF2-40B4-BE49-F238E27FC236}">
                <a16:creationId xmlns:a16="http://schemas.microsoft.com/office/drawing/2014/main" id="{16265847-CF57-41CA-820D-4433B2E44537}"/>
              </a:ext>
            </a:extLst>
          </p:cNvPr>
          <p:cNvSpPr txBox="1">
            <a:spLocks/>
          </p:cNvSpPr>
          <p:nvPr>
            <p:custDataLst>
              <p:tags r:id="rId2"/>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255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0841C8C-77B4-4604-A9EE-2B6652C15450}"/>
              </a:ext>
            </a:extLst>
          </p:cNvPr>
          <p:cNvGraphicFramePr>
            <a:graphicFrameLocks noChangeAspect="1"/>
          </p:cNvGraphicFramePr>
          <p:nvPr>
            <p:custDataLst>
              <p:tags r:id="rId1"/>
            </p:custDataLst>
            <p:extLst>
              <p:ext uri="{D42A27DB-BD31-4B8C-83A1-F6EECF244321}">
                <p14:modId xmlns:p14="http://schemas.microsoft.com/office/powerpoint/2010/main" val="3675553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10841C8C-77B4-4604-A9EE-2B6652C15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8" name="表 7"/>
          <p:cNvGraphicFramePr>
            <a:graphicFrameLocks noGrp="1"/>
          </p:cNvGraphicFramePr>
          <p:nvPr>
            <p:extLst>
              <p:ext uri="{D42A27DB-BD31-4B8C-83A1-F6EECF244321}">
                <p14:modId xmlns:p14="http://schemas.microsoft.com/office/powerpoint/2010/main" val="2020860361"/>
              </p:ext>
            </p:extLst>
          </p:nvPr>
        </p:nvGraphicFramePr>
        <p:xfrm>
          <a:off x="211206" y="1892660"/>
          <a:ext cx="9504735" cy="4397609"/>
        </p:xfrm>
        <a:graphic>
          <a:graphicData uri="http://schemas.openxmlformats.org/drawingml/2006/table">
            <a:tbl>
              <a:tblPr firstRow="1" bandRow="1">
                <a:tableStyleId>{5C22544A-7EE6-4342-B048-85BDC9FD1C3A}</a:tableStyleId>
              </a:tblPr>
              <a:tblGrid>
                <a:gridCol w="1208406">
                  <a:extLst>
                    <a:ext uri="{9D8B030D-6E8A-4147-A177-3AD203B41FA5}">
                      <a16:colId xmlns:a16="http://schemas.microsoft.com/office/drawing/2014/main" val="20000"/>
                    </a:ext>
                  </a:extLst>
                </a:gridCol>
                <a:gridCol w="736257">
                  <a:extLst>
                    <a:ext uri="{9D8B030D-6E8A-4147-A177-3AD203B41FA5}">
                      <a16:colId xmlns:a16="http://schemas.microsoft.com/office/drawing/2014/main" val="20001"/>
                    </a:ext>
                  </a:extLst>
                </a:gridCol>
                <a:gridCol w="576064">
                  <a:extLst>
                    <a:ext uri="{9D8B030D-6E8A-4147-A177-3AD203B41FA5}">
                      <a16:colId xmlns:a16="http://schemas.microsoft.com/office/drawing/2014/main" val="149142636"/>
                    </a:ext>
                  </a:extLst>
                </a:gridCol>
                <a:gridCol w="576064">
                  <a:extLst>
                    <a:ext uri="{9D8B030D-6E8A-4147-A177-3AD203B41FA5}">
                      <a16:colId xmlns:a16="http://schemas.microsoft.com/office/drawing/2014/main" val="2590017001"/>
                    </a:ext>
                  </a:extLst>
                </a:gridCol>
                <a:gridCol w="648072">
                  <a:extLst>
                    <a:ext uri="{9D8B030D-6E8A-4147-A177-3AD203B41FA5}">
                      <a16:colId xmlns:a16="http://schemas.microsoft.com/office/drawing/2014/main" val="174274051"/>
                    </a:ext>
                  </a:extLst>
                </a:gridCol>
                <a:gridCol w="3168352">
                  <a:extLst>
                    <a:ext uri="{9D8B030D-6E8A-4147-A177-3AD203B41FA5}">
                      <a16:colId xmlns:a16="http://schemas.microsoft.com/office/drawing/2014/main" val="3326547701"/>
                    </a:ext>
                  </a:extLst>
                </a:gridCol>
                <a:gridCol w="64807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647304">
                  <a:extLst>
                    <a:ext uri="{9D8B030D-6E8A-4147-A177-3AD203B41FA5}">
                      <a16:colId xmlns:a16="http://schemas.microsoft.com/office/drawing/2014/main" val="3785691123"/>
                    </a:ext>
                  </a:extLst>
                </a:gridCol>
              </a:tblGrid>
              <a:tr h="320729">
                <a:tc>
                  <a:txBody>
                    <a:bodyPr/>
                    <a:lstStyle/>
                    <a:p>
                      <a:pPr algn="ctr">
                        <a:spcAft>
                          <a:spcPts val="0"/>
                        </a:spcAft>
                      </a:pPr>
                      <a:r>
                        <a:rPr lang="ja-JP" altLang="en-US"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本社住所</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分院数</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概要／サービス内容</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合計</a:t>
                      </a:r>
                      <a:br>
                        <a:rPr lang="en-US" altLang="ja-JP"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専門分野</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7221">
                <a:tc>
                  <a:txBody>
                    <a:bodyPr/>
                    <a:lstStyle/>
                    <a:p>
                      <a:pPr algn="ctr">
                        <a:lnSpc>
                          <a:spcPct val="90000"/>
                        </a:lnSpc>
                        <a:spcAft>
                          <a:spcPts val="0"/>
                        </a:spcAft>
                      </a:pPr>
                      <a:r>
                        <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ヘルスケア社</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28</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lnSpc>
                          <a:spcPct val="90000"/>
                        </a:lnSpc>
                        <a:spcAft>
                          <a:spcPts val="200"/>
                        </a:spcAft>
                        <a:buFont typeface="Arial" panose="020B0604020202020204" pitchFamily="34" charset="0"/>
                        <a:buNone/>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国内病院グループ最大手、</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KPJ</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ダマンサラ病院など民間医療サービス市場の</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を占める。病院運営、医療ツーリズム、新規病院開発、高齢者のケア、高齢者住宅、教育、付帯的サービス、生物医学に関したサービス</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3,410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78300">
                <a:tc>
                  <a:txBody>
                    <a:bodyPr/>
                    <a:lstStyle/>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10,539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プリンスコート病院、グレインイーグル病院、パンタイ病院を傘下にしマレーシアとシンガポールで病院を運営する。病院運営、医療ツーリズム、教育、付帯的サービスを行う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2,696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6527">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サイムダービー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(Sime Darby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SG"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サイムダービー病院は、クアラルンプール中心にあり日本人の工場が近隣にあることから、日本人の患者が多い。</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次医療、トモセラピーなどの専門医による外来診療、日帰り治療、看護・健康科学に関する教育。</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脳、心臓、脊髄、関節</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41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サンウェイメディカルセンター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(Sunway Medical Centre)</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セラン</a:t>
                      </a:r>
                      <a:b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ゴーン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kumimoji="1" lang="en-US" altLang="ja-JP" sz="1000" b="0" i="0" u="none" strike="noStrike" kern="1200" noProof="1">
                          <a:solidFill>
                            <a:srgbClr val="000000"/>
                          </a:solidFill>
                          <a:effectLst/>
                          <a:latin typeface="+mn-lt"/>
                          <a:ea typeface="+mn-ea"/>
                          <a:cs typeface="+mn-cs"/>
                        </a:rPr>
                        <a:t>3,300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サンウェイメディカルセンターはサンウェイグループにより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741</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名の医師、</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の手術室、</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台の駐車場を完備した施設</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724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206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コロンビアアジア</a:t>
                      </a:r>
                      <a:endPar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1" baseline="0" dirty="0">
                          <a:ea typeface="HGP創英角ｺﾞｼｯｸUB" panose="020B0900000000000000" pitchFamily="50" charset="-128"/>
                        </a:rPr>
                        <a:t>Columbia Asia Healthcare </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プリタン・ジャヤ</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dirty="0"/>
                        <a:t>コロンビアアジアグループは</a:t>
                      </a:r>
                      <a:r>
                        <a:rPr lang="en-US" altLang="ja-JP" sz="1000" dirty="0"/>
                        <a:t>1994</a:t>
                      </a:r>
                      <a:r>
                        <a:rPr lang="ja-JP" altLang="en-US" sz="1000" dirty="0"/>
                        <a:t>年に設立され、マレーシア・インド・インドネシア・ベトナムの</a:t>
                      </a:r>
                      <a:r>
                        <a:rPr lang="en-US" altLang="ja-JP" sz="1000" dirty="0"/>
                        <a:t>4</a:t>
                      </a:r>
                      <a:r>
                        <a:rPr lang="ja-JP" altLang="en-US" sz="1000" dirty="0"/>
                        <a:t>か国で合計</a:t>
                      </a:r>
                      <a:r>
                        <a:rPr lang="en-US" altLang="ja-JP" sz="1000" dirty="0"/>
                        <a:t>27</a:t>
                      </a:r>
                      <a:r>
                        <a:rPr lang="ja-JP" altLang="en-US" sz="1000" dirty="0"/>
                        <a:t>病院・</a:t>
                      </a:r>
                      <a:r>
                        <a:rPr lang="en-US" altLang="ja-JP" sz="1000" dirty="0"/>
                        <a:t>1</a:t>
                      </a:r>
                      <a:r>
                        <a:rPr lang="ja-JP" altLang="en-US" sz="1000" dirty="0"/>
                        <a:t>クリニックを運営している。主に中間所得層を対象に、外来と簡易な入院治療を提供しており、高度医療を手掛ける公立・民間病院とは補完関係にある。三井物産が資本参加しており、運営に携わっている。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中間所得層向け</a:t>
                      </a:r>
                      <a:r>
                        <a:rPr lang="ja-JP" altLang="en-US" sz="1000" dirty="0"/>
                        <a:t>般外科・一般内科・整形外科・産婦人科・小児科</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民間医療機関の多くが、クアラルンプール、ペナンに集中し、先端技術と多様なサービスを求める患者がマレーシア全域から集まる。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290270"/>
            <a:ext cx="9505056" cy="216024"/>
          </a:xfrm>
          <a:prstGeom prst="rect">
            <a:avLst/>
          </a:prstGeom>
          <a:noFill/>
        </p:spPr>
        <p:txBody>
          <a:bodyPr wrap="square" lIns="0" tIns="3600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年間外来患者数は、診療日を年間</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日と仮定し、</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日あたりの外来患者数を</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04756" y="1592362"/>
            <a:ext cx="9500003" cy="324470"/>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9241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DDE8AD-6C21-4F37-B0E0-BE61CD769E34}"/>
              </a:ext>
            </a:extLst>
          </p:cNvPr>
          <p:cNvGraphicFramePr>
            <a:graphicFrameLocks noChangeAspect="1"/>
          </p:cNvGraphicFramePr>
          <p:nvPr>
            <p:custDataLst>
              <p:tags r:id="rId1"/>
            </p:custDataLst>
            <p:extLst>
              <p:ext uri="{D42A27DB-BD31-4B8C-83A1-F6EECF244321}">
                <p14:modId xmlns:p14="http://schemas.microsoft.com/office/powerpoint/2010/main" val="4154840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96DDE8AD-6C21-4F37-B0E0-BE61CD769E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公的医療機関は、一次医療の整備により低所得者にも平等に医療が受けられる機会を提供することを目的にしている。</a:t>
            </a:r>
            <a:endParaRPr kumimoji="1"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一方、民間医療機関は、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高度医療の提供を行い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中・高所得者、外国人を対象にしている。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133520"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都市部に集中</a:t>
            </a:r>
          </a:p>
        </p:txBody>
      </p:sp>
      <p:sp>
        <p:nvSpPr>
          <p:cNvPr id="11" name="正方形/長方形 10"/>
          <p:cNvSpPr/>
          <p:nvPr/>
        </p:nvSpPr>
        <p:spPr>
          <a:xfrm>
            <a:off x="5133520" y="5810200"/>
            <a:ext cx="4500000" cy="684803"/>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医師の技術料（診察、検査、手術等）は民間医療施設・サービス法の料金設定により一定の制限が設けられている</a:t>
            </a:r>
            <a:endParaRPr lang="en-SG" altLang="ja-JP" sz="1200" spc="-1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民間医療保険へ個人で加入する場合は、税控除措置がある</a:t>
            </a:r>
          </a:p>
        </p:txBody>
      </p:sp>
      <p:sp>
        <p:nvSpPr>
          <p:cNvPr id="12" name="正方形/長方形 11"/>
          <p:cNvSpPr/>
          <p:nvPr/>
        </p:nvSpPr>
        <p:spPr>
          <a:xfrm>
            <a:off x="5133520" y="2425824"/>
            <a:ext cx="4500000" cy="65915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特にマレー半島（西マレーシア）を中心にカバー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人口が集中するクアラルンプール周辺のセランゴール州、富裕層が多いペナン島周辺に密集する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133520" y="4226024"/>
            <a:ext cx="4500000" cy="1225977"/>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診察料等は高いが、待ち時間の短さ、アメニティ重視者、高度な技術、サービス内容から民間機関への受診者が増加傾向にある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以前は公的病院を受診していた中間層の、民間病院で受診する傾向が増している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公民医療費割合は、公：民＝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年）へと変化</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097016" y="1700371"/>
            <a:ext cx="4500000"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5133520" y="3937992"/>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民間医療への需要のシフト</a:t>
            </a:r>
          </a:p>
        </p:txBody>
      </p:sp>
      <p:sp>
        <p:nvSpPr>
          <p:cNvPr id="24" name="角丸四角形 23"/>
          <p:cNvSpPr/>
          <p:nvPr/>
        </p:nvSpPr>
        <p:spPr>
          <a:xfrm>
            <a:off x="5133520" y="552220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政府による規制</a:t>
            </a:r>
          </a:p>
        </p:txBody>
      </p:sp>
      <p:sp>
        <p:nvSpPr>
          <p:cNvPr id="28" name="角丸四角形 6">
            <a:extLst>
              <a:ext uri="{FF2B5EF4-FFF2-40B4-BE49-F238E27FC236}">
                <a16:creationId xmlns:a16="http://schemas.microsoft.com/office/drawing/2014/main" id="{EA506089-F882-45DF-8237-D110E8582D14}"/>
              </a:ext>
            </a:extLst>
          </p:cNvPr>
          <p:cNvSpPr/>
          <p:nvPr/>
        </p:nvSpPr>
        <p:spPr>
          <a:xfrm>
            <a:off x="304294"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全域に散布</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29" name="正方形/長方形 10">
            <a:extLst>
              <a:ext uri="{FF2B5EF4-FFF2-40B4-BE49-F238E27FC236}">
                <a16:creationId xmlns:a16="http://schemas.microsoft.com/office/drawing/2014/main" id="{22F7011E-7090-473C-8C17-6AEB29C591D4}"/>
              </a:ext>
            </a:extLst>
          </p:cNvPr>
          <p:cNvSpPr/>
          <p:nvPr/>
        </p:nvSpPr>
        <p:spPr>
          <a:xfrm>
            <a:off x="304294" y="5302949"/>
            <a:ext cx="4500000" cy="646331"/>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公的医療機関における医療従事者の確保と技術レベルの担保等のため、全ての医療従事者に公的医療機関での一定の</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勤務経験（年数は職種により変動）を義務付けている</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11">
            <a:extLst>
              <a:ext uri="{FF2B5EF4-FFF2-40B4-BE49-F238E27FC236}">
                <a16:creationId xmlns:a16="http://schemas.microsoft.com/office/drawing/2014/main" id="{D43FD2D3-5E69-4C4A-BF71-9E14B06F6374}"/>
              </a:ext>
            </a:extLst>
          </p:cNvPr>
          <p:cNvSpPr/>
          <p:nvPr/>
        </p:nvSpPr>
        <p:spPr>
          <a:xfrm>
            <a:off x="304294" y="2425824"/>
            <a:ext cx="4500000" cy="64633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圏内）に公立医療機関に到着できるよう整備されている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13">
            <a:extLst>
              <a:ext uri="{FF2B5EF4-FFF2-40B4-BE49-F238E27FC236}">
                <a16:creationId xmlns:a16="http://schemas.microsoft.com/office/drawing/2014/main" id="{BE7B3DF0-09B3-498F-A1B4-4EBAF1675606}"/>
              </a:ext>
            </a:extLst>
          </p:cNvPr>
          <p:cNvSpPr/>
          <p:nvPr/>
        </p:nvSpPr>
        <p:spPr>
          <a:xfrm>
            <a:off x="304294" y="3356992"/>
            <a:ext cx="4500000" cy="84382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公的負担により、一般医の相談料は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円）、入院や手術は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円）から受診することが可能</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外国人は</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初診・再診ともに</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円）リンギット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と設定されている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 name="グループ化 7">
            <a:extLst>
              <a:ext uri="{FF2B5EF4-FFF2-40B4-BE49-F238E27FC236}">
                <a16:creationId xmlns:a16="http://schemas.microsoft.com/office/drawing/2014/main" id="{3DAC22BB-59CF-469F-A163-D00CBA6A82EA}"/>
              </a:ext>
            </a:extLst>
          </p:cNvPr>
          <p:cNvGrpSpPr/>
          <p:nvPr/>
        </p:nvGrpSpPr>
        <p:grpSpPr>
          <a:xfrm>
            <a:off x="308984" y="1700371"/>
            <a:ext cx="4500000" cy="288032"/>
            <a:chOff x="4803500" y="2113806"/>
            <a:chExt cx="5626916" cy="288032"/>
          </a:xfrm>
        </p:grpSpPr>
        <p:cxnSp>
          <p:nvCxnSpPr>
            <p:cNvPr id="34" name="直線コネクタ 1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公的医療機関の特徴</a:t>
              </a:r>
            </a:p>
          </p:txBody>
        </p:sp>
      </p:grpSp>
      <p:sp>
        <p:nvSpPr>
          <p:cNvPr id="36" name="角丸四角形 22">
            <a:extLst>
              <a:ext uri="{FF2B5EF4-FFF2-40B4-BE49-F238E27FC236}">
                <a16:creationId xmlns:a16="http://schemas.microsoft.com/office/drawing/2014/main" id="{1528EDF4-C495-4CEB-BFA5-555F7C07267F}"/>
              </a:ext>
            </a:extLst>
          </p:cNvPr>
          <p:cNvSpPr/>
          <p:nvPr/>
        </p:nvSpPr>
        <p:spPr>
          <a:xfrm>
            <a:off x="304294" y="306896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受診料が安価</a:t>
            </a:r>
          </a:p>
        </p:txBody>
      </p:sp>
      <p:sp>
        <p:nvSpPr>
          <p:cNvPr id="37" name="角丸四角形 23">
            <a:extLst>
              <a:ext uri="{FF2B5EF4-FFF2-40B4-BE49-F238E27FC236}">
                <a16:creationId xmlns:a16="http://schemas.microsoft.com/office/drawing/2014/main" id="{17094C11-6177-4E7F-8551-FA4FF5844334}"/>
              </a:ext>
            </a:extLst>
          </p:cNvPr>
          <p:cNvSpPr/>
          <p:nvPr/>
        </p:nvSpPr>
        <p:spPr>
          <a:xfrm>
            <a:off x="316844" y="4970818"/>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医療従事者の担保</a:t>
            </a:r>
          </a:p>
        </p:txBody>
      </p:sp>
      <p:sp>
        <p:nvSpPr>
          <p:cNvPr id="32" name="正方形/長方形 13">
            <a:extLst>
              <a:ext uri="{FF2B5EF4-FFF2-40B4-BE49-F238E27FC236}">
                <a16:creationId xmlns:a16="http://schemas.microsoft.com/office/drawing/2014/main" id="{30A3714F-7475-4B0F-9CDD-10725BF2E3C0}"/>
              </a:ext>
            </a:extLst>
          </p:cNvPr>
          <p:cNvSpPr/>
          <p:nvPr/>
        </p:nvSpPr>
        <p:spPr>
          <a:xfrm>
            <a:off x="5133518" y="3433936"/>
            <a:ext cx="4500000" cy="474489"/>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医療費が自己負担になり高額。中・高所得者、外国人が多く利用</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自己負担総額に対する割合は、公的：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年時点）</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2">
            <a:extLst>
              <a:ext uri="{FF2B5EF4-FFF2-40B4-BE49-F238E27FC236}">
                <a16:creationId xmlns:a16="http://schemas.microsoft.com/office/drawing/2014/main" id="{4C690F6D-A2DB-4B04-A833-C055F32F3B44}"/>
              </a:ext>
            </a:extLst>
          </p:cNvPr>
          <p:cNvSpPr/>
          <p:nvPr/>
        </p:nvSpPr>
        <p:spPr>
          <a:xfrm>
            <a:off x="5133518" y="3145904"/>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受診料が高価</a:t>
            </a:r>
          </a:p>
        </p:txBody>
      </p:sp>
      <p:sp>
        <p:nvSpPr>
          <p:cNvPr id="39" name="角丸四角形 6">
            <a:extLst>
              <a:ext uri="{FF2B5EF4-FFF2-40B4-BE49-F238E27FC236}">
                <a16:creationId xmlns:a16="http://schemas.microsoft.com/office/drawing/2014/main" id="{0D45CD57-51DB-4A8D-B4C3-E520B7B4C392}"/>
              </a:ext>
            </a:extLst>
          </p:cNvPr>
          <p:cNvSpPr/>
          <p:nvPr/>
        </p:nvSpPr>
        <p:spPr>
          <a:xfrm>
            <a:off x="300517" y="417873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待ち時間の長さ</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40" name="正方形/長方形 11">
            <a:extLst>
              <a:ext uri="{FF2B5EF4-FFF2-40B4-BE49-F238E27FC236}">
                <a16:creationId xmlns:a16="http://schemas.microsoft.com/office/drawing/2014/main" id="{ED811A43-4AAD-4864-9EB0-C2B2505847AA}"/>
              </a:ext>
            </a:extLst>
          </p:cNvPr>
          <p:cNvSpPr/>
          <p:nvPr/>
        </p:nvSpPr>
        <p:spPr>
          <a:xfrm>
            <a:off x="300517" y="4472135"/>
            <a:ext cx="4500000" cy="46166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割、入院患者の約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割が公的医療機関を訪れるため、待ち時間が長い</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11">
            <a:extLst>
              <a:ext uri="{FF2B5EF4-FFF2-40B4-BE49-F238E27FC236}">
                <a16:creationId xmlns:a16="http://schemas.microsoft.com/office/drawing/2014/main" id="{570E247A-52EA-4BDE-BDDE-EF6648991CEF}"/>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498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6FA212-0802-4E03-BD1E-AEBD8FFF0AC3}"/>
              </a:ext>
            </a:extLst>
          </p:cNvPr>
          <p:cNvGraphicFramePr>
            <a:graphicFrameLocks noChangeAspect="1"/>
          </p:cNvGraphicFramePr>
          <p:nvPr>
            <p:custDataLst>
              <p:tags r:id="rId1"/>
            </p:custDataLst>
            <p:extLst>
              <p:ext uri="{D42A27DB-BD31-4B8C-83A1-F6EECF244321}">
                <p14:modId xmlns:p14="http://schemas.microsoft.com/office/powerpoint/2010/main" val="1234810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0A6FA212-0802-4E03-BD1E-AEBD8FFF0A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7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マレーシアの医療機関は、公的／民間を問わず患者の満足度は高い。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公立のクリニック・病院は、医療費の安さへの評価が高く、待ち時間の長さへの評価が低い。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一方、民間のクリニック・病院は、施設の快適さが高評価で、医療費の高さが低評価となっている。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5" name="グループ化 324"/>
          <p:cNvGrpSpPr/>
          <p:nvPr/>
        </p:nvGrpSpPr>
        <p:grpSpPr>
          <a:xfrm>
            <a:off x="5097809" y="2204864"/>
            <a:ext cx="4608000" cy="288032"/>
            <a:chOff x="4803500" y="2113806"/>
            <a:chExt cx="5626916" cy="288032"/>
          </a:xfrm>
        </p:grpSpPr>
        <p:cxnSp>
          <p:nvCxnSpPr>
            <p:cNvPr id="432" name="直線コネクタ 4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Private</a:t>
              </a:r>
              <a:r>
                <a:rPr lang="ja-JP" altLang="en-US" sz="1400" dirty="0">
                  <a:solidFill>
                    <a:srgbClr val="000000"/>
                  </a:solidFill>
                  <a:latin typeface="Arial Black" pitchFamily="34" charset="0"/>
                  <a:ea typeface="HGP創英角ｺﾞｼｯｸUB" pitchFamily="50" charset="-128"/>
                </a:rPr>
                <a:t>編）</a:t>
              </a:r>
            </a:p>
          </p:txBody>
        </p:sp>
      </p:grpSp>
      <p:grpSp>
        <p:nvGrpSpPr>
          <p:cNvPr id="326" name="グループ化 325">
            <a:extLst>
              <a:ext uri="{FF2B5EF4-FFF2-40B4-BE49-F238E27FC236}">
                <a16:creationId xmlns:a16="http://schemas.microsoft.com/office/drawing/2014/main" id="{3DAC22BB-59CF-469F-A163-D00CBA6A82EA}"/>
              </a:ext>
            </a:extLst>
          </p:cNvPr>
          <p:cNvGrpSpPr/>
          <p:nvPr/>
        </p:nvGrpSpPr>
        <p:grpSpPr>
          <a:xfrm>
            <a:off x="201265" y="2204864"/>
            <a:ext cx="4608000" cy="288032"/>
            <a:chOff x="4803500" y="2113806"/>
            <a:chExt cx="5626916" cy="288032"/>
          </a:xfrm>
        </p:grpSpPr>
        <p:cxnSp>
          <p:nvCxnSpPr>
            <p:cNvPr id="430" name="直線コネクタ 42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1"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Public</a:t>
              </a:r>
              <a:r>
                <a:rPr lang="ja-JP" altLang="en-US" sz="1400" dirty="0">
                  <a:solidFill>
                    <a:srgbClr val="000000"/>
                  </a:solidFill>
                  <a:latin typeface="Arial Black" pitchFamily="34" charset="0"/>
                  <a:ea typeface="HGP創英角ｺﾞｼｯｸUB" pitchFamily="50" charset="-128"/>
                </a:rPr>
                <a:t>編）</a:t>
              </a:r>
            </a:p>
          </p:txBody>
        </p:sp>
      </p:grpSp>
      <p:sp>
        <p:nvSpPr>
          <p:cNvPr id="327" name="テキスト ボックス 11">
            <a:extLst>
              <a:ext uri="{FF2B5EF4-FFF2-40B4-BE49-F238E27FC236}">
                <a16:creationId xmlns:a16="http://schemas.microsoft.com/office/drawing/2014/main" id="{B099705E-57FC-46F9-95B6-0DC969380CD5}"/>
              </a:ext>
            </a:extLst>
          </p:cNvPr>
          <p:cNvSpPr txBox="1"/>
          <p:nvPr/>
        </p:nvSpPr>
        <p:spPr>
          <a:xfrm>
            <a:off x="201265" y="6597352"/>
            <a:ext cx="8820000"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8" name="Chart 3"/>
          <p:cNvGraphicFramePr/>
          <p:nvPr>
            <p:extLst>
              <p:ext uri="{D42A27DB-BD31-4B8C-83A1-F6EECF244321}">
                <p14:modId xmlns:p14="http://schemas.microsoft.com/office/powerpoint/2010/main" val="1733530969"/>
              </p:ext>
            </p:extLst>
          </p:nvPr>
        </p:nvGraphicFramePr>
        <p:xfrm>
          <a:off x="118268" y="2734246"/>
          <a:ext cx="1676400" cy="3873500"/>
        </p:xfrm>
        <a:graphic>
          <a:graphicData uri="http://schemas.openxmlformats.org/drawingml/2006/chart">
            <c:chart xmlns:c="http://schemas.openxmlformats.org/drawingml/2006/chart" xmlns:r="http://schemas.openxmlformats.org/officeDocument/2006/relationships" r:id="rId6"/>
          </a:graphicData>
        </a:graphic>
      </p:graphicFrame>
      <p:sp>
        <p:nvSpPr>
          <p:cNvPr id="329" name="テキスト プレースホルダ 9"/>
          <p:cNvSpPr>
            <a:spLocks noGrp="1"/>
          </p:cNvSpPr>
          <p:nvPr/>
        </p:nvSpPr>
        <p:spPr bwMode="gray">
          <a:xfrm>
            <a:off x="1651793"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58B8FC6-A392-4D2B-BBD6-BEA947B6F29B}" type="datetime'''''''''''''''''''''''''''3'''''''''''''''''">
              <a:rPr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1" name="テキスト プレースホルダ 9"/>
          <p:cNvSpPr>
            <a:spLocks noGrp="1"/>
          </p:cNvSpPr>
          <p:nvPr/>
        </p:nvSpPr>
        <p:spPr bwMode="gray">
          <a:xfrm>
            <a:off x="16517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667ABE1-3FCC-4F45-B7AF-A2B89D2EBCB8}"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9" name="テキスト プレースホルダ 9"/>
          <p:cNvSpPr>
            <a:spLocks noGrp="1"/>
          </p:cNvSpPr>
          <p:nvPr/>
        </p:nvSpPr>
        <p:spPr bwMode="gray">
          <a:xfrm>
            <a:off x="1659731"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F3BEF4C-C1A0-4091-BCD0-2DC96D963EF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1" name="テキスト プレースホルダ 9"/>
          <p:cNvSpPr>
            <a:spLocks noGrp="1"/>
          </p:cNvSpPr>
          <p:nvPr/>
        </p:nvSpPr>
        <p:spPr bwMode="gray">
          <a:xfrm>
            <a:off x="1659731"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0506528-0944-4F2C-9131-5CEC8ED5FCB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3" name="テキスト プレースホルダ 9"/>
          <p:cNvSpPr>
            <a:spLocks noGrp="1"/>
          </p:cNvSpPr>
          <p:nvPr/>
        </p:nvSpPr>
        <p:spPr bwMode="gray">
          <a:xfrm>
            <a:off x="1659731"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86B85A11-E508-4959-B5C6-769F5DF848E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5" name="テキスト プレースホルダ 9"/>
          <p:cNvSpPr>
            <a:spLocks noGrp="1"/>
          </p:cNvSpPr>
          <p:nvPr/>
        </p:nvSpPr>
        <p:spPr bwMode="gray">
          <a:xfrm>
            <a:off x="1659731"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E85CEC9-F64C-4320-82B9-674CB2A37776}"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7" name="テキスト プレースホルダ 9"/>
          <p:cNvSpPr>
            <a:spLocks noGrp="1"/>
          </p:cNvSpPr>
          <p:nvPr/>
        </p:nvSpPr>
        <p:spPr bwMode="gray">
          <a:xfrm>
            <a:off x="1667668" y="60743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F5A54BA-3807-456A-A1B3-5297046818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49" name="テキスト プレースホルダ 9"/>
          <p:cNvSpPr>
            <a:spLocks noGrp="1"/>
          </p:cNvSpPr>
          <p:nvPr/>
        </p:nvSpPr>
        <p:spPr bwMode="gray">
          <a:xfrm>
            <a:off x="16676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35CD31B-507A-4B14-8F10-DFDEC7500618}"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51" name="Chart 3"/>
          <p:cNvGraphicFramePr/>
          <p:nvPr>
            <p:extLst>
              <p:ext uri="{D42A27DB-BD31-4B8C-83A1-F6EECF244321}">
                <p14:modId xmlns:p14="http://schemas.microsoft.com/office/powerpoint/2010/main" val="2570447028"/>
              </p:ext>
            </p:extLst>
          </p:nvPr>
        </p:nvGraphicFramePr>
        <p:xfrm>
          <a:off x="3213893" y="2734246"/>
          <a:ext cx="1677988" cy="3873500"/>
        </p:xfrm>
        <a:graphic>
          <a:graphicData uri="http://schemas.openxmlformats.org/drawingml/2006/chart">
            <c:chart xmlns:c="http://schemas.openxmlformats.org/drawingml/2006/chart" xmlns:r="http://schemas.openxmlformats.org/officeDocument/2006/relationships" r:id="rId7"/>
          </a:graphicData>
        </a:graphic>
      </p:graphicFrame>
      <p:sp>
        <p:nvSpPr>
          <p:cNvPr id="352" name="テキスト プレースホルダ 9"/>
          <p:cNvSpPr>
            <a:spLocks noGrp="1"/>
          </p:cNvSpPr>
          <p:nvPr/>
        </p:nvSpPr>
        <p:spPr bwMode="gray">
          <a:xfrm>
            <a:off x="32742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415EB48-4BD1-4F90-B809-DDFF11219F11}"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3" name="テキスト プレースホルダ 9"/>
          <p:cNvSpPr>
            <a:spLocks noGrp="1"/>
          </p:cNvSpPr>
          <p:nvPr/>
        </p:nvSpPr>
        <p:spPr bwMode="gray">
          <a:xfrm>
            <a:off x="32742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04DB428-BC98-4C76-AC90-728FC5DDBCDC}"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5" name="テキスト プレースホルダ 9"/>
          <p:cNvSpPr>
            <a:spLocks noGrp="1"/>
          </p:cNvSpPr>
          <p:nvPr/>
        </p:nvSpPr>
        <p:spPr bwMode="gray">
          <a:xfrm>
            <a:off x="3325018" y="6037833"/>
            <a:ext cx="123825" cy="106363"/>
          </a:xfrm>
          <a:prstGeom prst="rect">
            <a:avLst/>
          </a:prstGeom>
          <a:solidFill>
            <a:srgbClr val="80A4B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1AE13A5-5359-4BA0-BA7E-33F0BD4159E5}" type="datetime'''1''0'''">
              <a:rPr kumimoji="0" lang="ja-JP" altLang="en-US" sz="700" smtClean="0">
                <a:sym typeface="+mn-lt"/>
              </a:rPr>
              <a:pPr marL="0" indent="0" algn="ctr">
                <a:spcBef>
                  <a:spcPct val="0"/>
                </a:spcBef>
                <a:buNone/>
              </a:pPr>
              <a:t>10</a:t>
            </a:fld>
            <a:endParaRPr kumimoji="0" lang="ja-JP" altLang="en-US" sz="700" dirty="0">
              <a:sym typeface="+mn-lt"/>
            </a:endParaRPr>
          </a:p>
        </p:txBody>
      </p:sp>
      <p:sp>
        <p:nvSpPr>
          <p:cNvPr id="357" name="テキスト プレースホルダ 9"/>
          <p:cNvSpPr>
            <a:spLocks noGrp="1"/>
          </p:cNvSpPr>
          <p:nvPr/>
        </p:nvSpPr>
        <p:spPr bwMode="gray">
          <a:xfrm>
            <a:off x="32742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8E4BB0F-046E-4D47-88CE-AE229F75B3F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8" name="テキスト プレースホルダ 9"/>
          <p:cNvSpPr>
            <a:spLocks noGrp="1"/>
          </p:cNvSpPr>
          <p:nvPr/>
        </p:nvSpPr>
        <p:spPr bwMode="gray">
          <a:xfrm>
            <a:off x="3282156"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2E53D78-DF27-4F75-89F4-A21194865A27}"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59" name="テキスト プレースホルダ 9"/>
          <p:cNvSpPr>
            <a:spLocks noGrp="1"/>
          </p:cNvSpPr>
          <p:nvPr/>
        </p:nvSpPr>
        <p:spPr bwMode="gray">
          <a:xfrm>
            <a:off x="32742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D2E38D1-0BBE-45F2-9A86-10716FF29D7D}"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0" name="テキスト プレースホルダ 9"/>
          <p:cNvSpPr>
            <a:spLocks noGrp="1"/>
          </p:cNvSpPr>
          <p:nvPr/>
        </p:nvSpPr>
        <p:spPr bwMode="gray">
          <a:xfrm>
            <a:off x="32742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C8736CA-542C-4716-A9D1-AB1285FE254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1" name="テキスト プレースホルダ 9"/>
          <p:cNvSpPr>
            <a:spLocks noGrp="1"/>
          </p:cNvSpPr>
          <p:nvPr/>
        </p:nvSpPr>
        <p:spPr bwMode="gray">
          <a:xfrm>
            <a:off x="326786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968687C-37BA-4110-96CD-7CE2FC1829D3}"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2" name="テキスト プレースホルダ 9"/>
          <p:cNvSpPr>
            <a:spLocks noGrp="1"/>
          </p:cNvSpPr>
          <p:nvPr/>
        </p:nvSpPr>
        <p:spPr bwMode="gray">
          <a:xfrm>
            <a:off x="4074318"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A5924E1-4DED-4D2C-B4E9-AC79781B9F04}" type="datetime'''''''8''''''''''''''9'''''''''''''''''''''''''''''''''''">
              <a:rPr lang="ja-JP" altLang="en-US" sz="700" smtClean="0"/>
              <a:pPr marL="0" indent="0" algn="ctr">
                <a:spcBef>
                  <a:spcPct val="0"/>
                </a:spcBef>
                <a:buNone/>
              </a:pPr>
              <a:t>89</a:t>
            </a:fld>
            <a:endParaRPr kumimoji="0" lang="ja-JP" altLang="en-US" sz="700" dirty="0">
              <a:sym typeface="+mn-lt"/>
            </a:endParaRPr>
          </a:p>
        </p:txBody>
      </p:sp>
      <p:sp>
        <p:nvSpPr>
          <p:cNvPr id="363" name="テキスト プレースホルダ 9"/>
          <p:cNvSpPr>
            <a:spLocks noGrp="1"/>
          </p:cNvSpPr>
          <p:nvPr/>
        </p:nvSpPr>
        <p:spPr bwMode="gray">
          <a:xfrm>
            <a:off x="3267868" y="61124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93D9F3B-071D-496C-870C-B8D0F04FDDDC}"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4" name="テキスト プレースホルダ 9"/>
          <p:cNvSpPr>
            <a:spLocks noGrp="1"/>
          </p:cNvSpPr>
          <p:nvPr/>
        </p:nvSpPr>
        <p:spPr bwMode="gray">
          <a:xfrm>
            <a:off x="4134643"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B0A2B03-0631-4178-87D4-326254371C4F}" type="datetime'''''8''''1'''''''''">
              <a:rPr lang="ja-JP" altLang="en-US" sz="700" smtClean="0"/>
              <a:pPr marL="0" indent="0" algn="ctr">
                <a:spcBef>
                  <a:spcPct val="0"/>
                </a:spcBef>
                <a:buNone/>
              </a:pPr>
              <a:t>81</a:t>
            </a:fld>
            <a:endParaRPr kumimoji="0" lang="ja-JP" altLang="en-US" sz="700" dirty="0">
              <a:sym typeface="+mn-lt"/>
            </a:endParaRPr>
          </a:p>
        </p:txBody>
      </p:sp>
      <p:sp>
        <p:nvSpPr>
          <p:cNvPr id="365" name="テキスト プレースホルダ 9"/>
          <p:cNvSpPr>
            <a:spLocks noGrp="1"/>
          </p:cNvSpPr>
          <p:nvPr/>
        </p:nvSpPr>
        <p:spPr bwMode="gray">
          <a:xfrm>
            <a:off x="32678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AE47B89-C4DC-4281-B076-85B675245A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66" name="Chart 3"/>
          <p:cNvGraphicFramePr/>
          <p:nvPr>
            <p:extLst>
              <p:ext uri="{D42A27DB-BD31-4B8C-83A1-F6EECF244321}">
                <p14:modId xmlns:p14="http://schemas.microsoft.com/office/powerpoint/2010/main" val="1745351233"/>
              </p:ext>
            </p:extLst>
          </p:nvPr>
        </p:nvGraphicFramePr>
        <p:xfrm>
          <a:off x="5015706" y="2734246"/>
          <a:ext cx="1677987" cy="3873500"/>
        </p:xfrm>
        <a:graphic>
          <a:graphicData uri="http://schemas.openxmlformats.org/drawingml/2006/chart">
            <c:chart xmlns:c="http://schemas.openxmlformats.org/drawingml/2006/chart" xmlns:r="http://schemas.openxmlformats.org/officeDocument/2006/relationships" r:id="rId8"/>
          </a:graphicData>
        </a:graphic>
      </p:graphicFrame>
      <p:sp>
        <p:nvSpPr>
          <p:cNvPr id="367" name="テキスト プレースホルダ 9"/>
          <p:cNvSpPr>
            <a:spLocks noGrp="1"/>
          </p:cNvSpPr>
          <p:nvPr/>
        </p:nvSpPr>
        <p:spPr bwMode="gray">
          <a:xfrm>
            <a:off x="6550818"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BD5A9C8-1FC2-4B16-A9CF-2BC11150F9FD}"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68" name="テキスト プレースホルダ 9"/>
          <p:cNvSpPr>
            <a:spLocks noGrp="1"/>
          </p:cNvSpPr>
          <p:nvPr/>
        </p:nvSpPr>
        <p:spPr bwMode="auto">
          <a:xfrm>
            <a:off x="6727031" y="5801296"/>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369" name="テキスト プレースホルダ 9"/>
          <p:cNvSpPr>
            <a:spLocks noGrp="1"/>
          </p:cNvSpPr>
          <p:nvPr/>
        </p:nvSpPr>
        <p:spPr bwMode="gray">
          <a:xfrm>
            <a:off x="65508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68287D4-514A-4948-BFEE-FD4F458AD7F1}"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0" name="テキスト プレースホルダ 9"/>
          <p:cNvSpPr>
            <a:spLocks noGrp="1"/>
          </p:cNvSpPr>
          <p:nvPr/>
        </p:nvSpPr>
        <p:spPr bwMode="auto">
          <a:xfrm>
            <a:off x="6876256" y="2888233"/>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371" name="テキスト プレースホルダ 9"/>
          <p:cNvSpPr>
            <a:spLocks noGrp="1"/>
          </p:cNvSpPr>
          <p:nvPr/>
        </p:nvSpPr>
        <p:spPr bwMode="auto">
          <a:xfrm>
            <a:off x="7241381" y="3418458"/>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372" name="テキスト プレースホルダ 9"/>
          <p:cNvSpPr>
            <a:spLocks noGrp="1"/>
          </p:cNvSpPr>
          <p:nvPr/>
        </p:nvSpPr>
        <p:spPr bwMode="auto">
          <a:xfrm>
            <a:off x="6752431" y="5272658"/>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373" name="テキスト プレースホルダ 9"/>
          <p:cNvSpPr>
            <a:spLocks noGrp="1"/>
          </p:cNvSpPr>
          <p:nvPr/>
        </p:nvSpPr>
        <p:spPr bwMode="auto">
          <a:xfrm>
            <a:off x="6727031" y="3121595"/>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374" name="テキスト プレースホルダ 9"/>
          <p:cNvSpPr>
            <a:spLocks noGrp="1"/>
          </p:cNvSpPr>
          <p:nvPr/>
        </p:nvSpPr>
        <p:spPr bwMode="gray">
          <a:xfrm>
            <a:off x="65666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23D0CAA-9815-4373-BD3F-BC0D4EBD184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75" name="テキスト プレースホルダ 9"/>
          <p:cNvSpPr>
            <a:spLocks noGrp="1"/>
          </p:cNvSpPr>
          <p:nvPr/>
        </p:nvSpPr>
        <p:spPr bwMode="auto">
          <a:xfrm>
            <a:off x="6727031" y="3650232"/>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376" name="テキスト プレースホルダ 9"/>
          <p:cNvSpPr>
            <a:spLocks noGrp="1"/>
          </p:cNvSpPr>
          <p:nvPr/>
        </p:nvSpPr>
        <p:spPr bwMode="gray">
          <a:xfrm>
            <a:off x="655081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5E4F6CE-F7ED-4441-AD2A-E5173F436FA9}"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8" name="テキスト プレースホルダ 9"/>
          <p:cNvSpPr>
            <a:spLocks noGrp="1"/>
          </p:cNvSpPr>
          <p:nvPr/>
        </p:nvSpPr>
        <p:spPr bwMode="gray">
          <a:xfrm>
            <a:off x="65508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2D8C3B9-0536-4AAE-989E-AD79DB9B241A}"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9" name="テキスト プレースホルダ 9"/>
          <p:cNvSpPr>
            <a:spLocks noGrp="1"/>
          </p:cNvSpPr>
          <p:nvPr/>
        </p:nvSpPr>
        <p:spPr bwMode="auto">
          <a:xfrm>
            <a:off x="6842918" y="3947096"/>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381" name="テキスト プレースホルダ 9"/>
          <p:cNvSpPr>
            <a:spLocks noGrp="1"/>
          </p:cNvSpPr>
          <p:nvPr/>
        </p:nvSpPr>
        <p:spPr bwMode="auto">
          <a:xfrm>
            <a:off x="7001668" y="6331521"/>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382" name="テキスト プレースホルダ 9"/>
          <p:cNvSpPr>
            <a:spLocks noGrp="1"/>
          </p:cNvSpPr>
          <p:nvPr/>
        </p:nvSpPr>
        <p:spPr bwMode="auto">
          <a:xfrm>
            <a:off x="6765131" y="4212208"/>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383" name="テキスト プレースホルダ 9"/>
          <p:cNvSpPr>
            <a:spLocks noGrp="1"/>
          </p:cNvSpPr>
          <p:nvPr/>
        </p:nvSpPr>
        <p:spPr bwMode="auto">
          <a:xfrm>
            <a:off x="6831806" y="4477321"/>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384" name="テキスト プレースホルダ 9"/>
          <p:cNvSpPr>
            <a:spLocks noGrp="1"/>
          </p:cNvSpPr>
          <p:nvPr/>
        </p:nvSpPr>
        <p:spPr bwMode="gray">
          <a:xfrm>
            <a:off x="6558756"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8ED13D7-D4D1-4960-9187-5C0AF017983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85" name="テキスト プレースホルダ 9"/>
          <p:cNvSpPr>
            <a:spLocks noGrp="1"/>
          </p:cNvSpPr>
          <p:nvPr/>
        </p:nvSpPr>
        <p:spPr bwMode="auto">
          <a:xfrm>
            <a:off x="6822281" y="4680521"/>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386" name="テキスト プレースホルダ 9"/>
          <p:cNvSpPr>
            <a:spLocks noGrp="1"/>
          </p:cNvSpPr>
          <p:nvPr/>
        </p:nvSpPr>
        <p:spPr bwMode="gray">
          <a:xfrm>
            <a:off x="6558756"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8054535-0C6B-4920-9194-729C9A3D8466}"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7" name="テキスト プレースホルダ 9"/>
          <p:cNvSpPr>
            <a:spLocks noGrp="1"/>
          </p:cNvSpPr>
          <p:nvPr/>
        </p:nvSpPr>
        <p:spPr bwMode="auto">
          <a:xfrm>
            <a:off x="6877843" y="4945633"/>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388" name="テキスト プレースホルダ 9"/>
          <p:cNvSpPr>
            <a:spLocks noGrp="1"/>
          </p:cNvSpPr>
          <p:nvPr/>
        </p:nvSpPr>
        <p:spPr bwMode="gray">
          <a:xfrm>
            <a:off x="6558756"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311BC04-ACEE-4DFA-BB8C-A084F1E2028A}"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9" name="テキスト プレースホルダ 9"/>
          <p:cNvSpPr>
            <a:spLocks noGrp="1"/>
          </p:cNvSpPr>
          <p:nvPr/>
        </p:nvSpPr>
        <p:spPr bwMode="gray">
          <a:xfrm>
            <a:off x="6566693"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3E97FC5-AB3A-4910-BA27-D6BF36198629}"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0" name="テキスト プレースホルダ 9"/>
          <p:cNvSpPr>
            <a:spLocks noGrp="1"/>
          </p:cNvSpPr>
          <p:nvPr/>
        </p:nvSpPr>
        <p:spPr bwMode="auto">
          <a:xfrm>
            <a:off x="6846093" y="5474271"/>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391" name="テキスト プレースホルダ 9"/>
          <p:cNvSpPr>
            <a:spLocks noGrp="1"/>
          </p:cNvSpPr>
          <p:nvPr/>
        </p:nvSpPr>
        <p:spPr bwMode="gray">
          <a:xfrm>
            <a:off x="6566693"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7E430F6-00F2-4491-8319-A14926F70C41}"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2" name="テキスト プレースホルダ 9"/>
          <p:cNvSpPr>
            <a:spLocks noGrp="1"/>
          </p:cNvSpPr>
          <p:nvPr/>
        </p:nvSpPr>
        <p:spPr bwMode="auto">
          <a:xfrm>
            <a:off x="6993731" y="6066408"/>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graphicFrame>
        <p:nvGraphicFramePr>
          <p:cNvPr id="393" name="Chart 3"/>
          <p:cNvGraphicFramePr/>
          <p:nvPr>
            <p:extLst>
              <p:ext uri="{D42A27DB-BD31-4B8C-83A1-F6EECF244321}">
                <p14:modId xmlns:p14="http://schemas.microsoft.com/office/powerpoint/2010/main" val="509704142"/>
              </p:ext>
            </p:extLst>
          </p:nvPr>
        </p:nvGraphicFramePr>
        <p:xfrm>
          <a:off x="8109743" y="2734246"/>
          <a:ext cx="1677988" cy="3873500"/>
        </p:xfrm>
        <a:graphic>
          <a:graphicData uri="http://schemas.openxmlformats.org/drawingml/2006/chart">
            <c:chart xmlns:c="http://schemas.openxmlformats.org/drawingml/2006/chart" xmlns:r="http://schemas.openxmlformats.org/officeDocument/2006/relationships" r:id="rId9"/>
          </a:graphicData>
        </a:graphic>
      </p:graphicFrame>
      <p:sp>
        <p:nvSpPr>
          <p:cNvPr id="401" name="テキスト プレースホルダ 9"/>
          <p:cNvSpPr>
            <a:spLocks noGrp="1"/>
          </p:cNvSpPr>
          <p:nvPr/>
        </p:nvSpPr>
        <p:spPr bwMode="gray">
          <a:xfrm>
            <a:off x="9438481"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AF755E8-D8BC-47C3-AFB3-104CF22005E6}" type="datetime'''''''''''''''''''''''''''''''2''''7'''''''">
              <a:rPr lang="ja-JP" altLang="en-US" sz="700" smtClean="0"/>
              <a:pPr marL="0" indent="0" algn="ctr">
                <a:spcBef>
                  <a:spcPct val="0"/>
                </a:spcBef>
                <a:buNone/>
              </a:pPr>
              <a:t>27</a:t>
            </a:fld>
            <a:endParaRPr kumimoji="0" lang="ja-JP" altLang="en-US" sz="700" dirty="0">
              <a:sym typeface="+mn-lt"/>
            </a:endParaRPr>
          </a:p>
        </p:txBody>
      </p:sp>
      <p:sp>
        <p:nvSpPr>
          <p:cNvPr id="402" name="テキスト プレースホルダ 9"/>
          <p:cNvSpPr>
            <a:spLocks noGrp="1"/>
          </p:cNvSpPr>
          <p:nvPr/>
        </p:nvSpPr>
        <p:spPr bwMode="gray">
          <a:xfrm>
            <a:off x="8178006" y="42201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DD313FE-8216-4CF3-B0C9-03883EC52E25}"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3" name="テキスト プレースホルダ 9"/>
          <p:cNvSpPr>
            <a:spLocks noGrp="1"/>
          </p:cNvSpPr>
          <p:nvPr/>
        </p:nvSpPr>
        <p:spPr bwMode="gray">
          <a:xfrm>
            <a:off x="81637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05B6E33-28F6-4D30-8DE2-20D149683F60}"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4" name="テキスト プレースホルダ 9"/>
          <p:cNvSpPr>
            <a:spLocks noGrp="1"/>
          </p:cNvSpPr>
          <p:nvPr/>
        </p:nvSpPr>
        <p:spPr bwMode="gray">
          <a:xfrm>
            <a:off x="8178006"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7666B99-4199-4A11-A00A-D7F1592AA364}"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5" name="テキスト プレースホルダ 9"/>
          <p:cNvSpPr>
            <a:spLocks noGrp="1"/>
          </p:cNvSpPr>
          <p:nvPr/>
        </p:nvSpPr>
        <p:spPr bwMode="gray">
          <a:xfrm>
            <a:off x="8163718"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C22771-C30B-4259-B92C-71E3D125C6A2}"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7" name="テキスト プレースホルダ 9"/>
          <p:cNvSpPr>
            <a:spLocks noGrp="1"/>
          </p:cNvSpPr>
          <p:nvPr/>
        </p:nvSpPr>
        <p:spPr bwMode="auto">
          <a:xfrm>
            <a:off x="7534547" y="3075559"/>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08" name="テキスト プレースホルダ 9"/>
          <p:cNvSpPr>
            <a:spLocks noGrp="1"/>
          </p:cNvSpPr>
          <p:nvPr/>
        </p:nvSpPr>
        <p:spPr bwMode="gray">
          <a:xfrm>
            <a:off x="81637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144C131-6BD3-4CA3-BBF3-B5A17A97DF7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0" name="テキスト プレースホルダ 9"/>
          <p:cNvSpPr>
            <a:spLocks noGrp="1"/>
          </p:cNvSpPr>
          <p:nvPr/>
        </p:nvSpPr>
        <p:spPr bwMode="auto">
          <a:xfrm>
            <a:off x="7493843" y="3604197"/>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
        <p:nvSpPr>
          <p:cNvPr id="411" name="テキスト プレースホルダ 9"/>
          <p:cNvSpPr>
            <a:spLocks noGrp="1"/>
          </p:cNvSpPr>
          <p:nvPr/>
        </p:nvSpPr>
        <p:spPr bwMode="gray">
          <a:xfrm>
            <a:off x="8178006" y="44852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CA98108-8C88-4D46-AD1E-3CA46574163A}"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12" name="テキスト プレースホルダ 9"/>
          <p:cNvSpPr>
            <a:spLocks noGrp="1"/>
          </p:cNvSpPr>
          <p:nvPr/>
        </p:nvSpPr>
        <p:spPr bwMode="gray">
          <a:xfrm>
            <a:off x="8163718"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16386831-AE01-4B2B-AE4B-FF967FECD921}"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3" name="テキスト プレースホルダ 9"/>
          <p:cNvSpPr>
            <a:spLocks noGrp="1"/>
          </p:cNvSpPr>
          <p:nvPr/>
        </p:nvSpPr>
        <p:spPr bwMode="gray">
          <a:xfrm>
            <a:off x="81637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2CF1E5E-3B0F-49D4-9CBA-93682FC3329C}"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4" name="テキスト プレースホルダ 9"/>
          <p:cNvSpPr>
            <a:spLocks noGrp="1"/>
          </p:cNvSpPr>
          <p:nvPr/>
        </p:nvSpPr>
        <p:spPr bwMode="gray">
          <a:xfrm>
            <a:off x="81637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E2CD31D-58AF-4FE1-A280-495BC038A428}"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5" name="テキスト プレースホルダ 9"/>
          <p:cNvSpPr>
            <a:spLocks noGrp="1"/>
          </p:cNvSpPr>
          <p:nvPr/>
        </p:nvSpPr>
        <p:spPr bwMode="gray">
          <a:xfrm>
            <a:off x="81637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43B349-8F2C-4362-BEA6-AE2D816415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7" name="テキスト プレースホルダ 9"/>
          <p:cNvSpPr>
            <a:spLocks noGrp="1"/>
          </p:cNvSpPr>
          <p:nvPr/>
        </p:nvSpPr>
        <p:spPr bwMode="gray">
          <a:xfrm>
            <a:off x="816371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BF0DF8A-67A3-4B87-A725-ECB88B7F37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8" name="テキスト プレースホルダ 9"/>
          <p:cNvSpPr>
            <a:spLocks noGrp="1"/>
          </p:cNvSpPr>
          <p:nvPr/>
        </p:nvSpPr>
        <p:spPr bwMode="gray">
          <a:xfrm>
            <a:off x="9098756"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FB4E9BE-E27A-45BE-9EB8-A9B4B626AA2C}" type="datetime'7''''''''''''''''''''''''''''2'''''''''''''''''''''''''">
              <a:rPr lang="ja-JP" altLang="en-US" sz="700" smtClean="0"/>
              <a:pPr marL="0" indent="0" algn="ctr">
                <a:spcBef>
                  <a:spcPct val="0"/>
                </a:spcBef>
                <a:buNone/>
              </a:pPr>
              <a:t>72</a:t>
            </a:fld>
            <a:endParaRPr kumimoji="0" lang="ja-JP" altLang="en-US" sz="700" dirty="0">
              <a:sym typeface="+mn-lt"/>
            </a:endParaRPr>
          </a:p>
        </p:txBody>
      </p:sp>
      <p:sp>
        <p:nvSpPr>
          <p:cNvPr id="419" name="テキスト プレースホルダ 9"/>
          <p:cNvSpPr>
            <a:spLocks noGrp="1"/>
          </p:cNvSpPr>
          <p:nvPr/>
        </p:nvSpPr>
        <p:spPr bwMode="gray">
          <a:xfrm>
            <a:off x="8178006"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D2940E6B-1E76-4F78-87F2-326EB8A010E8}"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420" name="正方形/長方形 419"/>
          <p:cNvSpPr/>
          <p:nvPr/>
        </p:nvSpPr>
        <p:spPr>
          <a:xfrm>
            <a:off x="596106"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3693318"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5493543"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8588737" y="2708936"/>
            <a:ext cx="720000"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bwMode="auto">
          <a:xfrm>
            <a:off x="8654256" y="2061146"/>
            <a:ext cx="142875" cy="106363"/>
          </a:xfrm>
          <a:prstGeom prst="rect">
            <a:avLst/>
          </a:prstGeom>
          <a:solidFill>
            <a:srgbClr val="80A4B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bwMode="auto">
          <a:xfrm>
            <a:off x="8654256" y="1888108"/>
            <a:ext cx="142875" cy="106363"/>
          </a:xfrm>
          <a:prstGeom prst="rect">
            <a:avLst/>
          </a:prstGeom>
          <a:solidFill>
            <a:srgbClr val="304B5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6" name="正方形/長方形 425"/>
          <p:cNvSpPr/>
          <p:nvPr/>
        </p:nvSpPr>
        <p:spPr bwMode="auto">
          <a:xfrm>
            <a:off x="8654256" y="2234183"/>
            <a:ext cx="142875" cy="106363"/>
          </a:xfrm>
          <a:prstGeom prst="rect">
            <a:avLst/>
          </a:prstGeom>
          <a:solidFill>
            <a:srgbClr val="D5E1EA"/>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7" name="テキスト プレースホルダ 9"/>
          <p:cNvSpPr>
            <a:spLocks noGrp="1"/>
          </p:cNvSpPr>
          <p:nvPr/>
        </p:nvSpPr>
        <p:spPr bwMode="auto">
          <a:xfrm>
            <a:off x="8847931" y="1883346"/>
            <a:ext cx="6985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とても低い・低い</a:t>
            </a:r>
            <a:endParaRPr kumimoji="0" lang="ja-JP" altLang="en-US" sz="800" dirty="0">
              <a:sym typeface="+mn-lt"/>
            </a:endParaRPr>
          </a:p>
        </p:txBody>
      </p:sp>
      <p:sp>
        <p:nvSpPr>
          <p:cNvPr id="428" name="テキスト プレースホルダ 9"/>
          <p:cNvSpPr>
            <a:spLocks noGrp="1"/>
          </p:cNvSpPr>
          <p:nvPr/>
        </p:nvSpPr>
        <p:spPr bwMode="auto">
          <a:xfrm>
            <a:off x="8847931" y="2056383"/>
            <a:ext cx="1746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適正</a:t>
            </a:r>
            <a:endParaRPr kumimoji="0" lang="ja-JP" altLang="en-US" sz="800" dirty="0">
              <a:sym typeface="+mn-lt"/>
            </a:endParaRPr>
          </a:p>
        </p:txBody>
      </p:sp>
      <p:sp>
        <p:nvSpPr>
          <p:cNvPr id="429" name="テキスト プレースホルダ 9"/>
          <p:cNvSpPr>
            <a:spLocks noGrp="1"/>
          </p:cNvSpPr>
          <p:nvPr/>
        </p:nvSpPr>
        <p:spPr bwMode="auto">
          <a:xfrm>
            <a:off x="8847931" y="2229421"/>
            <a:ext cx="69373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高い・とても高い</a:t>
            </a:r>
            <a:endParaRPr kumimoji="0" lang="ja-JP" altLang="en-US" sz="800" dirty="0">
              <a:sym typeface="+mn-lt"/>
            </a:endParaRPr>
          </a:p>
        </p:txBody>
      </p:sp>
      <p:sp>
        <p:nvSpPr>
          <p:cNvPr id="434" name="テキスト プレースホルダ 9"/>
          <p:cNvSpPr>
            <a:spLocks noGrp="1"/>
          </p:cNvSpPr>
          <p:nvPr/>
        </p:nvSpPr>
        <p:spPr bwMode="auto">
          <a:xfrm>
            <a:off x="1865987" y="5807567"/>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435" name="テキスト プレースホルダ 9"/>
          <p:cNvSpPr>
            <a:spLocks noGrp="1"/>
          </p:cNvSpPr>
          <p:nvPr/>
        </p:nvSpPr>
        <p:spPr bwMode="auto">
          <a:xfrm>
            <a:off x="2015212" y="2894504"/>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436" name="テキスト プレースホルダ 9"/>
          <p:cNvSpPr>
            <a:spLocks noGrp="1"/>
          </p:cNvSpPr>
          <p:nvPr/>
        </p:nvSpPr>
        <p:spPr bwMode="auto">
          <a:xfrm>
            <a:off x="2380337" y="3424729"/>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437" name="テキスト プレースホルダ 9"/>
          <p:cNvSpPr>
            <a:spLocks noGrp="1"/>
          </p:cNvSpPr>
          <p:nvPr/>
        </p:nvSpPr>
        <p:spPr bwMode="auto">
          <a:xfrm>
            <a:off x="1891387" y="5278929"/>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438" name="テキスト プレースホルダ 9"/>
          <p:cNvSpPr>
            <a:spLocks noGrp="1"/>
          </p:cNvSpPr>
          <p:nvPr/>
        </p:nvSpPr>
        <p:spPr bwMode="auto">
          <a:xfrm>
            <a:off x="1865987" y="3127866"/>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439" name="テキスト プレースホルダ 9"/>
          <p:cNvSpPr>
            <a:spLocks noGrp="1"/>
          </p:cNvSpPr>
          <p:nvPr/>
        </p:nvSpPr>
        <p:spPr bwMode="auto">
          <a:xfrm>
            <a:off x="1865987" y="3656503"/>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440" name="テキスト プレースホルダ 9"/>
          <p:cNvSpPr>
            <a:spLocks noGrp="1"/>
          </p:cNvSpPr>
          <p:nvPr/>
        </p:nvSpPr>
        <p:spPr bwMode="auto">
          <a:xfrm>
            <a:off x="1981874" y="3953367"/>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441" name="テキスト プレースホルダ 9"/>
          <p:cNvSpPr>
            <a:spLocks noGrp="1"/>
          </p:cNvSpPr>
          <p:nvPr/>
        </p:nvSpPr>
        <p:spPr bwMode="auto">
          <a:xfrm>
            <a:off x="2140624" y="6337792"/>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442" name="テキスト プレースホルダ 9"/>
          <p:cNvSpPr>
            <a:spLocks noGrp="1"/>
          </p:cNvSpPr>
          <p:nvPr/>
        </p:nvSpPr>
        <p:spPr bwMode="auto">
          <a:xfrm>
            <a:off x="1904087" y="4218479"/>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443" name="テキスト プレースホルダ 9"/>
          <p:cNvSpPr>
            <a:spLocks noGrp="1"/>
          </p:cNvSpPr>
          <p:nvPr/>
        </p:nvSpPr>
        <p:spPr bwMode="auto">
          <a:xfrm>
            <a:off x="1970762" y="4483592"/>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444" name="テキスト プレースホルダ 9"/>
          <p:cNvSpPr>
            <a:spLocks noGrp="1"/>
          </p:cNvSpPr>
          <p:nvPr/>
        </p:nvSpPr>
        <p:spPr bwMode="auto">
          <a:xfrm>
            <a:off x="1961237" y="4686792"/>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445" name="テキスト プレースホルダ 9"/>
          <p:cNvSpPr>
            <a:spLocks noGrp="1"/>
          </p:cNvSpPr>
          <p:nvPr/>
        </p:nvSpPr>
        <p:spPr bwMode="auto">
          <a:xfrm>
            <a:off x="2016799" y="4951904"/>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446" name="テキスト プレースホルダ 9"/>
          <p:cNvSpPr>
            <a:spLocks noGrp="1"/>
          </p:cNvSpPr>
          <p:nvPr/>
        </p:nvSpPr>
        <p:spPr bwMode="auto">
          <a:xfrm>
            <a:off x="1985049" y="5480542"/>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447" name="テキスト プレースホルダ 9"/>
          <p:cNvSpPr>
            <a:spLocks noGrp="1"/>
          </p:cNvSpPr>
          <p:nvPr/>
        </p:nvSpPr>
        <p:spPr bwMode="auto">
          <a:xfrm>
            <a:off x="2132687" y="6072679"/>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sp>
        <p:nvSpPr>
          <p:cNvPr id="448" name="テキスト プレースホルダ 9"/>
          <p:cNvSpPr>
            <a:spLocks noGrp="1"/>
          </p:cNvSpPr>
          <p:nvPr/>
        </p:nvSpPr>
        <p:spPr bwMode="auto">
          <a:xfrm>
            <a:off x="2692455" y="3095970"/>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49" name="テキスト プレースホルダ 9"/>
          <p:cNvSpPr>
            <a:spLocks noGrp="1"/>
          </p:cNvSpPr>
          <p:nvPr/>
        </p:nvSpPr>
        <p:spPr bwMode="auto">
          <a:xfrm>
            <a:off x="2651751" y="3624608"/>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Tree>
    <p:extLst>
      <p:ext uri="{BB962C8B-B14F-4D97-AF65-F5344CB8AC3E}">
        <p14:creationId xmlns:p14="http://schemas.microsoft.com/office/powerpoint/2010/main" val="282771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1251286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360" imgH="360" progId="TCLayout.ActiveDocument.1">
                  <p:embed/>
                </p:oleObj>
              </mc:Choice>
              <mc:Fallback>
                <p:oleObj name="think-cell Slide" r:id="rId46" imgW="360" imgH="360" progId="TCLayout.ActiveDocument.1">
                  <p:embed/>
                  <p:pic>
                    <p:nvPicPr>
                      <p:cNvPr id="14" name="Object 13"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grpSp>
        <p:nvGrpSpPr>
          <p:cNvPr id="5" name="グループ化 7"/>
          <p:cNvGrpSpPr/>
          <p:nvPr/>
        </p:nvGrpSpPr>
        <p:grpSpPr>
          <a:xfrm>
            <a:off x="200471" y="20261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20261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万人あたりの医師数は増加傾向にあり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人）と比較し、医療従事者数は整備できているといえる。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a:spLocks/>
          </p:cNvSpPr>
          <p:nvPr/>
        </p:nvSpPr>
        <p:spPr>
          <a:xfrm>
            <a:off x="200472" y="2418122"/>
            <a:ext cx="504056" cy="207928"/>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a:spLocks/>
          </p:cNvSpPr>
          <p:nvPr/>
        </p:nvSpPr>
        <p:spPr>
          <a:xfrm>
            <a:off x="5169024" y="2418122"/>
            <a:ext cx="576064" cy="2079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6403946"/>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マレーシア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9" name="Straight Connector 58">
            <a:extLst>
              <a:ext uri="{FF2B5EF4-FFF2-40B4-BE49-F238E27FC236}">
                <a16:creationId xmlns:a16="http://schemas.microsoft.com/office/drawing/2014/main" id="{8628DEE4-77A5-455B-ACDD-B8D03EFDCD27}"/>
              </a:ext>
            </a:extLst>
          </p:cNvPr>
          <p:cNvCxnSpPr/>
          <p:nvPr>
            <p:custDataLst>
              <p:tags r:id="rId3"/>
            </p:custDataLst>
          </p:nvPr>
        </p:nvCxnSpPr>
        <p:spPr bwMode="gray">
          <a:xfrm>
            <a:off x="6173788" y="1776413"/>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82E51709-488E-4FD0-A315-4D52C7ECD4BC}"/>
              </a:ext>
            </a:extLst>
          </p:cNvPr>
          <p:cNvCxnSpPr/>
          <p:nvPr>
            <p:custDataLst>
              <p:tags r:id="rId4"/>
            </p:custDataLst>
          </p:nvPr>
        </p:nvCxnSpPr>
        <p:spPr bwMode="gray">
          <a:xfrm>
            <a:off x="8278813" y="1776413"/>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28FD2403-69A7-44FC-948E-B62AB872A334}"/>
              </a:ext>
            </a:extLst>
          </p:cNvPr>
          <p:cNvCxnSpPr/>
          <p:nvPr>
            <p:custDataLst>
              <p:tags r:id="rId5"/>
            </p:custDataLst>
          </p:nvPr>
        </p:nvCxnSpPr>
        <p:spPr bwMode="gray">
          <a:xfrm>
            <a:off x="6915150" y="1776413"/>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A6E07B2-F786-4E1D-AF07-BA2F4DFFBCC2}"/>
              </a:ext>
            </a:extLst>
          </p:cNvPr>
          <p:cNvCxnSpPr/>
          <p:nvPr>
            <p:custDataLst>
              <p:tags r:id="rId6"/>
            </p:custDataLst>
          </p:nvPr>
        </p:nvCxnSpPr>
        <p:spPr bwMode="gray">
          <a:xfrm>
            <a:off x="9020175" y="1776413"/>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Rectangle 106">
            <a:extLst>
              <a:ext uri="{FF2B5EF4-FFF2-40B4-BE49-F238E27FC236}">
                <a16:creationId xmlns:a16="http://schemas.microsoft.com/office/drawing/2014/main" id="{5EF9AC38-C1F0-40DD-AD4A-01B9FDF89846}"/>
              </a:ext>
            </a:extLst>
          </p:cNvPr>
          <p:cNvSpPr/>
          <p:nvPr>
            <p:custDataLst>
              <p:tags r:id="rId7"/>
            </p:custDataLst>
          </p:nvPr>
        </p:nvSpPr>
        <p:spPr bwMode="auto">
          <a:xfrm>
            <a:off x="6999288" y="1738313"/>
            <a:ext cx="76200" cy="76200"/>
          </a:xfrm>
          <a:prstGeom prst="rect">
            <a:avLst/>
          </a:prstGeom>
          <a:solidFill>
            <a:srgbClr val="3D6E81"/>
          </a:solidFill>
          <a:ln w="9525"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Oval 104">
            <a:extLst>
              <a:ext uri="{FF2B5EF4-FFF2-40B4-BE49-F238E27FC236}">
                <a16:creationId xmlns:a16="http://schemas.microsoft.com/office/drawing/2014/main" id="{56888439-6919-4601-94DD-216A50ED0C62}"/>
              </a:ext>
            </a:extLst>
          </p:cNvPr>
          <p:cNvSpPr/>
          <p:nvPr>
            <p:custDataLst>
              <p:tags r:id="rId8"/>
            </p:custDataLst>
          </p:nvPr>
        </p:nvSpPr>
        <p:spPr bwMode="auto">
          <a:xfrm>
            <a:off x="6257925" y="1738313"/>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Isosceles Triangle 110">
            <a:extLst>
              <a:ext uri="{FF2B5EF4-FFF2-40B4-BE49-F238E27FC236}">
                <a16:creationId xmlns:a16="http://schemas.microsoft.com/office/drawing/2014/main" id="{EE1FA836-4732-4F59-AF26-4E4B86E6936E}"/>
              </a:ext>
            </a:extLst>
          </p:cNvPr>
          <p:cNvSpPr/>
          <p:nvPr>
            <p:custDataLst>
              <p:tags r:id="rId9"/>
            </p:custDataLst>
          </p:nvPr>
        </p:nvSpPr>
        <p:spPr bwMode="auto">
          <a:xfrm>
            <a:off x="8362950" y="1738313"/>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Diamond 116">
            <a:extLst>
              <a:ext uri="{FF2B5EF4-FFF2-40B4-BE49-F238E27FC236}">
                <a16:creationId xmlns:a16="http://schemas.microsoft.com/office/drawing/2014/main" id="{183847E4-1347-4959-AC58-47035842B527}"/>
              </a:ext>
            </a:extLst>
          </p:cNvPr>
          <p:cNvSpPr/>
          <p:nvPr>
            <p:custDataLst>
              <p:tags r:id="rId10"/>
            </p:custDataLst>
          </p:nvPr>
        </p:nvSpPr>
        <p:spPr bwMode="auto">
          <a:xfrm>
            <a:off x="9104313" y="1738313"/>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テキスト プレースホルダ 9">
            <a:extLst>
              <a:ext uri="{FF2B5EF4-FFF2-40B4-BE49-F238E27FC236}">
                <a16:creationId xmlns:a16="http://schemas.microsoft.com/office/drawing/2014/main" id="{67A08FFB-E3D3-48A8-8B43-539AD85E2505}"/>
              </a:ext>
            </a:extLst>
          </p:cNvPr>
          <p:cNvSpPr>
            <a:spLocks noGrp="1"/>
          </p:cNvSpPr>
          <p:nvPr>
            <p:custDataLst>
              <p:tags r:id="rId11"/>
            </p:custDataLst>
          </p:nvPr>
        </p:nvSpPr>
        <p:spPr bwMode="auto">
          <a:xfrm>
            <a:off x="8575675" y="1712913"/>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B5E96D-3665-41D4-B8F2-D1B9BB6D21E3}" type="datetime'''''''''''''''薬''''''''''''''''剤''師'''''''''''''">
              <a:rPr lang="ja-JP" altLang="en-US" sz="900" smtClean="0">
                <a:effectLst/>
                <a:sym typeface="+mn-lt"/>
              </a:rPr>
              <a:pPr marL="0" indent="0" algn="r">
                <a:spcBef>
                  <a:spcPct val="0"/>
                </a:spcBef>
                <a:buNone/>
              </a:pPr>
              <a:t>薬剤師</a:t>
            </a:fld>
            <a:endParaRPr lang="ja-JP" altLang="en-US" sz="900" dirty="0">
              <a:sym typeface="+mn-lt"/>
            </a:endParaRPr>
          </a:p>
        </p:txBody>
      </p:sp>
      <p:sp>
        <p:nvSpPr>
          <p:cNvPr id="121" name="テキスト プレースホルダ 9">
            <a:extLst>
              <a:ext uri="{FF2B5EF4-FFF2-40B4-BE49-F238E27FC236}">
                <a16:creationId xmlns:a16="http://schemas.microsoft.com/office/drawing/2014/main" id="{FBD88010-5D56-4B2E-9789-626691AF762D}"/>
              </a:ext>
            </a:extLst>
          </p:cNvPr>
          <p:cNvSpPr>
            <a:spLocks noGrp="1"/>
          </p:cNvSpPr>
          <p:nvPr>
            <p:custDataLst>
              <p:tags r:id="rId12"/>
            </p:custDataLst>
          </p:nvPr>
        </p:nvSpPr>
        <p:spPr bwMode="auto">
          <a:xfrm>
            <a:off x="6470650" y="1712913"/>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1578D90-7897-440B-A741-B372FC5AEDE5}" type="datetime'看''護''''''''''''''''''''''師'">
              <a:rPr lang="ja-JP" altLang="en-US" sz="900" smtClean="0">
                <a:effectLst/>
                <a:sym typeface="+mn-lt"/>
              </a:rPr>
              <a:pPr marL="0" indent="0" algn="r">
                <a:spcBef>
                  <a:spcPct val="0"/>
                </a:spcBef>
                <a:buNone/>
              </a:pPr>
              <a:t>看護師</a:t>
            </a:fld>
            <a:endParaRPr lang="ja-JP" altLang="en-US" sz="900" dirty="0">
              <a:sym typeface="+mn-lt"/>
            </a:endParaRPr>
          </a:p>
        </p:txBody>
      </p:sp>
      <p:sp>
        <p:nvSpPr>
          <p:cNvPr id="123" name="テキスト プレースホルダ 9">
            <a:extLst>
              <a:ext uri="{FF2B5EF4-FFF2-40B4-BE49-F238E27FC236}">
                <a16:creationId xmlns:a16="http://schemas.microsoft.com/office/drawing/2014/main" id="{CA1B2D03-A4F1-4DEF-9586-56E0071EFB6A}"/>
              </a:ext>
            </a:extLst>
          </p:cNvPr>
          <p:cNvSpPr>
            <a:spLocks noGrp="1"/>
          </p:cNvSpPr>
          <p:nvPr>
            <p:custDataLst>
              <p:tags r:id="rId13"/>
            </p:custDataLst>
          </p:nvPr>
        </p:nvSpPr>
        <p:spPr bwMode="auto">
          <a:xfrm>
            <a:off x="7212013" y="1712913"/>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4FC253E-8CCB-4082-8377-E417E9326F35}" type="datetime'''医師（歯''''科''''''''''''医を''除く''''''''''''''''''''''''''''）'">
              <a:rPr lang="ja-JP" altLang="en-US" sz="900" smtClean="0">
                <a:effectLst/>
                <a:sym typeface="+mn-lt"/>
              </a:rPr>
              <a:pPr marL="0" indent="0" algn="r">
                <a:spcBef>
                  <a:spcPct val="0"/>
                </a:spcBef>
                <a:buNone/>
              </a:pPr>
              <a:t>医師（歯科医を除く）</a:t>
            </a:fld>
            <a:endParaRPr lang="ja-JP" altLang="en-US" sz="900" dirty="0">
              <a:sym typeface="+mn-lt"/>
            </a:endParaRPr>
          </a:p>
        </p:txBody>
      </p:sp>
      <p:sp>
        <p:nvSpPr>
          <p:cNvPr id="125" name="テキスト プレースホルダ 9">
            <a:extLst>
              <a:ext uri="{FF2B5EF4-FFF2-40B4-BE49-F238E27FC236}">
                <a16:creationId xmlns:a16="http://schemas.microsoft.com/office/drawing/2014/main" id="{C4B699E1-F621-49A5-B7E5-DD08B820B0B8}"/>
              </a:ext>
            </a:extLst>
          </p:cNvPr>
          <p:cNvSpPr>
            <a:spLocks noGrp="1"/>
          </p:cNvSpPr>
          <p:nvPr>
            <p:custDataLst>
              <p:tags r:id="rId14"/>
            </p:custDataLst>
          </p:nvPr>
        </p:nvSpPr>
        <p:spPr bwMode="auto">
          <a:xfrm>
            <a:off x="9317038" y="1712913"/>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58A7F5-5EFD-49FE-BD8D-A6A691D0DE74}" type="datetime'''''''歯''''''''''''''''''''''''''''''''''''''''''''科''''医'''''">
              <a:rPr lang="ja-JP" altLang="en-US" sz="900" smtClean="0">
                <a:effectLst/>
                <a:sym typeface="+mn-lt"/>
              </a:rPr>
              <a:pPr marL="0" indent="0" algn="r">
                <a:spcBef>
                  <a:spcPct val="0"/>
                </a:spcBef>
                <a:buNone/>
              </a:pPr>
              <a:t>歯科医</a:t>
            </a:fld>
            <a:endParaRPr lang="ja-JP" altLang="en-US" sz="900" dirty="0">
              <a:sym typeface="+mn-lt"/>
            </a:endParaRPr>
          </a:p>
        </p:txBody>
      </p:sp>
      <p:graphicFrame>
        <p:nvGraphicFramePr>
          <p:cNvPr id="4" name="Chart 77">
            <a:extLst>
              <a:ext uri="{FF2B5EF4-FFF2-40B4-BE49-F238E27FC236}">
                <a16:creationId xmlns:a16="http://schemas.microsoft.com/office/drawing/2014/main" id="{C1B68A7C-02BA-7B82-6476-B47440D4AE84}"/>
              </a:ext>
            </a:extLst>
          </p:cNvPr>
          <p:cNvGraphicFramePr/>
          <p:nvPr>
            <p:custDataLst>
              <p:tags r:id="rId15"/>
            </p:custDataLst>
            <p:extLst>
              <p:ext uri="{D42A27DB-BD31-4B8C-83A1-F6EECF244321}">
                <p14:modId xmlns:p14="http://schemas.microsoft.com/office/powerpoint/2010/main" val="1298138622"/>
              </p:ext>
            </p:extLst>
          </p:nvPr>
        </p:nvGraphicFramePr>
        <p:xfrm>
          <a:off x="74613" y="2584450"/>
          <a:ext cx="4935537" cy="3611563"/>
        </p:xfrm>
        <a:graphic>
          <a:graphicData uri="http://schemas.openxmlformats.org/drawingml/2006/chart">
            <c:chart xmlns:c="http://schemas.openxmlformats.org/drawingml/2006/chart" xmlns:r="http://schemas.openxmlformats.org/officeDocument/2006/relationships" r:id="rId48"/>
          </a:graphicData>
        </a:graphic>
      </p:graphicFrame>
      <p:cxnSp>
        <p:nvCxnSpPr>
          <p:cNvPr id="12" name="Straight Connector 145">
            <a:extLst>
              <a:ext uri="{FF2B5EF4-FFF2-40B4-BE49-F238E27FC236}">
                <a16:creationId xmlns:a16="http://schemas.microsoft.com/office/drawing/2014/main" id="{81AB8B41-47D4-1BC8-195A-A4B00C2E6787}"/>
              </a:ext>
            </a:extLst>
          </p:cNvPr>
          <p:cNvCxnSpPr/>
          <p:nvPr>
            <p:custDataLst>
              <p:tags r:id="rId16"/>
            </p:custDataLst>
          </p:nvPr>
        </p:nvCxnSpPr>
        <p:spPr bwMode="auto">
          <a:xfrm flipH="1">
            <a:off x="1252537" y="5578475"/>
            <a:ext cx="292100" cy="192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3">
            <a:extLst>
              <a:ext uri="{FF2B5EF4-FFF2-40B4-BE49-F238E27FC236}">
                <a16:creationId xmlns:a16="http://schemas.microsoft.com/office/drawing/2014/main" id="{A85F8149-433D-FFB4-6C86-CFAB1EFBC360}"/>
              </a:ext>
            </a:extLst>
          </p:cNvPr>
          <p:cNvCxnSpPr/>
          <p:nvPr>
            <p:custDataLst>
              <p:tags r:id="rId17"/>
            </p:custDataLst>
          </p:nvPr>
        </p:nvCxnSpPr>
        <p:spPr bwMode="auto">
          <a:xfrm flipH="1">
            <a:off x="811213" y="5599113"/>
            <a:ext cx="315913" cy="193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47">
            <a:extLst>
              <a:ext uri="{FF2B5EF4-FFF2-40B4-BE49-F238E27FC236}">
                <a16:creationId xmlns:a16="http://schemas.microsoft.com/office/drawing/2014/main" id="{63B1F1F9-CB2A-6C7D-1E37-947C27FF7C7A}"/>
              </a:ext>
            </a:extLst>
          </p:cNvPr>
          <p:cNvCxnSpPr/>
          <p:nvPr>
            <p:custDataLst>
              <p:tags r:id="rId18"/>
            </p:custDataLst>
          </p:nvPr>
        </p:nvCxnSpPr>
        <p:spPr bwMode="auto">
          <a:xfrm flipH="1">
            <a:off x="1695449" y="5554663"/>
            <a:ext cx="292100" cy="192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テキスト プレースホルダ 9">
            <a:extLst>
              <a:ext uri="{FF2B5EF4-FFF2-40B4-BE49-F238E27FC236}">
                <a16:creationId xmlns:a16="http://schemas.microsoft.com/office/drawing/2014/main" id="{0995E355-6E54-53BF-8135-72EDBC3A80FC}"/>
              </a:ext>
            </a:extLst>
          </p:cNvPr>
          <p:cNvSpPr>
            <a:spLocks noGrp="1"/>
          </p:cNvSpPr>
          <p:nvPr>
            <p:custDataLst>
              <p:tags r:id="rId19"/>
            </p:custDataLst>
          </p:nvPr>
        </p:nvSpPr>
        <p:spPr bwMode="auto">
          <a:xfrm>
            <a:off x="2889250"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A7C0391-A79B-4BC0-8B0A-5E86D4363014}" type="datetime'''''''''''''''''''''''''1''''''''''''''5'''''''''''''''''''''">
              <a:rPr lang="en-US" altLang="en-US" sz="1000" smtClean="0">
                <a:latin typeface="+mj-lt"/>
              </a:rPr>
              <a:pPr marL="0" indent="0" algn="ctr">
                <a:spcBef>
                  <a:spcPct val="0"/>
                </a:spcBef>
                <a:buNone/>
              </a:pPr>
              <a:t>15</a:t>
            </a:fld>
            <a:endParaRPr kumimoji="0"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0389BDF1-01CD-40C9-391E-3214E43C507C}"/>
              </a:ext>
            </a:extLst>
          </p:cNvPr>
          <p:cNvSpPr>
            <a:spLocks noGrp="1"/>
          </p:cNvSpPr>
          <p:nvPr>
            <p:custDataLst>
              <p:tags r:id="rId20"/>
            </p:custDataLst>
          </p:nvPr>
        </p:nvSpPr>
        <p:spPr bwMode="auto">
          <a:xfrm>
            <a:off x="1558925"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8143005-BF3E-4838-A12E-E76CE6B9FC9B}" type="datetime'''''''''''''''''''''1''''''''''''''2'''">
              <a:rPr lang="ja-JP" altLang="en-US" sz="1000" smtClean="0">
                <a:latin typeface="+mj-lt"/>
              </a:rPr>
              <a:pPr/>
              <a:t>12</a:t>
            </a:fld>
            <a:endParaRPr kumimoji="0" lang="ja-JP" altLang="en-US" sz="800" dirty="0">
              <a:latin typeface="+mj-lt"/>
              <a:sym typeface="+mn-lt"/>
            </a:endParaRPr>
          </a:p>
        </p:txBody>
      </p:sp>
      <p:sp useBgFill="1">
        <p:nvSpPr>
          <p:cNvPr id="23" name="テキスト プレースホルダ 9">
            <a:extLst>
              <a:ext uri="{FF2B5EF4-FFF2-40B4-BE49-F238E27FC236}">
                <a16:creationId xmlns:a16="http://schemas.microsoft.com/office/drawing/2014/main" id="{193B8D2C-A5E3-1BC5-D867-7E4666542A9A}"/>
              </a:ext>
            </a:extLst>
          </p:cNvPr>
          <p:cNvSpPr>
            <a:spLocks noGrp="1"/>
          </p:cNvSpPr>
          <p:nvPr>
            <p:custDataLst>
              <p:tags r:id="rId21"/>
            </p:custDataLst>
          </p:nvPr>
        </p:nvSpPr>
        <p:spPr bwMode="gray">
          <a:xfrm>
            <a:off x="781050" y="4983163"/>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51FFC50-FF62-43ED-8D60-B6351B6406D1}" type="datetime'''''3''''''''2'',''''''''''9''''''''''''''7''''9'''''''''">
              <a:rPr lang="ja-JP" altLang="en-US" sz="1000" smtClean="0">
                <a:latin typeface="+mj-lt"/>
              </a:rPr>
              <a:pPr marL="0" indent="0" algn="ctr">
                <a:spcBef>
                  <a:spcPct val="0"/>
                </a:spcBef>
                <a:buNone/>
              </a:pPr>
              <a:t>32,979</a:t>
            </a:fld>
            <a:endParaRPr lang="ja-JP" altLang="en-US" sz="800" dirty="0">
              <a:latin typeface="+mj-lt"/>
              <a:sym typeface="+mn-lt"/>
            </a:endParaRPr>
          </a:p>
        </p:txBody>
      </p:sp>
      <p:sp useBgFill="1">
        <p:nvSpPr>
          <p:cNvPr id="24" name="テキスト プレースホルダ 9">
            <a:extLst>
              <a:ext uri="{FF2B5EF4-FFF2-40B4-BE49-F238E27FC236}">
                <a16:creationId xmlns:a16="http://schemas.microsoft.com/office/drawing/2014/main" id="{EE26F72D-E7B1-1C84-1CF1-D686A3058999}"/>
              </a:ext>
            </a:extLst>
          </p:cNvPr>
          <p:cNvSpPr>
            <a:spLocks noGrp="1"/>
          </p:cNvSpPr>
          <p:nvPr>
            <p:custDataLst>
              <p:tags r:id="rId22"/>
            </p:custDataLst>
          </p:nvPr>
        </p:nvSpPr>
        <p:spPr bwMode="gray">
          <a:xfrm>
            <a:off x="1390650" y="3471863"/>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9DA354D-2356-43FF-94C7-CCB8F03B76B6}" type="datetime'''''''''''''''''110'''''''',8''''7''''''''''0'">
              <a:rPr lang="ja-JP" altLang="en-US" sz="1000" smtClean="0">
                <a:latin typeface="+mj-lt"/>
              </a:rPr>
              <a:pPr marL="0" indent="0" algn="ctr">
                <a:spcBef>
                  <a:spcPct val="0"/>
                </a:spcBef>
                <a:buNone/>
              </a:pPr>
              <a:t>110,870</a:t>
            </a:fld>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C33AC8AB-2788-B0DA-E017-B4785DA9B872}"/>
              </a:ext>
            </a:extLst>
          </p:cNvPr>
          <p:cNvSpPr>
            <a:spLocks noGrp="1"/>
          </p:cNvSpPr>
          <p:nvPr>
            <p:custDataLst>
              <p:tags r:id="rId23"/>
            </p:custDataLst>
          </p:nvPr>
        </p:nvSpPr>
        <p:spPr bwMode="auto">
          <a:xfrm>
            <a:off x="3775075"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05BC419-A546-4094-AB5B-0C0553DFECDE}" type="datetime'''''''17'''''''''''''''''''''''">
              <a:rPr lang="en-US" altLang="en-US" sz="1000" smtClean="0">
                <a:latin typeface="+mj-lt"/>
              </a:rPr>
              <a:pPr marL="0" indent="0" algn="ctr">
                <a:spcBef>
                  <a:spcPct val="0"/>
                </a:spcBef>
                <a:buNone/>
              </a:pPr>
              <a:t>17</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D0803EB3-ECF7-2ADE-A2AA-9A4461853A6A}"/>
              </a:ext>
            </a:extLst>
          </p:cNvPr>
          <p:cNvSpPr>
            <a:spLocks noGrp="1"/>
          </p:cNvSpPr>
          <p:nvPr>
            <p:custDataLst>
              <p:tags r:id="rId24"/>
            </p:custDataLst>
          </p:nvPr>
        </p:nvSpPr>
        <p:spPr bwMode="auto">
          <a:xfrm>
            <a:off x="603250" y="6216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C298C3A-4FFB-4DE0-BE04-23EEB5B9F527}" type="datetime'''''2''0''''''''''''1''''''''''''''''''''''''''''0'''">
              <a:rPr lang="ja-JP" altLang="en-US" sz="1000" smtClean="0">
                <a:latin typeface="+mj-lt"/>
              </a:rPr>
              <a:pPr/>
              <a:t>2010</a:t>
            </a:fld>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F35E01EB-68F2-1BDC-CFEB-500527C82A58}"/>
              </a:ext>
            </a:extLst>
          </p:cNvPr>
          <p:cNvSpPr>
            <a:spLocks noGrp="1"/>
          </p:cNvSpPr>
          <p:nvPr>
            <p:custDataLst>
              <p:tags r:id="rId25"/>
            </p:custDataLst>
          </p:nvPr>
        </p:nvSpPr>
        <p:spPr bwMode="auto">
          <a:xfrm>
            <a:off x="1116013"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8324E6C-2BBC-4ECC-B14A-DC883EDCE0E3}" type="datetime'''''''''''''''''''''''''''''1''''1'''''''''''''''''''''''''''">
              <a:rPr lang="ja-JP" altLang="en-US" sz="1000" smtClean="0">
                <a:latin typeface="+mj-lt"/>
              </a:rPr>
              <a:pPr/>
              <a:t>11</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69D54A49-890D-DD51-38EB-4A6348500BC8}"/>
              </a:ext>
            </a:extLst>
          </p:cNvPr>
          <p:cNvSpPr>
            <a:spLocks noGrp="1"/>
          </p:cNvSpPr>
          <p:nvPr>
            <p:custDataLst>
              <p:tags r:id="rId26"/>
            </p:custDataLst>
          </p:nvPr>
        </p:nvSpPr>
        <p:spPr bwMode="auto">
          <a:xfrm>
            <a:off x="2001838"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E67714D-ABAF-426B-933D-871731893656}" type="datetime'''''1''''''''''''''''''''''''''''''''''3'''">
              <a:rPr kumimoji="0" lang="ja-JP" altLang="en-US" sz="1000" smtClean="0">
                <a:latin typeface="+mj-lt"/>
              </a:rPr>
              <a:pPr/>
              <a:t>13</a:t>
            </a:fld>
            <a:endParaRPr kumimoji="0"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B8BE2D54-FD5F-AAC0-077A-A4273B9EECC0}"/>
              </a:ext>
            </a:extLst>
          </p:cNvPr>
          <p:cNvSpPr>
            <a:spLocks noGrp="1"/>
          </p:cNvSpPr>
          <p:nvPr>
            <p:custDataLst>
              <p:tags r:id="rId27"/>
            </p:custDataLst>
          </p:nvPr>
        </p:nvSpPr>
        <p:spPr bwMode="auto">
          <a:xfrm>
            <a:off x="2444750"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1951BA2-161A-461C-ABBC-AD2B5B5FC73C}" type="datetime'''''''''''''''''''''1''''''''4'''''''''''''''''''''''''''''">
              <a:rPr kumimoji="0" lang="ja-JP" altLang="en-US" sz="1000" smtClean="0">
                <a:latin typeface="+mj-lt"/>
              </a:rPr>
              <a:pPr/>
              <a:t>14</a:t>
            </a:fld>
            <a:endParaRPr kumimoji="0"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91A9B02E-5D68-7F84-2BDD-61FA6AF4810E}"/>
              </a:ext>
            </a:extLst>
          </p:cNvPr>
          <p:cNvSpPr>
            <a:spLocks noGrp="1"/>
          </p:cNvSpPr>
          <p:nvPr>
            <p:custDataLst>
              <p:tags r:id="rId28"/>
            </p:custDataLst>
          </p:nvPr>
        </p:nvSpPr>
        <p:spPr bwMode="auto">
          <a:xfrm>
            <a:off x="3332163"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B72520-88A2-4AAA-8028-EB654E24013E}" type="datetime'''''1''''''''''''''''''6'''''''''''''''''''''''''''''''''''''">
              <a:rPr lang="en-US" altLang="en-US" sz="1000" smtClean="0">
                <a:latin typeface="+mj-lt"/>
              </a:rPr>
              <a:pPr marL="0" indent="0" algn="ctr">
                <a:spcBef>
                  <a:spcPct val="0"/>
                </a:spcBef>
                <a:buNone/>
              </a:pPr>
              <a:t>16</a:t>
            </a:fld>
            <a:endParaRPr kumimoji="0" lang="ja-JP" altLang="en-US" sz="800" dirty="0">
              <a:latin typeface="+mj-lt"/>
              <a:sym typeface="+mn-lt"/>
            </a:endParaRPr>
          </a:p>
        </p:txBody>
      </p:sp>
      <p:sp useBgFill="1">
        <p:nvSpPr>
          <p:cNvPr id="36" name="テキスト プレースホルダ 9">
            <a:extLst>
              <a:ext uri="{FF2B5EF4-FFF2-40B4-BE49-F238E27FC236}">
                <a16:creationId xmlns:a16="http://schemas.microsoft.com/office/drawing/2014/main" id="{73BAF7C5-6329-A585-6C50-33D1041DAF1D}"/>
              </a:ext>
            </a:extLst>
          </p:cNvPr>
          <p:cNvSpPr>
            <a:spLocks noGrp="1"/>
          </p:cNvSpPr>
          <p:nvPr>
            <p:custDataLst>
              <p:tags r:id="rId29"/>
            </p:custDataLst>
          </p:nvPr>
        </p:nvSpPr>
        <p:spPr bwMode="gray">
          <a:xfrm>
            <a:off x="3606800" y="2984500"/>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74E04E8-B273-4109-8D1F-F1933FDA3017}" type="datetime'''''''1''''3''1'''''''''''''''''''''',3''5''''''''''3'''''''">
              <a:rPr lang="ja-JP" altLang="en-US" sz="1000" smtClean="0">
                <a:latin typeface="+mj-lt"/>
              </a:rPr>
              <a:pPr marL="0" indent="0" algn="ctr">
                <a:spcBef>
                  <a:spcPct val="0"/>
                </a:spcBef>
                <a:buNone/>
              </a:pPr>
              <a:t>131,353</a:t>
            </a:fld>
            <a:endParaRPr lang="ja-JP" altLang="en-US" sz="800" dirty="0">
              <a:latin typeface="+mj-lt"/>
              <a:sym typeface="+mn-lt"/>
            </a:endParaRPr>
          </a:p>
        </p:txBody>
      </p:sp>
      <p:sp>
        <p:nvSpPr>
          <p:cNvPr id="37" name="テキスト プレースホルダ 9">
            <a:extLst>
              <a:ext uri="{FF2B5EF4-FFF2-40B4-BE49-F238E27FC236}">
                <a16:creationId xmlns:a16="http://schemas.microsoft.com/office/drawing/2014/main" id="{697D2350-2467-2009-A31E-5CCEF8B61D12}"/>
              </a:ext>
            </a:extLst>
          </p:cNvPr>
          <p:cNvSpPr>
            <a:spLocks noGrp="1"/>
          </p:cNvSpPr>
          <p:nvPr>
            <p:custDataLst>
              <p:tags r:id="rId30"/>
            </p:custDataLst>
          </p:nvPr>
        </p:nvSpPr>
        <p:spPr bwMode="auto">
          <a:xfrm>
            <a:off x="4217988"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83BD0E5-04C9-468B-83E8-6C7480E12C8D}" type="datetime'''1''''''''''''''''''''''''''''''''''''''''''''''''''''8'">
              <a:rPr kumimoji="0" lang="ja-JP" altLang="en-US" sz="1000" smtClean="0">
                <a:latin typeface="+mj-lt"/>
              </a:rPr>
              <a:pPr/>
              <a:t>18</a:t>
            </a:fld>
            <a:endParaRPr kumimoji="0"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AACB586E-F4B3-2935-EAE7-3E1768B59119}"/>
              </a:ext>
            </a:extLst>
          </p:cNvPr>
          <p:cNvSpPr>
            <a:spLocks noGrp="1"/>
          </p:cNvSpPr>
          <p:nvPr>
            <p:custDataLst>
              <p:tags r:id="rId31"/>
            </p:custDataLst>
          </p:nvPr>
        </p:nvSpPr>
        <p:spPr bwMode="auto">
          <a:xfrm>
            <a:off x="4660900"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E36D462-851E-4C9C-B4F0-3B3477A89ED6}" type="datetime'''''''''''''''''''''''''''''''''19'''''''''''''">
              <a:rPr kumimoji="0" lang="ja-JP" altLang="en-US" sz="1000" smtClean="0">
                <a:latin typeface="+mj-lt"/>
              </a:rPr>
              <a:pPr/>
              <a:t>19</a:t>
            </a:fld>
            <a:endParaRPr kumimoji="0" lang="ja-JP" altLang="en-US" sz="800" dirty="0">
              <a:latin typeface="+mj-lt"/>
              <a:sym typeface="+mn-lt"/>
            </a:endParaRPr>
          </a:p>
        </p:txBody>
      </p:sp>
      <p:graphicFrame>
        <p:nvGraphicFramePr>
          <p:cNvPr id="40" name="Chart 79">
            <a:extLst>
              <a:ext uri="{FF2B5EF4-FFF2-40B4-BE49-F238E27FC236}">
                <a16:creationId xmlns:a16="http://schemas.microsoft.com/office/drawing/2014/main" id="{A6CB452F-05B1-1F53-FE19-D70D092617FA}"/>
              </a:ext>
            </a:extLst>
          </p:cNvPr>
          <p:cNvGraphicFramePr/>
          <p:nvPr>
            <p:custDataLst>
              <p:tags r:id="rId32"/>
            </p:custDataLst>
            <p:extLst>
              <p:ext uri="{D42A27DB-BD31-4B8C-83A1-F6EECF244321}">
                <p14:modId xmlns:p14="http://schemas.microsoft.com/office/powerpoint/2010/main" val="3854328499"/>
              </p:ext>
            </p:extLst>
          </p:nvPr>
        </p:nvGraphicFramePr>
        <p:xfrm>
          <a:off x="5140325" y="2584450"/>
          <a:ext cx="4589463" cy="3602038"/>
        </p:xfrm>
        <a:graphic>
          <a:graphicData uri="http://schemas.openxmlformats.org/drawingml/2006/chart">
            <c:chart xmlns:c="http://schemas.openxmlformats.org/drawingml/2006/chart" xmlns:r="http://schemas.openxmlformats.org/officeDocument/2006/relationships" r:id="rId49"/>
          </a:graphicData>
        </a:graphic>
      </p:graphicFrame>
      <p:sp>
        <p:nvSpPr>
          <p:cNvPr id="41" name="テキスト プレースホルダ 9">
            <a:extLst>
              <a:ext uri="{FF2B5EF4-FFF2-40B4-BE49-F238E27FC236}">
                <a16:creationId xmlns:a16="http://schemas.microsoft.com/office/drawing/2014/main" id="{46B5658E-6A1C-DD58-1DD9-4D46D0B448BC}"/>
              </a:ext>
            </a:extLst>
          </p:cNvPr>
          <p:cNvSpPr>
            <a:spLocks noGrp="1"/>
          </p:cNvSpPr>
          <p:nvPr>
            <p:custDataLst>
              <p:tags r:id="rId33"/>
            </p:custDataLst>
          </p:nvPr>
        </p:nvSpPr>
        <p:spPr bwMode="auto">
          <a:xfrm>
            <a:off x="722947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60E010-6B8C-48E2-8C63-85E0C17016C4}" type="datetime'1''''''''''''''''''''''''''''4'''''''''''''">
              <a:rPr lang="ja-JP" altLang="en-US" sz="1000" smtClean="0">
                <a:latin typeface="+mj-lt"/>
              </a:rPr>
              <a:pPr/>
              <a:t>14</a:t>
            </a:fld>
            <a:endParaRPr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8BB637AD-262A-3195-EE18-43DC71A93761}"/>
              </a:ext>
            </a:extLst>
          </p:cNvPr>
          <p:cNvSpPr>
            <a:spLocks noGrp="1"/>
          </p:cNvSpPr>
          <p:nvPr>
            <p:custDataLst>
              <p:tags r:id="rId34"/>
            </p:custDataLst>
          </p:nvPr>
        </p:nvSpPr>
        <p:spPr bwMode="auto">
          <a:xfrm>
            <a:off x="6326188"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6FB6FB2-502C-423F-8812-1C2BD2DC0089}" type="datetime'''''1''''''''''''''''''2'''''''''''''''''''''''''''''">
              <a:rPr lang="ja-JP" altLang="en-US" sz="1000" smtClean="0">
                <a:latin typeface="+mj-lt"/>
              </a:rPr>
              <a:pPr/>
              <a:t>12</a:t>
            </a:fld>
            <a:endParaRPr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78EF5EE2-1600-868E-4EB3-163D01509F2F}"/>
              </a:ext>
            </a:extLst>
          </p:cNvPr>
          <p:cNvSpPr>
            <a:spLocks noGrp="1"/>
          </p:cNvSpPr>
          <p:nvPr>
            <p:custDataLst>
              <p:tags r:id="rId35"/>
            </p:custDataLst>
          </p:nvPr>
        </p:nvSpPr>
        <p:spPr bwMode="auto">
          <a:xfrm>
            <a:off x="5354638" y="6207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11D95B-D5A6-46E9-B6B6-7775F3CEBB75}" type="datetime'2''''''''''''''01''''0'''''''">
              <a:rPr lang="ja-JP" altLang="en-US" sz="1000" smtClean="0">
                <a:latin typeface="+mj-lt"/>
              </a:rPr>
              <a:pPr/>
              <a:t>2010</a:t>
            </a:fld>
            <a:endParaRPr lang="ja-JP" altLang="en-US" sz="800" dirty="0">
              <a:latin typeface="+mj-lt"/>
              <a:sym typeface="+mn-lt"/>
            </a:endParaRPr>
          </a:p>
        </p:txBody>
      </p:sp>
      <p:sp>
        <p:nvSpPr>
          <p:cNvPr id="44" name="テキスト プレースホルダ 9">
            <a:extLst>
              <a:ext uri="{FF2B5EF4-FFF2-40B4-BE49-F238E27FC236}">
                <a16:creationId xmlns:a16="http://schemas.microsoft.com/office/drawing/2014/main" id="{43EC8675-DDB7-55A8-CF5E-2DFFA187BA20}"/>
              </a:ext>
            </a:extLst>
          </p:cNvPr>
          <p:cNvSpPr>
            <a:spLocks noGrp="1"/>
          </p:cNvSpPr>
          <p:nvPr>
            <p:custDataLst>
              <p:tags r:id="rId36"/>
            </p:custDataLst>
          </p:nvPr>
        </p:nvSpPr>
        <p:spPr bwMode="auto">
          <a:xfrm>
            <a:off x="5875338"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5623AD1-D927-43C2-A9F4-E504ED90EDEB}" type="datetime'''''1''1'''''''''''">
              <a:rPr lang="ja-JP" altLang="en-US" sz="1000" smtClean="0">
                <a:latin typeface="+mj-lt"/>
              </a:rPr>
              <a:pPr/>
              <a:t>11</a:t>
            </a:fld>
            <a:endParaRPr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65AD815C-A60B-0253-491C-8049B988CF6B}"/>
              </a:ext>
            </a:extLst>
          </p:cNvPr>
          <p:cNvSpPr>
            <a:spLocks noGrp="1"/>
          </p:cNvSpPr>
          <p:nvPr>
            <p:custDataLst>
              <p:tags r:id="rId37"/>
            </p:custDataLst>
          </p:nvPr>
        </p:nvSpPr>
        <p:spPr bwMode="auto">
          <a:xfrm>
            <a:off x="768032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EE38FEB-D308-49E0-BA4F-60FC811D917B}" type="datetime'''1''''''5'''''''''''''''''''''''''''''''">
              <a:rPr lang="ja-JP" altLang="en-US" sz="1000" smtClean="0">
                <a:latin typeface="+mj-lt"/>
              </a:rPr>
              <a:pPr/>
              <a:t>15</a:t>
            </a:fld>
            <a:endParaRPr lang="ja-JP" altLang="en-US" sz="800" dirty="0">
              <a:latin typeface="+mj-lt"/>
              <a:sym typeface="+mn-lt"/>
            </a:endParaRPr>
          </a:p>
        </p:txBody>
      </p:sp>
      <p:sp useBgFill="1">
        <p:nvSpPr>
          <p:cNvPr id="46" name="テキスト プレースホルダ 9">
            <a:extLst>
              <a:ext uri="{FF2B5EF4-FFF2-40B4-BE49-F238E27FC236}">
                <a16:creationId xmlns:a16="http://schemas.microsoft.com/office/drawing/2014/main" id="{81861097-7E48-C743-E77C-F64EEA5AC5A1}"/>
              </a:ext>
            </a:extLst>
          </p:cNvPr>
          <p:cNvSpPr>
            <a:spLocks noGrp="1"/>
          </p:cNvSpPr>
          <p:nvPr>
            <p:custDataLst>
              <p:tags r:id="rId38"/>
            </p:custDataLst>
          </p:nvPr>
        </p:nvSpPr>
        <p:spPr bwMode="gray">
          <a:xfrm>
            <a:off x="6297612" y="5994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C855325-55F8-420E-82C8-43713B04B6D4}" type="datetime'''''''''''''''1''''''''''''.''''''''''''''''''''''6'">
              <a:rPr lang="ja-JP" altLang="en-US" sz="1000" smtClean="0">
                <a:latin typeface="+mj-lt"/>
              </a:rPr>
              <a:pPr/>
              <a:t>1.6</a:t>
            </a:fld>
            <a:endParaRPr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5F7C9AF7-3DDC-FA4C-CC0C-B8E0D6A21789}"/>
              </a:ext>
            </a:extLst>
          </p:cNvPr>
          <p:cNvSpPr>
            <a:spLocks noGrp="1"/>
          </p:cNvSpPr>
          <p:nvPr>
            <p:custDataLst>
              <p:tags r:id="rId39"/>
            </p:custDataLst>
          </p:nvPr>
        </p:nvSpPr>
        <p:spPr bwMode="auto">
          <a:xfrm>
            <a:off x="677862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7F83FB8-1A6C-4D3B-9E5F-E3933BE8670F}" type="datetime'''''''''''''''''''''''''''''''''''1''''''''''''3'''''''''''">
              <a:rPr lang="ja-JP" altLang="en-US" sz="1000" smtClean="0">
                <a:latin typeface="+mj-lt"/>
              </a:rPr>
              <a:pPr/>
              <a:t>13</a:t>
            </a:fld>
            <a:endParaRPr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BAB6EA4E-CA13-09F0-0616-DE590F64DAC4}"/>
              </a:ext>
            </a:extLst>
          </p:cNvPr>
          <p:cNvSpPr>
            <a:spLocks noGrp="1"/>
          </p:cNvSpPr>
          <p:nvPr>
            <p:custDataLst>
              <p:tags r:id="rId40"/>
            </p:custDataLst>
          </p:nvPr>
        </p:nvSpPr>
        <p:spPr bwMode="auto">
          <a:xfrm>
            <a:off x="813117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C819AA-EFEF-45DB-ADBC-D649495B0156}" type="datetime'1''''''''''''''''''''''''''''''6'''''''''''''''''''''''''''''">
              <a:rPr lang="ja-JP" altLang="en-US" sz="1000" smtClean="0">
                <a:latin typeface="+mj-lt"/>
              </a:rPr>
              <a:pPr/>
              <a:t>16</a:t>
            </a:fld>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7CCB0182-57C3-00CF-7747-2807E063B5AD}"/>
              </a:ext>
            </a:extLst>
          </p:cNvPr>
          <p:cNvSpPr>
            <a:spLocks noGrp="1"/>
          </p:cNvSpPr>
          <p:nvPr>
            <p:custDataLst>
              <p:tags r:id="rId41"/>
            </p:custDataLst>
          </p:nvPr>
        </p:nvSpPr>
        <p:spPr bwMode="auto">
          <a:xfrm>
            <a:off x="8583613"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DAB6F66-C592-455A-BE83-8B4DD0CBAB6A}" type="datetime'''''''''''''''''''''''17'''''''''''''''''''">
              <a:rPr lang="ja-JP" altLang="en-US" sz="1000" smtClean="0">
                <a:latin typeface="+mj-lt"/>
              </a:rPr>
              <a:pPr/>
              <a:t>17</a:t>
            </a:fld>
            <a:endParaRPr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6000EA97-B5B2-2612-8C8F-ADADA0808AD5}"/>
              </a:ext>
            </a:extLst>
          </p:cNvPr>
          <p:cNvSpPr>
            <a:spLocks noGrp="1"/>
          </p:cNvSpPr>
          <p:nvPr>
            <p:custDataLst>
              <p:tags r:id="rId42"/>
            </p:custDataLst>
          </p:nvPr>
        </p:nvSpPr>
        <p:spPr bwMode="auto">
          <a:xfrm>
            <a:off x="9034463"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A758E35-97D8-4234-A093-F428B349AB0F}" type="datetime'''1''''''''8'">
              <a:rPr lang="ja-JP" altLang="en-US" sz="1000" smtClean="0">
                <a:latin typeface="+mj-lt"/>
              </a:rPr>
              <a:pPr/>
              <a:t>18</a:t>
            </a:fld>
            <a:endParaRPr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609C9BDA-BEB5-7FCC-DACF-B9E43BA828E5}"/>
              </a:ext>
            </a:extLst>
          </p:cNvPr>
          <p:cNvSpPr>
            <a:spLocks noGrp="1"/>
          </p:cNvSpPr>
          <p:nvPr>
            <p:custDataLst>
              <p:tags r:id="rId43"/>
            </p:custDataLst>
          </p:nvPr>
        </p:nvSpPr>
        <p:spPr bwMode="auto">
          <a:xfrm>
            <a:off x="9485313"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2B38B43-388D-44EB-89D0-CA778E68F477}" type="datetime'1''''''9'''''''''''''''''''''''''''''''''''''''''">
              <a:rPr lang="ja-JP" altLang="en-US" sz="1000" smtClean="0">
                <a:latin typeface="+mj-lt"/>
              </a:rPr>
              <a:pPr/>
              <a:t>19</a:t>
            </a:fld>
            <a:endParaRPr lang="ja-JP" altLang="en-US" sz="800" dirty="0">
              <a:latin typeface="+mj-lt"/>
              <a:sym typeface="+mn-lt"/>
            </a:endParaRPr>
          </a:p>
        </p:txBody>
      </p:sp>
      <p:sp useBgFill="1">
        <p:nvSpPr>
          <p:cNvPr id="52" name="テキスト プレースホルダ 9">
            <a:extLst>
              <a:ext uri="{FF2B5EF4-FFF2-40B4-BE49-F238E27FC236}">
                <a16:creationId xmlns:a16="http://schemas.microsoft.com/office/drawing/2014/main" id="{6568AFDC-6092-0F4E-373E-80E04A5E3860}"/>
              </a:ext>
            </a:extLst>
          </p:cNvPr>
          <p:cNvSpPr>
            <a:spLocks noGrp="1"/>
          </p:cNvSpPr>
          <p:nvPr>
            <p:custDataLst>
              <p:tags r:id="rId44"/>
            </p:custDataLst>
          </p:nvPr>
        </p:nvSpPr>
        <p:spPr bwMode="gray">
          <a:xfrm>
            <a:off x="8702298" y="5842901"/>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C70ABF-7933-47EC-AC65-EEF2ECBD2B4B}" type="datetime'''''''''''''''''''''''''''3''''.''''''''''''''''''1'''">
              <a:rPr lang="ja-JP" altLang="en-US" sz="1000" smtClean="0">
                <a:latin typeface="+mj-lt"/>
              </a:rPr>
              <a:pPr marL="0" indent="0" algn="ctr">
                <a:spcBef>
                  <a:spcPct val="0"/>
                </a:spcBef>
                <a:buNone/>
              </a:pPr>
              <a:t>3.1</a:t>
            </a:fld>
            <a:endParaRPr lang="ja-JP" altLang="en-US" sz="800" dirty="0">
              <a:latin typeface="+mj-lt"/>
              <a:sym typeface="+mn-lt"/>
            </a:endParaRPr>
          </a:p>
        </p:txBody>
      </p:sp>
    </p:spTree>
    <p:extLst>
      <p:ext uri="{BB962C8B-B14F-4D97-AF65-F5344CB8AC3E}">
        <p14:creationId xmlns:p14="http://schemas.microsoft.com/office/powerpoint/2010/main" val="249334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 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月に改正され、それまで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種規定されていた職種が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に整理・統合された。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年にかけて、順次登録の移行が行われることとなっている。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公的部門における各医療専門職の登録数は以下の通り。（下線部が法律に規定されていた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職種）</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4" y="6219960"/>
            <a:ext cx="9294495" cy="400107"/>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https://www.moh.gov.my/moh/resources/Penerbitan/Laporan/Umum/Buku_Technical_Report_Allied_Health_Professions_in_MOH_-_A_Consultation_Report_By_WHO_2020_10032021.pdf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lang="en-US" altLang="ja-JP" sz="800" dirty="0"/>
              <a:t>https://www.nst.com.my/news/nation/2022/05/800813/amendments-second-schedule-ahpa-gazetted-lists-16-professions#:~:text=These%2016%20professions%20include%20audiologist,medical%20laboratory%20technologist%20and%20dental%2C</a:t>
            </a: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704528" y="2080823"/>
            <a:ext cx="1439447" cy="735513"/>
            <a:chOff x="4803500" y="1741396"/>
            <a:chExt cx="2954133" cy="66044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1741396"/>
              <a:ext cx="2954133" cy="660442"/>
            </a:xfrm>
            <a:prstGeom prst="rect">
              <a:avLst/>
            </a:prstGeom>
            <a:noFill/>
            <a:ln w="9525">
              <a:noFill/>
              <a:miter lim="800000"/>
              <a:headEnd/>
              <a:tailEnd/>
            </a:ln>
          </p:spPr>
          <p:txBody>
            <a:bodyPr wrap="square" lIns="0" tIns="46800" rIns="0" bIns="72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公的部門における医療専門職の数</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2018</a:t>
              </a:r>
              <a:r>
                <a:rPr lang="ja-JP" altLang="en-US" dirty="0">
                  <a:solidFill>
                    <a:srgbClr val="000000"/>
                  </a:solidFill>
                  <a:latin typeface="Arial Black" pitchFamily="34" charset="0"/>
                  <a:ea typeface="HGP創英角ｺﾞｼｯｸUB" pitchFamily="50" charset="-128"/>
                </a:rPr>
                <a:t>年末）</a:t>
              </a:r>
              <a:endParaRPr lang="en-US" altLang="ja-JP" dirty="0">
                <a:solidFill>
                  <a:srgbClr val="000000"/>
                </a:solidFill>
                <a:latin typeface="Arial Black" pitchFamily="34" charset="0"/>
                <a:ea typeface="HGP創英角ｺﾞｼｯｸUB" pitchFamily="50" charset="-128"/>
              </a:endParaRPr>
            </a:p>
          </p:txBody>
        </p:sp>
      </p:grpSp>
      <p:sp>
        <p:nvSpPr>
          <p:cNvPr id="4" name="4. Footnote">
            <a:extLst>
              <a:ext uri="{FF2B5EF4-FFF2-40B4-BE49-F238E27FC236}">
                <a16:creationId xmlns:a16="http://schemas.microsoft.com/office/drawing/2014/main" id="{F2851268-5E71-448B-B602-AEA08F120D48}"/>
              </a:ext>
            </a:extLst>
          </p:cNvPr>
          <p:cNvSpPr txBox="1"/>
          <p:nvPr>
            <p:custDataLst>
              <p:tags r:id="rId2"/>
            </p:custDataLst>
          </p:nvPr>
        </p:nvSpPr>
        <p:spPr>
          <a:xfrm>
            <a:off x="230014" y="5917650"/>
            <a:ext cx="7781880" cy="246221"/>
          </a:xfrm>
          <a:prstGeom prst="rect">
            <a:avLst/>
          </a:prstGeom>
          <a:noFill/>
        </p:spPr>
        <p:txBody>
          <a:bodyPr vert="horz" wrap="square" lIns="0" tIns="0" rIns="0" bIns="0" rtlCol="0" anchor="b" anchorCtr="0">
            <a:spAutoFit/>
          </a:bodyPr>
          <a:lstStyle/>
          <a:p>
            <a:pPr marL="203200" indent="-212725"/>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1.	</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聴覚士、昆虫学者（公衆衛生）、理学療法士、医学物理士、栄養士</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(Dietitian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Nutritionist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を区別</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、臨床心理士、診断放射線技師、医学検査技師、作業療法士、言語療法士、放射線療法士、医学検査技師、歯科、環境衛生、健康教育担当者</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Object 2">
            <a:extLst>
              <a:ext uri="{FF2B5EF4-FFF2-40B4-BE49-F238E27FC236}">
                <a16:creationId xmlns:a16="http://schemas.microsoft.com/office/drawing/2014/main" id="{9EF9A092-9344-4263-AABA-1FCB559E14EA}"/>
              </a:ext>
            </a:extLst>
          </p:cNvPr>
          <p:cNvGraphicFramePr>
            <a:graphicFrameLocks noChangeAspect="1"/>
          </p:cNvGraphicFramePr>
          <p:nvPr>
            <p:extLst>
              <p:ext uri="{D42A27DB-BD31-4B8C-83A1-F6EECF244321}">
                <p14:modId xmlns:p14="http://schemas.microsoft.com/office/powerpoint/2010/main" val="1669738121"/>
              </p:ext>
            </p:extLst>
          </p:nvPr>
        </p:nvGraphicFramePr>
        <p:xfrm>
          <a:off x="2150765" y="2012195"/>
          <a:ext cx="5682556" cy="3782542"/>
        </p:xfrm>
        <a:graphic>
          <a:graphicData uri="http://schemas.openxmlformats.org/presentationml/2006/ole">
            <mc:AlternateContent xmlns:mc="http://schemas.openxmlformats.org/markup-compatibility/2006">
              <mc:Choice xmlns:v="urn:schemas-microsoft-com:vml" Requires="v">
                <p:oleObj name="Worksheet" r:id="rId7" imgW="6191090" imgH="4121143" progId="Excel.Sheet.12">
                  <p:embed/>
                </p:oleObj>
              </mc:Choice>
              <mc:Fallback>
                <p:oleObj name="Worksheet" r:id="rId7" imgW="6191090" imgH="4121143" progId="Excel.Sheet.12">
                  <p:embed/>
                  <p:pic>
                    <p:nvPicPr>
                      <p:cNvPr id="3" name="Object 2">
                        <a:extLst>
                          <a:ext uri="{FF2B5EF4-FFF2-40B4-BE49-F238E27FC236}">
                            <a16:creationId xmlns:a16="http://schemas.microsoft.com/office/drawing/2014/main" id="{9EF9A092-9344-4263-AABA-1FCB559E14EA}"/>
                          </a:ext>
                        </a:extLst>
                      </p:cNvPr>
                      <p:cNvPicPr/>
                      <p:nvPr/>
                    </p:nvPicPr>
                    <p:blipFill>
                      <a:blip r:embed="rId8"/>
                      <a:stretch>
                        <a:fillRect/>
                      </a:stretch>
                    </p:blipFill>
                    <p:spPr>
                      <a:xfrm>
                        <a:off x="2150765" y="2012195"/>
                        <a:ext cx="5682556" cy="3782542"/>
                      </a:xfrm>
                      <a:prstGeom prst="rect">
                        <a:avLst/>
                      </a:prstGeom>
                    </p:spPr>
                  </p:pic>
                </p:oleObj>
              </mc:Fallback>
            </mc:AlternateContent>
          </a:graphicData>
        </a:graphic>
      </p:graphicFrame>
    </p:spTree>
    <p:extLst>
      <p:ext uri="{BB962C8B-B14F-4D97-AF65-F5344CB8AC3E}">
        <p14:creationId xmlns:p14="http://schemas.microsoft.com/office/powerpoint/2010/main" val="23673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1E7ED3-D5F0-47F6-9566-2671AD778B29}"/>
              </a:ext>
            </a:extLst>
          </p:cNvPr>
          <p:cNvGraphicFramePr>
            <a:graphicFrameLocks noChangeAspect="1"/>
          </p:cNvGraphicFramePr>
          <p:nvPr>
            <p:custDataLst>
              <p:tags r:id="rId1"/>
            </p:custDataLst>
            <p:extLst>
              <p:ext uri="{D42A27DB-BD31-4B8C-83A1-F6EECF244321}">
                <p14:modId xmlns:p14="http://schemas.microsoft.com/office/powerpoint/2010/main" val="754147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501E7ED3-D5F0-47F6-9566-2671AD778B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189914980"/>
              </p:ext>
            </p:extLst>
          </p:nvPr>
        </p:nvGraphicFramePr>
        <p:xfrm>
          <a:off x="200025" y="1152001"/>
          <a:ext cx="4500000" cy="5273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spcBef>
                          <a:spcPts val="0"/>
                        </a:spcBef>
                        <a:spcAft>
                          <a:spcPts val="0"/>
                        </a:spcAft>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医療サービス</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0313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a:solidFill>
                            <a:srgbClr val="000000"/>
                          </a:solidFill>
                          <a:effectLst/>
                          <a:latin typeface="+mn-lt"/>
                          <a:ea typeface="+mj-ea"/>
                        </a:rPr>
                        <a:t>46</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69869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医療機器</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6704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a:solidFill>
                            <a:srgbClr val="000000"/>
                          </a:solidFill>
                          <a:effectLst/>
                          <a:latin typeface="+mn-lt"/>
                          <a:ea typeface="+mj-ea"/>
                        </a:rPr>
                        <a:t>47</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96876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endParaRPr kumimoji="1" lang="en-US" altLang="ja-JP"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48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a:t>
                      </a:r>
                      <a:r>
                        <a:rPr lang="en-US" altLang="ja-JP" sz="1050" dirty="0"/>
                        <a:t> - </a:t>
                      </a:r>
                      <a:r>
                        <a:rPr lang="ja-JP" altLang="en-US" sz="1050" dirty="0"/>
                        <a:t>主要海外メーカー　　　　　　</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kumimoji="1" lang="en-US" altLang="ja-JP" sz="1050" b="0" i="0" u="none" strike="noStrike" kern="1200" dirty="0">
                          <a:solidFill>
                            <a:srgbClr val="000000"/>
                          </a:solidFill>
                          <a:effectLst/>
                          <a:latin typeface="+mn-lt"/>
                          <a:ea typeface="+mn-ea"/>
                          <a:cs typeface="+mn-cs"/>
                        </a:rPr>
                        <a:t>49</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75317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53</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SG" altLang="ja-JP" sz="1050" dirty="0"/>
                        <a:t>-</a:t>
                      </a:r>
                      <a:r>
                        <a:rPr lang="ja-JP" altLang="en-US" sz="1050" dirty="0"/>
                        <a:t> 中古医療機器</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54</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医薬品</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55</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56</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主要海外メーカー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57</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　</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介護</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市場規模</a:t>
                      </a:r>
                      <a:endParaRPr lang="en-US" altLang="ja-JP"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61</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62</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歯科</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dirty="0">
                          <a:latin typeface="+mn-lt"/>
                          <a:ea typeface="+mj-ea"/>
                        </a:rPr>
                        <a:t>・・・</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63</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1207658880"/>
              </p:ext>
            </p:extLst>
          </p:nvPr>
        </p:nvGraphicFramePr>
        <p:xfrm>
          <a:off x="5205600"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デジタルヘルス関連</a:t>
                      </a:r>
                      <a:endParaRPr lang="ja-JP" altLang="en-US" sz="1050" dirty="0">
                        <a:solidFill>
                          <a:srgbClr val="FF0000"/>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5782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559628"/>
                  </a:ext>
                </a:extLst>
              </a:tr>
              <a:tr h="10652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23365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厚生労働省とマレーシア保健省の協力覚書（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cxnSp>
        <p:nvCxnSpPr>
          <p:cNvPr id="7" name="Straight Connector 6">
            <a:extLst>
              <a:ext uri="{FF2B5EF4-FFF2-40B4-BE49-F238E27FC236}">
                <a16:creationId xmlns:a16="http://schemas.microsoft.com/office/drawing/2014/main" id="{CF0E8ECB-819E-46AD-A48D-F3E150823B0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0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233055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UHC</a:t>
            </a:r>
            <a:r>
              <a:rPr lang="ja-JP" altLang="en-US" dirty="0"/>
              <a:t>に関する仕組み</a:t>
            </a:r>
            <a:endParaRPr lang="zh-TW" altLang="en-US" dirty="0"/>
          </a:p>
        </p:txBody>
      </p:sp>
      <p:grpSp>
        <p:nvGrpSpPr>
          <p:cNvPr id="32" name="グループ化 7">
            <a:extLst>
              <a:ext uri="{FF2B5EF4-FFF2-40B4-BE49-F238E27FC236}">
                <a16:creationId xmlns:a16="http://schemas.microsoft.com/office/drawing/2014/main" id="{46D4327C-AE96-44EF-981C-F560363F036D}"/>
              </a:ext>
            </a:extLst>
          </p:cNvPr>
          <p:cNvGrpSpPr/>
          <p:nvPr/>
        </p:nvGrpSpPr>
        <p:grpSpPr>
          <a:xfrm>
            <a:off x="272481" y="2348880"/>
            <a:ext cx="9361040" cy="288032"/>
            <a:chOff x="4803500" y="2185814"/>
            <a:chExt cx="2909373" cy="288032"/>
          </a:xfrm>
        </p:grpSpPr>
        <p:cxnSp>
          <p:nvCxnSpPr>
            <p:cNvPr id="33" name="直線コネクタ 5">
              <a:extLst>
                <a:ext uri="{FF2B5EF4-FFF2-40B4-BE49-F238E27FC236}">
                  <a16:creationId xmlns:a16="http://schemas.microsoft.com/office/drawing/2014/main" id="{A4AC4055-A9A0-4B39-A0A5-7C7DC227D045}"/>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67DD89F-A759-488C-81E1-D12C935209F5}"/>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安価に設定された公的医療機関における患者支払額（一部抜粋）</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8" name="Table 37">
            <a:extLst>
              <a:ext uri="{FF2B5EF4-FFF2-40B4-BE49-F238E27FC236}">
                <a16:creationId xmlns:a16="http://schemas.microsoft.com/office/drawing/2014/main" id="{D0209673-4E08-4642-A38D-576FD82016F3}"/>
              </a:ext>
            </a:extLst>
          </p:cNvPr>
          <p:cNvGraphicFramePr>
            <a:graphicFrameLocks noGrp="1"/>
          </p:cNvGraphicFramePr>
          <p:nvPr>
            <p:extLst>
              <p:ext uri="{D42A27DB-BD31-4B8C-83A1-F6EECF244321}">
                <p14:modId xmlns:p14="http://schemas.microsoft.com/office/powerpoint/2010/main" val="3455074311"/>
              </p:ext>
            </p:extLst>
          </p:nvPr>
        </p:nvGraphicFramePr>
        <p:xfrm>
          <a:off x="529634" y="2612290"/>
          <a:ext cx="8973099" cy="3913054"/>
        </p:xfrm>
        <a:graphic>
          <a:graphicData uri="http://schemas.openxmlformats.org/drawingml/2006/table">
            <a:tbl>
              <a:tblPr firstRow="1" firstCol="1" bandRow="1">
                <a:tableStyleId>{93296810-A885-4BE3-A3E7-6D5BEEA58F35}</a:tableStyleId>
              </a:tblPr>
              <a:tblGrid>
                <a:gridCol w="1399030">
                  <a:extLst>
                    <a:ext uri="{9D8B030D-6E8A-4147-A177-3AD203B41FA5}">
                      <a16:colId xmlns:a16="http://schemas.microsoft.com/office/drawing/2014/main" val="2156711320"/>
                    </a:ext>
                  </a:extLst>
                </a:gridCol>
                <a:gridCol w="5184576">
                  <a:extLst>
                    <a:ext uri="{9D8B030D-6E8A-4147-A177-3AD203B41FA5}">
                      <a16:colId xmlns:a16="http://schemas.microsoft.com/office/drawing/2014/main" val="4035986622"/>
                    </a:ext>
                  </a:extLst>
                </a:gridCol>
                <a:gridCol w="2389493">
                  <a:extLst>
                    <a:ext uri="{9D8B030D-6E8A-4147-A177-3AD203B41FA5}">
                      <a16:colId xmlns:a16="http://schemas.microsoft.com/office/drawing/2014/main" val="2540334096"/>
                    </a:ext>
                  </a:extLst>
                </a:gridCol>
              </a:tblGrid>
              <a:tr h="455614">
                <a:tc>
                  <a:txBody>
                    <a:bodyPr/>
                    <a:lstStyle/>
                    <a:p>
                      <a:pPr algn="ctr"/>
                      <a:endParaRPr lang="en-SG" sz="1200" dirty="0"/>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en-SG"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200" dirty="0"/>
                        <a:t>民間医療機関</a:t>
                      </a:r>
                      <a:endParaRPr lang="en-SG" altLang="ja-JP" sz="1200" baseline="30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54000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患者層</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中・低所得者、公務員、退職者、地方へき地在住</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高所得層、富裕外国人</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（メディカルツーリズム含）</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40000">
                <a:tc>
                  <a:txBody>
                    <a:bodyPr/>
                    <a:lstStyle/>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（一般医）費用</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1188720">
                <a:tc>
                  <a:txBody>
                    <a:bodyPr/>
                    <a:lstStyle/>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zh-TW"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費用</a:t>
                      </a:r>
                      <a:endParaRPr lang="en-SG"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無料</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民間医療機関からの紹介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p>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再診：</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リンギット（検査料等を除く）</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外国人の場合は初診・再診ともに</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235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その他の技術料、検査料等</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118872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入院</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人部屋）：一般</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25~40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リンギット＋診療費無料</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公務員及び年金受給者は診療費は無料</a:t>
                      </a: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入院の場合デポジットの支払いが必要</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室料については規定なし</a:t>
                      </a: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検査料等は別途加算</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bl>
          </a:graphicData>
        </a:graphic>
      </p:graphicFrame>
      <p:sp>
        <p:nvSpPr>
          <p:cNvPr id="39" name="テキスト ボックス 3">
            <a:extLst>
              <a:ext uri="{FF2B5EF4-FFF2-40B4-BE49-F238E27FC236}">
                <a16:creationId xmlns:a16="http://schemas.microsoft.com/office/drawing/2014/main" id="{CC0A4B6F-CC3F-466A-AFDC-82DC269619C3}"/>
              </a:ext>
            </a:extLst>
          </p:cNvPr>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マレーシアには、公的医療保険や介護保険は存在しない。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代わりに、公的医療機関での医療サービスについては、連邦政府予算からの支出があり、患者の自己負担が低く設定されている。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つまり、公的医療機関が、医療保険に代わって国民の健康を支える制度として機能している。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3">
            <a:extLst>
              <a:ext uri="{FF2B5EF4-FFF2-40B4-BE49-F238E27FC236}">
                <a16:creationId xmlns:a16="http://schemas.microsoft.com/office/drawing/2014/main" id="{CF331F3F-9E27-4368-AE5E-4740C29CCC5D}"/>
              </a:ext>
            </a:extLst>
          </p:cNvPr>
          <p:cNvSpPr txBox="1"/>
          <p:nvPr/>
        </p:nvSpPr>
        <p:spPr>
          <a:xfrm>
            <a:off x="344487" y="6597355"/>
            <a:ext cx="9343395" cy="159378"/>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016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984032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公的な医療保険、介護保険は存在せず、社会保険制度としては、労災保険、雇用保険（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月施行）がある。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退職者の所得確保制度として、医療関連では、①所得確保制度（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EPF/KWAP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）、②従業員社会保障制度（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従業員積立基金制度（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EPF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）は、民間雇用者向けの確定拠出型年金制度である（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自営業者、公務員、主婦、外国人労働者等も任意で加入することができる）。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98120" y="2132856"/>
            <a:ext cx="9509760" cy="288032"/>
            <a:chOff x="4803499" y="2185814"/>
            <a:chExt cx="2909374" cy="288032"/>
          </a:xfrm>
        </p:grpSpPr>
        <p:cxnSp>
          <p:nvCxnSpPr>
            <p:cNvPr id="6" name="直線コネクタ 5"/>
            <p:cNvCxnSpPr/>
            <p:nvPr/>
          </p:nvCxnSpPr>
          <p:spPr>
            <a:xfrm>
              <a:off x="4808984" y="243231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EPF</a:t>
              </a:r>
              <a:r>
                <a:rPr lang="ja-JP" altLang="en-SG"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605965035"/>
              </p:ext>
            </p:extLst>
          </p:nvPr>
        </p:nvGraphicFramePr>
        <p:xfrm>
          <a:off x="200025" y="2429597"/>
          <a:ext cx="9505950" cy="41951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a. </a:t>
                      </a:r>
                      <a:r>
                        <a:rPr lang="zh-TW" altLang="en-US" sz="1100" dirty="0">
                          <a:solidFill>
                            <a:srgbClr val="000000"/>
                          </a:solidFill>
                          <a:latin typeface="Arial Black" pitchFamily="34" charset="0"/>
                          <a:ea typeface="HGP創英角ｺﾞｼｯｸUB" pitchFamily="50" charset="-128"/>
                        </a:rPr>
                        <a:t>従業員積立基金</a:t>
                      </a:r>
                      <a:r>
                        <a:rPr lang="ja-JP" altLang="en-US" sz="1100" dirty="0">
                          <a:solidFill>
                            <a:srgbClr val="000000"/>
                          </a:solidFill>
                          <a:latin typeface="Arial Black" pitchFamily="34" charset="0"/>
                          <a:ea typeface="HGP創英角ｺﾞｼｯｸUB" pitchFamily="50" charset="-128"/>
                        </a:rPr>
                        <a:t>制度 </a:t>
                      </a:r>
                      <a:r>
                        <a:rPr lang="zh-TW" altLang="en-US"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Employees Provident Fund : EPF</a:t>
                      </a:r>
                      <a:r>
                        <a:rPr lang="zh-TW" altLang="en-SG"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従業員積立基金法（</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Employees Provident Fund ACT 1991</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1,572</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万人が加入、うち約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839</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万人が現行受給者（</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年末時点）。</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598,268</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万社が登録　（</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年第</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四半期）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8448629"/>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KWSP/EPF</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30013">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spcAft>
                          <a:spcPts val="300"/>
                        </a:spcAft>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確定拠出型年金制度（民間被用者向け）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は従業員とその雇用者の双方が月給の一定額を加入者の個人貯蓄口座に積み立てる強制拠出制度。各個人の積立金と資金運用による配当が給付に充てられる。</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すべての使用者に</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への登録・拠出を義務づけられ、公務員であっても</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を選択することは可能であり、民間企業に転職することの多い医師や技術者などで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を選択する者もいる。（公務員全体の１％程度）</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lnSpc>
                          <a:spcPct val="90000"/>
                        </a:lnSpc>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民間使用者・被用者。自営業者、公務員、主婦、外国人労働者等も任意で加入可。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歳又は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歳、最低加入期間：規定なし。</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77289">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加入者の個人貯蓄口座は、拠出・配当額の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％に相当する第１口座と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％に相当する第２口座に区分。第１口座は退職時に備えるための口座であり、</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歳到達時に貯蓄残高の全額を引出すことが可能。また、残高の一部は加入者自身による資金運用も可能。第２口座は、住宅購入、扶養児童への教育、医療等にあてることができるほか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歳到達時にも引出すことができる。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なお、任意で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に加入している外国人労働者は、帰国時に貯蓄残高の全額を引出すことが可能。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4" name="テキスト ボックス 13"/>
          <p:cNvSpPr txBox="1"/>
          <p:nvPr/>
        </p:nvSpPr>
        <p:spPr>
          <a:xfrm>
            <a:off x="200025" y="6669360"/>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51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03161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2</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3B124187-B106-4A1C-BE9E-9BCE2D6D1053}"/>
              </a:ext>
            </a:extLst>
          </p:cNvPr>
          <p:cNvGrpSpPr/>
          <p:nvPr/>
        </p:nvGrpSpPr>
        <p:grpSpPr>
          <a:xfrm>
            <a:off x="200025" y="1628800"/>
            <a:ext cx="9488032" cy="288032"/>
            <a:chOff x="200025" y="1480592"/>
            <a:chExt cx="9488032" cy="288032"/>
          </a:xfrm>
        </p:grpSpPr>
        <p:cxnSp>
          <p:nvCxnSpPr>
            <p:cNvPr id="6" name="直線コネクタ 5"/>
            <p:cNvCxnSpPr>
              <a:cxnSpLocks/>
            </p:cNvCxnSpPr>
            <p:nvPr/>
          </p:nvCxnSpPr>
          <p:spPr>
            <a:xfrm>
              <a:off x="200025" y="1696616"/>
              <a:ext cx="94880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00025" y="1480592"/>
              <a:ext cx="9488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KWAP</a:t>
              </a:r>
              <a:r>
                <a:rPr lang="ja-JP" altLang="en-SG"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508085176"/>
              </p:ext>
            </p:extLst>
          </p:nvPr>
        </p:nvGraphicFramePr>
        <p:xfrm>
          <a:off x="200025" y="1984018"/>
          <a:ext cx="9505950" cy="44202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b. </a:t>
                      </a:r>
                      <a:r>
                        <a:rPr lang="zh-TW" altLang="en-US" sz="1100" dirty="0">
                          <a:solidFill>
                            <a:srgbClr val="000000"/>
                          </a:solidFill>
                          <a:latin typeface="Arial Black" pitchFamily="34" charset="0"/>
                          <a:ea typeface="HGP創英角ｺﾞｼｯｸUB" pitchFamily="50" charset="-128"/>
                        </a:rPr>
                        <a:t>公務員年金信託基金制度</a:t>
                      </a:r>
                      <a:r>
                        <a:rPr lang="ja-JP" altLang="en-US" sz="1100" dirty="0">
                          <a:solidFill>
                            <a:srgbClr val="000000"/>
                          </a:solidFill>
                          <a:latin typeface="Arial Black" pitchFamily="34" charset="0"/>
                          <a:ea typeface="HGP創英角ｺﾞｼｯｸUB" pitchFamily="50" charset="-128"/>
                        </a:rPr>
                        <a:t>　（</a:t>
                      </a:r>
                      <a:r>
                        <a:rPr lang="en-SG" altLang="ja-JP" sz="1100" dirty="0">
                          <a:solidFill>
                            <a:srgbClr val="000000"/>
                          </a:solidFill>
                          <a:latin typeface="Arial Black" pitchFamily="34" charset="0"/>
                          <a:ea typeface="HGP創英角ｺﾞｼｯｸUB" pitchFamily="50" charset="-128"/>
                        </a:rPr>
                        <a:t>Retirement Fund Incorporated : </a:t>
                      </a:r>
                      <a:r>
                        <a:rPr lang="en-US" altLang="zh-TW" sz="1100" dirty="0">
                          <a:solidFill>
                            <a:srgbClr val="000000"/>
                          </a:solidFill>
                          <a:latin typeface="Arial Black" pitchFamily="34" charset="0"/>
                          <a:ea typeface="HGP創英角ｺﾞｼｯｸUB" pitchFamily="50" charset="-128"/>
                        </a:rPr>
                        <a:t>KWAP</a:t>
                      </a:r>
                      <a:r>
                        <a:rPr lang="ja-JP" altLang="en-US"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Pension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、退職基金法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Retirement Fund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72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1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036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公務員年金信託基金（</a:t>
                      </a:r>
                      <a:r>
                        <a:rPr kumimoji="1" lang="en-US" altLang="zh-TW" sz="1100" b="0" dirty="0">
                          <a:latin typeface="Arial" panose="020B0604020202020204" pitchFamily="34" charset="0"/>
                          <a:ea typeface="ＭＳ Ｐゴシック" panose="020B0600070205080204" pitchFamily="50" charset="-128"/>
                          <a:cs typeface="Arial" panose="020B0604020202020204" pitchFamily="34" charset="0"/>
                        </a:rPr>
                        <a:t>KWAP</a:t>
                      </a: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マレーシア財務省及びマレーシア人事院（</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）が年金政策を担当。</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年の退職基金法の改正により、運営面については</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から引き継がれた。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45956">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spcAft>
                          <a:spcPts val="300"/>
                        </a:spcAft>
                      </a:pP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確定給付型年金制度</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（公務員向け）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一般的な公務員（連邦政府、州・地方政府及び法定機関の職員）に対する制度の他、裁判官、議員、政務秘書等に関する年金制度がそれぞれ存在（省庁間で転職・転属があった場合は勤続月数が加算。</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制度をまたいで転職した場合は、各年金制度から給付）。軍関係者に対しては別途の年金制度が国防省（</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MINDEF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）の下、退役軍人基金（</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LTAT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）により運営される。</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公務員</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歳、最低加入期間：常勤の被雇用者として</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年（例外あり）。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20293">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老齢年金には退職金、残余有給休暇の買取り、医療給付を含む。算定にあたっては、①最終給与の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を超えないこと、②勤続月数は最大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か月（</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年）で計算。</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年以上勤続した者に対しては月額</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リンギット（注：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年より引き上げ）の年金が保証される。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現役公務員は公立医療機関における診療（入院等を除く）が無料で受けられるが、退職した公務員本人、配偶者及び</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歳までの子供も同様に公立医療機関における診療が無料になる他、入院費補助が出る（医療給付）。</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8CA8F377-D952-4465-94C8-3BCE6A4394BA}"/>
              </a:ext>
            </a:extLst>
          </p:cNvPr>
          <p:cNvSpPr txBox="1"/>
          <p:nvPr/>
        </p:nvSpPr>
        <p:spPr>
          <a:xfrm>
            <a:off x="200025" y="6501972"/>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CCCC5B5-75EA-686D-8725-A1AE32C28E7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公務員年金信託基金制度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KWAP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）は、公務員向けの確定給付型年金制度である</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967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551953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3</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19FD16D1-2B9A-4BEC-AE60-4D86DB8EA856}"/>
              </a:ext>
            </a:extLst>
          </p:cNvPr>
          <p:cNvGrpSpPr/>
          <p:nvPr/>
        </p:nvGrpSpPr>
        <p:grpSpPr>
          <a:xfrm>
            <a:off x="200026" y="1988840"/>
            <a:ext cx="9505500" cy="288032"/>
            <a:chOff x="272482" y="1320572"/>
            <a:chExt cx="9343395" cy="288032"/>
          </a:xfrm>
        </p:grpSpPr>
        <p:cxnSp>
          <p:nvCxnSpPr>
            <p:cNvPr id="6" name="直線コネクタ 5"/>
            <p:cNvCxnSpPr>
              <a:cxnSpLocks/>
            </p:cNvCxnSpPr>
            <p:nvPr/>
          </p:nvCxnSpPr>
          <p:spPr>
            <a:xfrm>
              <a:off x="272482" y="1536596"/>
              <a:ext cx="934339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72482" y="1320572"/>
              <a:ext cx="934339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a:t>
              </a:r>
              <a:r>
                <a:rPr lang="zh-TW" altLang="en-US" sz="1400" dirty="0">
                  <a:solidFill>
                    <a:srgbClr val="000000"/>
                  </a:solidFill>
                  <a:latin typeface="Arial Black" pitchFamily="34" charset="0"/>
                  <a:ea typeface="HGP創英角ｺﾞｼｯｸUB" pitchFamily="50" charset="-128"/>
                </a:rPr>
                <a:t>従業員社会保障制度（</a:t>
              </a:r>
              <a:r>
                <a:rPr lang="en-US" altLang="zh-TW" sz="1400" dirty="0">
                  <a:solidFill>
                    <a:srgbClr val="000000"/>
                  </a:solidFill>
                  <a:latin typeface="Arial Black" pitchFamily="34" charset="0"/>
                  <a:ea typeface="HGP創英角ｺﾞｼｯｸUB" pitchFamily="50" charset="-128"/>
                </a:rPr>
                <a:t>SOCSO</a:t>
              </a:r>
              <a:r>
                <a:rPr lang="zh-TW" altLang="en-US"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3521992837"/>
              </p:ext>
            </p:extLst>
          </p:nvPr>
        </p:nvGraphicFramePr>
        <p:xfrm>
          <a:off x="199577" y="2257537"/>
          <a:ext cx="9505950" cy="4411823"/>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200" dirty="0">
                          <a:solidFill>
                            <a:srgbClr val="000000"/>
                          </a:solidFill>
                          <a:latin typeface="Arial Black" pitchFamily="34" charset="0"/>
                          <a:ea typeface="HGP創英角ｺﾞｼｯｸUB" pitchFamily="50" charset="-128"/>
                        </a:rPr>
                        <a:t>②従業員社会保障</a:t>
                      </a:r>
                      <a:r>
                        <a:rPr lang="zh-TW" altLang="en-US" sz="1200" dirty="0">
                          <a:solidFill>
                            <a:srgbClr val="000000"/>
                          </a:solidFill>
                          <a:latin typeface="Arial Black" pitchFamily="34" charset="0"/>
                          <a:ea typeface="HGP創英角ｺﾞｼｯｸUB" pitchFamily="50" charset="-128"/>
                        </a:rPr>
                        <a:t>制度</a:t>
                      </a:r>
                      <a:r>
                        <a:rPr lang="ja-JP" altLang="en-US" sz="1200" dirty="0">
                          <a:solidFill>
                            <a:srgbClr val="000000"/>
                          </a:solidFill>
                          <a:latin typeface="Arial Black" pitchFamily="34" charset="0"/>
                          <a:ea typeface="HGP創英角ｺﾞｼｯｸUB" pitchFamily="50" charset="-128"/>
                        </a:rPr>
                        <a:t>　（</a:t>
                      </a:r>
                      <a:r>
                        <a:rPr lang="en-SG" altLang="ja-JP" sz="1200" dirty="0">
                          <a:solidFill>
                            <a:srgbClr val="000000"/>
                          </a:solidFill>
                          <a:latin typeface="Arial Black" pitchFamily="34" charset="0"/>
                          <a:ea typeface="HGP創英角ｺﾞｼｯｸUB" pitchFamily="50" charset="-128"/>
                        </a:rPr>
                        <a:t>Social Security Organization : </a:t>
                      </a:r>
                      <a:r>
                        <a:rPr lang="en-US" altLang="ja-JP" sz="1200" dirty="0">
                          <a:solidFill>
                            <a:srgbClr val="000000"/>
                          </a:solidFill>
                          <a:latin typeface="Arial Black" pitchFamily="34" charset="0"/>
                          <a:ea typeface="HGP創英角ｺﾞｼｯｸUB" pitchFamily="50" charset="-128"/>
                        </a:rPr>
                        <a:t>SOCSO</a:t>
                      </a:r>
                      <a:r>
                        <a:rPr lang="ja-JP" altLang="en-US" sz="1200" dirty="0">
                          <a:solidFill>
                            <a:srgbClr val="000000"/>
                          </a:solidFill>
                          <a:latin typeface="Arial Black" pitchFamily="34" charset="0"/>
                          <a:ea typeface="HGP創英角ｺﾞｼｯｸUB" pitchFamily="50" charset="-128"/>
                        </a:rPr>
                        <a:t>）</a:t>
                      </a:r>
                      <a:endParaRPr lang="en-US" altLang="ko-KR" sz="12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Employees’ Special Security Act, 1969</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328028">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2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従業員社会保障　（</a:t>
                      </a:r>
                      <a:r>
                        <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rPr>
                        <a:t>SOCSO</a:t>
                      </a:r>
                      <a:r>
                        <a:rPr kumimoji="1" lang="zh-TW" altLang="en-SG"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848141">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歳未満のマレーシア人被雇用者（第</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カテゴリー）：</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毎月の被雇用者の給与に対して、雇用者と被雇用者がそれぞれ一定率の保険料を負担し拠出する。負担率は雇用者が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％となり、給与額に応じた拠出額が定められている。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拠出額には上限があり、月給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円）を超える被雇用者については、雇用者負担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69.05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リンギ、被雇用者負担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リンギを拠出する。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just">
                        <a:lnSpc>
                          <a:spcPct val="90000"/>
                        </a:lnSpc>
                        <a:spcAft>
                          <a:spcPts val="100"/>
                        </a:spcAft>
                        <a:buFont typeface="Arial" panose="020B0604020202020204" pitchFamily="34" charset="0"/>
                        <a:buNone/>
                      </a:pPr>
                      <a:r>
                        <a:rPr lang="en-US" altLang="ja-JP" sz="1200" dirty="0"/>
                        <a:t>60</a:t>
                      </a:r>
                      <a:r>
                        <a:rPr lang="ja-JP" altLang="en-US" sz="1200" dirty="0"/>
                        <a:t>歳以上のマレーシア人被雇用者および外国人労働者（第</a:t>
                      </a:r>
                      <a:r>
                        <a:rPr lang="en-US" altLang="ja-JP" sz="1200" dirty="0"/>
                        <a:t>2</a:t>
                      </a:r>
                      <a:r>
                        <a:rPr lang="ja-JP" altLang="en-US" sz="1200" dirty="0"/>
                        <a:t>カテゴリー）：</a:t>
                      </a:r>
                      <a:endParaRPr lang="en-US" altLang="ja-JP" sz="1200" dirty="0"/>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雇用者のみが保険料を負担する。負担率は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リンギを超える被雇用者については、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リンギが拠出上限となる。</a:t>
                      </a:r>
                      <a:endPar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外国人駐在員の場合は、雇用パスの取得条件が月給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リンギ以上のため、必然的に拠出額は上限の</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リンギとなる。</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7752">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強制皆保険制度</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被用者及びその使用者に加入が義務付けられているが、自営業者や家事手伝い等は対象外である。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尚、</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年度より外国人労働者も加入が義務付けられている。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381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給付内容には、労災保険スキーム（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Injury Insurance Scheme</a:t>
                      </a:r>
                      <a:r>
                        <a:rPr kumimoji="1" lang="ja-JP" alt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と疾病年金スキーム（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Invalidity</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の個人貯蓄口座に労使が拠出を行うが、その積立金は医療費に充てることもできる。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SOCSO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の労災補償には医療給付も含まれる。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D3AB829D-C55E-48EA-83D9-30C318AF0858}"/>
              </a:ext>
            </a:extLst>
          </p:cNvPr>
          <p:cNvSpPr txBox="1"/>
          <p:nvPr/>
        </p:nvSpPr>
        <p:spPr>
          <a:xfrm>
            <a:off x="199577" y="6675034"/>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F8F94067-7D22-F1F7-27AF-0C30BF2F9662}"/>
              </a:ext>
            </a:extLst>
          </p:cNvPr>
          <p:cNvSpPr txBox="1"/>
          <p:nvPr/>
        </p:nvSpPr>
        <p:spPr>
          <a:xfrm>
            <a:off x="199577" y="1011001"/>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従業員社会保障制度（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）は、被用者・使用者に義務付けられた強制皆保険制度である。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歳未満のマレーシア人被雇用者と</a:t>
            </a:r>
            <a:r>
              <a:rPr lang="en-US" altLang="ja-JP" sz="1400" dirty="0"/>
              <a:t>60</a:t>
            </a:r>
            <a:r>
              <a:rPr lang="ja-JP" altLang="en-US" sz="1400" dirty="0"/>
              <a:t>歳以上のマレーシア人被雇用者および外国人労働者の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つのカテゴリー層に分類し、労使双方の保険料拠出額が定められている。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保険料による給付内容としては、労災保険、疾病年金、医療給付が含まれる。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2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43238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BC5EF16F-34D2-4E87-9A38-69C1C377235C}"/>
              </a:ext>
            </a:extLst>
          </p:cNvPr>
          <p:cNvGraphicFramePr/>
          <p:nvPr>
            <p:custDataLst>
              <p:tags r:id="rId2"/>
            </p:custDataLst>
            <p:extLst>
              <p:ext uri="{D42A27DB-BD31-4B8C-83A1-F6EECF244321}">
                <p14:modId xmlns:p14="http://schemas.microsoft.com/office/powerpoint/2010/main" val="2331975616"/>
              </p:ext>
            </p:extLst>
          </p:nvPr>
        </p:nvGraphicFramePr>
        <p:xfrm>
          <a:off x="574675" y="3078163"/>
          <a:ext cx="8867775"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78138"/>
            <a:ext cx="8293100" cy="26987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4"/>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6"/>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8"/>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2"/>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4"/>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6"/>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7"/>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8"/>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9"/>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20"/>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76700"/>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3A73FDB9-6C05-4976-B1C0-E431C34972A6}" type="datetime'''+''''''''''15''''''''''''''''%'''''''''''''''''">
              <a:rPr lang="en-US" altLang="en-US" sz="1400" b="1" smtClean="0">
                <a:effectLst/>
              </a:rPr>
              <a:pPr/>
              <a:t>+15%</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Bank Negara Malaysia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マレーシアでは近年、中間所得者層による民間病院の利用が増加していることに伴い、その費用をカバーするために民間医療保険の販売が増加している。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TextBox 41">
            <a:extLst>
              <a:ext uri="{FF2B5EF4-FFF2-40B4-BE49-F238E27FC236}">
                <a16:creationId xmlns:a16="http://schemas.microsoft.com/office/drawing/2014/main" id="{8D547D13-8320-422D-9D02-BC04C856C899}"/>
              </a:ext>
            </a:extLst>
          </p:cNvPr>
          <p:cNvSpPr txBox="1"/>
          <p:nvPr/>
        </p:nvSpPr>
        <p:spPr>
          <a:xfrm>
            <a:off x="1650566" y="6525344"/>
            <a:ext cx="3662474" cy="246221"/>
          </a:xfrm>
          <a:prstGeom prst="rect">
            <a:avLst/>
          </a:prstGeom>
          <a:noFill/>
        </p:spPr>
        <p:txBody>
          <a:bodyPr wrap="square">
            <a:spAutoFit/>
          </a:bodyPr>
          <a:lstStyle/>
          <a:p>
            <a:r>
              <a:rPr lang="en-US" sz="1000" dirty="0"/>
              <a:t>https://www.jkri.or.jp/PDF/2012/sogo_64_mano.pdf</a:t>
            </a:r>
          </a:p>
        </p:txBody>
      </p:sp>
    </p:spTree>
    <p:extLst>
      <p:ext uri="{BB962C8B-B14F-4D97-AF65-F5344CB8AC3E}">
        <p14:creationId xmlns:p14="http://schemas.microsoft.com/office/powerpoint/2010/main" val="393339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994935-D1A1-4DE6-87C7-392BBFC1B9C0}"/>
              </a:ext>
            </a:extLst>
          </p:cNvPr>
          <p:cNvGraphicFramePr>
            <a:graphicFrameLocks noChangeAspect="1"/>
          </p:cNvGraphicFramePr>
          <p:nvPr>
            <p:custDataLst>
              <p:tags r:id="rId1"/>
            </p:custDataLst>
            <p:extLst>
              <p:ext uri="{D42A27DB-BD31-4B8C-83A1-F6EECF244321}">
                <p14:modId xmlns:p14="http://schemas.microsoft.com/office/powerpoint/2010/main" val="189714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40994935-D1A1-4DE6-87C7-392BBFC1B9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480659-6124-406F-9D6E-A55FD8D90080}"/>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lang="en-SG"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69527479-337E-4DB7-8611-7D4CAD0F250B}"/>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endParaRPr lang="en-SG" dirty="0"/>
          </a:p>
        </p:txBody>
      </p:sp>
      <p:sp>
        <p:nvSpPr>
          <p:cNvPr id="4" name="テキスト ボックス 3">
            <a:extLst>
              <a:ext uri="{FF2B5EF4-FFF2-40B4-BE49-F238E27FC236}">
                <a16:creationId xmlns:a16="http://schemas.microsoft.com/office/drawing/2014/main" id="{D268D3C9-4DF3-465A-B9F2-7CEEF13F580E}"/>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マレーシアの行政体制は、国、州、区からなり、マレーシア全域の三次医療から一次医療を統括する。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家族保健開発課「</a:t>
            </a:r>
            <a:r>
              <a:rPr lang="en-SG" altLang="ja-JP" sz="1400" dirty="0"/>
              <a:t>Family</a:t>
            </a:r>
            <a:r>
              <a:rPr lang="ja-JP" altLang="en-US" sz="1400" dirty="0"/>
              <a:t> </a:t>
            </a:r>
            <a:r>
              <a:rPr lang="en-SG" altLang="ja-JP" sz="1400" dirty="0"/>
              <a:t>Health</a:t>
            </a:r>
            <a:r>
              <a:rPr lang="ja-JP" altLang="en-US" sz="1400" dirty="0"/>
              <a:t> </a:t>
            </a:r>
            <a:r>
              <a:rPr lang="en-SG" altLang="ja-JP" sz="1400" dirty="0"/>
              <a:t>Development</a:t>
            </a:r>
            <a:r>
              <a:rPr lang="ja-JP" altLang="en-US" sz="1400" dirty="0"/>
              <a:t> </a:t>
            </a:r>
            <a:r>
              <a:rPr lang="en-SG" altLang="ja-JP" sz="1400" dirty="0"/>
              <a:t>Division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」は、主に都市・地方の貧困層への一次医療の拡充と保全を司る。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6" name="グループ化 7">
            <a:extLst>
              <a:ext uri="{FF2B5EF4-FFF2-40B4-BE49-F238E27FC236}">
                <a16:creationId xmlns:a16="http://schemas.microsoft.com/office/drawing/2014/main" id="{9A1F8F92-160C-4094-A7B9-DAFBF0E3DADF}"/>
              </a:ext>
            </a:extLst>
          </p:cNvPr>
          <p:cNvGrpSpPr/>
          <p:nvPr/>
        </p:nvGrpSpPr>
        <p:grpSpPr>
          <a:xfrm>
            <a:off x="344488" y="1844824"/>
            <a:ext cx="9216000" cy="288032"/>
            <a:chOff x="4803500" y="2185814"/>
            <a:chExt cx="2909373" cy="288032"/>
          </a:xfrm>
        </p:grpSpPr>
        <p:cxnSp>
          <p:nvCxnSpPr>
            <p:cNvPr id="77" name="直線コネクタ 5">
              <a:extLst>
                <a:ext uri="{FF2B5EF4-FFF2-40B4-BE49-F238E27FC236}">
                  <a16:creationId xmlns:a16="http://schemas.microsoft.com/office/drawing/2014/main" id="{2E1D88EE-6BC4-4ECB-9DF1-CFF47CA25560}"/>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1F8C5FE-0782-4A7F-91D0-55888A01E31F}"/>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マレーシアの行政体制</a:t>
              </a:r>
              <a:endParaRPr lang="en-SG" altLang="ja-JP" sz="1400" dirty="0">
                <a:solidFill>
                  <a:srgbClr val="000000"/>
                </a:solidFill>
                <a:latin typeface="Arial Black" pitchFamily="34" charset="0"/>
                <a:ea typeface="HGP創英角ｺﾞｼｯｸUB" pitchFamily="50" charset="-128"/>
              </a:endParaRPr>
            </a:p>
          </p:txBody>
        </p:sp>
      </p:grpSp>
      <p:sp>
        <p:nvSpPr>
          <p:cNvPr id="86" name="テキスト ボックス 11">
            <a:extLst>
              <a:ext uri="{FF2B5EF4-FFF2-40B4-BE49-F238E27FC236}">
                <a16:creationId xmlns:a16="http://schemas.microsoft.com/office/drawing/2014/main" id="{713AAFB9-BEA6-4E13-A946-9387E4AF42E3}"/>
              </a:ext>
            </a:extLst>
          </p:cNvPr>
          <p:cNvSpPr txBox="1"/>
          <p:nvPr/>
        </p:nvSpPr>
        <p:spPr>
          <a:xfrm>
            <a:off x="200472" y="6597352"/>
            <a:ext cx="8532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2" name="Diagram 101">
            <a:extLst>
              <a:ext uri="{FF2B5EF4-FFF2-40B4-BE49-F238E27FC236}">
                <a16:creationId xmlns:a16="http://schemas.microsoft.com/office/drawing/2014/main" id="{2B9FBB55-C22C-4F66-96F0-74E2F4735883}"/>
              </a:ext>
            </a:extLst>
          </p:cNvPr>
          <p:cNvGraphicFramePr/>
          <p:nvPr>
            <p:extLst>
              <p:ext uri="{D42A27DB-BD31-4B8C-83A1-F6EECF244321}">
                <p14:modId xmlns:p14="http://schemas.microsoft.com/office/powerpoint/2010/main" val="2515189791"/>
              </p:ext>
            </p:extLst>
          </p:nvPr>
        </p:nvGraphicFramePr>
        <p:xfrm>
          <a:off x="257749" y="2270467"/>
          <a:ext cx="4426257" cy="41828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 name="テキスト ボックス 33">
            <a:extLst>
              <a:ext uri="{FF2B5EF4-FFF2-40B4-BE49-F238E27FC236}">
                <a16:creationId xmlns:a16="http://schemas.microsoft.com/office/drawing/2014/main" id="{6EC69391-C1E2-45CE-B9F5-15D00ED36468}"/>
              </a:ext>
            </a:extLst>
          </p:cNvPr>
          <p:cNvSpPr txBox="1"/>
          <p:nvPr/>
        </p:nvSpPr>
        <p:spPr>
          <a:xfrm>
            <a:off x="6226044" y="2545722"/>
            <a:ext cx="1980000" cy="360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t>保健副局長</a:t>
            </a:r>
            <a:endParaRPr lang="zh-TW" altLang="en-US" b="0" dirty="0"/>
          </a:p>
          <a:p>
            <a:r>
              <a:rPr lang="en-SG" altLang="ja-JP" b="0" dirty="0"/>
              <a:t>(Public Health)</a:t>
            </a:r>
            <a:endParaRPr lang="en-SG" b="0" dirty="0"/>
          </a:p>
        </p:txBody>
      </p:sp>
      <p:sp>
        <p:nvSpPr>
          <p:cNvPr id="42" name="テキスト ボックス 33">
            <a:extLst>
              <a:ext uri="{FF2B5EF4-FFF2-40B4-BE49-F238E27FC236}">
                <a16:creationId xmlns:a16="http://schemas.microsoft.com/office/drawing/2014/main" id="{04C5CCDD-8DDB-4B71-9FEB-41F5EA877F14}"/>
              </a:ext>
            </a:extLst>
          </p:cNvPr>
          <p:cNvSpPr txBox="1"/>
          <p:nvPr/>
        </p:nvSpPr>
        <p:spPr>
          <a:xfrm>
            <a:off x="6226044" y="4169802"/>
            <a:ext cx="1980000" cy="360000"/>
          </a:xfrm>
          <a:prstGeom prst="rect">
            <a:avLst/>
          </a:prstGeom>
          <a:solidFill>
            <a:schemeClr val="accent2"/>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solidFill>
                  <a:schemeClr val="tx1"/>
                </a:solidFill>
              </a:rPr>
              <a:t>地区医療執行官</a:t>
            </a:r>
            <a:endParaRPr lang="en-SG" altLang="ja-JP" b="1" dirty="0">
              <a:solidFill>
                <a:schemeClr val="tx1"/>
              </a:solidFill>
            </a:endParaRPr>
          </a:p>
          <a:p>
            <a:r>
              <a:rPr lang="en-SG" altLang="ja-JP" dirty="0">
                <a:solidFill>
                  <a:schemeClr val="tx1"/>
                </a:solidFill>
              </a:rPr>
              <a:t>District Medical Officer of Health</a:t>
            </a:r>
          </a:p>
        </p:txBody>
      </p:sp>
      <p:sp>
        <p:nvSpPr>
          <p:cNvPr id="43" name="テキスト ボックス 33">
            <a:extLst>
              <a:ext uri="{FF2B5EF4-FFF2-40B4-BE49-F238E27FC236}">
                <a16:creationId xmlns:a16="http://schemas.microsoft.com/office/drawing/2014/main" id="{BF953CB2-90B9-4F5D-B6EF-DBBE77EA121F}"/>
              </a:ext>
            </a:extLst>
          </p:cNvPr>
          <p:cNvSpPr txBox="1"/>
          <p:nvPr/>
        </p:nvSpPr>
        <p:spPr>
          <a:xfrm>
            <a:off x="6226044" y="3377052"/>
            <a:ext cx="1980000" cy="360000"/>
          </a:xfrm>
          <a:prstGeom prst="rect">
            <a:avLst/>
          </a:prstGeom>
          <a:solidFill>
            <a:srgbClr val="40647F"/>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t>州保健副局長</a:t>
            </a:r>
          </a:p>
          <a:p>
            <a:r>
              <a:rPr lang="en-SG" altLang="ja-JP" dirty="0"/>
              <a:t>(Public Health)</a:t>
            </a:r>
          </a:p>
        </p:txBody>
      </p:sp>
      <p:sp>
        <p:nvSpPr>
          <p:cNvPr id="46" name="Rectangle: Rounded Corners 66">
            <a:extLst>
              <a:ext uri="{FF2B5EF4-FFF2-40B4-BE49-F238E27FC236}">
                <a16:creationId xmlns:a16="http://schemas.microsoft.com/office/drawing/2014/main" id="{30018FDE-02AF-4CD6-80AD-AA3AAFCFD63E}"/>
              </a:ext>
            </a:extLst>
          </p:cNvPr>
          <p:cNvSpPr/>
          <p:nvPr/>
        </p:nvSpPr>
        <p:spPr>
          <a:xfrm>
            <a:off x="4917071" y="5085184"/>
            <a:ext cx="4750871" cy="677747"/>
          </a:xfrm>
          <a:prstGeom prst="roundRect">
            <a:avLst>
              <a:gd name="adj" fmla="val 7672"/>
            </a:avLst>
          </a:prstGeom>
          <a:solidFill>
            <a:schemeClr val="accent3">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Rounded Corners 67">
            <a:extLst>
              <a:ext uri="{FF2B5EF4-FFF2-40B4-BE49-F238E27FC236}">
                <a16:creationId xmlns:a16="http://schemas.microsoft.com/office/drawing/2014/main" id="{3514AF01-FBD2-47E5-A565-471C02C076B2}"/>
              </a:ext>
            </a:extLst>
          </p:cNvPr>
          <p:cNvSpPr/>
          <p:nvPr/>
        </p:nvSpPr>
        <p:spPr>
          <a:xfrm>
            <a:off x="4917071" y="5776917"/>
            <a:ext cx="1634113" cy="748427"/>
          </a:xfrm>
          <a:prstGeom prst="roundRect">
            <a:avLst>
              <a:gd name="adj" fmla="val 7672"/>
            </a:avLst>
          </a:prstGeom>
          <a:solidFill>
            <a:schemeClr val="accent2">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Rounded Corners 68">
            <a:extLst>
              <a:ext uri="{FF2B5EF4-FFF2-40B4-BE49-F238E27FC236}">
                <a16:creationId xmlns:a16="http://schemas.microsoft.com/office/drawing/2014/main" id="{6A9185AD-5752-4ABE-B7B9-848F419A4F07}"/>
              </a:ext>
            </a:extLst>
          </p:cNvPr>
          <p:cNvSpPr/>
          <p:nvPr/>
        </p:nvSpPr>
        <p:spPr>
          <a:xfrm>
            <a:off x="6564248" y="5776917"/>
            <a:ext cx="3141054" cy="748427"/>
          </a:xfrm>
          <a:prstGeom prst="roundRect">
            <a:avLst>
              <a:gd name="adj" fmla="val 7672"/>
            </a:avLst>
          </a:prstGeom>
          <a:solidFill>
            <a:schemeClr val="accent1">
              <a:lumMod val="20000"/>
              <a:lumOff val="80000"/>
              <a:alpha val="50196"/>
            </a:schemeClr>
          </a:solidFill>
          <a:ln w="19050">
            <a:noFill/>
          </a:ln>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33">
            <a:extLst>
              <a:ext uri="{FF2B5EF4-FFF2-40B4-BE49-F238E27FC236}">
                <a16:creationId xmlns:a16="http://schemas.microsoft.com/office/drawing/2014/main" id="{AF9828D3-14F1-4F5E-B273-2BE94AC15FAB}"/>
              </a:ext>
            </a:extLst>
          </p:cNvPr>
          <p:cNvSpPr txBox="1"/>
          <p:nvPr/>
        </p:nvSpPr>
        <p:spPr>
          <a:xfrm>
            <a:off x="6393312"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dirty="0"/>
              <a:t>ヘルスクリニック　（</a:t>
            </a:r>
            <a:r>
              <a:rPr lang="en-SG" altLang="ja-JP" dirty="0"/>
              <a:t>KK</a:t>
            </a:r>
            <a:r>
              <a:rPr lang="ja-JP" altLang="en-US" dirty="0"/>
              <a:t>）</a:t>
            </a:r>
            <a:endParaRPr lang="en-SG" altLang="ja-JP" dirty="0"/>
          </a:p>
        </p:txBody>
      </p:sp>
      <p:sp>
        <p:nvSpPr>
          <p:cNvPr id="58" name="テキスト ボックス 33">
            <a:extLst>
              <a:ext uri="{FF2B5EF4-FFF2-40B4-BE49-F238E27FC236}">
                <a16:creationId xmlns:a16="http://schemas.microsoft.com/office/drawing/2014/main" id="{1D81E3D8-1D1E-4A82-87F1-50A412F0CF73}"/>
              </a:ext>
            </a:extLst>
          </p:cNvPr>
          <p:cNvSpPr txBox="1"/>
          <p:nvPr/>
        </p:nvSpPr>
        <p:spPr>
          <a:xfrm>
            <a:off x="5097168"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en-US" altLang="ja-JP" dirty="0"/>
              <a:t>1</a:t>
            </a:r>
            <a:r>
              <a:rPr lang="ja-JP" altLang="en-US" dirty="0"/>
              <a:t>マレーシア診療所　（</a:t>
            </a:r>
            <a:r>
              <a:rPr lang="en-SG" altLang="ja-JP" dirty="0"/>
              <a:t>K1M</a:t>
            </a:r>
            <a:r>
              <a:rPr lang="ja-JP" altLang="en-US" dirty="0"/>
              <a:t>）</a:t>
            </a:r>
            <a:endParaRPr lang="en-SG" altLang="ja-JP" dirty="0"/>
          </a:p>
        </p:txBody>
      </p:sp>
      <p:sp>
        <p:nvSpPr>
          <p:cNvPr id="62" name="テキスト ボックス 33">
            <a:extLst>
              <a:ext uri="{FF2B5EF4-FFF2-40B4-BE49-F238E27FC236}">
                <a16:creationId xmlns:a16="http://schemas.microsoft.com/office/drawing/2014/main" id="{C204BF25-1E87-4E02-8079-3D196124DF56}"/>
              </a:ext>
            </a:extLst>
          </p:cNvPr>
          <p:cNvSpPr txBox="1"/>
          <p:nvPr/>
        </p:nvSpPr>
        <p:spPr>
          <a:xfrm>
            <a:off x="6609336"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地域診療所　（</a:t>
            </a:r>
            <a:r>
              <a:rPr lang="en-SG" altLang="ja-JP" dirty="0"/>
              <a:t>KD</a:t>
            </a:r>
            <a:r>
              <a:rPr lang="ja-JP" altLang="en-US" dirty="0"/>
              <a:t>）</a:t>
            </a:r>
            <a:endParaRPr lang="en-SG" altLang="ja-JP" dirty="0"/>
          </a:p>
        </p:txBody>
      </p:sp>
      <p:sp>
        <p:nvSpPr>
          <p:cNvPr id="67" name="テキスト ボックス 33">
            <a:extLst>
              <a:ext uri="{FF2B5EF4-FFF2-40B4-BE49-F238E27FC236}">
                <a16:creationId xmlns:a16="http://schemas.microsoft.com/office/drawing/2014/main" id="{EC734473-68E2-4F52-A92C-D066E0B5DC49}"/>
              </a:ext>
            </a:extLst>
          </p:cNvPr>
          <p:cNvSpPr txBox="1"/>
          <p:nvPr/>
        </p:nvSpPr>
        <p:spPr>
          <a:xfrm>
            <a:off x="8048824"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母子保健クリニック　（</a:t>
            </a:r>
            <a:r>
              <a:rPr lang="en-US" altLang="ja-JP" dirty="0"/>
              <a:t>KKIA</a:t>
            </a:r>
            <a:r>
              <a:rPr lang="ja-JP" altLang="en-US" dirty="0"/>
              <a:t>）</a:t>
            </a:r>
            <a:endParaRPr lang="en-SG" altLang="ja-JP" dirty="0"/>
          </a:p>
        </p:txBody>
      </p:sp>
      <p:sp>
        <p:nvSpPr>
          <p:cNvPr id="68" name="テキスト ボックス 33">
            <a:extLst>
              <a:ext uri="{FF2B5EF4-FFF2-40B4-BE49-F238E27FC236}">
                <a16:creationId xmlns:a16="http://schemas.microsoft.com/office/drawing/2014/main" id="{D5055B8E-280B-4F02-9EB0-9EF03791F10B}"/>
              </a:ext>
            </a:extLst>
          </p:cNvPr>
          <p:cNvSpPr txBox="1"/>
          <p:nvPr/>
        </p:nvSpPr>
        <p:spPr>
          <a:xfrm>
            <a:off x="8138393"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移動診療所　（</a:t>
            </a:r>
            <a:r>
              <a:rPr lang="en-US" altLang="ja-JP" dirty="0"/>
              <a:t>KB1M</a:t>
            </a:r>
            <a:r>
              <a:rPr lang="ja-JP" altLang="en-US" dirty="0"/>
              <a:t>）</a:t>
            </a:r>
            <a:endParaRPr lang="en-SG" altLang="ja-JP" dirty="0"/>
          </a:p>
        </p:txBody>
      </p:sp>
      <p:sp>
        <p:nvSpPr>
          <p:cNvPr id="69" name="TextBox 88">
            <a:extLst>
              <a:ext uri="{FF2B5EF4-FFF2-40B4-BE49-F238E27FC236}">
                <a16:creationId xmlns:a16="http://schemas.microsoft.com/office/drawing/2014/main" id="{A318B0CE-E2AE-4AB3-A14A-6D3BC803CD2C}"/>
              </a:ext>
            </a:extLst>
          </p:cNvPr>
          <p:cNvSpPr txBox="1"/>
          <p:nvPr/>
        </p:nvSpPr>
        <p:spPr>
          <a:xfrm>
            <a:off x="5385048" y="6226867"/>
            <a:ext cx="1188001"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TextBox 89">
            <a:extLst>
              <a:ext uri="{FF2B5EF4-FFF2-40B4-BE49-F238E27FC236}">
                <a16:creationId xmlns:a16="http://schemas.microsoft.com/office/drawing/2014/main" id="{4875F78D-E15C-4A11-ACF4-152ED1990D96}"/>
              </a:ext>
            </a:extLst>
          </p:cNvPr>
          <p:cNvSpPr txBox="1"/>
          <p:nvPr/>
        </p:nvSpPr>
        <p:spPr>
          <a:xfrm>
            <a:off x="8517528" y="6226867"/>
            <a:ext cx="1188000"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地方</a:t>
            </a: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TextBox 90">
            <a:extLst>
              <a:ext uri="{FF2B5EF4-FFF2-40B4-BE49-F238E27FC236}">
                <a16:creationId xmlns:a16="http://schemas.microsoft.com/office/drawing/2014/main" id="{5890C811-5EAA-4495-8873-5224F411ED5F}"/>
              </a:ext>
            </a:extLst>
          </p:cNvPr>
          <p:cNvSpPr txBox="1"/>
          <p:nvPr/>
        </p:nvSpPr>
        <p:spPr>
          <a:xfrm>
            <a:off x="4809656" y="5470184"/>
            <a:ext cx="1655512" cy="246221"/>
          </a:xfrm>
          <a:prstGeom prst="rect">
            <a:avLst/>
          </a:prstGeom>
          <a:noFill/>
        </p:spPr>
        <p:txBody>
          <a:bodyPr wrap="square" rtlCol="0">
            <a:spAutoFit/>
          </a:bodyPr>
          <a:lstStyle/>
          <a:p>
            <a:pPr algn="ct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都市／地方の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Connector: Elbow 39">
            <a:extLst>
              <a:ext uri="{FF2B5EF4-FFF2-40B4-BE49-F238E27FC236}">
                <a16:creationId xmlns:a16="http://schemas.microsoft.com/office/drawing/2014/main" id="{72F73ADE-A235-4C7B-8323-BABCC2DF1962}"/>
              </a:ext>
            </a:extLst>
          </p:cNvPr>
          <p:cNvCxnSpPr>
            <a:cxnSpLocks/>
            <a:stCxn id="105" idx="2"/>
            <a:endCxn id="56" idx="0"/>
          </p:cNvCxnSpPr>
          <p:nvPr/>
        </p:nvCxnSpPr>
        <p:spPr>
          <a:xfrm rot="16200000" flipH="1">
            <a:off x="6650331" y="4804430"/>
            <a:ext cx="324291" cy="529672"/>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3" name="Connector: Elbow 47">
            <a:extLst>
              <a:ext uri="{FF2B5EF4-FFF2-40B4-BE49-F238E27FC236}">
                <a16:creationId xmlns:a16="http://schemas.microsoft.com/office/drawing/2014/main" id="{7C3CFAF5-A385-4056-9B92-804EE2876FA8}"/>
              </a:ext>
            </a:extLst>
          </p:cNvPr>
          <p:cNvCxnSpPr>
            <a:cxnSpLocks/>
            <a:stCxn id="105" idx="2"/>
            <a:endCxn id="67" idx="0"/>
          </p:cNvCxnSpPr>
          <p:nvPr/>
        </p:nvCxnSpPr>
        <p:spPr>
          <a:xfrm rot="16200000" flipH="1">
            <a:off x="7478087" y="3976674"/>
            <a:ext cx="324291" cy="218518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4" name="Connector: Elbow 53">
            <a:extLst>
              <a:ext uri="{FF2B5EF4-FFF2-40B4-BE49-F238E27FC236}">
                <a16:creationId xmlns:a16="http://schemas.microsoft.com/office/drawing/2014/main" id="{F88B9853-DF33-4B06-9D54-447F2DBDE7F0}"/>
              </a:ext>
            </a:extLst>
          </p:cNvPr>
          <p:cNvCxnSpPr>
            <a:stCxn id="56" idx="2"/>
            <a:endCxn id="58" idx="0"/>
          </p:cNvCxnSpPr>
          <p:nvPr/>
        </p:nvCxnSpPr>
        <p:spPr>
          <a:xfrm rot="5400000">
            <a:off x="6250290" y="5086290"/>
            <a:ext cx="357900" cy="1296144"/>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1" name="Connector: Elbow 57">
            <a:extLst>
              <a:ext uri="{FF2B5EF4-FFF2-40B4-BE49-F238E27FC236}">
                <a16:creationId xmlns:a16="http://schemas.microsoft.com/office/drawing/2014/main" id="{A11DF0A3-4C65-4A82-83CB-683D905E59CE}"/>
              </a:ext>
            </a:extLst>
          </p:cNvPr>
          <p:cNvCxnSpPr>
            <a:cxnSpLocks/>
            <a:stCxn id="56" idx="2"/>
            <a:endCxn id="62" idx="0"/>
          </p:cNvCxnSpPr>
          <p:nvPr/>
        </p:nvCxnSpPr>
        <p:spPr>
          <a:xfrm rot="16200000" flipH="1">
            <a:off x="7006374" y="5626350"/>
            <a:ext cx="357900" cy="21602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2" name="Connector: Elbow 61">
            <a:extLst>
              <a:ext uri="{FF2B5EF4-FFF2-40B4-BE49-F238E27FC236}">
                <a16:creationId xmlns:a16="http://schemas.microsoft.com/office/drawing/2014/main" id="{9864E33E-B408-4A8A-9E48-806E5C07631A}"/>
              </a:ext>
            </a:extLst>
          </p:cNvPr>
          <p:cNvCxnSpPr>
            <a:stCxn id="56" idx="2"/>
            <a:endCxn id="68" idx="0"/>
          </p:cNvCxnSpPr>
          <p:nvPr/>
        </p:nvCxnSpPr>
        <p:spPr>
          <a:xfrm rot="16200000" flipH="1">
            <a:off x="7770902" y="4861821"/>
            <a:ext cx="357900" cy="1745081"/>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83" name="テキスト ボックス 33">
            <a:extLst>
              <a:ext uri="{FF2B5EF4-FFF2-40B4-BE49-F238E27FC236}">
                <a16:creationId xmlns:a16="http://schemas.microsoft.com/office/drawing/2014/main" id="{59BF4460-D80A-48CF-8BE8-E7167107A93B}"/>
              </a:ext>
            </a:extLst>
          </p:cNvPr>
          <p:cNvSpPr txBox="1"/>
          <p:nvPr/>
        </p:nvSpPr>
        <p:spPr>
          <a:xfrm>
            <a:off x="6226044" y="2144823"/>
            <a:ext cx="1980000" cy="360000"/>
          </a:xfrm>
          <a:prstGeom prst="rect">
            <a:avLst/>
          </a:prstGeom>
          <a:solidFill>
            <a:schemeClr val="accent6"/>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pPr lvl="0"/>
            <a:r>
              <a:rPr lang="ja-JP" altLang="en-US" sz="1050" b="1" dirty="0"/>
              <a:t>保健</a:t>
            </a:r>
            <a:r>
              <a:rPr lang="zh-TW" altLang="en-US" sz="1050" b="1" dirty="0"/>
              <a:t>局長</a:t>
            </a:r>
            <a:endParaRPr lang="en-SG" dirty="0"/>
          </a:p>
        </p:txBody>
      </p:sp>
      <p:sp>
        <p:nvSpPr>
          <p:cNvPr id="84" name="テキスト ボックス 33">
            <a:extLst>
              <a:ext uri="{FF2B5EF4-FFF2-40B4-BE49-F238E27FC236}">
                <a16:creationId xmlns:a16="http://schemas.microsoft.com/office/drawing/2014/main" id="{4F667B5D-72C7-4595-9792-0AB12F08A669}"/>
              </a:ext>
            </a:extLst>
          </p:cNvPr>
          <p:cNvSpPr txBox="1"/>
          <p:nvPr/>
        </p:nvSpPr>
        <p:spPr>
          <a:xfrm>
            <a:off x="4808984"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85" name="テキスト ボックス 33">
            <a:extLst>
              <a:ext uri="{FF2B5EF4-FFF2-40B4-BE49-F238E27FC236}">
                <a16:creationId xmlns:a16="http://schemas.microsoft.com/office/drawing/2014/main" id="{6EAC7ADB-A8CB-4C79-899D-3C6CA20F3A50}"/>
              </a:ext>
            </a:extLst>
          </p:cNvPr>
          <p:cNvSpPr txBox="1"/>
          <p:nvPr/>
        </p:nvSpPr>
        <p:spPr>
          <a:xfrm>
            <a:off x="5996260"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87" name="テキスト ボックス 33">
            <a:extLst>
              <a:ext uri="{FF2B5EF4-FFF2-40B4-BE49-F238E27FC236}">
                <a16:creationId xmlns:a16="http://schemas.microsoft.com/office/drawing/2014/main" id="{6C85E113-DB7C-4840-84D7-24ED5324E52B}"/>
              </a:ext>
            </a:extLst>
          </p:cNvPr>
          <p:cNvSpPr txBox="1"/>
          <p:nvPr/>
        </p:nvSpPr>
        <p:spPr>
          <a:xfrm>
            <a:off x="7402252"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88" name="テキスト ボックス 33">
            <a:extLst>
              <a:ext uri="{FF2B5EF4-FFF2-40B4-BE49-F238E27FC236}">
                <a16:creationId xmlns:a16="http://schemas.microsoft.com/office/drawing/2014/main" id="{66022620-F076-4B0B-B172-DEB60EC541FE}"/>
              </a:ext>
            </a:extLst>
          </p:cNvPr>
          <p:cNvSpPr txBox="1"/>
          <p:nvPr/>
        </p:nvSpPr>
        <p:spPr>
          <a:xfrm>
            <a:off x="8589528"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89" name="Connector: Elbow 7">
            <a:extLst>
              <a:ext uri="{FF2B5EF4-FFF2-40B4-BE49-F238E27FC236}">
                <a16:creationId xmlns:a16="http://schemas.microsoft.com/office/drawing/2014/main" id="{0810242A-1AA6-4ADF-B50D-1F895C5CCBB7}"/>
              </a:ext>
            </a:extLst>
          </p:cNvPr>
          <p:cNvCxnSpPr>
            <a:stCxn id="40" idx="2"/>
            <a:endCxn id="87" idx="0"/>
          </p:cNvCxnSpPr>
          <p:nvPr/>
        </p:nvCxnSpPr>
        <p:spPr>
          <a:xfrm rot="16200000" flipH="1">
            <a:off x="7488513" y="2633253"/>
            <a:ext cx="199270" cy="744208"/>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Connector: Elbow 46">
            <a:extLst>
              <a:ext uri="{FF2B5EF4-FFF2-40B4-BE49-F238E27FC236}">
                <a16:creationId xmlns:a16="http://schemas.microsoft.com/office/drawing/2014/main" id="{2827D210-7068-4626-83D8-4E91EC4AC1BD}"/>
              </a:ext>
            </a:extLst>
          </p:cNvPr>
          <p:cNvCxnSpPr>
            <a:cxnSpLocks/>
            <a:stCxn id="40" idx="2"/>
            <a:endCxn id="85" idx="0"/>
          </p:cNvCxnSpPr>
          <p:nvPr/>
        </p:nvCxnSpPr>
        <p:spPr>
          <a:xfrm rot="5400000">
            <a:off x="6785517" y="2674465"/>
            <a:ext cx="199270" cy="6617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Connector: Elbow 48">
            <a:extLst>
              <a:ext uri="{FF2B5EF4-FFF2-40B4-BE49-F238E27FC236}">
                <a16:creationId xmlns:a16="http://schemas.microsoft.com/office/drawing/2014/main" id="{C06D0C6B-D707-4F17-8778-7B2E2696CCF4}"/>
              </a:ext>
            </a:extLst>
          </p:cNvPr>
          <p:cNvCxnSpPr>
            <a:cxnSpLocks/>
            <a:stCxn id="40" idx="2"/>
            <a:endCxn id="84" idx="0"/>
          </p:cNvCxnSpPr>
          <p:nvPr/>
        </p:nvCxnSpPr>
        <p:spPr>
          <a:xfrm rot="5400000">
            <a:off x="6191879" y="2080827"/>
            <a:ext cx="199270" cy="184906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Connector: Elbow 50">
            <a:extLst>
              <a:ext uri="{FF2B5EF4-FFF2-40B4-BE49-F238E27FC236}">
                <a16:creationId xmlns:a16="http://schemas.microsoft.com/office/drawing/2014/main" id="{74ED01BB-4283-4D21-9ABC-6ABB5155F451}"/>
              </a:ext>
            </a:extLst>
          </p:cNvPr>
          <p:cNvCxnSpPr>
            <a:cxnSpLocks/>
            <a:stCxn id="40" idx="2"/>
            <a:endCxn id="88" idx="0"/>
          </p:cNvCxnSpPr>
          <p:nvPr/>
        </p:nvCxnSpPr>
        <p:spPr>
          <a:xfrm rot="16200000" flipH="1">
            <a:off x="8082151" y="2039615"/>
            <a:ext cx="199270" cy="19314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15">
            <a:extLst>
              <a:ext uri="{FF2B5EF4-FFF2-40B4-BE49-F238E27FC236}">
                <a16:creationId xmlns:a16="http://schemas.microsoft.com/office/drawing/2014/main" id="{6CC8CC31-3536-41F7-A1EA-0EDC29958D43}"/>
              </a:ext>
            </a:extLst>
          </p:cNvPr>
          <p:cNvCxnSpPr>
            <a:cxnSpLocks/>
            <a:stCxn id="40" idx="2"/>
            <a:endCxn id="43" idx="0"/>
          </p:cNvCxnSpPr>
          <p:nvPr/>
        </p:nvCxnSpPr>
        <p:spPr>
          <a:xfrm>
            <a:off x="7216044" y="2905722"/>
            <a:ext cx="0" cy="47133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テキスト ボックス 33">
            <a:extLst>
              <a:ext uri="{FF2B5EF4-FFF2-40B4-BE49-F238E27FC236}">
                <a16:creationId xmlns:a16="http://schemas.microsoft.com/office/drawing/2014/main" id="{6AD096F2-D924-4E0B-A6B7-4C5B63465F6B}"/>
              </a:ext>
            </a:extLst>
          </p:cNvPr>
          <p:cNvSpPr txBox="1"/>
          <p:nvPr/>
        </p:nvSpPr>
        <p:spPr>
          <a:xfrm>
            <a:off x="4809431"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95" name="テキスト ボックス 33">
            <a:extLst>
              <a:ext uri="{FF2B5EF4-FFF2-40B4-BE49-F238E27FC236}">
                <a16:creationId xmlns:a16="http://schemas.microsoft.com/office/drawing/2014/main" id="{6477B670-64B1-4FA1-8170-E8F2D33063DF}"/>
              </a:ext>
            </a:extLst>
          </p:cNvPr>
          <p:cNvSpPr txBox="1"/>
          <p:nvPr/>
        </p:nvSpPr>
        <p:spPr>
          <a:xfrm>
            <a:off x="5996707"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96" name="テキスト ボックス 33">
            <a:extLst>
              <a:ext uri="{FF2B5EF4-FFF2-40B4-BE49-F238E27FC236}">
                <a16:creationId xmlns:a16="http://schemas.microsoft.com/office/drawing/2014/main" id="{AA569F85-59B8-4AFA-8A5A-43B5625AD0F8}"/>
              </a:ext>
            </a:extLst>
          </p:cNvPr>
          <p:cNvSpPr txBox="1"/>
          <p:nvPr/>
        </p:nvSpPr>
        <p:spPr>
          <a:xfrm>
            <a:off x="7402699"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97" name="テキスト ボックス 33">
            <a:extLst>
              <a:ext uri="{FF2B5EF4-FFF2-40B4-BE49-F238E27FC236}">
                <a16:creationId xmlns:a16="http://schemas.microsoft.com/office/drawing/2014/main" id="{57FFA646-93F2-4D63-9E35-190780AC1712}"/>
              </a:ext>
            </a:extLst>
          </p:cNvPr>
          <p:cNvSpPr txBox="1"/>
          <p:nvPr/>
        </p:nvSpPr>
        <p:spPr>
          <a:xfrm>
            <a:off x="8589975"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98" name="Connector: Elbow 63">
            <a:extLst>
              <a:ext uri="{FF2B5EF4-FFF2-40B4-BE49-F238E27FC236}">
                <a16:creationId xmlns:a16="http://schemas.microsoft.com/office/drawing/2014/main" id="{D9500809-DF02-43E8-9B94-FA5CE384DD99}"/>
              </a:ext>
            </a:extLst>
          </p:cNvPr>
          <p:cNvCxnSpPr>
            <a:cxnSpLocks/>
            <a:stCxn id="43" idx="2"/>
            <a:endCxn id="96" idx="0"/>
          </p:cNvCxnSpPr>
          <p:nvPr/>
        </p:nvCxnSpPr>
        <p:spPr>
          <a:xfrm rot="16200000" flipH="1">
            <a:off x="7510496" y="3442599"/>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Connector: Elbow 64">
            <a:extLst>
              <a:ext uri="{FF2B5EF4-FFF2-40B4-BE49-F238E27FC236}">
                <a16:creationId xmlns:a16="http://schemas.microsoft.com/office/drawing/2014/main" id="{C754F1CD-C441-4D3E-9768-2D3E79B7FD91}"/>
              </a:ext>
            </a:extLst>
          </p:cNvPr>
          <p:cNvCxnSpPr>
            <a:cxnSpLocks/>
            <a:stCxn id="43" idx="2"/>
            <a:endCxn id="95" idx="0"/>
          </p:cNvCxnSpPr>
          <p:nvPr/>
        </p:nvCxnSpPr>
        <p:spPr>
          <a:xfrm rot="5400000">
            <a:off x="6807501" y="3484259"/>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Connector: Elbow 65">
            <a:extLst>
              <a:ext uri="{FF2B5EF4-FFF2-40B4-BE49-F238E27FC236}">
                <a16:creationId xmlns:a16="http://schemas.microsoft.com/office/drawing/2014/main" id="{EF44BCBA-C87F-4E56-B160-9265DF2F6229}"/>
              </a:ext>
            </a:extLst>
          </p:cNvPr>
          <p:cNvCxnSpPr>
            <a:cxnSpLocks/>
            <a:stCxn id="43" idx="2"/>
            <a:endCxn id="94" idx="0"/>
          </p:cNvCxnSpPr>
          <p:nvPr/>
        </p:nvCxnSpPr>
        <p:spPr>
          <a:xfrm rot="5400000">
            <a:off x="6213863" y="2890621"/>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Connector: Elbow 74">
            <a:extLst>
              <a:ext uri="{FF2B5EF4-FFF2-40B4-BE49-F238E27FC236}">
                <a16:creationId xmlns:a16="http://schemas.microsoft.com/office/drawing/2014/main" id="{B440E8E8-A9D9-4A05-AD17-FFFC68F2AE41}"/>
              </a:ext>
            </a:extLst>
          </p:cNvPr>
          <p:cNvCxnSpPr>
            <a:cxnSpLocks/>
            <a:stCxn id="43" idx="2"/>
            <a:endCxn id="97" idx="0"/>
          </p:cNvCxnSpPr>
          <p:nvPr/>
        </p:nvCxnSpPr>
        <p:spPr>
          <a:xfrm rot="16200000" flipH="1">
            <a:off x="8104134" y="2848961"/>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78">
            <a:extLst>
              <a:ext uri="{FF2B5EF4-FFF2-40B4-BE49-F238E27FC236}">
                <a16:creationId xmlns:a16="http://schemas.microsoft.com/office/drawing/2014/main" id="{A3C26A8A-FAFC-45E2-81E5-F17A6F728AEF}"/>
              </a:ext>
            </a:extLst>
          </p:cNvPr>
          <p:cNvCxnSpPr>
            <a:cxnSpLocks/>
            <a:stCxn id="43" idx="2"/>
            <a:endCxn id="42" idx="0"/>
          </p:cNvCxnSpPr>
          <p:nvPr/>
        </p:nvCxnSpPr>
        <p:spPr>
          <a:xfrm>
            <a:off x="7216044" y="3737052"/>
            <a:ext cx="0" cy="43275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テキスト ボックス 33">
            <a:extLst>
              <a:ext uri="{FF2B5EF4-FFF2-40B4-BE49-F238E27FC236}">
                <a16:creationId xmlns:a16="http://schemas.microsoft.com/office/drawing/2014/main" id="{DACBE694-9D5F-4421-AF7F-091781123AE1}"/>
              </a:ext>
            </a:extLst>
          </p:cNvPr>
          <p:cNvSpPr txBox="1"/>
          <p:nvPr/>
        </p:nvSpPr>
        <p:spPr>
          <a:xfrm>
            <a:off x="4802364"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105" name="テキスト ボックス 33">
            <a:extLst>
              <a:ext uri="{FF2B5EF4-FFF2-40B4-BE49-F238E27FC236}">
                <a16:creationId xmlns:a16="http://schemas.microsoft.com/office/drawing/2014/main" id="{E9F90248-A5AA-4BA0-8800-B708C63B8934}"/>
              </a:ext>
            </a:extLst>
          </p:cNvPr>
          <p:cNvSpPr txBox="1"/>
          <p:nvPr/>
        </p:nvSpPr>
        <p:spPr>
          <a:xfrm>
            <a:off x="5989640"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106" name="テキスト ボックス 33">
            <a:extLst>
              <a:ext uri="{FF2B5EF4-FFF2-40B4-BE49-F238E27FC236}">
                <a16:creationId xmlns:a16="http://schemas.microsoft.com/office/drawing/2014/main" id="{0BB5F6DE-50A1-4316-AA19-A7CE7F96B286}"/>
              </a:ext>
            </a:extLst>
          </p:cNvPr>
          <p:cNvSpPr txBox="1"/>
          <p:nvPr/>
        </p:nvSpPr>
        <p:spPr>
          <a:xfrm>
            <a:off x="7395632"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107" name="テキスト ボックス 33">
            <a:extLst>
              <a:ext uri="{FF2B5EF4-FFF2-40B4-BE49-F238E27FC236}">
                <a16:creationId xmlns:a16="http://schemas.microsoft.com/office/drawing/2014/main" id="{1DC6D939-BD70-46E9-BB2D-BEB45341B0E2}"/>
              </a:ext>
            </a:extLst>
          </p:cNvPr>
          <p:cNvSpPr txBox="1"/>
          <p:nvPr/>
        </p:nvSpPr>
        <p:spPr>
          <a:xfrm>
            <a:off x="8582908"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108" name="Connector: Elbow 83">
            <a:extLst>
              <a:ext uri="{FF2B5EF4-FFF2-40B4-BE49-F238E27FC236}">
                <a16:creationId xmlns:a16="http://schemas.microsoft.com/office/drawing/2014/main" id="{8D122059-A71E-466C-AF50-A7C7C2525F89}"/>
              </a:ext>
            </a:extLst>
          </p:cNvPr>
          <p:cNvCxnSpPr>
            <a:cxnSpLocks/>
            <a:endCxn id="106" idx="0"/>
          </p:cNvCxnSpPr>
          <p:nvPr/>
        </p:nvCxnSpPr>
        <p:spPr>
          <a:xfrm rot="16200000" flipH="1">
            <a:off x="7503429" y="4204918"/>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Connector: Elbow 84">
            <a:extLst>
              <a:ext uri="{FF2B5EF4-FFF2-40B4-BE49-F238E27FC236}">
                <a16:creationId xmlns:a16="http://schemas.microsoft.com/office/drawing/2014/main" id="{B090D5D4-F59F-4F2C-89BC-9D5F4BA4168C}"/>
              </a:ext>
            </a:extLst>
          </p:cNvPr>
          <p:cNvCxnSpPr>
            <a:cxnSpLocks/>
            <a:endCxn id="105" idx="0"/>
          </p:cNvCxnSpPr>
          <p:nvPr/>
        </p:nvCxnSpPr>
        <p:spPr>
          <a:xfrm rot="5400000">
            <a:off x="6800434" y="4246578"/>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Connector: Elbow 86">
            <a:extLst>
              <a:ext uri="{FF2B5EF4-FFF2-40B4-BE49-F238E27FC236}">
                <a16:creationId xmlns:a16="http://schemas.microsoft.com/office/drawing/2014/main" id="{121C7C13-A62A-4E4A-9C63-D5A98DAC3B4E}"/>
              </a:ext>
            </a:extLst>
          </p:cNvPr>
          <p:cNvCxnSpPr>
            <a:cxnSpLocks/>
            <a:endCxn id="104" idx="0"/>
          </p:cNvCxnSpPr>
          <p:nvPr/>
        </p:nvCxnSpPr>
        <p:spPr>
          <a:xfrm rot="5400000">
            <a:off x="6206796" y="3652940"/>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Connector: Elbow 87">
            <a:extLst>
              <a:ext uri="{FF2B5EF4-FFF2-40B4-BE49-F238E27FC236}">
                <a16:creationId xmlns:a16="http://schemas.microsoft.com/office/drawing/2014/main" id="{A2934562-08BD-4B6A-867A-F330595FBA2B}"/>
              </a:ext>
            </a:extLst>
          </p:cNvPr>
          <p:cNvCxnSpPr>
            <a:cxnSpLocks/>
            <a:endCxn id="107" idx="0"/>
          </p:cNvCxnSpPr>
          <p:nvPr/>
        </p:nvCxnSpPr>
        <p:spPr>
          <a:xfrm rot="16200000" flipH="1">
            <a:off x="8097067" y="3611280"/>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1"/>
            </p:custDataLst>
            <p:extLst>
              <p:ext uri="{D42A27DB-BD31-4B8C-83A1-F6EECF244321}">
                <p14:modId xmlns:p14="http://schemas.microsoft.com/office/powerpoint/2010/main" val="288990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1/2</a:t>
            </a:r>
            <a:r>
              <a:rPr lang="ja-JP" altLang="en-US" dirty="0"/>
              <a:t>）</a:t>
            </a:r>
          </a:p>
        </p:txBody>
      </p:sp>
      <p:sp>
        <p:nvSpPr>
          <p:cNvPr id="4" name="テキスト ボックス 3"/>
          <p:cNvSpPr txBox="1"/>
          <p:nvPr/>
        </p:nvSpPr>
        <p:spPr>
          <a:xfrm>
            <a:off x="200472" y="1057289"/>
            <a:ext cx="9505056" cy="12003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医療機器に関する規制は、「</a:t>
            </a:r>
            <a:r>
              <a:rPr lang="en-US" altLang="ja-JP" sz="1400" dirty="0">
                <a:solidFill>
                  <a:srgbClr val="000000"/>
                </a:solidFill>
                <a:cs typeface="Arial" panose="020B0604020202020204" pitchFamily="34" charset="0"/>
              </a:rPr>
              <a:t>2012</a:t>
            </a:r>
            <a:r>
              <a:rPr lang="ja-JP" altLang="en-US" sz="1400" dirty="0">
                <a:solidFill>
                  <a:srgbClr val="000000"/>
                </a:solidFill>
                <a:cs typeface="Arial" panose="020B0604020202020204" pitchFamily="34" charset="0"/>
              </a:rPr>
              <a:t>年医療機器法（法令</a:t>
            </a:r>
            <a:r>
              <a:rPr lang="en-US" altLang="ja-JP" sz="1400" dirty="0">
                <a:solidFill>
                  <a:srgbClr val="000000"/>
                </a:solidFill>
                <a:cs typeface="Arial" panose="020B0604020202020204" pitchFamily="34" charset="0"/>
              </a:rPr>
              <a:t>737</a:t>
            </a:r>
            <a:r>
              <a:rPr lang="ja-JP" altLang="en-US" sz="1400" dirty="0">
                <a:solidFill>
                  <a:srgbClr val="000000"/>
                </a:solidFill>
                <a:cs typeface="Arial" panose="020B0604020202020204" pitchFamily="34" charset="0"/>
              </a:rPr>
              <a:t>号）</a:t>
            </a:r>
            <a:r>
              <a:rPr lang="en-US" altLang="ja-JP" sz="1400" dirty="0">
                <a:solidFill>
                  <a:srgbClr val="000000"/>
                </a:solidFill>
                <a:cs typeface="Arial" panose="020B0604020202020204" pitchFamily="34" charset="0"/>
              </a:rPr>
              <a:t>〔Medical Device Act 2012 (Act 737): </a:t>
            </a:r>
            <a:r>
              <a:rPr lang="ja-JP" altLang="en-US" sz="1400" dirty="0">
                <a:cs typeface="Arial" panose="020B0604020202020204" pitchFamily="34" charset="0"/>
              </a:rPr>
              <a:t>」により定められており、第５条では「医療機器の登録に関する要求事項」が記載されています。マレーシア保健省 医療機器庁（</a:t>
            </a:r>
            <a:r>
              <a:rPr lang="en-SG" altLang="ja-JP" sz="1400" dirty="0">
                <a:cs typeface="Arial" panose="020B0604020202020204" pitchFamily="34" charset="0"/>
              </a:rPr>
              <a:t>Medical Device Authority: MDA</a:t>
            </a:r>
            <a:r>
              <a:rPr lang="ja-JP" altLang="en-SG" sz="1400" dirty="0">
                <a:cs typeface="Arial" panose="020B0604020202020204" pitchFamily="34" charset="0"/>
              </a:rPr>
              <a:t>）</a:t>
            </a:r>
            <a:r>
              <a:rPr lang="ja-JP" altLang="en-US" sz="1400" dirty="0">
                <a:cs typeface="Arial" panose="020B0604020202020204" pitchFamily="34" charset="0"/>
              </a:rPr>
              <a:t>が管轄している。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マレーシア市場に流通する全ての医療機器は、</a:t>
            </a:r>
            <a:r>
              <a:rPr lang="en-US" altLang="ja-JP" sz="1400" dirty="0">
                <a:cs typeface="Arial" panose="020B0604020202020204" pitchFamily="34" charset="0"/>
              </a:rPr>
              <a:t>MDA</a:t>
            </a:r>
            <a:r>
              <a:rPr lang="ja-JP" altLang="en-US" sz="1400" dirty="0">
                <a:cs typeface="Arial" panose="020B0604020202020204" pitchFamily="34" charset="0"/>
              </a:rPr>
              <a:t>に登録しなければならない。この登録義務を負う事業者は下記のとおり。</a:t>
            </a:r>
          </a:p>
          <a:p>
            <a:pPr marL="647700" lvl="1" indent="-190500" algn="just">
              <a:lnSpc>
                <a:spcPct val="110000"/>
              </a:lnSpc>
              <a:spcAft>
                <a:spcPts val="200"/>
              </a:spcAft>
              <a:buClr>
                <a:srgbClr val="5F8AC3"/>
              </a:buClr>
              <a:buFont typeface="Wingdings" panose="05000000000000000000" pitchFamily="2" charset="2"/>
              <a:buChar char="n"/>
            </a:pPr>
            <a:r>
              <a:rPr lang="en-US" altLang="ja-JP" sz="1300" dirty="0">
                <a:cs typeface="Arial" panose="020B0604020202020204" pitchFamily="34" charset="0"/>
              </a:rPr>
              <a:t>(</a:t>
            </a:r>
            <a:r>
              <a:rPr lang="en-US" altLang="ja-JP" sz="1300" dirty="0" err="1">
                <a:cs typeface="Arial" panose="020B0604020202020204" pitchFamily="34" charset="0"/>
              </a:rPr>
              <a:t>i</a:t>
            </a:r>
            <a:r>
              <a:rPr lang="en-US" altLang="ja-JP" sz="1300" dirty="0">
                <a:cs typeface="Arial" panose="020B0604020202020204" pitchFamily="34" charset="0"/>
              </a:rPr>
              <a:t>) </a:t>
            </a:r>
            <a:r>
              <a:rPr lang="ja-JP" altLang="en-US" sz="1300" dirty="0">
                <a:cs typeface="Arial" panose="020B0604020202020204" pitchFamily="34" charset="0"/>
              </a:rPr>
              <a:t>マレーシアの医療機器製造者、</a:t>
            </a:r>
            <a:r>
              <a:rPr lang="en-US" altLang="ja-JP" sz="1300" dirty="0">
                <a:cs typeface="Arial" panose="020B0604020202020204" pitchFamily="34" charset="0"/>
              </a:rPr>
              <a:t>(ii) </a:t>
            </a:r>
            <a:r>
              <a:rPr lang="ja-JP" altLang="en-US" sz="1300" dirty="0">
                <a:cs typeface="Arial" panose="020B0604020202020204" pitchFamily="34" charset="0"/>
              </a:rPr>
              <a:t>外国で製造される医療機器の指定代理人（</a:t>
            </a:r>
            <a:r>
              <a:rPr lang="en-US" altLang="ja-JP" sz="1300" dirty="0">
                <a:cs typeface="Arial" panose="020B0604020202020204" pitchFamily="34" charset="0"/>
              </a:rPr>
              <a:t>Authorized Representative</a:t>
            </a:r>
            <a:r>
              <a:rPr lang="ja-JP" altLang="en-US" sz="1300" dirty="0">
                <a:cs typeface="Arial" panose="020B0604020202020204" pitchFamily="34" charset="0"/>
              </a:rPr>
              <a:t>）</a:t>
            </a:r>
            <a:endParaRPr lang="en-SG" altLang="ja-JP" sz="1300" dirty="0">
              <a:cs typeface="Arial" panose="020B0604020202020204" pitchFamily="34" charset="0"/>
            </a:endParaRPr>
          </a:p>
        </p:txBody>
      </p:sp>
      <p:grpSp>
        <p:nvGrpSpPr>
          <p:cNvPr id="85" name="グループ化 7"/>
          <p:cNvGrpSpPr/>
          <p:nvPr/>
        </p:nvGrpSpPr>
        <p:grpSpPr>
          <a:xfrm>
            <a:off x="416496" y="4204488"/>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医療機器登録までの流れ</a:t>
              </a:r>
              <a:endParaRPr lang="zh-TW" altLang="en-US"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3" name="TextBox 32">
            <a:extLst>
              <a:ext uri="{FF2B5EF4-FFF2-40B4-BE49-F238E27FC236}">
                <a16:creationId xmlns:a16="http://schemas.microsoft.com/office/drawing/2014/main" id="{0DE78419-E4FB-4598-87DF-9B30CB73D452}"/>
              </a:ext>
            </a:extLst>
          </p:cNvPr>
          <p:cNvSpPr txBox="1"/>
          <p:nvPr/>
        </p:nvSpPr>
        <p:spPr>
          <a:xfrm>
            <a:off x="8716317" y="4110209"/>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33">
            <a:extLst>
              <a:ext uri="{FF2B5EF4-FFF2-40B4-BE49-F238E27FC236}">
                <a16:creationId xmlns:a16="http://schemas.microsoft.com/office/drawing/2014/main" id="{63356AC0-FAF8-4B0C-A7E9-CD54E940EDAF}"/>
              </a:ext>
            </a:extLst>
          </p:cNvPr>
          <p:cNvSpPr txBox="1"/>
          <p:nvPr/>
        </p:nvSpPr>
        <p:spPr>
          <a:xfrm>
            <a:off x="8716317" y="4133066"/>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4952998" y="4110209"/>
            <a:ext cx="1056700"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4952998" y="4133066"/>
            <a:ext cx="1071127"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9B395C13-F07C-4F6D-860E-610883FE821A}"/>
              </a:ext>
            </a:extLst>
          </p:cNvPr>
          <p:cNvSpPr txBox="1"/>
          <p:nvPr/>
        </p:nvSpPr>
        <p:spPr>
          <a:xfrm>
            <a:off x="200025" y="5746961"/>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3759FA6-AA94-0E49-89F7-891265FEDD1F}"/>
              </a:ext>
            </a:extLst>
          </p:cNvPr>
          <p:cNvSpPr txBox="1"/>
          <p:nvPr/>
        </p:nvSpPr>
        <p:spPr>
          <a:xfrm>
            <a:off x="200025" y="2672602"/>
            <a:ext cx="9215728" cy="1532279"/>
          </a:xfrm>
          <a:prstGeom prst="rect">
            <a:avLst/>
          </a:prstGeom>
          <a:noFill/>
        </p:spPr>
        <p:txBody>
          <a:bodyPr wrap="none" rtlCol="0">
            <a:spAutoFit/>
          </a:bodyPr>
          <a:lstStyle/>
          <a:p>
            <a:pPr marL="285750" indent="-285750">
              <a:lnSpc>
                <a:spcPts val="1880"/>
              </a:lnSpc>
              <a:buClr>
                <a:schemeClr val="accent6">
                  <a:lumMod val="60000"/>
                  <a:lumOff val="40000"/>
                </a:schemeClr>
              </a:buClr>
              <a:buFont typeface="Wingdings" pitchFamily="2" charset="2"/>
              <a:buChar char="n"/>
            </a:pPr>
            <a:r>
              <a:rPr lang="ja-JP" altLang="en-US" sz="1400" dirty="0"/>
              <a:t>医療機器の</a:t>
            </a:r>
            <a:r>
              <a:rPr lang="ja-JP" altLang="ja-JP" sz="1400" dirty="0"/>
              <a:t>クラス分類により</a:t>
            </a:r>
            <a:r>
              <a:rPr lang="ja-JP" altLang="en-US" sz="1400" dirty="0"/>
              <a:t>大きく２つの</a:t>
            </a:r>
            <a:r>
              <a:rPr lang="ja-JP" altLang="ja-JP" sz="1400" dirty="0"/>
              <a:t>適合性評価ルート</a:t>
            </a:r>
            <a:r>
              <a:rPr lang="ja-JP" altLang="en-US" sz="1400" dirty="0"/>
              <a:t>に分かれる。</a:t>
            </a:r>
            <a:endParaRPr lang="en-US" altLang="ja-JP" sz="1400" dirty="0"/>
          </a:p>
          <a:p>
            <a:pPr marL="285750" indent="-285750">
              <a:lnSpc>
                <a:spcPts val="1880"/>
              </a:lnSpc>
              <a:buClr>
                <a:schemeClr val="accent6">
                  <a:lumMod val="60000"/>
                  <a:lumOff val="40000"/>
                </a:schemeClr>
              </a:buClr>
              <a:buFont typeface="Wingdings" pitchFamily="2" charset="2"/>
              <a:buChar char="n"/>
            </a:pPr>
            <a:r>
              <a:rPr lang="ja-JP" altLang="en-US" sz="1400" dirty="0"/>
              <a:t>クラス</a:t>
            </a:r>
            <a:r>
              <a:rPr lang="en-US" altLang="ja-JP" sz="1400" dirty="0"/>
              <a:t>B</a:t>
            </a:r>
            <a:r>
              <a:rPr lang="ja-JP" altLang="en-US" sz="1400" dirty="0"/>
              <a:t>、</a:t>
            </a:r>
            <a:r>
              <a:rPr lang="en-US" altLang="ja-JP" sz="1400" dirty="0"/>
              <a:t>C</a:t>
            </a:r>
            <a:r>
              <a:rPr lang="ja-JP" altLang="en-US" sz="1400" dirty="0"/>
              <a:t>、</a:t>
            </a:r>
            <a:r>
              <a:rPr lang="en-US" altLang="ja-JP" sz="1400" dirty="0"/>
              <a:t>D</a:t>
            </a:r>
            <a:r>
              <a:rPr lang="ja-JP" altLang="en-US" sz="1400" dirty="0"/>
              <a:t>の医療機器は</a:t>
            </a:r>
            <a:r>
              <a:rPr lang="en-US" altLang="ja-JP" sz="1400" dirty="0"/>
              <a:t>CAB(</a:t>
            </a:r>
            <a:r>
              <a:rPr lang="ja-JP" altLang="en-US" sz="1400" dirty="0"/>
              <a:t>適合性評価機関</a:t>
            </a:r>
            <a:r>
              <a:rPr lang="en-US" altLang="ja-JP" sz="1400" dirty="0"/>
              <a:t>)</a:t>
            </a:r>
            <a:r>
              <a:rPr lang="ja-JP" altLang="en-US" sz="1400" dirty="0"/>
              <a:t>による審査が求められる。</a:t>
            </a:r>
            <a:r>
              <a:rPr lang="en-US" altLang="ja-JP" sz="1400" dirty="0"/>
              <a:t>(CAB: Conformity Assessment Body)</a:t>
            </a:r>
          </a:p>
          <a:p>
            <a:pPr>
              <a:lnSpc>
                <a:spcPts val="1880"/>
              </a:lnSpc>
              <a:buClr>
                <a:schemeClr val="accent6">
                  <a:lumMod val="60000"/>
                  <a:lumOff val="40000"/>
                </a:schemeClr>
              </a:buClr>
            </a:pPr>
            <a:r>
              <a:rPr lang="en-US" altLang="ja-JP" sz="1400" dirty="0"/>
              <a:t>      </a:t>
            </a:r>
            <a:r>
              <a:rPr lang="ja-JP" altLang="en-US" sz="1400" dirty="0"/>
              <a:t>但し、クラス</a:t>
            </a:r>
            <a:r>
              <a:rPr lang="en-US" altLang="ja-JP" sz="1400" dirty="0"/>
              <a:t>A</a:t>
            </a:r>
            <a:r>
              <a:rPr lang="ja-JP" altLang="en-US" sz="1400" dirty="0"/>
              <a:t>の医療機器は</a:t>
            </a:r>
            <a:r>
              <a:rPr lang="en-US" altLang="ja-JP" sz="1400" dirty="0"/>
              <a:t>CAB</a:t>
            </a:r>
            <a:r>
              <a:rPr lang="ja-JP" altLang="en-US" sz="1400" dirty="0"/>
              <a:t>の審査は不要であるため、直接</a:t>
            </a:r>
            <a:r>
              <a:rPr lang="en-MY" altLang="ja-JP" sz="1400" dirty="0" err="1"/>
              <a:t>MedC@st</a:t>
            </a:r>
            <a:r>
              <a:rPr lang="ja-JP" altLang="en-US" sz="1400" dirty="0"/>
              <a:t>にて申請を行う。</a:t>
            </a:r>
            <a:endParaRPr lang="en-US" altLang="ja-JP" sz="1400" dirty="0"/>
          </a:p>
          <a:p>
            <a:pPr marL="285750" indent="-285750">
              <a:lnSpc>
                <a:spcPts val="1880"/>
              </a:lnSpc>
              <a:buClr>
                <a:schemeClr val="accent6">
                  <a:lumMod val="60000"/>
                  <a:lumOff val="40000"/>
                </a:schemeClr>
              </a:buClr>
              <a:buFont typeface="Wingdings" pitchFamily="2" charset="2"/>
              <a:buChar char="n"/>
            </a:pPr>
            <a:r>
              <a:rPr lang="ja-JP" altLang="en-US" sz="1400" dirty="0"/>
              <a:t>登録する医療機器が</a:t>
            </a:r>
            <a:r>
              <a:rPr lang="ja-JP" altLang="ja-JP" sz="1400" dirty="0"/>
              <a:t>既に</a:t>
            </a:r>
            <a:r>
              <a:rPr lang="ja-JP" altLang="en-US" sz="1400" dirty="0"/>
              <a:t>旧</a:t>
            </a:r>
            <a:r>
              <a:rPr lang="en-US" altLang="ja-JP" sz="1400" dirty="0"/>
              <a:t>GHTF</a:t>
            </a:r>
            <a:r>
              <a:rPr lang="ja-JP" altLang="en-US" sz="1400" dirty="0"/>
              <a:t>：</a:t>
            </a:r>
            <a:r>
              <a:rPr lang="ja-JP" altLang="ja-JP" sz="1400" dirty="0"/>
              <a:t>アメリカ、欧州、カナダ、日本、またはオーストラリアで登録されている場合には</a:t>
            </a:r>
            <a:endParaRPr lang="en-US" altLang="ja-JP" sz="1400" dirty="0"/>
          </a:p>
          <a:p>
            <a:pPr>
              <a:lnSpc>
                <a:spcPts val="1880"/>
              </a:lnSpc>
              <a:buClr>
                <a:schemeClr val="accent6">
                  <a:lumMod val="60000"/>
                  <a:lumOff val="40000"/>
                </a:schemeClr>
              </a:buClr>
            </a:pPr>
            <a:r>
              <a:rPr lang="en-US" altLang="ja-JP" sz="1400" dirty="0"/>
              <a:t>      CAB</a:t>
            </a:r>
            <a:r>
              <a:rPr lang="ja-JP" altLang="en-US" sz="1400" dirty="0"/>
              <a:t>審査は</a:t>
            </a:r>
            <a:r>
              <a:rPr lang="ja-JP" altLang="ja-JP" sz="1400" dirty="0"/>
              <a:t>簡易申請</a:t>
            </a:r>
            <a:r>
              <a:rPr lang="ja-JP" altLang="en-US" sz="1400" dirty="0"/>
              <a:t>ルートを選択することが</a:t>
            </a:r>
            <a:r>
              <a:rPr lang="ja-JP" altLang="ja-JP" sz="1400" dirty="0"/>
              <a:t>可能。</a:t>
            </a:r>
            <a:endParaRPr lang="en-US" altLang="ja-JP" sz="1400" dirty="0"/>
          </a:p>
          <a:p>
            <a:pPr marL="285750" indent="-285750">
              <a:lnSpc>
                <a:spcPts val="1880"/>
              </a:lnSpc>
              <a:buClr>
                <a:schemeClr val="accent6">
                  <a:lumMod val="60000"/>
                  <a:lumOff val="40000"/>
                </a:schemeClr>
              </a:buClr>
              <a:buFont typeface="Wingdings" pitchFamily="2" charset="2"/>
              <a:buChar char="n"/>
            </a:pPr>
            <a:r>
              <a:rPr lang="en-MY" altLang="ja-JP" sz="1400" dirty="0"/>
              <a:t>CAB</a:t>
            </a:r>
            <a:r>
              <a:rPr lang="ja-JP" altLang="en-US" sz="1400" dirty="0"/>
              <a:t>が</a:t>
            </a:r>
            <a:r>
              <a:rPr lang="ja-JP" altLang="ja-JP" sz="1400" dirty="0"/>
              <a:t>適合証明書を発行した後、</a:t>
            </a:r>
            <a:r>
              <a:rPr lang="en-MY" altLang="ja-JP" sz="1400" dirty="0"/>
              <a:t>MDA</a:t>
            </a:r>
            <a:r>
              <a:rPr lang="ja-JP" altLang="ja-JP" sz="1400" dirty="0"/>
              <a:t>へ</a:t>
            </a:r>
            <a:r>
              <a:rPr lang="en-MY" altLang="ja-JP" sz="1400" dirty="0" err="1"/>
              <a:t>MedC@st</a:t>
            </a:r>
            <a:r>
              <a:rPr lang="ja-JP" altLang="ja-JP" sz="1400" dirty="0"/>
              <a:t>というオンラインシステムで申請を行</a:t>
            </a:r>
            <a:r>
              <a:rPr lang="ja-JP" altLang="en-US" sz="1400" dirty="0"/>
              <a:t>う。</a:t>
            </a:r>
            <a:endParaRPr lang="en-US" altLang="ja-JP" sz="1400" dirty="0"/>
          </a:p>
        </p:txBody>
      </p:sp>
      <p:sp>
        <p:nvSpPr>
          <p:cNvPr id="37" name="テキスト ボックス 36">
            <a:extLst>
              <a:ext uri="{FF2B5EF4-FFF2-40B4-BE49-F238E27FC236}">
                <a16:creationId xmlns:a16="http://schemas.microsoft.com/office/drawing/2014/main" id="{D6A6AAE3-97E3-6F48-9B61-93EF3D644F2F}"/>
              </a:ext>
            </a:extLst>
          </p:cNvPr>
          <p:cNvSpPr txBox="1"/>
          <p:nvPr/>
        </p:nvSpPr>
        <p:spPr>
          <a:xfrm>
            <a:off x="8652042" y="44833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38" name="右矢印 82">
            <a:extLst>
              <a:ext uri="{FF2B5EF4-FFF2-40B4-BE49-F238E27FC236}">
                <a16:creationId xmlns:a16="http://schemas.microsoft.com/office/drawing/2014/main" id="{E6745567-7918-EE4D-8389-60C096A5495C}"/>
              </a:ext>
            </a:extLst>
          </p:cNvPr>
          <p:cNvSpPr/>
          <p:nvPr/>
        </p:nvSpPr>
        <p:spPr>
          <a:xfrm>
            <a:off x="8265368" y="462204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0" name="右矢印 39">
            <a:extLst>
              <a:ext uri="{FF2B5EF4-FFF2-40B4-BE49-F238E27FC236}">
                <a16:creationId xmlns:a16="http://schemas.microsoft.com/office/drawing/2014/main" id="{45CB4680-FA4E-AC47-A000-C2F287B36B99}"/>
              </a:ext>
            </a:extLst>
          </p:cNvPr>
          <p:cNvSpPr/>
          <p:nvPr/>
        </p:nvSpPr>
        <p:spPr>
          <a:xfrm>
            <a:off x="1496616" y="46273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1" name="右矢印 40">
            <a:extLst>
              <a:ext uri="{FF2B5EF4-FFF2-40B4-BE49-F238E27FC236}">
                <a16:creationId xmlns:a16="http://schemas.microsoft.com/office/drawing/2014/main" id="{8DDF2EA6-BDAD-604A-827E-29A0B2071A0E}"/>
              </a:ext>
            </a:extLst>
          </p:cNvPr>
          <p:cNvSpPr/>
          <p:nvPr/>
        </p:nvSpPr>
        <p:spPr>
          <a:xfrm>
            <a:off x="2876464" y="4663225"/>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2" name="正方形/長方形 41">
            <a:extLst>
              <a:ext uri="{FF2B5EF4-FFF2-40B4-BE49-F238E27FC236}">
                <a16:creationId xmlns:a16="http://schemas.microsoft.com/office/drawing/2014/main" id="{B84833D0-D106-0E4A-ACCB-472DB1C777DF}"/>
              </a:ext>
            </a:extLst>
          </p:cNvPr>
          <p:cNvSpPr/>
          <p:nvPr/>
        </p:nvSpPr>
        <p:spPr>
          <a:xfrm>
            <a:off x="638242" y="4627365"/>
            <a:ext cx="1099060" cy="415498"/>
          </a:xfrm>
          <a:prstGeom prst="rect">
            <a:avLst/>
          </a:prstGeom>
        </p:spPr>
        <p:txBody>
          <a:bodyPr wrap="square" anchor="t">
            <a:spAutoFit/>
          </a:bodyPr>
          <a:lstStyle/>
          <a:p>
            <a:pPr fontAlgn="ctr">
              <a:spcBef>
                <a:spcPts val="300"/>
              </a:spcBef>
              <a:buClr>
                <a:srgbClr val="3D6AA7"/>
              </a:buClr>
              <a:buSzPct val="120000"/>
            </a:pPr>
            <a:r>
              <a:rPr lang="ja-JP" altLang="en-US" sz="1050" dirty="0">
                <a:latin typeface="+mn-ea"/>
                <a:cs typeface="Arial" panose="020B0604020202020204" pitchFamily="34" charset="0"/>
              </a:rPr>
              <a:t>医療機器のクラス分類を決定</a:t>
            </a:r>
          </a:p>
        </p:txBody>
      </p:sp>
      <p:sp>
        <p:nvSpPr>
          <p:cNvPr id="44" name="右矢印 43">
            <a:extLst>
              <a:ext uri="{FF2B5EF4-FFF2-40B4-BE49-F238E27FC236}">
                <a16:creationId xmlns:a16="http://schemas.microsoft.com/office/drawing/2014/main" id="{9055FE2E-1CAD-574B-99D6-647807BB6B61}"/>
              </a:ext>
            </a:extLst>
          </p:cNvPr>
          <p:cNvSpPr/>
          <p:nvPr/>
        </p:nvSpPr>
        <p:spPr>
          <a:xfrm>
            <a:off x="5781526" y="509353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5" name="角丸四角形 44">
            <a:extLst>
              <a:ext uri="{FF2B5EF4-FFF2-40B4-BE49-F238E27FC236}">
                <a16:creationId xmlns:a16="http://schemas.microsoft.com/office/drawing/2014/main" id="{AF9081E5-E4D9-E749-BA0D-1386E0D3EDFD}"/>
              </a:ext>
            </a:extLst>
          </p:cNvPr>
          <p:cNvSpPr/>
          <p:nvPr/>
        </p:nvSpPr>
        <p:spPr>
          <a:xfrm>
            <a:off x="344488"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6" name="角丸四角形 45">
            <a:extLst>
              <a:ext uri="{FF2B5EF4-FFF2-40B4-BE49-F238E27FC236}">
                <a16:creationId xmlns:a16="http://schemas.microsoft.com/office/drawing/2014/main" id="{B0DC6F93-42AF-B54F-A7D6-77A1BFAEE030}"/>
              </a:ext>
            </a:extLst>
          </p:cNvPr>
          <p:cNvSpPr/>
          <p:nvPr/>
        </p:nvSpPr>
        <p:spPr>
          <a:xfrm>
            <a:off x="2000672"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7" name="角丸四角形 46">
            <a:extLst>
              <a:ext uri="{FF2B5EF4-FFF2-40B4-BE49-F238E27FC236}">
                <a16:creationId xmlns:a16="http://schemas.microsoft.com/office/drawing/2014/main" id="{FDA92D9A-272E-B947-8073-115E1B7D9157}"/>
              </a:ext>
            </a:extLst>
          </p:cNvPr>
          <p:cNvSpPr/>
          <p:nvPr/>
        </p:nvSpPr>
        <p:spPr>
          <a:xfrm>
            <a:off x="4115799" y="50845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8" name="正方形/長方形 38">
            <a:extLst>
              <a:ext uri="{FF2B5EF4-FFF2-40B4-BE49-F238E27FC236}">
                <a16:creationId xmlns:a16="http://schemas.microsoft.com/office/drawing/2014/main" id="{D24EDAE1-6730-E248-A081-54299C8EF53A}"/>
              </a:ext>
            </a:extLst>
          </p:cNvPr>
          <p:cNvSpPr/>
          <p:nvPr/>
        </p:nvSpPr>
        <p:spPr>
          <a:xfrm>
            <a:off x="2274966" y="4682222"/>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dirty="0">
                <a:cs typeface="Arial" panose="020B0604020202020204" pitchFamily="34" charset="0"/>
              </a:rPr>
              <a:t>■クラス</a:t>
            </a:r>
            <a:r>
              <a:rPr lang="en-US" altLang="ja-JP" sz="1050" dirty="0">
                <a:cs typeface="Arial" panose="020B0604020202020204" pitchFamily="34" charset="0"/>
              </a:rPr>
              <a:t>A</a:t>
            </a:r>
          </a:p>
          <a:p>
            <a:pPr fontAlgn="ctr">
              <a:spcBef>
                <a:spcPts val="300"/>
              </a:spcBef>
              <a:buClr>
                <a:srgbClr val="3D6AA7"/>
              </a:buClr>
              <a:buSzPct val="120000"/>
            </a:pPr>
            <a:endParaRPr lang="en-US" altLang="ja-JP" sz="1050" dirty="0">
              <a:cs typeface="Arial" panose="020B0604020202020204" pitchFamily="34" charset="0"/>
            </a:endParaRPr>
          </a:p>
          <a:p>
            <a:pPr fontAlgn="ctr">
              <a:spcBef>
                <a:spcPts val="300"/>
              </a:spcBef>
              <a:buClr>
                <a:srgbClr val="3D6AA7"/>
              </a:buClr>
              <a:buSzPct val="120000"/>
            </a:pPr>
            <a:r>
              <a:rPr lang="ja-JP" altLang="en-US" sz="1050" dirty="0">
                <a:cs typeface="Arial" panose="020B0604020202020204" pitchFamily="34" charset="0"/>
              </a:rPr>
              <a:t>■クラス</a:t>
            </a:r>
            <a:r>
              <a:rPr lang="en-US" altLang="ja-JP" sz="1050" dirty="0">
                <a:cs typeface="Arial" panose="020B0604020202020204" pitchFamily="34" charset="0"/>
              </a:rPr>
              <a:t>B/C/D</a:t>
            </a:r>
            <a:endParaRPr lang="ja-JP" altLang="en-US" sz="1050" dirty="0">
              <a:cs typeface="Arial" panose="020B0604020202020204" pitchFamily="34" charset="0"/>
            </a:endParaRPr>
          </a:p>
        </p:txBody>
      </p:sp>
      <p:sp>
        <p:nvSpPr>
          <p:cNvPr id="49" name="Rectangle 7">
            <a:extLst>
              <a:ext uri="{FF2B5EF4-FFF2-40B4-BE49-F238E27FC236}">
                <a16:creationId xmlns:a16="http://schemas.microsoft.com/office/drawing/2014/main" id="{E3782D70-0411-D246-AA28-1FE1B642AC89}"/>
              </a:ext>
            </a:extLst>
          </p:cNvPr>
          <p:cNvSpPr/>
          <p:nvPr/>
        </p:nvSpPr>
        <p:spPr>
          <a:xfrm>
            <a:off x="6656529" y="4622048"/>
            <a:ext cx="1851757" cy="738664"/>
          </a:xfrm>
          <a:prstGeom prst="rect">
            <a:avLst/>
          </a:prstGeom>
        </p:spPr>
        <p:txBody>
          <a:bodyPr wrap="square" anchor="t">
            <a:spAutoFit/>
          </a:bodyPr>
          <a:lstStyle/>
          <a:p>
            <a:pPr fontAlgn="ctr">
              <a:spcBef>
                <a:spcPts val="600"/>
              </a:spcBef>
              <a:buClr>
                <a:srgbClr val="3D6AA7"/>
              </a:buClr>
              <a:buSzPct val="120000"/>
            </a:pPr>
            <a:r>
              <a:rPr lang="en-MY" altLang="ja-JP" sz="1050" dirty="0" err="1"/>
              <a:t>MedC@st</a:t>
            </a:r>
            <a:r>
              <a:rPr lang="ja-JP" altLang="en-US" sz="1050" dirty="0"/>
              <a:t>にて申請、</a:t>
            </a:r>
            <a:r>
              <a:rPr lang="ja-JP" altLang="en-US" sz="1050" dirty="0">
                <a:solidFill>
                  <a:srgbClr val="000000"/>
                </a:solidFill>
                <a:cs typeface="Arial" panose="020B0604020202020204" pitchFamily="34" charset="0"/>
              </a:rPr>
              <a:t>登録料納付後、</a:t>
            </a:r>
            <a:r>
              <a:rPr lang="en-US" altLang="ja-JP" sz="1050" dirty="0">
                <a:solidFill>
                  <a:srgbClr val="000000"/>
                </a:solidFill>
                <a:cs typeface="Arial" panose="020B0604020202020204" pitchFamily="34" charset="0"/>
              </a:rPr>
              <a:t>M</a:t>
            </a:r>
            <a:r>
              <a:rPr lang="en-SG" altLang="ja-JP" sz="1050" dirty="0">
                <a:solidFill>
                  <a:srgbClr val="000000"/>
                </a:solidFill>
                <a:cs typeface="Arial" panose="020B0604020202020204" pitchFamily="34" charset="0"/>
              </a:rPr>
              <a:t>DA</a:t>
            </a:r>
            <a:r>
              <a:rPr lang="ja-JP" altLang="en-US" sz="1050" dirty="0">
                <a:solidFill>
                  <a:srgbClr val="000000"/>
                </a:solidFill>
                <a:cs typeface="Arial" panose="020B0604020202020204" pitchFamily="34" charset="0"/>
              </a:rPr>
              <a:t>に登録され、　登録番号が付された登録証書が発行される。</a:t>
            </a:r>
            <a:r>
              <a:rPr lang="en-SG" altLang="ja-JP" sz="1050" dirty="0">
                <a:solidFill>
                  <a:srgbClr val="000000"/>
                </a:solidFill>
                <a:cs typeface="Arial" panose="020B0604020202020204" pitchFamily="34" charset="0"/>
              </a:rPr>
              <a:t>*</a:t>
            </a:r>
            <a:r>
              <a:rPr lang="en-SG" altLang="ja-JP" sz="1050" baseline="30000" dirty="0">
                <a:solidFill>
                  <a:srgbClr val="000000"/>
                </a:solidFill>
                <a:cs typeface="Arial" panose="020B0604020202020204" pitchFamily="34" charset="0"/>
              </a:rPr>
              <a:t>3</a:t>
            </a:r>
          </a:p>
        </p:txBody>
      </p:sp>
      <p:sp>
        <p:nvSpPr>
          <p:cNvPr id="50" name="角丸四角形 80">
            <a:extLst>
              <a:ext uri="{FF2B5EF4-FFF2-40B4-BE49-F238E27FC236}">
                <a16:creationId xmlns:a16="http://schemas.microsoft.com/office/drawing/2014/main" id="{A3B34D65-9891-E946-8C40-2E1ED9858FB6}"/>
              </a:ext>
            </a:extLst>
          </p:cNvPr>
          <p:cNvSpPr/>
          <p:nvPr/>
        </p:nvSpPr>
        <p:spPr>
          <a:xfrm>
            <a:off x="6393160"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1" name="正方形/長方形 38">
            <a:extLst>
              <a:ext uri="{FF2B5EF4-FFF2-40B4-BE49-F238E27FC236}">
                <a16:creationId xmlns:a16="http://schemas.microsoft.com/office/drawing/2014/main" id="{747214EA-8952-A940-B4AF-9495B62B4710}"/>
              </a:ext>
            </a:extLst>
          </p:cNvPr>
          <p:cNvSpPr/>
          <p:nvPr/>
        </p:nvSpPr>
        <p:spPr>
          <a:xfrm>
            <a:off x="4401776" y="5038873"/>
            <a:ext cx="1539645" cy="415498"/>
          </a:xfrm>
          <a:prstGeom prst="rect">
            <a:avLst/>
          </a:prstGeom>
        </p:spPr>
        <p:txBody>
          <a:bodyPr wrap="square" anchor="t">
            <a:spAutoFit/>
          </a:bodyPr>
          <a:lstStyle/>
          <a:p>
            <a:pPr fontAlgn="ctr">
              <a:spcBef>
                <a:spcPts val="300"/>
              </a:spcBef>
              <a:buClr>
                <a:srgbClr val="3D6AA7"/>
              </a:buClr>
              <a:buSzPct val="120000"/>
            </a:pPr>
            <a:r>
              <a:rPr lang="en-US" altLang="ja-JP" sz="1050" dirty="0">
                <a:cs typeface="Arial" panose="020B0604020202020204" pitchFamily="34" charset="0"/>
              </a:rPr>
              <a:t>CAB(</a:t>
            </a:r>
            <a:r>
              <a:rPr lang="ja-JP" altLang="en-US" sz="1050" dirty="0">
                <a:cs typeface="Arial" panose="020B0604020202020204" pitchFamily="34" charset="0"/>
              </a:rPr>
              <a:t>適合性評価機関</a:t>
            </a:r>
            <a:r>
              <a:rPr lang="en-US" altLang="ja-JP" sz="1050" dirty="0">
                <a:cs typeface="Arial" panose="020B0604020202020204" pitchFamily="34" charset="0"/>
              </a:rPr>
              <a:t>)</a:t>
            </a:r>
            <a:r>
              <a:rPr lang="ja-JP" altLang="en-US" sz="1050" dirty="0">
                <a:cs typeface="Arial" panose="020B0604020202020204" pitchFamily="34" charset="0"/>
              </a:rPr>
              <a:t>への申請と適合証明書</a:t>
            </a:r>
          </a:p>
        </p:txBody>
      </p:sp>
      <p:grpSp>
        <p:nvGrpSpPr>
          <p:cNvPr id="52" name="グループ化 7">
            <a:extLst>
              <a:ext uri="{FF2B5EF4-FFF2-40B4-BE49-F238E27FC236}">
                <a16:creationId xmlns:a16="http://schemas.microsoft.com/office/drawing/2014/main" id="{88BA3C33-5ACE-6C41-BDDD-F4E56F797963}"/>
              </a:ext>
            </a:extLst>
          </p:cNvPr>
          <p:cNvGrpSpPr/>
          <p:nvPr/>
        </p:nvGrpSpPr>
        <p:grpSpPr>
          <a:xfrm>
            <a:off x="416496" y="2357557"/>
            <a:ext cx="9001000" cy="288032"/>
            <a:chOff x="4944173" y="2113806"/>
            <a:chExt cx="5861371" cy="288032"/>
          </a:xfrm>
        </p:grpSpPr>
        <p:cxnSp>
          <p:nvCxnSpPr>
            <p:cNvPr id="53" name="直線コネクタ 52">
              <a:extLst>
                <a:ext uri="{FF2B5EF4-FFF2-40B4-BE49-F238E27FC236}">
                  <a16:creationId xmlns:a16="http://schemas.microsoft.com/office/drawing/2014/main" id="{DDB19758-F036-9E42-85F0-042D5506C5B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A0118659-770C-E040-B162-2CA71438E681}"/>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HGP創英角ｺﾞｼｯｸUB" panose="020B0900000000000000" pitchFamily="50" charset="-128"/>
                  <a:ea typeface="HGP創英角ｺﾞｼｯｸUB" panose="020B0900000000000000" pitchFamily="50" charset="-128"/>
                </a:rPr>
                <a:t>医療機器登録のポイント</a:t>
              </a:r>
              <a:endParaRPr lang="zh-TW" altLang="en-US" sz="1400" b="1" dirty="0">
                <a:latin typeface="HGP創英角ｺﾞｼｯｸUB" panose="020B0900000000000000" pitchFamily="50" charset="-128"/>
                <a:ea typeface="HGP創英角ｺﾞｼｯｸUB" panose="020B0900000000000000" pitchFamily="50" charset="-128"/>
              </a:endParaRPr>
            </a:p>
          </p:txBody>
        </p:sp>
      </p:grpSp>
      <p:sp>
        <p:nvSpPr>
          <p:cNvPr id="56" name="右矢印 55">
            <a:extLst>
              <a:ext uri="{FF2B5EF4-FFF2-40B4-BE49-F238E27FC236}">
                <a16:creationId xmlns:a16="http://schemas.microsoft.com/office/drawing/2014/main" id="{AFADCF4A-13E2-0547-A530-4620096B14C5}"/>
              </a:ext>
            </a:extLst>
          </p:cNvPr>
          <p:cNvSpPr/>
          <p:nvPr/>
        </p:nvSpPr>
        <p:spPr>
          <a:xfrm>
            <a:off x="3602777" y="509352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91456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1"/>
            </p:custDataLst>
            <p:extLst>
              <p:ext uri="{D42A27DB-BD31-4B8C-83A1-F6EECF244321}">
                <p14:modId xmlns:p14="http://schemas.microsoft.com/office/powerpoint/2010/main" val="1649255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652042" y="1309806"/>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109" name="右矢印 82">
            <a:extLst>
              <a:ext uri="{FF2B5EF4-FFF2-40B4-BE49-F238E27FC236}">
                <a16:creationId xmlns:a16="http://schemas.microsoft.com/office/drawing/2014/main" id="{22A49447-E3C2-4F15-A384-AAB0C2FFF5CE}"/>
              </a:ext>
            </a:extLst>
          </p:cNvPr>
          <p:cNvSpPr/>
          <p:nvPr/>
        </p:nvSpPr>
        <p:spPr>
          <a:xfrm>
            <a:off x="8265368" y="144850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2/2</a:t>
            </a:r>
            <a:r>
              <a:rPr lang="ja-JP" altLang="en-US" dirty="0"/>
              <a:t>）</a:t>
            </a:r>
          </a:p>
        </p:txBody>
      </p:sp>
      <p:sp>
        <p:nvSpPr>
          <p:cNvPr id="73" name="右矢印 72"/>
          <p:cNvSpPr/>
          <p:nvPr/>
        </p:nvSpPr>
        <p:spPr>
          <a:xfrm>
            <a:off x="1496616"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3584848"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638242" y="1453822"/>
            <a:ext cx="1099060" cy="900246"/>
          </a:xfrm>
          <a:prstGeom prst="rect">
            <a:avLst/>
          </a:prstGeom>
        </p:spPr>
        <p:txBody>
          <a:bodyPr wrap="square" anchor="t">
            <a:spAutoFit/>
          </a:bodyPr>
          <a:lstStyle/>
          <a:p>
            <a:pPr fontAlgn="ctr">
              <a:spcBef>
                <a:spcPts val="300"/>
              </a:spcBef>
              <a:buClr>
                <a:srgbClr val="3D6AA7"/>
              </a:buClr>
              <a:buSzPct val="120000"/>
            </a:pP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ACT737</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に基づき、医療機器登録の申請者は、下記事前手続きを行う</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78" name="表 77"/>
          <p:cNvGraphicFramePr>
            <a:graphicFrameLocks noGrp="1"/>
          </p:cNvGraphicFramePr>
          <p:nvPr/>
        </p:nvGraphicFramePr>
        <p:xfrm>
          <a:off x="272726" y="3178434"/>
          <a:ext cx="2231999" cy="2457714"/>
        </p:xfrm>
        <a:graphic>
          <a:graphicData uri="http://schemas.openxmlformats.org/drawingml/2006/table">
            <a:tbl>
              <a:tblPr firstRow="1" bandRow="1">
                <a:tableStyleId>{5C22544A-7EE6-4342-B048-85BDC9FD1C3A}</a:tableStyleId>
              </a:tblPr>
              <a:tblGrid>
                <a:gridCol w="335497">
                  <a:extLst>
                    <a:ext uri="{9D8B030D-6E8A-4147-A177-3AD203B41FA5}">
                      <a16:colId xmlns:a16="http://schemas.microsoft.com/office/drawing/2014/main" val="20000"/>
                    </a:ext>
                  </a:extLst>
                </a:gridCol>
                <a:gridCol w="1896502">
                  <a:extLst>
                    <a:ext uri="{9D8B030D-6E8A-4147-A177-3AD203B41FA5}">
                      <a16:colId xmlns:a16="http://schemas.microsoft.com/office/drawing/2014/main" val="20001"/>
                    </a:ext>
                  </a:extLst>
                </a:gridCol>
              </a:tblGrid>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製品が医療機器と定義されるかの判断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リスク度による医療機器のクラス分類（クラス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（低）～</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（高））</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医療機器の適切なグループ分類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9619">
                <a:tc>
                  <a:txBody>
                    <a:bodyPr/>
                    <a:lstStyle/>
                    <a:p>
                      <a:pPr marL="0" lvl="1" indent="0" algn="ctr" defTabSz="914400" eaLnBrk="1" hangingPunct="0">
                        <a:spcBef>
                          <a:spcPct val="0"/>
                        </a:spcBef>
                        <a:buClrTx/>
                        <a:buFontTx/>
                        <a:buNone/>
                      </a:pPr>
                      <a:r>
                        <a:rPr kumimoji="0"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に基づく申請書類を準備</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B, C, D</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603946724"/>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適合評価実施のため</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CAB(</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適合性評価機関）を任命</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適合評価を行い、適合証明書を受領</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bl>
          </a:graphicData>
        </a:graphic>
      </p:graphicFrame>
      <p:sp>
        <p:nvSpPr>
          <p:cNvPr id="83" name="右矢印 82"/>
          <p:cNvSpPr/>
          <p:nvPr/>
        </p:nvSpPr>
        <p:spPr>
          <a:xfrm>
            <a:off x="5889104"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272728" y="2821974"/>
            <a:ext cx="223200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事前手続きの流れ</a:t>
            </a:r>
          </a:p>
        </p:txBody>
      </p:sp>
      <p:sp>
        <p:nvSpPr>
          <p:cNvPr id="54" name="角丸四角形 53"/>
          <p:cNvSpPr/>
          <p:nvPr/>
        </p:nvSpPr>
        <p:spPr>
          <a:xfrm>
            <a:off x="344488"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2000672"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4088904"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85" name="グループ化 7"/>
          <p:cNvGrpSpPr/>
          <p:nvPr/>
        </p:nvGrpSpPr>
        <p:grpSpPr>
          <a:xfrm>
            <a:off x="416496" y="1021774"/>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
        <p:nvSpPr>
          <p:cNvPr id="102" name="正方形/長方形 38">
            <a:extLst>
              <a:ext uri="{FF2B5EF4-FFF2-40B4-BE49-F238E27FC236}">
                <a16:creationId xmlns:a16="http://schemas.microsoft.com/office/drawing/2014/main" id="{29785650-7DD9-43A0-BC08-4655DDFF8F2C}"/>
              </a:ext>
            </a:extLst>
          </p:cNvPr>
          <p:cNvSpPr/>
          <p:nvPr/>
        </p:nvSpPr>
        <p:spPr>
          <a:xfrm>
            <a:off x="2233299" y="1453822"/>
            <a:ext cx="1539645" cy="1223412"/>
          </a:xfrm>
          <a:prstGeom prst="rect">
            <a:avLst/>
          </a:prstGeom>
        </p:spPr>
        <p:txBody>
          <a:bodyPr wrap="square" anchor="t">
            <a:spAutoFit/>
          </a:bodyPr>
          <a:lstStyle/>
          <a:p>
            <a:pPr fontAlgn="ctr">
              <a:spcBef>
                <a:spcPts val="300"/>
              </a:spcBef>
              <a:buClr>
                <a:srgbClr val="3D6AA7"/>
              </a:buClr>
              <a:buSzPct val="120000"/>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オンラインポータル「</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Medical Device Centralized Online Application System “</a:t>
            </a:r>
            <a:r>
              <a:rPr lang="en-SG" altLang="ja-JP"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MeDC@St</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」を通じて、下記の申請フォームを提出</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3" name="表 77">
            <a:extLst>
              <a:ext uri="{FF2B5EF4-FFF2-40B4-BE49-F238E27FC236}">
                <a16:creationId xmlns:a16="http://schemas.microsoft.com/office/drawing/2014/main" id="{2CD84993-C7BA-47F8-BC35-B218AD82F1F0}"/>
              </a:ext>
            </a:extLst>
          </p:cNvPr>
          <p:cNvGraphicFramePr>
            <a:graphicFrameLocks noGrp="1"/>
          </p:cNvGraphicFramePr>
          <p:nvPr/>
        </p:nvGraphicFramePr>
        <p:xfrm>
          <a:off x="2576736" y="3170683"/>
          <a:ext cx="3018707" cy="2666255"/>
        </p:xfrm>
        <a:graphic>
          <a:graphicData uri="http://schemas.openxmlformats.org/drawingml/2006/table">
            <a:tbl>
              <a:tblPr firstRow="1" bandRow="1">
                <a:tableStyleId>{5C22544A-7EE6-4342-B048-85BDC9FD1C3A}</a:tableStyleId>
              </a:tblPr>
              <a:tblGrid>
                <a:gridCol w="205415">
                  <a:extLst>
                    <a:ext uri="{9D8B030D-6E8A-4147-A177-3AD203B41FA5}">
                      <a16:colId xmlns:a16="http://schemas.microsoft.com/office/drawing/2014/main" val="20000"/>
                    </a:ext>
                  </a:extLst>
                </a:gridCol>
                <a:gridCol w="1406646">
                  <a:extLst>
                    <a:ext uri="{9D8B030D-6E8A-4147-A177-3AD203B41FA5}">
                      <a16:colId xmlns:a16="http://schemas.microsoft.com/office/drawing/2014/main" val="20001"/>
                    </a:ext>
                  </a:extLst>
                </a:gridCol>
                <a:gridCol w="1406646">
                  <a:extLst>
                    <a:ext uri="{9D8B030D-6E8A-4147-A177-3AD203B41FA5}">
                      <a16:colId xmlns:a16="http://schemas.microsoft.com/office/drawing/2014/main" val="2724659985"/>
                    </a:ext>
                  </a:extLst>
                </a:gridCol>
              </a:tblGrid>
              <a:tr h="246253">
                <a:tc>
                  <a:txBody>
                    <a:bodyPr/>
                    <a:lstStyle/>
                    <a:p>
                      <a:pPr marL="0" lvl="1" indent="0" algn="ctr" defTabSz="914400" eaLnBrk="1" hangingPunct="0">
                        <a:spcBef>
                          <a:spcPct val="0"/>
                        </a:spcBef>
                        <a:buClrTx/>
                        <a:buFontTx/>
                        <a:buNone/>
                      </a:pP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B/C/D</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274223267"/>
                  </a:ext>
                </a:extLst>
              </a:tr>
              <a:tr h="23989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医療機器ｸﾗｽ分類</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申請者の詳細情報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01015">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医療機器該当性の決定</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375478977"/>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93871864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申請書類パッケージ（</a:t>
                      </a:r>
                      <a:r>
                        <a:rPr kumimoji="0" lang="en-SG" altLang="ja-JP"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追加的要求事項</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27256">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ラベリング</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130205133"/>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適合適合宣言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766217469"/>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適合宣言と宣誓書</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宣誓書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9565896"/>
                  </a:ext>
                </a:extLst>
              </a:tr>
            </a:tbl>
          </a:graphicData>
        </a:graphic>
      </p:graphicFrame>
      <p:sp>
        <p:nvSpPr>
          <p:cNvPr id="104" name="片側の 2 つの角を丸めた四角形 16">
            <a:extLst>
              <a:ext uri="{FF2B5EF4-FFF2-40B4-BE49-F238E27FC236}">
                <a16:creationId xmlns:a16="http://schemas.microsoft.com/office/drawing/2014/main" id="{E3006754-E770-40A8-BF2F-7589F06606FB}"/>
              </a:ext>
            </a:extLst>
          </p:cNvPr>
          <p:cNvSpPr/>
          <p:nvPr/>
        </p:nvSpPr>
        <p:spPr>
          <a:xfrm>
            <a:off x="2577067" y="2821974"/>
            <a:ext cx="301870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en-SG" altLang="ja-JP" sz="1300" spc="-30" dirty="0" err="1">
                <a:solidFill>
                  <a:schemeClr val="bg1"/>
                </a:solidFill>
                <a:latin typeface="Meiryo UI" panose="020B0604030504040204" pitchFamily="34" charset="-128"/>
                <a:ea typeface="Meiryo UI" panose="020B0604030504040204" pitchFamily="34" charset="-128"/>
                <a:cs typeface="Arial" panose="020B0604020202020204" pitchFamily="34" charset="0"/>
              </a:rPr>
              <a:t>MeDC@St</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の</a:t>
            </a:r>
            <a:r>
              <a:rPr kumimoji="0" lang="ja-JP" altLang="en-US" sz="1300" spc="-30">
                <a:solidFill>
                  <a:schemeClr val="bg1"/>
                </a:solidFill>
                <a:latin typeface="Meiryo UI" panose="020B0604030504040204" pitchFamily="34" charset="-128"/>
                <a:ea typeface="Meiryo UI" panose="020B0604030504040204" pitchFamily="34" charset="-128"/>
                <a:cs typeface="Arial" panose="020B0604020202020204" pitchFamily="34" charset="0"/>
              </a:rPr>
              <a:t>申請フォーム</a:t>
            </a:r>
            <a:endParaRPr kumimoji="0" lang="en-US"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5" name="表 77">
            <a:extLst>
              <a:ext uri="{FF2B5EF4-FFF2-40B4-BE49-F238E27FC236}">
                <a16:creationId xmlns:a16="http://schemas.microsoft.com/office/drawing/2014/main" id="{017C6C2A-F53C-4CE4-8C1F-DAA21EDD3D60}"/>
              </a:ext>
            </a:extLst>
          </p:cNvPr>
          <p:cNvGraphicFramePr>
            <a:graphicFrameLocks noGrp="1"/>
          </p:cNvGraphicFramePr>
          <p:nvPr/>
        </p:nvGraphicFramePr>
        <p:xfrm>
          <a:off x="5705402" y="3178434"/>
          <a:ext cx="4007172" cy="795668"/>
        </p:xfrm>
        <a:graphic>
          <a:graphicData uri="http://schemas.openxmlformats.org/drawingml/2006/table">
            <a:tbl>
              <a:tblPr firstRow="1" bandRow="1">
                <a:tableStyleId>{5C22544A-7EE6-4342-B048-85BDC9FD1C3A}</a:tableStyleId>
              </a:tblPr>
              <a:tblGrid>
                <a:gridCol w="1006728">
                  <a:extLst>
                    <a:ext uri="{9D8B030D-6E8A-4147-A177-3AD203B41FA5}">
                      <a16:colId xmlns:a16="http://schemas.microsoft.com/office/drawing/2014/main" val="20001"/>
                    </a:ext>
                  </a:extLst>
                </a:gridCol>
                <a:gridCol w="1080160">
                  <a:extLst>
                    <a:ext uri="{9D8B030D-6E8A-4147-A177-3AD203B41FA5}">
                      <a16:colId xmlns:a16="http://schemas.microsoft.com/office/drawing/2014/main" val="199948328"/>
                    </a:ext>
                  </a:extLst>
                </a:gridCol>
                <a:gridCol w="1080160">
                  <a:extLst>
                    <a:ext uri="{9D8B030D-6E8A-4147-A177-3AD203B41FA5}">
                      <a16:colId xmlns:a16="http://schemas.microsoft.com/office/drawing/2014/main" val="3206647535"/>
                    </a:ext>
                  </a:extLst>
                </a:gridCol>
                <a:gridCol w="840124">
                  <a:extLst>
                    <a:ext uri="{9D8B030D-6E8A-4147-A177-3AD203B41FA5}">
                      <a16:colId xmlns:a16="http://schemas.microsoft.com/office/drawing/2014/main" val="2352760934"/>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クラス分類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24</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750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106" name="片側の 2 つの角を丸めた四角形 16">
            <a:extLst>
              <a:ext uri="{FF2B5EF4-FFF2-40B4-BE49-F238E27FC236}">
                <a16:creationId xmlns:a16="http://schemas.microsoft.com/office/drawing/2014/main" id="{861B1FB3-01B5-4B25-9271-3A6FEFDFC74E}"/>
              </a:ext>
            </a:extLst>
          </p:cNvPr>
          <p:cNvSpPr/>
          <p:nvPr/>
        </p:nvSpPr>
        <p:spPr>
          <a:xfrm>
            <a:off x="5705402" y="2821974"/>
            <a:ext cx="3993043"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製品登録の申請費用と審査期間</a:t>
            </a:r>
          </a:p>
        </p:txBody>
      </p:sp>
      <p:sp>
        <p:nvSpPr>
          <p:cNvPr id="8" name="Rectangle 7">
            <a:extLst>
              <a:ext uri="{FF2B5EF4-FFF2-40B4-BE49-F238E27FC236}">
                <a16:creationId xmlns:a16="http://schemas.microsoft.com/office/drawing/2014/main" id="{3E3F3247-394F-4A53-A7BE-6F52E8543C52}"/>
              </a:ext>
            </a:extLst>
          </p:cNvPr>
          <p:cNvSpPr/>
          <p:nvPr/>
        </p:nvSpPr>
        <p:spPr>
          <a:xfrm>
            <a:off x="6656530" y="1448505"/>
            <a:ext cx="2572870" cy="577081"/>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登録料納付後、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DA</a:t>
            </a:r>
            <a:r>
              <a:rPr lang="ja-JP" altLang="en-US"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に登</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録され、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登録</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番号が付された登録</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証書が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発行</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される。</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SG" altLang="ja-JP" sz="105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p>
        </p:txBody>
      </p:sp>
      <p:sp>
        <p:nvSpPr>
          <p:cNvPr id="108" name="角丸四角形 80">
            <a:extLst>
              <a:ext uri="{FF2B5EF4-FFF2-40B4-BE49-F238E27FC236}">
                <a16:creationId xmlns:a16="http://schemas.microsoft.com/office/drawing/2014/main" id="{BED7C4DC-C8BF-4E6C-9B37-487340DAA8C4}"/>
              </a:ext>
            </a:extLst>
          </p:cNvPr>
          <p:cNvSpPr/>
          <p:nvPr/>
        </p:nvSpPr>
        <p:spPr>
          <a:xfrm>
            <a:off x="6393160"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31" name="表 77">
            <a:extLst>
              <a:ext uri="{FF2B5EF4-FFF2-40B4-BE49-F238E27FC236}">
                <a16:creationId xmlns:a16="http://schemas.microsoft.com/office/drawing/2014/main" id="{53AB8938-646B-4AE9-A3CB-1AAF961F4F93}"/>
              </a:ext>
            </a:extLst>
          </p:cNvPr>
          <p:cNvGraphicFramePr>
            <a:graphicFrameLocks noGrp="1"/>
          </p:cNvGraphicFramePr>
          <p:nvPr/>
        </p:nvGraphicFramePr>
        <p:xfrm>
          <a:off x="5705402" y="4389407"/>
          <a:ext cx="4011279" cy="969528"/>
        </p:xfrm>
        <a:graphic>
          <a:graphicData uri="http://schemas.openxmlformats.org/drawingml/2006/table">
            <a:tbl>
              <a:tblPr firstRow="1" bandRow="1">
                <a:tableStyleId>{5C22544A-7EE6-4342-B048-85BDC9FD1C3A}</a:tableStyleId>
              </a:tblPr>
              <a:tblGrid>
                <a:gridCol w="850039">
                  <a:extLst>
                    <a:ext uri="{9D8B030D-6E8A-4147-A177-3AD203B41FA5}">
                      <a16:colId xmlns:a16="http://schemas.microsoft.com/office/drawing/2014/main" val="20001"/>
                    </a:ext>
                  </a:extLst>
                </a:gridCol>
                <a:gridCol w="638735">
                  <a:extLst>
                    <a:ext uri="{9D8B030D-6E8A-4147-A177-3AD203B41FA5}">
                      <a16:colId xmlns:a16="http://schemas.microsoft.com/office/drawing/2014/main" val="199948328"/>
                    </a:ext>
                  </a:extLst>
                </a:gridCol>
                <a:gridCol w="625289">
                  <a:extLst>
                    <a:ext uri="{9D8B030D-6E8A-4147-A177-3AD203B41FA5}">
                      <a16:colId xmlns:a16="http://schemas.microsoft.com/office/drawing/2014/main" val="3206647535"/>
                    </a:ext>
                  </a:extLst>
                </a:gridCol>
                <a:gridCol w="632011">
                  <a:extLst>
                    <a:ext uri="{9D8B030D-6E8A-4147-A177-3AD203B41FA5}">
                      <a16:colId xmlns:a16="http://schemas.microsoft.com/office/drawing/2014/main" val="3188831748"/>
                    </a:ext>
                  </a:extLst>
                </a:gridCol>
                <a:gridCol w="667954">
                  <a:extLst>
                    <a:ext uri="{9D8B030D-6E8A-4147-A177-3AD203B41FA5}">
                      <a16:colId xmlns:a16="http://schemas.microsoft.com/office/drawing/2014/main" val="3515477177"/>
                    </a:ext>
                  </a:extLst>
                </a:gridCol>
                <a:gridCol w="597251">
                  <a:extLst>
                    <a:ext uri="{9D8B030D-6E8A-4147-A177-3AD203B41FA5}">
                      <a16:colId xmlns:a16="http://schemas.microsoft.com/office/drawing/2014/main" val="3845063475"/>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製造</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12</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以内</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国内管理人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代理店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輸入業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2" name="片側の 2 つの角を丸めた四角形 16">
            <a:extLst>
              <a:ext uri="{FF2B5EF4-FFF2-40B4-BE49-F238E27FC236}">
                <a16:creationId xmlns:a16="http://schemas.microsoft.com/office/drawing/2014/main" id="{A340E448-2D3A-4239-964B-8FA125090D47}"/>
              </a:ext>
            </a:extLst>
          </p:cNvPr>
          <p:cNvSpPr/>
          <p:nvPr/>
        </p:nvSpPr>
        <p:spPr>
          <a:xfrm>
            <a:off x="5711939" y="4037738"/>
            <a:ext cx="3986386"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営業許可登録の申請費用</a:t>
            </a:r>
          </a:p>
        </p:txBody>
      </p:sp>
      <p:sp>
        <p:nvSpPr>
          <p:cNvPr id="33" name="TextBox 32">
            <a:extLst>
              <a:ext uri="{FF2B5EF4-FFF2-40B4-BE49-F238E27FC236}">
                <a16:creationId xmlns:a16="http://schemas.microsoft.com/office/drawing/2014/main" id="{0DE78419-E4FB-4598-87DF-9B30CB73D452}"/>
              </a:ext>
            </a:extLst>
          </p:cNvPr>
          <p:cNvSpPr txBox="1"/>
          <p:nvPr/>
        </p:nvSpPr>
        <p:spPr>
          <a:xfrm>
            <a:off x="8949398" y="2855111"/>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3" name="正方形/長方形 42"/>
          <p:cNvSpPr/>
          <p:nvPr/>
        </p:nvSpPr>
        <p:spPr>
          <a:xfrm>
            <a:off x="4388887" y="1448504"/>
            <a:ext cx="2090675" cy="158504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申請者は、</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MDA</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より、申請フォームの返却または追加情報の要請通知を</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E</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メール</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で受ける</a:t>
            </a:r>
            <a:endPar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r>
              <a:rPr lang="en-US" altLang="ja-JP" sz="900" dirty="0">
                <a:latin typeface="Meiryo UI" panose="020B0604030504040204" pitchFamily="34" charset="-128"/>
                <a:ea typeface="Meiryo UI" panose="020B0604030504040204" pitchFamily="34" charset="-128"/>
                <a:cs typeface="Arial" panose="020B0604020202020204" pitchFamily="34" charset="0"/>
              </a:rPr>
              <a:t>※</a:t>
            </a:r>
            <a:r>
              <a:rPr lang="ja-JP" altLang="en-US" sz="900">
                <a:latin typeface="Meiryo UI" panose="020B0604030504040204" pitchFamily="34" charset="-128"/>
                <a:ea typeface="Meiryo UI" panose="020B0604030504040204" pitchFamily="34" charset="-128"/>
                <a:cs typeface="Arial" panose="020B0604020202020204" pitchFamily="34" charset="0"/>
              </a:rPr>
              <a:t>申請者は営業許可</a:t>
            </a:r>
            <a:r>
              <a:rPr lang="en-US" altLang="ja-JP" sz="900" dirty="0">
                <a:latin typeface="Meiryo UI" panose="020B0604030504040204" pitchFamily="34" charset="-128"/>
                <a:ea typeface="Meiryo UI" panose="020B0604030504040204" pitchFamily="34" charset="-128"/>
                <a:cs typeface="Arial" panose="020B0604020202020204" pitchFamily="34" charset="0"/>
              </a:rPr>
              <a:t>(Establishment License)</a:t>
            </a:r>
            <a:r>
              <a:rPr lang="ja-JP" altLang="en-US" sz="900">
                <a:latin typeface="Meiryo UI" panose="020B0604030504040204" pitchFamily="34" charset="-128"/>
                <a:ea typeface="Meiryo UI" panose="020B0604030504040204" pitchFamily="34" charset="-128"/>
                <a:cs typeface="Arial" panose="020B0604020202020204" pitchFamily="34" charset="0"/>
              </a:rPr>
              <a:t>を持つ１）マレーシアの製造業者、又は２）外国の製造業者が任命する法定代理人（輸入者、ディストリビューター含む）</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endPar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5621416" y="2871152"/>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5</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5679136" y="4079247"/>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7" name="TextBox 32">
            <a:extLst>
              <a:ext uri="{FF2B5EF4-FFF2-40B4-BE49-F238E27FC236}">
                <a16:creationId xmlns:a16="http://schemas.microsoft.com/office/drawing/2014/main" id="{46EE3824-2892-574F-9EB9-7AA6706A9AA8}"/>
              </a:ext>
            </a:extLst>
          </p:cNvPr>
          <p:cNvSpPr txBox="1"/>
          <p:nvPr/>
        </p:nvSpPr>
        <p:spPr>
          <a:xfrm>
            <a:off x="8949398" y="4065663"/>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4" name="テキスト ボックス 11">
            <a:extLst>
              <a:ext uri="{FF2B5EF4-FFF2-40B4-BE49-F238E27FC236}">
                <a16:creationId xmlns:a16="http://schemas.microsoft.com/office/drawing/2014/main" id="{0E5B724A-F8D2-394D-9552-F853FFFCE710}"/>
              </a:ext>
            </a:extLst>
          </p:cNvPr>
          <p:cNvSpPr txBox="1"/>
          <p:nvPr/>
        </p:nvSpPr>
        <p:spPr>
          <a:xfrm>
            <a:off x="200025" y="6064594"/>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21331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45178B-9BC1-49A8-A361-FDA9C34B84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8445178B-9BC1-49A8-A361-FDA9C34B84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医薬品に対する規制</a:t>
            </a:r>
          </a:p>
        </p:txBody>
      </p:sp>
      <p:sp>
        <p:nvSpPr>
          <p:cNvPr id="35" name="テキスト ボックス 3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医薬品の販売・流通に関する規制は、医薬品化粧品管理規則（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Control of Drugs and Cosmetics Regulations 1984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SG"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医薬品は国家医薬品規制庁（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Pharmaceutical Regulatory Agency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）が所管しており、製品登録、事業者許可、登録医薬品の品質モニターなどについては、下部組織である医薬品管理局（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 Control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2247979"/>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72" name="テキスト ボックス 83">
            <a:extLst>
              <a:ext uri="{FF2B5EF4-FFF2-40B4-BE49-F238E27FC236}">
                <a16:creationId xmlns:a16="http://schemas.microsoft.com/office/drawing/2014/main" id="{AF82E936-703F-4822-B6E7-2B0615E7A8EC}"/>
              </a:ext>
            </a:extLst>
          </p:cNvPr>
          <p:cNvSpPr txBox="1"/>
          <p:nvPr/>
        </p:nvSpPr>
        <p:spPr>
          <a:xfrm>
            <a:off x="8625408" y="254312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sp>
        <p:nvSpPr>
          <p:cNvPr id="74" name="右矢印 72">
            <a:extLst>
              <a:ext uri="{FF2B5EF4-FFF2-40B4-BE49-F238E27FC236}">
                <a16:creationId xmlns:a16="http://schemas.microsoft.com/office/drawing/2014/main" id="{E11A009D-96A3-4521-B0D5-7317FB403955}"/>
              </a:ext>
            </a:extLst>
          </p:cNvPr>
          <p:cNvSpPr/>
          <p:nvPr/>
        </p:nvSpPr>
        <p:spPr>
          <a:xfrm>
            <a:off x="2144688"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右矢印 73">
            <a:extLst>
              <a:ext uri="{FF2B5EF4-FFF2-40B4-BE49-F238E27FC236}">
                <a16:creationId xmlns:a16="http://schemas.microsoft.com/office/drawing/2014/main" id="{F9598CEB-98ED-488F-AF66-DA72267AE566}"/>
              </a:ext>
            </a:extLst>
          </p:cNvPr>
          <p:cNvSpPr/>
          <p:nvPr/>
        </p:nvSpPr>
        <p:spPr>
          <a:xfrm>
            <a:off x="4016896"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38">
            <a:extLst>
              <a:ext uri="{FF2B5EF4-FFF2-40B4-BE49-F238E27FC236}">
                <a16:creationId xmlns:a16="http://schemas.microsoft.com/office/drawing/2014/main" id="{B9CCBB89-9898-4B58-B290-A4604ABC4647}"/>
              </a:ext>
            </a:extLst>
          </p:cNvPr>
          <p:cNvSpPr/>
          <p:nvPr/>
        </p:nvSpPr>
        <p:spPr>
          <a:xfrm>
            <a:off x="638241" y="2687141"/>
            <a:ext cx="1727633" cy="1384995"/>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登録申請書の事前申請を保健省管轄の薬事規制局（</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National Pharmaceutical Regulatory</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Agency</a:t>
            </a:r>
            <a:r>
              <a:rPr lang="ja-JP" altLang="en-SG"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に提出し、「医薬品及び医薬部外品の製造管理及び品質管理の基準」（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）認証を受ける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53">
            <a:extLst>
              <a:ext uri="{FF2B5EF4-FFF2-40B4-BE49-F238E27FC236}">
                <a16:creationId xmlns:a16="http://schemas.microsoft.com/office/drawing/2014/main" id="{4756E432-DE51-44C2-9093-96E3258CBB2B}"/>
              </a:ext>
            </a:extLst>
          </p:cNvPr>
          <p:cNvSpPr/>
          <p:nvPr/>
        </p:nvSpPr>
        <p:spPr>
          <a:xfrm>
            <a:off x="344488"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a:extLst>
              <a:ext uri="{FF2B5EF4-FFF2-40B4-BE49-F238E27FC236}">
                <a16:creationId xmlns:a16="http://schemas.microsoft.com/office/drawing/2014/main" id="{AD6AD9D9-FC5B-48ED-BA9C-BCB56972497E}"/>
              </a:ext>
            </a:extLst>
          </p:cNvPr>
          <p:cNvSpPr/>
          <p:nvPr/>
        </p:nvSpPr>
        <p:spPr>
          <a:xfrm>
            <a:off x="2648744"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角丸四角形 80">
            <a:extLst>
              <a:ext uri="{FF2B5EF4-FFF2-40B4-BE49-F238E27FC236}">
                <a16:creationId xmlns:a16="http://schemas.microsoft.com/office/drawing/2014/main" id="{C3DAF1C2-6A97-43AB-89D9-51B66DD620AA}"/>
              </a:ext>
            </a:extLst>
          </p:cNvPr>
          <p:cNvSpPr/>
          <p:nvPr/>
        </p:nvSpPr>
        <p:spPr>
          <a:xfrm>
            <a:off x="4520952"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右矢印 82">
            <a:extLst>
              <a:ext uri="{FF2B5EF4-FFF2-40B4-BE49-F238E27FC236}">
                <a16:creationId xmlns:a16="http://schemas.microsoft.com/office/drawing/2014/main" id="{8CDF84E7-0189-4CBE-B114-CB7FF15AD893}"/>
              </a:ext>
            </a:extLst>
          </p:cNvPr>
          <p:cNvSpPr/>
          <p:nvPr/>
        </p:nvSpPr>
        <p:spPr>
          <a:xfrm>
            <a:off x="8265368" y="2681823"/>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片側の 2 つの角を丸めた四角形 16">
            <a:extLst>
              <a:ext uri="{FF2B5EF4-FFF2-40B4-BE49-F238E27FC236}">
                <a16:creationId xmlns:a16="http://schemas.microsoft.com/office/drawing/2014/main" id="{05974CE6-3880-4AF1-A5E8-84C54AF4539D}"/>
              </a:ext>
            </a:extLst>
          </p:cNvPr>
          <p:cNvSpPr/>
          <p:nvPr/>
        </p:nvSpPr>
        <p:spPr>
          <a:xfrm>
            <a:off x="345177" y="4077072"/>
            <a:ext cx="4903097"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登録時の提出書類と審査期間</a:t>
            </a:r>
          </a:p>
        </p:txBody>
      </p:sp>
      <p:sp>
        <p:nvSpPr>
          <p:cNvPr id="30" name="正方形/長方形 38">
            <a:extLst>
              <a:ext uri="{FF2B5EF4-FFF2-40B4-BE49-F238E27FC236}">
                <a16:creationId xmlns:a16="http://schemas.microsoft.com/office/drawing/2014/main" id="{ED4D8364-2D80-4070-833A-0217DFEAFA8A}"/>
              </a:ext>
            </a:extLst>
          </p:cNvPr>
          <p:cNvSpPr/>
          <p:nvPr/>
        </p:nvSpPr>
        <p:spPr>
          <a:xfrm>
            <a:off x="2936777" y="2687140"/>
            <a:ext cx="1368152" cy="1223412"/>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登録申請書の提出及びスクリーニングプロセスとして、提出データの評価と、天然製品に関してはサンプルの提出が義務付けられている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右矢印 73">
            <a:extLst>
              <a:ext uri="{FF2B5EF4-FFF2-40B4-BE49-F238E27FC236}">
                <a16:creationId xmlns:a16="http://schemas.microsoft.com/office/drawing/2014/main" id="{C161D1AE-2A2C-4358-A74A-B7FDF337D088}"/>
              </a:ext>
            </a:extLst>
          </p:cNvPr>
          <p:cNvSpPr/>
          <p:nvPr/>
        </p:nvSpPr>
        <p:spPr>
          <a:xfrm>
            <a:off x="6177136" y="269503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角丸四角形 80">
            <a:extLst>
              <a:ext uri="{FF2B5EF4-FFF2-40B4-BE49-F238E27FC236}">
                <a16:creationId xmlns:a16="http://schemas.microsoft.com/office/drawing/2014/main" id="{11D17760-8C5B-4E79-8B93-20260BA24933}"/>
              </a:ext>
            </a:extLst>
          </p:cNvPr>
          <p:cNvSpPr/>
          <p:nvPr/>
        </p:nvSpPr>
        <p:spPr>
          <a:xfrm>
            <a:off x="6681192" y="2695037"/>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E0976AE3-38D3-474A-9F29-2D666CEAE911}"/>
              </a:ext>
            </a:extLst>
          </p:cNvPr>
          <p:cNvSpPr/>
          <p:nvPr/>
        </p:nvSpPr>
        <p:spPr>
          <a:xfrm>
            <a:off x="6964062" y="2689719"/>
            <a:ext cx="1589337" cy="1300356"/>
          </a:xfrm>
          <a:prstGeom prst="rect">
            <a:avLst/>
          </a:prstGeom>
        </p:spPr>
        <p:txBody>
          <a:bodyPr wrap="square" anchor="t">
            <a:spAutoFit/>
          </a:bodyPr>
          <a:lstStyle/>
          <a:p>
            <a:pPr fontAlgn="ctr">
              <a:spcBef>
                <a:spcPts val="600"/>
              </a:spcBef>
              <a:buClr>
                <a:srgbClr val="3D6AA7"/>
              </a:buClr>
              <a:buSzPct val="120000"/>
            </a:pP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の評価が「承認」の場合は登録となり、「却下」の場合は、異議申し立てが認められている。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製造業者、輸入業者、卸売業者の場合は、営業許可申請を行う</a:t>
            </a:r>
            <a:r>
              <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SG" altLang="ja-JP" sz="105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Rectangle 81">
            <a:extLst>
              <a:ext uri="{FF2B5EF4-FFF2-40B4-BE49-F238E27FC236}">
                <a16:creationId xmlns:a16="http://schemas.microsoft.com/office/drawing/2014/main" id="{74651D91-574E-4253-82BF-4EB07D84EDAF}"/>
              </a:ext>
            </a:extLst>
          </p:cNvPr>
          <p:cNvSpPr/>
          <p:nvPr/>
        </p:nvSpPr>
        <p:spPr>
          <a:xfrm>
            <a:off x="4808984" y="2681823"/>
            <a:ext cx="1584175" cy="106182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医薬品評価委員会の会議を経て、保健省及び</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の幹部並びに有識者から構成される薬事規制諮問委員会（</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）の最終評価を得る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7">
            <a:extLst>
              <a:ext uri="{FF2B5EF4-FFF2-40B4-BE49-F238E27FC236}">
                <a16:creationId xmlns:a16="http://schemas.microsoft.com/office/drawing/2014/main" id="{26D333CD-A24A-4154-8EA8-28E0B5A27535}"/>
              </a:ext>
            </a:extLst>
          </p:cNvPr>
          <p:cNvGraphicFramePr>
            <a:graphicFrameLocks noGrp="1"/>
          </p:cNvGraphicFramePr>
          <p:nvPr/>
        </p:nvGraphicFramePr>
        <p:xfrm>
          <a:off x="345178" y="4415330"/>
          <a:ext cx="4885138" cy="1972568"/>
        </p:xfrm>
        <a:graphic>
          <a:graphicData uri="http://schemas.openxmlformats.org/drawingml/2006/table">
            <a:tbl>
              <a:tblPr firstRow="1" bandRow="1">
                <a:tableStyleId>{5C22544A-7EE6-4342-B048-85BDC9FD1C3A}</a:tableStyleId>
              </a:tblPr>
              <a:tblGrid>
                <a:gridCol w="385138">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792000">
                  <a:extLst>
                    <a:ext uri="{9D8B030D-6E8A-4147-A177-3AD203B41FA5}">
                      <a16:colId xmlns:a16="http://schemas.microsoft.com/office/drawing/2014/main" val="199948328"/>
                    </a:ext>
                  </a:extLst>
                </a:gridCol>
                <a:gridCol w="468000">
                  <a:extLst>
                    <a:ext uri="{9D8B030D-6E8A-4147-A177-3AD203B41FA5}">
                      <a16:colId xmlns:a16="http://schemas.microsoft.com/office/drawing/2014/main" val="3206647535"/>
                    </a:ext>
                  </a:extLst>
                </a:gridCol>
                <a:gridCol w="1440000">
                  <a:extLst>
                    <a:ext uri="{9D8B030D-6E8A-4147-A177-3AD203B41FA5}">
                      <a16:colId xmlns:a16="http://schemas.microsoft.com/office/drawing/2014/main" val="1291413075"/>
                    </a:ext>
                  </a:extLst>
                </a:gridCol>
              </a:tblGrid>
              <a:tr h="269174">
                <a:tc>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薬剤の種類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審査期間</a:t>
                      </a: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必要な提出資料</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243342">
                <a:tc rowSpan="4">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完全評価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7">
                  <a:txBody>
                    <a:bodyPr/>
                    <a:lstStyle/>
                    <a:p>
                      <a:pPr marL="180975" indent="-180975">
                        <a:buFont typeface="+mj-lt"/>
                        <a:buAutoNum type="arabicParenR"/>
                      </a:pPr>
                      <a:r>
                        <a:rPr lang="ja-JP" altLang="en-US" sz="900" dirty="0"/>
                        <a:t>管理データ・製品情報</a:t>
                      </a:r>
                      <a:endParaRPr lang="en-SG" altLang="ja-JP" sz="900" dirty="0"/>
                    </a:p>
                    <a:p>
                      <a:pPr marL="180975" indent="-180975">
                        <a:buFont typeface="+mj-lt"/>
                        <a:buAutoNum type="arabicParenR"/>
                      </a:pPr>
                      <a:r>
                        <a:rPr lang="ja-JP" altLang="en-US" sz="900" dirty="0"/>
                        <a:t>品質に関する資料　（品質文章）</a:t>
                      </a:r>
                      <a:endParaRPr lang="en-SG" altLang="ja-JP" sz="900" dirty="0"/>
                    </a:p>
                    <a:p>
                      <a:pPr marL="180975" indent="-180975">
                        <a:buFont typeface="+mj-lt"/>
                        <a:buAutoNum type="arabicParenR"/>
                      </a:pPr>
                      <a:r>
                        <a:rPr lang="ja-JP" altLang="en-US" sz="900" dirty="0"/>
                        <a:t>製品安全性に関する資料（非臨床文書）</a:t>
                      </a:r>
                      <a:endParaRPr lang="en-SG" altLang="ja-JP" sz="900" dirty="0"/>
                    </a:p>
                    <a:p>
                      <a:pPr marL="180975" indent="-180975">
                        <a:buFont typeface="+mj-lt"/>
                        <a:buAutoNum type="arabicParenR"/>
                      </a:pPr>
                      <a:r>
                        <a:rPr lang="ja-JP" altLang="en-US" sz="900" dirty="0"/>
                        <a:t>製品の安全性・医療効果に関する</a:t>
                      </a:r>
                      <a:r>
                        <a:rPr lang="en-SG" altLang="ja-JP" sz="900" dirty="0"/>
                        <a:t>         </a:t>
                      </a:r>
                      <a:r>
                        <a:rPr lang="ja-JP" altLang="en-US" sz="900" dirty="0"/>
                        <a:t>　　（臨床文書）</a:t>
                      </a:r>
                      <a:endParaRPr lang="en-SG" altLang="ja-JP" sz="900" dirty="0"/>
                    </a:p>
                    <a:p>
                      <a:r>
                        <a:rPr lang="en-US" altLang="ja-JP" sz="900" dirty="0"/>
                        <a:t>※</a:t>
                      </a:r>
                      <a:r>
                        <a:rPr lang="ja-JP" altLang="en-US" sz="900" dirty="0"/>
                        <a:t>その他の資料の提出を要求されることもある</a:t>
                      </a:r>
                      <a:endParaRPr lang="en-SG" sz="900" dirty="0"/>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バイオ製剤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43342">
                <a:tc rowSpan="3">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簡易評価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一部後発医薬品（指定薬物を除く）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a:t>
                      </a: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5410222"/>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複数の有効成分</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08165586"/>
                  </a:ext>
                </a:extLst>
              </a:tr>
            </a:tbl>
          </a:graphicData>
        </a:graphic>
      </p:graphicFrame>
      <p:sp>
        <p:nvSpPr>
          <p:cNvPr id="28" name="片側の 2 つの角を丸めた四角形 16">
            <a:extLst>
              <a:ext uri="{FF2B5EF4-FFF2-40B4-BE49-F238E27FC236}">
                <a16:creationId xmlns:a16="http://schemas.microsoft.com/office/drawing/2014/main" id="{70FCBF09-EA28-4C68-8939-BE8EA408C0D1}"/>
              </a:ext>
            </a:extLst>
          </p:cNvPr>
          <p:cNvSpPr/>
          <p:nvPr/>
        </p:nvSpPr>
        <p:spPr>
          <a:xfrm>
            <a:off x="5313041" y="4077072"/>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登録申請費用</a:t>
            </a:r>
          </a:p>
        </p:txBody>
      </p:sp>
      <p:graphicFrame>
        <p:nvGraphicFramePr>
          <p:cNvPr id="29" name="表 77">
            <a:extLst>
              <a:ext uri="{FF2B5EF4-FFF2-40B4-BE49-F238E27FC236}">
                <a16:creationId xmlns:a16="http://schemas.microsoft.com/office/drawing/2014/main" id="{980A1826-7826-406A-846E-B1EC90C6B2C3}"/>
              </a:ext>
            </a:extLst>
          </p:cNvPr>
          <p:cNvGraphicFramePr>
            <a:graphicFrameLocks noGrp="1"/>
          </p:cNvGraphicFramePr>
          <p:nvPr/>
        </p:nvGraphicFramePr>
        <p:xfrm>
          <a:off x="5313040" y="4415330"/>
          <a:ext cx="4320480" cy="861600"/>
        </p:xfrm>
        <a:graphic>
          <a:graphicData uri="http://schemas.openxmlformats.org/drawingml/2006/table">
            <a:tbl>
              <a:tblPr firstRow="1" bandRow="1">
                <a:tableStyleId>{5C22544A-7EE6-4342-B048-85BDC9FD1C3A}</a:tableStyleId>
              </a:tblPr>
              <a:tblGrid>
                <a:gridCol w="1091001">
                  <a:extLst>
                    <a:ext uri="{9D8B030D-6E8A-4147-A177-3AD203B41FA5}">
                      <a16:colId xmlns:a16="http://schemas.microsoft.com/office/drawing/2014/main" val="20001"/>
                    </a:ext>
                  </a:extLst>
                </a:gridCol>
                <a:gridCol w="902898">
                  <a:extLst>
                    <a:ext uri="{9D8B030D-6E8A-4147-A177-3AD203B41FA5}">
                      <a16:colId xmlns:a16="http://schemas.microsoft.com/office/drawing/2014/main" val="199948328"/>
                    </a:ext>
                  </a:extLst>
                </a:gridCol>
                <a:gridCol w="1574166">
                  <a:extLst>
                    <a:ext uri="{9D8B030D-6E8A-4147-A177-3AD203B41FA5}">
                      <a16:colId xmlns:a16="http://schemas.microsoft.com/office/drawing/2014/main" val="3206647535"/>
                    </a:ext>
                  </a:extLst>
                </a:gridCol>
                <a:gridCol w="752415">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カテゴリー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手続き費用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分析費用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新薬・生物製剤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4" name="片側の 2 つの角を丸めた四角形 16">
            <a:extLst>
              <a:ext uri="{FF2B5EF4-FFF2-40B4-BE49-F238E27FC236}">
                <a16:creationId xmlns:a16="http://schemas.microsoft.com/office/drawing/2014/main" id="{10E849F6-AE68-4C0A-A6A6-EC237105A6C9}"/>
              </a:ext>
            </a:extLst>
          </p:cNvPr>
          <p:cNvSpPr/>
          <p:nvPr/>
        </p:nvSpPr>
        <p:spPr>
          <a:xfrm>
            <a:off x="5313041" y="5340443"/>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営業許可の取得費用</a:t>
            </a:r>
          </a:p>
        </p:txBody>
      </p:sp>
      <p:graphicFrame>
        <p:nvGraphicFramePr>
          <p:cNvPr id="36" name="表 77">
            <a:extLst>
              <a:ext uri="{FF2B5EF4-FFF2-40B4-BE49-F238E27FC236}">
                <a16:creationId xmlns:a16="http://schemas.microsoft.com/office/drawing/2014/main" id="{50CFB7B2-4F8F-4193-BE51-AFBE503F022C}"/>
              </a:ext>
            </a:extLst>
          </p:cNvPr>
          <p:cNvGraphicFramePr>
            <a:graphicFrameLocks noGrp="1"/>
          </p:cNvGraphicFramePr>
          <p:nvPr/>
        </p:nvGraphicFramePr>
        <p:xfrm>
          <a:off x="5313040" y="5678701"/>
          <a:ext cx="4320480" cy="709200"/>
        </p:xfrm>
        <a:graphic>
          <a:graphicData uri="http://schemas.openxmlformats.org/drawingml/2006/table">
            <a:tbl>
              <a:tblPr firstRow="1" bandRow="1">
                <a:tableStyleId>{5C22544A-7EE6-4342-B048-85BDC9FD1C3A}</a:tableStyleId>
              </a:tblPr>
              <a:tblGrid>
                <a:gridCol w="1080180">
                  <a:extLst>
                    <a:ext uri="{9D8B030D-6E8A-4147-A177-3AD203B41FA5}">
                      <a16:colId xmlns:a16="http://schemas.microsoft.com/office/drawing/2014/main" val="20001"/>
                    </a:ext>
                  </a:extLst>
                </a:gridCol>
                <a:gridCol w="1008056">
                  <a:extLst>
                    <a:ext uri="{9D8B030D-6E8A-4147-A177-3AD203B41FA5}">
                      <a16:colId xmlns:a16="http://schemas.microsoft.com/office/drawing/2014/main" val="199948328"/>
                    </a:ext>
                  </a:extLst>
                </a:gridCol>
                <a:gridCol w="1152064">
                  <a:extLst>
                    <a:ext uri="{9D8B030D-6E8A-4147-A177-3AD203B41FA5}">
                      <a16:colId xmlns:a16="http://schemas.microsoft.com/office/drawing/2014/main" val="3206647535"/>
                    </a:ext>
                  </a:extLst>
                </a:gridCol>
                <a:gridCol w="1080180">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登録にかかる期間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有効期間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輸入業者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641617059"/>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卸売業者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065822239"/>
                  </a:ext>
                </a:extLst>
              </a:tr>
            </a:tbl>
          </a:graphicData>
        </a:graphic>
      </p:graphicFrame>
      <p:sp>
        <p:nvSpPr>
          <p:cNvPr id="7" name="TextBox 6">
            <a:extLst>
              <a:ext uri="{FF2B5EF4-FFF2-40B4-BE49-F238E27FC236}">
                <a16:creationId xmlns:a16="http://schemas.microsoft.com/office/drawing/2014/main" id="{849123FB-0C83-4658-8C35-3297EB42F5BF}"/>
              </a:ext>
            </a:extLst>
          </p:cNvPr>
          <p:cNvSpPr txBox="1"/>
          <p:nvPr/>
        </p:nvSpPr>
        <p:spPr>
          <a:xfrm>
            <a:off x="8692254" y="4134272"/>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TextBox 37">
            <a:extLst>
              <a:ext uri="{FF2B5EF4-FFF2-40B4-BE49-F238E27FC236}">
                <a16:creationId xmlns:a16="http://schemas.microsoft.com/office/drawing/2014/main" id="{F3E2D679-1FC8-43C1-85AD-2A93AB8A156E}"/>
              </a:ext>
            </a:extLst>
          </p:cNvPr>
          <p:cNvSpPr txBox="1"/>
          <p:nvPr/>
        </p:nvSpPr>
        <p:spPr>
          <a:xfrm>
            <a:off x="8692254" y="5391657"/>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CC8F0984-D734-4B8C-A11D-C3812B1A867E}"/>
              </a:ext>
            </a:extLst>
          </p:cNvPr>
          <p:cNvSpPr txBox="1"/>
          <p:nvPr/>
        </p:nvSpPr>
        <p:spPr>
          <a:xfrm>
            <a:off x="318834" y="6341217"/>
            <a:ext cx="5389884"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簡易評価対象例：殺菌剤、減菌消毒薬、局所的作用の咳止め、トローチ、にきび治療薬など</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11">
            <a:extLst>
              <a:ext uri="{FF2B5EF4-FFF2-40B4-BE49-F238E27FC236}">
                <a16:creationId xmlns:a16="http://schemas.microsoft.com/office/drawing/2014/main" id="{9B395C13-F07C-4F6D-860E-610883FE821A}"/>
              </a:ext>
            </a:extLst>
          </p:cNvPr>
          <p:cNvSpPr txBox="1"/>
          <p:nvPr/>
        </p:nvSpPr>
        <p:spPr>
          <a:xfrm>
            <a:off x="200472" y="6525344"/>
            <a:ext cx="9144000" cy="14401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Drug Registration Guidance Document (DRGD) Second Edition</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068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181857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13" name="テキスト ボックス 12"/>
          <p:cNvSpPr txBox="1"/>
          <p:nvPr/>
        </p:nvSpPr>
        <p:spPr>
          <a:xfrm>
            <a:off x="345663" y="1813761"/>
            <a:ext cx="4320000"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Helsinki Declaration</a:t>
            </a:r>
            <a:r>
              <a:rPr lang="ja-JP" altLang="en-US" sz="1400" dirty="0">
                <a:cs typeface="Arial" panose="020B0604020202020204" pitchFamily="34" charset="0"/>
              </a:rPr>
              <a:t>に沿って実施されるべきと規定</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医療機器における</a:t>
            </a:r>
            <a:r>
              <a:rPr lang="en-US" altLang="ja-JP" sz="1400" dirty="0">
                <a:cs typeface="Arial" panose="020B0604020202020204" pitchFamily="34" charset="0"/>
              </a:rPr>
              <a:t>GCP</a:t>
            </a:r>
            <a:r>
              <a:rPr lang="ja-JP" altLang="en-US" sz="1400" dirty="0">
                <a:cs typeface="Arial" panose="020B0604020202020204" pitchFamily="34" charset="0"/>
              </a:rPr>
              <a:t>（</a:t>
            </a:r>
            <a:r>
              <a:rPr lang="en-US" altLang="ja-JP" sz="1400" dirty="0">
                <a:cs typeface="Arial" panose="020B0604020202020204" pitchFamily="34" charset="0"/>
              </a:rPr>
              <a:t>Good Clinical Practice</a:t>
            </a:r>
            <a:r>
              <a:rPr lang="ja-JP" altLang="en-US" sz="1400" dirty="0">
                <a:cs typeface="Arial" panose="020B0604020202020204" pitchFamily="34" charset="0"/>
              </a:rPr>
              <a:t>）は公開されていないため、別途規定はしていないとみられるが、医薬品同様</a:t>
            </a:r>
            <a:r>
              <a:rPr lang="en-US" altLang="ja-JP" sz="1400" dirty="0">
                <a:cs typeface="Arial" panose="020B0604020202020204" pitchFamily="34" charset="0"/>
              </a:rPr>
              <a:t>ICH-GCP</a:t>
            </a:r>
            <a:r>
              <a:rPr lang="ja-JP" altLang="en-US" sz="1400" dirty="0">
                <a:cs typeface="Arial" panose="020B0604020202020204" pitchFamily="34" charset="0"/>
              </a:rPr>
              <a:t>に準拠して運用しているとみられる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関連規定：</a:t>
            </a:r>
            <a:r>
              <a:rPr lang="en-US" altLang="ja-JP" sz="1400" dirty="0">
                <a:cs typeface="Arial" panose="020B0604020202020204" pitchFamily="34" charset="0"/>
              </a:rPr>
              <a:t>Medical Device Regulation,2012</a:t>
            </a:r>
            <a:endParaRPr lang="ja-JP" altLang="en-US" sz="1400" dirty="0">
              <a:cs typeface="Arial" panose="020B0604020202020204" pitchFamily="34" charset="0"/>
            </a:endParaRPr>
          </a:p>
        </p:txBody>
      </p:sp>
      <p:grpSp>
        <p:nvGrpSpPr>
          <p:cNvPr id="68" name="グループ化 7">
            <a:extLst>
              <a:ext uri="{FF2B5EF4-FFF2-40B4-BE49-F238E27FC236}">
                <a16:creationId xmlns:a16="http://schemas.microsoft.com/office/drawing/2014/main" id="{631E08CF-A158-4470-B8CB-F9346787193E}"/>
              </a:ext>
            </a:extLst>
          </p:cNvPr>
          <p:cNvGrpSpPr/>
          <p:nvPr/>
        </p:nvGrpSpPr>
        <p:grpSpPr>
          <a:xfrm>
            <a:off x="349874" y="1364612"/>
            <a:ext cx="4387103" cy="288032"/>
            <a:chOff x="4808984" y="2113806"/>
            <a:chExt cx="5714319" cy="288032"/>
          </a:xfrm>
        </p:grpSpPr>
        <p:cxnSp>
          <p:nvCxnSpPr>
            <p:cNvPr id="69" name="直線コネクタ 19">
              <a:extLst>
                <a:ext uri="{FF2B5EF4-FFF2-40B4-BE49-F238E27FC236}">
                  <a16:creationId xmlns:a16="http://schemas.microsoft.com/office/drawing/2014/main" id="{9179EC79-F13E-40E5-AF27-D050215FF01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C5A9F3F2-FBD6-4738-8911-ACC03A3EAFF3}"/>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医療機器の臨床試験に関して</a:t>
              </a:r>
              <a:endParaRPr lang="ja-JP" altLang="en-US" sz="1400" dirty="0">
                <a:solidFill>
                  <a:srgbClr val="000000"/>
                </a:solidFill>
                <a:latin typeface="Arial Black" pitchFamily="34" charset="0"/>
                <a:ea typeface="HGP創英角ｺﾞｼｯｸUB" pitchFamily="50" charset="-128"/>
              </a:endParaRPr>
            </a:p>
          </p:txBody>
        </p:sp>
      </p:grpSp>
      <p:sp>
        <p:nvSpPr>
          <p:cNvPr id="72" name="テキスト ボックス 12">
            <a:extLst>
              <a:ext uri="{FF2B5EF4-FFF2-40B4-BE49-F238E27FC236}">
                <a16:creationId xmlns:a16="http://schemas.microsoft.com/office/drawing/2014/main" id="{6EA5AFF1-61F7-4B53-B91A-E60DB538BCEA}"/>
              </a:ext>
            </a:extLst>
          </p:cNvPr>
          <p:cNvSpPr txBox="1"/>
          <p:nvPr/>
        </p:nvSpPr>
        <p:spPr>
          <a:xfrm>
            <a:off x="5279410" y="1813761"/>
            <a:ext cx="4320000" cy="326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臨床実験（</a:t>
            </a:r>
            <a:r>
              <a:rPr lang="en-US" altLang="ja-JP" sz="1400" dirty="0">
                <a:cs typeface="Arial" panose="020B0604020202020204" pitchFamily="34" charset="0"/>
              </a:rPr>
              <a:t>GCP</a:t>
            </a:r>
            <a:r>
              <a:rPr lang="ja-JP" altLang="en-US" sz="1400" dirty="0">
                <a:cs typeface="Arial" panose="020B0604020202020204" pitchFamily="34" charset="0"/>
              </a:rPr>
              <a:t>）のガイドラインは、</a:t>
            </a:r>
            <a:r>
              <a:rPr lang="en-US" altLang="ja-JP" sz="1400" dirty="0">
                <a:cs typeface="Arial" panose="020B0604020202020204" pitchFamily="34" charset="0"/>
              </a:rPr>
              <a:t>1999</a:t>
            </a:r>
            <a:r>
              <a:rPr lang="ja-JP" altLang="en-US" sz="1400" dirty="0">
                <a:cs typeface="Arial" panose="020B0604020202020204" pitchFamily="34" charset="0"/>
              </a:rPr>
              <a:t>年に第</a:t>
            </a:r>
            <a:r>
              <a:rPr lang="en-US" altLang="ja-JP" sz="1400" dirty="0">
                <a:cs typeface="Arial" panose="020B0604020202020204" pitchFamily="34" charset="0"/>
              </a:rPr>
              <a:t>1</a:t>
            </a:r>
            <a:r>
              <a:rPr lang="ja-JP" altLang="en-US" sz="1400" dirty="0">
                <a:cs typeface="Arial" panose="020B0604020202020204" pitchFamily="34" charset="0"/>
              </a:rPr>
              <a:t>版が発行され、現在は</a:t>
            </a:r>
            <a:r>
              <a:rPr lang="en-US" altLang="ja-JP" sz="1400" dirty="0">
                <a:cs typeface="Arial" panose="020B0604020202020204" pitchFamily="34" charset="0"/>
              </a:rPr>
              <a:t>2018</a:t>
            </a:r>
            <a:r>
              <a:rPr lang="ja-JP" altLang="en-US" sz="1400" dirty="0">
                <a:cs typeface="Arial" panose="020B0604020202020204" pitchFamily="34" charset="0"/>
              </a:rPr>
              <a:t>年発行の第</a:t>
            </a:r>
            <a:r>
              <a:rPr lang="en-US" altLang="ja-JP" sz="1400" dirty="0">
                <a:cs typeface="Arial" panose="020B0604020202020204" pitchFamily="34" charset="0"/>
              </a:rPr>
              <a:t>4</a:t>
            </a:r>
            <a:r>
              <a:rPr lang="ja-JP" altLang="en-US" sz="1400" dirty="0">
                <a:cs typeface="Arial" panose="020B0604020202020204" pitchFamily="34" charset="0"/>
              </a:rPr>
              <a:t>版が最新版である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このガイドラインは</a:t>
            </a:r>
            <a:r>
              <a:rPr lang="en-US" altLang="ja-JP" sz="1400" dirty="0">
                <a:cs typeface="Arial" panose="020B0604020202020204" pitchFamily="34" charset="0"/>
              </a:rPr>
              <a:t>ICH-GCP</a:t>
            </a:r>
            <a:r>
              <a:rPr lang="ja-JP" altLang="en-US" sz="1400" dirty="0">
                <a:cs typeface="Arial" panose="020B0604020202020204" pitchFamily="34" charset="0"/>
              </a:rPr>
              <a:t>に準拠している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治験申請について</a:t>
            </a:r>
            <a:endParaRPr lang="en-SG"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マレーシアでは、治験の申請は、治験審査委員会（</a:t>
            </a:r>
            <a:r>
              <a:rPr lang="en-US" altLang="ja-JP" sz="1400" dirty="0">
                <a:cs typeface="Arial" panose="020B0604020202020204" pitchFamily="34" charset="0"/>
              </a:rPr>
              <a:t>IRB</a:t>
            </a:r>
            <a:r>
              <a:rPr lang="ja-JP" altLang="en-US" sz="1400" dirty="0">
                <a:cs typeface="Arial" panose="020B0604020202020204" pitchFamily="34" charset="0"/>
              </a:rPr>
              <a:t>）</a:t>
            </a:r>
            <a:r>
              <a:rPr lang="en-US" altLang="ja-JP" sz="1400" dirty="0">
                <a:cs typeface="Arial" panose="020B0604020202020204" pitchFamily="34" charset="0"/>
              </a:rPr>
              <a:t>/</a:t>
            </a:r>
            <a:r>
              <a:rPr lang="ja-JP" altLang="en-US" sz="1400" dirty="0">
                <a:cs typeface="Arial" panose="020B0604020202020204" pitchFamily="34" charset="0"/>
              </a:rPr>
              <a:t>倫理審査委員会（</a:t>
            </a:r>
            <a:r>
              <a:rPr lang="en-US" altLang="ja-JP" sz="1400" dirty="0">
                <a:cs typeface="Arial" panose="020B0604020202020204" pitchFamily="34" charset="0"/>
              </a:rPr>
              <a:t>IEC</a:t>
            </a:r>
            <a:r>
              <a:rPr lang="ja-JP" altLang="en-US" sz="1400" dirty="0">
                <a:cs typeface="Arial" panose="020B0604020202020204" pitchFamily="34" charset="0"/>
              </a:rPr>
              <a:t>）にて審査される</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治験の申請者は必要書類を両委員会に提出し、承認されたら治験を開始できる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GCP</a:t>
            </a:r>
            <a:r>
              <a:rPr lang="ja-JP" altLang="en-US" sz="1400" dirty="0">
                <a:cs typeface="Arial" panose="020B0604020202020204" pitchFamily="34" charset="0"/>
              </a:rPr>
              <a:t>査察について</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治験のスポンサーは、国内外の規制当局の査察を受け入れなければならない</a:t>
            </a:r>
            <a:endParaRPr lang="en-US"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臨床試験実施施設および治験責任医師に対しても査察の受け入れが規定されている</a:t>
            </a:r>
            <a:endParaRPr lang="en-US" altLang="ja-JP" sz="1400" dirty="0">
              <a:cs typeface="Arial" panose="020B0604020202020204" pitchFamily="34" charset="0"/>
            </a:endParaRPr>
          </a:p>
        </p:txBody>
      </p:sp>
      <p:grpSp>
        <p:nvGrpSpPr>
          <p:cNvPr id="73" name="グループ化 7">
            <a:extLst>
              <a:ext uri="{FF2B5EF4-FFF2-40B4-BE49-F238E27FC236}">
                <a16:creationId xmlns:a16="http://schemas.microsoft.com/office/drawing/2014/main" id="{56A41C88-9E62-494C-88CA-A59633E03AD4}"/>
              </a:ext>
            </a:extLst>
          </p:cNvPr>
          <p:cNvGrpSpPr/>
          <p:nvPr/>
        </p:nvGrpSpPr>
        <p:grpSpPr>
          <a:xfrm>
            <a:off x="5283621" y="1364612"/>
            <a:ext cx="4387103" cy="288032"/>
            <a:chOff x="4808984" y="2113806"/>
            <a:chExt cx="5714319" cy="288032"/>
          </a:xfrm>
        </p:grpSpPr>
        <p:cxnSp>
          <p:nvCxnSpPr>
            <p:cNvPr id="74" name="直線コネクタ 19">
              <a:extLst>
                <a:ext uri="{FF2B5EF4-FFF2-40B4-BE49-F238E27FC236}">
                  <a16:creationId xmlns:a16="http://schemas.microsoft.com/office/drawing/2014/main" id="{74780C18-1587-4481-857E-EDB6A58DC1A2}"/>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77BBECE-C666-4054-8F1D-A366C8046E78}"/>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医薬品の臨床試験に関して</a:t>
              </a:r>
              <a:endParaRPr lang="ja-JP" altLang="en-US" sz="1400" dirty="0">
                <a:solidFill>
                  <a:srgbClr val="000000"/>
                </a:solidFill>
                <a:latin typeface="Arial Black" pitchFamily="34" charset="0"/>
                <a:ea typeface="HGP創英角ｺﾞｼｯｸUB" pitchFamily="50" charset="-128"/>
              </a:endParaRPr>
            </a:p>
          </p:txBody>
        </p:sp>
      </p:grpSp>
      <p:grpSp>
        <p:nvGrpSpPr>
          <p:cNvPr id="105" name="Group 5">
            <a:extLst>
              <a:ext uri="{FF2B5EF4-FFF2-40B4-BE49-F238E27FC236}">
                <a16:creationId xmlns:a16="http://schemas.microsoft.com/office/drawing/2014/main" id="{8474662F-74A6-4066-B81A-23EE8C21A03C}"/>
              </a:ext>
            </a:extLst>
          </p:cNvPr>
          <p:cNvGrpSpPr>
            <a:grpSpLocks noChangeAspect="1"/>
          </p:cNvGrpSpPr>
          <p:nvPr/>
        </p:nvGrpSpPr>
        <p:grpSpPr bwMode="auto">
          <a:xfrm>
            <a:off x="3098501" y="1124744"/>
            <a:ext cx="558355" cy="447342"/>
            <a:chOff x="5032" y="257"/>
            <a:chExt cx="1187" cy="951"/>
          </a:xfrm>
        </p:grpSpPr>
        <p:sp>
          <p:nvSpPr>
            <p:cNvPr id="106" name="Freeform 6">
              <a:extLst>
                <a:ext uri="{FF2B5EF4-FFF2-40B4-BE49-F238E27FC236}">
                  <a16:creationId xmlns:a16="http://schemas.microsoft.com/office/drawing/2014/main" id="{0F067C43-3571-4070-909E-A30637A51CA2}"/>
                </a:ext>
              </a:extLst>
            </p:cNvPr>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
              <a:extLst>
                <a:ext uri="{FF2B5EF4-FFF2-40B4-BE49-F238E27FC236}">
                  <a16:creationId xmlns:a16="http://schemas.microsoft.com/office/drawing/2014/main" id="{F3BED4DB-B838-472E-87C4-C35CB75CFDB9}"/>
                </a:ext>
              </a:extLst>
            </p:cNvPr>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8">
              <a:extLst>
                <a:ext uri="{FF2B5EF4-FFF2-40B4-BE49-F238E27FC236}">
                  <a16:creationId xmlns:a16="http://schemas.microsoft.com/office/drawing/2014/main" id="{F6B6A086-34B3-4E0D-80A6-1884E8F6A1FE}"/>
                </a:ext>
              </a:extLst>
            </p:cNvPr>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9">
              <a:extLst>
                <a:ext uri="{FF2B5EF4-FFF2-40B4-BE49-F238E27FC236}">
                  <a16:creationId xmlns:a16="http://schemas.microsoft.com/office/drawing/2014/main" id="{FE24E902-2DAE-43FF-930B-E5FC2A0522E8}"/>
                </a:ext>
              </a:extLst>
            </p:cNvPr>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0">
              <a:extLst>
                <a:ext uri="{FF2B5EF4-FFF2-40B4-BE49-F238E27FC236}">
                  <a16:creationId xmlns:a16="http://schemas.microsoft.com/office/drawing/2014/main" id="{AEC34E0C-5C29-40FA-A152-B3E4A36A7916}"/>
                </a:ext>
              </a:extLst>
            </p:cNvPr>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1">
              <a:extLst>
                <a:ext uri="{FF2B5EF4-FFF2-40B4-BE49-F238E27FC236}">
                  <a16:creationId xmlns:a16="http://schemas.microsoft.com/office/drawing/2014/main" id="{188BEFFC-AB8F-4328-A927-F9D17C791FB6}"/>
                </a:ext>
              </a:extLst>
            </p:cNvPr>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2">
              <a:extLst>
                <a:ext uri="{FF2B5EF4-FFF2-40B4-BE49-F238E27FC236}">
                  <a16:creationId xmlns:a16="http://schemas.microsoft.com/office/drawing/2014/main" id="{EA7BD43B-7AF3-4005-AFEB-E5EEB6C449C8}"/>
                </a:ext>
              </a:extLst>
            </p:cNvPr>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3">
              <a:extLst>
                <a:ext uri="{FF2B5EF4-FFF2-40B4-BE49-F238E27FC236}">
                  <a16:creationId xmlns:a16="http://schemas.microsoft.com/office/drawing/2014/main" id="{C4D8272F-F930-4FBC-B302-4963F8497717}"/>
                </a:ext>
              </a:extLst>
            </p:cNvPr>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4">
              <a:extLst>
                <a:ext uri="{FF2B5EF4-FFF2-40B4-BE49-F238E27FC236}">
                  <a16:creationId xmlns:a16="http://schemas.microsoft.com/office/drawing/2014/main" id="{9CBE8AE8-F2E7-4CFE-B0D7-1AB00F1AF000}"/>
                </a:ext>
              </a:extLst>
            </p:cNvPr>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5">
              <a:extLst>
                <a:ext uri="{FF2B5EF4-FFF2-40B4-BE49-F238E27FC236}">
                  <a16:creationId xmlns:a16="http://schemas.microsoft.com/office/drawing/2014/main" id="{2F64C63E-8911-4536-AD46-00B349D1A891}"/>
                </a:ext>
              </a:extLst>
            </p:cNvPr>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6">
              <a:extLst>
                <a:ext uri="{FF2B5EF4-FFF2-40B4-BE49-F238E27FC236}">
                  <a16:creationId xmlns:a16="http://schemas.microsoft.com/office/drawing/2014/main" id="{FF42E5C6-8D5E-4A31-84E3-AB0093F8CA5D}"/>
                </a:ext>
              </a:extLst>
            </p:cNvPr>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17">
              <a:extLst>
                <a:ext uri="{FF2B5EF4-FFF2-40B4-BE49-F238E27FC236}">
                  <a16:creationId xmlns:a16="http://schemas.microsoft.com/office/drawing/2014/main" id="{0F309649-ADFD-4933-BC09-B0927FA1ED48}"/>
                </a:ext>
              </a:extLst>
            </p:cNvPr>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18">
              <a:extLst>
                <a:ext uri="{FF2B5EF4-FFF2-40B4-BE49-F238E27FC236}">
                  <a16:creationId xmlns:a16="http://schemas.microsoft.com/office/drawing/2014/main" id="{E06D7BEB-B1F8-4C80-8E23-01FD09DCD097}"/>
                </a:ext>
              </a:extLst>
            </p:cNvPr>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19">
              <a:extLst>
                <a:ext uri="{FF2B5EF4-FFF2-40B4-BE49-F238E27FC236}">
                  <a16:creationId xmlns:a16="http://schemas.microsoft.com/office/drawing/2014/main" id="{AAE99758-4B4D-467E-A55E-60C0FAA3B5EE}"/>
                </a:ext>
              </a:extLst>
            </p:cNvPr>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0">
              <a:extLst>
                <a:ext uri="{FF2B5EF4-FFF2-40B4-BE49-F238E27FC236}">
                  <a16:creationId xmlns:a16="http://schemas.microsoft.com/office/drawing/2014/main" id="{DBD80438-FF69-4455-AFB0-C4CD73FA323C}"/>
                </a:ext>
              </a:extLst>
            </p:cNvPr>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1">
              <a:extLst>
                <a:ext uri="{FF2B5EF4-FFF2-40B4-BE49-F238E27FC236}">
                  <a16:creationId xmlns:a16="http://schemas.microsoft.com/office/drawing/2014/main" id="{C732371A-32CE-40D3-A1DB-413A88363657}"/>
                </a:ext>
              </a:extLst>
            </p:cNvPr>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2">
              <a:extLst>
                <a:ext uri="{FF2B5EF4-FFF2-40B4-BE49-F238E27FC236}">
                  <a16:creationId xmlns:a16="http://schemas.microsoft.com/office/drawing/2014/main" id="{F4261FF5-41A3-48D0-B44F-EBF56B6B90AE}"/>
                </a:ext>
              </a:extLst>
            </p:cNvPr>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3">
              <a:extLst>
                <a:ext uri="{FF2B5EF4-FFF2-40B4-BE49-F238E27FC236}">
                  <a16:creationId xmlns:a16="http://schemas.microsoft.com/office/drawing/2014/main" id="{9C20FF8A-12BC-46D0-A8CB-33D5EA327FD3}"/>
                </a:ext>
              </a:extLst>
            </p:cNvPr>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4" name="Group 123">
            <a:extLst>
              <a:ext uri="{FF2B5EF4-FFF2-40B4-BE49-F238E27FC236}">
                <a16:creationId xmlns:a16="http://schemas.microsoft.com/office/drawing/2014/main" id="{35DBD2D1-28AB-43FA-90B7-2DBA08FC2D1C}"/>
              </a:ext>
            </a:extLst>
          </p:cNvPr>
          <p:cNvGrpSpPr/>
          <p:nvPr/>
        </p:nvGrpSpPr>
        <p:grpSpPr>
          <a:xfrm>
            <a:off x="7884763" y="1218193"/>
            <a:ext cx="524621" cy="345583"/>
            <a:chOff x="8985448" y="341193"/>
            <a:chExt cx="524621" cy="345583"/>
          </a:xfrm>
        </p:grpSpPr>
        <p:grpSp>
          <p:nvGrpSpPr>
            <p:cNvPr id="125" name="Group 27">
              <a:extLst>
                <a:ext uri="{FF2B5EF4-FFF2-40B4-BE49-F238E27FC236}">
                  <a16:creationId xmlns:a16="http://schemas.microsoft.com/office/drawing/2014/main" id="{C50DEA19-C10F-4DBC-B977-E64DA8DCDB37}"/>
                </a:ext>
              </a:extLst>
            </p:cNvPr>
            <p:cNvGrpSpPr>
              <a:grpSpLocks noChangeAspect="1"/>
            </p:cNvGrpSpPr>
            <p:nvPr/>
          </p:nvGrpSpPr>
          <p:grpSpPr bwMode="auto">
            <a:xfrm>
              <a:off x="9326876" y="341193"/>
              <a:ext cx="183193" cy="345583"/>
              <a:chOff x="5253" y="1616"/>
              <a:chExt cx="273" cy="515"/>
            </a:xfrm>
          </p:grpSpPr>
          <p:sp>
            <p:nvSpPr>
              <p:cNvPr id="133" name="Freeform 28">
                <a:extLst>
                  <a:ext uri="{FF2B5EF4-FFF2-40B4-BE49-F238E27FC236}">
                    <a16:creationId xmlns:a16="http://schemas.microsoft.com/office/drawing/2014/main" id="{EA15947F-EC6E-44DE-A334-BE4333355C8E}"/>
                  </a:ext>
                </a:extLst>
              </p:cNvPr>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29">
                <a:extLst>
                  <a:ext uri="{FF2B5EF4-FFF2-40B4-BE49-F238E27FC236}">
                    <a16:creationId xmlns:a16="http://schemas.microsoft.com/office/drawing/2014/main" id="{FE8AC355-96BC-494B-8E0A-0282E2625AE5}"/>
                  </a:ext>
                </a:extLst>
              </p:cNvPr>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6" name="Group 33">
              <a:extLst>
                <a:ext uri="{FF2B5EF4-FFF2-40B4-BE49-F238E27FC236}">
                  <a16:creationId xmlns:a16="http://schemas.microsoft.com/office/drawing/2014/main" id="{ACC5D46B-AFF3-4295-A46C-0AE7255A07C6}"/>
                </a:ext>
              </a:extLst>
            </p:cNvPr>
            <p:cNvGrpSpPr>
              <a:grpSpLocks noChangeAspect="1"/>
            </p:cNvGrpSpPr>
            <p:nvPr/>
          </p:nvGrpSpPr>
          <p:grpSpPr bwMode="auto">
            <a:xfrm>
              <a:off x="8985448" y="476672"/>
              <a:ext cx="317386" cy="163142"/>
              <a:chOff x="4786" y="1941"/>
              <a:chExt cx="321" cy="165"/>
            </a:xfrm>
          </p:grpSpPr>
          <p:sp>
            <p:nvSpPr>
              <p:cNvPr id="127" name="Freeform 34">
                <a:extLst>
                  <a:ext uri="{FF2B5EF4-FFF2-40B4-BE49-F238E27FC236}">
                    <a16:creationId xmlns:a16="http://schemas.microsoft.com/office/drawing/2014/main" id="{DEB14CB6-3097-4EC4-AAB2-851669959343}"/>
                  </a:ext>
                </a:extLst>
              </p:cNvPr>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35">
                <a:extLst>
                  <a:ext uri="{FF2B5EF4-FFF2-40B4-BE49-F238E27FC236}">
                    <a16:creationId xmlns:a16="http://schemas.microsoft.com/office/drawing/2014/main" id="{A51424BC-7545-4545-B346-ABE5830754EC}"/>
                  </a:ext>
                </a:extLst>
              </p:cNvPr>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36">
                <a:extLst>
                  <a:ext uri="{FF2B5EF4-FFF2-40B4-BE49-F238E27FC236}">
                    <a16:creationId xmlns:a16="http://schemas.microsoft.com/office/drawing/2014/main" id="{AEA954C9-C34B-4C6D-8C02-A569F198E8A1}"/>
                  </a:ext>
                </a:extLst>
              </p:cNvPr>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37">
                <a:extLst>
                  <a:ext uri="{FF2B5EF4-FFF2-40B4-BE49-F238E27FC236}">
                    <a16:creationId xmlns:a16="http://schemas.microsoft.com/office/drawing/2014/main" id="{F90F227D-8E24-490D-A8E3-1A70BFFF065C}"/>
                  </a:ext>
                </a:extLst>
              </p:cNvPr>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38">
                <a:extLst>
                  <a:ext uri="{FF2B5EF4-FFF2-40B4-BE49-F238E27FC236}">
                    <a16:creationId xmlns:a16="http://schemas.microsoft.com/office/drawing/2014/main" id="{FE8C1527-B190-48C9-BC7A-805B1F160333}"/>
                  </a:ext>
                </a:extLst>
              </p:cNvPr>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39">
                <a:extLst>
                  <a:ext uri="{FF2B5EF4-FFF2-40B4-BE49-F238E27FC236}">
                    <a16:creationId xmlns:a16="http://schemas.microsoft.com/office/drawing/2014/main" id="{B512E030-E22C-43C8-80B2-088E76710097}"/>
                  </a:ext>
                </a:extLst>
              </p:cNvPr>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sp>
        <p:nvSpPr>
          <p:cNvPr id="43" name="テキスト ボックス 11">
            <a:extLst>
              <a:ext uri="{FF2B5EF4-FFF2-40B4-BE49-F238E27FC236}">
                <a16:creationId xmlns:a16="http://schemas.microsoft.com/office/drawing/2014/main" id="{3428018F-44C2-4B2E-A9E8-D6389F9700AA}"/>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「アジア諸国薬事関係規制情報調査」（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21241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E50897-8C64-44FC-AC81-66F95897BCE1}"/>
              </a:ext>
            </a:extLst>
          </p:cNvPr>
          <p:cNvGraphicFramePr>
            <a:graphicFrameLocks noChangeAspect="1"/>
          </p:cNvGraphicFramePr>
          <p:nvPr>
            <p:custDataLst>
              <p:tags r:id="rId1"/>
            </p:custDataLst>
            <p:extLst>
              <p:ext uri="{D42A27DB-BD31-4B8C-83A1-F6EECF244321}">
                <p14:modId xmlns:p14="http://schemas.microsoft.com/office/powerpoint/2010/main" val="31010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13E50897-8C64-44FC-AC81-66F95897BC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931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年に個人情報保護に関する包括的な規制である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Act 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が成立、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では、情報対象者が同意している場合には当該国外への情報転送を認めている。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ONE ASIA LAWYERS</a:t>
            </a:r>
            <a:r>
              <a:rPr lang="ja-JP" altLang="en-US" sz="800" dirty="0"/>
              <a:t>「マレーシアの個人情報保護法」、</a:t>
            </a:r>
            <a:r>
              <a:rPr lang="en-US" altLang="ja-JP" sz="800" dirty="0"/>
              <a:t>TNY</a:t>
            </a:r>
            <a:r>
              <a:rPr lang="ja-JP" altLang="en-US" sz="800" dirty="0"/>
              <a:t>国際法律事務所</a:t>
            </a:r>
            <a:r>
              <a:rPr lang="en-US" altLang="ja-JP" sz="800" dirty="0"/>
              <a:t>(</a:t>
            </a:r>
            <a:r>
              <a:rPr lang="ja-JP" altLang="en-US" sz="800" dirty="0"/>
              <a:t>佐賀</a:t>
            </a:r>
            <a:r>
              <a:rPr lang="en-US" altLang="ja-JP" sz="800" dirty="0"/>
              <a:t>)</a:t>
            </a:r>
            <a:r>
              <a:rPr lang="ja-JP" altLang="en-US" sz="800" dirty="0"/>
              <a:t>「マレーシアの個人情報保護法の概要」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BCDA40B1-A6D9-4B3F-A672-8C5765DE2B2C}"/>
              </a:ext>
            </a:extLst>
          </p:cNvPr>
          <p:cNvGraphicFramePr>
            <a:graphicFrameLocks noGrp="1"/>
          </p:cNvGraphicFramePr>
          <p:nvPr/>
        </p:nvGraphicFramePr>
        <p:xfrm>
          <a:off x="200025" y="1938289"/>
          <a:ext cx="9505056" cy="2714847"/>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その情報又はその情報とその他の情報を併せて特定される情報対象者（例えば個人）に直接的、間接的に関連する商業的活動に関するあらゆる情報を意味する。氏名、住所、生年月日、メールアドレス、電話番号などが個人情報に該当する。</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特に情報対象者の身体若しくは精神の健康又は状態に関するもの、政治的意見、信仰などは、個人情報の中でも「センシティブ個人情報」とされ、これを取得する場合には、情報主体からの「明示的な同意」を取得することが求めら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マレーシアにおいて設立された法人等及び、マレーシアで設立されてはいないものの個人情報処理の設備をマレーシアにおいて使用する法人等で、商業的活動に関して個人情報を処理する者等が適用範囲とされている。</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さらに、</a:t>
                      </a:r>
                      <a:r>
                        <a:rPr lang="en-US" altLang="ja-JP" sz="1000" dirty="0">
                          <a:latin typeface="+mn-lt"/>
                          <a:ea typeface="+mn-ea"/>
                          <a:cs typeface="Arial" panose="020B0604020202020204" pitchFamily="34" charset="0"/>
                        </a:rPr>
                        <a:t>PDPA</a:t>
                      </a:r>
                      <a:r>
                        <a:rPr lang="ja-JP" altLang="en-US" sz="1000" dirty="0">
                          <a:latin typeface="+mn-lt"/>
                          <a:ea typeface="+mn-ea"/>
                          <a:cs typeface="Arial" panose="020B0604020202020204" pitchFamily="34" charset="0"/>
                        </a:rPr>
                        <a:t>は、上記に該当しない場合であっても、マレーシアに事務所を持っている者やマレーシアにおいて継続的に活動している者にも適用されるとしている。したがって、例えば、日本の企業がスマートフォンのアプリ等を利用してマレーシア在住の個人を対象としたサービスを提供する場合には、マレーシア国内に個人情報を処理するためのデータサーバー等を有していない場合であっても、「マレーシアにおいて継続的に活動している」として個人情報保護法が適用される可能性が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個人情報保護原則</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一般原則、通知及び選択の原則、開示原則、安全原則、保持原則、情報完全性原則、アクセス原則を順守することが適用対象者には求められる。（詳細は出所各レポートに詳しい。）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50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667467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医療現場では、書面及び口頭のコミュニケーションのいずれにおいても、マレー語また英語が一般的に使われている。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Malay Mail 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Tree>
    <p:extLst>
      <p:ext uri="{BB962C8B-B14F-4D97-AF65-F5344CB8AC3E}">
        <p14:creationId xmlns:p14="http://schemas.microsoft.com/office/powerpoint/2010/main" val="357787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932583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12415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マレーシアでは</a:t>
            </a:r>
            <a:r>
              <a:rPr lang="en-US" altLang="ja-JP" sz="1400" dirty="0"/>
              <a:t>5</a:t>
            </a:r>
            <a:r>
              <a:rPr lang="ja-JP" altLang="en-US" sz="1400" dirty="0"/>
              <a:t>年制の英語医学教育が行われており、医師免許取得のための国家試験はない。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医師・薬剤師は免許取得後、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年間の公立病院勤務が義務づけられており、民間病院や外国への流出は一時的に抑えられている。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年に新卒医師・看護師が過剰供給状態になり、政府は一時的に学部の新設を凍結し質の改善を図っている。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質の高い医療提供するため、改正医師法及び医療規則（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年）が施行され、継続的研修ポイント取得等が課せられている。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C10885F1-E3EC-42B5-A48F-5D8102B1AB0C}"/>
              </a:ext>
            </a:extLst>
          </p:cNvPr>
          <p:cNvGraphicFramePr>
            <a:graphicFrameLocks noGrp="1"/>
          </p:cNvGraphicFramePr>
          <p:nvPr>
            <p:extLst>
              <p:ext uri="{D42A27DB-BD31-4B8C-83A1-F6EECF244321}">
                <p14:modId xmlns:p14="http://schemas.microsoft.com/office/powerpoint/2010/main" val="2245568708"/>
              </p:ext>
            </p:extLst>
          </p:nvPr>
        </p:nvGraphicFramePr>
        <p:xfrm>
          <a:off x="200025" y="2856936"/>
          <a:ext cx="9505949" cy="3358656"/>
        </p:xfrm>
        <a:graphic>
          <a:graphicData uri="http://schemas.openxmlformats.org/drawingml/2006/table">
            <a:tbl>
              <a:tblPr firstRow="1" bandRow="1">
                <a:tableStyleId>{5C22544A-7EE6-4342-B048-85BDC9FD1C3A}</a:tableStyleId>
              </a:tblPr>
              <a:tblGrid>
                <a:gridCol w="1131177">
                  <a:extLst>
                    <a:ext uri="{9D8B030D-6E8A-4147-A177-3AD203B41FA5}">
                      <a16:colId xmlns:a16="http://schemas.microsoft.com/office/drawing/2014/main" val="495493480"/>
                    </a:ext>
                  </a:extLst>
                </a:gridCol>
                <a:gridCol w="1847856">
                  <a:extLst>
                    <a:ext uri="{9D8B030D-6E8A-4147-A177-3AD203B41FA5}">
                      <a16:colId xmlns:a16="http://schemas.microsoft.com/office/drawing/2014/main" val="573403853"/>
                    </a:ext>
                  </a:extLst>
                </a:gridCol>
                <a:gridCol w="2143513">
                  <a:extLst>
                    <a:ext uri="{9D8B030D-6E8A-4147-A177-3AD203B41FA5}">
                      <a16:colId xmlns:a16="http://schemas.microsoft.com/office/drawing/2014/main" val="1687675629"/>
                    </a:ext>
                  </a:extLst>
                </a:gridCol>
                <a:gridCol w="4383403">
                  <a:extLst>
                    <a:ext uri="{9D8B030D-6E8A-4147-A177-3AD203B41FA5}">
                      <a16:colId xmlns:a16="http://schemas.microsoft.com/office/drawing/2014/main" val="588009287"/>
                    </a:ext>
                  </a:extLst>
                </a:gridCol>
              </a:tblGrid>
              <a:tr h="396000">
                <a:tc>
                  <a:txBody>
                    <a:bodyPr/>
                    <a:lstStyle/>
                    <a:p>
                      <a:pPr>
                        <a:lnSpc>
                          <a:spcPct val="90000"/>
                        </a:lnSpc>
                      </a:pPr>
                      <a:endParaRPr lang="en-SG" sz="1200" dirty="0"/>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概　要</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課題と政府の取組み</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22400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ja-JP" altLang="en-US" sz="1200" dirty="0"/>
                        <a:t>国内外の認定医学校の卒業（詳細は次頁）。</a:t>
                      </a:r>
                      <a:endParaRPr lang="en-SG" altLang="ja-JP" sz="12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人材の過剰供給</a:t>
                      </a:r>
                      <a:r>
                        <a:rPr lang="ja-JP" altLang="en-US" sz="1200" b="0" dirty="0"/>
                        <a:t>から</a:t>
                      </a:r>
                      <a:r>
                        <a:rPr lang="ja-JP" altLang="en-US" sz="1200" b="1" dirty="0"/>
                        <a:t>、</a:t>
                      </a:r>
                      <a:r>
                        <a:rPr lang="ja-JP" altLang="en-US" sz="1200" b="0" dirty="0"/>
                        <a:t>新卒医師の雇用増加により質が低下し、</a:t>
                      </a:r>
                      <a:r>
                        <a:rPr lang="en-US" altLang="ja-JP" sz="1200" dirty="0"/>
                        <a:t>2016</a:t>
                      </a:r>
                      <a:r>
                        <a:rPr lang="ja-JP" altLang="en-US" sz="1200" dirty="0"/>
                        <a:t>年</a:t>
                      </a:r>
                      <a:r>
                        <a:rPr lang="en-US" altLang="ja-JP" sz="1200" dirty="0"/>
                        <a:t>4</a:t>
                      </a:r>
                      <a:r>
                        <a:rPr lang="ja-JP" altLang="en-US" sz="1200" dirty="0"/>
                        <a:t>月に高等教育省は医学部の新設を</a:t>
                      </a:r>
                      <a:r>
                        <a:rPr lang="en-US" altLang="ja-JP" sz="1200" dirty="0"/>
                        <a:t>5</a:t>
                      </a:r>
                      <a:r>
                        <a:rPr lang="ja-JP" altLang="en-US" sz="1200" dirty="0"/>
                        <a:t>年間凍結し、質の向上に取り組むこととした。</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精神科医、脳外科医等の専門医不足</a:t>
                      </a:r>
                      <a:r>
                        <a:rPr lang="ja-JP" altLang="en-US" sz="1200" dirty="0"/>
                        <a:t>から、海外医学部と提携し専門教育課程の導入や奨学金制度を設けている。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医師の民間病院／海外への流出</a:t>
                      </a:r>
                      <a:r>
                        <a:rPr lang="ja-JP" altLang="en-US" sz="1200" b="0" dirty="0"/>
                        <a:t>を防ぐため、</a:t>
                      </a:r>
                      <a:r>
                        <a:rPr lang="ja-JP" altLang="en-US" sz="1200" dirty="0"/>
                        <a:t>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看護学校卒業。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国立看護学校の卒業生は主に国立医療機関に就職。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民間看護学校の卒業生は主に民間医療機関へ就職。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看護師の過剰供給状態</a:t>
                      </a:r>
                      <a:r>
                        <a:rPr lang="ja-JP" altLang="en-US" sz="1200" dirty="0"/>
                        <a:t>にあり、新卒の看護師の就職難が社会問題となっている。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特に民間医療機関への就職希望が多く</a:t>
                      </a:r>
                      <a:r>
                        <a:rPr lang="ja-JP" altLang="en-US" sz="1200" dirty="0"/>
                        <a:t>、受け皿が足りず、民間の新卒就職率は</a:t>
                      </a:r>
                      <a:r>
                        <a:rPr lang="en-US" altLang="ja-JP" sz="1200" dirty="0"/>
                        <a:t>12%</a:t>
                      </a:r>
                      <a:r>
                        <a:rPr lang="ja-JP" altLang="en-US" sz="1200" dirty="0"/>
                        <a:t>に留まる（</a:t>
                      </a:r>
                      <a:r>
                        <a:rPr lang="en-US" altLang="ja-JP" sz="1200" dirty="0"/>
                        <a:t>2015</a:t>
                      </a:r>
                      <a:r>
                        <a:rPr lang="ja-JP" altLang="en-US" sz="1200" dirty="0"/>
                        <a:t>年）。</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ベテラン看護師の海外への流出</a:t>
                      </a:r>
                      <a:r>
                        <a:rPr lang="ja-JP" altLang="en-US" sz="1200" b="0" dirty="0"/>
                        <a:t>が発生しており</a:t>
                      </a:r>
                      <a:r>
                        <a:rPr lang="ja-JP" altLang="en-US" sz="1200" dirty="0"/>
                        <a:t>、民間医療機関には外国人看護師が多く就業している。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94392646"/>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国内外の認定薬学校の卒業。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薬剤師の民間病院／海外への流出</a:t>
                      </a:r>
                      <a:r>
                        <a:rPr lang="ja-JP" altLang="en-US" sz="1200" dirty="0"/>
                        <a:t>を防ぐため、公立病院での一定期間の勤務が義務付けられている。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3016050"/>
                  </a:ext>
                </a:extLst>
              </a:tr>
            </a:tbl>
          </a:graphicData>
        </a:graphic>
      </p:graphicFrame>
      <p:cxnSp>
        <p:nvCxnSpPr>
          <p:cNvPr id="49" name="直線コネクタ 85">
            <a:extLst>
              <a:ext uri="{FF2B5EF4-FFF2-40B4-BE49-F238E27FC236}">
                <a16:creationId xmlns:a16="http://schemas.microsoft.com/office/drawing/2014/main" id="{16A921F1-8CE0-4741-A01B-63B77BD9CFEB}"/>
              </a:ext>
            </a:extLst>
          </p:cNvPr>
          <p:cNvCxnSpPr>
            <a:cxnSpLocks/>
          </p:cNvCxnSpPr>
          <p:nvPr/>
        </p:nvCxnSpPr>
        <p:spPr>
          <a:xfrm>
            <a:off x="200025" y="278092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a:extLst>
              <a:ext uri="{FF2B5EF4-FFF2-40B4-BE49-F238E27FC236}">
                <a16:creationId xmlns:a16="http://schemas.microsoft.com/office/drawing/2014/main" id="{6273D586-B787-4064-8374-F3A0D434F93E}"/>
              </a:ext>
            </a:extLst>
          </p:cNvPr>
          <p:cNvSpPr>
            <a:spLocks noChangeArrowheads="1"/>
          </p:cNvSpPr>
          <p:nvPr/>
        </p:nvSpPr>
        <p:spPr bwMode="auto">
          <a:xfrm>
            <a:off x="200025" y="2515756"/>
            <a:ext cx="95059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11">
            <a:extLst>
              <a:ext uri="{FF2B5EF4-FFF2-40B4-BE49-F238E27FC236}">
                <a16:creationId xmlns:a16="http://schemas.microsoft.com/office/drawing/2014/main" id="{E48A9BE7-669B-49E1-8D2B-F53D738A1ECB}"/>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37108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03710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国内外の認定医学校の卒業後、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年間の臨床研修と、さらに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年間の公立病院での勤務が課せられている。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年間の公立病院勤務後は、民間医療機関や海外の医療機関への転職等が自由になる。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231401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grpSp>
        <p:nvGrpSpPr>
          <p:cNvPr id="20" name="Group 19">
            <a:extLst>
              <a:ext uri="{FF2B5EF4-FFF2-40B4-BE49-F238E27FC236}">
                <a16:creationId xmlns:a16="http://schemas.microsoft.com/office/drawing/2014/main" id="{CC92E95E-D150-4DC0-83FB-8523931E8B54}"/>
              </a:ext>
            </a:extLst>
          </p:cNvPr>
          <p:cNvGrpSpPr/>
          <p:nvPr/>
        </p:nvGrpSpPr>
        <p:grpSpPr>
          <a:xfrm>
            <a:off x="414114" y="2852936"/>
            <a:ext cx="1627858" cy="3311724"/>
            <a:chOff x="414114" y="2852936"/>
            <a:chExt cx="1627858" cy="3311724"/>
          </a:xfrm>
        </p:grpSpPr>
        <p:sp>
          <p:nvSpPr>
            <p:cNvPr id="19" name="片側の 2 つの角を丸めた四角形 16">
              <a:extLst>
                <a:ext uri="{FF2B5EF4-FFF2-40B4-BE49-F238E27FC236}">
                  <a16:creationId xmlns:a16="http://schemas.microsoft.com/office/drawing/2014/main" id="{F41DD49E-2FD5-4870-8F98-AC508B62F44F}"/>
                </a:ext>
              </a:extLst>
            </p:cNvPr>
            <p:cNvSpPr/>
            <p:nvPr/>
          </p:nvSpPr>
          <p:spPr>
            <a:xfrm>
              <a:off x="41411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認定医学校卒業</a:t>
              </a:r>
            </a:p>
          </p:txBody>
        </p:sp>
        <p:sp>
          <p:nvSpPr>
            <p:cNvPr id="8" name="Rectangle 7">
              <a:extLst>
                <a:ext uri="{FF2B5EF4-FFF2-40B4-BE49-F238E27FC236}">
                  <a16:creationId xmlns:a16="http://schemas.microsoft.com/office/drawing/2014/main" id="{EE546332-9E91-4D80-958F-067536835D89}"/>
                </a:ext>
              </a:extLst>
            </p:cNvPr>
            <p:cNvSpPr/>
            <p:nvPr/>
          </p:nvSpPr>
          <p:spPr>
            <a:xfrm>
              <a:off x="41411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医師資格を得るためには、国内外の認定医学校を卒業する必要がある。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国内校では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年の課程で、医学教育は英語で行われる。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Group 14">
            <a:extLst>
              <a:ext uri="{FF2B5EF4-FFF2-40B4-BE49-F238E27FC236}">
                <a16:creationId xmlns:a16="http://schemas.microsoft.com/office/drawing/2014/main" id="{E339D8C8-8B8E-45BF-A86F-8E33B17B5F57}"/>
              </a:ext>
            </a:extLst>
          </p:cNvPr>
          <p:cNvGrpSpPr/>
          <p:nvPr/>
        </p:nvGrpSpPr>
        <p:grpSpPr>
          <a:xfrm>
            <a:off x="2279836" y="2852936"/>
            <a:ext cx="1627858" cy="3311724"/>
            <a:chOff x="2216696" y="2852936"/>
            <a:chExt cx="1627858" cy="3311724"/>
          </a:xfrm>
        </p:grpSpPr>
        <p:sp>
          <p:nvSpPr>
            <p:cNvPr id="21" name="片側の 2 つの角を丸めた四角形 16">
              <a:extLst>
                <a:ext uri="{FF2B5EF4-FFF2-40B4-BE49-F238E27FC236}">
                  <a16:creationId xmlns:a16="http://schemas.microsoft.com/office/drawing/2014/main" id="{0DC6BE1F-5BF6-423E-8ECC-C0B8569D27C2}"/>
                </a:ext>
              </a:extLst>
            </p:cNvPr>
            <p:cNvSpPr/>
            <p:nvPr/>
          </p:nvSpPr>
          <p:spPr>
            <a:xfrm>
              <a:off x="22166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22" name="Rectangle 21">
              <a:extLst>
                <a:ext uri="{FF2B5EF4-FFF2-40B4-BE49-F238E27FC236}">
                  <a16:creationId xmlns:a16="http://schemas.microsoft.com/office/drawing/2014/main" id="{13772E04-6C34-4DDD-B683-DA86D1CE795E}"/>
                </a:ext>
              </a:extLst>
            </p:cNvPr>
            <p:cNvSpPr/>
            <p:nvPr/>
          </p:nvSpPr>
          <p:spPr>
            <a:xfrm>
              <a:off x="22166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卒業の後、保健省の医学評議会（</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に医師登録を行う。</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 name="Group 9">
            <a:extLst>
              <a:ext uri="{FF2B5EF4-FFF2-40B4-BE49-F238E27FC236}">
                <a16:creationId xmlns:a16="http://schemas.microsoft.com/office/drawing/2014/main" id="{03954EE3-389D-4C90-995D-FB81DA2C7B62}"/>
              </a:ext>
            </a:extLst>
          </p:cNvPr>
          <p:cNvGrpSpPr/>
          <p:nvPr/>
        </p:nvGrpSpPr>
        <p:grpSpPr>
          <a:xfrm>
            <a:off x="6011280" y="2852936"/>
            <a:ext cx="1627858" cy="3311724"/>
            <a:chOff x="5889104" y="2852936"/>
            <a:chExt cx="1627858" cy="3311724"/>
          </a:xfrm>
        </p:grpSpPr>
        <p:sp>
          <p:nvSpPr>
            <p:cNvPr id="23" name="片側の 2 つの角を丸めた四角形 16">
              <a:extLst>
                <a:ext uri="{FF2B5EF4-FFF2-40B4-BE49-F238E27FC236}">
                  <a16:creationId xmlns:a16="http://schemas.microsoft.com/office/drawing/2014/main" id="{D924BE3A-279E-4804-876A-1F870D62CFA6}"/>
                </a:ext>
              </a:extLst>
            </p:cNvPr>
            <p:cNvSpPr/>
            <p:nvPr/>
          </p:nvSpPr>
          <p:spPr>
            <a:xfrm>
              <a:off x="588910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公立病院勤務</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4" name="Rectangle 23">
              <a:extLst>
                <a:ext uri="{FF2B5EF4-FFF2-40B4-BE49-F238E27FC236}">
                  <a16:creationId xmlns:a16="http://schemas.microsoft.com/office/drawing/2014/main" id="{CB4C0263-EC64-4000-9326-0737C035CA4F}"/>
                </a:ext>
              </a:extLst>
            </p:cNvPr>
            <p:cNvSpPr/>
            <p:nvPr/>
          </p:nvSpPr>
          <p:spPr>
            <a:xfrm>
              <a:off x="588910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年の公立病院勤務を経験する必要がある。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 name="Group 13">
            <a:extLst>
              <a:ext uri="{FF2B5EF4-FFF2-40B4-BE49-F238E27FC236}">
                <a16:creationId xmlns:a16="http://schemas.microsoft.com/office/drawing/2014/main" id="{ED6B3D51-63F3-466C-AC7F-3A74C98737C1}"/>
              </a:ext>
            </a:extLst>
          </p:cNvPr>
          <p:cNvGrpSpPr/>
          <p:nvPr/>
        </p:nvGrpSpPr>
        <p:grpSpPr>
          <a:xfrm>
            <a:off x="4145558" y="2852936"/>
            <a:ext cx="1627858" cy="3311724"/>
            <a:chOff x="4016896" y="2852936"/>
            <a:chExt cx="1627858" cy="3311724"/>
          </a:xfrm>
        </p:grpSpPr>
        <p:sp>
          <p:nvSpPr>
            <p:cNvPr id="25" name="片側の 2 つの角を丸めた四角形 16">
              <a:extLst>
                <a:ext uri="{FF2B5EF4-FFF2-40B4-BE49-F238E27FC236}">
                  <a16:creationId xmlns:a16="http://schemas.microsoft.com/office/drawing/2014/main" id="{5EE893C1-C319-44D6-9455-18988E6778A8}"/>
                </a:ext>
              </a:extLst>
            </p:cNvPr>
            <p:cNvSpPr/>
            <p:nvPr/>
          </p:nvSpPr>
          <p:spPr>
            <a:xfrm>
              <a:off x="40168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臨床研修（</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6" name="Rectangle 25">
              <a:extLst>
                <a:ext uri="{FF2B5EF4-FFF2-40B4-BE49-F238E27FC236}">
                  <a16:creationId xmlns:a16="http://schemas.microsoft.com/office/drawing/2014/main" id="{C88161D2-EFE8-4F79-BBD9-FFBD5708410B}"/>
                </a:ext>
              </a:extLst>
            </p:cNvPr>
            <p:cNvSpPr/>
            <p:nvPr/>
          </p:nvSpPr>
          <p:spPr>
            <a:xfrm>
              <a:off x="40168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年の臨床研修</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医師免許取得者の中には、海外校で臨床研修を受ける者も多い。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Group 8">
            <a:extLst>
              <a:ext uri="{FF2B5EF4-FFF2-40B4-BE49-F238E27FC236}">
                <a16:creationId xmlns:a16="http://schemas.microsoft.com/office/drawing/2014/main" id="{55D59D1F-E000-4066-801B-67F62D1D9C5E}"/>
              </a:ext>
            </a:extLst>
          </p:cNvPr>
          <p:cNvGrpSpPr/>
          <p:nvPr/>
        </p:nvGrpSpPr>
        <p:grpSpPr>
          <a:xfrm>
            <a:off x="7877001" y="2852936"/>
            <a:ext cx="1627858" cy="3311724"/>
            <a:chOff x="7877001" y="2852936"/>
            <a:chExt cx="1627858" cy="3311724"/>
          </a:xfrm>
        </p:grpSpPr>
        <p:sp>
          <p:nvSpPr>
            <p:cNvPr id="27" name="片側の 2 つの角を丸めた四角形 16">
              <a:extLst>
                <a:ext uri="{FF2B5EF4-FFF2-40B4-BE49-F238E27FC236}">
                  <a16:creationId xmlns:a16="http://schemas.microsoft.com/office/drawing/2014/main" id="{70BA9655-B948-44C7-A942-8EC1C04C44E4}"/>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その後</a:t>
              </a:r>
            </a:p>
          </p:txBody>
        </p:sp>
        <p:sp>
          <p:nvSpPr>
            <p:cNvPr id="28" name="Rectangle 27">
              <a:extLst>
                <a:ext uri="{FF2B5EF4-FFF2-40B4-BE49-F238E27FC236}">
                  <a16:creationId xmlns:a16="http://schemas.microsoft.com/office/drawing/2014/main" id="{2B0C8B96-91FC-4B77-9BC5-12E7D89A58E3}"/>
                </a:ext>
              </a:extLst>
            </p:cNvPr>
            <p:cNvSpPr/>
            <p:nvPr/>
          </p:nvSpPr>
          <p:spPr>
            <a:xfrm>
              <a:off x="7877001"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公立病院勤務の後は、民間医療機関への転職等の自由な活動が認められている。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主に、英国、豪州、シンガポール等の海外の医学校で専門分野の学位・認定を取得し、専門医となるものも少なくない。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0" name="Isosceles Triangle 29">
            <a:extLst>
              <a:ext uri="{FF2B5EF4-FFF2-40B4-BE49-F238E27FC236}">
                <a16:creationId xmlns:a16="http://schemas.microsoft.com/office/drawing/2014/main" id="{206498A4-3530-4886-B1F7-2C996CD8EBBA}"/>
              </a:ext>
            </a:extLst>
          </p:cNvPr>
          <p:cNvSpPr/>
          <p:nvPr/>
        </p:nvSpPr>
        <p:spPr>
          <a:xfrm rot="5400000">
            <a:off x="126377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Isosceles Triangle 35">
            <a:extLst>
              <a:ext uri="{FF2B5EF4-FFF2-40B4-BE49-F238E27FC236}">
                <a16:creationId xmlns:a16="http://schemas.microsoft.com/office/drawing/2014/main" id="{52530F76-A79B-4691-B85E-4AA20E28AA3D}"/>
              </a:ext>
            </a:extLst>
          </p:cNvPr>
          <p:cNvSpPr/>
          <p:nvPr/>
        </p:nvSpPr>
        <p:spPr>
          <a:xfrm rot="5400000">
            <a:off x="312890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Isosceles Triangle 36">
            <a:extLst>
              <a:ext uri="{FF2B5EF4-FFF2-40B4-BE49-F238E27FC236}">
                <a16:creationId xmlns:a16="http://schemas.microsoft.com/office/drawing/2014/main" id="{D3CCEF8A-E06B-4A60-8587-E91C68C68305}"/>
              </a:ext>
            </a:extLst>
          </p:cNvPr>
          <p:cNvSpPr/>
          <p:nvPr/>
        </p:nvSpPr>
        <p:spPr>
          <a:xfrm rot="5400000">
            <a:off x="499403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Isosceles Triangle 37">
            <a:extLst>
              <a:ext uri="{FF2B5EF4-FFF2-40B4-BE49-F238E27FC236}">
                <a16:creationId xmlns:a16="http://schemas.microsoft.com/office/drawing/2014/main" id="{A9C918F3-85EF-4B71-B159-F7A7852D3099}"/>
              </a:ext>
            </a:extLst>
          </p:cNvPr>
          <p:cNvSpPr/>
          <p:nvPr/>
        </p:nvSpPr>
        <p:spPr>
          <a:xfrm rot="5400000">
            <a:off x="6859160"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1">
            <a:extLst>
              <a:ext uri="{FF2B5EF4-FFF2-40B4-BE49-F238E27FC236}">
                <a16:creationId xmlns:a16="http://schemas.microsoft.com/office/drawing/2014/main" id="{E3E0FA61-7E4F-434E-95BA-D371B018146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675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7812AD-33B2-40DA-82C7-36E8933B74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5" name="Object 4" hidden="1">
                        <a:extLst>
                          <a:ext uri="{FF2B5EF4-FFF2-40B4-BE49-F238E27FC236}">
                            <a16:creationId xmlns:a16="http://schemas.microsoft.com/office/drawing/2014/main" id="{2C7812AD-33B2-40DA-82C7-36E8933B74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8" name="テキスト ボックス 7"/>
          <p:cNvSpPr txBox="1"/>
          <p:nvPr/>
        </p:nvSpPr>
        <p:spPr>
          <a:xfrm>
            <a:off x="200472" y="1124744"/>
            <a:ext cx="9505056" cy="17174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医療サービス、インフラ、労働力等のリソースが公的部門と民間部門とで非常に不均衡に配分されている結果、公的医療施設に所属している医療従事者の負担が増えている。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年のデータによると、公的部門の医療施設が国内の外来患者の約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％を受け入れており、公的医療施設の負担は大きい。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年以降は医学生が増加したものの、医学部を卒業した学生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で公的医療機関に就職するものは、</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終身雇用ではなく、臨時契約を結ぶ形で勤めている。これらの医師は常勤医師よりも収入が低く、福利厚生もほとんど受けられない状況である。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6552728" cy="91833"/>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AP</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contact doctors walk out to seek fairer treatment</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」、マレーシア保健省「</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Health White Paper for Malaysia</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Mondaq</a:t>
            </a:r>
            <a:endPar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9699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390164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外国人医療従事者がマレーシアの医療機関に勤務する上では、一定の条件が課せられている。</a:t>
            </a:r>
            <a:endParaRPr lang="en-SG"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国の医療ニーズに影響されて免許の取得条件や受入条件が変更されるため、常に最新情報を確認する必要がある。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Table 19">
            <a:extLst>
              <a:ext uri="{FF2B5EF4-FFF2-40B4-BE49-F238E27FC236}">
                <a16:creationId xmlns:a16="http://schemas.microsoft.com/office/drawing/2014/main" id="{F640AF61-FED0-4D70-B4AB-7D9C2F3EAB05}"/>
              </a:ext>
            </a:extLst>
          </p:cNvPr>
          <p:cNvGraphicFramePr>
            <a:graphicFrameLocks noGrp="1"/>
          </p:cNvGraphicFramePr>
          <p:nvPr>
            <p:extLst>
              <p:ext uri="{D42A27DB-BD31-4B8C-83A1-F6EECF244321}">
                <p14:modId xmlns:p14="http://schemas.microsoft.com/office/powerpoint/2010/main" val="448292664"/>
              </p:ext>
            </p:extLst>
          </p:nvPr>
        </p:nvGraphicFramePr>
        <p:xfrm>
          <a:off x="405554" y="2565320"/>
          <a:ext cx="9011940" cy="3528000"/>
        </p:xfrm>
        <a:graphic>
          <a:graphicData uri="http://schemas.openxmlformats.org/drawingml/2006/table">
            <a:tbl>
              <a:tblPr firstRow="1" bandRow="1">
                <a:tableStyleId>{5C22544A-7EE6-4342-B048-85BDC9FD1C3A}</a:tableStyleId>
              </a:tblPr>
              <a:tblGrid>
                <a:gridCol w="1667126">
                  <a:extLst>
                    <a:ext uri="{9D8B030D-6E8A-4147-A177-3AD203B41FA5}">
                      <a16:colId xmlns:a16="http://schemas.microsoft.com/office/drawing/2014/main" val="495493480"/>
                    </a:ext>
                  </a:extLst>
                </a:gridCol>
                <a:gridCol w="3672407">
                  <a:extLst>
                    <a:ext uri="{9D8B030D-6E8A-4147-A177-3AD203B41FA5}">
                      <a16:colId xmlns:a16="http://schemas.microsoft.com/office/drawing/2014/main" val="588009287"/>
                    </a:ext>
                  </a:extLst>
                </a:gridCol>
                <a:gridCol w="3672407">
                  <a:extLst>
                    <a:ext uri="{9D8B030D-6E8A-4147-A177-3AD203B41FA5}">
                      <a16:colId xmlns:a16="http://schemas.microsoft.com/office/drawing/2014/main" val="1219915375"/>
                    </a:ext>
                  </a:extLst>
                </a:gridCol>
              </a:tblGrid>
              <a:tr h="396000">
                <a:tc>
                  <a:txBody>
                    <a:bodyPr/>
                    <a:lstStyle/>
                    <a:p>
                      <a:endParaRPr lang="en-SG" sz="1200" dirty="0"/>
                    </a:p>
                  </a:txBody>
                  <a:tcPr anchor="ctr">
                    <a:solidFill>
                      <a:srgbClr val="3D6AA7"/>
                    </a:solidFill>
                  </a:tcPr>
                </a:tc>
                <a:tc>
                  <a:txBody>
                    <a:bodyPr/>
                    <a:lstStyle/>
                    <a:p>
                      <a:pPr algn="ct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aseline="0" dirty="0">
                          <a:ea typeface="HGP創英角ｺﾞｼｯｸUB" panose="020B0900000000000000" pitchFamily="50" charset="-128"/>
                        </a:rPr>
                        <a:t>外国人従事者の受入条件</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044000">
                <a:tc>
                  <a:txBody>
                    <a:bodyPr/>
                    <a:lstStyle/>
                    <a:p>
                      <a:pPr algn="ct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海外での</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年以上の臨床経験（指定医学部での学位取得者は</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年以上）等を条件に、外国人がマレーシア以外で取得した資格を活かしてマレーシアで医師・理学療法士として働くことを許可している。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rowSpan="3">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外国人受入枠は、保健省により決定され、医療人材過剰状態にある期間などは、日本の医療従事者資格保有者のマレーシアでの勤務許可を一時的に止めたり調整されることがある。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仮に、マレーシア政府から医師免許を得て勤務出来た場合でも、過去には「日本人患者のみを診察できる」など、限定的な条件が付けられる場合がある。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マレーシアの医学大学を卒業し、免許を取得した場合には、現地医師と同じ扱いにあたり、公立医療機関と民間医療機関の両方で働くことが出来る。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1044000">
                <a:tc>
                  <a:txBody>
                    <a:bodyPr/>
                    <a:lstStyle/>
                    <a:p>
                      <a:pPr algn="ct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歳以上、英語が堪能であること、看護師養成学校卒業後</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年以上の臨床現場経験があること等を条件に外国人の勤務を許可している。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2894392646"/>
                  </a:ext>
                </a:extLst>
              </a:tr>
              <a:tr h="1044000">
                <a:tc>
                  <a:txBody>
                    <a:bodyPr/>
                    <a:lstStyle/>
                    <a:p>
                      <a:pPr algn="ct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外国人の登録は配偶者がマレーシア人の場合を除き許可をしていない。</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3183016050"/>
                  </a:ext>
                </a:extLst>
              </a:tr>
            </a:tbl>
          </a:graphicData>
        </a:graphic>
      </p:graphicFrame>
      <p:grpSp>
        <p:nvGrpSpPr>
          <p:cNvPr id="25" name="グループ化 7">
            <a:extLst>
              <a:ext uri="{FF2B5EF4-FFF2-40B4-BE49-F238E27FC236}">
                <a16:creationId xmlns:a16="http://schemas.microsoft.com/office/drawing/2014/main" id="{AE38FA25-8BA4-4BBC-9B1D-DEA08CC48CA7}"/>
              </a:ext>
            </a:extLst>
          </p:cNvPr>
          <p:cNvGrpSpPr/>
          <p:nvPr/>
        </p:nvGrpSpPr>
        <p:grpSpPr>
          <a:xfrm>
            <a:off x="416496" y="2204864"/>
            <a:ext cx="9001000" cy="288032"/>
            <a:chOff x="4944173" y="2113806"/>
            <a:chExt cx="5861371" cy="288032"/>
          </a:xfrm>
        </p:grpSpPr>
        <p:cxnSp>
          <p:nvCxnSpPr>
            <p:cNvPr id="26" name="直線コネクタ 85">
              <a:extLst>
                <a:ext uri="{FF2B5EF4-FFF2-40B4-BE49-F238E27FC236}">
                  <a16:creationId xmlns:a16="http://schemas.microsoft.com/office/drawing/2014/main" id="{D03B309F-381C-4E41-8083-9FAECDCD6A5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3508877C-8062-472C-8D4F-520C1D401616}"/>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11">
            <a:extLst>
              <a:ext uri="{FF2B5EF4-FFF2-40B4-BE49-F238E27FC236}">
                <a16:creationId xmlns:a16="http://schemas.microsoft.com/office/drawing/2014/main" id="{71D33BBD-58FE-4291-8256-BB50B3B591D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18035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17909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F1AAB380-7493-401A-A82F-AEAC206EBB6D}"/>
              </a:ext>
            </a:extLst>
          </p:cNvPr>
          <p:cNvSpPr/>
          <p:nvPr/>
        </p:nvSpPr>
        <p:spPr>
          <a:xfrm>
            <a:off x="1640632" y="318768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Arrow: Right 45">
            <a:extLst>
              <a:ext uri="{FF2B5EF4-FFF2-40B4-BE49-F238E27FC236}">
                <a16:creationId xmlns:a16="http://schemas.microsoft.com/office/drawing/2014/main" id="{8B030499-02E8-4C24-8BA2-2880ED6AC609}"/>
              </a:ext>
            </a:extLst>
          </p:cNvPr>
          <p:cNvSpPr/>
          <p:nvPr/>
        </p:nvSpPr>
        <p:spPr>
          <a:xfrm>
            <a:off x="1640632" y="4208965"/>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Arrow: Right 46">
            <a:extLst>
              <a:ext uri="{FF2B5EF4-FFF2-40B4-BE49-F238E27FC236}">
                <a16:creationId xmlns:a16="http://schemas.microsoft.com/office/drawing/2014/main" id="{E57688AA-D860-4388-A70E-319DE1194A17}"/>
              </a:ext>
            </a:extLst>
          </p:cNvPr>
          <p:cNvSpPr/>
          <p:nvPr/>
        </p:nvSpPr>
        <p:spPr>
          <a:xfrm>
            <a:off x="1640632" y="528979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dirty="0"/>
              <a:t>外国人医療従事者</a:t>
            </a:r>
            <a:r>
              <a:rPr lang="ja-JP" altLang="en-US" sz="1400" dirty="0"/>
              <a:t>が、外国の医師免許にてマレーシアの医療機関で勤務することは可能だが、一定の条件が課せられている。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196349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sp>
        <p:nvSpPr>
          <p:cNvPr id="31" name="片側の 2 つの角を丸めた四角形 16">
            <a:extLst>
              <a:ext uri="{FF2B5EF4-FFF2-40B4-BE49-F238E27FC236}">
                <a16:creationId xmlns:a16="http://schemas.microsoft.com/office/drawing/2014/main" id="{5B31DC58-3522-4028-9608-2B00E4D2CE94}"/>
              </a:ext>
            </a:extLst>
          </p:cNvPr>
          <p:cNvSpPr/>
          <p:nvPr/>
        </p:nvSpPr>
        <p:spPr>
          <a:xfrm>
            <a:off x="414114"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医学校卒業</a:t>
            </a:r>
          </a:p>
        </p:txBody>
      </p:sp>
      <p:sp>
        <p:nvSpPr>
          <p:cNvPr id="32" name="Rectangle 31">
            <a:extLst>
              <a:ext uri="{FF2B5EF4-FFF2-40B4-BE49-F238E27FC236}">
                <a16:creationId xmlns:a16="http://schemas.microsoft.com/office/drawing/2014/main" id="{A8D7FC34-5747-40DA-8A90-BB473A82443B}"/>
              </a:ext>
            </a:extLst>
          </p:cNvPr>
          <p:cNvSpPr/>
          <p:nvPr/>
        </p:nvSpPr>
        <p:spPr>
          <a:xfrm>
            <a:off x="414114" y="2983543"/>
            <a:ext cx="1627858" cy="883406"/>
          </a:xfrm>
          <a:prstGeom prst="rect">
            <a:avLst/>
          </a:prstGeom>
          <a:solidFill>
            <a:schemeClr val="bg2">
              <a:lumMod val="20000"/>
              <a:lumOff val="80000"/>
            </a:schemeClr>
          </a:solidFill>
        </p:spPr>
        <p:txBody>
          <a:bodyPr wrap="square" rtlCol="0" anchor="ctr">
            <a:noAutofit/>
          </a:bodyPr>
          <a:lstStyle/>
          <a:p>
            <a:r>
              <a:rPr lang="ja-JP" altLang="en-US" sz="1200" dirty="0"/>
              <a:t>マレーシアの医学大学を卒業し、免許を取得した場合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片側の 2 つの角を丸めた四角形 16">
            <a:extLst>
              <a:ext uri="{FF2B5EF4-FFF2-40B4-BE49-F238E27FC236}">
                <a16:creationId xmlns:a16="http://schemas.microsoft.com/office/drawing/2014/main" id="{1F61C2CE-8872-4950-9D90-E055EA75F54B}"/>
              </a:ext>
            </a:extLst>
          </p:cNvPr>
          <p:cNvSpPr/>
          <p:nvPr/>
        </p:nvSpPr>
        <p:spPr>
          <a:xfrm>
            <a:off x="2279836"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35" name="Rectangle 34">
            <a:extLst>
              <a:ext uri="{FF2B5EF4-FFF2-40B4-BE49-F238E27FC236}">
                <a16:creationId xmlns:a16="http://schemas.microsoft.com/office/drawing/2014/main" id="{200715FB-1A97-4255-BA13-EC78F7BBBBE5}"/>
              </a:ext>
            </a:extLst>
          </p:cNvPr>
          <p:cNvSpPr/>
          <p:nvPr/>
        </p:nvSpPr>
        <p:spPr>
          <a:xfrm>
            <a:off x="2279836" y="2983543"/>
            <a:ext cx="1627858" cy="3047265"/>
          </a:xfrm>
          <a:prstGeom prst="rect">
            <a:avLst/>
          </a:prstGeom>
          <a:solidFill>
            <a:schemeClr val="bg2">
              <a:lumMod val="20000"/>
              <a:lumOff val="80000"/>
            </a:schemeClr>
          </a:solidFill>
        </p:spPr>
        <p:txBody>
          <a:bodyPr wrap="square" rtlCol="0" anchor="ctr">
            <a:noAutofit/>
          </a:bodyPr>
          <a:lstStyle/>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全ての</a:t>
            </a:r>
            <a:r>
              <a:rPr lang="zh-CN"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外国人医療従事者</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も保健省の医学評議会（</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に医師登録を行う必要がある。</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通常、外国人医師は雇用主に直接応募し、雇用主が</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MMC</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に登録、免許申請を行う。</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片側の 2 つの角を丸めた四角形 16">
            <a:extLst>
              <a:ext uri="{FF2B5EF4-FFF2-40B4-BE49-F238E27FC236}">
                <a16:creationId xmlns:a16="http://schemas.microsoft.com/office/drawing/2014/main" id="{CAF30C3E-8A23-40DD-BEDD-1974A15BC315}"/>
              </a:ext>
            </a:extLst>
          </p:cNvPr>
          <p:cNvSpPr/>
          <p:nvPr/>
        </p:nvSpPr>
        <p:spPr>
          <a:xfrm>
            <a:off x="6011280"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就業先医療機関</a:t>
            </a:r>
          </a:p>
        </p:txBody>
      </p:sp>
      <p:sp>
        <p:nvSpPr>
          <p:cNvPr id="43" name="片側の 2 つの角を丸めた四角形 16">
            <a:extLst>
              <a:ext uri="{FF2B5EF4-FFF2-40B4-BE49-F238E27FC236}">
                <a16:creationId xmlns:a16="http://schemas.microsoft.com/office/drawing/2014/main" id="{DFC686A6-67C5-416C-8C56-F80679AEE2A6}"/>
              </a:ext>
            </a:extLst>
          </p:cNvPr>
          <p:cNvSpPr/>
          <p:nvPr/>
        </p:nvSpPr>
        <p:spPr>
          <a:xfrm>
            <a:off x="4145558"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免許の取得条件</a:t>
            </a:r>
          </a:p>
        </p:txBody>
      </p:sp>
      <p:sp>
        <p:nvSpPr>
          <p:cNvPr id="45" name="Rectangle 44">
            <a:extLst>
              <a:ext uri="{FF2B5EF4-FFF2-40B4-BE49-F238E27FC236}">
                <a16:creationId xmlns:a16="http://schemas.microsoft.com/office/drawing/2014/main" id="{02AF868A-F168-41D2-9744-761DA7C612E3}"/>
              </a:ext>
            </a:extLst>
          </p:cNvPr>
          <p:cNvSpPr/>
          <p:nvPr/>
        </p:nvSpPr>
        <p:spPr>
          <a:xfrm>
            <a:off x="4145558" y="2983544"/>
            <a:ext cx="1627858" cy="883406"/>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前ページ「免許の取得条件」に応じて、医療免許を取得する。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Rectangle 52">
            <a:extLst>
              <a:ext uri="{FF2B5EF4-FFF2-40B4-BE49-F238E27FC236}">
                <a16:creationId xmlns:a16="http://schemas.microsoft.com/office/drawing/2014/main" id="{E0B74D8E-6A3F-47A2-B81D-E2E8F391D899}"/>
              </a:ext>
            </a:extLst>
          </p:cNvPr>
          <p:cNvSpPr/>
          <p:nvPr/>
        </p:nvSpPr>
        <p:spPr>
          <a:xfrm>
            <a:off x="414114" y="5062318"/>
            <a:ext cx="1627858" cy="968489"/>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認定医学校以外を卒業し、</a:t>
            </a:r>
            <a:r>
              <a:rPr lang="ja-JP" altLang="en-US" sz="1200" dirty="0"/>
              <a:t>海外で</a:t>
            </a:r>
            <a:r>
              <a:rPr lang="en-US" altLang="ja-JP" sz="1200" dirty="0"/>
              <a:t>3</a:t>
            </a:r>
            <a:r>
              <a:rPr lang="ja-JP" altLang="en-US" sz="1200" dirty="0"/>
              <a:t>年以上の臨床経験を得ている場合</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2C4B2668-DBC6-4C5A-9F62-3BD5FF2D4552}"/>
              </a:ext>
            </a:extLst>
          </p:cNvPr>
          <p:cNvSpPr/>
          <p:nvPr/>
        </p:nvSpPr>
        <p:spPr>
          <a:xfrm>
            <a:off x="6011280" y="2979924"/>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公立／民間医療機関で勤務することが出来る。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Group 59">
            <a:extLst>
              <a:ext uri="{FF2B5EF4-FFF2-40B4-BE49-F238E27FC236}">
                <a16:creationId xmlns:a16="http://schemas.microsoft.com/office/drawing/2014/main" id="{E9B499AA-E067-49CC-AD54-C0CB27B5A41C}"/>
              </a:ext>
            </a:extLst>
          </p:cNvPr>
          <p:cNvGrpSpPr/>
          <p:nvPr/>
        </p:nvGrpSpPr>
        <p:grpSpPr>
          <a:xfrm>
            <a:off x="7877001" y="2502416"/>
            <a:ext cx="1627858" cy="3528392"/>
            <a:chOff x="7877001" y="2852936"/>
            <a:chExt cx="1627858" cy="3528392"/>
          </a:xfrm>
        </p:grpSpPr>
        <p:sp>
          <p:nvSpPr>
            <p:cNvPr id="62" name="片側の 2 つの角を丸めた四角形 16">
              <a:extLst>
                <a:ext uri="{FF2B5EF4-FFF2-40B4-BE49-F238E27FC236}">
                  <a16:creationId xmlns:a16="http://schemas.microsoft.com/office/drawing/2014/main" id="{BF4EED43-B9BC-414C-982E-9D4BE6FE5FA9}"/>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就労ビザ取得</a:t>
              </a:r>
            </a:p>
          </p:txBody>
        </p:sp>
        <p:sp>
          <p:nvSpPr>
            <p:cNvPr id="63" name="Rectangle 62">
              <a:extLst>
                <a:ext uri="{FF2B5EF4-FFF2-40B4-BE49-F238E27FC236}">
                  <a16:creationId xmlns:a16="http://schemas.microsoft.com/office/drawing/2014/main" id="{E7275DEB-1C36-4288-AF92-79768F72BACB}"/>
                </a:ext>
              </a:extLst>
            </p:cNvPr>
            <p:cNvSpPr/>
            <p:nvPr/>
          </p:nvSpPr>
          <p:spPr>
            <a:xfrm>
              <a:off x="7877001" y="3334063"/>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雇用主は、就労ビザ（</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Pass</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）申請を行う必要がある。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3" name="テキスト ボックス 11">
            <a:extLst>
              <a:ext uri="{FF2B5EF4-FFF2-40B4-BE49-F238E27FC236}">
                <a16:creationId xmlns:a16="http://schemas.microsoft.com/office/drawing/2014/main" id="{A1C51B0D-0EF9-4A67-9F0D-3E6E5CFF4432}"/>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Malaysia Medical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SG" sz="800" b="1" dirty="0"/>
              <a:t>Doctor's Registration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41">
            <a:extLst>
              <a:ext uri="{FF2B5EF4-FFF2-40B4-BE49-F238E27FC236}">
                <a16:creationId xmlns:a16="http://schemas.microsoft.com/office/drawing/2014/main" id="{DA88F50D-EAD4-40D8-9A81-5B14E5573C3C}"/>
              </a:ext>
            </a:extLst>
          </p:cNvPr>
          <p:cNvSpPr/>
          <p:nvPr/>
        </p:nvSpPr>
        <p:spPr>
          <a:xfrm>
            <a:off x="414114" y="3952032"/>
            <a:ext cx="1627858" cy="1038277"/>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認定医学校を卒業し、</a:t>
            </a:r>
            <a:endParaRPr lang="en-SG" altLang="ja-JP" sz="1200" dirty="0"/>
          </a:p>
          <a:p>
            <a:r>
              <a:rPr lang="ja-JP" altLang="en-US" sz="1200" dirty="0"/>
              <a:t>海外で</a:t>
            </a:r>
            <a:r>
              <a:rPr lang="en-US" altLang="ja-JP" sz="1200" dirty="0"/>
              <a:t>2</a:t>
            </a:r>
            <a:r>
              <a:rPr lang="ja-JP" altLang="en-US" sz="1200" dirty="0"/>
              <a:t>年以上の臨床経験を得ている場合</a:t>
            </a:r>
            <a:endParaRPr lang="en-SG" altLang="ja-JP" sz="1200" dirty="0"/>
          </a:p>
          <a:p>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（マレーシア人と婚姻関係にあれば免除）</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7854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863053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マレーシア／医療関連／医療サービス</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52154" y="2238792"/>
            <a:ext cx="544186" cy="1691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8" name="Chart 50">
            <a:extLst>
              <a:ext uri="{FF2B5EF4-FFF2-40B4-BE49-F238E27FC236}">
                <a16:creationId xmlns:a16="http://schemas.microsoft.com/office/drawing/2014/main" id="{BE1A8624-3E26-4013-AB4F-C600A9A3B6DC}"/>
              </a:ext>
            </a:extLst>
          </p:cNvPr>
          <p:cNvGraphicFramePr/>
          <p:nvPr>
            <p:custDataLst>
              <p:tags r:id="rId3"/>
            </p:custDataLst>
            <p:extLst>
              <p:ext uri="{D42A27DB-BD31-4B8C-83A1-F6EECF244321}">
                <p14:modId xmlns:p14="http://schemas.microsoft.com/office/powerpoint/2010/main" val="2641390335"/>
              </p:ext>
            </p:extLst>
          </p:nvPr>
        </p:nvGraphicFramePr>
        <p:xfrm>
          <a:off x="544513" y="2351088"/>
          <a:ext cx="8739187" cy="3500437"/>
        </p:xfrm>
        <a:graphic>
          <a:graphicData uri="http://schemas.openxmlformats.org/drawingml/2006/chart">
            <c:chart xmlns:c="http://schemas.openxmlformats.org/drawingml/2006/chart" xmlns:r="http://schemas.openxmlformats.org/officeDocument/2006/relationships" r:id="rId28"/>
          </a:graphicData>
        </a:graphic>
      </p:graphicFrame>
      <p:sp>
        <p:nvSpPr>
          <p:cNvPr id="9" name="テキスト プレースホルダ 9">
            <a:extLst>
              <a:ext uri="{FF2B5EF4-FFF2-40B4-BE49-F238E27FC236}">
                <a16:creationId xmlns:a16="http://schemas.microsoft.com/office/drawing/2014/main" id="{35C6A046-CD27-2A04-F99D-A0FD3B64C4EF}"/>
              </a:ext>
            </a:extLst>
          </p:cNvPr>
          <p:cNvSpPr>
            <a:spLocks noGrp="1"/>
          </p:cNvSpPr>
          <p:nvPr>
            <p:custDataLst>
              <p:tags r:id="rId4"/>
            </p:custDataLst>
          </p:nvPr>
        </p:nvSpPr>
        <p:spPr bwMode="auto">
          <a:xfrm>
            <a:off x="227210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1B1DB0BE-48D6-11EC-76DD-FB53057B2F44}"/>
              </a:ext>
            </a:extLst>
          </p:cNvPr>
          <p:cNvSpPr>
            <a:spLocks noGrp="1"/>
          </p:cNvSpPr>
          <p:nvPr>
            <p:custDataLst>
              <p:tags r:id="rId5"/>
            </p:custDataLst>
          </p:nvPr>
        </p:nvSpPr>
        <p:spPr bwMode="auto">
          <a:xfrm>
            <a:off x="10334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16" name="テキスト プレースホルダ 9">
            <a:extLst>
              <a:ext uri="{FF2B5EF4-FFF2-40B4-BE49-F238E27FC236}">
                <a16:creationId xmlns:a16="http://schemas.microsoft.com/office/drawing/2014/main" id="{44C902CC-C624-A61B-D8A1-EEB032064838}"/>
              </a:ext>
            </a:extLst>
          </p:cNvPr>
          <p:cNvSpPr>
            <a:spLocks noGrp="1"/>
          </p:cNvSpPr>
          <p:nvPr>
            <p:custDataLst>
              <p:tags r:id="rId6"/>
            </p:custDataLst>
          </p:nvPr>
        </p:nvSpPr>
        <p:spPr bwMode="auto">
          <a:xfrm>
            <a:off x="580871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latin typeface="+mj-lt"/>
              </a:rPr>
              <a:pPr marL="0" indent="0" algn="ctr">
                <a:spcBef>
                  <a:spcPct val="0"/>
                </a:spcBef>
                <a:buNone/>
              </a:pPr>
              <a:t>12</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469F812B-DA91-31E9-C1DD-8B32D250B5F6}"/>
              </a:ext>
            </a:extLst>
          </p:cNvPr>
          <p:cNvSpPr>
            <a:spLocks noGrp="1"/>
          </p:cNvSpPr>
          <p:nvPr>
            <p:custDataLst>
              <p:tags r:id="rId7"/>
            </p:custDataLst>
          </p:nvPr>
        </p:nvSpPr>
        <p:spPr bwMode="auto">
          <a:xfrm>
            <a:off x="384254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latin typeface="+mj-lt"/>
              </a:rPr>
              <a:pPr marL="0" indent="0" algn="ctr">
                <a:spcBef>
                  <a:spcPct val="0"/>
                </a:spcBef>
                <a:buNone/>
              </a:pPr>
              <a:t>07</a:t>
            </a:fld>
            <a:endParaRPr kumimoji="0"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1E64D698-C3B0-B6F9-6E21-DAF74EF179A1}"/>
              </a:ext>
            </a:extLst>
          </p:cNvPr>
          <p:cNvSpPr>
            <a:spLocks noGrp="1"/>
          </p:cNvSpPr>
          <p:nvPr>
            <p:custDataLst>
              <p:tags r:id="rId8"/>
            </p:custDataLst>
          </p:nvPr>
        </p:nvSpPr>
        <p:spPr bwMode="auto">
          <a:xfrm>
            <a:off x="42329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latin typeface="+mj-lt"/>
              </a:rPr>
              <a:pPr marL="0" indent="0" algn="ctr">
                <a:spcBef>
                  <a:spcPct val="0"/>
                </a:spcBef>
                <a:buNone/>
              </a:pPr>
              <a:t>08</a:t>
            </a:fld>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958006EE-AC42-6CCF-E33A-74C800066A4C}"/>
              </a:ext>
            </a:extLst>
          </p:cNvPr>
          <p:cNvSpPr>
            <a:spLocks noGrp="1"/>
          </p:cNvSpPr>
          <p:nvPr>
            <p:custDataLst>
              <p:tags r:id="rId9"/>
            </p:custDataLst>
          </p:nvPr>
        </p:nvSpPr>
        <p:spPr bwMode="auto">
          <a:xfrm>
            <a:off x="14966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E7848401-5E14-061C-1AFB-60B9F0A13629}"/>
              </a:ext>
            </a:extLst>
          </p:cNvPr>
          <p:cNvSpPr>
            <a:spLocks noGrp="1"/>
          </p:cNvSpPr>
          <p:nvPr>
            <p:custDataLst>
              <p:tags r:id="rId10"/>
            </p:custDataLst>
          </p:nvPr>
        </p:nvSpPr>
        <p:spPr bwMode="auto">
          <a:xfrm>
            <a:off x="186094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AC9320C2-730D-97EE-9456-2ECA971D5A97}"/>
              </a:ext>
            </a:extLst>
          </p:cNvPr>
          <p:cNvSpPr>
            <a:spLocks noGrp="1"/>
          </p:cNvSpPr>
          <p:nvPr>
            <p:custDataLst>
              <p:tags r:id="rId11"/>
            </p:custDataLst>
          </p:nvPr>
        </p:nvSpPr>
        <p:spPr bwMode="auto">
          <a:xfrm>
            <a:off x="344328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latin typeface="+mj-lt"/>
              </a:rPr>
              <a:pPr marL="0" indent="0" algn="ctr">
                <a:spcBef>
                  <a:spcPct val="0"/>
                </a:spcBef>
                <a:buNone/>
              </a:pPr>
              <a:t>06</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5E35AB7E-369D-7096-47E6-43EE3FE6ACF9}"/>
              </a:ext>
            </a:extLst>
          </p:cNvPr>
          <p:cNvSpPr>
            <a:spLocks noGrp="1"/>
          </p:cNvSpPr>
          <p:nvPr>
            <p:custDataLst>
              <p:tags r:id="rId12"/>
            </p:custDataLst>
          </p:nvPr>
        </p:nvSpPr>
        <p:spPr bwMode="auto">
          <a:xfrm>
            <a:off x="2644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latin typeface="+mj-lt"/>
              </a:rPr>
              <a:pPr marL="0" indent="0" algn="ctr">
                <a:spcBef>
                  <a:spcPct val="0"/>
                </a:spcBef>
                <a:buNone/>
              </a:pPr>
              <a:t>04</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8E72238F-89AD-368C-5E55-ACBDA96D9D0D}"/>
              </a:ext>
            </a:extLst>
          </p:cNvPr>
          <p:cNvSpPr>
            <a:spLocks noGrp="1"/>
          </p:cNvSpPr>
          <p:nvPr>
            <p:custDataLst>
              <p:tags r:id="rId13"/>
            </p:custDataLst>
          </p:nvPr>
        </p:nvSpPr>
        <p:spPr bwMode="auto">
          <a:xfrm>
            <a:off x="305593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latin typeface="+mj-lt"/>
              </a:rPr>
              <a:pPr marL="0" indent="0" algn="ctr">
                <a:spcBef>
                  <a:spcPct val="0"/>
                </a:spcBef>
                <a:buNone/>
              </a:pPr>
              <a:t>05</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8B849332-A048-ED73-CE34-7EEA4C817F7B}"/>
              </a:ext>
            </a:extLst>
          </p:cNvPr>
          <p:cNvSpPr>
            <a:spLocks noGrp="1"/>
          </p:cNvSpPr>
          <p:nvPr>
            <p:custDataLst>
              <p:tags r:id="rId14"/>
            </p:custDataLst>
          </p:nvPr>
        </p:nvSpPr>
        <p:spPr bwMode="auto">
          <a:xfrm>
            <a:off x="461327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latin typeface="+mj-lt"/>
              </a:rPr>
              <a:pPr marL="0" indent="0" algn="ctr">
                <a:spcBef>
                  <a:spcPct val="0"/>
                </a:spcBef>
                <a:buNone/>
              </a:pPr>
              <a:t>09</a:t>
            </a:fld>
            <a:endParaRPr kumimoji="0"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CB02E545-8068-25CE-63F9-3263BD940810}"/>
              </a:ext>
            </a:extLst>
          </p:cNvPr>
          <p:cNvSpPr>
            <a:spLocks noGrp="1"/>
          </p:cNvSpPr>
          <p:nvPr>
            <p:custDataLst>
              <p:tags r:id="rId15"/>
            </p:custDataLst>
          </p:nvPr>
        </p:nvSpPr>
        <p:spPr bwMode="auto">
          <a:xfrm>
            <a:off x="501185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latin typeface="+mj-lt"/>
              </a:rPr>
              <a:pPr marL="0" indent="0" algn="ctr">
                <a:spcBef>
                  <a:spcPct val="0"/>
                </a:spcBef>
                <a:buNone/>
              </a:pPr>
              <a:t>10</a:t>
            </a:fld>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90889BB0-4630-4A89-5222-EA53199B0113}"/>
              </a:ext>
            </a:extLst>
          </p:cNvPr>
          <p:cNvSpPr>
            <a:spLocks noGrp="1"/>
          </p:cNvSpPr>
          <p:nvPr>
            <p:custDataLst>
              <p:tags r:id="rId16"/>
            </p:custDataLst>
          </p:nvPr>
        </p:nvSpPr>
        <p:spPr bwMode="auto">
          <a:xfrm>
            <a:off x="541042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latin typeface="+mj-lt"/>
              </a:rPr>
              <a:pPr marL="0" indent="0" algn="ctr">
                <a:spcBef>
                  <a:spcPct val="0"/>
                </a:spcBef>
                <a:buNone/>
              </a:pPr>
              <a:t>11</a:t>
            </a:fld>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D232E08E-785F-B0BE-2CFA-B3B497F5BA8F}"/>
              </a:ext>
            </a:extLst>
          </p:cNvPr>
          <p:cNvSpPr>
            <a:spLocks noGrp="1"/>
          </p:cNvSpPr>
          <p:nvPr>
            <p:custDataLst>
              <p:tags r:id="rId17"/>
            </p:custDataLst>
          </p:nvPr>
        </p:nvSpPr>
        <p:spPr bwMode="auto">
          <a:xfrm>
            <a:off x="618254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latin typeface="+mj-lt"/>
              </a:rPr>
              <a:pPr marL="0" indent="0" algn="ctr">
                <a:spcBef>
                  <a:spcPct val="0"/>
                </a:spcBef>
                <a:buNone/>
              </a:pPr>
              <a:t>13</a:t>
            </a:fld>
            <a:endParaRPr kumimoji="0"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C3925C2B-2B6F-0A40-5EE0-A687CAD65954}"/>
              </a:ext>
            </a:extLst>
          </p:cNvPr>
          <p:cNvSpPr>
            <a:spLocks noGrp="1"/>
          </p:cNvSpPr>
          <p:nvPr>
            <p:custDataLst>
              <p:tags r:id="rId18"/>
            </p:custDataLst>
          </p:nvPr>
        </p:nvSpPr>
        <p:spPr bwMode="auto">
          <a:xfrm>
            <a:off x="657583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2813B469-F604-B21F-9232-EAAF48CBDEF5}"/>
              </a:ext>
            </a:extLst>
          </p:cNvPr>
          <p:cNvSpPr>
            <a:spLocks noGrp="1"/>
          </p:cNvSpPr>
          <p:nvPr>
            <p:custDataLst>
              <p:tags r:id="rId19"/>
            </p:custDataLst>
          </p:nvPr>
        </p:nvSpPr>
        <p:spPr bwMode="auto">
          <a:xfrm>
            <a:off x="774707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75F2E11-668F-4D45-B5F4-262BE7314B82}" type="datetime'''''''''''''''''''''''''''''''''''''''''''''''''''1''''7'">
              <a:rPr kumimoji="0" lang="ja-JP" altLang="en-US" sz="1000" smtClean="0">
                <a:latin typeface="+mj-lt"/>
              </a:rPr>
              <a:pPr/>
              <a:t>17</a:t>
            </a:fld>
            <a:endParaRPr kumimoji="0"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4BF824DC-8723-6350-80CB-0883F80F32CC}"/>
              </a:ext>
            </a:extLst>
          </p:cNvPr>
          <p:cNvSpPr>
            <a:spLocks noGrp="1"/>
          </p:cNvSpPr>
          <p:nvPr>
            <p:custDataLst>
              <p:tags r:id="rId20"/>
            </p:custDataLst>
          </p:nvPr>
        </p:nvSpPr>
        <p:spPr bwMode="auto">
          <a:xfrm>
            <a:off x="696922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948E4B16-B448-7C04-4239-6A1A9444CEEA}"/>
              </a:ext>
            </a:extLst>
          </p:cNvPr>
          <p:cNvSpPr>
            <a:spLocks noGrp="1"/>
          </p:cNvSpPr>
          <p:nvPr>
            <p:custDataLst>
              <p:tags r:id="rId21"/>
            </p:custDataLst>
          </p:nvPr>
        </p:nvSpPr>
        <p:spPr bwMode="auto">
          <a:xfrm>
            <a:off x="736261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140DCB-A400-4A4B-B503-645F388FBBF2}" type="datetime'''''''''''''''''''''''''''''''''''1''''''''''''''''''''6'">
              <a:rPr kumimoji="0" lang="ja-JP" altLang="en-US" sz="1000" smtClean="0">
                <a:latin typeface="+mj-lt"/>
              </a:rPr>
              <a:pPr/>
              <a:t>16</a:t>
            </a:fld>
            <a:endParaRPr kumimoji="0"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B6D40C03-390A-1075-1B9A-8D32CB6030C8}"/>
              </a:ext>
            </a:extLst>
          </p:cNvPr>
          <p:cNvSpPr>
            <a:spLocks noGrp="1"/>
          </p:cNvSpPr>
          <p:nvPr>
            <p:custDataLst>
              <p:tags r:id="rId22"/>
            </p:custDataLst>
          </p:nvPr>
        </p:nvSpPr>
        <p:spPr bwMode="auto">
          <a:xfrm>
            <a:off x="813153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E0409C-6E7A-4006-9D45-CC1E9965BE7E}" type="datetime'''''''''''''1''''''''''''''''''''''''''''''''8'''''''''">
              <a:rPr kumimoji="0" lang="ja-JP" altLang="en-US" sz="1000" smtClean="0">
                <a:latin typeface="+mj-lt"/>
              </a:rPr>
              <a:pPr/>
              <a:t>18</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12D9685C-98D9-22B7-311E-E3D3F19A5F87}"/>
              </a:ext>
            </a:extLst>
          </p:cNvPr>
          <p:cNvSpPr>
            <a:spLocks noGrp="1"/>
          </p:cNvSpPr>
          <p:nvPr>
            <p:custDataLst>
              <p:tags r:id="rId23"/>
            </p:custDataLst>
          </p:nvPr>
        </p:nvSpPr>
        <p:spPr bwMode="auto">
          <a:xfrm>
            <a:off x="85450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1F305D-4ACB-4D62-9D64-A5BDD61FC163}" type="datetime'''''''''''1''''''''''9'''''''''''">
              <a:rPr kumimoji="0" lang="ja-JP" altLang="en-US" sz="1000" smtClean="0">
                <a:latin typeface="+mj-lt"/>
              </a:rPr>
              <a:pPr/>
              <a:t>19</a:t>
            </a:fld>
            <a:endParaRPr kumimoji="0"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4A554543-7705-ABBD-CBD2-DBD0CFA5B3C5}"/>
              </a:ext>
            </a:extLst>
          </p:cNvPr>
          <p:cNvSpPr>
            <a:spLocks noGrp="1"/>
          </p:cNvSpPr>
          <p:nvPr>
            <p:custDataLst>
              <p:tags r:id="rId24"/>
            </p:custDataLst>
          </p:nvPr>
        </p:nvSpPr>
        <p:spPr bwMode="auto">
          <a:xfrm>
            <a:off x="8913440" y="5838825"/>
            <a:ext cx="215106"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2020</a:t>
            </a:r>
            <a:endParaRPr kumimoji="0" lang="ja-JP" altLang="en-US" sz="800" dirty="0">
              <a:latin typeface="+mj-lt"/>
              <a:sym typeface="+mn-lt"/>
            </a:endParaRPr>
          </a:p>
        </p:txBody>
      </p:sp>
    </p:spTree>
    <p:extLst>
      <p:ext uri="{BB962C8B-B14F-4D97-AF65-F5344CB8AC3E}">
        <p14:creationId xmlns:p14="http://schemas.microsoft.com/office/powerpoint/2010/main" val="245553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70">
            <a:extLst>
              <a:ext uri="{FF2B5EF4-FFF2-40B4-BE49-F238E27FC236}">
                <a16:creationId xmlns:a16="http://schemas.microsoft.com/office/drawing/2014/main" id="{C6F9C0D7-FFA8-FB99-79EC-D95F99D9D142}"/>
              </a:ext>
            </a:extLst>
          </p:cNvPr>
          <p:cNvGraphicFramePr/>
          <p:nvPr>
            <p:custDataLst>
              <p:tags r:id="rId1"/>
            </p:custDataLst>
            <p:extLst>
              <p:ext uri="{D42A27DB-BD31-4B8C-83A1-F6EECF244321}">
                <p14:modId xmlns:p14="http://schemas.microsoft.com/office/powerpoint/2010/main" val="1533084956"/>
              </p:ext>
            </p:extLst>
          </p:nvPr>
        </p:nvGraphicFramePr>
        <p:xfrm>
          <a:off x="6996937" y="3279902"/>
          <a:ext cx="2498725" cy="2498725"/>
        </p:xfrm>
        <a:graphic>
          <a:graphicData uri="http://schemas.openxmlformats.org/drawingml/2006/chart">
            <c:chart xmlns:c="http://schemas.openxmlformats.org/drawingml/2006/chart" xmlns:r="http://schemas.openxmlformats.org/officeDocument/2006/relationships" r:id="rId38"/>
          </a:graphicData>
        </a:graphic>
      </p:graphicFrame>
      <p:graphicFrame>
        <p:nvGraphicFramePr>
          <p:cNvPr id="12" name="Chart 49">
            <a:extLst>
              <a:ext uri="{FF2B5EF4-FFF2-40B4-BE49-F238E27FC236}">
                <a16:creationId xmlns:a16="http://schemas.microsoft.com/office/drawing/2014/main" id="{95683486-6B7B-B03B-A441-7EADF1CCA491}"/>
              </a:ext>
            </a:extLst>
          </p:cNvPr>
          <p:cNvGraphicFramePr/>
          <p:nvPr>
            <p:custDataLst>
              <p:tags r:id="rId2"/>
            </p:custDataLst>
            <p:extLst>
              <p:ext uri="{D42A27DB-BD31-4B8C-83A1-F6EECF244321}">
                <p14:modId xmlns:p14="http://schemas.microsoft.com/office/powerpoint/2010/main" val="4001691502"/>
              </p:ext>
            </p:extLst>
          </p:nvPr>
        </p:nvGraphicFramePr>
        <p:xfrm>
          <a:off x="549275" y="2743200"/>
          <a:ext cx="5468938" cy="3260725"/>
        </p:xfrm>
        <a:graphic>
          <a:graphicData uri="http://schemas.openxmlformats.org/drawingml/2006/chart">
            <c:chart xmlns:c="http://schemas.openxmlformats.org/drawingml/2006/chart" xmlns:r="http://schemas.openxmlformats.org/officeDocument/2006/relationships" r:id="rId39"/>
          </a:graphicData>
        </a:graphic>
      </p:graphicFrame>
      <p:sp>
        <p:nvSpPr>
          <p:cNvPr id="18" name="テキスト プレースホルダ 9">
            <a:extLst>
              <a:ext uri="{FF2B5EF4-FFF2-40B4-BE49-F238E27FC236}">
                <a16:creationId xmlns:a16="http://schemas.microsoft.com/office/drawing/2014/main" id="{DE5F9F49-11AA-C16C-8AAC-166E9A9900E7}"/>
              </a:ext>
            </a:extLst>
          </p:cNvPr>
          <p:cNvSpPr>
            <a:spLocks noGrp="1"/>
          </p:cNvSpPr>
          <p:nvPr>
            <p:custDataLst>
              <p:tags r:id="rId3"/>
            </p:custDataLst>
          </p:nvPr>
        </p:nvSpPr>
        <p:spPr bwMode="gray">
          <a:xfrm>
            <a:off x="433388" y="5845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EE3FF2A-C9B8-4951-BA67-490143D08933}" type="datetime'''''''''''''''''0'''''''''''''">
              <a:rPr lang="en-US" altLang="en-US" sz="1000" smtClean="0">
                <a:latin typeface="+mj-lt"/>
              </a:rPr>
              <a:pPr/>
              <a:t>0</a:t>
            </a:fld>
            <a:endParaRPr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4281A9E0-C0D3-504B-3D8D-D9C45CBB305B}"/>
              </a:ext>
            </a:extLst>
          </p:cNvPr>
          <p:cNvSpPr>
            <a:spLocks noGrp="1"/>
          </p:cNvSpPr>
          <p:nvPr>
            <p:custDataLst>
              <p:tags r:id="rId4"/>
            </p:custDataLst>
          </p:nvPr>
        </p:nvSpPr>
        <p:spPr bwMode="auto">
          <a:xfrm>
            <a:off x="1016000" y="60071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2018</a:t>
            </a:r>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92FA38E9-9AE7-6C3D-5AFD-72B9BD442FAA}"/>
              </a:ext>
            </a:extLst>
          </p:cNvPr>
          <p:cNvSpPr>
            <a:spLocks noGrp="1"/>
          </p:cNvSpPr>
          <p:nvPr>
            <p:custDataLst>
              <p:tags r:id="rId5"/>
            </p:custDataLst>
          </p:nvPr>
        </p:nvSpPr>
        <p:spPr bwMode="auto">
          <a:xfrm>
            <a:off x="2146300"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19</a:t>
            </a:r>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793B982C-886A-BBD5-C508-68F9206F44C4}"/>
              </a:ext>
            </a:extLst>
          </p:cNvPr>
          <p:cNvSpPr>
            <a:spLocks noGrp="1"/>
          </p:cNvSpPr>
          <p:nvPr>
            <p:custDataLst>
              <p:tags r:id="rId6"/>
            </p:custDataLst>
          </p:nvPr>
        </p:nvSpPr>
        <p:spPr bwMode="auto">
          <a:xfrm>
            <a:off x="3206750"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a:t>
            </a:r>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600DB208-68BF-16BE-99BE-5F51F3068BE4}"/>
              </a:ext>
            </a:extLst>
          </p:cNvPr>
          <p:cNvSpPr>
            <a:spLocks noGrp="1"/>
          </p:cNvSpPr>
          <p:nvPr>
            <p:custDataLst>
              <p:tags r:id="rId7"/>
            </p:custDataLst>
          </p:nvPr>
        </p:nvSpPr>
        <p:spPr bwMode="auto">
          <a:xfrm>
            <a:off x="4268788"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21</a:t>
            </a:r>
            <a:endParaRPr kumimoji="0"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CB7C3FFF-F2D2-DCD5-D88F-77EA8E80B87A}"/>
              </a:ext>
            </a:extLst>
          </p:cNvPr>
          <p:cNvSpPr>
            <a:spLocks noGrp="1"/>
          </p:cNvSpPr>
          <p:nvPr>
            <p:custDataLst>
              <p:tags r:id="rId8"/>
            </p:custDataLst>
          </p:nvPr>
        </p:nvSpPr>
        <p:spPr bwMode="auto">
          <a:xfrm>
            <a:off x="5329238"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14710948-9FD9-8DB1-8C8F-724C0E4928D9}"/>
              </a:ext>
            </a:extLst>
          </p:cNvPr>
          <p:cNvSpPr>
            <a:spLocks noGrp="1"/>
          </p:cNvSpPr>
          <p:nvPr>
            <p:custDataLst>
              <p:tags r:id="rId9"/>
            </p:custDataLst>
          </p:nvPr>
        </p:nvSpPr>
        <p:spPr bwMode="gray">
          <a:xfrm>
            <a:off x="1236662" y="509355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0.7</a:t>
            </a:r>
            <a:endParaRPr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8A8EB6B2-D16C-057E-D587-68463CD85074}"/>
              </a:ext>
            </a:extLst>
          </p:cNvPr>
          <p:cNvSpPr>
            <a:spLocks noGrp="1"/>
          </p:cNvSpPr>
          <p:nvPr>
            <p:custDataLst>
              <p:tags r:id="rId10"/>
            </p:custDataLst>
          </p:nvPr>
        </p:nvSpPr>
        <p:spPr bwMode="gray">
          <a:xfrm>
            <a:off x="3348038" y="50371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0.8</a:t>
            </a:r>
            <a:endParaRPr lang="ja-JP" altLang="en-US" sz="800" dirty="0">
              <a:latin typeface="+mj-lt"/>
              <a:sym typeface="+mn-lt"/>
            </a:endParaRPr>
          </a:p>
        </p:txBody>
      </p:sp>
      <p:graphicFrame>
        <p:nvGraphicFramePr>
          <p:cNvPr id="4" name="Object 3" hidden="1"/>
          <p:cNvGraphicFramePr>
            <a:graphicFrameLocks noChangeAspect="1"/>
          </p:cNvGraphicFramePr>
          <p:nvPr>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0" imgW="360" imgH="360" progId="TCLayout.ActiveDocument.1">
                  <p:embed/>
                </p:oleObj>
              </mc:Choice>
              <mc:Fallback>
                <p:oleObj name="think-cell Slide"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1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2" y="19546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graphicFrame>
        <p:nvGraphicFramePr>
          <p:cNvPr id="71" name="Chart 70">
            <a:extLst>
              <a:ext uri="{FF2B5EF4-FFF2-40B4-BE49-F238E27FC236}">
                <a16:creationId xmlns:a16="http://schemas.microsoft.com/office/drawing/2014/main" id="{74EA24B5-D724-4219-8BB7-ECFA3F6F7FB1}"/>
              </a:ext>
            </a:extLst>
          </p:cNvPr>
          <p:cNvGraphicFramePr/>
          <p:nvPr>
            <p:custDataLst>
              <p:tags r:id="rId13"/>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2"/>
          </a:graphicData>
        </a:graphic>
      </p:graphicFrame>
      <p:sp>
        <p:nvSpPr>
          <p:cNvPr id="33" name="テキスト プレースホルダ 9"/>
          <p:cNvSpPr>
            <a:spLocks noGrp="1"/>
          </p:cNvSpPr>
          <p:nvPr>
            <p:custDataLst>
              <p:tags r:id="rId14"/>
            </p:custDataLst>
          </p:nvPr>
        </p:nvSpPr>
        <p:spPr bwMode="auto">
          <a:xfrm>
            <a:off x="9046594" y="3525807"/>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D75E238-1A0F-44AB-B0E0-DFF5BA252408}"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15"/>
            </p:custDataLst>
          </p:nvPr>
        </p:nvSpPr>
        <p:spPr bwMode="auto">
          <a:xfrm>
            <a:off x="9498337" y="4526121"/>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中国</a:t>
            </a:r>
          </a:p>
        </p:txBody>
      </p:sp>
      <p:sp>
        <p:nvSpPr>
          <p:cNvPr id="55" name="テキスト プレースホルダ 9">
            <a:extLst>
              <a:ext uri="{FF2B5EF4-FFF2-40B4-BE49-F238E27FC236}">
                <a16:creationId xmlns:a16="http://schemas.microsoft.com/office/drawing/2014/main" id="{47E95A32-93C0-45D8-9D7E-1D8452B33A52}"/>
              </a:ext>
            </a:extLst>
          </p:cNvPr>
          <p:cNvSpPr>
            <a:spLocks noGrp="1"/>
          </p:cNvSpPr>
          <p:nvPr>
            <p:custDataLst>
              <p:tags r:id="rId16"/>
            </p:custDataLst>
          </p:nvPr>
        </p:nvSpPr>
        <p:spPr bwMode="auto">
          <a:xfrm>
            <a:off x="6973888" y="36385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356BB9-5EBC-4CCD-A6ED-42CAF0628CF1}" type="datetime'''''''そ''''''''''''''''''''''の''''''''''''''''他'''''">
              <a:rPr kumimoji="0" lang="ja-JP" altLang="en-US" sz="1000" smtClean="0"/>
              <a:pPr/>
              <a:t>その他</a:t>
            </a:fld>
            <a:endParaRPr kumimoji="0" lang="ja-JP" altLang="en-US" sz="1000" dirty="0">
              <a:sym typeface="+mn-lt"/>
            </a:endParaRPr>
          </a:p>
        </p:txBody>
      </p:sp>
      <p:sp>
        <p:nvSpPr>
          <p:cNvPr id="39" name="テキスト プレースホルダ 9"/>
          <p:cNvSpPr>
            <a:spLocks noGrp="1"/>
          </p:cNvSpPr>
          <p:nvPr>
            <p:custDataLst>
              <p:tags r:id="rId17"/>
            </p:custDataLst>
          </p:nvPr>
        </p:nvSpPr>
        <p:spPr bwMode="auto">
          <a:xfrm>
            <a:off x="7257256" y="5544461"/>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01FD48-9344-4B9E-AEFB-3EA3F45149DC}" type="datetime'''''''''''''''''''''''''''ド''''イ''''''ツ'''''''">
              <a:rPr lang="ja-JP" altLang="en-US" sz="1000" smtClean="0"/>
              <a:pPr/>
              <a:t>ドイツ</a:t>
            </a:fld>
            <a:endParaRPr kumimoji="0" lang="ja-JP" altLang="en-US" sz="1000" dirty="0">
              <a:sym typeface="+mn-lt"/>
            </a:endParaRPr>
          </a:p>
        </p:txBody>
      </p:sp>
      <p:sp>
        <p:nvSpPr>
          <p:cNvPr id="35" name="テキスト プレースホルダ 9"/>
          <p:cNvSpPr>
            <a:spLocks noGrp="1"/>
          </p:cNvSpPr>
          <p:nvPr>
            <p:custDataLst>
              <p:tags r:id="rId18"/>
            </p:custDataLst>
          </p:nvPr>
        </p:nvSpPr>
        <p:spPr bwMode="auto">
          <a:xfrm>
            <a:off x="9122794" y="5367338"/>
            <a:ext cx="254000" cy="25332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シンガポール</a:t>
            </a:r>
          </a:p>
        </p:txBody>
      </p:sp>
      <p:sp>
        <p:nvSpPr>
          <p:cNvPr id="37" name="テキスト プレースホルダ 9"/>
          <p:cNvSpPr>
            <a:spLocks noGrp="1"/>
          </p:cNvSpPr>
          <p:nvPr>
            <p:custDataLst>
              <p:tags r:id="rId19"/>
            </p:custDataLst>
          </p:nvPr>
        </p:nvSpPr>
        <p:spPr bwMode="auto">
          <a:xfrm>
            <a:off x="8131175" y="5768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42B17F-49F9-49E3-93E8-733DC469FAC2}" type="datetime'''''''''''''''''''''''''''''''''日''''本'''''''''''''">
              <a:rPr lang="ja-JP" altLang="en-US" sz="1000" smtClean="0"/>
              <a:pPr/>
              <a:t>日本</a:t>
            </a:fld>
            <a:endParaRPr kumimoji="0" lang="ja-JP" altLang="en-US" sz="1000" dirty="0">
              <a:sym typeface="+mn-lt"/>
            </a:endParaRPr>
          </a:p>
        </p:txBody>
      </p:sp>
      <p:sp>
        <p:nvSpPr>
          <p:cNvPr id="51" name="テキスト プレースホルダ 9"/>
          <p:cNvSpPr>
            <a:spLocks noGrp="1"/>
          </p:cNvSpPr>
          <p:nvPr>
            <p:custDataLst>
              <p:tags r:id="rId20"/>
            </p:custDataLst>
          </p:nvPr>
        </p:nvSpPr>
        <p:spPr bwMode="auto">
          <a:xfrm>
            <a:off x="6982086" y="521322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ベルギー</a:t>
            </a:r>
            <a:endParaRPr kumimoji="0" lang="ja-JP" altLang="en-US" sz="1000" dirty="0">
              <a:sym typeface="+mn-lt"/>
            </a:endParaRPr>
          </a:p>
        </p:txBody>
      </p:sp>
      <p:sp>
        <p:nvSpPr>
          <p:cNvPr id="19" name="Rectangle 18"/>
          <p:cNvSpPr/>
          <p:nvPr>
            <p:custDataLst>
              <p:tags r:id="rId21"/>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22"/>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23"/>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24"/>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輸出が輸入を上回っており、輸出品目については、医療用ゴム手袋などディスポーザブル製品が一定の割合を占めていると考えられる。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一方で、ハイテク医療機器を中心に、国内向け医療機器の約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を外国から輸入している。主な輸入相手国はアメリカ、中国、シンガポールである。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A09CD0C8-C2F8-4ED9-A219-A90CF373D36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p>
        </p:txBody>
      </p:sp>
      <p:sp>
        <p:nvSpPr>
          <p:cNvPr id="44" name="テキスト プレースホルダ 9">
            <a:extLst>
              <a:ext uri="{FF2B5EF4-FFF2-40B4-BE49-F238E27FC236}">
                <a16:creationId xmlns:a16="http://schemas.microsoft.com/office/drawing/2014/main" id="{015E4942-A55C-8030-9802-76435748C15C}"/>
              </a:ext>
            </a:extLst>
          </p:cNvPr>
          <p:cNvSpPr>
            <a:spLocks noGrp="1"/>
          </p:cNvSpPr>
          <p:nvPr>
            <p:custDataLst>
              <p:tags r:id="rId25"/>
            </p:custDataLst>
          </p:nvPr>
        </p:nvSpPr>
        <p:spPr bwMode="gray">
          <a:xfrm>
            <a:off x="363538" y="4518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1.5</a:t>
            </a:r>
            <a:endParaRPr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62F9EB56-AB45-0DB9-BC30-D5DF5535AA02}"/>
              </a:ext>
            </a:extLst>
          </p:cNvPr>
          <p:cNvSpPr>
            <a:spLocks noGrp="1"/>
          </p:cNvSpPr>
          <p:nvPr>
            <p:custDataLst>
              <p:tags r:id="rId26"/>
            </p:custDataLst>
          </p:nvPr>
        </p:nvSpPr>
        <p:spPr bwMode="gray">
          <a:xfrm>
            <a:off x="363538" y="2749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3.5</a:t>
            </a:r>
            <a:endParaRPr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011177A7-4774-4E7C-FAAA-EF5A592A89A6}"/>
              </a:ext>
            </a:extLst>
          </p:cNvPr>
          <p:cNvSpPr>
            <a:spLocks noGrp="1"/>
          </p:cNvSpPr>
          <p:nvPr>
            <p:custDataLst>
              <p:tags r:id="rId27"/>
            </p:custDataLst>
          </p:nvPr>
        </p:nvSpPr>
        <p:spPr bwMode="gray">
          <a:xfrm>
            <a:off x="433388" y="5403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0.</a:t>
            </a:r>
            <a:fld id="{19A59AB6-8528-457A-BA1A-835BCE9B9D34}" type="datetime'''5'''''''''''''''''''''''''''''''''''''''''">
              <a:rPr lang="en-US" altLang="en-US" sz="1000" smtClean="0">
                <a:latin typeface="+mj-lt"/>
              </a:rPr>
              <a:pPr/>
              <a:t>5</a:t>
            </a:fld>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6855B842-532D-E00C-92CC-F243A9F6D327}"/>
              </a:ext>
            </a:extLst>
          </p:cNvPr>
          <p:cNvSpPr>
            <a:spLocks noGrp="1"/>
          </p:cNvSpPr>
          <p:nvPr>
            <p:custDataLst>
              <p:tags r:id="rId28"/>
            </p:custDataLst>
          </p:nvPr>
        </p:nvSpPr>
        <p:spPr bwMode="gray">
          <a:xfrm>
            <a:off x="363538" y="496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1.0</a:t>
            </a:r>
            <a:endParaRPr lang="ja-JP" altLang="en-US" sz="800" dirty="0">
              <a:latin typeface="+mj-lt"/>
              <a:sym typeface="+mn-lt"/>
            </a:endParaRPr>
          </a:p>
        </p:txBody>
      </p:sp>
      <p:sp>
        <p:nvSpPr>
          <p:cNvPr id="56" name="テキスト プレースホルダ 9">
            <a:extLst>
              <a:ext uri="{FF2B5EF4-FFF2-40B4-BE49-F238E27FC236}">
                <a16:creationId xmlns:a16="http://schemas.microsoft.com/office/drawing/2014/main" id="{B06DFED8-8B66-0ED1-F0E0-FF07BC3A521B}"/>
              </a:ext>
            </a:extLst>
          </p:cNvPr>
          <p:cNvSpPr>
            <a:spLocks noGrp="1"/>
          </p:cNvSpPr>
          <p:nvPr>
            <p:custDataLst>
              <p:tags r:id="rId29"/>
            </p:custDataLst>
          </p:nvPr>
        </p:nvSpPr>
        <p:spPr bwMode="gray">
          <a:xfrm>
            <a:off x="365760" y="4118776"/>
            <a:ext cx="137478" cy="11032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2.0</a:t>
            </a:r>
            <a:endParaRPr lang="ja-JP" altLang="en-US" sz="800" dirty="0">
              <a:latin typeface="+mj-lt"/>
              <a:sym typeface="+mn-lt"/>
            </a:endParaRPr>
          </a:p>
        </p:txBody>
      </p:sp>
      <p:sp>
        <p:nvSpPr>
          <p:cNvPr id="57" name="テキスト プレースホルダ 9">
            <a:extLst>
              <a:ext uri="{FF2B5EF4-FFF2-40B4-BE49-F238E27FC236}">
                <a16:creationId xmlns:a16="http://schemas.microsoft.com/office/drawing/2014/main" id="{D46AF0F5-CBB5-8299-C75C-20FEA8B74ADD}"/>
              </a:ext>
            </a:extLst>
          </p:cNvPr>
          <p:cNvSpPr>
            <a:spLocks noGrp="1"/>
          </p:cNvSpPr>
          <p:nvPr>
            <p:custDataLst>
              <p:tags r:id="rId30"/>
            </p:custDataLst>
          </p:nvPr>
        </p:nvSpPr>
        <p:spPr bwMode="gray">
          <a:xfrm>
            <a:off x="363538" y="3633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2.5</a:t>
            </a:r>
            <a:endParaRPr lang="ja-JP" altLang="en-US" sz="800" dirty="0">
              <a:latin typeface="+mj-lt"/>
              <a:sym typeface="+mn-lt"/>
            </a:endParaRPr>
          </a:p>
        </p:txBody>
      </p:sp>
      <p:sp>
        <p:nvSpPr>
          <p:cNvPr id="58" name="テキスト プレースホルダ 9">
            <a:extLst>
              <a:ext uri="{FF2B5EF4-FFF2-40B4-BE49-F238E27FC236}">
                <a16:creationId xmlns:a16="http://schemas.microsoft.com/office/drawing/2014/main" id="{8F7FAD09-0019-7EBD-9787-65642F1B09FE}"/>
              </a:ext>
            </a:extLst>
          </p:cNvPr>
          <p:cNvSpPr>
            <a:spLocks noGrp="1"/>
          </p:cNvSpPr>
          <p:nvPr>
            <p:custDataLst>
              <p:tags r:id="rId31"/>
            </p:custDataLst>
          </p:nvPr>
        </p:nvSpPr>
        <p:spPr bwMode="gray">
          <a:xfrm>
            <a:off x="363538" y="3190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3.0</a:t>
            </a:r>
            <a:endParaRPr lang="ja-JP" altLang="en-US" sz="800" dirty="0">
              <a:latin typeface="+mj-lt"/>
              <a:sym typeface="+mn-lt"/>
            </a:endParaRPr>
          </a:p>
        </p:txBody>
      </p:sp>
      <p:sp>
        <p:nvSpPr>
          <p:cNvPr id="59" name="テキスト プレースホルダ 9">
            <a:extLst>
              <a:ext uri="{FF2B5EF4-FFF2-40B4-BE49-F238E27FC236}">
                <a16:creationId xmlns:a16="http://schemas.microsoft.com/office/drawing/2014/main" id="{C00F2F70-4295-A1EA-C410-3052216F2A02}"/>
              </a:ext>
            </a:extLst>
          </p:cNvPr>
          <p:cNvSpPr>
            <a:spLocks noGrp="1"/>
          </p:cNvSpPr>
          <p:nvPr>
            <p:custDataLst>
              <p:tags r:id="rId32"/>
            </p:custDataLst>
          </p:nvPr>
        </p:nvSpPr>
        <p:spPr bwMode="gray">
          <a:xfrm>
            <a:off x="2940050" y="413690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1.8</a:t>
            </a:r>
            <a:endParaRPr lang="ja-JP" altLang="en-US" sz="800" dirty="0">
              <a:latin typeface="+mj-lt"/>
              <a:sym typeface="+mn-lt"/>
            </a:endParaRPr>
          </a:p>
        </p:txBody>
      </p:sp>
      <p:sp>
        <p:nvSpPr>
          <p:cNvPr id="60" name="テキスト プレースホルダ 9">
            <a:extLst>
              <a:ext uri="{FF2B5EF4-FFF2-40B4-BE49-F238E27FC236}">
                <a16:creationId xmlns:a16="http://schemas.microsoft.com/office/drawing/2014/main" id="{EB89531A-2608-03F8-D004-B33D838AC264}"/>
              </a:ext>
            </a:extLst>
          </p:cNvPr>
          <p:cNvSpPr>
            <a:spLocks noGrp="1"/>
          </p:cNvSpPr>
          <p:nvPr>
            <p:custDataLst>
              <p:tags r:id="rId33"/>
            </p:custDataLst>
          </p:nvPr>
        </p:nvSpPr>
        <p:spPr bwMode="gray">
          <a:xfrm>
            <a:off x="815787" y="41959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1.7</a:t>
            </a:r>
            <a:endParaRPr lang="ja-JP" altLang="en-US" sz="800" dirty="0">
              <a:latin typeface="+mj-lt"/>
              <a:sym typeface="+mn-lt"/>
            </a:endParaRPr>
          </a:p>
        </p:txBody>
      </p:sp>
      <p:sp>
        <p:nvSpPr>
          <p:cNvPr id="61" name="テキスト プレースホルダ 9">
            <a:extLst>
              <a:ext uri="{FF2B5EF4-FFF2-40B4-BE49-F238E27FC236}">
                <a16:creationId xmlns:a16="http://schemas.microsoft.com/office/drawing/2014/main" id="{63A08C16-D505-5DB4-C7D1-E9DA95DCA3AC}"/>
              </a:ext>
            </a:extLst>
          </p:cNvPr>
          <p:cNvSpPr>
            <a:spLocks noGrp="1"/>
          </p:cNvSpPr>
          <p:nvPr>
            <p:custDataLst>
              <p:tags r:id="rId34"/>
            </p:custDataLst>
          </p:nvPr>
        </p:nvSpPr>
        <p:spPr bwMode="gray">
          <a:xfrm>
            <a:off x="1878013" y="408575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1.9</a:t>
            </a:r>
            <a:endParaRPr lang="ja-JP" altLang="en-US" sz="800" dirty="0">
              <a:latin typeface="+mj-lt"/>
              <a:sym typeface="+mn-lt"/>
            </a:endParaRPr>
          </a:p>
        </p:txBody>
      </p:sp>
      <p:sp>
        <p:nvSpPr>
          <p:cNvPr id="64" name="テキスト プレースホルダ 9">
            <a:extLst>
              <a:ext uri="{FF2B5EF4-FFF2-40B4-BE49-F238E27FC236}">
                <a16:creationId xmlns:a16="http://schemas.microsoft.com/office/drawing/2014/main" id="{ADE57EE3-773F-51DB-F4D2-E5105147EAAC}"/>
              </a:ext>
            </a:extLst>
          </p:cNvPr>
          <p:cNvSpPr>
            <a:spLocks noGrp="1"/>
          </p:cNvSpPr>
          <p:nvPr>
            <p:custDataLst>
              <p:tags r:id="rId35"/>
            </p:custDataLst>
          </p:nvPr>
        </p:nvSpPr>
        <p:spPr bwMode="gray">
          <a:xfrm>
            <a:off x="4000500" y="404017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1.9</a:t>
            </a:r>
            <a:endParaRPr lang="ja-JP" altLang="en-US" sz="800" dirty="0">
              <a:latin typeface="+mj-lt"/>
              <a:sym typeface="+mn-lt"/>
            </a:endParaRPr>
          </a:p>
        </p:txBody>
      </p:sp>
      <p:sp>
        <p:nvSpPr>
          <p:cNvPr id="65" name="テキスト プレースホルダ 9">
            <a:extLst>
              <a:ext uri="{FF2B5EF4-FFF2-40B4-BE49-F238E27FC236}">
                <a16:creationId xmlns:a16="http://schemas.microsoft.com/office/drawing/2014/main" id="{2C63463D-ADA3-0CC0-E44B-52B43F530B32}"/>
              </a:ext>
            </a:extLst>
          </p:cNvPr>
          <p:cNvSpPr>
            <a:spLocks noGrp="1"/>
          </p:cNvSpPr>
          <p:nvPr>
            <p:custDataLst>
              <p:tags r:id="rId36"/>
            </p:custDataLst>
          </p:nvPr>
        </p:nvSpPr>
        <p:spPr bwMode="gray">
          <a:xfrm>
            <a:off x="5060950" y="365578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2.4</a:t>
            </a:r>
            <a:endParaRPr lang="ja-JP" altLang="en-US" sz="800" dirty="0">
              <a:latin typeface="+mj-lt"/>
              <a:sym typeface="+mn-lt"/>
            </a:endParaRPr>
          </a:p>
        </p:txBody>
      </p:sp>
    </p:spTree>
    <p:extLst>
      <p:ext uri="{BB962C8B-B14F-4D97-AF65-F5344CB8AC3E}">
        <p14:creationId xmlns:p14="http://schemas.microsoft.com/office/powerpoint/2010/main" val="4202379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300436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628800"/>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88840"/>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マレーシアの現地メーカーとして、医療用手袋、整形外科用器具、外科用縫合糸および使い捨て用品を製造する主要な医療機器・消費材製造会社が存在する。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Reuters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medica.mobi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GoodTech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Facebook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Malaysia Data</a:t>
            </a: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2183311113"/>
              </p:ext>
            </p:extLst>
          </p:nvPr>
        </p:nvGraphicFramePr>
        <p:xfrm>
          <a:off x="420762" y="2060848"/>
          <a:ext cx="8924726" cy="4259252"/>
        </p:xfrm>
        <a:graphic>
          <a:graphicData uri="http://schemas.openxmlformats.org/drawingml/2006/table">
            <a:tbl>
              <a:tblPr firstRow="1" bandRow="1">
                <a:tableStyleId>{5C22544A-7EE6-4342-B048-85BDC9FD1C3A}</a:tableStyleId>
              </a:tblPr>
              <a:tblGrid>
                <a:gridCol w="627718">
                  <a:extLst>
                    <a:ext uri="{9D8B030D-6E8A-4147-A177-3AD203B41FA5}">
                      <a16:colId xmlns:a16="http://schemas.microsoft.com/office/drawing/2014/main" val="20000"/>
                    </a:ext>
                  </a:extLst>
                </a:gridCol>
                <a:gridCol w="2802461">
                  <a:extLst>
                    <a:ext uri="{9D8B030D-6E8A-4147-A177-3AD203B41FA5}">
                      <a16:colId xmlns:a16="http://schemas.microsoft.com/office/drawing/2014/main" val="20001"/>
                    </a:ext>
                  </a:extLst>
                </a:gridCol>
                <a:gridCol w="3187922">
                  <a:extLst>
                    <a:ext uri="{9D8B030D-6E8A-4147-A177-3AD203B41FA5}">
                      <a16:colId xmlns:a16="http://schemas.microsoft.com/office/drawing/2014/main" val="20003"/>
                    </a:ext>
                  </a:extLst>
                </a:gridCol>
                <a:gridCol w="2306625">
                  <a:extLst>
                    <a:ext uri="{9D8B030D-6E8A-4147-A177-3AD203B41FA5}">
                      <a16:colId xmlns:a16="http://schemas.microsoft.com/office/drawing/2014/main" val="20004"/>
                    </a:ext>
                  </a:extLst>
                </a:gridCol>
              </a:tblGrid>
              <a:tr h="503972">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46941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Top Glove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baseline="0" dirty="0">
                          <a:solidFill>
                            <a:schemeClr val="tx1"/>
                          </a:solidFill>
                          <a:latin typeface="+mj-lt"/>
                        </a:rPr>
                        <a:t>ヘルスケア産業からノンヘルスケア産業に幅広い製品を提供</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6941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Kossan</a:t>
                      </a:r>
                      <a:r>
                        <a:rPr kumimoji="1" lang="en-SG" sz="1000" b="0" i="0" u="none" strike="noStrike" kern="1200" baseline="0" dirty="0">
                          <a:solidFill>
                            <a:schemeClr val="dk1"/>
                          </a:solidFill>
                          <a:latin typeface="+mj-lt"/>
                          <a:ea typeface="+mn-ea"/>
                          <a:cs typeface="+mn-cs"/>
                        </a:rPr>
                        <a:t> Latex Industries</a:t>
                      </a:r>
                    </a:p>
                    <a:p>
                      <a:r>
                        <a:rPr kumimoji="1" lang="en-SG" sz="1000" b="0" i="0" u="none" strike="noStrike" kern="1200" baseline="0" dirty="0">
                          <a:solidFill>
                            <a:schemeClr val="dk1"/>
                          </a:solidFill>
                          <a:latin typeface="+mj-lt"/>
                          <a:ea typeface="+mn-ea"/>
                          <a:cs typeface="+mn-cs"/>
                        </a:rPr>
                        <a:t>(M)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世界最大のラテックス使い捨て手袋メーカー。工場を約</a:t>
                      </a:r>
                      <a:r>
                        <a:rPr kumimoji="1" lang="en-US" altLang="ja-JP" sz="1000" dirty="0">
                          <a:solidFill>
                            <a:schemeClr val="tx1"/>
                          </a:solidFill>
                          <a:latin typeface="+mj-lt"/>
                        </a:rPr>
                        <a:t>19</a:t>
                      </a:r>
                      <a:r>
                        <a:rPr kumimoji="1" lang="ja-JP" altLang="en-US" sz="1000" dirty="0">
                          <a:solidFill>
                            <a:schemeClr val="tx1"/>
                          </a:solidFill>
                          <a:latin typeface="+mj-lt"/>
                        </a:rPr>
                        <a:t>か所マレーシアに持ち</a:t>
                      </a:r>
                      <a:r>
                        <a:rPr kumimoji="1" lang="en-US" altLang="ja-JP" sz="1000" dirty="0">
                          <a:solidFill>
                            <a:schemeClr val="tx1"/>
                          </a:solidFill>
                          <a:latin typeface="+mj-lt"/>
                        </a:rPr>
                        <a:t>OEM</a:t>
                      </a:r>
                      <a:r>
                        <a:rPr kumimoji="1" lang="ja-JP" altLang="en-US" sz="1000" dirty="0">
                          <a:solidFill>
                            <a:schemeClr val="tx1"/>
                          </a:solidFill>
                          <a:latin typeface="+mj-lt"/>
                        </a:rPr>
                        <a:t>製造を行う</a:t>
                      </a:r>
                      <a:endParaRPr kumimoji="1" lang="en-SG"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6941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Straits Orthopaedics (</a:t>
                      </a:r>
                      <a:r>
                        <a:rPr kumimoji="1" lang="en-SG" sz="1000" b="0" i="0" u="none" strike="noStrike" kern="1200" baseline="0" dirty="0" err="1">
                          <a:solidFill>
                            <a:schemeClr val="dk1"/>
                          </a:solidFill>
                          <a:latin typeface="+mj-lt"/>
                          <a:ea typeface="+mn-ea"/>
                          <a:cs typeface="+mn-cs"/>
                        </a:rPr>
                        <a:t>Mfg</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整形外科用器具の契約製造業者</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医療用インプラント、医療機器、医療コンポーネント、整形外科用製品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6941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Hospitech</a:t>
                      </a:r>
                      <a:r>
                        <a:rPr kumimoji="1" lang="en-SG" sz="1000" b="0" i="0" u="none" strike="noStrike" kern="1200" baseline="0" dirty="0">
                          <a:solidFill>
                            <a:schemeClr val="dk1"/>
                          </a:solidFill>
                          <a:latin typeface="+mj-lt"/>
                          <a:ea typeface="+mn-ea"/>
                          <a:cs typeface="+mn-cs"/>
                        </a:rPr>
                        <a:t> Manufacturing Services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使い捨て医療機器メーカー</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PVC</a:t>
                      </a:r>
                      <a:r>
                        <a:rPr lang="ja-JP" altLang="en-US" sz="1000" dirty="0"/>
                        <a:t>カテーテル、包帯およびガーゼ</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941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ABio</a:t>
                      </a:r>
                      <a:r>
                        <a:rPr kumimoji="1" lang="en-SG" sz="1000" b="0" i="0" u="none" strike="noStrike" kern="1200" baseline="0" dirty="0">
                          <a:solidFill>
                            <a:schemeClr val="dk1"/>
                          </a:solidFill>
                          <a:latin typeface="+mj-lt"/>
                          <a:ea typeface="+mn-ea"/>
                          <a:cs typeface="+mn-cs"/>
                        </a:rPr>
                        <a:t> Orthopaedics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Bhd</a:t>
                      </a:r>
                      <a:endParaRPr lang="en-SG" sz="1000" dirty="0">
                        <a:latin typeface="+mj-lt"/>
                      </a:endParaRPr>
                    </a:p>
                  </a:txBody>
                  <a:tcPr anchor="ctr">
                    <a:solidFill>
                      <a:srgbClr val="DADADA"/>
                    </a:solidFill>
                  </a:tcPr>
                </a:tc>
                <a:tc>
                  <a:txBody>
                    <a:bodyPr/>
                    <a:lstStyle/>
                    <a:p>
                      <a:pPr algn="l"/>
                      <a:r>
                        <a:rPr lang="ja-JP" altLang="en-US" sz="1000" dirty="0"/>
                        <a:t>整形外科機器の契約製造サービスを提供</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6941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Vigilenz</a:t>
                      </a:r>
                      <a:r>
                        <a:rPr kumimoji="1" lang="en-SG" sz="1000" b="0" i="0" u="none" strike="noStrike" kern="1200" baseline="0" dirty="0">
                          <a:solidFill>
                            <a:schemeClr val="dk1"/>
                          </a:solidFill>
                          <a:latin typeface="+mj-lt"/>
                          <a:ea typeface="+mn-ea"/>
                          <a:cs typeface="+mn-cs"/>
                        </a:rPr>
                        <a:t> Medical Devices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外科・治療用医療器具・製品製造業者</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外科用縫合糸、ヘルニアメッシュ、カテーテル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69410">
                <a:tc>
                  <a:txBody>
                    <a:bodyPr/>
                    <a:lstStyle/>
                    <a:p>
                      <a:pPr algn="ctr"/>
                      <a:r>
                        <a:rPr lang="en-SG" sz="1000" dirty="0">
                          <a:latin typeface="+mj-lt"/>
                        </a:rPr>
                        <a:t>7</a:t>
                      </a:r>
                    </a:p>
                  </a:txBody>
                  <a:tcPr anchor="ctr">
                    <a:solidFill>
                      <a:srgbClr val="DADADA"/>
                    </a:solidFill>
                  </a:tcPr>
                </a:tc>
                <a:tc>
                  <a:txBody>
                    <a:bodyPr/>
                    <a:lstStyle/>
                    <a:p>
                      <a:r>
                        <a:rPr kumimoji="1" lang="en-US" altLang="ja-JP" sz="1000" dirty="0" err="1">
                          <a:solidFill>
                            <a:schemeClr val="tx1"/>
                          </a:solidFill>
                          <a:latin typeface="+mj-lt"/>
                        </a:rPr>
                        <a:t>Granulab</a:t>
                      </a:r>
                      <a:r>
                        <a:rPr kumimoji="1" lang="en-US" altLang="ja-JP" sz="1000" baseline="0" dirty="0">
                          <a:solidFill>
                            <a:schemeClr val="tx1"/>
                          </a:solidFill>
                          <a:latin typeface="+mj-lt"/>
                        </a:rPr>
                        <a:t>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代替骨移植片</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69410">
                <a:tc>
                  <a:txBody>
                    <a:bodyPr/>
                    <a:lstStyle/>
                    <a:p>
                      <a:pPr algn="ctr"/>
                      <a:r>
                        <a:rPr lang="en-SG" sz="1000" dirty="0">
                          <a:latin typeface="+mj-lt"/>
                        </a:rPr>
                        <a:t>8</a:t>
                      </a:r>
                    </a:p>
                  </a:txBody>
                  <a:tcPr anchor="ctr">
                    <a:solidFill>
                      <a:srgbClr val="DADADA"/>
                    </a:solidFill>
                  </a:tcPr>
                </a:tc>
                <a:tc>
                  <a:txBody>
                    <a:bodyPr/>
                    <a:lstStyle/>
                    <a:p>
                      <a:r>
                        <a:rPr kumimoji="1" lang="en-US" altLang="ja-JP" sz="1000" dirty="0">
                          <a:solidFill>
                            <a:schemeClr val="tx1"/>
                          </a:solidFill>
                          <a:latin typeface="+mj-lt"/>
                        </a:rPr>
                        <a:t>OSA Technology</a:t>
                      </a:r>
                      <a:r>
                        <a:rPr kumimoji="1" lang="en-US" altLang="ja-JP" sz="1000" baseline="0" dirty="0">
                          <a:solidFill>
                            <a:schemeClr val="tx1"/>
                          </a:solidFill>
                          <a:latin typeface="+mj-lt"/>
                        </a:rPr>
                        <a:t>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整形外科外傷インプラント、計装システム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283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1881125642"/>
              </p:ext>
            </p:extLst>
          </p:nvPr>
        </p:nvGraphicFramePr>
        <p:xfrm>
          <a:off x="776535" y="1052736"/>
          <a:ext cx="8352929" cy="4756280"/>
        </p:xfrm>
        <a:graphic>
          <a:graphicData uri="http://schemas.openxmlformats.org/drawingml/2006/table">
            <a:tbl>
              <a:tblPr firstRow="1" bandRow="1">
                <a:tableStyleId>{5C22544A-7EE6-4342-B048-85BDC9FD1C3A}</a:tableStyleId>
              </a:tblPr>
              <a:tblGrid>
                <a:gridCol w="1656185">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クアラルンプール</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マレー語、英語、中国語、タミール語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マレーシアリンギット（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MYR</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31.968</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原則</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t>12</a:t>
                      </a:r>
                      <a:r>
                        <a:rPr lang="ja-JP" altLang="en-US" sz="1200" dirty="0"/>
                        <a:t>月。ただし、日本の本社との連動で</a:t>
                      </a:r>
                      <a:r>
                        <a:rPr lang="en-US" altLang="ja-JP" sz="1200" dirty="0"/>
                        <a:t>3</a:t>
                      </a:r>
                      <a:r>
                        <a:rPr lang="ja-JP" altLang="en-US" sz="1200" dirty="0"/>
                        <a:t>月末などそれ以外のタイミングで設定することも可能。</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 </a:t>
                      </a:r>
                      <a:r>
                        <a:rPr lang="en-US" altLang="ja-JP" sz="1200" dirty="0"/>
                        <a:t>64</a:t>
                      </a:r>
                      <a:r>
                        <a:rPr lang="ja-JP" altLang="en-US" sz="1200" dirty="0"/>
                        <a:t>％、仏教 </a:t>
                      </a:r>
                      <a:r>
                        <a:rPr lang="en-US" altLang="ja-JP" sz="1200" dirty="0"/>
                        <a:t>19</a:t>
                      </a:r>
                      <a:r>
                        <a:rPr lang="ja-JP" altLang="en-US" sz="1200" dirty="0"/>
                        <a:t>％、キリスト教 </a:t>
                      </a:r>
                      <a:r>
                        <a:rPr lang="en-US" altLang="ja-JP" sz="1200" dirty="0"/>
                        <a:t>9</a:t>
                      </a:r>
                      <a:r>
                        <a:rPr lang="ja-JP" altLang="en-US" sz="1200" dirty="0"/>
                        <a:t>％、ヒンドゥー教 </a:t>
                      </a:r>
                      <a:r>
                        <a:rPr lang="en-US" altLang="ja-JP" sz="1200" dirty="0"/>
                        <a:t>6</a:t>
                      </a:r>
                      <a:r>
                        <a:rPr lang="ja-JP" altLang="en-US" sz="1200" dirty="0"/>
                        <a:t>％など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zh-TW" altLang="en-US" sz="1200" dirty="0"/>
                        <a:t>立憲君主制（議会制民主主義）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4652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2019</a:t>
                      </a:r>
                      <a:r>
                        <a:rPr kumimoji="1" lang="ja-JP" altLang="en-US" sz="1200" kern="1200" dirty="0">
                          <a:solidFill>
                            <a:schemeClr val="tx1"/>
                          </a:solidFill>
                          <a:latin typeface="+mn-lt"/>
                          <a:ea typeface="+mn-ea"/>
                          <a:cs typeface="+mn-cs"/>
                        </a:rPr>
                        <a:t>年からはアブドゥラ・スルタン・アフマド・シャー第</a:t>
                      </a:r>
                      <a:r>
                        <a:rPr kumimoji="1" lang="en-US" altLang="ja-JP" sz="1200" kern="1200" dirty="0">
                          <a:solidFill>
                            <a:schemeClr val="tx1"/>
                          </a:solidFill>
                          <a:latin typeface="+mn-lt"/>
                          <a:ea typeface="+mn-ea"/>
                          <a:cs typeface="+mn-cs"/>
                        </a:rPr>
                        <a:t>16</a:t>
                      </a:r>
                      <a:r>
                        <a:rPr kumimoji="1" lang="ja-JP" altLang="en-US" sz="1200" kern="1200" dirty="0">
                          <a:solidFill>
                            <a:schemeClr val="tx1"/>
                          </a:solidFill>
                          <a:latin typeface="+mn-lt"/>
                          <a:ea typeface="+mn-ea"/>
                          <a:cs typeface="+mn-cs"/>
                        </a:rPr>
                        <a:t>代国王が元首として就任</a:t>
                      </a: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任期は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a:t>
                      </a:r>
                    </a:p>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月、ムヒディン元首相が辞任。</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日、アブドゥラ国王は憲法の規定に基づいて、イスマイル・サブリ前副首相を第</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代首相に任命</a:t>
                      </a:r>
                      <a:endParaRPr kumimoji="1" lang="en-US" altLang="ja-JP" sz="1200" kern="1200" dirty="0">
                        <a:solidFill>
                          <a:schemeClr val="tx1"/>
                        </a:solidFill>
                        <a:latin typeface="+mn-lt"/>
                        <a:ea typeface="+mn-ea"/>
                        <a:cs typeface="+mn-cs"/>
                      </a:endParaRPr>
                    </a:p>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11</a:t>
                      </a:r>
                      <a:r>
                        <a:rPr kumimoji="1" lang="ja-JP" altLang="en-US" sz="1200" kern="1200" dirty="0">
                          <a:solidFill>
                            <a:schemeClr val="tx1"/>
                          </a:solidFill>
                          <a:latin typeface="+mn-lt"/>
                          <a:ea typeface="+mn-ea"/>
                          <a:cs typeface="+mn-cs"/>
                        </a:rPr>
                        <a:t>月、アンワル・イブラヒム元副首相が第</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代首相に就任</a:t>
                      </a:r>
                      <a:endParaRPr kumimoji="1" lang="en-US" altLang="ja-JP" sz="120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4202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サバ州東側の島嶼部及び周辺海域並びに一部のサバ州東海岸（サンダカン、ラハ・ダトゥ、クナ及びセンポルナ周辺地域）に渡航中止勧告、サバ州東海岸のうち、レベル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発出以外の地域（タワウを含む）に不要不急の</a:t>
                      </a:r>
                      <a:r>
                        <a:rPr kumimoji="1" lang="ja-JP" altLang="en-US" sz="1200" kern="1200" dirty="0">
                          <a:solidFill>
                            <a:schemeClr val="tx1"/>
                          </a:solidFill>
                          <a:latin typeface="+mn-lt"/>
                          <a:ea typeface="+mn-ea"/>
                          <a:cs typeface="+mn-cs"/>
                        </a:rPr>
                        <a:t>渡航は中止勧告が発令されている。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海岸一帯の大部分及び周辺海域では、海賊事件、身代金目的の外国人誘拐等が続発しているほか、様々な武装勢力が活動を行っていることもあり、目的の如何を問わず渡航は止めるよう外務省から通達が出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をはじめとするテロに関する情勢は予断を許さない状況にあるため、テロ事件等不測の事態に巻き込まれることのないよう、最新の関連情報の入手に努める必要がある。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25344"/>
            <a:ext cx="8352928" cy="12308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090809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927007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700808"/>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マレーシアにおける医療機器海外メーカー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2060848"/>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マレーシアには、高付加価値医療機器を製造する約</a:t>
            </a:r>
            <a:r>
              <a:rPr lang="en-US" altLang="ja-JP" sz="1400" dirty="0"/>
              <a:t>30</a:t>
            </a:r>
            <a:r>
              <a:rPr lang="ja-JP" altLang="en-US" sz="1400" dirty="0"/>
              <a:t>社以上のグローバル企業が存在する。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678103333"/>
              </p:ext>
            </p:extLst>
          </p:nvPr>
        </p:nvGraphicFramePr>
        <p:xfrm>
          <a:off x="383064" y="2175088"/>
          <a:ext cx="8820000" cy="4039517"/>
        </p:xfrm>
        <a:graphic>
          <a:graphicData uri="http://schemas.openxmlformats.org/drawingml/2006/table">
            <a:tbl>
              <a:tblPr firstRow="1" bandRow="1">
                <a:tableStyleId>{5C22544A-7EE6-4342-B048-85BDC9FD1C3A}</a:tableStyleId>
              </a:tblPr>
              <a:tblGrid>
                <a:gridCol w="462603">
                  <a:extLst>
                    <a:ext uri="{9D8B030D-6E8A-4147-A177-3AD203B41FA5}">
                      <a16:colId xmlns:a16="http://schemas.microsoft.com/office/drawing/2014/main" val="20000"/>
                    </a:ext>
                  </a:extLst>
                </a:gridCol>
                <a:gridCol w="1732008">
                  <a:extLst>
                    <a:ext uri="{9D8B030D-6E8A-4147-A177-3AD203B41FA5}">
                      <a16:colId xmlns:a16="http://schemas.microsoft.com/office/drawing/2014/main" val="20001"/>
                    </a:ext>
                  </a:extLst>
                </a:gridCol>
                <a:gridCol w="2544318">
                  <a:extLst>
                    <a:ext uri="{9D8B030D-6E8A-4147-A177-3AD203B41FA5}">
                      <a16:colId xmlns:a16="http://schemas.microsoft.com/office/drawing/2014/main" val="20003"/>
                    </a:ext>
                  </a:extLst>
                </a:gridCol>
                <a:gridCol w="3238223">
                  <a:extLst>
                    <a:ext uri="{9D8B030D-6E8A-4147-A177-3AD203B41FA5}">
                      <a16:colId xmlns:a16="http://schemas.microsoft.com/office/drawing/2014/main" val="20004"/>
                    </a:ext>
                  </a:extLst>
                </a:gridCol>
                <a:gridCol w="842848">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lang="en-US" sz="1000" dirty="0" err="1">
                          <a:latin typeface="+mj-lt"/>
                        </a:rPr>
                        <a:t>B.Braun</a:t>
                      </a:r>
                      <a:r>
                        <a:rPr lang="en-US" sz="1000" baseline="0" dirty="0">
                          <a:latin typeface="+mj-lt"/>
                        </a:rPr>
                        <a:t> Medical Industries </a:t>
                      </a:r>
                      <a:r>
                        <a:rPr lang="en-US" sz="1000" baseline="0" dirty="0" err="1">
                          <a:latin typeface="+mj-lt"/>
                        </a:rPr>
                        <a:t>Sdn</a:t>
                      </a:r>
                      <a:r>
                        <a:rPr lang="en-US" sz="1000" baseline="0" dirty="0">
                          <a:latin typeface="+mj-lt"/>
                        </a:rPr>
                        <a:t>. Bhd.</a:t>
                      </a:r>
                      <a:endParaRPr lang="en-SG" sz="1000" dirty="0">
                        <a:latin typeface="+mj-lt"/>
                      </a:endParaRPr>
                    </a:p>
                  </a:txBody>
                  <a:tcPr anchor="c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製薬、医療、歯科用品の製造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lang="ja-JP" altLang="en-US" sz="1000" dirty="0"/>
                        <a:t>輸液セット、縫合糸、静脈カニューレ、大容量非経口、血液透析濃縮物、腹膜透析液、血統、外科用器具、皮下注射針、脊髄針</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ドイツ</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lang="en-US" sz="1000" dirty="0">
                          <a:latin typeface="+mj-lt"/>
                        </a:rPr>
                        <a:t>Bard </a:t>
                      </a:r>
                      <a:r>
                        <a:rPr lang="en-US" sz="1000" dirty="0" err="1">
                          <a:latin typeface="+mj-lt"/>
                        </a:rPr>
                        <a:t>Sdn</a:t>
                      </a:r>
                      <a:r>
                        <a:rPr lang="en-US" sz="1000" dirty="0">
                          <a:latin typeface="+mj-lt"/>
                        </a:rPr>
                        <a:t> </a:t>
                      </a:r>
                      <a:r>
                        <a:rPr lang="en-US" sz="1000" dirty="0" err="1">
                          <a:latin typeface="+mj-lt"/>
                        </a:rPr>
                        <a:t>Bhd</a:t>
                      </a:r>
                      <a:r>
                        <a:rPr lang="en-US" altLang="ja-JP" sz="1000" baseline="30000" dirty="0">
                          <a:latin typeface="+mj-lt"/>
                        </a:rPr>
                        <a:t>※</a:t>
                      </a:r>
                      <a:endParaRPr lang="en-US" sz="1000" baseline="30000" dirty="0">
                        <a:latin typeface="+mj-lt"/>
                      </a:endParaRPr>
                    </a:p>
                  </a:txBody>
                  <a:tcPr anchor="ctr">
                    <a:solidFill>
                      <a:srgbClr val="DADADA"/>
                    </a:solidFill>
                  </a:tcPr>
                </a:tc>
                <a:tc>
                  <a:txBody>
                    <a:bodyPr/>
                    <a:lstStyle/>
                    <a:p>
                      <a:r>
                        <a:rPr lang="ja-JP" altLang="en-US" sz="1000" dirty="0"/>
                        <a:t>医療用、外科用、眼用、獣医用器具および装置の製造</a:t>
                      </a:r>
                      <a:endParaRPr lang="en-SG" sz="1000" dirty="0">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フォーリーカテーテル、処置キット</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米国</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Ciba Vision Johor </a:t>
                      </a:r>
                      <a:r>
                        <a:rPr kumimoji="1" lang="en-US" altLang="ja-JP" sz="1000" dirty="0" err="1">
                          <a:solidFill>
                            <a:schemeClr val="tx1"/>
                          </a:solidFill>
                          <a:latin typeface="+mj-lt"/>
                        </a:rPr>
                        <a:t>Sdn</a:t>
                      </a:r>
                      <a:r>
                        <a:rPr kumimoji="1" lang="en-US" altLang="ja-JP" sz="1000" dirty="0">
                          <a:solidFill>
                            <a:schemeClr val="tx1"/>
                          </a:solidFill>
                          <a:latin typeface="+mj-lt"/>
                        </a:rPr>
                        <a:t>.</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眼科医療機器の製造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眼鏡、コンタクトレンズ</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米国</a:t>
                      </a:r>
                      <a:endParaRPr lang="en-US"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Ambu</a:t>
                      </a:r>
                      <a:r>
                        <a:rPr kumimoji="1" lang="en-US" altLang="ja-JP" sz="1000" dirty="0">
                          <a:solidFill>
                            <a:schemeClr val="tx1"/>
                          </a:solidFill>
                          <a:latin typeface="+mj-lt"/>
                        </a:rPr>
                        <a:t> </a:t>
                      </a:r>
                      <a:r>
                        <a:rPr kumimoji="1" lang="en-US" altLang="ja-JP" sz="1000" dirty="0" err="1">
                          <a:solidFill>
                            <a:schemeClr val="tx1"/>
                          </a:solidFill>
                          <a:latin typeface="+mj-lt"/>
                        </a:rPr>
                        <a:t>Sdn</a:t>
                      </a:r>
                      <a:r>
                        <a:rPr kumimoji="1" lang="en-US" altLang="ja-JP" sz="1000" dirty="0">
                          <a:solidFill>
                            <a:schemeClr val="tx1"/>
                          </a:solidFill>
                          <a:latin typeface="+mj-lt"/>
                        </a:rPr>
                        <a:t>. Bhd.</a:t>
                      </a:r>
                    </a:p>
                  </a:txBody>
                  <a:tcPr anchor="ctr">
                    <a:solidFill>
                      <a:srgbClr val="DADADA"/>
                    </a:solidFill>
                  </a:tcPr>
                </a:tc>
                <a:tc>
                  <a:txBody>
                    <a:bodyPr/>
                    <a:lstStyle/>
                    <a:p>
                      <a:r>
                        <a:rPr lang="ja-JP" altLang="en-US" sz="1000" dirty="0"/>
                        <a:t>医療用、外科用、眼用、獣医用器具および装置の製造</a:t>
                      </a:r>
                      <a:endParaRPr kumimoji="1" lang="en-SG" sz="1000" kern="1200" dirty="0">
                        <a:solidFill>
                          <a:schemeClr val="dk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使い捨て電子診断器具</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デンマーク</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Teleflex</a:t>
                      </a:r>
                      <a:r>
                        <a:rPr kumimoji="1" lang="en-US" altLang="ja-JP" sz="1000" baseline="0" dirty="0">
                          <a:solidFill>
                            <a:schemeClr val="tx1"/>
                          </a:solidFill>
                          <a:latin typeface="+mj-lt"/>
                        </a:rPr>
                        <a:t> Medical Ltd.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effectLst/>
                          <a:latin typeface="+mj-lt"/>
                        </a:rPr>
                        <a:t>手術およびその他の医療器具の卸売販売</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カテーテル、血圧バッグ、血圧球、ペンローズドレン、</a:t>
                      </a:r>
                      <a:r>
                        <a:rPr lang="en-US" altLang="ja-JP" sz="1000" dirty="0"/>
                        <a:t>PVC</a:t>
                      </a:r>
                      <a:r>
                        <a:rPr lang="ja-JP" altLang="en-US" sz="1000" dirty="0"/>
                        <a:t>気管内チューブ、赤色ゴム気管チューブおよび鼻カニューレ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米国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Medipro</a:t>
                      </a:r>
                      <a:r>
                        <a:rPr kumimoji="1" lang="en-US" altLang="ja-JP" sz="1000" baseline="0" dirty="0">
                          <a:solidFill>
                            <a:schemeClr val="tx1"/>
                          </a:solidFill>
                          <a:latin typeface="+mj-lt"/>
                        </a:rPr>
                        <a:t> Mfg.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a:t>
                      </a:r>
                      <a:r>
                        <a:rPr kumimoji="1" lang="en-US" altLang="ja-JP" sz="1000" baseline="0" dirty="0" err="1">
                          <a:solidFill>
                            <a:schemeClr val="tx1"/>
                          </a:solidFill>
                          <a:latin typeface="+mj-lt"/>
                        </a:rPr>
                        <a:t>Bdn</a:t>
                      </a:r>
                      <a:r>
                        <a:rPr kumimoji="1" lang="en-US" altLang="ja-JP" sz="1000" baseline="0" dirty="0">
                          <a:solidFill>
                            <a:schemeClr val="tx1"/>
                          </a:solidFill>
                          <a:latin typeface="+mj-lt"/>
                        </a:rPr>
                        <a:t>.</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外科用ガウン、ドレープ、パックなどの供給と取引</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手術用衣類、ドレープシステム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日本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6575051" y="6525344"/>
            <a:ext cx="2842445" cy="230832"/>
          </a:xfrm>
          <a:prstGeom prst="rect">
            <a:avLst/>
          </a:prstGeom>
          <a:noFill/>
        </p:spPr>
        <p:txBody>
          <a:bodyPr wrap="none" rtlCol="0">
            <a:sp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年に米</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Becton Dickinson</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により買収されている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73341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364478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1/3</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3" name="表 12"/>
          <p:cNvGraphicFramePr>
            <a:graphicFrameLocks noGrp="1"/>
          </p:cNvGraphicFramePr>
          <p:nvPr>
            <p:extLst>
              <p:ext uri="{D42A27DB-BD31-4B8C-83A1-F6EECF244321}">
                <p14:modId xmlns:p14="http://schemas.microsoft.com/office/powerpoint/2010/main" val="2340030826"/>
              </p:ext>
            </p:extLst>
          </p:nvPr>
        </p:nvGraphicFramePr>
        <p:xfrm>
          <a:off x="200022" y="1412776"/>
          <a:ext cx="9217473" cy="4644000"/>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a:t>
                      </a:r>
                      <a:r>
                        <a:rPr lang="en-US" altLang="ja-JP" sz="1100" b="0" i="0" u="none" strike="noStrike" dirty="0">
                          <a:solidFill>
                            <a:schemeClr val="tx1"/>
                          </a:solidFill>
                          <a:effectLst/>
                          <a:latin typeface="+mn-lt"/>
                          <a:ea typeface="ＭＳ Ｐゴシック" panose="020B0600070205080204" pitchFamily="50" charset="-128"/>
                        </a:rPr>
                        <a:t>MIC  ASIA PACIFIC(MALAYSIA)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FUJIFILM(Malaysia)</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a:t>
                      </a:r>
                      <a:r>
                        <a:rPr lang="en-US" sz="1100" b="0" i="0" u="none" strike="noStrike" baseline="0"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IHH</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Healthcare</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三井物産</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病院経営、運営受託、及び医科系教育機関経営等のヘルスケア関連事業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iLENS</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Manufacturing</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MalaysiaSdn.Bhd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mn-lt"/>
                          <a:ea typeface="ＭＳ Ｐゴシック" panose="020B0600070205080204" pitchFamily="50" charset="-128"/>
                        </a:rPr>
                        <a:t>Kimpo</a:t>
                      </a:r>
                      <a:r>
                        <a:rPr lang="en-US" sz="1100" b="0" i="0" u="none" strike="noStrike" dirty="0">
                          <a:solidFill>
                            <a:schemeClr val="tx1"/>
                          </a:solidFill>
                          <a:effectLst/>
                          <a:latin typeface="+mn-lt"/>
                          <a:ea typeface="ＭＳ Ｐゴシック" panose="020B0600070205080204" pitchFamily="50" charset="-128"/>
                        </a:rPr>
                        <a:t>-Do</a:t>
                      </a:r>
                      <a:r>
                        <a:rPr lang="en-US" altLang="ja-JP" sz="1100" b="0" i="0" u="none" strike="noStrike" dirty="0">
                          <a:solidFill>
                            <a:schemeClr val="tx1"/>
                          </a:solidFill>
                          <a:effectLst/>
                          <a:latin typeface="+mn-lt"/>
                          <a:ea typeface="ＭＳ Ｐゴシック" panose="020B0600070205080204" pitchFamily="50" charset="-128"/>
                        </a:rPr>
                        <a:t>(Malaysia)</a:t>
                      </a:r>
                      <a:r>
                        <a:rPr lang="en-US" altLang="ja-JP"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Sdn</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金鳳堂</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Malaysian</a:t>
                      </a:r>
                      <a:r>
                        <a:rPr lang="en-US" sz="1100" b="0" i="0" u="none" strike="noStrike" baseline="0" dirty="0">
                          <a:solidFill>
                            <a:schemeClr val="tx1"/>
                          </a:solidFill>
                          <a:effectLst/>
                          <a:latin typeface="+mn-lt"/>
                          <a:ea typeface="ＭＳ Ｐゴシック" panose="020B0600070205080204" pitchFamily="50" charset="-128"/>
                        </a:rPr>
                        <a:t> Hoya Lens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Melorita</a:t>
                      </a:r>
                      <a:r>
                        <a:rPr lang="en-US" altLang="ja-JP" sz="1100" b="0" i="0" u="none" strike="noStrike" dirty="0">
                          <a:solidFill>
                            <a:schemeClr val="tx1"/>
                          </a:solidFill>
                          <a:effectLst/>
                          <a:latin typeface="+mn-lt"/>
                          <a:ea typeface="ＭＳ Ｐゴシック" panose="020B0600070205080204" pitchFamily="50" charset="-128"/>
                        </a:rPr>
                        <a:t> Consultants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エス・エム・エス</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医療従事者向け人材紹介サービスの提供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Nihon </a:t>
                      </a:r>
                      <a:r>
                        <a:rPr lang="en-US" sz="1100" b="0" i="0" u="none" strike="noStrike" dirty="0" err="1">
                          <a:solidFill>
                            <a:schemeClr val="tx1"/>
                          </a:solidFill>
                          <a:effectLst/>
                          <a:latin typeface="+mn-lt"/>
                          <a:ea typeface="ＭＳ Ｐゴシック" panose="020B0600070205080204" pitchFamily="50" charset="-128"/>
                        </a:rPr>
                        <a:t>Kohden</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dirty="0"/>
                        <a:t>医療機器の販売およびアフターサービスに関するサポート</a:t>
                      </a:r>
                      <a:endParaRPr lang="ja-JP" altLang="en-US" sz="10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6054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77763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2/3</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EMIS</a:t>
            </a:r>
          </a:p>
        </p:txBody>
      </p:sp>
      <p:graphicFrame>
        <p:nvGraphicFramePr>
          <p:cNvPr id="13" name="表 12"/>
          <p:cNvGraphicFramePr>
            <a:graphicFrameLocks noGrp="1"/>
          </p:cNvGraphicFramePr>
          <p:nvPr>
            <p:extLst>
              <p:ext uri="{D42A27DB-BD31-4B8C-83A1-F6EECF244321}">
                <p14:modId xmlns:p14="http://schemas.microsoft.com/office/powerpoint/2010/main" val="2506623104"/>
              </p:ext>
            </p:extLst>
          </p:nvPr>
        </p:nvGraphicFramePr>
        <p:xfrm>
          <a:off x="200024" y="1196752"/>
          <a:ext cx="9073455" cy="3780000"/>
        </p:xfrm>
        <a:graphic>
          <a:graphicData uri="http://schemas.openxmlformats.org/drawingml/2006/table">
            <a:tbl>
              <a:tblPr firstRow="1" bandRow="1">
                <a:tableStyleId>{5C22544A-7EE6-4342-B048-85BDC9FD1C3A}</a:tableStyleId>
              </a:tblPr>
              <a:tblGrid>
                <a:gridCol w="384468">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3">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Optique</a:t>
                      </a:r>
                      <a:r>
                        <a:rPr lang="en-US" altLang="ja-JP" sz="1100" b="0" i="0" u="none" strike="noStrike" baseline="0" dirty="0">
                          <a:solidFill>
                            <a:schemeClr val="tx1"/>
                          </a:solidFill>
                          <a:effectLst/>
                          <a:latin typeface="+mn-lt"/>
                          <a:ea typeface="ＭＳ Ｐゴシック" panose="020B0600070205080204" pitchFamily="50" charset="-128"/>
                        </a:rPr>
                        <a:t> Paris Miki(M)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Pigeon</a:t>
                      </a:r>
                      <a:r>
                        <a:rPr lang="en-US" altLang="ja-JP" sz="1100" b="0" i="0" u="none" strike="noStrike" baseline="0" dirty="0">
                          <a:solidFill>
                            <a:schemeClr val="tx1"/>
                          </a:solidFill>
                          <a:effectLst/>
                          <a:latin typeface="+mn-lt"/>
                          <a:ea typeface="ＭＳ Ｐゴシック" panose="020B0600070205080204" pitchFamily="50" charset="-128"/>
                        </a:rPr>
                        <a:t> Malaysia(Trading)</a:t>
                      </a:r>
                      <a:r>
                        <a:rPr lang="en-US" altLang="ja-JP"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育児用品及び女性ケア用品の販売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Sanchem</a:t>
                      </a:r>
                      <a:r>
                        <a:rPr lang="en-US" altLang="ja-JP" sz="1100" b="0" i="0" u="none" strike="noStrike" dirty="0">
                          <a:solidFill>
                            <a:schemeClr val="tx1"/>
                          </a:solidFill>
                          <a:effectLst/>
                          <a:latin typeface="+mn-lt"/>
                          <a:ea typeface="ＭＳ Ｐゴシック" panose="020B0600070205080204" pitchFamily="50" charset="-128"/>
                        </a:rPr>
                        <a:t> Corp.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三興化学工業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Shimadzu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分析計測器、医用機器の販売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Sysmex</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Terumo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Tokyo </a:t>
                      </a:r>
                      <a:r>
                        <a:rPr lang="en-US" altLang="ja-JP" sz="1100" b="0" i="0" u="none" strike="noStrike" dirty="0" err="1">
                          <a:solidFill>
                            <a:schemeClr val="tx1"/>
                          </a:solidFill>
                          <a:effectLst/>
                          <a:latin typeface="+mn-lt"/>
                          <a:ea typeface="ＭＳ Ｐゴシック" panose="020B0600070205080204" pitchFamily="50" charset="-128"/>
                        </a:rPr>
                        <a:t>Megane</a:t>
                      </a:r>
                      <a:r>
                        <a:rPr lang="en-US" altLang="ja-JP" sz="1100" b="0" i="0" u="none" strike="noStrike" dirty="0">
                          <a:solidFill>
                            <a:schemeClr val="tx1"/>
                          </a:solidFill>
                          <a:effectLst/>
                          <a:latin typeface="+mn-lt"/>
                          <a:ea typeface="ＭＳ Ｐゴシック" panose="020B0600070205080204" pitchFamily="50" charset="-128"/>
                        </a:rPr>
                        <a:t>(Tokyo</a:t>
                      </a:r>
                      <a:r>
                        <a:rPr lang="en-US" altLang="ja-JP" sz="1100" b="0" i="0" u="none" strike="noStrike" baseline="0" dirty="0">
                          <a:solidFill>
                            <a:schemeClr val="tx1"/>
                          </a:solidFill>
                          <a:effectLst/>
                          <a:latin typeface="+mn-lt"/>
                          <a:ea typeface="ＭＳ Ｐゴシック" panose="020B0600070205080204" pitchFamily="50" charset="-128"/>
                        </a:rPr>
                        <a:t> Optical)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眼鏡の卸売及び輸出入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Topcon Instruments(Malaysia)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8218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180471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 3/3</a:t>
            </a:r>
            <a:endParaRPr lang="ja-JP" altLang="en-US" dirty="0">
              <a:ea typeface="HGS創英角ｺﾞｼｯｸUB" panose="020B0900000000000000" pitchFamily="50" charset="-128"/>
            </a:endParaRPr>
          </a:p>
        </p:txBody>
      </p:sp>
      <p:sp>
        <p:nvSpPr>
          <p:cNvPr id="10" name="テキスト ボックス 9"/>
          <p:cNvSpPr txBox="1"/>
          <p:nvPr/>
        </p:nvSpPr>
        <p:spPr>
          <a:xfrm>
            <a:off x="200025" y="668536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4" name="表 3">
            <a:extLst>
              <a:ext uri="{FF2B5EF4-FFF2-40B4-BE49-F238E27FC236}">
                <a16:creationId xmlns:a16="http://schemas.microsoft.com/office/drawing/2014/main" id="{FBDDFBA0-8B2F-393E-DDA2-1D35932987A2}"/>
              </a:ext>
            </a:extLst>
          </p:cNvPr>
          <p:cNvGraphicFramePr>
            <a:graphicFrameLocks noGrp="1"/>
          </p:cNvGraphicFramePr>
          <p:nvPr>
            <p:extLst>
              <p:ext uri="{D42A27DB-BD31-4B8C-83A1-F6EECF244321}">
                <p14:modId xmlns:p14="http://schemas.microsoft.com/office/powerpoint/2010/main" val="3112611500"/>
              </p:ext>
            </p:extLst>
          </p:nvPr>
        </p:nvGraphicFramePr>
        <p:xfrm>
          <a:off x="992560" y="1960414"/>
          <a:ext cx="7777313" cy="334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Almex</a:t>
                      </a:r>
                      <a:r>
                        <a:rPr lang="en-US" altLang="ja-JP" sz="1100" dirty="0"/>
                        <a:t> System Technology Asia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Olympus (Malaysia) </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err="1">
                          <a:solidFill>
                            <a:schemeClr val="dk1"/>
                          </a:solidFill>
                          <a:latin typeface="+mn-lt"/>
                          <a:ea typeface="+mn-ea"/>
                          <a:cs typeface="+mn-cs"/>
                        </a:rPr>
                        <a:t>Meditop</a:t>
                      </a:r>
                      <a:r>
                        <a:rPr kumimoji="1" lang="en-US" altLang="ja-JP" sz="1100" kern="1200" dirty="0">
                          <a:solidFill>
                            <a:schemeClr val="dk1"/>
                          </a:solidFill>
                          <a:latin typeface="+mn-lt"/>
                          <a:ea typeface="+mn-ea"/>
                          <a:cs typeface="+mn-cs"/>
                        </a:rPr>
                        <a:t> Corporation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a:solidFill>
                            <a:schemeClr val="dk1"/>
                          </a:solidFill>
                          <a:latin typeface="+mn-lt"/>
                          <a:ea typeface="+mn-ea"/>
                          <a:cs typeface="+mn-cs"/>
                        </a:rPr>
                        <a:t>Toshiba Medical Systems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Medipro</a:t>
                      </a:r>
                      <a:r>
                        <a:rPr lang="en-US" altLang="ja-JP" sz="1100" dirty="0"/>
                        <a:t>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Canon Medical Systems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Tomoe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86760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SG" altLang="ja-JP" dirty="0"/>
              <a:t>- </a:t>
            </a:r>
            <a:r>
              <a:rPr lang="ja-JP" altLang="en-US" dirty="0"/>
              <a:t>流通</a:t>
            </a:r>
          </a:p>
        </p:txBody>
      </p:sp>
      <p:sp>
        <p:nvSpPr>
          <p:cNvPr id="13" name="テキスト ボックス 12"/>
          <p:cNvSpPr txBox="1"/>
          <p:nvPr/>
        </p:nvSpPr>
        <p:spPr>
          <a:xfrm>
            <a:off x="5264109" y="2311006"/>
            <a:ext cx="4320000" cy="332399"/>
          </a:xfrm>
          <a:prstGeom prst="rect">
            <a:avLst/>
          </a:prstGeom>
          <a:noFill/>
        </p:spPr>
        <p:txBody>
          <a:bodyPr wrap="square" lIns="0" tIns="0" rIns="0" bIns="0" rtlCol="0">
            <a:spAutoFit/>
          </a:bodyPr>
          <a:lstStyle/>
          <a:p>
            <a:pPr marL="144463" indent="-144463" fontAlgn="base">
              <a:lnSpc>
                <a:spcPct val="90000"/>
              </a:lnSpc>
              <a:spcBef>
                <a:spcPct val="30000"/>
              </a:spcBef>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公的医療機関と民間医療機関によって、医療機器の調達方法は異なる。</a:t>
            </a:r>
          </a:p>
        </p:txBody>
      </p:sp>
      <p:sp>
        <p:nvSpPr>
          <p:cNvPr id="142" name="テキスト ボックス 34">
            <a:extLst>
              <a:ext uri="{FF2B5EF4-FFF2-40B4-BE49-F238E27FC236}">
                <a16:creationId xmlns:a16="http://schemas.microsoft.com/office/drawing/2014/main" id="{997FF78D-116E-492F-88C7-D1D2201D9B4F}"/>
              </a:ext>
            </a:extLst>
          </p:cNvPr>
          <p:cNvSpPr txBox="1"/>
          <p:nvPr/>
        </p:nvSpPr>
        <p:spPr>
          <a:xfrm>
            <a:off x="200472" y="105653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医療機器のマレーシアへの輸出に際しては、十分に時間を取った上での準備が肝要である。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一部医療機器については、コスト削減の観点等から窓口機関・部署が一括調達している一方、より専門性の高い高額機器については入札も行われている。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11">
            <a:extLst>
              <a:ext uri="{FF2B5EF4-FFF2-40B4-BE49-F238E27FC236}">
                <a16:creationId xmlns:a16="http://schemas.microsoft.com/office/drawing/2014/main" id="{95FD757F-E5B5-469A-9F1D-580B18E676CE}"/>
              </a:ext>
            </a:extLst>
          </p:cNvPr>
          <p:cNvSpPr txBox="1"/>
          <p:nvPr/>
        </p:nvSpPr>
        <p:spPr>
          <a:xfrm>
            <a:off x="200472" y="6525344"/>
            <a:ext cx="9576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SG" altLang="ja-JP" sz="800" dirty="0" err="1">
                <a:latin typeface="Arial" panose="020B0604020202020204" pitchFamily="34" charset="0"/>
                <a:ea typeface="ＭＳ Ｐゴシック" panose="020B0600070205080204" pitchFamily="50" charset="-128"/>
                <a:cs typeface="Arial" panose="020B0604020202020204" pitchFamily="34" charset="0"/>
              </a:rPr>
              <a:t>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「医療用電子機器 業界の動向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年改訂）、</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4">
            <a:extLst>
              <a:ext uri="{FF2B5EF4-FFF2-40B4-BE49-F238E27FC236}">
                <a16:creationId xmlns:a16="http://schemas.microsoft.com/office/drawing/2014/main" id="{D85B1FCC-5940-4B38-9EC2-BDC01F7A013B}"/>
              </a:ext>
            </a:extLst>
          </p:cNvPr>
          <p:cNvGrpSpPr/>
          <p:nvPr/>
        </p:nvGrpSpPr>
        <p:grpSpPr>
          <a:xfrm>
            <a:off x="185695" y="1860064"/>
            <a:ext cx="4611899" cy="288032"/>
            <a:chOff x="4803499" y="2113806"/>
            <a:chExt cx="2954133" cy="288032"/>
          </a:xfrm>
        </p:grpSpPr>
        <p:cxnSp>
          <p:nvCxnSpPr>
            <p:cNvPr id="33" name="直線コネクタ 5">
              <a:extLst>
                <a:ext uri="{FF2B5EF4-FFF2-40B4-BE49-F238E27FC236}">
                  <a16:creationId xmlns:a16="http://schemas.microsoft.com/office/drawing/2014/main" id="{87835ABB-DB01-4BFD-BEAA-BF0310CDFD6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B0A6B8-3E17-47DD-9942-F173C56CC9BA}"/>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35" name="グループ化 78">
            <a:extLst>
              <a:ext uri="{FF2B5EF4-FFF2-40B4-BE49-F238E27FC236}">
                <a16:creationId xmlns:a16="http://schemas.microsoft.com/office/drawing/2014/main" id="{F82F824B-FBC7-4570-980A-AAC1EDAC99AC}"/>
              </a:ext>
            </a:extLst>
          </p:cNvPr>
          <p:cNvGrpSpPr/>
          <p:nvPr/>
        </p:nvGrpSpPr>
        <p:grpSpPr>
          <a:xfrm>
            <a:off x="5241032" y="1860064"/>
            <a:ext cx="4464496" cy="288032"/>
            <a:chOff x="4803500" y="2113806"/>
            <a:chExt cx="2954133" cy="288032"/>
          </a:xfrm>
        </p:grpSpPr>
        <p:cxnSp>
          <p:nvCxnSpPr>
            <p:cNvPr id="36" name="直線コネクタ 79">
              <a:extLst>
                <a:ext uri="{FF2B5EF4-FFF2-40B4-BE49-F238E27FC236}">
                  <a16:creationId xmlns:a16="http://schemas.microsoft.com/office/drawing/2014/main" id="{FDD3C679-0B19-457F-ADD4-20ECD9B0561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a:extLst>
                <a:ext uri="{FF2B5EF4-FFF2-40B4-BE49-F238E27FC236}">
                  <a16:creationId xmlns:a16="http://schemas.microsoft.com/office/drawing/2014/main" id="{0D3F6C75-A4D3-4C93-9FD6-801396CCF5D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39" name="TextBox 38">
            <a:extLst>
              <a:ext uri="{FF2B5EF4-FFF2-40B4-BE49-F238E27FC236}">
                <a16:creationId xmlns:a16="http://schemas.microsoft.com/office/drawing/2014/main" id="{01CE5E7F-354B-421D-899D-FE52162AA9F0}"/>
              </a:ext>
            </a:extLst>
          </p:cNvPr>
          <p:cNvSpPr txBox="1"/>
          <p:nvPr/>
        </p:nvSpPr>
        <p:spPr>
          <a:xfrm>
            <a:off x="185695" y="2311006"/>
            <a:ext cx="4611899" cy="382258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90000"/>
              </a:lnSpc>
              <a:spcBef>
                <a:spcPts val="0"/>
              </a:spcBef>
              <a:spcAft>
                <a:spcPts val="0"/>
              </a:spcAft>
              <a:buNone/>
            </a:pPr>
            <a:r>
              <a:rPr lang="ja-JP" altLang="en-US" sz="1200" b="1" dirty="0">
                <a:ea typeface="HGP創英角ｺﾞｼｯｸUB" panose="020B0900000000000000" pitchFamily="50" charset="-128"/>
              </a:rPr>
              <a:t>認定代理人の設置及び事業許可の取得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マレーシアに医療機器を輸出する場合、同国内に認定代理人（医療機器の登録から、市販後の不具合報告や流通の記録等の保管義務まで負う）を設ける必要がある。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認定代理人は、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年医療機器法（法令</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737</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号）の第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条で「法人」として規定されており、同法第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条により事業許可（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Establishment License</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）の取得が義務付けられている。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b="1" dirty="0">
                <a:ea typeface="HGP創英角ｺﾞｼｯｸUB" panose="020B0900000000000000" pitchFamily="50" charset="-128"/>
              </a:rPr>
              <a:t>医療機器の登録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en-US" altLang="zh-TW"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zh-TW"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の第 </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）項により、市場に流通する全ての医療機器は、医療機器庁への登録が求められる。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登録義務を負う事業者は、マレーシアの医療機器製造者、および</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外国で製造される医療機器の認定代理人。</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b="1" dirty="0">
                <a:ea typeface="HGP創英角ｺﾞｼｯｸUB" panose="020B0900000000000000" pitchFamily="50" charset="-128"/>
              </a:rPr>
              <a:t>輸入許可の所得</a:t>
            </a:r>
            <a:endParaRPr lang="en-US" altLang="ja-JP" sz="1200" b="1"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医療機器庁に登録された医療機器を輸入するに際し、輸入者は医療機器の性質上関係する管轄官庁からも認可を得る必要がある。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例外を除き、</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e-permit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というオンラインシステム上での申請が可能。</a:t>
            </a:r>
          </a:p>
          <a:p>
            <a:pPr marL="0" indent="0">
              <a:lnSpc>
                <a:spcPct val="90000"/>
              </a:lnSpc>
              <a:spcBef>
                <a:spcPts val="0"/>
              </a:spcBef>
              <a:spcAft>
                <a:spcPts val="0"/>
              </a:spcAft>
              <a:buNone/>
            </a:pPr>
            <a:endParaRPr lang="en-US" altLang="ja-JP" sz="1200" dirty="0"/>
          </a:p>
          <a:p>
            <a:pPr marL="0" indent="0">
              <a:lnSpc>
                <a:spcPct val="90000"/>
              </a:lnSpc>
              <a:spcBef>
                <a:spcPts val="0"/>
              </a:spcBef>
              <a:spcAft>
                <a:spcPts val="0"/>
              </a:spcAft>
              <a:buNone/>
            </a:pPr>
            <a:r>
              <a:rPr lang="ja-JP" altLang="en-US" sz="1200" b="1" dirty="0">
                <a:ea typeface="HGP創英角ｺﾞｼｯｸUB" panose="020B0900000000000000" pitchFamily="50" charset="-128"/>
              </a:rPr>
              <a:t>留意点</a:t>
            </a:r>
            <a:endParaRPr lang="en-US" altLang="ja-JP" sz="1200" b="1" dirty="0">
              <a:ea typeface="HGP創英角ｺﾞｼｯｸUB" panose="020B0900000000000000" pitchFamily="50" charset="-128"/>
            </a:endParaRPr>
          </a:p>
          <a:p>
            <a:pPr marL="0" indent="0">
              <a:lnSpc>
                <a:spcPct val="90000"/>
              </a:lnSpc>
              <a:spcBef>
                <a:spcPts val="0"/>
              </a:spcBef>
              <a:spcAft>
                <a:spcPts val="0"/>
              </a:spcAft>
              <a:buNone/>
            </a:pPr>
            <a:r>
              <a:rPr lang="ja-JP" altLang="en-US" sz="1200" dirty="0"/>
              <a:t>進出形態や医療機器のクラス分類によって手続きに要する期間は異なるものの、各種監査や商品登録の準備期間等を含めると１年程度は要するため、十分に時間をとった上で準備を行うことが好ましい。</a:t>
            </a:r>
            <a:endParaRPr lang="en-US" altLang="ja-JP" sz="1200" dirty="0"/>
          </a:p>
        </p:txBody>
      </p:sp>
      <p:graphicFrame>
        <p:nvGraphicFramePr>
          <p:cNvPr id="19" name="Table 18">
            <a:extLst>
              <a:ext uri="{FF2B5EF4-FFF2-40B4-BE49-F238E27FC236}">
                <a16:creationId xmlns:a16="http://schemas.microsoft.com/office/drawing/2014/main" id="{4E7ECF93-48B7-4C35-9FE9-05D74AA1E765}"/>
              </a:ext>
            </a:extLst>
          </p:cNvPr>
          <p:cNvGraphicFramePr>
            <a:graphicFrameLocks noGrp="1"/>
          </p:cNvGraphicFramePr>
          <p:nvPr>
            <p:extLst>
              <p:ext uri="{D42A27DB-BD31-4B8C-83A1-F6EECF244321}">
                <p14:modId xmlns:p14="http://schemas.microsoft.com/office/powerpoint/2010/main" val="3002782517"/>
              </p:ext>
            </p:extLst>
          </p:nvPr>
        </p:nvGraphicFramePr>
        <p:xfrm>
          <a:off x="5264109" y="2726841"/>
          <a:ext cx="4441866" cy="1873226"/>
        </p:xfrm>
        <a:graphic>
          <a:graphicData uri="http://schemas.openxmlformats.org/drawingml/2006/table">
            <a:tbl>
              <a:tblPr firstRow="1" bandRow="1">
                <a:tableStyleId>{5C22544A-7EE6-4342-B048-85BDC9FD1C3A}</a:tableStyleId>
              </a:tblPr>
              <a:tblGrid>
                <a:gridCol w="1211418">
                  <a:extLst>
                    <a:ext uri="{9D8B030D-6E8A-4147-A177-3AD203B41FA5}">
                      <a16:colId xmlns:a16="http://schemas.microsoft.com/office/drawing/2014/main" val="3081066574"/>
                    </a:ext>
                  </a:extLst>
                </a:gridCol>
                <a:gridCol w="1211418">
                  <a:extLst>
                    <a:ext uri="{9D8B030D-6E8A-4147-A177-3AD203B41FA5}">
                      <a16:colId xmlns:a16="http://schemas.microsoft.com/office/drawing/2014/main" val="2259600006"/>
                    </a:ext>
                  </a:extLst>
                </a:gridCol>
                <a:gridCol w="2019030">
                  <a:extLst>
                    <a:ext uri="{9D8B030D-6E8A-4147-A177-3AD203B41FA5}">
                      <a16:colId xmlns:a16="http://schemas.microsoft.com/office/drawing/2014/main" val="301318019"/>
                    </a:ext>
                  </a:extLst>
                </a:gridCol>
              </a:tblGrid>
              <a:tr h="239534">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機　器</a:t>
                      </a:r>
                      <a:endParaRPr lang="en-SG" sz="11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100" baseline="0" dirty="0">
                          <a:ea typeface="HGP創英角ｺﾞｼｯｸUB" panose="020B0900000000000000" pitchFamily="50" charset="-128"/>
                        </a:rPr>
                        <a:t>調達方法</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394527">
                <a:tc rowSpan="2">
                  <a:txBody>
                    <a:bodyPr/>
                    <a:lstStyle/>
                    <a:p>
                      <a:pPr algn="ctr"/>
                      <a:r>
                        <a:rPr lang="ja-JP" altLang="en-US" sz="1100" b="1" baseline="0" dirty="0">
                          <a:solidFill>
                            <a:sysClr val="windowText" lastClr="000000"/>
                          </a:solidFill>
                          <a:ea typeface="HGP創英角ｺﾞｼｯｸUB" panose="020B0900000000000000" pitchFamily="50" charset="-128"/>
                        </a:rPr>
                        <a:t>公的医療機関</a:t>
                      </a:r>
                      <a:endParaRPr lang="en-SG" altLang="ja-JP" sz="1100" b="1"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医療機関</a:t>
                      </a:r>
                      <a:br>
                        <a:rPr lang="en-US" altLang="ja-JP" sz="1100" dirty="0"/>
                      </a:br>
                      <a:r>
                        <a:rPr lang="ja-JP" altLang="en-US" sz="1100" dirty="0"/>
                        <a:t>共通の機器</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度、入札を通じて購入。</a:t>
                      </a:r>
                      <a:endParaRPr kumimoji="1" lang="en-SG"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549520">
                <a:tc vMerge="1">
                  <a:txBody>
                    <a:bodyPr/>
                    <a:lstStyle/>
                    <a:p>
                      <a:pPr algn="ctr"/>
                      <a:endParaRPr lang="en-SG" sz="1000" b="0" dirty="0">
                        <a:solidFill>
                          <a:schemeClr val="bg1"/>
                        </a:solidFill>
                      </a:endParaRPr>
                    </a:p>
                  </a:txBody>
                  <a:tcPr anchor="ctr"/>
                </a:tc>
                <a:tc>
                  <a:txBody>
                    <a:bodyPr/>
                    <a:lstStyle/>
                    <a:p>
                      <a:r>
                        <a:rPr lang="ja-JP" altLang="en-US" sz="1100" b="0" dirty="0"/>
                        <a:t>個々の医療機関でニーズが異なる機器</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医局、医療機関毎に調達。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高額機器は一部入札。</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593066">
                <a:tc>
                  <a:txBody>
                    <a:bodyPr/>
                    <a:lstStyle/>
                    <a:p>
                      <a:pPr algn="ctr"/>
                      <a:r>
                        <a:rPr lang="ja-JP" altLang="en-US" sz="1100" b="1" baseline="0" dirty="0">
                          <a:solidFill>
                            <a:sysClr val="windowText" lastClr="000000"/>
                          </a:solidFill>
                          <a:ea typeface="HGP創英角ｺﾞｼｯｸUB" panose="020B0900000000000000" pitchFamily="50" charset="-128"/>
                        </a:rPr>
                        <a:t>民間医療機関</a:t>
                      </a:r>
                      <a:endParaRPr lang="en-SG" altLang="ja-JP" sz="1100" b="1"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b="0" dirty="0"/>
                        <a:t>全て</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大手病院グループ（</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KPJ</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Pantai</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SimeDarby</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など）では一括調達。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
        <p:nvSpPr>
          <p:cNvPr id="20" name="テキスト ボックス 12">
            <a:extLst>
              <a:ext uri="{FF2B5EF4-FFF2-40B4-BE49-F238E27FC236}">
                <a16:creationId xmlns:a16="http://schemas.microsoft.com/office/drawing/2014/main" id="{27DA66A2-47BC-4CD4-88C3-200ACCE0AB70}"/>
              </a:ext>
            </a:extLst>
          </p:cNvPr>
          <p:cNvSpPr txBox="1"/>
          <p:nvPr/>
        </p:nvSpPr>
        <p:spPr>
          <a:xfrm>
            <a:off x="5314214" y="4941168"/>
            <a:ext cx="4320000" cy="82080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200" b="1" dirty="0">
                <a:latin typeface="Arial" panose="020B0604020202020204" pitchFamily="34" charset="0"/>
                <a:ea typeface="HGP創英角ｺﾞｼｯｸUB" panose="020B0900000000000000" pitchFamily="50" charset="-128"/>
                <a:cs typeface="Arial" panose="020B0604020202020204" pitchFamily="34" charset="0"/>
              </a:rPr>
              <a:t>留意点</a:t>
            </a:r>
            <a:endParaRPr lang="en-US" altLang="ja-JP" sz="1200" b="1" dirty="0">
              <a:latin typeface="Arial" panose="020B0604020202020204" pitchFamily="34" charset="0"/>
              <a:ea typeface="HGP創英角ｺﾞｼｯｸUB" panose="020B0900000000000000" pitchFamily="50" charset="-128"/>
              <a:cs typeface="Arial" panose="020B0604020202020204" pitchFamily="34" charset="0"/>
            </a:endParaRPr>
          </a:p>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Strategic Plan 2021-2025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」にて、調達費用の削減等の観点から、国内各州・地域に様々な医療機関の調達を一元的に行う調達窓口を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年までに設立することを目標として掲げている。</a:t>
            </a:r>
          </a:p>
        </p:txBody>
      </p:sp>
    </p:spTree>
    <p:extLst>
      <p:ext uri="{BB962C8B-B14F-4D97-AF65-F5344CB8AC3E}">
        <p14:creationId xmlns:p14="http://schemas.microsoft.com/office/powerpoint/2010/main" val="76857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083245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Folded Corner 6">
            <a:extLst>
              <a:ext uri="{FF2B5EF4-FFF2-40B4-BE49-F238E27FC236}">
                <a16:creationId xmlns:a16="http://schemas.microsoft.com/office/drawing/2014/main" id="{EF05FF78-24A9-4A4B-959C-E5974A2DFAC5}"/>
              </a:ext>
            </a:extLst>
          </p:cNvPr>
          <p:cNvSpPr/>
          <p:nvPr/>
        </p:nvSpPr>
        <p:spPr>
          <a:xfrm>
            <a:off x="5514442" y="2956325"/>
            <a:ext cx="3953500" cy="1912835"/>
          </a:xfrm>
          <a:prstGeom prst="foldedCorner">
            <a:avLst/>
          </a:prstGeom>
          <a:noFill/>
          <a:ln>
            <a:solidFill>
              <a:schemeClr val="accent1"/>
            </a:solidFill>
          </a:ln>
        </p:spPr>
        <p:txBody>
          <a:bodyPr wrap="square" rtlCol="0" anchor="ctr">
            <a:noAutofit/>
          </a:bodyPr>
          <a:lstStyle/>
          <a:p>
            <a:pPr algn="just">
              <a:lnSpc>
                <a:spcPct val="110000"/>
              </a:lnSpc>
              <a:spcAft>
                <a:spcPts val="200"/>
              </a:spcAft>
              <a:buClr>
                <a:srgbClr val="5F8AC3"/>
              </a:buClr>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43</a:t>
            </a:r>
            <a:r>
              <a:rPr lang="en-SG" altLang="ja-JP" sz="1200" i="1" dirty="0">
                <a:latin typeface="Arial" panose="020B0604020202020204" pitchFamily="34" charset="0"/>
                <a:ea typeface="ＭＳ Ｐゴシック" panose="020B0600070205080204" pitchFamily="50" charset="-128"/>
                <a:cs typeface="Arial" panose="020B0604020202020204" pitchFamily="34" charset="0"/>
              </a:rPr>
              <a:t>.</a:t>
            </a:r>
          </a:p>
          <a:p>
            <a:pPr marL="342900" indent="-342900" algn="just">
              <a:lnSpc>
                <a:spcPct val="110000"/>
              </a:lnSpc>
              <a:spcAft>
                <a:spcPts val="200"/>
              </a:spcAft>
              <a:buFont typeface="+mj-lt"/>
              <a:buAutoNum type="arabicParenR" startAt="3"/>
            </a:pP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医療機器を使用するものは、使用に際して安全または効率的でなくなった場合、機器を使用できない状態にしなくてはならない。</a:t>
            </a:r>
            <a:endParaRPr lang="en-SG" altLang="ja-JP" sz="1200" i="1" dirty="0">
              <a:latin typeface="Arial" panose="020B0604020202020204" pitchFamily="34" charset="0"/>
              <a:ea typeface="ＭＳ Ｐゴシック" panose="020B0600070205080204" pitchFamily="50" charset="-128"/>
              <a:cs typeface="Arial" panose="020B0604020202020204" pitchFamily="34" charset="0"/>
            </a:endParaRPr>
          </a:p>
          <a:p>
            <a:pPr marL="342900" indent="-342900" algn="just">
              <a:lnSpc>
                <a:spcPct val="110000"/>
              </a:lnSpc>
              <a:spcAft>
                <a:spcPts val="200"/>
              </a:spcAft>
              <a:buFont typeface="+mj-lt"/>
              <a:buAutoNum type="arabicParenR" startAt="3"/>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下で使用できない状態にされた機器は</a:t>
            </a: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再利用される危険を減少させなくてはならない。</a:t>
            </a: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a:t>
            </a:r>
            <a:r>
              <a:rPr lang="ja-JP" altLang="en-US" dirty="0"/>
              <a:t> 中古医療機器</a:t>
            </a:r>
          </a:p>
        </p:txBody>
      </p:sp>
      <p:sp>
        <p:nvSpPr>
          <p:cNvPr id="43" name="テキスト ボックス 3">
            <a:extLst>
              <a:ext uri="{FF2B5EF4-FFF2-40B4-BE49-F238E27FC236}">
                <a16:creationId xmlns:a16="http://schemas.microsoft.com/office/drawing/2014/main" id="{5A3FEEBC-20D6-4E62-9007-470FCD7768D8}"/>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マレーシアにおいて中古医療機器の輸入は禁止されておらず、中古品にのみに課される規制はない。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ただし、製造事業者による整備済み医療機器については、医療機器セントラルオンライン申請システム（</a:t>
            </a:r>
            <a:r>
              <a:rPr lang="en-US" altLang="ja-JP" sz="1400" dirty="0" err="1">
                <a:latin typeface="+mj-lt"/>
              </a:rPr>
              <a:t>MeDC@St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）により登録するものとする。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第三者が整備済み医療機器を自己の名義で市場に投入する場合、その者は、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年医療機器法 </a:t>
            </a:r>
            <a:r>
              <a:rPr lang="en-US" altLang="ja-JP" sz="1400" dirty="0"/>
              <a:t>(Medical Device Act 2012 (Act 737))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に定義される製造業者とみなされる。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3" name="グループ化 7">
            <a:extLst>
              <a:ext uri="{FF2B5EF4-FFF2-40B4-BE49-F238E27FC236}">
                <a16:creationId xmlns:a16="http://schemas.microsoft.com/office/drawing/2014/main" id="{64E80143-9531-4001-A4FA-C33CC147D340}"/>
              </a:ext>
            </a:extLst>
          </p:cNvPr>
          <p:cNvGrpSpPr/>
          <p:nvPr/>
        </p:nvGrpSpPr>
        <p:grpSpPr>
          <a:xfrm>
            <a:off x="5283621" y="2509146"/>
            <a:ext cx="4387103" cy="288032"/>
            <a:chOff x="4808984" y="2113806"/>
            <a:chExt cx="5714319" cy="288032"/>
          </a:xfrm>
        </p:grpSpPr>
        <p:cxnSp>
          <p:nvCxnSpPr>
            <p:cNvPr id="84" name="直線コネクタ 19">
              <a:extLst>
                <a:ext uri="{FF2B5EF4-FFF2-40B4-BE49-F238E27FC236}">
                  <a16:creationId xmlns:a16="http://schemas.microsoft.com/office/drawing/2014/main" id="{E3C9F687-20A3-4CBF-B16D-3B3DD73F89E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Rectangle 6">
              <a:extLst>
                <a:ext uri="{FF2B5EF4-FFF2-40B4-BE49-F238E27FC236}">
                  <a16:creationId xmlns:a16="http://schemas.microsoft.com/office/drawing/2014/main" id="{69D04BAE-74E8-421C-AEBD-B2EF069B02A4}"/>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医療機器法（法令</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737</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号）の条文</a:t>
              </a:r>
            </a:p>
          </p:txBody>
        </p:sp>
      </p:grpSp>
      <p:grpSp>
        <p:nvGrpSpPr>
          <p:cNvPr id="86" name="グループ化 7">
            <a:extLst>
              <a:ext uri="{FF2B5EF4-FFF2-40B4-BE49-F238E27FC236}">
                <a16:creationId xmlns:a16="http://schemas.microsoft.com/office/drawing/2014/main" id="{1EBE7812-E43E-4769-909E-6B5D2A383060}"/>
              </a:ext>
            </a:extLst>
          </p:cNvPr>
          <p:cNvGrpSpPr/>
          <p:nvPr/>
        </p:nvGrpSpPr>
        <p:grpSpPr>
          <a:xfrm>
            <a:off x="277865" y="2509146"/>
            <a:ext cx="4387103" cy="288032"/>
            <a:chOff x="4808984" y="2113806"/>
            <a:chExt cx="5714319" cy="288032"/>
          </a:xfrm>
        </p:grpSpPr>
        <p:cxnSp>
          <p:nvCxnSpPr>
            <p:cNvPr id="87" name="直線コネクタ 19">
              <a:extLst>
                <a:ext uri="{FF2B5EF4-FFF2-40B4-BE49-F238E27FC236}">
                  <a16:creationId xmlns:a16="http://schemas.microsoft.com/office/drawing/2014/main" id="{9DF971E3-3709-40A7-97EA-CFC039E9786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6">
              <a:extLst>
                <a:ext uri="{FF2B5EF4-FFF2-40B4-BE49-F238E27FC236}">
                  <a16:creationId xmlns:a16="http://schemas.microsoft.com/office/drawing/2014/main" id="{78E6BB28-8286-4CBC-A56F-51BAE3EB772D}"/>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海外の中古医療機器を扱わない理由</a:t>
              </a:r>
            </a:p>
          </p:txBody>
        </p:sp>
      </p:grpSp>
      <p:sp>
        <p:nvSpPr>
          <p:cNvPr id="89" name="テキスト ボックス 12">
            <a:extLst>
              <a:ext uri="{FF2B5EF4-FFF2-40B4-BE49-F238E27FC236}">
                <a16:creationId xmlns:a16="http://schemas.microsoft.com/office/drawing/2014/main" id="{9D673C6B-247A-4899-838F-2E159B57F362}"/>
              </a:ext>
            </a:extLst>
          </p:cNvPr>
          <p:cNvSpPr txBox="1"/>
          <p:nvPr/>
        </p:nvSpPr>
        <p:spPr>
          <a:xfrm>
            <a:off x="272480" y="2958295"/>
            <a:ext cx="4320000" cy="16898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公的医療機関が中古品を購入することは禁止されていないが、医療機器の代理店が公的病院に中古品を売ることはあまりない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主な理由として、安全上の問題、アフターサービス、メンテナンスの問題から、公的病院が中古医療機器を購入することはほぼ皆無に等しく新品を好む</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ボックス 11">
            <a:extLst>
              <a:ext uri="{FF2B5EF4-FFF2-40B4-BE49-F238E27FC236}">
                <a16:creationId xmlns:a16="http://schemas.microsoft.com/office/drawing/2014/main" id="{64309561-62FB-467D-924F-9FDB8C23159D}"/>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a:t>
            </a:r>
            <a:r>
              <a:rPr lang="ja-JP" altLang="en-US" sz="800" dirty="0"/>
              <a:t>「各国の中古製品・循環資源に係る輸入規制」、</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、マレーシア保健省「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Medical Device Act (</a:t>
            </a:r>
            <a:r>
              <a:rPr lang="en-SG" sz="800" dirty="0"/>
              <a:t>Act 737</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en-SG" altLang="ja-JP" sz="800" dirty="0"/>
          </a:p>
        </p:txBody>
      </p:sp>
    </p:spTree>
    <p:extLst>
      <p:ext uri="{BB962C8B-B14F-4D97-AF65-F5344CB8AC3E}">
        <p14:creationId xmlns:p14="http://schemas.microsoft.com/office/powerpoint/2010/main" val="762428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80">
            <a:extLst>
              <a:ext uri="{FF2B5EF4-FFF2-40B4-BE49-F238E27FC236}">
                <a16:creationId xmlns:a16="http://schemas.microsoft.com/office/drawing/2014/main" id="{C0592E5E-9873-432F-747A-8016A924C152}"/>
              </a:ext>
            </a:extLst>
          </p:cNvPr>
          <p:cNvGraphicFramePr/>
          <p:nvPr>
            <p:custDataLst>
              <p:tags r:id="rId1"/>
            </p:custDataLst>
            <p:extLst>
              <p:ext uri="{D42A27DB-BD31-4B8C-83A1-F6EECF244321}">
                <p14:modId xmlns:p14="http://schemas.microsoft.com/office/powerpoint/2010/main" val="3338183018"/>
              </p:ext>
            </p:extLst>
          </p:nvPr>
        </p:nvGraphicFramePr>
        <p:xfrm>
          <a:off x="438150" y="2482850"/>
          <a:ext cx="5461000" cy="3557588"/>
        </p:xfrm>
        <a:graphic>
          <a:graphicData uri="http://schemas.openxmlformats.org/drawingml/2006/chart">
            <c:chart xmlns:c="http://schemas.openxmlformats.org/drawingml/2006/chart" xmlns:r="http://schemas.openxmlformats.org/officeDocument/2006/relationships" r:id="rId42"/>
          </a:graphicData>
        </a:graphic>
      </p:graphicFrame>
      <p:sp>
        <p:nvSpPr>
          <p:cNvPr id="12" name="テキスト プレースホルダ 9">
            <a:extLst>
              <a:ext uri="{FF2B5EF4-FFF2-40B4-BE49-F238E27FC236}">
                <a16:creationId xmlns:a16="http://schemas.microsoft.com/office/drawing/2014/main" id="{7C4F6CF8-02C1-CF1A-9A1C-6DB66121E544}"/>
              </a:ext>
            </a:extLst>
          </p:cNvPr>
          <p:cNvSpPr>
            <a:spLocks noGrp="1"/>
          </p:cNvSpPr>
          <p:nvPr>
            <p:custDataLst>
              <p:tags r:id="rId2"/>
            </p:custDataLst>
          </p:nvPr>
        </p:nvSpPr>
        <p:spPr bwMode="gray">
          <a:xfrm>
            <a:off x="252413"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2.0</a:t>
            </a:r>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DA835DC5-A4B8-0214-E02C-6043E869726A}"/>
              </a:ext>
            </a:extLst>
          </p:cNvPr>
          <p:cNvSpPr>
            <a:spLocks noGrp="1"/>
          </p:cNvSpPr>
          <p:nvPr>
            <p:custDataLst>
              <p:tags r:id="rId3"/>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21542D-7412-42A9-A901-9E8FA612078D}" type="datetime'''''''''''''''''''''''''''0'''''''''''''''''">
              <a:rPr lang="en-US" altLang="en-US" sz="1000" smtClean="0">
                <a:latin typeface="+mj-lt"/>
              </a:rPr>
              <a:pPr/>
              <a:t>0</a:t>
            </a:fld>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A1C8B374-4A5D-9C55-DE09-B2265935CD16}"/>
              </a:ext>
            </a:extLst>
          </p:cNvPr>
          <p:cNvSpPr>
            <a:spLocks noGrp="1"/>
          </p:cNvSpPr>
          <p:nvPr>
            <p:custDataLst>
              <p:tags r:id="rId4"/>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1.0</a:t>
            </a:r>
            <a:endParaRPr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64E9C8AB-FC34-FCA4-1572-90DB09A19C4E}"/>
              </a:ext>
            </a:extLst>
          </p:cNvPr>
          <p:cNvSpPr>
            <a:spLocks noGrp="1"/>
          </p:cNvSpPr>
          <p:nvPr>
            <p:custDataLst>
              <p:tags r:id="rId5"/>
            </p:custDataLst>
          </p:nvPr>
        </p:nvSpPr>
        <p:spPr bwMode="gray">
          <a:xfrm>
            <a:off x="322263" y="53165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0.</a:t>
            </a:r>
            <a:fld id="{BCEB14A2-F3C7-485E-89EF-68DB39540BDB}" type="datetime'''''''''''''5'''''''''''''''">
              <a:rPr lang="en-US" altLang="en-US" sz="1000" smtClean="0">
                <a:latin typeface="+mj-lt"/>
              </a:rPr>
              <a:pPr/>
              <a:t>5</a:t>
            </a:fld>
            <a:endParaRPr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AFFA3E42-56E6-712D-4DED-37ADB806B28D}"/>
              </a:ext>
            </a:extLst>
          </p:cNvPr>
          <p:cNvSpPr>
            <a:spLocks noGrp="1"/>
          </p:cNvSpPr>
          <p:nvPr>
            <p:custDataLst>
              <p:tags r:id="rId6"/>
            </p:custDataLst>
          </p:nvPr>
        </p:nvSpPr>
        <p:spPr bwMode="gray">
          <a:xfrm>
            <a:off x="252413"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1.5</a:t>
            </a:r>
            <a:endParaRPr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D513CE39-B5DE-533B-C035-CA443A256155}"/>
              </a:ext>
            </a:extLst>
          </p:cNvPr>
          <p:cNvSpPr>
            <a:spLocks noGrp="1"/>
          </p:cNvSpPr>
          <p:nvPr>
            <p:custDataLst>
              <p:tags r:id="rId7"/>
            </p:custDataLst>
          </p:nvPr>
        </p:nvSpPr>
        <p:spPr bwMode="gray">
          <a:xfrm>
            <a:off x="252413" y="305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2.5</a:t>
            </a:r>
            <a:endParaRPr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4974544A-ECBE-9B20-95E2-6E5AF7A2C4A9}"/>
              </a:ext>
            </a:extLst>
          </p:cNvPr>
          <p:cNvSpPr>
            <a:spLocks noGrp="1"/>
          </p:cNvSpPr>
          <p:nvPr>
            <p:custDataLst>
              <p:tags r:id="rId8"/>
            </p:custDataLst>
          </p:nvPr>
        </p:nvSpPr>
        <p:spPr bwMode="gray">
          <a:xfrm>
            <a:off x="252413"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3.0</a:t>
            </a:r>
            <a:endParaRPr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A26F83DC-AF3F-FA99-6007-C42ABCC501A0}"/>
              </a:ext>
            </a:extLst>
          </p:cNvPr>
          <p:cNvSpPr>
            <a:spLocks noGrp="1"/>
          </p:cNvSpPr>
          <p:nvPr>
            <p:custDataLst>
              <p:tags r:id="rId9"/>
            </p:custDataLst>
          </p:nvPr>
        </p:nvSpPr>
        <p:spPr bwMode="auto">
          <a:xfrm>
            <a:off x="903288"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2018</a:t>
            </a:r>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E37AC1DB-BE3B-291D-612F-BADC523CD5CC}"/>
              </a:ext>
            </a:extLst>
          </p:cNvPr>
          <p:cNvSpPr>
            <a:spLocks noGrp="1"/>
          </p:cNvSpPr>
          <p:nvPr>
            <p:custDataLst>
              <p:tags r:id="rId10"/>
            </p:custDataLst>
          </p:nvPr>
        </p:nvSpPr>
        <p:spPr bwMode="gray">
          <a:xfrm>
            <a:off x="2171700" y="392926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1.7</a:t>
            </a:r>
            <a:endParaRPr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03041149-F9EB-EFF4-9020-0A1417540C78}"/>
              </a:ext>
            </a:extLst>
          </p:cNvPr>
          <p:cNvSpPr>
            <a:spLocks noGrp="1"/>
          </p:cNvSpPr>
          <p:nvPr>
            <p:custDataLst>
              <p:tags r:id="rId11"/>
            </p:custDataLst>
          </p:nvPr>
        </p:nvSpPr>
        <p:spPr bwMode="auto">
          <a:xfrm>
            <a:off x="30924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a:t>
            </a:r>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5C0580EC-DB70-ED9B-19CB-BAC48646EEE9}"/>
              </a:ext>
            </a:extLst>
          </p:cNvPr>
          <p:cNvSpPr>
            <a:spLocks noGrp="1"/>
          </p:cNvSpPr>
          <p:nvPr>
            <p:custDataLst>
              <p:tags r:id="rId12"/>
            </p:custDataLst>
          </p:nvPr>
        </p:nvSpPr>
        <p:spPr bwMode="auto">
          <a:xfrm>
            <a:off x="20320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19</a:t>
            </a:r>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5B7680B4-5EEE-A24E-10FA-7DB50A526D48}"/>
              </a:ext>
            </a:extLst>
          </p:cNvPr>
          <p:cNvSpPr>
            <a:spLocks noGrp="1"/>
          </p:cNvSpPr>
          <p:nvPr>
            <p:custDataLst>
              <p:tags r:id="rId13"/>
            </p:custDataLst>
          </p:nvPr>
        </p:nvSpPr>
        <p:spPr bwMode="auto">
          <a:xfrm>
            <a:off x="41513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21</a:t>
            </a:r>
            <a:endParaRPr kumimoji="0"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82A8C221-41B2-77AF-A8E6-7C7A3077889A}"/>
              </a:ext>
            </a:extLst>
          </p:cNvPr>
          <p:cNvSpPr>
            <a:spLocks noGrp="1"/>
          </p:cNvSpPr>
          <p:nvPr>
            <p:custDataLst>
              <p:tags r:id="rId14"/>
            </p:custDataLst>
          </p:nvPr>
        </p:nvSpPr>
        <p:spPr bwMode="auto">
          <a:xfrm>
            <a:off x="52101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57425853-A795-BB95-FF51-1EE31B7B3363}"/>
              </a:ext>
            </a:extLst>
          </p:cNvPr>
          <p:cNvSpPr>
            <a:spLocks noGrp="1"/>
          </p:cNvSpPr>
          <p:nvPr>
            <p:custDataLst>
              <p:tags r:id="rId15"/>
            </p:custDataLst>
          </p:nvPr>
        </p:nvSpPr>
        <p:spPr bwMode="gray">
          <a:xfrm>
            <a:off x="739775" y="55133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0.2</a:t>
            </a:r>
            <a:endParaRPr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91D221F7-9AD8-656B-F272-0EF9D4313233}"/>
              </a:ext>
            </a:extLst>
          </p:cNvPr>
          <p:cNvSpPr>
            <a:spLocks noGrp="1"/>
          </p:cNvSpPr>
          <p:nvPr>
            <p:custDataLst>
              <p:tags r:id="rId16"/>
            </p:custDataLst>
          </p:nvPr>
        </p:nvSpPr>
        <p:spPr bwMode="gray">
          <a:xfrm>
            <a:off x="2859088" y="541444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0.3</a:t>
            </a:r>
            <a:endParaRPr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E193D2DC-3BC5-FEB7-7821-F32A36D9E63A}"/>
              </a:ext>
            </a:extLst>
          </p:cNvPr>
          <p:cNvSpPr>
            <a:spLocks noGrp="1"/>
          </p:cNvSpPr>
          <p:nvPr>
            <p:custDataLst>
              <p:tags r:id="rId17"/>
            </p:custDataLst>
          </p:nvPr>
        </p:nvSpPr>
        <p:spPr bwMode="gray">
          <a:xfrm>
            <a:off x="1112838" y="410225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1.5</a:t>
            </a:r>
            <a:endParaRPr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C115451A-7F5C-36C0-AB65-834A0DBA72BD}"/>
              </a:ext>
            </a:extLst>
          </p:cNvPr>
          <p:cNvSpPr>
            <a:spLocks noGrp="1"/>
          </p:cNvSpPr>
          <p:nvPr>
            <p:custDataLst>
              <p:tags r:id="rId18"/>
            </p:custDataLst>
          </p:nvPr>
        </p:nvSpPr>
        <p:spPr bwMode="gray">
          <a:xfrm>
            <a:off x="1798637" y="54435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0.3</a:t>
            </a:r>
            <a:endParaRPr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439615FA-05AE-AD26-06CA-D42E6ABF46FF}"/>
              </a:ext>
            </a:extLst>
          </p:cNvPr>
          <p:cNvSpPr>
            <a:spLocks noGrp="1"/>
          </p:cNvSpPr>
          <p:nvPr>
            <p:custDataLst>
              <p:tags r:id="rId19"/>
            </p:custDataLst>
          </p:nvPr>
        </p:nvSpPr>
        <p:spPr bwMode="gray">
          <a:xfrm>
            <a:off x="3232150" y="382688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1.7</a:t>
            </a:r>
            <a:endParaRPr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1C959434-2E0A-EB76-3255-EE308B9624FF}"/>
              </a:ext>
            </a:extLst>
          </p:cNvPr>
          <p:cNvSpPr>
            <a:spLocks noGrp="1"/>
          </p:cNvSpPr>
          <p:nvPr>
            <p:custDataLst>
              <p:tags r:id="rId20"/>
            </p:custDataLst>
          </p:nvPr>
        </p:nvSpPr>
        <p:spPr bwMode="gray">
          <a:xfrm>
            <a:off x="3917950" y="5321302"/>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0.4</a:t>
            </a:r>
            <a:endParaRPr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D8080F67-601E-A4A4-13FB-29167FC4E63A}"/>
              </a:ext>
            </a:extLst>
          </p:cNvPr>
          <p:cNvSpPr>
            <a:spLocks noGrp="1"/>
          </p:cNvSpPr>
          <p:nvPr>
            <p:custDataLst>
              <p:tags r:id="rId21"/>
            </p:custDataLst>
          </p:nvPr>
        </p:nvSpPr>
        <p:spPr bwMode="gray">
          <a:xfrm>
            <a:off x="4291013" y="327154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D02A67E6-4925-5A63-6A1C-66C9F038AD48}"/>
              </a:ext>
            </a:extLst>
          </p:cNvPr>
          <p:cNvSpPr>
            <a:spLocks noGrp="1"/>
          </p:cNvSpPr>
          <p:nvPr>
            <p:custDataLst>
              <p:tags r:id="rId22"/>
            </p:custDataLst>
          </p:nvPr>
        </p:nvSpPr>
        <p:spPr bwMode="gray">
          <a:xfrm>
            <a:off x="4976813" y="5262044"/>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0.5</a:t>
            </a:r>
            <a:endParaRPr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D08ACEA8-9ADE-9426-F9B3-42D194A98FEA}"/>
              </a:ext>
            </a:extLst>
          </p:cNvPr>
          <p:cNvSpPr>
            <a:spLocks noGrp="1"/>
          </p:cNvSpPr>
          <p:nvPr>
            <p:custDataLst>
              <p:tags r:id="rId23"/>
            </p:custDataLst>
          </p:nvPr>
        </p:nvSpPr>
        <p:spPr bwMode="gray">
          <a:xfrm>
            <a:off x="5349875" y="2682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2.7</a:t>
            </a:r>
            <a:endParaRPr lang="ja-JP" altLang="en-US" sz="800" dirty="0">
              <a:latin typeface="+mj-lt"/>
              <a:sym typeface="+mn-lt"/>
            </a:endParaRPr>
          </a:p>
        </p:txBody>
      </p:sp>
      <p:graphicFrame>
        <p:nvGraphicFramePr>
          <p:cNvPr id="2" name="Chart 82">
            <a:extLst>
              <a:ext uri="{FF2B5EF4-FFF2-40B4-BE49-F238E27FC236}">
                <a16:creationId xmlns:a16="http://schemas.microsoft.com/office/drawing/2014/main" id="{7FA9E12B-83A9-297A-52A5-C8968FE1FECB}"/>
              </a:ext>
            </a:extLst>
          </p:cNvPr>
          <p:cNvGraphicFramePr/>
          <p:nvPr>
            <p:custDataLst>
              <p:tags r:id="rId24"/>
            </p:custDataLst>
            <p:extLst>
              <p:ext uri="{D42A27DB-BD31-4B8C-83A1-F6EECF244321}">
                <p14:modId xmlns:p14="http://schemas.microsoft.com/office/powerpoint/2010/main" val="767937187"/>
              </p:ext>
            </p:extLst>
          </p:nvPr>
        </p:nvGraphicFramePr>
        <p:xfrm>
          <a:off x="6990779" y="3325813"/>
          <a:ext cx="2498725" cy="2498725"/>
        </p:xfrm>
        <a:graphic>
          <a:graphicData uri="http://schemas.openxmlformats.org/drawingml/2006/chart">
            <c:chart xmlns:c="http://schemas.openxmlformats.org/drawingml/2006/chart" xmlns:r="http://schemas.openxmlformats.org/officeDocument/2006/relationships" r:id="rId43"/>
          </a:graphicData>
        </a:graphic>
      </p:graphicFrame>
      <p:graphicFrame>
        <p:nvGraphicFramePr>
          <p:cNvPr id="4" name="Object 3" hidden="1"/>
          <p:cNvGraphicFramePr>
            <a:graphicFrameLocks noChangeAspect="1"/>
          </p:cNvGraphicFramePr>
          <p:nvPr>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360" imgH="360" progId="TCLayout.ActiveDocument.1">
                  <p:embed/>
                </p:oleObj>
              </mc:Choice>
              <mc:Fallback>
                <p:oleObj name="think-cell Slide"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6"/>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r>
                <a:rPr lang="en-US" altLang="ja-JP" sz="1400" dirty="0">
                  <a:solidFill>
                    <a:srgbClr val="000000"/>
                  </a:solidFill>
                  <a:highlight>
                    <a:srgbClr val="FFFF00"/>
                  </a:highlight>
                  <a:latin typeface="Arial Black" pitchFamily="34" charset="0"/>
                  <a:ea typeface="HGP創英角ｺﾞｼｯｸUB" pitchFamily="50" charset="-128"/>
                </a:rPr>
                <a:t> </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8" name="Rectangle 7"/>
          <p:cNvSpPr/>
          <p:nvPr>
            <p:custDataLst>
              <p:tags r:id="rId27"/>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28"/>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29"/>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0"/>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マレーシアは、非感染性疾患による死亡の割合が高く、東南アジアで最も糖尿病罹患率が高い（同国の成人の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人に相当）ため、これらの疾患分野に対応する医薬品の市場規模は今後も伸びが想定される。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sp>
        <p:nvSpPr>
          <p:cNvPr id="54" name="テキスト プレースホルダ 9">
            <a:extLst>
              <a:ext uri="{FF2B5EF4-FFF2-40B4-BE49-F238E27FC236}">
                <a16:creationId xmlns:a16="http://schemas.microsoft.com/office/drawing/2014/main" id="{8FF48835-627A-4252-A3F5-F50F7C365BED}"/>
              </a:ext>
            </a:extLst>
          </p:cNvPr>
          <p:cNvSpPr>
            <a:spLocks noGrp="1"/>
          </p:cNvSpPr>
          <p:nvPr>
            <p:custDataLst>
              <p:tags r:id="rId31"/>
            </p:custDataLst>
          </p:nvPr>
        </p:nvSpPr>
        <p:spPr bwMode="auto">
          <a:xfrm>
            <a:off x="7092950" y="53514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t>シンガポール</a:t>
            </a:r>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2"/>
            </p:custDataLst>
          </p:nvPr>
        </p:nvSpPr>
        <p:spPr bwMode="auto">
          <a:xfrm>
            <a:off x="8745538" y="33289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1870CD-8692-4C80-9D50-6970DFC868B0}" type="datetime'''''''''''''''''''''''''ド''''イ''''''ツ'''''''''''''">
              <a:rPr lang="ja-JP" altLang="en-US" sz="1000" smtClean="0"/>
              <a:pPr/>
              <a:t>ドイツ</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3"/>
            </p:custDataLst>
          </p:nvPr>
        </p:nvSpPr>
        <p:spPr bwMode="auto">
          <a:xfrm>
            <a:off x="9426575" y="409733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82F267-8FE9-46E0-9BA9-02143B4EE347}" type="datetime'''''''''ア''メ''リカ'''''''''''''''''''''''''''''''''''">
              <a:rPr lang="ja-JP" altLang="en-US" sz="1000" smtClean="0"/>
              <a:pPr/>
              <a:t>アメリカ</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4"/>
            </p:custDataLst>
          </p:nvPr>
        </p:nvSpPr>
        <p:spPr bwMode="auto">
          <a:xfrm>
            <a:off x="8136160" y="5815013"/>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中国</a:t>
            </a: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5"/>
            </p:custDataLst>
          </p:nvPr>
        </p:nvSpPr>
        <p:spPr bwMode="auto">
          <a:xfrm>
            <a:off x="9439275" y="485616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0D22C52-3711-4EAF-BFA7-C57CC57D8702}" type="datetime'''フ''ラ''''ン''''''''ス'''''''''''''">
              <a:rPr lang="ja-JP" altLang="en-US" sz="1000" smtClean="0"/>
              <a:pPr/>
              <a:t>フランス</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5DF4437C-EB02-4B04-B4BB-4AC541F28413}"/>
              </a:ext>
            </a:extLst>
          </p:cNvPr>
          <p:cNvSpPr>
            <a:spLocks noGrp="1"/>
          </p:cNvSpPr>
          <p:nvPr>
            <p:custDataLst>
              <p:tags r:id="rId36"/>
            </p:custDataLst>
          </p:nvPr>
        </p:nvSpPr>
        <p:spPr bwMode="auto">
          <a:xfrm>
            <a:off x="7410152" y="5732463"/>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t>アイルランド</a:t>
            </a:r>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4E2F367A-3436-4C30-AB85-AA35E2762A4C}"/>
              </a:ext>
            </a:extLst>
          </p:cNvPr>
          <p:cNvSpPr>
            <a:spLocks noGrp="1"/>
          </p:cNvSpPr>
          <p:nvPr>
            <p:custDataLst>
              <p:tags r:id="rId37"/>
            </p:custDataLst>
          </p:nvPr>
        </p:nvSpPr>
        <p:spPr bwMode="auto">
          <a:xfrm>
            <a:off x="7308850" y="55800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ベルギー</a:t>
            </a: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8"/>
            </p:custDataLst>
          </p:nvPr>
        </p:nvSpPr>
        <p:spPr bwMode="auto">
          <a:xfrm>
            <a:off x="9144001" y="5386388"/>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6106C5-7C05-4AF5-B867-17BD121870DF}" type="datetime'ス''''''''イ''''''''''''ス'''''''''''''''''''''''">
              <a:rPr lang="ja-JP" altLang="en-US" sz="1000" smtClean="0"/>
              <a:pPr/>
              <a:t>スイス</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9"/>
            </p:custDataLst>
          </p:nvPr>
        </p:nvSpPr>
        <p:spPr bwMode="auto">
          <a:xfrm>
            <a:off x="8732838" y="5662613"/>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インド</a:t>
            </a:r>
          </a:p>
        </p:txBody>
      </p:sp>
      <p:sp>
        <p:nvSpPr>
          <p:cNvPr id="57" name="テキスト プレースホルダ 9">
            <a:extLst>
              <a:ext uri="{FF2B5EF4-FFF2-40B4-BE49-F238E27FC236}">
                <a16:creationId xmlns:a16="http://schemas.microsoft.com/office/drawing/2014/main" id="{62593C1B-42AF-49F3-9BA3-98672FA5EAF5}"/>
              </a:ext>
            </a:extLst>
          </p:cNvPr>
          <p:cNvSpPr>
            <a:spLocks noGrp="1"/>
          </p:cNvSpPr>
          <p:nvPr>
            <p:custDataLst>
              <p:tags r:id="rId40"/>
            </p:custDataLst>
          </p:nvPr>
        </p:nvSpPr>
        <p:spPr bwMode="auto">
          <a:xfrm>
            <a:off x="6807200" y="38798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EB450A7-06D5-46A5-A88D-5977B8B7E7A8}" type="datetime'''''''''''''''''''''''そ''''''''''''''''''''''''''''の他'">
              <a:rPr kumimoji="0" lang="ja-JP" altLang="en-US" sz="1000" smtClean="0"/>
              <a:pPr/>
              <a:t>その他</a:t>
            </a:fld>
            <a:endParaRPr kumimoji="0" lang="ja-JP" altLang="en-US" sz="1000" dirty="0">
              <a:sym typeface="+mn-lt"/>
            </a:endParaRPr>
          </a:p>
        </p:txBody>
      </p:sp>
      <p:sp>
        <p:nvSpPr>
          <p:cNvPr id="55" name="テキスト ボックス 21">
            <a:extLst>
              <a:ext uri="{FF2B5EF4-FFF2-40B4-BE49-F238E27FC236}">
                <a16:creationId xmlns:a16="http://schemas.microsoft.com/office/drawing/2014/main" id="{02ACED0B-8DD2-4C08-AF20-D10CF759E12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2195289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162944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現地メーカーは、医薬品、ハーブ製品、ヘルスケア製品に特化している。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4032110803"/>
              </p:ext>
            </p:extLst>
          </p:nvPr>
        </p:nvGraphicFramePr>
        <p:xfrm>
          <a:off x="420762" y="2069814"/>
          <a:ext cx="8819999" cy="3951474"/>
        </p:xfrm>
        <a:graphic>
          <a:graphicData uri="http://schemas.openxmlformats.org/drawingml/2006/table">
            <a:tbl>
              <a:tblPr firstRow="1" bandRow="1">
                <a:tableStyleId>{5C22544A-7EE6-4342-B048-85BDC9FD1C3A}</a:tableStyleId>
              </a:tblPr>
              <a:tblGrid>
                <a:gridCol w="596659">
                  <a:extLst>
                    <a:ext uri="{9D8B030D-6E8A-4147-A177-3AD203B41FA5}">
                      <a16:colId xmlns:a16="http://schemas.microsoft.com/office/drawing/2014/main" val="20000"/>
                    </a:ext>
                  </a:extLst>
                </a:gridCol>
                <a:gridCol w="2663798">
                  <a:extLst>
                    <a:ext uri="{9D8B030D-6E8A-4147-A177-3AD203B41FA5}">
                      <a16:colId xmlns:a16="http://schemas.microsoft.com/office/drawing/2014/main" val="20001"/>
                    </a:ext>
                  </a:extLst>
                </a:gridCol>
                <a:gridCol w="3367046">
                  <a:extLst>
                    <a:ext uri="{9D8B030D-6E8A-4147-A177-3AD203B41FA5}">
                      <a16:colId xmlns:a16="http://schemas.microsoft.com/office/drawing/2014/main" val="20003"/>
                    </a:ext>
                  </a:extLst>
                </a:gridCol>
                <a:gridCol w="2192496">
                  <a:extLst>
                    <a:ext uri="{9D8B030D-6E8A-4147-A177-3AD203B41FA5}">
                      <a16:colId xmlns:a16="http://schemas.microsoft.com/office/drawing/2014/main" val="20004"/>
                    </a:ext>
                  </a:extLst>
                </a:gridCol>
              </a:tblGrid>
              <a:tr h="51779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医薬品</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596183">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Pharmaniaga</a:t>
                      </a:r>
                      <a:r>
                        <a:rPr kumimoji="1" lang="en-SG" sz="1000" b="0" i="0" u="none" strike="noStrike" kern="1200" baseline="0" dirty="0">
                          <a:solidFill>
                            <a:schemeClr val="dk1"/>
                          </a:solidFill>
                          <a:latin typeface="+mn-lt"/>
                          <a:ea typeface="+mn-ea"/>
                          <a:cs typeface="+mn-cs"/>
                        </a:rPr>
                        <a:t> Manufacturing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医薬品の製造、加工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96183">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n-lt"/>
                          <a:ea typeface="+mn-ea"/>
                          <a:cs typeface="+mn-cs"/>
                        </a:rPr>
                        <a:t>CCM Pharmaceutical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医薬品・医薬品の製造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錠剤、カプセル、液体、シロップ、顆粒、滅菌耳</a:t>
                      </a:r>
                      <a:r>
                        <a:rPr lang="en-US" altLang="ja-JP" sz="1000" dirty="0"/>
                        <a:t>/</a:t>
                      </a:r>
                      <a:r>
                        <a:rPr lang="ja-JP" altLang="en-US" sz="1000" dirty="0"/>
                        <a:t>点眼液、ソフトジェル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96183">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Hovid</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Berhad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ブランド医薬品とハーブ製品の製造</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抗生物質、抗糖尿病薬、降圧薬、抗マラリア薬、消炎鎮痛薬等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6183">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lang="en-US" sz="1000" dirty="0">
                          <a:latin typeface="+mj-lt"/>
                        </a:rPr>
                        <a:t>Ain Medicare </a:t>
                      </a:r>
                      <a:r>
                        <a:rPr lang="en-US" sz="1000" dirty="0" err="1">
                          <a:latin typeface="+mj-lt"/>
                        </a:rPr>
                        <a:t>Sdn</a:t>
                      </a:r>
                      <a:r>
                        <a:rPr lang="en-US" sz="1000" baseline="0" dirty="0">
                          <a:latin typeface="+mj-lt"/>
                        </a:rPr>
                        <a:t> </a:t>
                      </a:r>
                      <a:r>
                        <a:rPr lang="en-US" sz="1000" baseline="0" dirty="0" err="1">
                          <a:latin typeface="+mj-lt"/>
                        </a:rPr>
                        <a:t>Bhd</a:t>
                      </a:r>
                      <a:endParaRPr lang="en-SG" sz="1000" dirty="0">
                        <a:latin typeface="+mj-lt"/>
                      </a:endParaRPr>
                    </a:p>
                  </a:txBody>
                  <a:tcPr anchor="ctr">
                    <a:solidFill>
                      <a:srgbClr val="DADADA"/>
                    </a:solidFill>
                  </a:tcPr>
                </a:tc>
                <a:tc>
                  <a:txBody>
                    <a:bodyPr/>
                    <a:lstStyle/>
                    <a:p>
                      <a:pPr algn="l"/>
                      <a:r>
                        <a:rPr lang="ja-JP" altLang="en-US" sz="1000" dirty="0"/>
                        <a:t>医療製剤の製造、加工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IV</a:t>
                      </a:r>
                      <a:r>
                        <a:rPr lang="ja-JP" altLang="en-US" sz="1000" dirty="0"/>
                        <a:t>溶液、血液透析濃縮物および腹膜透析溶液</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96183">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Kotra</a:t>
                      </a:r>
                      <a:r>
                        <a:rPr kumimoji="1" lang="en-SG" sz="1000" b="0" i="0" u="none" strike="noStrike" kern="1200" baseline="0" dirty="0">
                          <a:solidFill>
                            <a:schemeClr val="dk1"/>
                          </a:solidFill>
                          <a:latin typeface="+mn-lt"/>
                          <a:ea typeface="+mn-ea"/>
                          <a:cs typeface="+mn-cs"/>
                        </a:rPr>
                        <a:t> Pharma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医薬品、ヘルスケア製品の製造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錠剤、カプセル、液体、軟膏およびクリーム、無菌および小容量の注射剤</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2762">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Xepa</a:t>
                      </a:r>
                      <a:r>
                        <a:rPr kumimoji="1" lang="en-SG" sz="1000" b="0" i="0" u="none" strike="noStrike" kern="1200" baseline="0" dirty="0">
                          <a:solidFill>
                            <a:schemeClr val="dk1"/>
                          </a:solidFill>
                          <a:latin typeface="+mn-lt"/>
                          <a:ea typeface="+mn-ea"/>
                          <a:cs typeface="+mn-cs"/>
                        </a:rPr>
                        <a:t>-Soul Pattinson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lang="en-SG" sz="1000" dirty="0">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錠剤、カプセル、液体製剤、クリーム、軟膏および無菌点眼クリーム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8102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1619625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グローバル企業は、マレーシアに生産拠点を設立し、世界レベルの高品質な医薬品の製造を行う。</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3039611680"/>
              </p:ext>
            </p:extLst>
          </p:nvPr>
        </p:nvGraphicFramePr>
        <p:xfrm>
          <a:off x="383064" y="2031072"/>
          <a:ext cx="8890416" cy="4039517"/>
        </p:xfrm>
        <a:graphic>
          <a:graphicData uri="http://schemas.openxmlformats.org/drawingml/2006/table">
            <a:tbl>
              <a:tblPr firstRow="1" bandRow="1">
                <a:tableStyleId>{5C22544A-7EE6-4342-B048-85BDC9FD1C3A}</a:tableStyleId>
              </a:tblPr>
              <a:tblGrid>
                <a:gridCol w="472343">
                  <a:extLst>
                    <a:ext uri="{9D8B030D-6E8A-4147-A177-3AD203B41FA5}">
                      <a16:colId xmlns:a16="http://schemas.microsoft.com/office/drawing/2014/main" val="20000"/>
                    </a:ext>
                  </a:extLst>
                </a:gridCol>
                <a:gridCol w="1653199">
                  <a:extLst>
                    <a:ext uri="{9D8B030D-6E8A-4147-A177-3AD203B41FA5}">
                      <a16:colId xmlns:a16="http://schemas.microsoft.com/office/drawing/2014/main" val="20001"/>
                    </a:ext>
                  </a:extLst>
                </a:gridCol>
                <a:gridCol w="2597884">
                  <a:extLst>
                    <a:ext uri="{9D8B030D-6E8A-4147-A177-3AD203B41FA5}">
                      <a16:colId xmlns:a16="http://schemas.microsoft.com/office/drawing/2014/main" val="20003"/>
                    </a:ext>
                  </a:extLst>
                </a:gridCol>
                <a:gridCol w="3306398">
                  <a:extLst>
                    <a:ext uri="{9D8B030D-6E8A-4147-A177-3AD203B41FA5}">
                      <a16:colId xmlns:a16="http://schemas.microsoft.com/office/drawing/2014/main" val="20004"/>
                    </a:ext>
                  </a:extLst>
                </a:gridCol>
                <a:gridCol w="860592">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kumimoji="1" lang="en-US" sz="1000" b="0" i="0" u="none" strike="noStrike" kern="1200" baseline="0" dirty="0">
                          <a:solidFill>
                            <a:schemeClr val="dk1"/>
                          </a:solidFill>
                          <a:latin typeface="+mn-lt"/>
                          <a:ea typeface="+mn-ea"/>
                          <a:cs typeface="+mn-cs"/>
                        </a:rPr>
                        <a:t>Sterling Drugs </a:t>
                      </a:r>
                      <a:r>
                        <a:rPr kumimoji="1" lang="en-US" sz="1000" b="0" i="0" u="none" strike="noStrike" kern="1200" baseline="0" dirty="0" err="1">
                          <a:solidFill>
                            <a:schemeClr val="dk1"/>
                          </a:solidFill>
                          <a:latin typeface="+mn-lt"/>
                          <a:ea typeface="+mn-ea"/>
                          <a:cs typeface="+mn-cs"/>
                        </a:rPr>
                        <a:t>Sdn</a:t>
                      </a:r>
                      <a:r>
                        <a:rPr kumimoji="1" lang="en-US" sz="1000" b="0" i="0" u="none" strike="noStrike" kern="1200" baseline="0" dirty="0">
                          <a:solidFill>
                            <a:schemeClr val="dk1"/>
                          </a:solidFill>
                          <a:latin typeface="+mn-lt"/>
                          <a:ea typeface="+mn-ea"/>
                          <a:cs typeface="+mn-cs"/>
                        </a:rPr>
                        <a:t> </a:t>
                      </a:r>
                      <a:r>
                        <a:rPr kumimoji="1" lang="en-US" sz="1000" b="0" i="0" u="none" strike="noStrike" kern="1200" baseline="0" dirty="0" err="1">
                          <a:solidFill>
                            <a:schemeClr val="dk1"/>
                          </a:solidFill>
                          <a:latin typeface="+mn-lt"/>
                          <a:ea typeface="+mn-ea"/>
                          <a:cs typeface="+mn-cs"/>
                        </a:rPr>
                        <a:t>Bhd</a:t>
                      </a:r>
                      <a:r>
                        <a:rPr kumimoji="1" lang="en-US" sz="1000" b="0" i="0" u="none" strike="noStrike" kern="1200" baseline="0" dirty="0">
                          <a:solidFill>
                            <a:schemeClr val="dk1"/>
                          </a:solidFill>
                          <a:latin typeface="+mn-lt"/>
                          <a:ea typeface="+mn-ea"/>
                          <a:cs typeface="+mn-cs"/>
                        </a:rPr>
                        <a:t>, manufacturing arm of </a:t>
                      </a:r>
                      <a:r>
                        <a:rPr kumimoji="1" lang="en-SG" sz="1000" b="0" i="0" u="none" strike="noStrike" kern="1200" baseline="0" dirty="0">
                          <a:solidFill>
                            <a:schemeClr val="dk1"/>
                          </a:solidFill>
                          <a:latin typeface="+mn-lt"/>
                          <a:ea typeface="+mn-ea"/>
                          <a:cs typeface="+mn-cs"/>
                        </a:rPr>
                        <a:t> Glaxo Smith Kline</a:t>
                      </a:r>
                      <a:endParaRPr lang="en-SG" sz="1000" dirty="0">
                        <a:latin typeface="+mj-lt"/>
                      </a:endParaRPr>
                    </a:p>
                  </a:txBody>
                  <a:tcPr anchor="ctr">
                    <a:solidFill>
                      <a:srgbClr val="DADADA"/>
                    </a:solidFill>
                  </a:tcPr>
                </a:tc>
                <a:tc>
                  <a:txBody>
                    <a:bodyPr/>
                    <a:lstStyle/>
                    <a:p>
                      <a:pPr algn="l"/>
                      <a:r>
                        <a:rPr lang="ja-JP" altLang="en-US" sz="1000" dirty="0"/>
                        <a:t>医薬品の製造、加工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英国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B.Braun</a:t>
                      </a:r>
                      <a:r>
                        <a:rPr kumimoji="1" lang="en-SG" sz="1000" b="0" i="0" u="none" strike="noStrike" kern="1200" baseline="0" dirty="0">
                          <a:solidFill>
                            <a:schemeClr val="dk1"/>
                          </a:solidFill>
                          <a:latin typeface="+mn-lt"/>
                          <a:ea typeface="+mn-ea"/>
                          <a:cs typeface="+mn-cs"/>
                        </a:rPr>
                        <a:t> Medical</a:t>
                      </a:r>
                    </a:p>
                    <a:p>
                      <a:r>
                        <a:rPr kumimoji="1" lang="en-SG" sz="1000" b="0" i="0" u="none" strike="noStrike" kern="1200" baseline="0" dirty="0">
                          <a:solidFill>
                            <a:schemeClr val="dk1"/>
                          </a:solidFill>
                          <a:latin typeface="+mn-lt"/>
                          <a:ea typeface="+mn-ea"/>
                          <a:cs typeface="+mn-cs"/>
                        </a:rPr>
                        <a:t>Industries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lang="en-SG" sz="1000" dirty="0">
                        <a:latin typeface="+mj-lt"/>
                      </a:endParaRPr>
                    </a:p>
                  </a:txBody>
                  <a:tcPr anchor="c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外科、医薬品、ヘルスケア製品の製造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注射針、シールド付き静脈カテーテル、手術用ブレード、手術器具、縫合糸、安全カテーテル</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ドイツ</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SG" sz="1000" b="0" i="0" u="none" strike="noStrike" kern="1200" baseline="0" dirty="0">
                          <a:solidFill>
                            <a:schemeClr val="dk1"/>
                          </a:solidFill>
                          <a:latin typeface="+mn-lt"/>
                          <a:ea typeface="+mn-ea"/>
                          <a:cs typeface="+mn-cs"/>
                        </a:rPr>
                        <a:t>Y.S.P Industries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医製品の製造、加工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錠剤、カプセル、坐剤、液体製剤、散剤、ゲルおよびクリーム（獣医および水産物を含む）</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台湾</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SG" sz="1000" b="0" i="0" u="none" strike="noStrike" kern="1200" baseline="0" dirty="0">
                          <a:solidFill>
                            <a:schemeClr val="dk1"/>
                          </a:solidFill>
                          <a:latin typeface="+mn-lt"/>
                          <a:ea typeface="+mn-ea"/>
                          <a:cs typeface="+mn-cs"/>
                        </a:rPr>
                        <a:t>Ranbaxy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SG" sz="1000" b="0" i="0" u="none" strike="noStrike" kern="1200" baseline="0" dirty="0">
                          <a:solidFill>
                            <a:schemeClr val="dk1"/>
                          </a:solidFill>
                          <a:latin typeface="+mn-lt"/>
                          <a:ea typeface="+mn-ea"/>
                          <a:cs typeface="+mn-cs"/>
                        </a:rPr>
                        <a:t>Sunward Pharmaceutical</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コーティングされていない錠剤、カプセル、液体、およびクリーム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シンガポール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Biocon</a:t>
                      </a:r>
                      <a:r>
                        <a:rPr kumimoji="1" lang="en-US" altLang="ja-JP" sz="1000" dirty="0">
                          <a:solidFill>
                            <a:schemeClr val="tx1"/>
                          </a:solidFill>
                          <a:latin typeface="+mj-lt"/>
                        </a:rPr>
                        <a:t> </a:t>
                      </a:r>
                      <a:r>
                        <a:rPr kumimoji="1" lang="en-US" altLang="ja-JP" sz="1000" dirty="0" err="1">
                          <a:solidFill>
                            <a:schemeClr val="tx1"/>
                          </a:solidFill>
                          <a:latin typeface="+mj-lt"/>
                        </a:rPr>
                        <a:t>Sdn</a:t>
                      </a:r>
                      <a:r>
                        <a:rPr kumimoji="1" lang="en-US" altLang="ja-JP" sz="1000" baseline="0" dirty="0">
                          <a:solidFill>
                            <a:schemeClr val="tx1"/>
                          </a:solidFill>
                          <a:latin typeface="+mj-lt"/>
                        </a:rPr>
                        <a:t> </a:t>
                      </a:r>
                      <a:r>
                        <a:rPr kumimoji="1" lang="en-US" altLang="ja-JP" sz="1000" baseline="0" dirty="0" err="1">
                          <a:solidFill>
                            <a:schemeClr val="tx1"/>
                          </a:solidFill>
                          <a:latin typeface="+mj-lt"/>
                        </a:rPr>
                        <a:t>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医薬品の製造</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dirty="0">
                          <a:solidFill>
                            <a:schemeClr val="tx1"/>
                          </a:solidFill>
                          <a:latin typeface="+mj-lt"/>
                        </a:rPr>
                        <a:t>インスリン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0133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316181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1/2</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2" name="表 11"/>
          <p:cNvGraphicFramePr>
            <a:graphicFrameLocks noGrp="1"/>
          </p:cNvGraphicFramePr>
          <p:nvPr>
            <p:extLst>
              <p:ext uri="{D42A27DB-BD31-4B8C-83A1-F6EECF244321}">
                <p14:modId xmlns:p14="http://schemas.microsoft.com/office/powerpoint/2010/main" val="3919253500"/>
              </p:ext>
            </p:extLst>
          </p:nvPr>
        </p:nvGraphicFramePr>
        <p:xfrm>
          <a:off x="200022" y="1412776"/>
          <a:ext cx="9073457" cy="3348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Arkray</a:t>
                      </a:r>
                      <a:r>
                        <a:rPr lang="en-US" altLang="ja-JP"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動物用検査機器試薬、オーラルケア製品の販売・カスタマーサービス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a:t>
                      </a:r>
                      <a:r>
                        <a:rPr lang="en-US" altLang="ja-JP" sz="1100" b="0" i="0" u="none" strike="noStrike" dirty="0">
                          <a:solidFill>
                            <a:schemeClr val="tx1"/>
                          </a:solidFill>
                          <a:effectLst/>
                          <a:latin typeface="+mn-lt"/>
                          <a:ea typeface="ＭＳ Ｐゴシック" panose="020B0600070205080204" pitchFamily="50" charset="-128"/>
                        </a:rPr>
                        <a:t>MIC  ASIA PACIFIC(MALAYSIA)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Eisai(Malaysia) Sdn.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Hoepharma</a:t>
                      </a:r>
                      <a:r>
                        <a:rPr lang="en-US" sz="1100" b="0" i="0" u="none" strike="noStrike" baseline="0" dirty="0">
                          <a:solidFill>
                            <a:schemeClr val="tx1"/>
                          </a:solidFill>
                          <a:effectLst/>
                          <a:latin typeface="+mn-lt"/>
                          <a:ea typeface="ＭＳ Ｐゴシック" panose="020B0600070205080204" pitchFamily="50" charset="-128"/>
                        </a:rPr>
                        <a:t> Holdings </a:t>
                      </a:r>
                      <a:r>
                        <a:rPr lang="en-US" sz="1100" b="0" i="0" u="none" strike="noStrike" baseline="0" dirty="0" err="1">
                          <a:solidFill>
                            <a:schemeClr val="tx1"/>
                          </a:solidFill>
                          <a:effectLst/>
                          <a:latin typeface="+mn-lt"/>
                          <a:ea typeface="ＭＳ Ｐゴシック" panose="020B0600070205080204" pitchFamily="50" charset="-128"/>
                        </a:rPr>
                        <a:t>Sdn</a:t>
                      </a:r>
                      <a:r>
                        <a:rPr lang="en-US" sz="1100" b="0" i="0" u="none" strike="noStrike" baseline="0"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医薬品事業を行う子会社の経営管理業務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Kokando</a:t>
                      </a:r>
                      <a:r>
                        <a:rPr lang="en-US" sz="1100" b="0" i="0" u="none" strike="noStrike" dirty="0">
                          <a:solidFill>
                            <a:schemeClr val="tx1"/>
                          </a:solidFill>
                          <a:effectLst/>
                          <a:latin typeface="+mn-lt"/>
                          <a:ea typeface="ＭＳ Ｐゴシック" panose="020B0600070205080204" pitchFamily="50" charset="-128"/>
                        </a:rPr>
                        <a:t>(Malaysia)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dirty="0"/>
                        <a:t>医療機器、雑貨の輸出入、販売</a:t>
                      </a:r>
                      <a:endParaRPr lang="ja-JP" altLang="en-US" sz="10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Rohto-</a:t>
                      </a:r>
                      <a:r>
                        <a:rPr lang="en-US" altLang="ja-JP" sz="1100" b="0" i="0" u="none" strike="noStrike" dirty="0" err="1">
                          <a:solidFill>
                            <a:schemeClr val="tx1"/>
                          </a:solidFill>
                          <a:effectLst/>
                          <a:latin typeface="+mn-lt"/>
                          <a:ea typeface="ＭＳ Ｐゴシック" panose="020B0600070205080204" pitchFamily="50" charset="-128"/>
                        </a:rPr>
                        <a:t>Mentholatum</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Sysmex</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17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557137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9" imgW="270" imgH="270" progId="TCLayout.ActiveDocument.1">
                  <p:embed/>
                </p:oleObj>
              </mc:Choice>
              <mc:Fallback>
                <p:oleObj name="think-cell Slide" r:id="rId69" imgW="270" imgH="270" progId="TCLayout.ActiveDocument.1">
                  <p:embed/>
                  <p:pic>
                    <p:nvPicPr>
                      <p:cNvPr id="7" name="オブジェクト 6"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3,400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万人まで成長する一方で、高齢化</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も急加速で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進むとされている</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8" name="Text Placeholder 12"/>
          <p:cNvSpPr>
            <a:spLocks noGrp="1"/>
          </p:cNvSpPr>
          <p:nvPr>
            <p:custDataLst>
              <p:tags r:id="rId3"/>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4"/>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cxnSp>
        <p:nvCxnSpPr>
          <p:cNvPr id="87" name="Straight Connector 86"/>
          <p:cNvCxnSpPr/>
          <p:nvPr>
            <p:custDataLst>
              <p:tags r:id="rId5"/>
            </p:custDataLst>
          </p:nvPr>
        </p:nvCxnSpPr>
        <p:spPr bwMode="gray">
          <a:xfrm>
            <a:off x="8455025" y="16795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6"/>
            </p:custDataLst>
          </p:nvPr>
        </p:nvSpPr>
        <p:spPr bwMode="gray">
          <a:xfrm>
            <a:off x="8535988" y="18161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7"/>
            </p:custDataLst>
          </p:nvPr>
        </p:nvSpPr>
        <p:spPr bwMode="gray">
          <a:xfrm>
            <a:off x="8543925" y="16414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8"/>
            </p:custDataLst>
          </p:nvPr>
        </p:nvSpPr>
        <p:spPr bwMode="auto">
          <a:xfrm>
            <a:off x="8766175" y="16081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9"/>
            </p:custDataLst>
          </p:nvPr>
        </p:nvSpPr>
        <p:spPr bwMode="auto">
          <a:xfrm>
            <a:off x="8766175" y="18113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25" name="Text Placeholder 12"/>
          <p:cNvSpPr>
            <a:spLocks noGrp="1"/>
          </p:cNvSpPr>
          <p:nvPr>
            <p:custDataLst>
              <p:tags r:id="rId10"/>
            </p:custDataLst>
          </p:nvPr>
        </p:nvSpPr>
        <p:spPr bwMode="auto">
          <a:xfrm>
            <a:off x="9310688" y="48434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1"/>
            </p:custDataLst>
          </p:nvPr>
        </p:nvSpPr>
        <p:spPr bwMode="auto">
          <a:xfrm>
            <a:off x="9310688" y="54292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2"/>
            </p:custDataLst>
          </p:nvPr>
        </p:nvSpPr>
        <p:spPr bwMode="auto">
          <a:xfrm>
            <a:off x="9310688" y="60086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03" name="Text Placeholder 12"/>
          <p:cNvSpPr>
            <a:spLocks noGrp="1"/>
          </p:cNvSpPr>
          <p:nvPr>
            <p:custDataLst>
              <p:tags r:id="rId1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4" name="Chart 321">
            <a:extLst>
              <a:ext uri="{FF2B5EF4-FFF2-40B4-BE49-F238E27FC236}">
                <a16:creationId xmlns:a16="http://schemas.microsoft.com/office/drawing/2014/main" id="{BA2D1E3E-842F-60E7-BF78-111F68F3F978}"/>
              </a:ext>
            </a:extLst>
          </p:cNvPr>
          <p:cNvGraphicFramePr/>
          <p:nvPr>
            <p:custDataLst>
              <p:tags r:id="rId14"/>
            </p:custDataLst>
            <p:extLst>
              <p:ext uri="{D42A27DB-BD31-4B8C-83A1-F6EECF244321}">
                <p14:modId xmlns:p14="http://schemas.microsoft.com/office/powerpoint/2010/main" val="842672916"/>
              </p:ext>
            </p:extLst>
          </p:nvPr>
        </p:nvGraphicFramePr>
        <p:xfrm>
          <a:off x="303213" y="2436813"/>
          <a:ext cx="9307512" cy="1390650"/>
        </p:xfrm>
        <a:graphic>
          <a:graphicData uri="http://schemas.openxmlformats.org/drawingml/2006/chart">
            <c:chart xmlns:c="http://schemas.openxmlformats.org/drawingml/2006/chart" xmlns:r="http://schemas.openxmlformats.org/officeDocument/2006/relationships" r:id="rId71"/>
          </a:graphicData>
        </a:graphic>
      </p:graphicFrame>
      <p:cxnSp>
        <p:nvCxnSpPr>
          <p:cNvPr id="6" name="Straight Connector 625">
            <a:extLst>
              <a:ext uri="{FF2B5EF4-FFF2-40B4-BE49-F238E27FC236}">
                <a16:creationId xmlns:a16="http://schemas.microsoft.com/office/drawing/2014/main" id="{7D41D089-2206-7F34-7EBA-15A8C1C8FEBE}"/>
              </a:ext>
            </a:extLst>
          </p:cNvPr>
          <p:cNvCxnSpPr/>
          <p:nvPr>
            <p:custDataLst>
              <p:tags r:id="rId15"/>
            </p:custDataLst>
          </p:nvPr>
        </p:nvCxnSpPr>
        <p:spPr bwMode="auto">
          <a:xfrm>
            <a:off x="3570288" y="2652713"/>
            <a:ext cx="0" cy="5000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23">
            <a:extLst>
              <a:ext uri="{FF2B5EF4-FFF2-40B4-BE49-F238E27FC236}">
                <a16:creationId xmlns:a16="http://schemas.microsoft.com/office/drawing/2014/main" id="{A26A3001-F85B-CABF-B77E-28C5B40EFC59}"/>
              </a:ext>
            </a:extLst>
          </p:cNvPr>
          <p:cNvCxnSpPr/>
          <p:nvPr>
            <p:custDataLst>
              <p:tags r:id="rId16"/>
            </p:custDataLst>
          </p:nvPr>
        </p:nvCxnSpPr>
        <p:spPr bwMode="auto">
          <a:xfrm>
            <a:off x="3911600" y="2695575"/>
            <a:ext cx="0" cy="444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12">
            <a:extLst>
              <a:ext uri="{FF2B5EF4-FFF2-40B4-BE49-F238E27FC236}">
                <a16:creationId xmlns:a16="http://schemas.microsoft.com/office/drawing/2014/main" id="{C7EF0344-7A35-8A3A-8C07-9F980CE6A167}"/>
              </a:ext>
            </a:extLst>
          </p:cNvPr>
          <p:cNvSpPr>
            <a:spLocks noGrp="1"/>
          </p:cNvSpPr>
          <p:nvPr>
            <p:custDataLst>
              <p:tags r:id="rId17"/>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10" name="Text Placeholder 12">
            <a:extLst>
              <a:ext uri="{FF2B5EF4-FFF2-40B4-BE49-F238E27FC236}">
                <a16:creationId xmlns:a16="http://schemas.microsoft.com/office/drawing/2014/main" id="{6CFB142D-5AA6-2A64-2AC7-8D053DC17D55}"/>
              </a:ext>
            </a:extLst>
          </p:cNvPr>
          <p:cNvSpPr>
            <a:spLocks noGrp="1"/>
          </p:cNvSpPr>
          <p:nvPr>
            <p:custDataLst>
              <p:tags r:id="rId18"/>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11" name="Text Placeholder 12">
            <a:extLst>
              <a:ext uri="{FF2B5EF4-FFF2-40B4-BE49-F238E27FC236}">
                <a16:creationId xmlns:a16="http://schemas.microsoft.com/office/drawing/2014/main" id="{38CC247F-5E28-038F-1222-6B033123F1BE}"/>
              </a:ext>
            </a:extLst>
          </p:cNvPr>
          <p:cNvSpPr>
            <a:spLocks noGrp="1"/>
          </p:cNvSpPr>
          <p:nvPr>
            <p:custDataLst>
              <p:tags r:id="rId19"/>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12" name="Text Placeholder 12">
            <a:extLst>
              <a:ext uri="{FF2B5EF4-FFF2-40B4-BE49-F238E27FC236}">
                <a16:creationId xmlns:a16="http://schemas.microsoft.com/office/drawing/2014/main" id="{5258C323-8FFD-A5CA-F37E-A0C77BC68959}"/>
              </a:ext>
            </a:extLst>
          </p:cNvPr>
          <p:cNvSpPr>
            <a:spLocks noGrp="1"/>
          </p:cNvSpPr>
          <p:nvPr>
            <p:custDataLst>
              <p:tags r:id="rId20"/>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13" name="Text Placeholder 12">
            <a:extLst>
              <a:ext uri="{FF2B5EF4-FFF2-40B4-BE49-F238E27FC236}">
                <a16:creationId xmlns:a16="http://schemas.microsoft.com/office/drawing/2014/main" id="{AE8CD58D-7372-8ACF-3F82-4428D7AFA20F}"/>
              </a:ext>
            </a:extLst>
          </p:cNvPr>
          <p:cNvSpPr>
            <a:spLocks noGrp="1"/>
          </p:cNvSpPr>
          <p:nvPr>
            <p:custDataLst>
              <p:tags r:id="rId21"/>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14" name="Text Placeholder 12">
            <a:extLst>
              <a:ext uri="{FF2B5EF4-FFF2-40B4-BE49-F238E27FC236}">
                <a16:creationId xmlns:a16="http://schemas.microsoft.com/office/drawing/2014/main" id="{92AF268F-A954-2E47-7AFD-179EF739BDED}"/>
              </a:ext>
            </a:extLst>
          </p:cNvPr>
          <p:cNvSpPr>
            <a:spLocks noGrp="1"/>
          </p:cNvSpPr>
          <p:nvPr>
            <p:custDataLst>
              <p:tags r:id="rId22"/>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15" name="Text Placeholder 12">
            <a:extLst>
              <a:ext uri="{FF2B5EF4-FFF2-40B4-BE49-F238E27FC236}">
                <a16:creationId xmlns:a16="http://schemas.microsoft.com/office/drawing/2014/main" id="{74DE6DCE-6475-2394-54F7-ECFEAB93A5B5}"/>
              </a:ext>
            </a:extLst>
          </p:cNvPr>
          <p:cNvSpPr>
            <a:spLocks noGrp="1"/>
          </p:cNvSpPr>
          <p:nvPr>
            <p:custDataLst>
              <p:tags r:id="rId23"/>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17" name="Text Placeholder 12">
            <a:extLst>
              <a:ext uri="{FF2B5EF4-FFF2-40B4-BE49-F238E27FC236}">
                <a16:creationId xmlns:a16="http://schemas.microsoft.com/office/drawing/2014/main" id="{56253ECD-D3FD-D514-F384-8D3B635B7C37}"/>
              </a:ext>
            </a:extLst>
          </p:cNvPr>
          <p:cNvSpPr>
            <a:spLocks noGrp="1"/>
          </p:cNvSpPr>
          <p:nvPr>
            <p:custDataLst>
              <p:tags r:id="rId24"/>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18" name="Text Placeholder 12">
            <a:extLst>
              <a:ext uri="{FF2B5EF4-FFF2-40B4-BE49-F238E27FC236}">
                <a16:creationId xmlns:a16="http://schemas.microsoft.com/office/drawing/2014/main" id="{B159458C-3E23-218A-5A86-4CE9DF3A06BF}"/>
              </a:ext>
            </a:extLst>
          </p:cNvPr>
          <p:cNvSpPr>
            <a:spLocks noGrp="1"/>
          </p:cNvSpPr>
          <p:nvPr>
            <p:custDataLst>
              <p:tags r:id="rId25"/>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19" name="Text Placeholder 12">
            <a:extLst>
              <a:ext uri="{FF2B5EF4-FFF2-40B4-BE49-F238E27FC236}">
                <a16:creationId xmlns:a16="http://schemas.microsoft.com/office/drawing/2014/main" id="{67411A2C-6AE5-1F6D-FB39-B37F7B675E2C}"/>
              </a:ext>
            </a:extLst>
          </p:cNvPr>
          <p:cNvSpPr>
            <a:spLocks noGrp="1"/>
          </p:cNvSpPr>
          <p:nvPr>
            <p:custDataLst>
              <p:tags r:id="rId26"/>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20" name="Text Placeholder 12">
            <a:extLst>
              <a:ext uri="{FF2B5EF4-FFF2-40B4-BE49-F238E27FC236}">
                <a16:creationId xmlns:a16="http://schemas.microsoft.com/office/drawing/2014/main" id="{C153E512-FBF2-CBE4-3EB5-3C92A541C619}"/>
              </a:ext>
            </a:extLst>
          </p:cNvPr>
          <p:cNvSpPr>
            <a:spLocks noGrp="1"/>
          </p:cNvSpPr>
          <p:nvPr>
            <p:custDataLst>
              <p:tags r:id="rId27"/>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22" name="Text Placeholder 12">
            <a:extLst>
              <a:ext uri="{FF2B5EF4-FFF2-40B4-BE49-F238E27FC236}">
                <a16:creationId xmlns:a16="http://schemas.microsoft.com/office/drawing/2014/main" id="{6753F920-477D-4868-8326-D180189D610F}"/>
              </a:ext>
            </a:extLst>
          </p:cNvPr>
          <p:cNvSpPr>
            <a:spLocks noGrp="1"/>
          </p:cNvSpPr>
          <p:nvPr>
            <p:custDataLst>
              <p:tags r:id="rId28"/>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23" name="Text Placeholder 12">
            <a:extLst>
              <a:ext uri="{FF2B5EF4-FFF2-40B4-BE49-F238E27FC236}">
                <a16:creationId xmlns:a16="http://schemas.microsoft.com/office/drawing/2014/main" id="{049C3D99-884A-4DE9-DF1A-E54D91302341}"/>
              </a:ext>
            </a:extLst>
          </p:cNvPr>
          <p:cNvSpPr>
            <a:spLocks noGrp="1"/>
          </p:cNvSpPr>
          <p:nvPr>
            <p:custDataLst>
              <p:tags r:id="rId29"/>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25" name="Text Placeholder 12">
            <a:extLst>
              <a:ext uri="{FF2B5EF4-FFF2-40B4-BE49-F238E27FC236}">
                <a16:creationId xmlns:a16="http://schemas.microsoft.com/office/drawing/2014/main" id="{5D03CC3B-F9E2-C234-B40A-E2BA4E556509}"/>
              </a:ext>
            </a:extLst>
          </p:cNvPr>
          <p:cNvSpPr>
            <a:spLocks noGrp="1"/>
          </p:cNvSpPr>
          <p:nvPr>
            <p:custDataLst>
              <p:tags r:id="rId30"/>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26" name="Text Placeholder 12">
            <a:extLst>
              <a:ext uri="{FF2B5EF4-FFF2-40B4-BE49-F238E27FC236}">
                <a16:creationId xmlns:a16="http://schemas.microsoft.com/office/drawing/2014/main" id="{E0D48535-84E7-14C3-380D-4AC987AB880A}"/>
              </a:ext>
            </a:extLst>
          </p:cNvPr>
          <p:cNvSpPr>
            <a:spLocks noGrp="1"/>
          </p:cNvSpPr>
          <p:nvPr>
            <p:custDataLst>
              <p:tags r:id="rId31"/>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27" name="Text Placeholder 12">
            <a:extLst>
              <a:ext uri="{FF2B5EF4-FFF2-40B4-BE49-F238E27FC236}">
                <a16:creationId xmlns:a16="http://schemas.microsoft.com/office/drawing/2014/main" id="{673E69FE-9D08-F9B6-D08F-EF3DF2EE4A5D}"/>
              </a:ext>
            </a:extLst>
          </p:cNvPr>
          <p:cNvSpPr>
            <a:spLocks noGrp="1"/>
          </p:cNvSpPr>
          <p:nvPr>
            <p:custDataLst>
              <p:tags r:id="rId32"/>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28" name="Text Placeholder 12">
            <a:extLst>
              <a:ext uri="{FF2B5EF4-FFF2-40B4-BE49-F238E27FC236}">
                <a16:creationId xmlns:a16="http://schemas.microsoft.com/office/drawing/2014/main" id="{CF090A06-7686-B0BB-E1F3-B2457A927E84}"/>
              </a:ext>
            </a:extLst>
          </p:cNvPr>
          <p:cNvSpPr>
            <a:spLocks noGrp="1"/>
          </p:cNvSpPr>
          <p:nvPr>
            <p:custDataLst>
              <p:tags r:id="rId33"/>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latin typeface="+mj-lt"/>
              </a:rPr>
              <a:pPr algn="ctr">
                <a:spcBef>
                  <a:spcPct val="0"/>
                </a:spcBef>
                <a:spcAft>
                  <a:spcPct val="0"/>
                </a:spcAft>
              </a:pPr>
              <a:t>16</a:t>
            </a:fld>
            <a:endParaRPr kumimoji="0" lang="ja-JP" altLang="en-US" sz="800" b="0" dirty="0">
              <a:latin typeface="+mj-lt"/>
              <a:sym typeface="+mn-lt"/>
            </a:endParaRPr>
          </a:p>
        </p:txBody>
      </p:sp>
      <p:sp>
        <p:nvSpPr>
          <p:cNvPr id="29" name="Text Placeholder 12">
            <a:extLst>
              <a:ext uri="{FF2B5EF4-FFF2-40B4-BE49-F238E27FC236}">
                <a16:creationId xmlns:a16="http://schemas.microsoft.com/office/drawing/2014/main" id="{AB3E6DD7-B723-31AC-B02B-6650D39D5FE9}"/>
              </a:ext>
            </a:extLst>
          </p:cNvPr>
          <p:cNvSpPr>
            <a:spLocks noGrp="1"/>
          </p:cNvSpPr>
          <p:nvPr>
            <p:custDataLst>
              <p:tags r:id="rId34"/>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30" name="Text Placeholder 12">
            <a:extLst>
              <a:ext uri="{FF2B5EF4-FFF2-40B4-BE49-F238E27FC236}">
                <a16:creationId xmlns:a16="http://schemas.microsoft.com/office/drawing/2014/main" id="{BBE24B4B-7490-0B3E-FC07-45B5A9D0A18B}"/>
              </a:ext>
            </a:extLst>
          </p:cNvPr>
          <p:cNvSpPr>
            <a:spLocks noGrp="1"/>
          </p:cNvSpPr>
          <p:nvPr>
            <p:custDataLst>
              <p:tags r:id="rId35"/>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latin typeface="+mj-lt"/>
              </a:rPr>
              <a:pPr algn="ctr">
                <a:spcBef>
                  <a:spcPct val="0"/>
                </a:spcBef>
                <a:spcAft>
                  <a:spcPct val="0"/>
                </a:spcAft>
              </a:pPr>
              <a:t>18</a:t>
            </a:fld>
            <a:endParaRPr kumimoji="0" lang="ja-JP" altLang="en-US" sz="800" b="0" dirty="0">
              <a:latin typeface="+mj-lt"/>
              <a:sym typeface="+mn-lt"/>
            </a:endParaRPr>
          </a:p>
        </p:txBody>
      </p:sp>
      <p:sp>
        <p:nvSpPr>
          <p:cNvPr id="31" name="Text Placeholder 12">
            <a:extLst>
              <a:ext uri="{FF2B5EF4-FFF2-40B4-BE49-F238E27FC236}">
                <a16:creationId xmlns:a16="http://schemas.microsoft.com/office/drawing/2014/main" id="{2F9C63DE-A4D4-1537-3E42-68A6ABC3091B}"/>
              </a:ext>
            </a:extLst>
          </p:cNvPr>
          <p:cNvSpPr>
            <a:spLocks noGrp="1"/>
          </p:cNvSpPr>
          <p:nvPr>
            <p:custDataLst>
              <p:tags r:id="rId36"/>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latin typeface="+mj-lt"/>
              </a:rPr>
              <a:pPr algn="ctr">
                <a:spcBef>
                  <a:spcPct val="0"/>
                </a:spcBef>
                <a:spcAft>
                  <a:spcPct val="0"/>
                </a:spcAft>
              </a:pPr>
              <a:t>19</a:t>
            </a:fld>
            <a:endParaRPr kumimoji="0" lang="ja-JP" altLang="en-US" sz="800" b="0" dirty="0">
              <a:latin typeface="+mj-lt"/>
              <a:sym typeface="+mn-lt"/>
            </a:endParaRPr>
          </a:p>
        </p:txBody>
      </p:sp>
      <p:sp>
        <p:nvSpPr>
          <p:cNvPr id="32" name="Text Placeholder 12">
            <a:extLst>
              <a:ext uri="{FF2B5EF4-FFF2-40B4-BE49-F238E27FC236}">
                <a16:creationId xmlns:a16="http://schemas.microsoft.com/office/drawing/2014/main" id="{41BD4596-D17A-AAB1-F473-BC46C792B9E6}"/>
              </a:ext>
            </a:extLst>
          </p:cNvPr>
          <p:cNvSpPr>
            <a:spLocks noGrp="1"/>
          </p:cNvSpPr>
          <p:nvPr>
            <p:custDataLst>
              <p:tags r:id="rId37"/>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latin typeface="+mj-lt"/>
              </a:rPr>
              <a:pPr algn="ctr">
                <a:spcBef>
                  <a:spcPct val="0"/>
                </a:spcBef>
                <a:spcAft>
                  <a:spcPct val="0"/>
                </a:spcAft>
              </a:pPr>
              <a:t>20</a:t>
            </a:fld>
            <a:endParaRPr kumimoji="0" lang="ja-JP" altLang="en-US" sz="800" b="0" dirty="0">
              <a:latin typeface="+mj-lt"/>
              <a:sym typeface="+mn-lt"/>
            </a:endParaRPr>
          </a:p>
        </p:txBody>
      </p:sp>
      <p:sp>
        <p:nvSpPr>
          <p:cNvPr id="33" name="Text Placeholder 12">
            <a:extLst>
              <a:ext uri="{FF2B5EF4-FFF2-40B4-BE49-F238E27FC236}">
                <a16:creationId xmlns:a16="http://schemas.microsoft.com/office/drawing/2014/main" id="{1465893E-1EC9-9708-E050-76F0487011F4}"/>
              </a:ext>
            </a:extLst>
          </p:cNvPr>
          <p:cNvSpPr>
            <a:spLocks noGrp="1"/>
          </p:cNvSpPr>
          <p:nvPr>
            <p:custDataLst>
              <p:tags r:id="rId38"/>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latin typeface="+mj-lt"/>
              </a:rPr>
              <a:pPr/>
              <a:t>21</a:t>
            </a:fld>
            <a:endParaRPr kumimoji="0" lang="ja-JP" altLang="en-US" sz="800" b="0" dirty="0">
              <a:latin typeface="+mj-lt"/>
              <a:sym typeface="+mn-lt"/>
            </a:endParaRPr>
          </a:p>
        </p:txBody>
      </p:sp>
      <p:sp>
        <p:nvSpPr>
          <p:cNvPr id="34" name="Text Placeholder 12">
            <a:extLst>
              <a:ext uri="{FF2B5EF4-FFF2-40B4-BE49-F238E27FC236}">
                <a16:creationId xmlns:a16="http://schemas.microsoft.com/office/drawing/2014/main" id="{7F3CF74B-A7A0-8A48-3A71-03188142DFE1}"/>
              </a:ext>
            </a:extLst>
          </p:cNvPr>
          <p:cNvSpPr>
            <a:spLocks noGrp="1"/>
          </p:cNvSpPr>
          <p:nvPr>
            <p:custDataLst>
              <p:tags r:id="rId39"/>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latin typeface="+mj-lt"/>
              </a:rPr>
              <a:pPr/>
              <a:t>30</a:t>
            </a:fld>
            <a:endParaRPr kumimoji="0" lang="ja-JP" altLang="en-US" sz="800" b="0" dirty="0">
              <a:latin typeface="+mj-lt"/>
              <a:sym typeface="+mn-lt"/>
            </a:endParaRPr>
          </a:p>
        </p:txBody>
      </p:sp>
      <p:sp>
        <p:nvSpPr>
          <p:cNvPr id="35" name="Text Placeholder 12">
            <a:extLst>
              <a:ext uri="{FF2B5EF4-FFF2-40B4-BE49-F238E27FC236}">
                <a16:creationId xmlns:a16="http://schemas.microsoft.com/office/drawing/2014/main" id="{E062FC64-3253-E515-0A5C-82D88B258477}"/>
              </a:ext>
            </a:extLst>
          </p:cNvPr>
          <p:cNvSpPr>
            <a:spLocks noGrp="1"/>
          </p:cNvSpPr>
          <p:nvPr>
            <p:custDataLst>
              <p:tags r:id="rId40"/>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latin typeface="+mj-lt"/>
              </a:rPr>
              <a:pPr algn="ctr">
                <a:spcBef>
                  <a:spcPct val="0"/>
                </a:spcBef>
                <a:spcAft>
                  <a:spcPct val="0"/>
                </a:spcAft>
              </a:pPr>
              <a:t>40</a:t>
            </a:fld>
            <a:endParaRPr kumimoji="0" lang="ja-JP" altLang="en-US" sz="800" b="0" dirty="0">
              <a:latin typeface="+mj-lt"/>
              <a:sym typeface="+mn-lt"/>
            </a:endParaRPr>
          </a:p>
        </p:txBody>
      </p:sp>
      <p:sp>
        <p:nvSpPr>
          <p:cNvPr id="36" name="Text Placeholder 12">
            <a:extLst>
              <a:ext uri="{FF2B5EF4-FFF2-40B4-BE49-F238E27FC236}">
                <a16:creationId xmlns:a16="http://schemas.microsoft.com/office/drawing/2014/main" id="{D96900CD-6135-D629-D033-E0031041EF7A}"/>
              </a:ext>
            </a:extLst>
          </p:cNvPr>
          <p:cNvSpPr>
            <a:spLocks noGrp="1"/>
          </p:cNvSpPr>
          <p:nvPr>
            <p:custDataLst>
              <p:tags r:id="rId41"/>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latin typeface="+mj-lt"/>
              </a:rPr>
              <a:pPr algn="ctr">
                <a:spcBef>
                  <a:spcPct val="0"/>
                </a:spcBef>
                <a:spcAft>
                  <a:spcPct val="0"/>
                </a:spcAft>
              </a:pPr>
              <a:t>50</a:t>
            </a:fld>
            <a:endParaRPr kumimoji="0" lang="ja-JP" altLang="en-US" sz="800" b="0" dirty="0">
              <a:latin typeface="+mj-lt"/>
              <a:sym typeface="+mn-lt"/>
            </a:endParaRPr>
          </a:p>
        </p:txBody>
      </p:sp>
      <p:graphicFrame>
        <p:nvGraphicFramePr>
          <p:cNvPr id="37" name="Chart 644">
            <a:extLst>
              <a:ext uri="{FF2B5EF4-FFF2-40B4-BE49-F238E27FC236}">
                <a16:creationId xmlns:a16="http://schemas.microsoft.com/office/drawing/2014/main" id="{AFAA39DB-54DA-B004-1C2F-6879824A3CB5}"/>
              </a:ext>
            </a:extLst>
          </p:cNvPr>
          <p:cNvGraphicFramePr/>
          <p:nvPr>
            <p:custDataLst>
              <p:tags r:id="rId42"/>
            </p:custDataLst>
            <p:extLst>
              <p:ext uri="{D42A27DB-BD31-4B8C-83A1-F6EECF244321}">
                <p14:modId xmlns:p14="http://schemas.microsoft.com/office/powerpoint/2010/main" val="4128737992"/>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72"/>
          </a:graphicData>
        </a:graphic>
      </p:graphicFrame>
      <p:sp>
        <p:nvSpPr>
          <p:cNvPr id="38" name="Text Placeholder 12">
            <a:extLst>
              <a:ext uri="{FF2B5EF4-FFF2-40B4-BE49-F238E27FC236}">
                <a16:creationId xmlns:a16="http://schemas.microsoft.com/office/drawing/2014/main" id="{9C842074-41C4-D61F-435E-CAF319697782}"/>
              </a:ext>
            </a:extLst>
          </p:cNvPr>
          <p:cNvSpPr>
            <a:spLocks noGrp="1"/>
          </p:cNvSpPr>
          <p:nvPr>
            <p:custDataLst>
              <p:tags r:id="rId43"/>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latin typeface="+mj-lt"/>
              </a:rPr>
              <a:pPr/>
              <a:t>19</a:t>
            </a:fld>
            <a:endParaRPr kumimoji="0" lang="ja-JP" altLang="en-US" sz="800" b="0" dirty="0">
              <a:latin typeface="+mj-lt"/>
              <a:sym typeface="+mn-lt"/>
            </a:endParaRPr>
          </a:p>
        </p:txBody>
      </p:sp>
      <p:sp>
        <p:nvSpPr>
          <p:cNvPr id="57" name="Text Placeholder 12">
            <a:extLst>
              <a:ext uri="{FF2B5EF4-FFF2-40B4-BE49-F238E27FC236}">
                <a16:creationId xmlns:a16="http://schemas.microsoft.com/office/drawing/2014/main" id="{DAB74691-9496-56C5-6913-DA4FFD146C92}"/>
              </a:ext>
            </a:extLst>
          </p:cNvPr>
          <p:cNvSpPr>
            <a:spLocks noGrp="1"/>
          </p:cNvSpPr>
          <p:nvPr>
            <p:custDataLst>
              <p:tags r:id="rId44"/>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latin typeface="+mj-lt"/>
              </a:rPr>
              <a:pPr/>
              <a:t>20</a:t>
            </a:fld>
            <a:endParaRPr kumimoji="0" lang="ja-JP" altLang="en-US" sz="800" b="0" dirty="0">
              <a:latin typeface="+mj-lt"/>
              <a:sym typeface="+mn-lt"/>
            </a:endParaRPr>
          </a:p>
        </p:txBody>
      </p:sp>
      <p:sp>
        <p:nvSpPr>
          <p:cNvPr id="58" name="Text Placeholder 12">
            <a:extLst>
              <a:ext uri="{FF2B5EF4-FFF2-40B4-BE49-F238E27FC236}">
                <a16:creationId xmlns:a16="http://schemas.microsoft.com/office/drawing/2014/main" id="{A9342AC1-5B66-8E5A-F4E4-E36756C8ED43}"/>
              </a:ext>
            </a:extLst>
          </p:cNvPr>
          <p:cNvSpPr>
            <a:spLocks noGrp="1"/>
          </p:cNvSpPr>
          <p:nvPr>
            <p:custDataLst>
              <p:tags r:id="rId45"/>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latin typeface="+mj-lt"/>
              </a:rPr>
              <a:pPr algn="ctr">
                <a:spcBef>
                  <a:spcPct val="0"/>
                </a:spcBef>
                <a:spcAft>
                  <a:spcPct val="0"/>
                </a:spcAft>
              </a:pPr>
              <a:t>18</a:t>
            </a:fld>
            <a:endParaRPr kumimoji="0" lang="ja-JP" altLang="en-US" sz="800" b="0" dirty="0">
              <a:latin typeface="+mj-lt"/>
              <a:sym typeface="+mn-lt"/>
            </a:endParaRPr>
          </a:p>
        </p:txBody>
      </p:sp>
      <p:sp>
        <p:nvSpPr>
          <p:cNvPr id="448" name="Text Placeholder 12">
            <a:extLst>
              <a:ext uri="{FF2B5EF4-FFF2-40B4-BE49-F238E27FC236}">
                <a16:creationId xmlns:a16="http://schemas.microsoft.com/office/drawing/2014/main" id="{0CA051E9-1B9D-0A21-1CBA-A868A1FE072C}"/>
              </a:ext>
            </a:extLst>
          </p:cNvPr>
          <p:cNvSpPr>
            <a:spLocks noGrp="1"/>
          </p:cNvSpPr>
          <p:nvPr>
            <p:custDataLst>
              <p:tags r:id="rId46"/>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449" name="Text Placeholder 12">
            <a:extLst>
              <a:ext uri="{FF2B5EF4-FFF2-40B4-BE49-F238E27FC236}">
                <a16:creationId xmlns:a16="http://schemas.microsoft.com/office/drawing/2014/main" id="{93946BB5-5200-3144-3B5C-BA5203EDC436}"/>
              </a:ext>
            </a:extLst>
          </p:cNvPr>
          <p:cNvSpPr>
            <a:spLocks noGrp="1"/>
          </p:cNvSpPr>
          <p:nvPr>
            <p:custDataLst>
              <p:tags r:id="rId47"/>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latin typeface="+mj-lt"/>
              </a:rPr>
              <a:pPr/>
              <a:t>21</a:t>
            </a:fld>
            <a:endParaRPr kumimoji="0" lang="ja-JP" altLang="en-US" sz="800" b="0" dirty="0">
              <a:latin typeface="+mj-lt"/>
              <a:sym typeface="+mn-lt"/>
            </a:endParaRPr>
          </a:p>
        </p:txBody>
      </p:sp>
      <p:sp>
        <p:nvSpPr>
          <p:cNvPr id="450" name="Text Placeholder 12">
            <a:extLst>
              <a:ext uri="{FF2B5EF4-FFF2-40B4-BE49-F238E27FC236}">
                <a16:creationId xmlns:a16="http://schemas.microsoft.com/office/drawing/2014/main" id="{A25DBBCE-A29D-C727-347B-081328A3D685}"/>
              </a:ext>
            </a:extLst>
          </p:cNvPr>
          <p:cNvSpPr>
            <a:spLocks noGrp="1"/>
          </p:cNvSpPr>
          <p:nvPr>
            <p:custDataLst>
              <p:tags r:id="rId48"/>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latin typeface="+mj-lt"/>
              </a:rPr>
              <a:pPr/>
              <a:t>30</a:t>
            </a:fld>
            <a:endParaRPr kumimoji="0" lang="ja-JP" altLang="en-US" sz="800" b="0" dirty="0">
              <a:latin typeface="+mj-lt"/>
              <a:sym typeface="+mn-lt"/>
            </a:endParaRPr>
          </a:p>
        </p:txBody>
      </p:sp>
      <p:sp>
        <p:nvSpPr>
          <p:cNvPr id="451" name="Text Placeholder 12">
            <a:extLst>
              <a:ext uri="{FF2B5EF4-FFF2-40B4-BE49-F238E27FC236}">
                <a16:creationId xmlns:a16="http://schemas.microsoft.com/office/drawing/2014/main" id="{3CD43190-A2ED-D141-BE63-611D1CB83824}"/>
              </a:ext>
            </a:extLst>
          </p:cNvPr>
          <p:cNvSpPr>
            <a:spLocks noGrp="1"/>
          </p:cNvSpPr>
          <p:nvPr>
            <p:custDataLst>
              <p:tags r:id="rId49"/>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latin typeface="+mj-lt"/>
              </a:rPr>
              <a:pPr/>
              <a:t>40</a:t>
            </a:fld>
            <a:endParaRPr kumimoji="0" lang="ja-JP" altLang="en-US" sz="800" b="0" dirty="0">
              <a:latin typeface="+mj-lt"/>
              <a:sym typeface="+mn-lt"/>
            </a:endParaRPr>
          </a:p>
        </p:txBody>
      </p:sp>
      <p:sp>
        <p:nvSpPr>
          <p:cNvPr id="452" name="Text Placeholder 12">
            <a:extLst>
              <a:ext uri="{FF2B5EF4-FFF2-40B4-BE49-F238E27FC236}">
                <a16:creationId xmlns:a16="http://schemas.microsoft.com/office/drawing/2014/main" id="{A973E443-E3D5-5496-8953-C5E2AD4C7931}"/>
              </a:ext>
            </a:extLst>
          </p:cNvPr>
          <p:cNvSpPr>
            <a:spLocks noGrp="1"/>
          </p:cNvSpPr>
          <p:nvPr>
            <p:custDataLst>
              <p:tags r:id="rId50"/>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latin typeface="+mj-lt"/>
              </a:rPr>
              <a:pPr algn="ctr">
                <a:spcBef>
                  <a:spcPct val="0"/>
                </a:spcBef>
                <a:spcAft>
                  <a:spcPct val="0"/>
                </a:spcAft>
              </a:pPr>
              <a:t>16</a:t>
            </a:fld>
            <a:endParaRPr kumimoji="0" lang="ja-JP" altLang="en-US" sz="800" b="0" dirty="0">
              <a:latin typeface="+mj-lt"/>
              <a:sym typeface="+mn-lt"/>
            </a:endParaRPr>
          </a:p>
        </p:txBody>
      </p:sp>
      <p:sp>
        <p:nvSpPr>
          <p:cNvPr id="453" name="Text Placeholder 12">
            <a:extLst>
              <a:ext uri="{FF2B5EF4-FFF2-40B4-BE49-F238E27FC236}">
                <a16:creationId xmlns:a16="http://schemas.microsoft.com/office/drawing/2014/main" id="{A3767DA4-92F8-4DA9-06E2-0867ED047859}"/>
              </a:ext>
            </a:extLst>
          </p:cNvPr>
          <p:cNvSpPr>
            <a:spLocks noGrp="1"/>
          </p:cNvSpPr>
          <p:nvPr>
            <p:custDataLst>
              <p:tags r:id="rId51"/>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454" name="Text Placeholder 12">
            <a:extLst>
              <a:ext uri="{FF2B5EF4-FFF2-40B4-BE49-F238E27FC236}">
                <a16:creationId xmlns:a16="http://schemas.microsoft.com/office/drawing/2014/main" id="{97F39324-8962-CAD1-33FC-59FF3471C97E}"/>
              </a:ext>
            </a:extLst>
          </p:cNvPr>
          <p:cNvSpPr>
            <a:spLocks noGrp="1"/>
          </p:cNvSpPr>
          <p:nvPr>
            <p:custDataLst>
              <p:tags r:id="rId52"/>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latin typeface="+mj-lt"/>
              </a:rPr>
              <a:pPr/>
              <a:t>50</a:t>
            </a:fld>
            <a:endParaRPr kumimoji="0" lang="ja-JP" altLang="en-US" sz="800" b="0" dirty="0">
              <a:latin typeface="+mj-lt"/>
              <a:sym typeface="+mn-lt"/>
            </a:endParaRPr>
          </a:p>
        </p:txBody>
      </p:sp>
      <p:sp>
        <p:nvSpPr>
          <p:cNvPr id="455" name="Text Placeholder 12">
            <a:extLst>
              <a:ext uri="{FF2B5EF4-FFF2-40B4-BE49-F238E27FC236}">
                <a16:creationId xmlns:a16="http://schemas.microsoft.com/office/drawing/2014/main" id="{247AD1B4-6F53-25E0-6CC1-E645119E586D}"/>
              </a:ext>
            </a:extLst>
          </p:cNvPr>
          <p:cNvSpPr>
            <a:spLocks noGrp="1"/>
          </p:cNvSpPr>
          <p:nvPr>
            <p:custDataLst>
              <p:tags r:id="rId53"/>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456" name="Text Placeholder 12">
            <a:extLst>
              <a:ext uri="{FF2B5EF4-FFF2-40B4-BE49-F238E27FC236}">
                <a16:creationId xmlns:a16="http://schemas.microsoft.com/office/drawing/2014/main" id="{2AF386F9-9E27-B899-5AD2-5CAA3C6520E4}"/>
              </a:ext>
            </a:extLst>
          </p:cNvPr>
          <p:cNvSpPr>
            <a:spLocks noGrp="1"/>
          </p:cNvSpPr>
          <p:nvPr>
            <p:custDataLst>
              <p:tags r:id="rId54"/>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457" name="Text Placeholder 12">
            <a:extLst>
              <a:ext uri="{FF2B5EF4-FFF2-40B4-BE49-F238E27FC236}">
                <a16:creationId xmlns:a16="http://schemas.microsoft.com/office/drawing/2014/main" id="{BDD72AA4-D1AE-047C-24D1-DCD7D573D866}"/>
              </a:ext>
            </a:extLst>
          </p:cNvPr>
          <p:cNvSpPr>
            <a:spLocks noGrp="1"/>
          </p:cNvSpPr>
          <p:nvPr>
            <p:custDataLst>
              <p:tags r:id="rId55"/>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458" name="Text Placeholder 12">
            <a:extLst>
              <a:ext uri="{FF2B5EF4-FFF2-40B4-BE49-F238E27FC236}">
                <a16:creationId xmlns:a16="http://schemas.microsoft.com/office/drawing/2014/main" id="{3186DC1F-8B94-48E4-993E-A361F75DC276}"/>
              </a:ext>
            </a:extLst>
          </p:cNvPr>
          <p:cNvSpPr>
            <a:spLocks noGrp="1"/>
          </p:cNvSpPr>
          <p:nvPr>
            <p:custDataLst>
              <p:tags r:id="rId56"/>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459" name="Text Placeholder 12">
            <a:extLst>
              <a:ext uri="{FF2B5EF4-FFF2-40B4-BE49-F238E27FC236}">
                <a16:creationId xmlns:a16="http://schemas.microsoft.com/office/drawing/2014/main" id="{9E613ACB-BF44-1225-6DB7-A55015C03024}"/>
              </a:ext>
            </a:extLst>
          </p:cNvPr>
          <p:cNvSpPr>
            <a:spLocks noGrp="1"/>
          </p:cNvSpPr>
          <p:nvPr>
            <p:custDataLst>
              <p:tags r:id="rId57"/>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460" name="Text Placeholder 12">
            <a:extLst>
              <a:ext uri="{FF2B5EF4-FFF2-40B4-BE49-F238E27FC236}">
                <a16:creationId xmlns:a16="http://schemas.microsoft.com/office/drawing/2014/main" id="{56E923A0-CADC-93A2-665F-042285A5BEDC}"/>
              </a:ext>
            </a:extLst>
          </p:cNvPr>
          <p:cNvSpPr>
            <a:spLocks noGrp="1"/>
          </p:cNvSpPr>
          <p:nvPr>
            <p:custDataLst>
              <p:tags r:id="rId58"/>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461" name="Text Placeholder 12">
            <a:extLst>
              <a:ext uri="{FF2B5EF4-FFF2-40B4-BE49-F238E27FC236}">
                <a16:creationId xmlns:a16="http://schemas.microsoft.com/office/drawing/2014/main" id="{A793976A-A346-A945-D25A-879FB4366149}"/>
              </a:ext>
            </a:extLst>
          </p:cNvPr>
          <p:cNvSpPr>
            <a:spLocks noGrp="1"/>
          </p:cNvSpPr>
          <p:nvPr>
            <p:custDataLst>
              <p:tags r:id="rId59"/>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462" name="Text Placeholder 12">
            <a:extLst>
              <a:ext uri="{FF2B5EF4-FFF2-40B4-BE49-F238E27FC236}">
                <a16:creationId xmlns:a16="http://schemas.microsoft.com/office/drawing/2014/main" id="{F7FEF4DB-D75A-8E59-711B-60B3711836A6}"/>
              </a:ext>
            </a:extLst>
          </p:cNvPr>
          <p:cNvSpPr>
            <a:spLocks noGrp="1"/>
          </p:cNvSpPr>
          <p:nvPr>
            <p:custDataLst>
              <p:tags r:id="rId60"/>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463" name="Text Placeholder 12">
            <a:extLst>
              <a:ext uri="{FF2B5EF4-FFF2-40B4-BE49-F238E27FC236}">
                <a16:creationId xmlns:a16="http://schemas.microsoft.com/office/drawing/2014/main" id="{9EAEFC5A-696C-F3C4-3AB2-6B2199F174F8}"/>
              </a:ext>
            </a:extLst>
          </p:cNvPr>
          <p:cNvSpPr>
            <a:spLocks noGrp="1"/>
          </p:cNvSpPr>
          <p:nvPr>
            <p:custDataLst>
              <p:tags r:id="rId61"/>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464" name="Text Placeholder 12">
            <a:extLst>
              <a:ext uri="{FF2B5EF4-FFF2-40B4-BE49-F238E27FC236}">
                <a16:creationId xmlns:a16="http://schemas.microsoft.com/office/drawing/2014/main" id="{27AFF4C5-AA8C-6B69-ABD1-8B244DB76D35}"/>
              </a:ext>
            </a:extLst>
          </p:cNvPr>
          <p:cNvSpPr>
            <a:spLocks noGrp="1"/>
          </p:cNvSpPr>
          <p:nvPr>
            <p:custDataLst>
              <p:tags r:id="rId62"/>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465" name="Text Placeholder 12">
            <a:extLst>
              <a:ext uri="{FF2B5EF4-FFF2-40B4-BE49-F238E27FC236}">
                <a16:creationId xmlns:a16="http://schemas.microsoft.com/office/drawing/2014/main" id="{77BA713E-D9DC-C9B5-E28A-B96C48DB1F8F}"/>
              </a:ext>
            </a:extLst>
          </p:cNvPr>
          <p:cNvSpPr>
            <a:spLocks noGrp="1"/>
          </p:cNvSpPr>
          <p:nvPr>
            <p:custDataLst>
              <p:tags r:id="rId63"/>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466" name="Text Placeholder 12">
            <a:extLst>
              <a:ext uri="{FF2B5EF4-FFF2-40B4-BE49-F238E27FC236}">
                <a16:creationId xmlns:a16="http://schemas.microsoft.com/office/drawing/2014/main" id="{00D4E89D-6966-E857-3CEC-161C621AC5B2}"/>
              </a:ext>
            </a:extLst>
          </p:cNvPr>
          <p:cNvSpPr>
            <a:spLocks noGrp="1"/>
          </p:cNvSpPr>
          <p:nvPr>
            <p:custDataLst>
              <p:tags r:id="rId64"/>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467" name="Text Placeholder 12">
            <a:extLst>
              <a:ext uri="{FF2B5EF4-FFF2-40B4-BE49-F238E27FC236}">
                <a16:creationId xmlns:a16="http://schemas.microsoft.com/office/drawing/2014/main" id="{76ADFA39-F390-8F1C-A96B-0E80B5E6B869}"/>
              </a:ext>
            </a:extLst>
          </p:cNvPr>
          <p:cNvSpPr>
            <a:spLocks noGrp="1"/>
          </p:cNvSpPr>
          <p:nvPr>
            <p:custDataLst>
              <p:tags r:id="rId65"/>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468" name="Text Placeholder 12">
            <a:extLst>
              <a:ext uri="{FF2B5EF4-FFF2-40B4-BE49-F238E27FC236}">
                <a16:creationId xmlns:a16="http://schemas.microsoft.com/office/drawing/2014/main" id="{3AB4843F-171D-CBCF-3E4B-3A02D37FD436}"/>
              </a:ext>
            </a:extLst>
          </p:cNvPr>
          <p:cNvSpPr>
            <a:spLocks noGrp="1"/>
          </p:cNvSpPr>
          <p:nvPr>
            <p:custDataLst>
              <p:tags r:id="rId66"/>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861A9B6-4F5B-4529-BD4B-F89B03A9A140}" type="datetime'''''''2''''''''''''0''''''''''0''''''''''''''''''''0'''''''">
              <a:rPr lang="ja-JP" altLang="en-US" sz="1000" b="0" smtClean="0">
                <a:latin typeface="+mj-lt"/>
              </a:rPr>
              <a:pPr/>
              <a:t>2000</a:t>
            </a:fld>
            <a:endParaRPr kumimoji="0" lang="ja-JP" altLang="en-US" sz="800" b="0" dirty="0">
              <a:latin typeface="+mj-lt"/>
              <a:sym typeface="+mn-lt"/>
            </a:endParaRPr>
          </a:p>
        </p:txBody>
      </p:sp>
      <p:sp>
        <p:nvSpPr>
          <p:cNvPr id="469" name="Text Placeholder 12">
            <a:extLst>
              <a:ext uri="{FF2B5EF4-FFF2-40B4-BE49-F238E27FC236}">
                <a16:creationId xmlns:a16="http://schemas.microsoft.com/office/drawing/2014/main" id="{6016BA3E-2920-5A06-1F97-A667AB06B36A}"/>
              </a:ext>
            </a:extLst>
          </p:cNvPr>
          <p:cNvSpPr>
            <a:spLocks noGrp="1"/>
          </p:cNvSpPr>
          <p:nvPr>
            <p:custDataLst>
              <p:tags r:id="rId67"/>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Tree>
    <p:extLst>
      <p:ext uri="{BB962C8B-B14F-4D97-AF65-F5344CB8AC3E}">
        <p14:creationId xmlns:p14="http://schemas.microsoft.com/office/powerpoint/2010/main" val="478588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279937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2/2</a:t>
            </a:r>
            <a:endParaRPr lang="ja-JP" altLang="en-US" dirty="0">
              <a:ea typeface="HGS創英角ｺﾞｼｯｸUB" panose="020B0900000000000000" pitchFamily="50" charset="-128"/>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13" name="表 12"/>
          <p:cNvGraphicFramePr>
            <a:graphicFrameLocks noGrp="1"/>
          </p:cNvGraphicFramePr>
          <p:nvPr>
            <p:extLst>
              <p:ext uri="{D42A27DB-BD31-4B8C-83A1-F6EECF244321}">
                <p14:modId xmlns:p14="http://schemas.microsoft.com/office/powerpoint/2010/main" val="467619970"/>
              </p:ext>
            </p:extLst>
          </p:nvPr>
        </p:nvGraphicFramePr>
        <p:xfrm>
          <a:off x="992560" y="1960414"/>
          <a:ext cx="7777313" cy="118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SANTEN PHARMA MALAYSIA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久光製薬マレーシア事務所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843816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293670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 </a:t>
            </a:r>
            <a:r>
              <a:rPr lang="ja-JP" altLang="en-US" dirty="0"/>
              <a:t>流通</a:t>
            </a:r>
          </a:p>
        </p:txBody>
      </p:sp>
      <p:graphicFrame>
        <p:nvGraphicFramePr>
          <p:cNvPr id="137" name="Table 136">
            <a:extLst>
              <a:ext uri="{FF2B5EF4-FFF2-40B4-BE49-F238E27FC236}">
                <a16:creationId xmlns:a16="http://schemas.microsoft.com/office/drawing/2014/main" id="{FCAB6E25-6D82-4D88-ADC3-90FE69C33401}"/>
              </a:ext>
            </a:extLst>
          </p:cNvPr>
          <p:cNvGraphicFramePr>
            <a:graphicFrameLocks noGrp="1"/>
          </p:cNvGraphicFramePr>
          <p:nvPr>
            <p:extLst>
              <p:ext uri="{D42A27DB-BD31-4B8C-83A1-F6EECF244321}">
                <p14:modId xmlns:p14="http://schemas.microsoft.com/office/powerpoint/2010/main" val="2922247328"/>
              </p:ext>
            </p:extLst>
          </p:nvPr>
        </p:nvGraphicFramePr>
        <p:xfrm>
          <a:off x="416496" y="1628800"/>
          <a:ext cx="8928992" cy="4896548"/>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081066574"/>
                    </a:ext>
                  </a:extLst>
                </a:gridCol>
                <a:gridCol w="6840760">
                  <a:extLst>
                    <a:ext uri="{9D8B030D-6E8A-4147-A177-3AD203B41FA5}">
                      <a16:colId xmlns:a16="http://schemas.microsoft.com/office/drawing/2014/main" val="2259600006"/>
                    </a:ext>
                  </a:extLst>
                </a:gridCol>
              </a:tblGrid>
              <a:tr h="289927">
                <a:tc>
                  <a:txBody>
                    <a:bodyPr/>
                    <a:lstStyle/>
                    <a:p>
                      <a:pPr algn="ctr"/>
                      <a:r>
                        <a:rPr lang="ja-JP" altLang="en-US" sz="1200" baseline="0" dirty="0">
                          <a:ea typeface="HGP創英角ｺﾞｼｯｸUB" panose="020B0900000000000000" pitchFamily="50" charset="-128"/>
                        </a:rPr>
                        <a:t>項目</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200" baseline="0" dirty="0">
                          <a:ea typeface="HGP創英角ｺﾞｼｯｸUB" panose="020B0900000000000000" pitchFamily="50" charset="-128"/>
                        </a:rPr>
                        <a:t>概要</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450998">
                <a:tc>
                  <a:txBody>
                    <a:bodyPr/>
                    <a:lstStyle/>
                    <a:p>
                      <a:pPr algn="ctr"/>
                      <a:r>
                        <a:rPr lang="ja-JP" altLang="en-US" sz="1100" b="1" baseline="0" dirty="0">
                          <a:solidFill>
                            <a:schemeClr val="bg1"/>
                          </a:solidFill>
                          <a:ea typeface="HGP創英角ｺﾞｼｯｸUB" panose="020B0900000000000000" pitchFamily="50" charset="-128"/>
                        </a:rPr>
                        <a:t>医薬品の品質を保つシステム</a:t>
                      </a:r>
                      <a:endParaRPr lang="en-US"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製品・化粧品の輸入、輸出、調達、保管、輸送、分配に係る活動に関する責任、プロセス、リスクマネジメ ントの原則を定めたシステムが必要である。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273820">
                <a:tc>
                  <a:txBody>
                    <a:bodyPr/>
                    <a:lstStyle/>
                    <a:p>
                      <a:pPr algn="ctr"/>
                      <a:r>
                        <a:rPr lang="ja-JP" altLang="en-US" sz="1100" b="1" baseline="0" dirty="0">
                          <a:solidFill>
                            <a:schemeClr val="bg1"/>
                          </a:solidFill>
                          <a:ea typeface="HGP創英角ｺﾞｼｯｸUB" panose="020B0900000000000000" pitchFamily="50" charset="-128"/>
                        </a:rPr>
                        <a:t>従業員</a:t>
                      </a:r>
                      <a:endParaRPr lang="en-US"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業務を遂行するために、十分な能力を持った人材が必要である。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96825614"/>
                  </a:ext>
                </a:extLst>
              </a:tr>
              <a:tr h="450998">
                <a:tc>
                  <a:txBody>
                    <a:bodyPr/>
                    <a:lstStyle/>
                    <a:p>
                      <a:pPr algn="ctr"/>
                      <a:r>
                        <a:rPr lang="ja-JP" altLang="en-US" sz="1100" b="1" baseline="0" dirty="0">
                          <a:solidFill>
                            <a:schemeClr val="bg1"/>
                          </a:solidFill>
                          <a:ea typeface="HGP創英角ｺﾞｼｯｸUB" panose="020B0900000000000000" pitchFamily="50" charset="-128"/>
                        </a:rPr>
                        <a:t>施設・設備</a:t>
                      </a:r>
                      <a:endParaRPr lang="en-US"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適切な積込み、積降ろし、保管、汚染からの保護等を行うことができるよう、施設及び設備は適切かつ十分なものでなければならない。特に、施設は清潔かつ乾燥しており、適切な温度を維持しなければならない。</a:t>
                      </a:r>
                      <a:endParaRPr lang="en-SG"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96949942"/>
                  </a:ext>
                </a:extLst>
              </a:tr>
              <a:tr h="450998">
                <a:tc>
                  <a:txBody>
                    <a:bodyPr/>
                    <a:lstStyle/>
                    <a:p>
                      <a:pPr algn="ctr"/>
                      <a:r>
                        <a:rPr lang="ja-JP" altLang="en-US" sz="1100" b="1" baseline="0" dirty="0">
                          <a:solidFill>
                            <a:schemeClr val="bg1"/>
                          </a:solidFill>
                          <a:ea typeface="HGP創英角ｺﾞｼｯｸUB" panose="020B0900000000000000" pitchFamily="50" charset="-128"/>
                        </a:rPr>
                        <a:t>在庫処理と在庫管理</a:t>
                      </a:r>
                      <a:endParaRPr lang="en-US"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製品・化粧品が特定でき、製品の分配が外箱の情報に従って行われていることを保証できなければならない。また、製品・化粧品は認可された供給業者または</a:t>
                      </a:r>
                      <a:r>
                        <a:rPr lang="en-US" altLang="ja-JP" sz="1100" b="0" baseline="0" dirty="0">
                          <a:latin typeface="+mn-lt"/>
                          <a:ea typeface="+mn-ea"/>
                        </a:rPr>
                        <a:t>NPRA</a:t>
                      </a:r>
                      <a:r>
                        <a:rPr lang="ja-JP" altLang="en-US" sz="1100" b="0" baseline="0" dirty="0">
                          <a:latin typeface="+mn-ea"/>
                          <a:ea typeface="+mn-ea"/>
                        </a:rPr>
                        <a:t>の認可を受けた企業からのみ購入することが可能である。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25606422"/>
                  </a:ext>
                </a:extLst>
              </a:tr>
              <a:tr h="450998">
                <a:tc>
                  <a:txBody>
                    <a:bodyPr/>
                    <a:lstStyle/>
                    <a:p>
                      <a:pPr algn="ctr"/>
                      <a:r>
                        <a:rPr lang="ja-JP" altLang="en-US" sz="1100" b="1" baseline="0" dirty="0">
                          <a:solidFill>
                            <a:schemeClr val="bg1"/>
                          </a:solidFill>
                          <a:ea typeface="HGP創英角ｺﾞｼｯｸUB" panose="020B0900000000000000" pitchFamily="50" charset="-128"/>
                        </a:rPr>
                        <a:t>輸送の手段</a:t>
                      </a:r>
                      <a:endParaRPr lang="en-US"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製品・化粧品のすべての製造業者、輸入業者及び卸売業者は、製品を破損、不純物混入、盗難から守り、 輸送中の温度条件が適切に維持されるように対応する責任がある。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63115832"/>
                  </a:ext>
                </a:extLst>
              </a:tr>
              <a:tr h="273820">
                <a:tc>
                  <a:txBody>
                    <a:bodyPr/>
                    <a:lstStyle/>
                    <a:p>
                      <a:pPr algn="ctr"/>
                      <a:r>
                        <a:rPr lang="ja-JP" altLang="en-US" sz="1100" b="1" baseline="0" dirty="0">
                          <a:solidFill>
                            <a:schemeClr val="bg1"/>
                          </a:solidFill>
                          <a:ea typeface="HGP創英角ｺﾞｼｯｸUB" panose="020B0900000000000000" pitchFamily="50" charset="-128"/>
                        </a:rPr>
                        <a:t>医薬品・化粧品に関する苦情</a:t>
                      </a:r>
                      <a:endParaRPr lang="en-SG"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すべての苦情は記録され、文書化された手順に従って慎重に処理しなければならない。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69498358"/>
                  </a:ext>
                </a:extLst>
              </a:tr>
              <a:tr h="628175">
                <a:tc>
                  <a:txBody>
                    <a:bodyPr/>
                    <a:lstStyle/>
                    <a:p>
                      <a:pPr algn="ctr"/>
                      <a:r>
                        <a:rPr lang="ja-JP" altLang="en-US" sz="1100" b="1" baseline="0" dirty="0">
                          <a:solidFill>
                            <a:schemeClr val="bg1"/>
                          </a:solidFill>
                          <a:ea typeface="HGP創英角ｺﾞｼｯｸUB" panose="020B0900000000000000" pitchFamily="50" charset="-128"/>
                        </a:rPr>
                        <a:t>医薬品・化粧品のリコール</a:t>
                      </a:r>
                      <a:endParaRPr lang="en-SG"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医薬品・化粧品管理規則は、認可を受けた製造業者、輸入業者、卸売業者に対し、不良品の迅速な回収を確保するために取るべき措置を段階的に定めた手順書の作成を義務付けており、このような手順は定期的に見直し、更新する必要が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1790697"/>
                  </a:ext>
                </a:extLst>
              </a:tr>
              <a:tr h="450998">
                <a:tc>
                  <a:txBody>
                    <a:bodyPr/>
                    <a:lstStyle/>
                    <a:p>
                      <a:pPr algn="ctr"/>
                      <a:r>
                        <a:rPr lang="ja-JP" altLang="en-US" sz="1100" b="1" baseline="0" dirty="0">
                          <a:solidFill>
                            <a:schemeClr val="bg1"/>
                          </a:solidFill>
                          <a:ea typeface="HGP創英角ｺﾞｼｯｸUB" panose="020B0900000000000000" pitchFamily="50" charset="-128"/>
                        </a:rPr>
                        <a:t>規格外品・粗悪品</a:t>
                      </a:r>
                      <a:endParaRPr lang="en-SG"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分配の際に見つかった規格外品・偽造品は、混乱を避けるため、他の医薬品・化粧品と分け、明確に表示しなければならない。このような医薬品・化粧品に関連するすべての活動を文書化し、記録を保管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19306370"/>
                  </a:ext>
                </a:extLst>
              </a:tr>
              <a:tr h="450998">
                <a:tc>
                  <a:txBody>
                    <a:bodyPr/>
                    <a:lstStyle/>
                    <a:p>
                      <a:pPr algn="ctr"/>
                      <a:r>
                        <a:rPr lang="ja-JP" altLang="en-US" sz="1100" b="1" baseline="0" dirty="0">
                          <a:solidFill>
                            <a:schemeClr val="bg1"/>
                          </a:solidFill>
                          <a:ea typeface="HGP創英角ｺﾞｼｯｸUB" panose="020B0900000000000000" pitchFamily="50" charset="-128"/>
                        </a:rPr>
                        <a:t>業務委託</a:t>
                      </a:r>
                      <a:endParaRPr lang="en-SG"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医薬品・化粧品の完全性に影響を及ぼすような誤解を避けるため、本ガイドラインで言及され、他者に委任し実施されるあらゆる活動は、正しく定義し合意した後、管理しなければならない。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0109552"/>
                  </a:ext>
                </a:extLst>
              </a:tr>
              <a:tr h="450998">
                <a:tc>
                  <a:txBody>
                    <a:bodyPr/>
                    <a:lstStyle/>
                    <a:p>
                      <a:pPr algn="ctr"/>
                      <a:r>
                        <a:rPr lang="ja-JP" altLang="en-US" sz="1100" b="1" baseline="0" dirty="0">
                          <a:solidFill>
                            <a:schemeClr val="bg1"/>
                          </a:solidFill>
                          <a:ea typeface="HGP創英角ｺﾞｼｯｸUB" panose="020B0900000000000000" pitchFamily="50" charset="-128"/>
                        </a:rPr>
                        <a:t>自己点検</a:t>
                      </a:r>
                      <a:endParaRPr lang="en-SG"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品質を保つシステムには、自己点検を含めるべきである。自己点検は本ガイドラインの原則の実施と遵守を監視し、必要な是正措置および予防措置を取るために実施されるべきである。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82332693"/>
                  </a:ext>
                </a:extLst>
              </a:tr>
              <a:tr h="273820">
                <a:tc>
                  <a:txBody>
                    <a:bodyPr/>
                    <a:lstStyle/>
                    <a:p>
                      <a:pPr algn="ctr"/>
                      <a:r>
                        <a:rPr lang="ja-JP" altLang="en-US" sz="1100" b="1" baseline="0" dirty="0">
                          <a:solidFill>
                            <a:schemeClr val="bg1"/>
                          </a:solidFill>
                          <a:ea typeface="HGP創英角ｺﾞｼｯｸUB" panose="020B0900000000000000" pitchFamily="50" charset="-128"/>
                        </a:rPr>
                        <a:t>文書と記録の管理</a:t>
                      </a:r>
                      <a:endParaRPr lang="en-SG" altLang="ja-JP" sz="11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すべての記録が法的要件に従って保管されていることを確認するための方針と手順を定めなければならない。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75570291"/>
                  </a:ext>
                </a:extLst>
              </a:tr>
            </a:tbl>
          </a:graphicData>
        </a:graphic>
      </p:graphicFrame>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マレーシア保健省傘下の国家医薬規制庁（</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）は「適正販売基準に関するガイドライン」を発行しており、主な条件は以下の通りである。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E9DE847D-57BD-3A4D-A741-3A302D75883B}"/>
              </a:ext>
            </a:extLst>
          </p:cNvPr>
          <p:cNvSpPr txBox="1"/>
          <p:nvPr/>
        </p:nvSpPr>
        <p:spPr>
          <a:xfrm>
            <a:off x="200472" y="6597352"/>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National Pharmaceutical Regulatory Division, Ministry of Health Malaysia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Guideline on Good Distribution Practice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8581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147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454666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88427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マレーシア／医療関連／介護</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153782792"/>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0999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31132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64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5C85295-8850-4F8F-B49A-269E358215D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6327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08B2B0-3B69-4019-98E9-6758B4820A99}"/>
              </a:ext>
            </a:extLst>
          </p:cNvPr>
          <p:cNvSpPr/>
          <p:nvPr/>
        </p:nvSpPr>
        <p:spPr>
          <a:xfrm>
            <a:off x="4900480" y="3140656"/>
            <a:ext cx="4738490" cy="360352"/>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E3681E81-2CE3-4C06-B839-158C51CDFE31}"/>
              </a:ext>
            </a:extLst>
          </p:cNvPr>
          <p:cNvSpPr/>
          <p:nvPr/>
        </p:nvSpPr>
        <p:spPr>
          <a:xfrm>
            <a:off x="4919498" y="2847713"/>
            <a:ext cx="4719472" cy="261471"/>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7C7C080E-E234-4BBE-B26F-BE7E7E246F8B}"/>
              </a:ext>
            </a:extLst>
          </p:cNvPr>
          <p:cNvSpPr/>
          <p:nvPr/>
        </p:nvSpPr>
        <p:spPr>
          <a:xfrm>
            <a:off x="4938516" y="2554770"/>
            <a:ext cx="4700454" cy="261471"/>
          </a:xfrm>
          <a:prstGeom prst="rect">
            <a:avLst/>
          </a:prstGeom>
          <a:solidFill>
            <a:schemeClr val="accent2">
              <a:lumMod val="40000"/>
              <a:lumOff val="6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29884404"/>
              </p:ext>
            </p:extLst>
          </p:nvPr>
        </p:nvGraphicFramePr>
        <p:xfrm>
          <a:off x="194576" y="2346896"/>
          <a:ext cx="9438944" cy="403498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マレーシア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141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12.44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0.95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10</a:t>
                      </a:r>
                      <a:r>
                        <a:rPr lang="ja-JP" altLang="en-US" sz="900" dirty="0"/>
                        <a:t>月、マレーシア政府は、第</a:t>
                      </a:r>
                      <a:r>
                        <a:rPr lang="en-US" altLang="ja-JP" sz="900" dirty="0"/>
                        <a:t>12</a:t>
                      </a:r>
                      <a:r>
                        <a:rPr lang="ja-JP" altLang="en-US" sz="900" dirty="0"/>
                        <a:t>次マレーシア計画のもと、デジタルによる医療サービス提供の強化を目指し、マレーシアの医療システム改革のための青写真（国民医療システムの変革に向けた新たな道筋）を今後策定すると発表した。</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マレーシアの一般的な個人情報は、</a:t>
                      </a:r>
                      <a:r>
                        <a:rPr lang="en-US" altLang="ja-JP" sz="900" dirty="0"/>
                        <a:t>2010</a:t>
                      </a:r>
                      <a:r>
                        <a:rPr lang="ja-JP" altLang="en-US" sz="900" dirty="0"/>
                        <a:t>年の個人情報保護法に基づき保護されている。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マレーシア国際医療大学においては、デジタルヘルスのカリキュラムが設定されている。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前述のマレーシア国際医療大学の他、例えば</a:t>
                      </a:r>
                      <a:r>
                        <a:rPr lang="en-US" altLang="ja-JP" sz="900" dirty="0"/>
                        <a:t>Monash</a:t>
                      </a:r>
                      <a:r>
                        <a:rPr lang="ja-JP" altLang="en-US" sz="900" dirty="0"/>
                        <a:t>大学の医学部、看護学部、薬学部、情報技術学部は、すべての医療専門職の学生を対象とした新しいデジタルヘルス・カリキュラムを共同で作成し、提供している。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2020</a:t>
                      </a:r>
                      <a:r>
                        <a:rPr kumimoji="1" lang="ja-JP" altLang="en-US" sz="900" b="0" kern="1200" dirty="0">
                          <a:solidFill>
                            <a:schemeClr val="tx1"/>
                          </a:solidFill>
                          <a:latin typeface="+mn-lt"/>
                          <a:ea typeface="ＭＳ Ｐゴシック" charset="-128"/>
                          <a:cs typeface="Arial" pitchFamily="34" charset="0"/>
                        </a:rPr>
                        <a:t>年において、全政府系病院の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％、全</a:t>
                      </a:r>
                      <a:r>
                        <a:rPr kumimoji="1" lang="en-US" altLang="ja-JP" sz="900" b="0" kern="1200" dirty="0">
                          <a:solidFill>
                            <a:schemeClr val="tx1"/>
                          </a:solidFill>
                          <a:latin typeface="+mn-lt"/>
                          <a:ea typeface="ＭＳ Ｐゴシック" charset="-128"/>
                          <a:cs typeface="Arial" pitchFamily="34" charset="0"/>
                        </a:rPr>
                        <a:t>1090</a:t>
                      </a:r>
                      <a:r>
                        <a:rPr kumimoji="1" lang="ja-JP" altLang="en-US" sz="900" b="0" kern="1200" dirty="0">
                          <a:solidFill>
                            <a:schemeClr val="tx1"/>
                          </a:solidFill>
                          <a:latin typeface="+mn-lt"/>
                          <a:ea typeface="ＭＳ Ｐゴシック" charset="-128"/>
                          <a:cs typeface="Arial" pitchFamily="34" charset="0"/>
                        </a:rPr>
                        <a:t>の公的医療クリニックの</a:t>
                      </a:r>
                      <a:r>
                        <a:rPr kumimoji="1" lang="en-US" altLang="ja-JP" sz="900" b="0" kern="1200" dirty="0">
                          <a:solidFill>
                            <a:schemeClr val="tx1"/>
                          </a:solidFill>
                          <a:latin typeface="+mn-lt"/>
                          <a:ea typeface="ＭＳ Ｐゴシック" charset="-128"/>
                          <a:cs typeface="Arial" pitchFamily="34" charset="0"/>
                        </a:rPr>
                        <a:t>9</a:t>
                      </a:r>
                      <a:r>
                        <a:rPr kumimoji="1" lang="ja-JP" altLang="en-US" sz="900" b="0" kern="1200" dirty="0">
                          <a:solidFill>
                            <a:schemeClr val="tx1"/>
                          </a:solidFill>
                          <a:latin typeface="+mn-lt"/>
                          <a:ea typeface="ＭＳ Ｐゴシック" charset="-128"/>
                          <a:cs typeface="Arial" pitchFamily="34" charset="0"/>
                        </a:rPr>
                        <a:t>％が電子カルテシステムを利用している。なお、</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年に、保健省は、マレーシアのすべての政府病院と診療所の電子カルテシステムを</a:t>
                      </a:r>
                      <a:r>
                        <a:rPr kumimoji="1" lang="en-US" altLang="ja-JP" sz="900" b="0" kern="1200" dirty="0">
                          <a:solidFill>
                            <a:schemeClr val="tx1"/>
                          </a:solidFill>
                          <a:latin typeface="+mn-lt"/>
                          <a:ea typeface="ＭＳ Ｐゴシック" charset="-128"/>
                          <a:cs typeface="Arial" pitchFamily="34" charset="0"/>
                        </a:rPr>
                        <a:t>3</a:t>
                      </a:r>
                      <a:r>
                        <a:rPr kumimoji="1" lang="ja-JP" altLang="en-US" sz="900" b="0" kern="1200" dirty="0">
                          <a:solidFill>
                            <a:schemeClr val="tx1"/>
                          </a:solidFill>
                          <a:latin typeface="+mn-lt"/>
                          <a:ea typeface="ＭＳ Ｐゴシック" charset="-128"/>
                          <a:cs typeface="Arial" pitchFamily="34" charset="0"/>
                        </a:rPr>
                        <a:t>年以内に実現し、今後</a:t>
                      </a:r>
                      <a:r>
                        <a:rPr kumimoji="1" lang="en-US" altLang="ja-JP" sz="900" b="0" kern="1200" dirty="0">
                          <a:solidFill>
                            <a:schemeClr val="tx1"/>
                          </a:solidFill>
                          <a:latin typeface="+mn-lt"/>
                          <a:ea typeface="ＭＳ Ｐゴシック" charset="-128"/>
                          <a:cs typeface="Arial" pitchFamily="34" charset="0"/>
                        </a:rPr>
                        <a:t>5</a:t>
                      </a:r>
                      <a:r>
                        <a:rPr kumimoji="1" lang="ja-JP" altLang="en-US" sz="900" b="0" kern="1200" dirty="0">
                          <a:solidFill>
                            <a:schemeClr val="tx1"/>
                          </a:solidFill>
                          <a:latin typeface="+mn-lt"/>
                          <a:ea typeface="ＭＳ Ｐゴシック" charset="-128"/>
                          <a:cs typeface="Arial" pitchFamily="34" charset="0"/>
                        </a:rPr>
                        <a:t>年間で完成させることができると言及している。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マレーシアヘルスデータウェアハウスにおいて、患者治療情報システム（</a:t>
                      </a:r>
                      <a:r>
                        <a:rPr lang="en-US" altLang="ja-JP" sz="900" dirty="0">
                          <a:solidFill>
                            <a:srgbClr val="000000"/>
                          </a:solidFill>
                        </a:rPr>
                        <a:t>SMRP</a:t>
                      </a:r>
                      <a:r>
                        <a:rPr lang="ja-JP" altLang="en-US" sz="900" dirty="0">
                          <a:solidFill>
                            <a:srgbClr val="000000"/>
                          </a:solidFill>
                        </a:rPr>
                        <a:t>）、患者登録情報システム（</a:t>
                      </a:r>
                      <a:r>
                        <a:rPr lang="en-US" altLang="ja-JP" sz="900" dirty="0">
                          <a:solidFill>
                            <a:srgbClr val="000000"/>
                          </a:solidFill>
                        </a:rPr>
                        <a:t>PRIS</a:t>
                      </a:r>
                      <a:r>
                        <a:rPr lang="ja-JP" altLang="en-US" sz="900" dirty="0">
                          <a:solidFill>
                            <a:srgbClr val="000000"/>
                          </a:solidFill>
                        </a:rPr>
                        <a:t>）が含まれており、患者情報が収集されている。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マレーシア／医療関連／その他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政府が進める</a:t>
            </a:r>
            <a:r>
              <a:rPr lang="en-US" altLang="ja-JP" sz="1138" dirty="0">
                <a:solidFill>
                  <a:srgbClr val="000000"/>
                </a:solidFill>
              </a:rPr>
              <a:t>My</a:t>
            </a:r>
            <a:r>
              <a:rPr lang="ja-JP" altLang="en-US" sz="1138" dirty="0">
                <a:solidFill>
                  <a:srgbClr val="000000"/>
                </a:solidFill>
              </a:rPr>
              <a:t> </a:t>
            </a:r>
            <a:r>
              <a:rPr lang="en-US" altLang="ja-JP" sz="1138" dirty="0">
                <a:solidFill>
                  <a:srgbClr val="000000"/>
                </a:solidFill>
              </a:rPr>
              <a:t>DIGITAL</a:t>
            </a:r>
            <a:r>
              <a:rPr lang="ja-JP" altLang="en-US" sz="1138" dirty="0">
                <a:solidFill>
                  <a:srgbClr val="000000"/>
                </a:solidFill>
              </a:rPr>
              <a:t>構想の一部に、マレーシアヘルスデータウェアハウスがあり、これは、全ての医療施設とサービスをカバーすることを目指す、全国規模の医療情報収集・報告システムで、ユーザーが医療データを一元的に収集、保存、分析できるようにするものである。</a:t>
            </a:r>
            <a:endParaRPr lang="en-US" altLang="ja-JP" sz="1138" dirty="0">
              <a:solidFill>
                <a:srgbClr val="000000"/>
              </a:solidFill>
            </a:endParaRPr>
          </a:p>
          <a:p>
            <a:r>
              <a:rPr lang="ja-JP" altLang="en-US" sz="1138" dirty="0">
                <a:solidFill>
                  <a:srgbClr val="000000"/>
                </a:solidFill>
              </a:rPr>
              <a:t>このマレーシアヘルスデータウェアハウスにおいては、ビッグデータ解析、</a:t>
            </a:r>
            <a:r>
              <a:rPr lang="en-US" altLang="ja-JP" sz="1138" dirty="0">
                <a:solidFill>
                  <a:srgbClr val="000000"/>
                </a:solidFill>
              </a:rPr>
              <a:t>AI</a:t>
            </a:r>
            <a:r>
              <a:rPr lang="ja-JP" altLang="en-US" sz="1138" dirty="0">
                <a:solidFill>
                  <a:srgbClr val="000000"/>
                </a:solidFill>
              </a:rPr>
              <a:t>、地理情報システム（</a:t>
            </a:r>
            <a:r>
              <a:rPr lang="en-US" altLang="ja-JP" sz="1138" dirty="0">
                <a:solidFill>
                  <a:srgbClr val="000000"/>
                </a:solidFill>
              </a:rPr>
              <a:t>GIS</a:t>
            </a:r>
            <a:r>
              <a:rPr lang="ja-JP" altLang="en-US" sz="1138" dirty="0">
                <a:solidFill>
                  <a:srgbClr val="000000"/>
                </a:solidFill>
              </a:rPr>
              <a:t>）、ブロックチェーンなどの技術が、大量の構造化・非構造化データの管理に活用されている。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spTree>
    <p:extLst>
      <p:ext uri="{BB962C8B-B14F-4D97-AF65-F5344CB8AC3E}">
        <p14:creationId xmlns:p14="http://schemas.microsoft.com/office/powerpoint/2010/main" val="221480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056685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604848816"/>
              </p:ext>
            </p:extLst>
          </p:nvPr>
        </p:nvGraphicFramePr>
        <p:xfrm>
          <a:off x="272480" y="1076122"/>
          <a:ext cx="9430365" cy="4075243"/>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192707">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b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OnCall</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51-200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医師と患者をチャット、ビデオ、オーディオコールで繋ぎ、遠隔医療相談を実現しているプラットフォーム。</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遠隔相談サービスに加えて、薬の配送サービスや</a:t>
                      </a:r>
                      <a:r>
                        <a:rPr kumimoji="1" lang="en-US" altLang="ja-JP" sz="1050" kern="1200" dirty="0">
                          <a:solidFill>
                            <a:schemeClr val="tx1"/>
                          </a:solidFill>
                          <a:latin typeface="+mn-lt"/>
                          <a:ea typeface="+mn-ea"/>
                          <a:cs typeface="+mn-cs"/>
                        </a:rPr>
                        <a:t>COVID-19</a:t>
                      </a:r>
                      <a:r>
                        <a:rPr kumimoji="1" lang="ja-JP" altLang="en-US" sz="1050" kern="1200" dirty="0">
                          <a:solidFill>
                            <a:schemeClr val="tx1"/>
                          </a:solidFill>
                          <a:latin typeface="+mn-lt"/>
                          <a:ea typeface="+mn-ea"/>
                          <a:cs typeface="+mn-cs"/>
                        </a:rPr>
                        <a:t>スクリーニングサービスも提供。</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DOC2US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22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550</a:t>
                      </a:r>
                      <a:r>
                        <a:rPr kumimoji="1" lang="ja-JP" altLang="en-US" sz="1050" kern="1200" dirty="0">
                          <a:solidFill>
                            <a:schemeClr val="tx1"/>
                          </a:solidFill>
                          <a:latin typeface="+mn-lt"/>
                          <a:ea typeface="+mn-ea"/>
                          <a:cs typeface="+mn-cs"/>
                        </a:rPr>
                        <a:t>の公認薬局店舗があり、</a:t>
                      </a:r>
                      <a:r>
                        <a:rPr kumimoji="1" lang="en-US" altLang="ja-JP" sz="1050" kern="1200" dirty="0">
                          <a:solidFill>
                            <a:schemeClr val="tx1"/>
                          </a:solidFill>
                          <a:latin typeface="+mn-lt"/>
                          <a:ea typeface="+mn-ea"/>
                          <a:cs typeface="+mn-cs"/>
                        </a:rPr>
                        <a:t>500k</a:t>
                      </a:r>
                      <a:r>
                        <a:rPr kumimoji="1" lang="ja-JP" altLang="en-US" sz="1050" kern="1200" dirty="0">
                          <a:solidFill>
                            <a:schemeClr val="tx1"/>
                          </a:solidFill>
                          <a:latin typeface="+mn-lt"/>
                          <a:ea typeface="+mn-ea"/>
                          <a:cs typeface="+mn-cs"/>
                        </a:rPr>
                        <a:t>の電子処方箋発行実績を有する電子薬局サービス。</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患者がクランバレー内に住んでいる場合は、処方された薬をわずか</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時間で自宅に届けることができ、ペナン、セレンバン、マラッカ、ジョホールバル、コタキナバル、クチンなどの他の主要都市にも即日配達サービスを提供している。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Teleme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医師だけでなく、薬剤師や研究所とのつながりを提供。電子的な相談や処方箋、薬の配達、検診やリマインダーなども利用可能。</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BookDoc</a:t>
                      </a:r>
                      <a:endPar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11-50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40,000~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医師との診察予約ができるモバイルアプリケーション、</a:t>
                      </a:r>
                      <a:r>
                        <a:rPr kumimoji="1" lang="en-US" altLang="ja-JP" sz="1050" kern="1200" dirty="0">
                          <a:solidFill>
                            <a:schemeClr val="tx1"/>
                          </a:solidFill>
                          <a:latin typeface="+mn-lt"/>
                          <a:ea typeface="+mn-ea"/>
                          <a:cs typeface="+mn-cs"/>
                        </a:rPr>
                        <a:t>2015</a:t>
                      </a:r>
                      <a:r>
                        <a:rPr kumimoji="1" lang="ja-JP" altLang="en-US" sz="1050" kern="1200" dirty="0">
                          <a:solidFill>
                            <a:schemeClr val="tx1"/>
                          </a:solidFill>
                          <a:latin typeface="+mn-lt"/>
                          <a:ea typeface="+mn-ea"/>
                          <a:cs typeface="+mn-cs"/>
                        </a:rPr>
                        <a:t>年からサービス提供をしている。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extLst>
              <p:ext uri="{D42A27DB-BD31-4B8C-83A1-F6EECF244321}">
                <p14:modId xmlns:p14="http://schemas.microsoft.com/office/powerpoint/2010/main" val="2399249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経済産業省「令和２年度国際ヘルスケア拠点構築促進事業（マレーシアにおけるモバイル・クラウドを活用した遠隔脳神経センター実証調査プロジェクト）報告書、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3">
            <a:extLst>
              <a:ext uri="{FF2B5EF4-FFF2-40B4-BE49-F238E27FC236}">
                <a16:creationId xmlns:a16="http://schemas.microsoft.com/office/drawing/2014/main" id="{0E44F1F8-BB29-4C58-8164-9B4294E87960}"/>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を始めとしたデジタルヘルスケアツールの普及率は依然限定的。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他方で、デジタル医療の促進は政府方針として掲げられており、民間企業の参入も増えつつある。</a:t>
            </a:r>
          </a:p>
        </p:txBody>
      </p:sp>
      <p:grpSp>
        <p:nvGrpSpPr>
          <p:cNvPr id="9" name="グループ化 4">
            <a:extLst>
              <a:ext uri="{FF2B5EF4-FFF2-40B4-BE49-F238E27FC236}">
                <a16:creationId xmlns:a16="http://schemas.microsoft.com/office/drawing/2014/main" id="{51D377F4-75C8-4F21-924B-0474DFBC3722}"/>
              </a:ext>
            </a:extLst>
          </p:cNvPr>
          <p:cNvGrpSpPr/>
          <p:nvPr/>
        </p:nvGrpSpPr>
        <p:grpSpPr>
          <a:xfrm>
            <a:off x="416496" y="1771464"/>
            <a:ext cx="4464496" cy="288032"/>
            <a:chOff x="4803500" y="2113806"/>
            <a:chExt cx="2954133" cy="288032"/>
          </a:xfrm>
        </p:grpSpPr>
        <p:cxnSp>
          <p:nvCxnSpPr>
            <p:cNvPr id="13" name="直線コネクタ 5">
              <a:extLst>
                <a:ext uri="{FF2B5EF4-FFF2-40B4-BE49-F238E27FC236}">
                  <a16:creationId xmlns:a16="http://schemas.microsoft.com/office/drawing/2014/main" id="{3E9ABA27-B490-4A09-AD4C-782145B0E71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3768FBA-64A8-4D6D-B425-5EF6FB67754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5" name="グループ化 78">
            <a:extLst>
              <a:ext uri="{FF2B5EF4-FFF2-40B4-BE49-F238E27FC236}">
                <a16:creationId xmlns:a16="http://schemas.microsoft.com/office/drawing/2014/main" id="{0C3299ED-F9D3-4D32-9B88-6281E07FF0C8}"/>
              </a:ext>
            </a:extLst>
          </p:cNvPr>
          <p:cNvGrpSpPr/>
          <p:nvPr/>
        </p:nvGrpSpPr>
        <p:grpSpPr>
          <a:xfrm>
            <a:off x="5241032" y="1771464"/>
            <a:ext cx="4464496" cy="288032"/>
            <a:chOff x="4803500" y="2113806"/>
            <a:chExt cx="2954133" cy="288032"/>
          </a:xfrm>
        </p:grpSpPr>
        <p:cxnSp>
          <p:nvCxnSpPr>
            <p:cNvPr id="16" name="直線コネクタ 79">
              <a:extLst>
                <a:ext uri="{FF2B5EF4-FFF2-40B4-BE49-F238E27FC236}">
                  <a16:creationId xmlns:a16="http://schemas.microsoft.com/office/drawing/2014/main" id="{B74C6D5C-7CB8-455F-9CB3-259C368425C5}"/>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F2CF44E-B612-4635-BB71-80C8F95578D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政府方針、及びそれを踏まえた民間企業の動向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9" name="テキスト ボックス 51">
            <a:extLst>
              <a:ext uri="{FF2B5EF4-FFF2-40B4-BE49-F238E27FC236}">
                <a16:creationId xmlns:a16="http://schemas.microsoft.com/office/drawing/2014/main" id="{085C869B-1D5D-499E-A557-BBAE3F581F4C}"/>
              </a:ext>
            </a:extLst>
          </p:cNvPr>
          <p:cNvSpPr txBox="1"/>
          <p:nvPr/>
        </p:nvSpPr>
        <p:spPr>
          <a:xfrm>
            <a:off x="416496" y="2144899"/>
            <a:ext cx="4429393" cy="2939907"/>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デジタルヘルスケアの核である病院情報システム（</a:t>
            </a:r>
            <a:r>
              <a:rPr lang="en-US" altLang="ja-JP" sz="1200" spc="-30" dirty="0"/>
              <a:t>HIS</a:t>
            </a:r>
            <a:r>
              <a:rPr lang="ja-JP" altLang="en-US" sz="1200" spc="-30" dirty="0"/>
              <a:t>）については、</a:t>
            </a:r>
            <a:r>
              <a:rPr lang="en-US" altLang="ja-JP" sz="1200" spc="-30" dirty="0"/>
              <a:t>1990</a:t>
            </a:r>
            <a:r>
              <a:rPr lang="ja-JP" altLang="en-US" sz="1200" spc="-30" dirty="0"/>
              <a:t>年代から国家計画「</a:t>
            </a:r>
            <a:r>
              <a:rPr lang="en-US" altLang="ja-JP" sz="1200" spc="-30" dirty="0"/>
              <a:t>Malaysia Plan</a:t>
            </a:r>
            <a:r>
              <a:rPr lang="ja-JP" altLang="en-US" sz="1200" spc="-30" dirty="0"/>
              <a:t>」にて重要項目として言及されてきたものの、</a:t>
            </a:r>
            <a:r>
              <a:rPr lang="en-US" altLang="ja-JP" sz="1200" spc="-30" dirty="0"/>
              <a:t>138</a:t>
            </a:r>
            <a:r>
              <a:rPr lang="ja-JP" altLang="en-US" sz="1200" spc="-30" dirty="0"/>
              <a:t>の公立病院のうち</a:t>
            </a:r>
            <a:r>
              <a:rPr lang="en-US" altLang="ja-JP" sz="1200" spc="-30" dirty="0"/>
              <a:t>HIS</a:t>
            </a:r>
            <a:r>
              <a:rPr lang="ja-JP" altLang="en-US" sz="1200" spc="-30" dirty="0"/>
              <a:t>を導入しているのは僅か</a:t>
            </a:r>
            <a:r>
              <a:rPr lang="en-US" altLang="ja-JP" sz="1200" spc="-30" dirty="0"/>
              <a:t>21</a:t>
            </a:r>
            <a:r>
              <a:rPr lang="ja-JP" altLang="en-US" sz="1200" spc="-30" dirty="0"/>
              <a:t>先（</a:t>
            </a:r>
            <a:r>
              <a:rPr lang="en-US" altLang="ja-JP" sz="1200" spc="-30" dirty="0"/>
              <a:t>2017</a:t>
            </a:r>
            <a:r>
              <a:rPr lang="ja-JP" altLang="en-US" sz="1200" spc="-30" dirty="0"/>
              <a:t>年時点）と、普及率は非常に低い状態にある。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大容量且つ高スピードな通信インフラが全国的に整備されているにもかかわらず、医療のデジタル化が進んでいない要因としては、保健省の予算割り当てが不十分な点、医療機関のスタッフの</a:t>
            </a:r>
            <a:r>
              <a:rPr lang="en-US" altLang="ja-JP" sz="1200" spc="-30" dirty="0"/>
              <a:t>IT</a:t>
            </a:r>
            <a:r>
              <a:rPr lang="ja-JP" altLang="en-US" sz="1200" spc="-30" dirty="0"/>
              <a:t>リテラシーが限定的である点等が挙げられる。</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2009</a:t>
            </a:r>
            <a:r>
              <a:rPr lang="ja-JP" altLang="en-US" sz="1200" spc="-30" dirty="0"/>
              <a:t>年に試験運用を開始した</a:t>
            </a:r>
            <a:r>
              <a:rPr lang="en-US" altLang="ja-JP" sz="1200" spc="-30" dirty="0" err="1"/>
              <a:t>MyHiX</a:t>
            </a:r>
            <a:r>
              <a:rPr lang="ja-JP" altLang="en-US" sz="1200" spc="-30" dirty="0"/>
              <a:t>（</a:t>
            </a:r>
            <a:r>
              <a:rPr lang="en-US" altLang="ja-JP" sz="1200" spc="-30" dirty="0"/>
              <a:t>Malaysia Health Information Exchange</a:t>
            </a:r>
            <a:r>
              <a:rPr lang="ja-JP" altLang="en-US" sz="1200" spc="-30" dirty="0"/>
              <a:t>）は、患者の医療データを国内の様々な医療機関同士が共有できる画期的なシステムであるものの、個人情報に係るセキュリティが脆弱なこと等がボトルネックとなり、導入先は僅か</a:t>
            </a:r>
            <a:r>
              <a:rPr lang="en-US" altLang="ja-JP" sz="1200" spc="-30" dirty="0"/>
              <a:t>8</a:t>
            </a:r>
            <a:r>
              <a:rPr lang="ja-JP" altLang="en-US" sz="1200" spc="-30" dirty="0"/>
              <a:t>つの医療機関に留まっている（</a:t>
            </a:r>
            <a:r>
              <a:rPr lang="en-US" altLang="ja-JP" sz="1200" spc="-30" dirty="0"/>
              <a:t>2017</a:t>
            </a:r>
            <a:r>
              <a:rPr lang="ja-JP" altLang="en-US" sz="1200" spc="-30" dirty="0"/>
              <a:t>年時点）。</a:t>
            </a:r>
            <a:endParaRPr lang="en-US" altLang="ja-JP" sz="1200" spc="-30" dirty="0"/>
          </a:p>
        </p:txBody>
      </p:sp>
      <p:sp>
        <p:nvSpPr>
          <p:cNvPr id="20" name="テキスト ボックス 51">
            <a:extLst>
              <a:ext uri="{FF2B5EF4-FFF2-40B4-BE49-F238E27FC236}">
                <a16:creationId xmlns:a16="http://schemas.microsoft.com/office/drawing/2014/main" id="{6BB7A588-12CB-4BDB-8A8F-D45DDEEFF438}"/>
              </a:ext>
            </a:extLst>
          </p:cNvPr>
          <p:cNvSpPr txBox="1"/>
          <p:nvPr/>
        </p:nvSpPr>
        <p:spPr>
          <a:xfrm>
            <a:off x="5241032" y="2144899"/>
            <a:ext cx="4429393" cy="371973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保健省を中心にマレーシア政府は、医療データのデジタル化やオンライン診療を促進する方針。</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2017</a:t>
            </a:r>
            <a:r>
              <a:rPr lang="ja-JP" altLang="en-US" sz="1200" spc="-30" dirty="0"/>
              <a:t>年に同省は、保健・医療の情報収集・報告システム</a:t>
            </a:r>
            <a:r>
              <a:rPr lang="en-US" altLang="ja-JP" sz="1200" spc="-30" dirty="0" err="1"/>
              <a:t>MyHDW</a:t>
            </a:r>
            <a:r>
              <a:rPr lang="ja-JP" altLang="en-US" sz="1200" spc="-30" dirty="0"/>
              <a:t>（</a:t>
            </a:r>
            <a:r>
              <a:rPr lang="en-US" altLang="ja-JP" sz="1200" spc="-30" dirty="0"/>
              <a:t>Malaysian Health Data Warehouse</a:t>
            </a:r>
            <a:r>
              <a:rPr lang="ja-JP" altLang="en-US" sz="1200" spc="-30" dirty="0"/>
              <a:t>）を設立。翌</a:t>
            </a:r>
            <a:r>
              <a:rPr lang="en-US" altLang="ja-JP" sz="1200" spc="-30" dirty="0"/>
              <a:t>2018</a:t>
            </a:r>
            <a:r>
              <a:rPr lang="ja-JP" altLang="en-US" sz="1200" spc="-30" dirty="0"/>
              <a:t>年には、電子カルテを</a:t>
            </a:r>
            <a:r>
              <a:rPr lang="en-US" altLang="ja-JP" sz="1200" spc="-30" dirty="0"/>
              <a:t>3</a:t>
            </a:r>
            <a:r>
              <a:rPr lang="ja-JP" altLang="en-US" sz="1200" spc="-30" dirty="0"/>
              <a:t>年間で国内</a:t>
            </a:r>
            <a:r>
              <a:rPr lang="en-US" altLang="ja-JP" sz="1200" spc="-30" dirty="0"/>
              <a:t>145</a:t>
            </a:r>
            <a:r>
              <a:rPr lang="ja-JP" altLang="en-US" sz="1200" spc="-30" dirty="0"/>
              <a:t>の医療機関に導入の上、</a:t>
            </a:r>
            <a:r>
              <a:rPr lang="en-US" altLang="ja-JP" sz="1200" spc="-30" dirty="0" err="1"/>
              <a:t>MyHDW</a:t>
            </a:r>
            <a:r>
              <a:rPr lang="ja-JP" altLang="en-US" sz="1200" spc="-30" dirty="0"/>
              <a:t>と同期する計画を発表。</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2018</a:t>
            </a:r>
            <a:r>
              <a:rPr lang="ja-JP" altLang="en-US" sz="1200" spc="-30" dirty="0"/>
              <a:t>年に保健省は、デジタル医療分野で先進的な取組を行っている</a:t>
            </a:r>
            <a:r>
              <a:rPr lang="en-US" altLang="ja-JP" sz="1200" spc="-30" dirty="0"/>
              <a:t>CREST</a:t>
            </a:r>
            <a:r>
              <a:rPr lang="ja-JP" altLang="en-US" sz="1200" spc="-30" dirty="0"/>
              <a:t>（マレーシアの産官学連携プログラム）と覚書を締結。</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a:t>
            </a:r>
            <a:r>
              <a:rPr lang="en-US" altLang="ja-JP" sz="1200" spc="-30" dirty="0"/>
              <a:t>Strategic Plan 2020-2025</a:t>
            </a:r>
            <a:r>
              <a:rPr lang="ja-JP" altLang="en-US" sz="1200" spc="-30" dirty="0"/>
              <a:t>」においても、医療のデジタルトランスフォーメーションが重要課題として取り上げられている。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民間企業では、</a:t>
            </a:r>
            <a:r>
              <a:rPr lang="en-US" altLang="ja-JP" sz="1200" spc="-30" dirty="0"/>
              <a:t> </a:t>
            </a:r>
            <a:r>
              <a:rPr lang="ja-JP" altLang="en-US" sz="1200" spc="-30" dirty="0"/>
              <a:t>オンライン診断やオンライン薬局事業を手掛ける</a:t>
            </a:r>
            <a:r>
              <a:rPr lang="en-US" altLang="ja-JP" sz="1200" spc="-30" dirty="0" err="1"/>
              <a:t>DoctorOnCall</a:t>
            </a:r>
            <a:r>
              <a:rPr lang="ja-JP" altLang="en-US" sz="1200" spc="-30" dirty="0"/>
              <a:t>（マレーシア最大のデジタル医療プラットフォーマー）や、チャットベースでのオンライン診断を手掛ける</a:t>
            </a:r>
            <a:r>
              <a:rPr lang="en-US" altLang="ja-JP" sz="1200" spc="-30" dirty="0"/>
              <a:t>DOC2US</a:t>
            </a:r>
            <a:r>
              <a:rPr lang="ja-JP" altLang="en-US" sz="1200" spc="-30" dirty="0"/>
              <a:t>といった国内企業に加え、医療関係者間のコミュニケーションアプリを展開するアルム等、日本企業を含む海外企業も医療データのデジタル化やオンライン診療への取り組みを強化している。</a:t>
            </a:r>
            <a:endParaRPr lang="en-US" altLang="ja-JP" sz="1200" spc="-30" dirty="0"/>
          </a:p>
        </p:txBody>
      </p:sp>
      <p:sp>
        <p:nvSpPr>
          <p:cNvPr id="26" name="Title 1">
            <a:extLst>
              <a:ext uri="{FF2B5EF4-FFF2-40B4-BE49-F238E27FC236}">
                <a16:creationId xmlns:a16="http://schemas.microsoft.com/office/drawing/2014/main" id="{6FE51C86-00B9-48FE-ACF8-9573925B486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27" name="Text Placeholder 2">
            <a:extLst>
              <a:ext uri="{FF2B5EF4-FFF2-40B4-BE49-F238E27FC236}">
                <a16:creationId xmlns:a16="http://schemas.microsoft.com/office/drawing/2014/main" id="{D51BBFA5-90B2-439D-8B2F-9DB92D18D9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医療の</a:t>
            </a:r>
            <a:r>
              <a:rPr lang="en-US" altLang="ja-JP" dirty="0"/>
              <a:t>IT</a:t>
            </a:r>
            <a:r>
              <a:rPr lang="ja-JP" altLang="en-US" dirty="0"/>
              <a:t>化に関する状況</a:t>
            </a:r>
            <a:endParaRPr kumimoji="1" lang="en-US" dirty="0"/>
          </a:p>
        </p:txBody>
      </p:sp>
    </p:spTree>
    <p:extLst>
      <p:ext uri="{BB962C8B-B14F-4D97-AF65-F5344CB8AC3E}">
        <p14:creationId xmlns:p14="http://schemas.microsoft.com/office/powerpoint/2010/main" val="371151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101492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776982253"/>
              </p:ext>
            </p:extLst>
          </p:nvPr>
        </p:nvGraphicFramePr>
        <p:xfrm>
          <a:off x="200472" y="2276872"/>
          <a:ext cx="9505055" cy="2978150"/>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マレーシア医療機器協会</a:t>
                      </a:r>
                    </a:p>
                    <a:p>
                      <a:pPr algn="ctr" fontAlgn="ctr">
                        <a:lnSpc>
                          <a:spcPct val="100000"/>
                        </a:lnSpc>
                        <a:spcBef>
                          <a:spcPts val="200"/>
                        </a:spcBef>
                        <a:spcAft>
                          <a:spcPts val="0"/>
                        </a:spcAft>
                      </a:pP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0" kern="100" dirty="0">
                          <a:effectLst/>
                          <a:latin typeface="Arial" panose="020B0604020202020204" pitchFamily="34" charset="0"/>
                          <a:ea typeface="ＭＳ Ｐゴシック" panose="020B0600070205080204" pitchFamily="50" charset="-128"/>
                          <a:cs typeface="Arial" panose="020B0604020202020204" pitchFamily="34" charset="0"/>
                        </a:rPr>
                        <a:t>Malaysian Medical Device Association; MMDA</a:t>
                      </a: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年設立。マレーシアで医療機器を扱う販売事業者のほか、代理店、貿易業者、多国籍企業、サービス分野など、様々な企業の集まりで、会員数は</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173</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社。政府による医療機器政策にも連携協力している。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マレーシア医療工業協会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lnSpc>
                          <a:spcPct val="100000"/>
                        </a:lnSpc>
                        <a:spcBef>
                          <a:spcPts val="200"/>
                        </a:spcBef>
                        <a:spcAft>
                          <a:spcPts val="0"/>
                        </a:spcAft>
                      </a:pP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Association  of  Malaysian  Medical  Industry : AMMI</a:t>
                      </a: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1989</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年設立。マレーシアの医療機器製造事業者の集まり。会員数</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社。マレーシアが医療機器の世界的製造拠点となるよう、医療機器産業を様々な面で高度化するため、政策提言、人材開発、イノベーション・技術開発、大学と組んでの研究（特許取得）等を行っている。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マレーシア医薬品協会</a:t>
                      </a:r>
                    </a:p>
                    <a:p>
                      <a:pPr marL="0" algn="ctr" defTabSz="914400" rtl="0" eaLnBrk="1" fontAlgn="ctr" latinLnBrk="0" hangingPunct="1">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Pharmaceutical Association of Malaysia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err="1">
                          <a:effectLst/>
                          <a:latin typeface="Arial" panose="020B0604020202020204" pitchFamily="34" charset="0"/>
                          <a:ea typeface="ＭＳ Ｐゴシック" panose="020B0600070205080204" pitchFamily="50" charset="-128"/>
                          <a:cs typeface="Arial" panose="020B0604020202020204" pitchFamily="34" charset="0"/>
                        </a:rPr>
                        <a:t>PhAMA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1972</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年に設立され、外資系医療機器メーカーを中心とし、</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社が加盟している。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主な学会として「マレーシア医療機器協会」、「マレーシア医療工業協会」、「マレーシア医薬品協会」が挙げられる。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）、各組織ホームページ</a:t>
            </a:r>
          </a:p>
        </p:txBody>
      </p:sp>
    </p:spTree>
    <p:extLst>
      <p:ext uri="{BB962C8B-B14F-4D97-AF65-F5344CB8AC3E}">
        <p14:creationId xmlns:p14="http://schemas.microsoft.com/office/powerpoint/2010/main" val="3577547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375281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25" name="表 24"/>
          <p:cNvGraphicFramePr>
            <a:graphicFrameLocks noGrp="1"/>
          </p:cNvGraphicFramePr>
          <p:nvPr>
            <p:extLst>
              <p:ext uri="{D42A27DB-BD31-4B8C-83A1-F6EECF244321}">
                <p14:modId xmlns:p14="http://schemas.microsoft.com/office/powerpoint/2010/main" val="826021857"/>
              </p:ext>
            </p:extLst>
          </p:nvPr>
        </p:nvGraphicFramePr>
        <p:xfrm>
          <a:off x="200472" y="2204864"/>
          <a:ext cx="9505054" cy="3688080"/>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Private Hospitals of Malaysia </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(APHM)</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APHM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5"/>
                        </a:rPr>
                        <a:t>http://aphmconferences.org/</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SE-Asian Healthcare &amp; </a:t>
                      </a:r>
                      <a:r>
                        <a:rPr kumimoji="1" lang="en-US" altLang="ja-JP" sz="10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Show</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ABC Exhibitions</a:t>
                      </a:r>
                      <a:r>
                        <a:rPr kumimoji="1" lang="en-US" altLang="ja-JP" sz="800" kern="1200" baseline="0" dirty="0">
                          <a:solidFill>
                            <a:schemeClr val="dk1"/>
                          </a:solidFill>
                          <a:latin typeface="+mn-lt"/>
                          <a:ea typeface="+mn-ea"/>
                          <a:cs typeface="+mn-cs"/>
                        </a:rPr>
                        <a:t> Int’l Sales Office</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ヘルスケア</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医療機器、病院設備＆備品、診断、研究室、リハビリ、理学療法、救急＆救助、病院</a:t>
                      </a:r>
                      <a:r>
                        <a:rPr kumimoji="1" lang="en-US" altLang="ja-JP" sz="800" kern="1200" dirty="0">
                          <a:solidFill>
                            <a:schemeClr val="dk1"/>
                          </a:solidFill>
                          <a:latin typeface="+mn-lt"/>
                          <a:ea typeface="+mn-ea"/>
                          <a:cs typeface="+mn-cs"/>
                        </a:rPr>
                        <a:t>IT</a:t>
                      </a:r>
                      <a:r>
                        <a:rPr kumimoji="1" lang="ja-JP" altLang="en-US" sz="800" kern="1200" dirty="0" err="1">
                          <a:solidFill>
                            <a:schemeClr val="dk1"/>
                          </a:solidFill>
                          <a:latin typeface="+mn-lt"/>
                          <a:ea typeface="+mn-ea"/>
                          <a:cs typeface="+mn-cs"/>
                        </a:rPr>
                        <a:t>、</a:t>
                      </a:r>
                      <a:r>
                        <a:rPr kumimoji="1" lang="ja-JP" altLang="en-US" sz="800" kern="1200" dirty="0">
                          <a:solidFill>
                            <a:schemeClr val="dk1"/>
                          </a:solidFill>
                          <a:latin typeface="+mn-lt"/>
                          <a:ea typeface="+mn-ea"/>
                          <a:cs typeface="+mn-cs"/>
                        </a:rPr>
                        <a:t>サービス</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ビルメインテナンス。クリーンルーム。ファーマ</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医薬品、バイオテクノロジー。メディカルビューティー・ウェルネス</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ハーブ、美容器具、フィットネス</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ウェルネスセラピー</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6"/>
                        </a:rPr>
                        <a:t>https://www.abcex.com/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International Scientific Instrument and Laboratory Equipment Exhibition and Conference </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ECMI</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ITE Asia </a:t>
                      </a:r>
                      <a:r>
                        <a:rPr kumimoji="1" lang="en-US" altLang="ja-JP" sz="800" kern="1200" dirty="0" err="1">
                          <a:solidFill>
                            <a:schemeClr val="dk1"/>
                          </a:solidFill>
                          <a:latin typeface="+mn-lt"/>
                          <a:ea typeface="+mn-ea"/>
                          <a:cs typeface="+mn-cs"/>
                        </a:rPr>
                        <a:t>Snd</a:t>
                      </a:r>
                      <a:r>
                        <a:rPr kumimoji="1" lang="en-US" altLang="ja-JP"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Bhd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800" dirty="0"/>
                        <a:t>分析システム、農業＆食品、バイオテクノロジー＆ライフサイエンス、医薬品、環境科学、セキュリティ、実験用消耗品、ナノテクノロジー、オプティカルイメージングシステム＆顕微鏡、化学＆石油、医薬品、 品質保証＆制御、研究開発</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a:t>
                      </a:r>
                      <a:r>
                        <a:rPr kumimoji="1" lang="ja-JP" altLang="en-US" sz="800" kern="1200" dirty="0">
                          <a:solidFill>
                            <a:schemeClr val="dk1"/>
                          </a:solidFill>
                          <a:latin typeface="+mn-lt"/>
                          <a:ea typeface="+mn-ea"/>
                          <a:cs typeface="+mn-cs"/>
                        </a:rPr>
                        <a:t>年に</a:t>
                      </a:r>
                      <a:r>
                        <a:rPr kumimoji="1" lang="en-US" altLang="ja-JP" sz="800" kern="1200" dirty="0">
                          <a:solidFill>
                            <a:schemeClr val="dk1"/>
                          </a:solidFill>
                          <a:latin typeface="+mn-lt"/>
                          <a:ea typeface="+mn-ea"/>
                          <a:cs typeface="+mn-cs"/>
                        </a:rPr>
                        <a:t>1</a:t>
                      </a:r>
                      <a:r>
                        <a:rPr kumimoji="1" lang="ja-JP" altLang="en-US" sz="8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7"/>
                        </a:rPr>
                        <a:t>http://lab-asia.com/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Malaysia International Halal Showcase</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MIHAS</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Secretariat</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zh-TW" altLang="en-US" sz="800" dirty="0"/>
                        <a:t>食品＆飲料、医薬品、化粧品、財務、観光、電子商取引、物流</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8"/>
                        </a:rPr>
                        <a:t>http://mihas.com.my/</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26"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マレーシアにおける医薬品・医療機器関連イベント</a:t>
            </a:r>
          </a:p>
        </p:txBody>
      </p:sp>
      <p:cxnSp>
        <p:nvCxnSpPr>
          <p:cNvPr id="28" name="直線コネクタ 27"/>
          <p:cNvCxnSpPr/>
          <p:nvPr/>
        </p:nvCxnSpPr>
        <p:spPr>
          <a:xfrm>
            <a:off x="200025" y="2132856"/>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70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2" imgW="360" imgH="360" progId="TCLayout.ActiveDocument.1">
                  <p:embed/>
                </p:oleObj>
              </mc:Choice>
              <mc:Fallback>
                <p:oleObj name="think-cell Slide" r:id="rId42" imgW="360" imgH="360" progId="TCLayout.ActiveDocument.1">
                  <p:embed/>
                  <p:pic>
                    <p:nvPicPr>
                      <p:cNvPr id="7" name="Object 6"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都市化率が高く、都市部に人口が集中している。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都市を見ると、特にクアラルンプールにおいて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年の人口増が顕著である。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1" name="Chart 3"/>
          <p:cNvGraphicFramePr/>
          <p:nvPr>
            <p:custDataLst>
              <p:tags r:id="rId3"/>
            </p:custDataLst>
          </p:nvPr>
        </p:nvGraphicFramePr>
        <p:xfrm>
          <a:off x="130175" y="2393950"/>
          <a:ext cx="4300538" cy="3654425"/>
        </p:xfrm>
        <a:graphic>
          <a:graphicData uri="http://schemas.openxmlformats.org/drawingml/2006/chart">
            <c:chart xmlns:c="http://schemas.openxmlformats.org/drawingml/2006/chart" xmlns:r="http://schemas.openxmlformats.org/officeDocument/2006/relationships" r:id="rId44"/>
          </a:graphicData>
        </a:graphic>
      </p:graphicFrame>
      <p:sp>
        <p:nvSpPr>
          <p:cNvPr id="24" name="テキスト プレースホルダ 9"/>
          <p:cNvSpPr>
            <a:spLocks noGrp="1"/>
          </p:cNvSpPr>
          <p:nvPr>
            <p:custDataLst>
              <p:tags r:id="rId4"/>
            </p:custDataLst>
          </p:nvPr>
        </p:nvSpPr>
        <p:spPr bwMode="auto">
          <a:xfrm>
            <a:off x="854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16" name="テキスト プレースホルダ 9"/>
          <p:cNvSpPr>
            <a:spLocks noGrp="1"/>
          </p:cNvSpPr>
          <p:nvPr>
            <p:custDataLst>
              <p:tags r:id="rId5"/>
            </p:custDataLst>
          </p:nvPr>
        </p:nvSpPr>
        <p:spPr bwMode="auto">
          <a:xfrm>
            <a:off x="222250" y="216217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useBgFill="1">
        <p:nvSpPr>
          <p:cNvPr id="60" name="テキスト プレースホルダ 9"/>
          <p:cNvSpPr>
            <a:spLocks noGrp="1"/>
          </p:cNvSpPr>
          <p:nvPr>
            <p:custDataLst>
              <p:tags r:id="rId6"/>
            </p:custDataLst>
          </p:nvPr>
        </p:nvSpPr>
        <p:spPr bwMode="gray">
          <a:xfrm>
            <a:off x="592138" y="3559175"/>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F8CCC3-4941-4513-BD00-92958DAA0C58}" type="datetime'''''''''6''2''.''''0'">
              <a:rPr kumimoji="0" lang="ja-JP" altLang="en-US" sz="1000" smtClean="0">
                <a:sym typeface="+mn-lt"/>
              </a:rPr>
              <a:pPr marL="0" indent="0" algn="ctr">
                <a:spcBef>
                  <a:spcPct val="0"/>
                </a:spcBef>
                <a:buNone/>
              </a:pPr>
              <a:t>62.0</a:t>
            </a:fld>
            <a:endParaRPr kumimoji="0" lang="ja-JP" altLang="en-US" sz="1000" dirty="0">
              <a:sym typeface="+mn-lt"/>
            </a:endParaRPr>
          </a:p>
        </p:txBody>
      </p:sp>
      <p:sp>
        <p:nvSpPr>
          <p:cNvPr id="25" name="テキスト プレースホルダ 9"/>
          <p:cNvSpPr>
            <a:spLocks noGrp="1"/>
          </p:cNvSpPr>
          <p:nvPr>
            <p:custDataLst>
              <p:tags r:id="rId7"/>
            </p:custDataLst>
          </p:nvPr>
        </p:nvSpPr>
        <p:spPr bwMode="auto">
          <a:xfrm>
            <a:off x="1223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3" name="テキスト プレースホルダ 9"/>
          <p:cNvSpPr>
            <a:spLocks noGrp="1"/>
          </p:cNvSpPr>
          <p:nvPr>
            <p:custDataLst>
              <p:tags r:id="rId8"/>
            </p:custDataLst>
          </p:nvPr>
        </p:nvSpPr>
        <p:spPr bwMode="auto">
          <a:xfrm>
            <a:off x="4143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sp>
        <p:nvSpPr>
          <p:cNvPr id="29" name="テキスト プレースホルダ 9"/>
          <p:cNvSpPr>
            <a:spLocks noGrp="1"/>
          </p:cNvSpPr>
          <p:nvPr>
            <p:custDataLst>
              <p:tags r:id="rId9"/>
            </p:custDataLst>
          </p:nvPr>
        </p:nvSpPr>
        <p:spPr bwMode="auto">
          <a:xfrm>
            <a:off x="2705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26" name="テキスト プレースホルダ 9"/>
          <p:cNvSpPr>
            <a:spLocks noGrp="1"/>
          </p:cNvSpPr>
          <p:nvPr>
            <p:custDataLst>
              <p:tags r:id="rId10"/>
            </p:custDataLst>
          </p:nvPr>
        </p:nvSpPr>
        <p:spPr bwMode="auto">
          <a:xfrm>
            <a:off x="1595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36" name="テキスト プレースホルダ 9"/>
          <p:cNvSpPr>
            <a:spLocks noGrp="1"/>
          </p:cNvSpPr>
          <p:nvPr>
            <p:custDataLst>
              <p:tags r:id="rId11"/>
            </p:custDataLst>
          </p:nvPr>
        </p:nvSpPr>
        <p:spPr bwMode="auto">
          <a:xfrm>
            <a:off x="41862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sp>
        <p:nvSpPr>
          <p:cNvPr id="27" name="テキスト プレースホルダ 9"/>
          <p:cNvSpPr>
            <a:spLocks noGrp="1"/>
          </p:cNvSpPr>
          <p:nvPr>
            <p:custDataLst>
              <p:tags r:id="rId12"/>
            </p:custDataLst>
          </p:nvPr>
        </p:nvSpPr>
        <p:spPr bwMode="auto">
          <a:xfrm>
            <a:off x="1965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3"/>
            </p:custDataLst>
          </p:nvPr>
        </p:nvSpPr>
        <p:spPr bwMode="auto">
          <a:xfrm>
            <a:off x="2335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30" name="テキスト プレースホルダ 9"/>
          <p:cNvSpPr>
            <a:spLocks noGrp="1"/>
          </p:cNvSpPr>
          <p:nvPr>
            <p:custDataLst>
              <p:tags r:id="rId14"/>
            </p:custDataLst>
          </p:nvPr>
        </p:nvSpPr>
        <p:spPr bwMode="auto">
          <a:xfrm>
            <a:off x="3074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noGrp="1"/>
          </p:cNvSpPr>
          <p:nvPr>
            <p:custDataLst>
              <p:tags r:id="rId15"/>
            </p:custDataLst>
          </p:nvPr>
        </p:nvSpPr>
        <p:spPr bwMode="auto">
          <a:xfrm>
            <a:off x="3446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noGrp="1"/>
          </p:cNvSpPr>
          <p:nvPr>
            <p:custDataLst>
              <p:tags r:id="rId16"/>
            </p:custDataLst>
          </p:nvPr>
        </p:nvSpPr>
        <p:spPr bwMode="auto">
          <a:xfrm>
            <a:off x="3816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graphicFrame>
        <p:nvGraphicFramePr>
          <p:cNvPr id="72" name="Chart 3"/>
          <p:cNvGraphicFramePr/>
          <p:nvPr>
            <p:custDataLst>
              <p:tags r:id="rId17"/>
            </p:custDataLst>
          </p:nvPr>
        </p:nvGraphicFramePr>
        <p:xfrm>
          <a:off x="4887913" y="2393950"/>
          <a:ext cx="4899025" cy="3654425"/>
        </p:xfrm>
        <a:graphic>
          <a:graphicData uri="http://schemas.openxmlformats.org/drawingml/2006/chart">
            <c:chart xmlns:c="http://schemas.openxmlformats.org/drawingml/2006/chart" xmlns:r="http://schemas.openxmlformats.org/officeDocument/2006/relationships" r:id="rId45"/>
          </a:graphicData>
        </a:graphic>
      </p:graphicFrame>
      <p:sp>
        <p:nvSpPr>
          <p:cNvPr id="46" name="テキスト プレースホルダ 9"/>
          <p:cNvSpPr>
            <a:spLocks noGrp="1"/>
          </p:cNvSpPr>
          <p:nvPr>
            <p:custDataLst>
              <p:tags r:id="rId18"/>
            </p:custDataLst>
          </p:nvPr>
        </p:nvSpPr>
        <p:spPr bwMode="auto">
          <a:xfrm>
            <a:off x="4979988"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6" name="テキスト プレースホルダ 9"/>
          <p:cNvSpPr>
            <a:spLocks noGrp="1"/>
          </p:cNvSpPr>
          <p:nvPr>
            <p:custDataLst>
              <p:tags r:id="rId19"/>
            </p:custDataLst>
          </p:nvPr>
        </p:nvSpPr>
        <p:spPr bwMode="gray">
          <a:xfrm>
            <a:off x="6291263" y="4013200"/>
            <a:ext cx="244475" cy="152400"/>
          </a:xfrm>
          <a:prstGeom prst="rect">
            <a:avLst/>
          </a:prstGeom>
          <a:solidFill>
            <a:srgbClr val="ECE5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307</a:t>
            </a:r>
            <a:endParaRPr kumimoji="0" lang="ja-JP" altLang="en-US" sz="1000" dirty="0">
              <a:sym typeface="+mn-lt"/>
            </a:endParaRPr>
          </a:p>
        </p:txBody>
      </p:sp>
      <p:sp>
        <p:nvSpPr>
          <p:cNvPr id="55" name="テキスト プレースホルダ 9"/>
          <p:cNvSpPr>
            <a:spLocks noGrp="1"/>
          </p:cNvSpPr>
          <p:nvPr>
            <p:custDataLst>
              <p:tags r:id="rId20"/>
            </p:custDataLst>
          </p:nvPr>
        </p:nvSpPr>
        <p:spPr bwMode="gray">
          <a:xfrm>
            <a:off x="5851525" y="4127500"/>
            <a:ext cx="244475"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422</a:t>
            </a:r>
            <a:endParaRPr kumimoji="0" lang="ja-JP" altLang="en-US" sz="1000" dirty="0">
              <a:sym typeface="+mn-lt"/>
            </a:endParaRPr>
          </a:p>
        </p:txBody>
      </p:sp>
      <p:sp>
        <p:nvSpPr>
          <p:cNvPr id="47" name="テキスト プレースホルダ 9"/>
          <p:cNvSpPr>
            <a:spLocks noGrp="1"/>
          </p:cNvSpPr>
          <p:nvPr>
            <p:custDataLst>
              <p:tags r:id="rId21"/>
            </p:custDataLst>
          </p:nvPr>
        </p:nvSpPr>
        <p:spPr bwMode="auto">
          <a:xfrm>
            <a:off x="6046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8" name="テキスト プレースホルダ 9"/>
          <p:cNvSpPr>
            <a:spLocks noGrp="1"/>
          </p:cNvSpPr>
          <p:nvPr>
            <p:custDataLst>
              <p:tags r:id="rId22"/>
            </p:custDataLst>
          </p:nvPr>
        </p:nvSpPr>
        <p:spPr bwMode="auto">
          <a:xfrm>
            <a:off x="745172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9" name="テキスト プレースホルダ 9"/>
          <p:cNvSpPr>
            <a:spLocks noGrp="1"/>
          </p:cNvSpPr>
          <p:nvPr>
            <p:custDataLst>
              <p:tags r:id="rId23"/>
            </p:custDataLst>
          </p:nvPr>
        </p:nvSpPr>
        <p:spPr bwMode="auto">
          <a:xfrm>
            <a:off x="8601075" y="60356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5BA6DF-3625-4844-833D-69933E8A1652}"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68" name="テキスト プレースホルダ 9"/>
          <p:cNvSpPr>
            <a:spLocks noGrp="1"/>
          </p:cNvSpPr>
          <p:nvPr>
            <p:custDataLst>
              <p:tags r:id="rId24"/>
            </p:custDataLst>
          </p:nvPr>
        </p:nvSpPr>
        <p:spPr bwMode="gray">
          <a:xfrm>
            <a:off x="7475538" y="3359150"/>
            <a:ext cx="244475" cy="152400"/>
          </a:xfrm>
          <a:prstGeom prst="rect">
            <a:avLst/>
          </a:prstGeom>
          <a:solidFill>
            <a:srgbClr val="ECE5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C35CE7-0C93-4463-931D-2DDFD50A4220}" type="datetime'4''''''''1''''''''''''3'''''''''''''''''''''''''''">
              <a:rPr kumimoji="0" lang="ja-JP" altLang="en-US" sz="1000" smtClean="0">
                <a:sym typeface="+mn-lt"/>
              </a:rPr>
              <a:pPr marL="0" indent="0" algn="ctr">
                <a:spcBef>
                  <a:spcPct val="0"/>
                </a:spcBef>
                <a:buNone/>
              </a:pPr>
              <a:t>413</a:t>
            </a:fld>
            <a:endParaRPr kumimoji="0" lang="ja-JP" altLang="en-US" sz="1000" dirty="0">
              <a:sym typeface="+mn-lt"/>
            </a:endParaRPr>
          </a:p>
        </p:txBody>
      </p:sp>
      <p:sp>
        <p:nvSpPr>
          <p:cNvPr id="9" name="Rectangle 8"/>
          <p:cNvSpPr/>
          <p:nvPr>
            <p:custDataLst>
              <p:tags r:id="rId25"/>
            </p:custDataLst>
          </p:nvPr>
        </p:nvSpPr>
        <p:spPr bwMode="gray">
          <a:xfrm>
            <a:off x="5603875" y="2690813"/>
            <a:ext cx="179388" cy="133350"/>
          </a:xfrm>
          <a:prstGeom prst="rect">
            <a:avLst/>
          </a:prstGeom>
          <a:solidFill>
            <a:srgbClr val="ECE5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6"/>
            </p:custDataLst>
          </p:nvPr>
        </p:nvSpPr>
        <p:spPr bwMode="gray">
          <a:xfrm>
            <a:off x="5603875" y="2894013"/>
            <a:ext cx="179388" cy="133350"/>
          </a:xfrm>
          <a:prstGeom prst="rect">
            <a:avLst/>
          </a:prstGeom>
          <a:solidFill>
            <a:srgbClr val="D2E0E6"/>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27"/>
            </p:custDataLst>
          </p:nvPr>
        </p:nvSpPr>
        <p:spPr bwMode="gray">
          <a:xfrm>
            <a:off x="5603875" y="3097213"/>
            <a:ext cx="179388" cy="133350"/>
          </a:xfrm>
          <a:prstGeom prst="rect">
            <a:avLst/>
          </a:prstGeom>
          <a:solidFill>
            <a:srgbClr val="C0E6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28"/>
            </p:custDataLst>
          </p:nvPr>
        </p:nvSpPr>
        <p:spPr bwMode="gray">
          <a:xfrm>
            <a:off x="5603875" y="3300413"/>
            <a:ext cx="179388" cy="133350"/>
          </a:xfrm>
          <a:prstGeom prst="rect">
            <a:avLst/>
          </a:prstGeom>
          <a:solidFill>
            <a:srgbClr val="80CCE8"/>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p:cNvSpPr/>
          <p:nvPr>
            <p:custDataLst>
              <p:tags r:id="rId29"/>
            </p:custDataLst>
          </p:nvPr>
        </p:nvSpPr>
        <p:spPr bwMode="gray">
          <a:xfrm>
            <a:off x="5603875" y="3503613"/>
            <a:ext cx="179388" cy="133350"/>
          </a:xfrm>
          <a:prstGeom prst="rect">
            <a:avLst/>
          </a:prstGeom>
          <a:solidFill>
            <a:srgbClr val="1F497D"/>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プレースホルダ 9"/>
          <p:cNvSpPr>
            <a:spLocks noGrp="1"/>
          </p:cNvSpPr>
          <p:nvPr>
            <p:custDataLst>
              <p:tags r:id="rId30"/>
            </p:custDataLst>
          </p:nvPr>
        </p:nvSpPr>
        <p:spPr bwMode="auto">
          <a:xfrm>
            <a:off x="5834063" y="3498850"/>
            <a:ext cx="917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クアラルンプール</a:t>
            </a:r>
          </a:p>
        </p:txBody>
      </p:sp>
      <p:sp>
        <p:nvSpPr>
          <p:cNvPr id="50" name="テキスト プレースホルダ 9"/>
          <p:cNvSpPr>
            <a:spLocks noGrp="1"/>
          </p:cNvSpPr>
          <p:nvPr>
            <p:custDataLst>
              <p:tags r:id="rId31"/>
            </p:custDataLst>
          </p:nvPr>
        </p:nvSpPr>
        <p:spPr bwMode="auto">
          <a:xfrm>
            <a:off x="5834063" y="2686050"/>
            <a:ext cx="693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コタキナバル</a:t>
            </a:r>
          </a:p>
        </p:txBody>
      </p:sp>
      <p:sp>
        <p:nvSpPr>
          <p:cNvPr id="52" name="テキスト プレースホルダ 9"/>
          <p:cNvSpPr>
            <a:spLocks noGrp="1"/>
          </p:cNvSpPr>
          <p:nvPr>
            <p:custDataLst>
              <p:tags r:id="rId32"/>
            </p:custDataLst>
          </p:nvPr>
        </p:nvSpPr>
        <p:spPr bwMode="auto">
          <a:xfrm>
            <a:off x="5834063" y="3092450"/>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イポー</a:t>
            </a:r>
          </a:p>
        </p:txBody>
      </p:sp>
      <p:sp>
        <p:nvSpPr>
          <p:cNvPr id="51" name="テキスト プレースホルダ 9"/>
          <p:cNvSpPr>
            <a:spLocks noGrp="1"/>
          </p:cNvSpPr>
          <p:nvPr>
            <p:custDataLst>
              <p:tags r:id="rId33"/>
            </p:custDataLst>
          </p:nvPr>
        </p:nvSpPr>
        <p:spPr bwMode="auto">
          <a:xfrm>
            <a:off x="5834064" y="2889250"/>
            <a:ext cx="327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クチン</a:t>
            </a:r>
          </a:p>
        </p:txBody>
      </p:sp>
      <p:sp>
        <p:nvSpPr>
          <p:cNvPr id="53" name="テキスト プレースホルダ 9"/>
          <p:cNvSpPr>
            <a:spLocks noGrp="1"/>
          </p:cNvSpPr>
          <p:nvPr>
            <p:custDataLst>
              <p:tags r:id="rId34"/>
            </p:custDataLst>
          </p:nvPr>
        </p:nvSpPr>
        <p:spPr bwMode="auto">
          <a:xfrm>
            <a:off x="5834062" y="3295650"/>
            <a:ext cx="8143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ジョホールバル</a:t>
            </a:r>
          </a:p>
        </p:txBody>
      </p:sp>
      <p:cxnSp>
        <p:nvCxnSpPr>
          <p:cNvPr id="15" name="Straight Connector 14"/>
          <p:cNvCxnSpPr/>
          <p:nvPr>
            <p:custDataLst>
              <p:tags r:id="rId35"/>
            </p:custDataLst>
          </p:nvPr>
        </p:nvCxnSpPr>
        <p:spPr bwMode="gray">
          <a:xfrm>
            <a:off x="2987675" y="374015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36"/>
            </p:custDataLst>
          </p:nvPr>
        </p:nvCxnSpPr>
        <p:spPr bwMode="gray">
          <a:xfrm>
            <a:off x="2987675" y="3943350"/>
            <a:ext cx="285750" cy="0"/>
          </a:xfrm>
          <a:prstGeom prst="line">
            <a:avLst/>
          </a:prstGeom>
          <a:ln w="9525">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custDataLst>
              <p:tags r:id="rId37"/>
            </p:custDataLst>
          </p:nvPr>
        </p:nvSpPr>
        <p:spPr bwMode="gray">
          <a:xfrm>
            <a:off x="3092450" y="3905250"/>
            <a:ext cx="76200" cy="76200"/>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Oval 16"/>
          <p:cNvSpPr/>
          <p:nvPr>
            <p:custDataLst>
              <p:tags r:id="rId38"/>
            </p:custDataLst>
          </p:nvPr>
        </p:nvSpPr>
        <p:spPr bwMode="gray">
          <a:xfrm>
            <a:off x="3092450" y="3702050"/>
            <a:ext cx="76200" cy="76200"/>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39"/>
            </p:custDataLst>
          </p:nvPr>
        </p:nvSpPr>
        <p:spPr bwMode="auto">
          <a:xfrm>
            <a:off x="3324225" y="36687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noGrp="1"/>
          </p:cNvSpPr>
          <p:nvPr>
            <p:custDataLst>
              <p:tags r:id="rId40"/>
            </p:custDataLst>
          </p:nvPr>
        </p:nvSpPr>
        <p:spPr bwMode="auto">
          <a:xfrm>
            <a:off x="3324225" y="3871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Tree>
    <p:extLst>
      <p:ext uri="{BB962C8B-B14F-4D97-AF65-F5344CB8AC3E}">
        <p14:creationId xmlns:p14="http://schemas.microsoft.com/office/powerpoint/2010/main" val="859215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278716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6" name="オブジェクト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マレーシアは国を挙げて医療ツーリズムの振興を目指している。実際にマレーシアへの人気は上昇しており、</a:t>
            </a:r>
            <a:r>
              <a:rPr lang="en-US" altLang="ja-JP" sz="1400" dirty="0"/>
              <a:t>2019</a:t>
            </a:r>
            <a:r>
              <a:rPr lang="ja-JP" altLang="en-US" sz="1400" dirty="0"/>
              <a:t>年には、医療ツーリズム旅行者数が</a:t>
            </a:r>
            <a:r>
              <a:rPr lang="en-US" altLang="ja-JP" sz="1400" dirty="0"/>
              <a:t>122</a:t>
            </a:r>
            <a:r>
              <a:rPr lang="ja-JP" altLang="en-US" sz="1400" dirty="0"/>
              <a:t>万人を超えた。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マレーシアのメディカルツーリズムは、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月からメディカルツーリズム推進委員会ができてから本格化した。委員会は、保健省、観光局、私立病院委員会、マレーシア航空、マレーシア観光協会、いくつかの私立病院により運営されている。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保健省の傘下には、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MHTC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Malaysia Healthcare Travel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）というメディカルツーリズム推進の組織を国会の承認のもとで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年に設立している。</a:t>
            </a:r>
            <a:r>
              <a:rPr lang="en-US" altLang="ja-JP" sz="1400" dirty="0"/>
              <a:t>MHTC</a:t>
            </a:r>
            <a:r>
              <a:rPr lang="ja-JP" altLang="en-US" sz="1400" dirty="0"/>
              <a:t>は、同国を代表する航空会社のマレーシア航空と提携して取組を推進している。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53048"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心臓病</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片側の 2 つの角を丸めた四角形 22"/>
          <p:cNvSpPr/>
          <p:nvPr/>
        </p:nvSpPr>
        <p:spPr>
          <a:xfrm rot="16200000">
            <a:off x="3665216"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がん</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rot="16200000">
            <a:off x="5177384"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体外受精</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片側の 2 つの角を丸めた四角形 24"/>
          <p:cNvSpPr/>
          <p:nvPr/>
        </p:nvSpPr>
        <p:spPr>
          <a:xfrm rot="16200000">
            <a:off x="6689552"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整形外科</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7" name="片側の 2 つの角を丸めた四角形 26"/>
          <p:cNvSpPr/>
          <p:nvPr/>
        </p:nvSpPr>
        <p:spPr>
          <a:xfrm rot="16200000">
            <a:off x="2153048"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 name="片側の 2 つの角を丸めた四角形 27"/>
          <p:cNvSpPr/>
          <p:nvPr/>
        </p:nvSpPr>
        <p:spPr>
          <a:xfrm rot="16200000">
            <a:off x="3665216"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費用の安さ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 name="片側の 2 つの角を丸めた四角形 28"/>
          <p:cNvSpPr/>
          <p:nvPr/>
        </p:nvSpPr>
        <p:spPr>
          <a:xfrm rot="16200000">
            <a:off x="5249503" y="3140969"/>
            <a:ext cx="792088" cy="1512168"/>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英語を話す</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医療従事者が多い</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704528" y="3429000"/>
            <a:ext cx="1008112" cy="936104"/>
          </a:xfrm>
          <a:prstGeom prst="rect">
            <a:avLst/>
          </a:prstGeom>
          <a:solidFill>
            <a:srgbClr val="3D6AA7"/>
          </a:solidFill>
          <a:ln cmpd="sng">
            <a:solidFill>
              <a:srgbClr val="FFFFFF"/>
            </a:solidFill>
          </a:ln>
        </p:spPr>
        <p:txBody>
          <a:bodyPr wrap="square" rtlCol="0" anchor="ctr">
            <a:noAutofit/>
          </a:bodyPr>
          <a:lstStyle/>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強み</a:t>
            </a:r>
          </a:p>
        </p:txBody>
      </p:sp>
      <p:sp>
        <p:nvSpPr>
          <p:cNvPr id="33" name="正方形/長方形 32"/>
          <p:cNvSpPr/>
          <p:nvPr/>
        </p:nvSpPr>
        <p:spPr>
          <a:xfrm>
            <a:off x="704528" y="4509120"/>
            <a:ext cx="1008112" cy="936104"/>
          </a:xfrm>
          <a:prstGeom prst="rect">
            <a:avLst/>
          </a:prstGeom>
          <a:solidFill>
            <a:srgbClr val="3D6AA7"/>
          </a:solidFill>
          <a:ln cmpd="sng">
            <a:solidFill>
              <a:srgbClr val="FFFFFF"/>
            </a:solidFill>
          </a:ln>
        </p:spPr>
        <p:txBody>
          <a:bodyPr wrap="square" rtlCol="0" anchor="ctr">
            <a:noAutofit/>
          </a:bodyPr>
          <a:lstStyle/>
          <a:p>
            <a:pPr algn="ctr"/>
            <a:r>
              <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a:t>
            </a:r>
            <a:endParaRPr lang="en-US" altLang="ja-JP"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分野</a:t>
            </a:r>
          </a:p>
        </p:txBody>
      </p:sp>
      <p:grpSp>
        <p:nvGrpSpPr>
          <p:cNvPr id="19" name="グループ化 7">
            <a:extLst>
              <a:ext uri="{FF2B5EF4-FFF2-40B4-BE49-F238E27FC236}">
                <a16:creationId xmlns:a16="http://schemas.microsoft.com/office/drawing/2014/main" id="{51EE2B35-6109-44B5-B3EA-6BD5D7574F25}"/>
              </a:ext>
            </a:extLst>
          </p:cNvPr>
          <p:cNvGrpSpPr/>
          <p:nvPr/>
        </p:nvGrpSpPr>
        <p:grpSpPr>
          <a:xfrm>
            <a:off x="560512" y="2852855"/>
            <a:ext cx="8582520" cy="504137"/>
            <a:chOff x="4805453" y="2154947"/>
            <a:chExt cx="5626916" cy="288032"/>
          </a:xfrm>
        </p:grpSpPr>
        <p:cxnSp>
          <p:nvCxnSpPr>
            <p:cNvPr id="20" name="直線コネクタ 19">
              <a:extLst>
                <a:ext uri="{FF2B5EF4-FFF2-40B4-BE49-F238E27FC236}">
                  <a16:creationId xmlns:a16="http://schemas.microsoft.com/office/drawing/2014/main" id="{B85DC95E-4D53-42F5-A8BB-3E988E14BD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1880D55D-ED48-4005-8513-1E8996D9F646}"/>
                </a:ext>
              </a:extLst>
            </p:cNvPr>
            <p:cNvSpPr>
              <a:spLocks noChangeArrowheads="1"/>
            </p:cNvSpPr>
            <p:nvPr/>
          </p:nvSpPr>
          <p:spPr bwMode="auto">
            <a:xfrm>
              <a:off x="4805453" y="2154947"/>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マレーシアの医療ツーリズムの強み</a:t>
              </a:r>
              <a:endParaRPr lang="ja-JP" altLang="en-US" sz="1400" dirty="0">
                <a:solidFill>
                  <a:srgbClr val="000000"/>
                </a:solidFill>
                <a:latin typeface="Arial Black" pitchFamily="34" charset="0"/>
                <a:ea typeface="HGP創英角ｺﾞｼｯｸUB" pitchFamily="50" charset="-128"/>
              </a:endParaRPr>
            </a:p>
          </p:txBody>
        </p:sp>
      </p:gr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Sankei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t>2017</a:t>
            </a:r>
            <a:r>
              <a:rPr lang="ja-JP" altLang="en-US" sz="800" dirty="0"/>
              <a:t>年</a:t>
            </a:r>
            <a:r>
              <a:rPr lang="en-US" altLang="ja-JP" sz="800" dirty="0"/>
              <a:t>3</a:t>
            </a:r>
            <a:r>
              <a:rPr lang="ja-JP" altLang="en-US" sz="800" dirty="0"/>
              <a:t>月</a:t>
            </a:r>
            <a:r>
              <a:rPr lang="en-US" altLang="ja-JP" sz="800" dirty="0"/>
              <a:t>7</a:t>
            </a:r>
            <a:r>
              <a:rPr lang="ja-JP" altLang="en-US" sz="800" dirty="0"/>
              <a:t>日、農協共済総合研究所「マレーシアの医療と外国人誘致政策」（</a:t>
            </a:r>
            <a:r>
              <a:rPr lang="en-US" altLang="ja-JP" sz="800" dirty="0"/>
              <a:t>2012</a:t>
            </a:r>
            <a:r>
              <a:rPr lang="ja-JP" altLang="en-US" sz="800" dirty="0"/>
              <a:t>）、</a:t>
            </a:r>
            <a:r>
              <a:rPr lang="en-US" altLang="ja-JP" sz="800" dirty="0"/>
              <a:t>MIDA</a:t>
            </a:r>
            <a:r>
              <a:rPr lang="ja-JP" altLang="en-US" sz="800" dirty="0"/>
              <a:t>、</a:t>
            </a:r>
            <a:r>
              <a:rPr lang="en-US" altLang="ja-JP" sz="800" dirty="0" err="1"/>
              <a:t>traveloka</a:t>
            </a:r>
            <a:r>
              <a:rPr lang="ja-JP" altLang="en-US" sz="800" dirty="0"/>
              <a:t>、</a:t>
            </a:r>
            <a:r>
              <a:rPr lang="en-US" altLang="ja-JP" sz="800" dirty="0"/>
              <a:t>Homage Malaysia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6338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D547E5-794E-493A-8B2C-7493D7BD76A1}"/>
              </a:ext>
            </a:extLst>
          </p:cNvPr>
          <p:cNvGraphicFramePr>
            <a:graphicFrameLocks noChangeAspect="1"/>
          </p:cNvGraphicFramePr>
          <p:nvPr>
            <p:custDataLst>
              <p:tags r:id="rId1"/>
            </p:custDataLst>
            <p:extLst>
              <p:ext uri="{D42A27DB-BD31-4B8C-83A1-F6EECF244321}">
                <p14:modId xmlns:p14="http://schemas.microsoft.com/office/powerpoint/2010/main" val="188544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1BD547E5-794E-493A-8B2C-7493D7BD76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818231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D8266F-95A1-431B-8A26-6EE5FE109C5D}"/>
              </a:ext>
            </a:extLst>
          </p:cNvPr>
          <p:cNvGraphicFramePr>
            <a:graphicFrameLocks noChangeAspect="1"/>
          </p:cNvGraphicFramePr>
          <p:nvPr>
            <p:custDataLst>
              <p:tags r:id="rId1"/>
            </p:custDataLst>
            <p:extLst>
              <p:ext uri="{D42A27DB-BD31-4B8C-83A1-F6EECF244321}">
                <p14:modId xmlns:p14="http://schemas.microsoft.com/office/powerpoint/2010/main" val="247248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7" name="Object 6" hidden="1">
                        <a:extLst>
                          <a:ext uri="{FF2B5EF4-FFF2-40B4-BE49-F238E27FC236}">
                            <a16:creationId xmlns:a16="http://schemas.microsoft.com/office/drawing/2014/main" id="{C3D8266F-95A1-431B-8A26-6EE5FE109C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年にマレーシアの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年後の未来像として発表された「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」は、マレーシアが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年までに経済、社会、文化、精神のあらゆる側面で先進国入りすることを目標としている。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年までの国家運営を規定する基本方針として、長期の国家開発政策の最上位に位置づけられ、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年から今日までの経済産業施策の根底にある。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」の後継政策である「シェアード・プロスペリティ・ビジョン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2030(SPV2030)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」を発表し、「所得グループ、民族、宗教、サプライチェーンにおける公正かつ公平な分配による持続可能な成長」を達成することを目的としている。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1">
            <a:extLst>
              <a:ext uri="{FF2B5EF4-FFF2-40B4-BE49-F238E27FC236}">
                <a16:creationId xmlns:a16="http://schemas.microsoft.com/office/drawing/2014/main" id="{BA65B29B-ED9C-40D1-9826-442CE2BDA3F9}"/>
              </a:ext>
            </a:extLst>
          </p:cNvPr>
          <p:cNvSpPr txBox="1"/>
          <p:nvPr/>
        </p:nvSpPr>
        <p:spPr>
          <a:xfrm>
            <a:off x="200472" y="6400133"/>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の後継政策を発表、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年までに格差是正目指す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endParaRPr lang="en-SG" altLang="ja-JP" sz="800" dirty="0"/>
          </a:p>
        </p:txBody>
      </p:sp>
      <p:grpSp>
        <p:nvGrpSpPr>
          <p:cNvPr id="14" name="グループ化 7">
            <a:extLst>
              <a:ext uri="{FF2B5EF4-FFF2-40B4-BE49-F238E27FC236}">
                <a16:creationId xmlns:a16="http://schemas.microsoft.com/office/drawing/2014/main" id="{2DA3B191-90C8-412B-A541-BC065428B2E5}"/>
              </a:ext>
            </a:extLst>
          </p:cNvPr>
          <p:cNvGrpSpPr/>
          <p:nvPr/>
        </p:nvGrpSpPr>
        <p:grpSpPr>
          <a:xfrm>
            <a:off x="488504" y="2742476"/>
            <a:ext cx="8928992" cy="288032"/>
            <a:chOff x="4803500" y="2113806"/>
            <a:chExt cx="5626916" cy="288032"/>
          </a:xfrm>
        </p:grpSpPr>
        <p:cxnSp>
          <p:nvCxnSpPr>
            <p:cNvPr id="17" name="直線コネクタ 27">
              <a:extLst>
                <a:ext uri="{FF2B5EF4-FFF2-40B4-BE49-F238E27FC236}">
                  <a16:creationId xmlns:a16="http://schemas.microsoft.com/office/drawing/2014/main" id="{AFC30589-3B78-4C1D-B999-78C675DC9CAE}"/>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C44C025-EDF2-4DDF-8A93-0352AD78DB9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マレーシアの国家開発・経済計画の変革</a:t>
              </a:r>
            </a:p>
          </p:txBody>
        </p:sp>
      </p:grpSp>
      <p:grpSp>
        <p:nvGrpSpPr>
          <p:cNvPr id="19" name="グループ化 18"/>
          <p:cNvGrpSpPr/>
          <p:nvPr/>
        </p:nvGrpSpPr>
        <p:grpSpPr>
          <a:xfrm>
            <a:off x="1604628" y="3088144"/>
            <a:ext cx="6696744" cy="3221176"/>
            <a:chOff x="1604628" y="3088144"/>
            <a:chExt cx="6696744" cy="3221176"/>
          </a:xfrm>
        </p:grpSpPr>
        <p:cxnSp>
          <p:nvCxnSpPr>
            <p:cNvPr id="20" name="直線コネクタ 19"/>
            <p:cNvCxnSpPr/>
            <p:nvPr/>
          </p:nvCxnSpPr>
          <p:spPr>
            <a:xfrm>
              <a:off x="1604628" y="4819664"/>
              <a:ext cx="6696744"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260900" y="3483016"/>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3260900"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3260900"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3260900" y="3969080"/>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4479444"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4479444"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5697988"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5697988"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6916531"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916531"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11">
              <a:extLst>
                <a:ext uri="{FF2B5EF4-FFF2-40B4-BE49-F238E27FC236}">
                  <a16:creationId xmlns:a16="http://schemas.microsoft.com/office/drawing/2014/main" id="{5E3A146C-77BF-4BE2-BB7B-E1F048769389}"/>
                </a:ext>
              </a:extLst>
            </p:cNvPr>
            <p:cNvSpPr txBox="1"/>
            <p:nvPr/>
          </p:nvSpPr>
          <p:spPr>
            <a:xfrm>
              <a:off x="6202092" y="3088144"/>
              <a:ext cx="1980220" cy="400110"/>
            </a:xfrm>
            <a:prstGeom prst="rect">
              <a:avLst/>
            </a:prstGeom>
            <a:noFill/>
          </p:spPr>
          <p:txBody>
            <a:bodyPr wrap="square" rtlCol="0">
              <a:sp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rPr>
                <a:t>第</a:t>
              </a:r>
              <a:r>
                <a:rPr lang="en-US" altLang="ja-JP" sz="1000" dirty="0">
                  <a:solidFill>
                    <a:srgbClr val="000000"/>
                  </a:solidFill>
                  <a:latin typeface="Arial" panose="020B0604020202020204" pitchFamily="34" charset="0"/>
                  <a:ea typeface="ＭＳ Ｐゴシック" panose="020B0600070205080204" pitchFamily="50" charset="-128"/>
                </a:rPr>
                <a:t>11</a:t>
              </a:r>
              <a:r>
                <a:rPr lang="ja-JP" altLang="en-US" sz="1000" dirty="0">
                  <a:solidFill>
                    <a:srgbClr val="000000"/>
                  </a:solidFill>
                  <a:latin typeface="Arial" panose="020B0604020202020204" pitchFamily="34" charset="0"/>
                  <a:ea typeface="ＭＳ Ｐゴシック" panose="020B0600070205080204" pitchFamily="50" charset="-128"/>
                </a:rPr>
                <a:t>次</a:t>
              </a:r>
              <a:r>
                <a:rPr lang="ja-JP" altLang="en-US" sz="1000">
                  <a:solidFill>
                    <a:srgbClr val="000000"/>
                  </a:solidFill>
                  <a:latin typeface="Arial" panose="020B0604020202020204" pitchFamily="34" charset="0"/>
                  <a:ea typeface="ＭＳ Ｐゴシック" panose="020B0600070205080204" pitchFamily="50" charset="-128"/>
                </a:rPr>
                <a:t>マレーシア計画</a:t>
              </a:r>
              <a:r>
                <a:rPr lang="en-US" altLang="ja-JP" sz="1000">
                  <a:solidFill>
                    <a:srgbClr val="000000"/>
                  </a:solidFill>
                  <a:latin typeface="Arial" panose="020B0604020202020204" pitchFamily="34" charset="0"/>
                  <a:ea typeface="ＭＳ Ｐゴシック" panose="020B0600070205080204" pitchFamily="50" charset="-128"/>
                </a:rPr>
                <a:t>(</a:t>
              </a:r>
              <a:r>
                <a:rPr lang="en-SG" altLang="ja-JP" sz="1000">
                  <a:solidFill>
                    <a:srgbClr val="000000"/>
                  </a:solidFill>
                  <a:latin typeface="Arial" panose="020B0604020202020204" pitchFamily="34" charset="0"/>
                  <a:ea typeface="ＭＳ Ｐゴシック" panose="020B0600070205080204" pitchFamily="50" charset="-128"/>
                </a:rPr>
                <a:t>11PM</a:t>
              </a:r>
              <a:r>
                <a:rPr lang="en-US" altLang="ja-JP" sz="1000" dirty="0">
                  <a:solidFill>
                    <a:srgbClr val="000000"/>
                  </a:solidFill>
                  <a:latin typeface="Arial" panose="020B0604020202020204" pitchFamily="34" charset="0"/>
                  <a:ea typeface="ＭＳ Ｐゴシック" panose="020B0600070205080204" pitchFamily="50" charset="-128"/>
                </a:rPr>
                <a:t>)</a:t>
              </a:r>
              <a:r>
                <a:rPr lang="ja-JP" altLang="en-US" sz="1000">
                  <a:solidFill>
                    <a:srgbClr val="000000"/>
                  </a:solidFill>
                  <a:latin typeface="Arial" panose="020B0604020202020204" pitchFamily="34" charset="0"/>
                  <a:ea typeface="ＭＳ Ｐゴシック" panose="020B0600070205080204" pitchFamily="50" charset="-128"/>
                </a:rPr>
                <a:t> </a:t>
              </a:r>
              <a:r>
                <a:rPr lang="ja-JP" altLang="en-US" sz="1000" dirty="0">
                  <a:solidFill>
                    <a:srgbClr val="000000"/>
                  </a:solidFill>
                  <a:latin typeface="Arial" panose="020B0604020202020204" pitchFamily="34" charset="0"/>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rPr>
                <a:t>2018</a:t>
              </a:r>
              <a:r>
                <a:rPr lang="ja-JP" altLang="en-US" sz="1000" dirty="0">
                  <a:solidFill>
                    <a:srgbClr val="000000"/>
                  </a:solidFill>
                  <a:latin typeface="Arial" panose="020B0604020202020204" pitchFamily="34" charset="0"/>
                  <a:ea typeface="ＭＳ Ｐゴシック" panose="020B0600070205080204" pitchFamily="50" charset="-128"/>
                </a:rPr>
                <a:t>年現在）</a:t>
              </a:r>
              <a:endParaRPr lang="en-SG" sz="1000" dirty="0">
                <a:solidFill>
                  <a:srgbClr val="000000"/>
                </a:solidFill>
                <a:latin typeface="Arial" panose="020B0604020202020204" pitchFamily="34" charset="0"/>
                <a:ea typeface="ＭＳ Ｐゴシック" panose="020B0600070205080204" pitchFamily="50" charset="-128"/>
              </a:endParaRPr>
            </a:p>
          </p:txBody>
        </p:sp>
        <p:sp>
          <p:nvSpPr>
            <p:cNvPr id="35" name="Isosceles Triangle 12">
              <a:extLst>
                <a:ext uri="{FF2B5EF4-FFF2-40B4-BE49-F238E27FC236}">
                  <a16:creationId xmlns:a16="http://schemas.microsoft.com/office/drawing/2014/main" id="{F8CF70C9-AB1F-4668-95A8-733DC7DFEEE6}"/>
                </a:ext>
              </a:extLst>
            </p:cNvPr>
            <p:cNvSpPr/>
            <p:nvPr/>
          </p:nvSpPr>
          <p:spPr>
            <a:xfrm rot="10800000">
              <a:off x="6988531" y="3501024"/>
              <a:ext cx="396000" cy="144000"/>
            </a:xfrm>
            <a:prstGeom prst="triangle">
              <a:avLst/>
            </a:prstGeom>
            <a:solidFill>
              <a:schemeClr val="bg2"/>
            </a:solidFill>
          </p:spPr>
          <p:txBody>
            <a:bodyPr wrap="square" rtlCol="0" anchor="ctr">
              <a:noAutofit/>
            </a:bodyPr>
            <a:lstStyle/>
            <a:p>
              <a:pPr algn="ct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084869"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084869" y="4833176"/>
              <a:ext cx="540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1966</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3044900" y="4369664"/>
              <a:ext cx="972000" cy="900000"/>
            </a:xfrm>
            <a:prstGeom prst="ellipse">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Economic</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1971-1990</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008900"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(NEP)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3098900"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公平な成長</a:t>
              </a:r>
            </a:p>
          </p:txBody>
        </p:sp>
        <p:sp>
          <p:nvSpPr>
            <p:cNvPr id="41" name="円/楕円 40"/>
            <p:cNvSpPr/>
            <p:nvPr/>
          </p:nvSpPr>
          <p:spPr>
            <a:xfrm>
              <a:off x="4263444" y="4369664"/>
              <a:ext cx="972000" cy="900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Development</a:t>
              </a:r>
            </a:p>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1991-2000</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227444"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開発政策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(NDP)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317444"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均衡ある発展</a:t>
              </a:r>
            </a:p>
          </p:txBody>
        </p:sp>
        <p:sp>
          <p:nvSpPr>
            <p:cNvPr id="44" name="円/楕円 43"/>
            <p:cNvSpPr/>
            <p:nvPr/>
          </p:nvSpPr>
          <p:spPr>
            <a:xfrm>
              <a:off x="5481988" y="4369664"/>
              <a:ext cx="972000" cy="90000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policy</a:t>
              </a:r>
            </a:p>
            <a:p>
              <a:pPr algn="ct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2001-2010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410448" y="4313560"/>
              <a:ext cx="1116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ビジョン政策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(NVP)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535988" y="5288540"/>
              <a:ext cx="864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強靭かつ競争力のある国家</a:t>
              </a:r>
            </a:p>
          </p:txBody>
        </p:sp>
        <p:sp>
          <p:nvSpPr>
            <p:cNvPr id="47" name="円/楕円 46"/>
            <p:cNvSpPr/>
            <p:nvPr/>
          </p:nvSpPr>
          <p:spPr>
            <a:xfrm>
              <a:off x="6700531" y="4369664"/>
              <a:ext cx="972000" cy="900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Transforma</a:t>
              </a: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tion </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2011-2020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6664531"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変革政策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(NTP)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6754531"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新経済モデル</a:t>
              </a:r>
            </a:p>
          </p:txBody>
        </p:sp>
        <p:sp>
          <p:nvSpPr>
            <p:cNvPr id="50" name="角丸四角形 49"/>
            <p:cNvSpPr/>
            <p:nvPr/>
          </p:nvSpPr>
          <p:spPr>
            <a:xfrm>
              <a:off x="5051486" y="5877320"/>
              <a:ext cx="1836000" cy="432000"/>
            </a:xfrm>
            <a:prstGeom prst="roundRect">
              <a:avLst>
                <a:gd name="adj" fmla="val 34524"/>
              </a:avLst>
            </a:prstGeom>
            <a:solidFill>
              <a:schemeClr val="tx2">
                <a:lumMod val="9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2020</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1991-2020</a:t>
              </a:r>
              <a:endParaRPr kumimoji="1" lang="ja-JP" altLang="en-US"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676636" y="3105120"/>
              <a:ext cx="252000" cy="14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マレーシア計画</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(MP)</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カギ線コネクタ 51"/>
            <p:cNvCxnSpPr>
              <a:stCxn id="43" idx="2"/>
              <a:endCxn id="50" idx="1"/>
            </p:cNvCxnSpPr>
            <p:nvPr/>
          </p:nvCxnSpPr>
          <p:spPr>
            <a:xfrm rot="16200000" flipH="1">
              <a:off x="4588075" y="5629909"/>
              <a:ext cx="624780" cy="302042"/>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49" idx="2"/>
              <a:endCxn id="50" idx="3"/>
            </p:cNvCxnSpPr>
            <p:nvPr/>
          </p:nvCxnSpPr>
          <p:spPr>
            <a:xfrm rot="5400000">
              <a:off x="6724619" y="5631408"/>
              <a:ext cx="624780" cy="299045"/>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6" idx="2"/>
              <a:endCxn id="50" idx="0"/>
            </p:cNvCxnSpPr>
            <p:nvPr/>
          </p:nvCxnSpPr>
          <p:spPr>
            <a:xfrm>
              <a:off x="5967988" y="5576540"/>
              <a:ext cx="1498" cy="3007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33" idx="2"/>
              <a:endCxn id="48" idx="0"/>
            </p:cNvCxnSpPr>
            <p:nvPr/>
          </p:nvCxnSpPr>
          <p:spPr>
            <a:xfrm>
              <a:off x="7186531"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1" idx="2"/>
              <a:endCxn id="45" idx="0"/>
            </p:cNvCxnSpPr>
            <p:nvPr/>
          </p:nvCxnSpPr>
          <p:spPr>
            <a:xfrm>
              <a:off x="5967988" y="3987058"/>
              <a:ext cx="46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8" idx="2"/>
              <a:endCxn id="42" idx="0"/>
            </p:cNvCxnSpPr>
            <p:nvPr/>
          </p:nvCxnSpPr>
          <p:spPr>
            <a:xfrm>
              <a:off x="4749444"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25" idx="2"/>
              <a:endCxn id="39" idx="0"/>
            </p:cNvCxnSpPr>
            <p:nvPr/>
          </p:nvCxnSpPr>
          <p:spPr>
            <a:xfrm>
              <a:off x="3530900" y="4149080"/>
              <a:ext cx="0" cy="1644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36" idx="2"/>
            </p:cNvCxnSpPr>
            <p:nvPr/>
          </p:nvCxnSpPr>
          <p:spPr>
            <a:xfrm>
              <a:off x="2354869" y="3825037"/>
              <a:ext cx="0" cy="994627"/>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7707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213904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月、ナジブ首相はマレーシア政府の経済政策の基本戦略となる「経済変革プログラム」（</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Economic Transformation Program: ETP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）を発表し、その中で今後高所得を生み出す可能性の高い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の主要経済分野を国家重点経済領域（</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National Key Economic Areas: NKEA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）として掲げており、その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つとしてヘルスケアを特定した。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この経済変革プログラムは、民間部門によって主導され、政府はその促進役を果たすとうたっている。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344488" y="2176777"/>
            <a:ext cx="9215984"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国家重点経済領域（</a:t>
              </a:r>
              <a:r>
                <a:rPr lang="en-SG" altLang="ja-JP" sz="1400" dirty="0">
                  <a:solidFill>
                    <a:srgbClr val="000000"/>
                  </a:solidFill>
                  <a:latin typeface="Arial Black" pitchFamily="34" charset="0"/>
                  <a:ea typeface="HGP創英角ｺﾞｼｯｸUB" pitchFamily="50" charset="-128"/>
                </a:rPr>
                <a:t>National Key Economic Areas: NKEA</a:t>
              </a:r>
              <a:r>
                <a:rPr lang="ja-JP" altLang="en-SG"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～ヘルスケア</a:t>
              </a:r>
              <a:r>
                <a:rPr lang="en-US" altLang="ja-JP" sz="1400" dirty="0">
                  <a:solidFill>
                    <a:srgbClr val="000000"/>
                  </a:solidFill>
                  <a:latin typeface="Arial Black" pitchFamily="34" charset="0"/>
                  <a:ea typeface="HGP創英角ｺﾞｼｯｸUB" pitchFamily="50" charset="-128"/>
                </a:rPr>
                <a:t>NKEA </a:t>
              </a:r>
              <a:r>
                <a:rPr lang="ja-JP" altLang="en-US" sz="1400" dirty="0">
                  <a:solidFill>
                    <a:srgbClr val="000000"/>
                  </a:solidFill>
                  <a:latin typeface="Arial Black" pitchFamily="34" charset="0"/>
                  <a:ea typeface="HGP創英角ｺﾞｼｯｸUB" pitchFamily="50" charset="-128"/>
                </a:rPr>
                <a:t>～</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344486" y="2509260"/>
            <a:ext cx="9215984" cy="185756"/>
          </a:xfrm>
          <a:prstGeom prst="rect">
            <a:avLst/>
          </a:prstGeom>
        </p:spPr>
        <p:txBody>
          <a:bodyPr wrap="square" lIns="0" tIns="0" rIns="0" bIns="0">
            <a:noAutofit/>
          </a:bodyPr>
          <a:lstStyle/>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生物医薬品（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bio-pharmaceuticals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）、医療技術（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med-tech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）、ヘルスサービス（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services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分野に重点を置くこととしている。</a:t>
            </a:r>
          </a:p>
        </p:txBody>
      </p:sp>
      <p:graphicFrame>
        <p:nvGraphicFramePr>
          <p:cNvPr id="12" name="Table 11">
            <a:extLst>
              <a:ext uri="{FF2B5EF4-FFF2-40B4-BE49-F238E27FC236}">
                <a16:creationId xmlns:a16="http://schemas.microsoft.com/office/drawing/2014/main" id="{9C830070-3BD0-48B1-8079-535172271D30}"/>
              </a:ext>
            </a:extLst>
          </p:cNvPr>
          <p:cNvGraphicFramePr>
            <a:graphicFrameLocks noGrp="1"/>
          </p:cNvGraphicFramePr>
          <p:nvPr>
            <p:extLst>
              <p:ext uri="{D42A27DB-BD31-4B8C-83A1-F6EECF244321}">
                <p14:modId xmlns:p14="http://schemas.microsoft.com/office/powerpoint/2010/main" val="3539013166"/>
              </p:ext>
            </p:extLst>
          </p:nvPr>
        </p:nvGraphicFramePr>
        <p:xfrm>
          <a:off x="344488" y="2739468"/>
          <a:ext cx="9217024" cy="3659004"/>
        </p:xfrm>
        <a:graphic>
          <a:graphicData uri="http://schemas.openxmlformats.org/drawingml/2006/table">
            <a:tbl>
              <a:tblPr firstRow="1" firstCol="1" bandRow="1">
                <a:tableStyleId>{93296810-A885-4BE3-A3E7-6D5BEEA58F35}</a:tableStyleId>
              </a:tblPr>
              <a:tblGrid>
                <a:gridCol w="432048">
                  <a:extLst>
                    <a:ext uri="{9D8B030D-6E8A-4147-A177-3AD203B41FA5}">
                      <a16:colId xmlns:a16="http://schemas.microsoft.com/office/drawing/2014/main" val="2156711320"/>
                    </a:ext>
                  </a:extLst>
                </a:gridCol>
                <a:gridCol w="3024336">
                  <a:extLst>
                    <a:ext uri="{9D8B030D-6E8A-4147-A177-3AD203B41FA5}">
                      <a16:colId xmlns:a16="http://schemas.microsoft.com/office/drawing/2014/main" val="4035986622"/>
                    </a:ext>
                  </a:extLst>
                </a:gridCol>
                <a:gridCol w="5760640">
                  <a:extLst>
                    <a:ext uri="{9D8B030D-6E8A-4147-A177-3AD203B41FA5}">
                      <a16:colId xmlns:a16="http://schemas.microsoft.com/office/drawing/2014/main" val="2540334096"/>
                    </a:ext>
                  </a:extLst>
                </a:gridCol>
              </a:tblGrid>
              <a:tr h="200072">
                <a:tc>
                  <a:txBody>
                    <a:bodyPr/>
                    <a:lstStyle/>
                    <a:p>
                      <a:pPr algn="ctr"/>
                      <a:r>
                        <a:rPr lang="en-US" altLang="ja-JP" sz="1000" baseline="0" dirty="0">
                          <a:ea typeface="HGP創英角ｺﾞｼｯｸUB" panose="020B0900000000000000" pitchFamily="50" charset="-128"/>
                        </a:rPr>
                        <a:t>No.</a:t>
                      </a:r>
                      <a:endParaRPr lang="ja-JP" altLang="en-US"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項　目</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内　容</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300108">
                <a:tc>
                  <a:txBody>
                    <a:bodyPr/>
                    <a:lstStyle/>
                    <a:p>
                      <a:pPr marL="0" indent="0" algn="ctr">
                        <a:buFont typeface="+mj-lt"/>
                        <a:buNone/>
                      </a:pPr>
                      <a:r>
                        <a:rPr lang="en-SG" sz="1000" b="1" dirty="0">
                          <a:solidFill>
                            <a:schemeClr val="tx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外国人労働者向け民間保険の義務付け</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900" dirty="0">
                          <a:latin typeface="ＭＳ明朝"/>
                        </a:rPr>
                        <a:t>外国人労働者に民間の医療保険（年間保険料</a:t>
                      </a:r>
                      <a:r>
                        <a:rPr lang="en-US" altLang="ja-JP" sz="900" dirty="0">
                          <a:latin typeface="ＭＳ明朝"/>
                        </a:rPr>
                        <a:t>RM120</a:t>
                      </a:r>
                      <a:r>
                        <a:rPr lang="ja-JP" altLang="en-US" sz="900" dirty="0">
                          <a:latin typeface="ＭＳ明朝"/>
                        </a:rPr>
                        <a:t>）に加入させることで、国立・公立病院で医療を受けられるようにする計画（</a:t>
                      </a:r>
                      <a:r>
                        <a:rPr lang="en-US" altLang="ja-JP" sz="900" dirty="0">
                          <a:latin typeface="ＭＳ明朝"/>
                        </a:rPr>
                        <a:t>2011</a:t>
                      </a:r>
                      <a:r>
                        <a:rPr lang="ja-JP" altLang="en-US" sz="900" dirty="0">
                          <a:latin typeface="ＭＳ明朝"/>
                        </a:rPr>
                        <a:t>年</a:t>
                      </a:r>
                      <a:r>
                        <a:rPr lang="en-US" altLang="ja-JP" sz="900" dirty="0">
                          <a:latin typeface="ＭＳ明朝"/>
                        </a:rPr>
                        <a:t>4</a:t>
                      </a:r>
                      <a:r>
                        <a:rPr lang="ja-JP" altLang="en-US" sz="900" dirty="0">
                          <a:latin typeface="ＭＳ明朝"/>
                        </a:rPr>
                        <a:t>月よりぎむｚ義務付け）</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200072">
                <a:tc>
                  <a:txBody>
                    <a:bodyPr/>
                    <a:lstStyle/>
                    <a:p>
                      <a:pPr marL="0" indent="0" algn="ctr">
                        <a:buFont typeface="+mj-lt"/>
                        <a:buNone/>
                      </a:pPr>
                      <a:r>
                        <a:rPr lang="en-SG" altLang="ja-JP" sz="1000" b="1" dirty="0">
                          <a:solidFill>
                            <a:schemeClr val="tx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臨床研究発展のための支援システムの創出</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臨床研修発展のために法人を設立し、国公立・民間病院が協力し合い臨床研究を行う計画</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200072">
                <a:tc>
                  <a:txBody>
                    <a:bodyPr/>
                    <a:lstStyle/>
                    <a:p>
                      <a:pPr marL="0" indent="0" algn="ctr">
                        <a:buFont typeface="+mj-lt"/>
                        <a:buNone/>
                      </a:pPr>
                      <a:r>
                        <a:rPr lang="en-SG" sz="1000" b="1" dirty="0">
                          <a:solidFill>
                            <a:schemeClr val="tx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輸出増加の為のマレーシア国内ジェネリック医薬品製造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マレーシア国内の製薬会社がジェネリック医薬品を製造・輸出することを促進させる計画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300108">
                <a:tc>
                  <a:txBody>
                    <a:bodyPr/>
                    <a:lstStyle/>
                    <a:p>
                      <a:pPr marL="0" indent="0" algn="ctr">
                        <a:buFont typeface="+mj-lt"/>
                        <a:buNone/>
                      </a:pPr>
                      <a:r>
                        <a:rPr lang="en-SG" sz="1000" b="1" dirty="0">
                          <a:solidFill>
                            <a:schemeClr val="tx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医療ツーリズムの再活性化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マレーシア医療観光協会（</a:t>
                      </a:r>
                      <a:r>
                        <a:rPr lang="en-US" altLang="ja-JP" sz="900" dirty="0"/>
                        <a:t>MHTC</a:t>
                      </a:r>
                      <a:r>
                        <a:rPr lang="ja-JP" altLang="en-US" sz="900" dirty="0"/>
                        <a:t>）を中心とし、医療ツーリズムサービスをワンストップ化させ、同市場を拡大する計画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33721977"/>
                  </a:ext>
                </a:extLst>
              </a:tr>
              <a:tr h="200072">
                <a:tc>
                  <a:txBody>
                    <a:bodyPr/>
                    <a:lstStyle/>
                    <a:p>
                      <a:pPr marL="0" indent="0" algn="ctr">
                        <a:buFont typeface="+mj-lt"/>
                        <a:buNone/>
                      </a:pPr>
                      <a:r>
                        <a:rPr lang="en-SG" sz="1000" b="1" dirty="0">
                          <a:solidFill>
                            <a:schemeClr val="tx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連携した診断サービスの創造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診断サービス分野で国公立・民間病院が協力しあい遠隔画像診断システムの利用を推進させ、放射線画像診断をスピードアップさせる計画。推進母体となる民間コンソーシアム</a:t>
                      </a:r>
                      <a:r>
                        <a:rPr lang="en-SG" altLang="ja-JP" sz="900" dirty="0"/>
                        <a:t>Diagnostic Services Nexus</a:t>
                      </a:r>
                      <a:r>
                        <a:rPr lang="ja-JP" altLang="en-US" sz="900" dirty="0"/>
                        <a:t>社を設立</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61966874"/>
                  </a:ext>
                </a:extLst>
              </a:tr>
              <a:tr h="200072">
                <a:tc>
                  <a:txBody>
                    <a:bodyPr/>
                    <a:lstStyle/>
                    <a:p>
                      <a:pPr marL="0" indent="0" algn="ctr">
                        <a:buFont typeface="+mj-lt"/>
                        <a:buNone/>
                      </a:pPr>
                      <a:r>
                        <a:rPr lang="en-SG" sz="1000" b="1" dirty="0">
                          <a:solidFill>
                            <a:schemeClr val="tx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国際的レベルのヘルスケア・バイオを有する健康都市開発</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UMHM (University of Malaya Health Metropolis)</a:t>
                      </a:r>
                      <a:r>
                        <a:rPr lang="ja-JP" altLang="en-US" sz="900" dirty="0"/>
                        <a:t>を、医療教育、医療研究と臨床ケア開発のハブにする計画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95219644"/>
                  </a:ext>
                </a:extLst>
              </a:tr>
              <a:tr h="200072">
                <a:tc>
                  <a:txBody>
                    <a:bodyPr/>
                    <a:lstStyle/>
                    <a:p>
                      <a:pPr marL="0" indent="0" algn="ctr">
                        <a:buFont typeface="+mj-lt"/>
                        <a:buNone/>
                      </a:pPr>
                      <a:r>
                        <a:rPr lang="en-SG" sz="1000" b="1" dirty="0">
                          <a:solidFill>
                            <a:schemeClr val="tx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マレーシアの体外診断薬産業レベル向上</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Mediven</a:t>
                      </a:r>
                      <a:r>
                        <a:rPr lang="en-SG" altLang="ja-JP" sz="900" dirty="0"/>
                        <a:t> Innovation Ventures</a:t>
                      </a:r>
                      <a:r>
                        <a:rPr lang="ja-JP" altLang="en-US" sz="900" dirty="0"/>
                        <a:t>社による体外診断薬産業レベルを向上させる計画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53902450"/>
                  </a:ext>
                </a:extLst>
              </a:tr>
              <a:tr h="200072">
                <a:tc>
                  <a:txBody>
                    <a:bodyPr/>
                    <a:lstStyle/>
                    <a:p>
                      <a:pPr marL="0" indent="0" algn="ctr">
                        <a:buFont typeface="+mj-lt"/>
                        <a:buNone/>
                      </a:pPr>
                      <a:r>
                        <a:rPr lang="en-SG" sz="1000" b="1" dirty="0">
                          <a:solidFill>
                            <a:schemeClr val="tx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マレーシアの次世代単回使用医療器材分野の地位構築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Vigilenz</a:t>
                      </a:r>
                      <a:r>
                        <a:rPr lang="en-SG" altLang="ja-JP" sz="900" dirty="0"/>
                        <a:t> Medical Devices</a:t>
                      </a:r>
                      <a:r>
                        <a:rPr lang="ja-JP" altLang="en-US" sz="900" dirty="0"/>
                        <a:t>社による次世代単回使用医療器材マーケットの拡大のために研究・開発計画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14185280"/>
                  </a:ext>
                </a:extLst>
              </a:tr>
              <a:tr h="200072">
                <a:tc>
                  <a:txBody>
                    <a:bodyPr/>
                    <a:lstStyle/>
                    <a:p>
                      <a:pPr marL="0" indent="0" algn="ctr">
                        <a:buFont typeface="+mj-lt"/>
                        <a:buNone/>
                      </a:pPr>
                      <a:r>
                        <a:rPr lang="en-SG" sz="1000" b="1" dirty="0">
                          <a:solidFill>
                            <a:schemeClr val="tx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高価値医療機器受託製造のためのハブ化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Medical Devices Corporation</a:t>
                      </a:r>
                      <a:r>
                        <a:rPr lang="ja-JP" altLang="en-US" sz="900" dirty="0"/>
                        <a:t>社と</a:t>
                      </a:r>
                      <a:r>
                        <a:rPr lang="en-SG" altLang="ja-JP" sz="900" dirty="0"/>
                        <a:t>Straits </a:t>
                      </a:r>
                      <a:r>
                        <a:rPr lang="en-SG" altLang="ja-JP" sz="900" dirty="0" err="1"/>
                        <a:t>Orthopedics</a:t>
                      </a:r>
                      <a:r>
                        <a:rPr lang="ja-JP" altLang="en-US" sz="900" dirty="0"/>
                        <a:t>社による高価値医療機器受託製造の仕組作り計画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39464224"/>
                  </a:ext>
                </a:extLst>
              </a:tr>
              <a:tr h="200072">
                <a:tc>
                  <a:txBody>
                    <a:bodyPr/>
                    <a:lstStyle/>
                    <a:p>
                      <a:pPr marL="0" indent="0" algn="ctr">
                        <a:buFont typeface="+mj-lt"/>
                        <a:buNone/>
                      </a:pPr>
                      <a:r>
                        <a:rPr lang="en-SG" sz="1000" b="1" dirty="0">
                          <a:solidFill>
                            <a:schemeClr val="tx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マレーシアの臨床治療機器の地位確立</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整形外科用インプラントの製造を通じ臨床治験機器地位の向上に関する計画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81604310"/>
                  </a:ext>
                </a:extLst>
              </a:tr>
              <a:tr h="200072">
                <a:tc>
                  <a:txBody>
                    <a:bodyPr/>
                    <a:lstStyle/>
                    <a:p>
                      <a:pPr marL="0" indent="0" algn="ctr">
                        <a:buFont typeface="+mj-lt"/>
                        <a:buNone/>
                      </a:pPr>
                      <a:r>
                        <a:rPr lang="en-SG" sz="1000" b="1" dirty="0">
                          <a:solidFill>
                            <a:schemeClr val="tx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医療機器サプライチェーンの編成</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ペナン州</a:t>
                      </a:r>
                      <a:r>
                        <a:rPr lang="en-SG" altLang="ja-JP" sz="900" dirty="0"/>
                        <a:t>Bukit </a:t>
                      </a:r>
                      <a:r>
                        <a:rPr lang="en-SG" altLang="ja-JP" sz="900" dirty="0" err="1"/>
                        <a:t>Minyak</a:t>
                      </a:r>
                      <a:r>
                        <a:rPr lang="ja-JP" altLang="en-US" sz="900" dirty="0"/>
                        <a:t>における医療機器サプライチェーン編成のための製造施設の建設投資計画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80275192"/>
                  </a:ext>
                </a:extLst>
              </a:tr>
              <a:tr h="200072">
                <a:tc>
                  <a:txBody>
                    <a:bodyPr/>
                    <a:lstStyle/>
                    <a:p>
                      <a:pPr marL="0" indent="0" algn="ctr">
                        <a:buFont typeface="+mj-lt"/>
                        <a:buNone/>
                      </a:pPr>
                      <a:r>
                        <a:rPr lang="en-SG" sz="1000" b="1" dirty="0">
                          <a:solidFill>
                            <a:schemeClr val="tx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医療機器改修のハブ化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医療機器協会（</a:t>
                      </a:r>
                      <a:r>
                        <a:rPr lang="en-US" altLang="ja-JP" sz="900" dirty="0"/>
                        <a:t>MDA</a:t>
                      </a:r>
                      <a:r>
                        <a:rPr lang="ja-JP" altLang="en-US" sz="900" dirty="0"/>
                        <a:t>）と共に、医療機器の購入・修理に関するコスト減少を目指し国内の医療機器改修のハブ化計画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0172246"/>
                  </a:ext>
                </a:extLst>
              </a:tr>
              <a:tr h="200072">
                <a:tc>
                  <a:txBody>
                    <a:bodyPr/>
                    <a:lstStyle/>
                    <a:p>
                      <a:pPr marL="0" indent="0" algn="ctr">
                        <a:buFont typeface="+mj-lt"/>
                        <a:buNone/>
                      </a:pPr>
                      <a:r>
                        <a:rPr lang="en-SG" sz="1000" b="1" dirty="0">
                          <a:solidFill>
                            <a:schemeClr val="tx1"/>
                          </a:solidFill>
                        </a:rPr>
                        <a:t>13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医療機器設備・備品群の構築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医療機械設備・備品の生産力拡大のため、セランゴーン州で工場建設を行う計画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92370824"/>
                  </a:ext>
                </a:extLst>
              </a:tr>
            </a:tbl>
          </a:graphicData>
        </a:graphic>
      </p:graphicFrame>
      <p:sp>
        <p:nvSpPr>
          <p:cNvPr id="13" name="テキスト ボックス 11">
            <a:extLst>
              <a:ext uri="{FF2B5EF4-FFF2-40B4-BE49-F238E27FC236}">
                <a16:creationId xmlns:a16="http://schemas.microsoft.com/office/drawing/2014/main" id="{B33D7926-9E8D-4665-8A8E-134CF708BAA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942602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255149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年までの国家計画として、第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次マレーシア計画（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）の議会審議が開始された。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では、政府関係機関の再建などを中心に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億リンギ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と前回の第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次計画から大幅に増額し</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過去最多となる見込み。</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488504" y="1988840"/>
            <a:ext cx="8928992"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次マレーシア計画（</a:t>
              </a:r>
              <a:r>
                <a:rPr lang="en-SG" altLang="ja-JP" sz="1400" dirty="0">
                  <a:solidFill>
                    <a:srgbClr val="000000"/>
                  </a:solidFill>
                  <a:latin typeface="Arial Black" pitchFamily="34" charset="0"/>
                  <a:ea typeface="HGP創英角ｺﾞｼｯｸUB" pitchFamily="50" charset="-128"/>
                </a:rPr>
                <a:t>12PM</a:t>
              </a:r>
              <a:r>
                <a:rPr lang="ja-JP" altLang="en-US" sz="1400" dirty="0">
                  <a:solidFill>
                    <a:srgbClr val="000000"/>
                  </a:solidFill>
                  <a:latin typeface="Arial Black" pitchFamily="34" charset="0"/>
                  <a:ea typeface="HGP創英角ｺﾞｼｯｸUB" pitchFamily="50" charset="-128"/>
                </a:rPr>
                <a:t>）の概要</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488504" y="2534424"/>
            <a:ext cx="8928992" cy="3432036"/>
          </a:xfrm>
          <a:prstGeom prst="rect">
            <a:avLst/>
          </a:prstGeom>
        </p:spPr>
        <p:txBody>
          <a:bodyPr wrap="square" lIns="0" tIns="0" rIns="0" bIns="0">
            <a:noAutofit/>
          </a:bodyPr>
          <a:lstStyle/>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計画の</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本柱</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8438" lvl="1" indent="-198438">
              <a:lnSpc>
                <a:spcPct val="90000"/>
              </a:lnSpc>
              <a:buFont typeface="+mj-lt"/>
              <a:buAutoNum type="arabicParenR"/>
              <a:tabLst>
                <a:tab pos="220663" algn="l"/>
              </a:tabLst>
            </a:pPr>
            <a:r>
              <a:rPr lang="ja-JP" altLang="en-US" sz="1200" dirty="0">
                <a:latin typeface="HGP創英角ｺﾞｼｯｸUB" panose="020B0900000000000000" pitchFamily="50" charset="-128"/>
                <a:ea typeface="HGP創英角ｺﾞｼｯｸUB" panose="020B0900000000000000" pitchFamily="50" charset="-128"/>
              </a:rPr>
              <a:t>経済の再生</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主要産業の成長モメンタムを取り戻すとともに、戦略的で影響力の大き い産業や中小零細企業の発展に焦点。</a:t>
            </a:r>
            <a:endParaRPr lang="en-US" altLang="ja-JP" sz="1200" dirty="0"/>
          </a:p>
          <a:p>
            <a:pPr marL="365125" lvl="2" indent="-158750">
              <a:lnSpc>
                <a:spcPct val="90000"/>
              </a:lnSpc>
              <a:buClr>
                <a:srgbClr val="5F8AC3"/>
              </a:buClr>
              <a:buSzPct val="80000"/>
              <a:buFont typeface="Wingdings" panose="05000000000000000000" pitchFamily="2" charset="2"/>
              <a:buChar char="l"/>
            </a:pPr>
            <a:r>
              <a:rPr lang="en-US" altLang="ja-JP" sz="1200" dirty="0"/>
              <a:t>8</a:t>
            </a:r>
            <a:r>
              <a:rPr lang="ja-JP" altLang="en-US" sz="1200" dirty="0"/>
              <a:t>つの戦略的産業</a:t>
            </a:r>
            <a:r>
              <a:rPr lang="en-US" altLang="ja-JP" sz="1200" dirty="0"/>
              <a:t>〔</a:t>
            </a:r>
            <a:r>
              <a:rPr lang="ja-JP" altLang="en-US" sz="1200" dirty="0"/>
              <a:t>電気・電子 （</a:t>
            </a:r>
            <a:r>
              <a:rPr lang="en-US" altLang="ja-JP" sz="1200" dirty="0"/>
              <a:t>E&amp;E</a:t>
            </a:r>
            <a:r>
              <a:rPr lang="ja-JP" altLang="en-US" sz="1200" dirty="0"/>
              <a:t>） 、グローバル・サービス、航空 宇宙、クリエイティブ、観光、ハラル、スマート農業、バイオマス</a:t>
            </a:r>
            <a:r>
              <a:rPr lang="en-US" altLang="ja-JP" sz="1200" dirty="0"/>
              <a:t>〕</a:t>
            </a:r>
            <a:r>
              <a:rPr lang="ja-JP" altLang="en-US" sz="1200" dirty="0"/>
              <a:t>との 発展促進にも注力。</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治安・福祉・包摂性の強化</a:t>
            </a:r>
            <a:endParaRPr lang="ja-JP" altLang="en-US" sz="1200" dirty="0">
              <a:latin typeface="ＭＳ明朝"/>
            </a:endParaRPr>
          </a:p>
          <a:p>
            <a:pPr marL="365125" lvl="2" indent="-158750">
              <a:lnSpc>
                <a:spcPct val="90000"/>
              </a:lnSpc>
              <a:buClr>
                <a:srgbClr val="5F8AC3"/>
              </a:buClr>
              <a:buSzPct val="80000"/>
              <a:buFont typeface="Wingdings" panose="05000000000000000000" pitchFamily="2" charset="2"/>
              <a:buChar char="l"/>
            </a:pPr>
            <a:r>
              <a:rPr lang="ja-JP" altLang="en-US" sz="1200" dirty="0"/>
              <a:t>国家の安定維持を目的とした、防衛と安全保障の強化、医療制度の改善、 適正価格の住宅提供、アクティブなライフスタイルの促進、統一性の強化。</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持続可能性の追求</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グリーン成長の促進、エネルギーの持続可能性の向上、水資源分野の改革。</a:t>
            </a:r>
            <a:endParaRPr lang="en-US" altLang="ja-JP" sz="1200" dirty="0"/>
          </a:p>
          <a:p>
            <a:pPr marL="365125" lvl="2" indent="-158750">
              <a:lnSpc>
                <a:spcPct val="90000"/>
              </a:lnSpc>
              <a:buClr>
                <a:srgbClr val="5F8AC3"/>
              </a:buClr>
              <a:buSzPct val="80000"/>
              <a:buFont typeface="Wingdings" panose="05000000000000000000" pitchFamily="2" charset="2"/>
              <a:buChar char="l"/>
            </a:pPr>
            <a:endParaRPr lang="en-US" altLang="ja-JP" sz="1200" dirty="0"/>
          </a:p>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触媒となる</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つの政策</a:t>
            </a:r>
            <a:endParaRPr lang="ja-JP" altLang="en-US" sz="1200" dirty="0">
              <a:latin typeface="ＭＳ明朝"/>
            </a:endParaRPr>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将来に向けた人材育成</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人材育成の手段として、産業需要を充足するための労働市場の再編成、教育の質改善を挙げている。</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技術導入の加速と技術革新</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持続可能な経済成長を確保するため、デジタル化の促進、およびすべての 産業分野における新規性のある先進的な技術の採用に力点。</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コネクティビティー拡大と交通インフラ</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安全で信頼性が高く、手頃な価格で持続可能なサービスを提供するため に、輸送とロジスティクスインフラの効率性を確保。</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公共サービスの進化</a:t>
            </a:r>
          </a:p>
          <a:p>
            <a:pPr marL="365125" lvl="2" indent="-158750">
              <a:lnSpc>
                <a:spcPct val="90000"/>
              </a:lnSpc>
              <a:buClr>
                <a:srgbClr val="5F8AC3"/>
              </a:buClr>
              <a:buSzPct val="80000"/>
              <a:buFont typeface="Wingdings" panose="05000000000000000000" pitchFamily="2" charset="2"/>
              <a:buChar char="l"/>
            </a:pPr>
            <a:r>
              <a:rPr lang="ja-JP" altLang="en-US" sz="1200" dirty="0"/>
              <a:t>人民の幸福度を向上させマレーシアの継続的な社会経済発展を確保するた め、三本柱および</a:t>
            </a:r>
            <a:r>
              <a:rPr lang="en-US" altLang="ja-JP" sz="1200" dirty="0"/>
              <a:t>1</a:t>
            </a:r>
            <a:r>
              <a:rPr lang="ja-JP" altLang="en-US" sz="1200" dirty="0"/>
              <a:t>～</a:t>
            </a:r>
            <a:r>
              <a:rPr lang="en-US" altLang="ja-JP" sz="1200" dirty="0"/>
              <a:t>3</a:t>
            </a:r>
            <a:r>
              <a:rPr lang="ja-JP" altLang="en-US" sz="1200" dirty="0"/>
              <a:t>の他政策を下支えする。</a:t>
            </a:r>
            <a:endParaRPr lang="en-SG" altLang="ja-JP" sz="1200" dirty="0"/>
          </a:p>
        </p:txBody>
      </p:sp>
      <p:sp>
        <p:nvSpPr>
          <p:cNvPr id="12" name="テキスト ボックス 11">
            <a:extLst>
              <a:ext uri="{FF2B5EF4-FFF2-40B4-BE49-F238E27FC236}">
                <a16:creationId xmlns:a16="http://schemas.microsoft.com/office/drawing/2014/main" id="{0D3A76F8-BA7E-4ACD-8EE3-CE3025B4F22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次マレーシア計画、経済再生や持続可能性の追求が柱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en-SG" altLang="ja-JP" sz="800" dirty="0"/>
          </a:p>
        </p:txBody>
      </p:sp>
    </p:spTree>
    <p:extLst>
      <p:ext uri="{BB962C8B-B14F-4D97-AF65-F5344CB8AC3E}">
        <p14:creationId xmlns:p14="http://schemas.microsoft.com/office/powerpoint/2010/main" val="3020723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FA596-3572-4FBF-8538-0FE2F8AB9B75}"/>
              </a:ext>
            </a:extLst>
          </p:cNvPr>
          <p:cNvGraphicFramePr>
            <a:graphicFrameLocks noChangeAspect="1"/>
          </p:cNvGraphicFramePr>
          <p:nvPr>
            <p:custDataLst>
              <p:tags r:id="rId1"/>
            </p:custDataLst>
            <p:extLst>
              <p:ext uri="{D42A27DB-BD31-4B8C-83A1-F6EECF244321}">
                <p14:modId xmlns:p14="http://schemas.microsoft.com/office/powerpoint/2010/main" val="776495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F16FA596-3572-4FBF-8538-0FE2F8AB9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341336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734205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0" name="グループ化 59"/>
          <p:cNvGrpSpPr/>
          <p:nvPr/>
        </p:nvGrpSpPr>
        <p:grpSpPr>
          <a:xfrm>
            <a:off x="1187611" y="2060848"/>
            <a:ext cx="8229883" cy="339575"/>
            <a:chOff x="1712640" y="2228419"/>
            <a:chExt cx="7200800" cy="264476"/>
          </a:xfrm>
        </p:grpSpPr>
        <p:sp>
          <p:nvSpPr>
            <p:cNvPr id="61" name="片側の 2 つの角を丸めた四角形 60"/>
            <p:cNvSpPr/>
            <p:nvPr/>
          </p:nvSpPr>
          <p:spPr>
            <a:xfrm>
              <a:off x="1712640" y="2228422"/>
              <a:ext cx="3609576" cy="26447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5322216" y="2228419"/>
              <a:ext cx="3591224" cy="26447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3053613750"/>
              </p:ext>
            </p:extLst>
          </p:nvPr>
        </p:nvGraphicFramePr>
        <p:xfrm>
          <a:off x="200025" y="2420968"/>
          <a:ext cx="9217469" cy="3285804"/>
        </p:xfrm>
        <a:graphic>
          <a:graphicData uri="http://schemas.openxmlformats.org/drawingml/2006/table">
            <a:tbl>
              <a:tblPr firstRow="1" bandRow="1">
                <a:tableStyleId>{5C22544A-7EE6-4342-B048-85BDC9FD1C3A}</a:tableStyleId>
              </a:tblPr>
              <a:tblGrid>
                <a:gridCol w="987586">
                  <a:extLst>
                    <a:ext uri="{9D8B030D-6E8A-4147-A177-3AD203B41FA5}">
                      <a16:colId xmlns:a16="http://schemas.microsoft.com/office/drawing/2014/main" val="20000"/>
                    </a:ext>
                  </a:extLst>
                </a:gridCol>
                <a:gridCol w="4125429">
                  <a:extLst>
                    <a:ext uri="{9D8B030D-6E8A-4147-A177-3AD203B41FA5}">
                      <a16:colId xmlns:a16="http://schemas.microsoft.com/office/drawing/2014/main" val="20001"/>
                    </a:ext>
                  </a:extLst>
                </a:gridCol>
                <a:gridCol w="4104454">
                  <a:extLst>
                    <a:ext uri="{9D8B030D-6E8A-4147-A177-3AD203B41FA5}">
                      <a16:colId xmlns:a16="http://schemas.microsoft.com/office/drawing/2014/main" val="20002"/>
                    </a:ext>
                  </a:extLst>
                </a:gridCol>
              </a:tblGrid>
              <a:tr h="20643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アブドゥラ首相、ナジブ副首相、ラフィダ国際貿易産業相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麻生外務大臣</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二階経産大臣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アブドゥラ首相、ナジブ副首相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ムヒディン・ヤシン副首相、パンディカー・アシン下院議長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ナジブ首相、ムヒディン・ヤシン副首相、ムスタパ・モハマド国際貿易産業相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ナジブ首相、ムスタパ・モハマド国際貿易産業相、</a:t>
                      </a:r>
                    </a:p>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シャベリー・チク青年スポーツ相、カレド・ノルディン高等教育相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玄葉外務大臣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海江田経産大臣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片山総務大臣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アブドゥル・ハリム・ムアザム・シャー国王、アニファ・アマン外相、ピーター・チン・エネルギー・環境技術・水相、アブ・ザハル上院議長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平野文部科学大臣</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0643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ナジブ首相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山本内閣府特命担当大臣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462204">
                <a:tc>
                  <a:txBody>
                    <a:bodyPr/>
                    <a:lstStyle/>
                    <a:p>
                      <a:pPr marL="0" algn="ctr" defTabSz="914400" rtl="0" eaLnBrk="1" fontAlgn="ctr" latinLnBrk="0"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69373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568297"/>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100" dirty="0"/>
              <a:t>ナジブ首相（当時）訪日の際に、</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地域や国際社会の幅広い課題について、今後一層協力を強化する「戦略的パートナーシップについての日マレーシア共同声明」を発出した。</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100" dirty="0"/>
              <a:t>安倍総理大臣は、訪日したマハティール首相と首脳会談を行った。</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2072680" y="4617152"/>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416496" y="1772816"/>
            <a:ext cx="8352928" cy="288032"/>
            <a:chOff x="4803500" y="1890728"/>
            <a:chExt cx="5626916" cy="288032"/>
          </a:xfrm>
        </p:grpSpPr>
        <p:sp>
          <p:nvSpPr>
            <p:cNvPr id="27" name="Rectangle 6"/>
            <p:cNvSpPr>
              <a:spLocks noChangeArrowheads="1"/>
            </p:cNvSpPr>
            <p:nvPr/>
          </p:nvSpPr>
          <p:spPr bwMode="auto">
            <a:xfrm>
              <a:off x="4803500" y="1890728"/>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cxnSp>
          <p:nvCxnSpPr>
            <p:cNvPr id="26" name="直線コネクタ 25"/>
            <p:cNvCxnSpPr/>
            <p:nvPr/>
          </p:nvCxnSpPr>
          <p:spPr>
            <a:xfrm>
              <a:off x="4808984" y="210675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09C0C910-90FC-8BE8-BFBD-EECC2C07182F}"/>
              </a:ext>
            </a:extLst>
          </p:cNvPr>
          <p:cNvSpPr txBox="1"/>
          <p:nvPr/>
        </p:nvSpPr>
        <p:spPr>
          <a:xfrm>
            <a:off x="193837" y="5728338"/>
            <a:ext cx="1755350" cy="261610"/>
          </a:xfrm>
          <a:prstGeom prst="rect">
            <a:avLst/>
          </a:prstGeom>
          <a:noFill/>
        </p:spPr>
        <p:txBody>
          <a:bodyPr wrap="squar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（次ページに続く）</a:t>
            </a:r>
          </a:p>
        </p:txBody>
      </p:sp>
    </p:spTree>
    <p:extLst>
      <p:ext uri="{BB962C8B-B14F-4D97-AF65-F5344CB8AC3E}">
        <p14:creationId xmlns:p14="http://schemas.microsoft.com/office/powerpoint/2010/main" val="3201178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3" name="表 62"/>
          <p:cNvGraphicFramePr>
            <a:graphicFrameLocks noGrp="1"/>
          </p:cNvGraphicFramePr>
          <p:nvPr>
            <p:extLst>
              <p:ext uri="{D42A27DB-BD31-4B8C-83A1-F6EECF244321}">
                <p14:modId xmlns:p14="http://schemas.microsoft.com/office/powerpoint/2010/main" val="259812143"/>
              </p:ext>
            </p:extLst>
          </p:nvPr>
        </p:nvGraphicFramePr>
        <p:xfrm>
          <a:off x="200025" y="2420888"/>
          <a:ext cx="9217469" cy="2267517"/>
        </p:xfrm>
        <a:graphic>
          <a:graphicData uri="http://schemas.openxmlformats.org/drawingml/2006/table">
            <a:tbl>
              <a:tblPr firstRow="1" bandRow="1">
                <a:tableStyleId>{5C22544A-7EE6-4342-B048-85BDC9FD1C3A}</a:tableStyleId>
              </a:tblPr>
              <a:tblGrid>
                <a:gridCol w="987586">
                  <a:extLst>
                    <a:ext uri="{9D8B030D-6E8A-4147-A177-3AD203B41FA5}">
                      <a16:colId xmlns:a16="http://schemas.microsoft.com/office/drawing/2014/main" val="20000"/>
                    </a:ext>
                  </a:extLst>
                </a:gridCol>
                <a:gridCol w="4125429">
                  <a:extLst>
                    <a:ext uri="{9D8B030D-6E8A-4147-A177-3AD203B41FA5}">
                      <a16:colId xmlns:a16="http://schemas.microsoft.com/office/drawing/2014/main" val="20001"/>
                    </a:ext>
                  </a:extLst>
                </a:gridCol>
                <a:gridCol w="4104454">
                  <a:extLst>
                    <a:ext uri="{9D8B030D-6E8A-4147-A177-3AD203B41FA5}">
                      <a16:colId xmlns:a16="http://schemas.microsoft.com/office/drawing/2014/main" val="20002"/>
                    </a:ext>
                  </a:extLst>
                </a:gridCol>
              </a:tblGrid>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ナジブ首相、ザヒド副首相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皇太子殿下</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マハティール首相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マハティール首相、アブドゥラ国王王妃両陛下</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平井内閣府特命担当大臣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431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アズミン・アリ上級相兼国際貿易産業相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3431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マイル・サブリ首相、アズミン・アリ上級相兼国際貿易産業相、サイフディン外相、シャヒダン・カシム連邦直轄区相、サラバナン人的資源相、ファイザル・アズム青年・スポーツ相、アズミン・アリ上級相兼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安倍総理特使、林外務大臣、</a:t>
                      </a: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西村経済産業大臣</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CCDAEC"/>
                    </a:solidFill>
                  </a:tcPr>
                </a:tc>
                <a:extLst>
                  <a:ext uri="{0D108BD9-81ED-4DB2-BD59-A6C34878D82A}">
                    <a16:rowId xmlns:a16="http://schemas.microsoft.com/office/drawing/2014/main" val="10006"/>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69373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a:extLst>
              <a:ext uri="{FF2B5EF4-FFF2-40B4-BE49-F238E27FC236}">
                <a16:creationId xmlns:a16="http://schemas.microsoft.com/office/drawing/2014/main" id="{2B54D8C4-85F1-CA26-7ED1-8D3CB8F747A0}"/>
              </a:ext>
            </a:extLst>
          </p:cNvPr>
          <p:cNvGrpSpPr/>
          <p:nvPr/>
        </p:nvGrpSpPr>
        <p:grpSpPr>
          <a:xfrm>
            <a:off x="1187611" y="2097587"/>
            <a:ext cx="8229883" cy="339575"/>
            <a:chOff x="1712640" y="2228419"/>
            <a:chExt cx="7200800" cy="264476"/>
          </a:xfrm>
        </p:grpSpPr>
        <p:sp>
          <p:nvSpPr>
            <p:cNvPr id="6" name="片側の 2 つの角を丸めた四角形 60">
              <a:extLst>
                <a:ext uri="{FF2B5EF4-FFF2-40B4-BE49-F238E27FC236}">
                  <a16:creationId xmlns:a16="http://schemas.microsoft.com/office/drawing/2014/main" id="{8122D6E3-3816-4F9B-8C52-2FFD7629D729}"/>
                </a:ext>
              </a:extLst>
            </p:cNvPr>
            <p:cNvSpPr/>
            <p:nvPr/>
          </p:nvSpPr>
          <p:spPr>
            <a:xfrm>
              <a:off x="1712640" y="2228422"/>
              <a:ext cx="3609576" cy="26447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片側の 2 つの角を丸めた四角形 61">
              <a:extLst>
                <a:ext uri="{FF2B5EF4-FFF2-40B4-BE49-F238E27FC236}">
                  <a16:creationId xmlns:a16="http://schemas.microsoft.com/office/drawing/2014/main" id="{9008AEBD-8A4F-03BC-E855-44F5C712E0CE}"/>
                </a:ext>
              </a:extLst>
            </p:cNvPr>
            <p:cNvSpPr/>
            <p:nvPr/>
          </p:nvSpPr>
          <p:spPr>
            <a:xfrm>
              <a:off x="5322216" y="2228419"/>
              <a:ext cx="3591224" cy="26447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
        <p:nvSpPr>
          <p:cNvPr id="10" name="Rectangle 6">
            <a:extLst>
              <a:ext uri="{FF2B5EF4-FFF2-40B4-BE49-F238E27FC236}">
                <a16:creationId xmlns:a16="http://schemas.microsoft.com/office/drawing/2014/main" id="{9FD92198-4266-AD1C-30B4-D4463FA3FB83}"/>
              </a:ext>
            </a:extLst>
          </p:cNvPr>
          <p:cNvSpPr>
            <a:spLocks noChangeArrowheads="1"/>
          </p:cNvSpPr>
          <p:nvPr/>
        </p:nvSpPr>
        <p:spPr bwMode="auto">
          <a:xfrm>
            <a:off x="416496" y="1772816"/>
            <a:ext cx="835292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cxnSp>
        <p:nvCxnSpPr>
          <p:cNvPr id="12" name="直線コネクタ 11">
            <a:extLst>
              <a:ext uri="{FF2B5EF4-FFF2-40B4-BE49-F238E27FC236}">
                <a16:creationId xmlns:a16="http://schemas.microsoft.com/office/drawing/2014/main" id="{643610FE-FB66-F0D5-ECEA-E41AF7F27D13}"/>
              </a:ext>
            </a:extLst>
          </p:cNvPr>
          <p:cNvCxnSpPr/>
          <p:nvPr/>
        </p:nvCxnSpPr>
        <p:spPr>
          <a:xfrm>
            <a:off x="424637" y="1988840"/>
            <a:ext cx="834478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74CBA3B-CEC6-63C6-A250-2BF7A37ACB50}"/>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直近の日本からの往訪としては、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安倍元総理特使、林元外務大臣、</a:t>
            </a:r>
            <a:r>
              <a:rPr kumimoji="1" lang="zh-TW"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元</a:t>
            </a:r>
            <a:r>
              <a:rPr kumimoji="1" lang="zh-TW"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経済産業大臣</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がマレーシアを訪問している。</a:t>
            </a:r>
            <a:endPar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9210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978202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0"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経済産業省の主な医療国際化事業としては、介護サービスをテーマにした事業展開可能性調査や日本式介護サービスの実証が行われている。</a:t>
            </a:r>
          </a:p>
        </p:txBody>
      </p:sp>
      <p:graphicFrame>
        <p:nvGraphicFramePr>
          <p:cNvPr id="8" name="表 7"/>
          <p:cNvGraphicFramePr>
            <a:graphicFrameLocks noGrp="1"/>
          </p:cNvGraphicFramePr>
          <p:nvPr/>
        </p:nvGraphicFramePr>
        <p:xfrm>
          <a:off x="200472" y="2276872"/>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ケア・サービス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マレーシアにおける認知症介護サービスの実態調査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介護サービス事業展開可能性調査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日本式介護サービスの実証</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認知症患者数は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131,000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年。有病、発症を含む）から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593,000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人と推計された。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社会的認識として、家族介護が一般的であるものの、外部サービス利用の機運の高まりが確認された。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日本式介護サービスの有用性が、調査協力先のナーシングホームで認められ、本格協力に向けた協議を開始した。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マレーシア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429522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41195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」において、マレーシアと対象とした医療保健分野のニーズ調査、案件化調査等は実施されていない。</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16683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430.895</a:t>
            </a:r>
            <a:r>
              <a:rPr lang="en-US" sz="2000" dirty="0"/>
              <a:t> </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13,034.07</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3.3%</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4,300</a:t>
            </a:r>
            <a:r>
              <a:rPr lang="ja-JP" altLang="en-US" dirty="0"/>
              <a:t>億</a:t>
            </a:r>
            <a:r>
              <a:rPr lang="en-US" altLang="ja-JP" dirty="0"/>
              <a:t>US$</a:t>
            </a:r>
            <a:r>
              <a:rPr lang="ja-JP" altLang="en-US" dirty="0"/>
              <a:t>、一人当たり</a:t>
            </a:r>
            <a:r>
              <a:rPr lang="en-US" altLang="ja-JP" dirty="0"/>
              <a:t>GDP</a:t>
            </a:r>
            <a:r>
              <a:rPr lang="ja-JP" altLang="en-US" dirty="0"/>
              <a:t>が約</a:t>
            </a:r>
            <a:r>
              <a:rPr lang="en-US" altLang="ja-JP" dirty="0"/>
              <a:t>13,034US$</a:t>
            </a:r>
            <a:r>
              <a:rPr lang="ja-JP" altLang="en-US" dirty="0"/>
              <a:t>まで回復する見込みである。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24" name="Text Placeholder 12"/>
          <p:cNvSpPr>
            <a:spLocks noGrp="1"/>
          </p:cNvSpPr>
          <p:nvPr>
            <p:custDataLst>
              <p:tags r:id="rId3"/>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42" name="Text Placeholder 12"/>
          <p:cNvSpPr>
            <a:spLocks noGrp="1"/>
          </p:cNvSpPr>
          <p:nvPr>
            <p:custDataLst>
              <p:tags r:id="rId4"/>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63" name="Text Placeholder 12"/>
          <p:cNvSpPr>
            <a:spLocks noGrp="1"/>
          </p:cNvSpPr>
          <p:nvPr>
            <p:custDataLst>
              <p:tags r:id="rId5"/>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9" name="Text Placeholder 12">
            <a:extLst>
              <a:ext uri="{FF2B5EF4-FFF2-40B4-BE49-F238E27FC236}">
                <a16:creationId xmlns:a16="http://schemas.microsoft.com/office/drawing/2014/main" id="{648AEAD3-117F-73CE-5A65-11A1F481B1AD}"/>
              </a:ext>
            </a:extLst>
          </p:cNvPr>
          <p:cNvSpPr>
            <a:spLocks noGrp="1"/>
          </p:cNvSpPr>
          <p:nvPr>
            <p:custDataLst>
              <p:tags r:id="rId11"/>
            </p:custDataLst>
          </p:nvPr>
        </p:nvSpPr>
        <p:spPr bwMode="auto">
          <a:xfrm>
            <a:off x="144707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10" name="Text Placeholder 12">
            <a:extLst>
              <a:ext uri="{FF2B5EF4-FFF2-40B4-BE49-F238E27FC236}">
                <a16:creationId xmlns:a16="http://schemas.microsoft.com/office/drawing/2014/main" id="{368FC7A6-DDB8-9EE4-58FF-7986666C16AF}"/>
              </a:ext>
            </a:extLst>
          </p:cNvPr>
          <p:cNvSpPr>
            <a:spLocks noGrp="1"/>
          </p:cNvSpPr>
          <p:nvPr>
            <p:custDataLst>
              <p:tags r:id="rId12"/>
            </p:custDataLst>
          </p:nvPr>
        </p:nvSpPr>
        <p:spPr bwMode="auto">
          <a:xfrm>
            <a:off x="7235468"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21</a:t>
            </a:r>
            <a:endParaRPr kumimoji="0" lang="ja-JP" altLang="en-US" sz="800" b="0" dirty="0">
              <a:latin typeface="+mj-lt"/>
              <a:sym typeface="+mn-lt"/>
            </a:endParaRPr>
          </a:p>
        </p:txBody>
      </p:sp>
      <p:sp>
        <p:nvSpPr>
          <p:cNvPr id="11" name="Text Placeholder 12">
            <a:extLst>
              <a:ext uri="{FF2B5EF4-FFF2-40B4-BE49-F238E27FC236}">
                <a16:creationId xmlns:a16="http://schemas.microsoft.com/office/drawing/2014/main" id="{F24C13C2-F44D-F43B-5B76-9EB42AA6A9FD}"/>
              </a:ext>
            </a:extLst>
          </p:cNvPr>
          <p:cNvSpPr>
            <a:spLocks noGrp="1"/>
          </p:cNvSpPr>
          <p:nvPr>
            <p:custDataLst>
              <p:tags r:id="rId13"/>
            </p:custDataLst>
          </p:nvPr>
        </p:nvSpPr>
        <p:spPr bwMode="auto">
          <a:xfrm>
            <a:off x="361448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12" name="Text Placeholder 12">
            <a:extLst>
              <a:ext uri="{FF2B5EF4-FFF2-40B4-BE49-F238E27FC236}">
                <a16:creationId xmlns:a16="http://schemas.microsoft.com/office/drawing/2014/main" id="{DD8CADB9-A8FD-BA23-FA8D-A353DC9C2E73}"/>
              </a:ext>
            </a:extLst>
          </p:cNvPr>
          <p:cNvSpPr>
            <a:spLocks noGrp="1"/>
          </p:cNvSpPr>
          <p:nvPr>
            <p:custDataLst>
              <p:tags r:id="rId14"/>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13" name="Text Placeholder 12">
            <a:extLst>
              <a:ext uri="{FF2B5EF4-FFF2-40B4-BE49-F238E27FC236}">
                <a16:creationId xmlns:a16="http://schemas.microsoft.com/office/drawing/2014/main" id="{EC94DB97-F854-13AF-743F-293D9AC70378}"/>
              </a:ext>
            </a:extLst>
          </p:cNvPr>
          <p:cNvSpPr>
            <a:spLocks noGrp="1"/>
          </p:cNvSpPr>
          <p:nvPr>
            <p:custDataLst>
              <p:tags r:id="rId15"/>
            </p:custDataLst>
          </p:nvPr>
        </p:nvSpPr>
        <p:spPr bwMode="auto">
          <a:xfrm>
            <a:off x="114697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14" name="Text Placeholder 12">
            <a:extLst>
              <a:ext uri="{FF2B5EF4-FFF2-40B4-BE49-F238E27FC236}">
                <a16:creationId xmlns:a16="http://schemas.microsoft.com/office/drawing/2014/main" id="{EBEDCE87-221A-9BD6-4047-D99C3F2E3FEA}"/>
              </a:ext>
            </a:extLst>
          </p:cNvPr>
          <p:cNvSpPr>
            <a:spLocks noGrp="1"/>
          </p:cNvSpPr>
          <p:nvPr>
            <p:custDataLst>
              <p:tags r:id="rId16"/>
            </p:custDataLst>
          </p:nvPr>
        </p:nvSpPr>
        <p:spPr bwMode="auto">
          <a:xfrm>
            <a:off x="207961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15" name="Text Placeholder 12">
            <a:extLst>
              <a:ext uri="{FF2B5EF4-FFF2-40B4-BE49-F238E27FC236}">
                <a16:creationId xmlns:a16="http://schemas.microsoft.com/office/drawing/2014/main" id="{C375C2DA-4D0C-4430-1E06-6406339D5AD8}"/>
              </a:ext>
            </a:extLst>
          </p:cNvPr>
          <p:cNvSpPr>
            <a:spLocks noGrp="1"/>
          </p:cNvSpPr>
          <p:nvPr>
            <p:custDataLst>
              <p:tags r:id="rId17"/>
            </p:custDataLst>
          </p:nvPr>
        </p:nvSpPr>
        <p:spPr bwMode="auto">
          <a:xfrm>
            <a:off x="63667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latin typeface="+mj-lt"/>
              </a:rPr>
              <a:pPr/>
              <a:t>18</a:t>
            </a:fld>
            <a:endParaRPr kumimoji="0" lang="ja-JP" altLang="en-US" sz="800" b="0" dirty="0">
              <a:latin typeface="+mj-lt"/>
              <a:sym typeface="+mn-lt"/>
            </a:endParaRPr>
          </a:p>
        </p:txBody>
      </p:sp>
      <p:sp>
        <p:nvSpPr>
          <p:cNvPr id="16" name="Text Placeholder 12">
            <a:extLst>
              <a:ext uri="{FF2B5EF4-FFF2-40B4-BE49-F238E27FC236}">
                <a16:creationId xmlns:a16="http://schemas.microsoft.com/office/drawing/2014/main" id="{BBF61B79-0BC6-2E37-3A10-C1257634C4D1}"/>
              </a:ext>
            </a:extLst>
          </p:cNvPr>
          <p:cNvSpPr>
            <a:spLocks noGrp="1"/>
          </p:cNvSpPr>
          <p:nvPr>
            <p:custDataLst>
              <p:tags r:id="rId18"/>
            </p:custDataLst>
          </p:nvPr>
        </p:nvSpPr>
        <p:spPr bwMode="auto">
          <a:xfrm>
            <a:off x="17677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17" name="Text Placeholder 12">
            <a:extLst>
              <a:ext uri="{FF2B5EF4-FFF2-40B4-BE49-F238E27FC236}">
                <a16:creationId xmlns:a16="http://schemas.microsoft.com/office/drawing/2014/main" id="{4CF6D8E3-436B-E3D6-D88D-1F1D6770445B}"/>
              </a:ext>
            </a:extLst>
          </p:cNvPr>
          <p:cNvSpPr>
            <a:spLocks noGrp="1"/>
          </p:cNvSpPr>
          <p:nvPr>
            <p:custDataLst>
              <p:tags r:id="rId19"/>
            </p:custDataLst>
          </p:nvPr>
        </p:nvSpPr>
        <p:spPr bwMode="auto">
          <a:xfrm>
            <a:off x="237843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18" name="Text Placeholder 12">
            <a:extLst>
              <a:ext uri="{FF2B5EF4-FFF2-40B4-BE49-F238E27FC236}">
                <a16:creationId xmlns:a16="http://schemas.microsoft.com/office/drawing/2014/main" id="{F14A7950-5CDF-DCAE-D153-0F4DD0DE8ECB}"/>
              </a:ext>
            </a:extLst>
          </p:cNvPr>
          <p:cNvSpPr>
            <a:spLocks noGrp="1"/>
          </p:cNvSpPr>
          <p:nvPr>
            <p:custDataLst>
              <p:tags r:id="rId20"/>
            </p:custDataLst>
          </p:nvPr>
        </p:nvSpPr>
        <p:spPr bwMode="auto">
          <a:xfrm>
            <a:off x="26908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19" name="Text Placeholder 12">
            <a:extLst>
              <a:ext uri="{FF2B5EF4-FFF2-40B4-BE49-F238E27FC236}">
                <a16:creationId xmlns:a16="http://schemas.microsoft.com/office/drawing/2014/main" id="{3D744414-E862-7D8D-C3B6-066F37BBFAD7}"/>
              </a:ext>
            </a:extLst>
          </p:cNvPr>
          <p:cNvSpPr>
            <a:spLocks noGrp="1"/>
          </p:cNvSpPr>
          <p:nvPr>
            <p:custDataLst>
              <p:tags r:id="rId21"/>
            </p:custDataLst>
          </p:nvPr>
        </p:nvSpPr>
        <p:spPr bwMode="auto">
          <a:xfrm>
            <a:off x="299827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20" name="Text Placeholder 12">
            <a:extLst>
              <a:ext uri="{FF2B5EF4-FFF2-40B4-BE49-F238E27FC236}">
                <a16:creationId xmlns:a16="http://schemas.microsoft.com/office/drawing/2014/main" id="{E84D23A0-04C6-E2B9-9F7B-1AACC6F0F70E}"/>
              </a:ext>
            </a:extLst>
          </p:cNvPr>
          <p:cNvSpPr>
            <a:spLocks noGrp="1"/>
          </p:cNvSpPr>
          <p:nvPr>
            <p:custDataLst>
              <p:tags r:id="rId22"/>
            </p:custDataLst>
          </p:nvPr>
        </p:nvSpPr>
        <p:spPr bwMode="auto">
          <a:xfrm>
            <a:off x="329380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21" name="Text Placeholder 12">
            <a:extLst>
              <a:ext uri="{FF2B5EF4-FFF2-40B4-BE49-F238E27FC236}">
                <a16:creationId xmlns:a16="http://schemas.microsoft.com/office/drawing/2014/main" id="{BCB2E482-B10B-A610-8D57-B8619D60DC70}"/>
              </a:ext>
            </a:extLst>
          </p:cNvPr>
          <p:cNvSpPr>
            <a:spLocks noGrp="1"/>
          </p:cNvSpPr>
          <p:nvPr>
            <p:custDataLst>
              <p:tags r:id="rId23"/>
            </p:custDataLst>
          </p:nvPr>
        </p:nvSpPr>
        <p:spPr bwMode="auto">
          <a:xfrm>
            <a:off x="391377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22" name="Text Placeholder 12">
            <a:extLst>
              <a:ext uri="{FF2B5EF4-FFF2-40B4-BE49-F238E27FC236}">
                <a16:creationId xmlns:a16="http://schemas.microsoft.com/office/drawing/2014/main" id="{9CEC3A4F-5DAA-B7C0-51E3-2C3E3F33A937}"/>
              </a:ext>
            </a:extLst>
          </p:cNvPr>
          <p:cNvSpPr>
            <a:spLocks noGrp="1"/>
          </p:cNvSpPr>
          <p:nvPr>
            <p:custDataLst>
              <p:tags r:id="rId24"/>
            </p:custDataLst>
          </p:nvPr>
        </p:nvSpPr>
        <p:spPr bwMode="auto">
          <a:xfrm>
            <a:off x="422433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23" name="Text Placeholder 12">
            <a:extLst>
              <a:ext uri="{FF2B5EF4-FFF2-40B4-BE49-F238E27FC236}">
                <a16:creationId xmlns:a16="http://schemas.microsoft.com/office/drawing/2014/main" id="{7B796F75-83A1-605D-98A2-580A80BF6296}"/>
              </a:ext>
            </a:extLst>
          </p:cNvPr>
          <p:cNvSpPr>
            <a:spLocks noGrp="1"/>
          </p:cNvSpPr>
          <p:nvPr>
            <p:custDataLst>
              <p:tags r:id="rId25"/>
            </p:custDataLst>
          </p:nvPr>
        </p:nvSpPr>
        <p:spPr bwMode="auto">
          <a:xfrm>
            <a:off x="451623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43" name="Text Placeholder 12">
            <a:extLst>
              <a:ext uri="{FF2B5EF4-FFF2-40B4-BE49-F238E27FC236}">
                <a16:creationId xmlns:a16="http://schemas.microsoft.com/office/drawing/2014/main" id="{C0992138-82F2-54BE-05DD-CA4C49F45E5A}"/>
              </a:ext>
            </a:extLst>
          </p:cNvPr>
          <p:cNvSpPr>
            <a:spLocks noGrp="1"/>
          </p:cNvSpPr>
          <p:nvPr>
            <p:custDataLst>
              <p:tags r:id="rId26"/>
            </p:custDataLst>
          </p:nvPr>
        </p:nvSpPr>
        <p:spPr bwMode="auto">
          <a:xfrm>
            <a:off x="699293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latin typeface="+mj-lt"/>
              </a:rPr>
              <a:pPr/>
              <a:t>20</a:t>
            </a:fld>
            <a:endParaRPr kumimoji="0" lang="ja-JP" altLang="en-US" sz="800" b="0" dirty="0">
              <a:latin typeface="+mj-lt"/>
              <a:sym typeface="+mn-lt"/>
            </a:endParaRPr>
          </a:p>
        </p:txBody>
      </p:sp>
      <p:sp>
        <p:nvSpPr>
          <p:cNvPr id="45" name="Text Placeholder 12">
            <a:extLst>
              <a:ext uri="{FF2B5EF4-FFF2-40B4-BE49-F238E27FC236}">
                <a16:creationId xmlns:a16="http://schemas.microsoft.com/office/drawing/2014/main" id="{7E911B89-8F1D-663C-6BB4-C54CFAD57FDE}"/>
              </a:ext>
            </a:extLst>
          </p:cNvPr>
          <p:cNvSpPr>
            <a:spLocks noGrp="1"/>
          </p:cNvSpPr>
          <p:nvPr>
            <p:custDataLst>
              <p:tags r:id="rId27"/>
            </p:custDataLst>
          </p:nvPr>
        </p:nvSpPr>
        <p:spPr bwMode="auto">
          <a:xfrm>
            <a:off x="48329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46" name="Text Placeholder 12">
            <a:extLst>
              <a:ext uri="{FF2B5EF4-FFF2-40B4-BE49-F238E27FC236}">
                <a16:creationId xmlns:a16="http://schemas.microsoft.com/office/drawing/2014/main" id="{45BDE338-9595-46A3-4591-EB7812AB0444}"/>
              </a:ext>
            </a:extLst>
          </p:cNvPr>
          <p:cNvSpPr>
            <a:spLocks noGrp="1"/>
          </p:cNvSpPr>
          <p:nvPr>
            <p:custDataLst>
              <p:tags r:id="rId28"/>
            </p:custDataLst>
          </p:nvPr>
        </p:nvSpPr>
        <p:spPr bwMode="auto">
          <a:xfrm>
            <a:off x="513565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47" name="Text Placeholder 12">
            <a:extLst>
              <a:ext uri="{FF2B5EF4-FFF2-40B4-BE49-F238E27FC236}">
                <a16:creationId xmlns:a16="http://schemas.microsoft.com/office/drawing/2014/main" id="{2CB2861F-11DA-675E-F16D-391C17573988}"/>
              </a:ext>
            </a:extLst>
          </p:cNvPr>
          <p:cNvSpPr>
            <a:spLocks noGrp="1"/>
          </p:cNvSpPr>
          <p:nvPr>
            <p:custDataLst>
              <p:tags r:id="rId29"/>
            </p:custDataLst>
          </p:nvPr>
        </p:nvSpPr>
        <p:spPr bwMode="auto">
          <a:xfrm>
            <a:off x="544075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48" name="Text Placeholder 12">
            <a:extLst>
              <a:ext uri="{FF2B5EF4-FFF2-40B4-BE49-F238E27FC236}">
                <a16:creationId xmlns:a16="http://schemas.microsoft.com/office/drawing/2014/main" id="{01D144A5-FFB0-5308-A7ED-FBE742AB0D0D}"/>
              </a:ext>
            </a:extLst>
          </p:cNvPr>
          <p:cNvSpPr>
            <a:spLocks noGrp="1"/>
          </p:cNvSpPr>
          <p:nvPr>
            <p:custDataLst>
              <p:tags r:id="rId30"/>
            </p:custDataLst>
          </p:nvPr>
        </p:nvSpPr>
        <p:spPr bwMode="auto">
          <a:xfrm>
            <a:off x="574585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latin typeface="+mj-lt"/>
              </a:rPr>
              <a:pPr algn="ctr">
                <a:spcBef>
                  <a:spcPct val="0"/>
                </a:spcBef>
                <a:spcAft>
                  <a:spcPct val="0"/>
                </a:spcAft>
              </a:pPr>
              <a:t>16</a:t>
            </a:fld>
            <a:endParaRPr kumimoji="0" lang="ja-JP" altLang="en-US" sz="800" b="0" dirty="0">
              <a:latin typeface="+mj-lt"/>
              <a:sym typeface="+mn-lt"/>
            </a:endParaRPr>
          </a:p>
        </p:txBody>
      </p:sp>
      <p:sp>
        <p:nvSpPr>
          <p:cNvPr id="61" name="Text Placeholder 12">
            <a:extLst>
              <a:ext uri="{FF2B5EF4-FFF2-40B4-BE49-F238E27FC236}">
                <a16:creationId xmlns:a16="http://schemas.microsoft.com/office/drawing/2014/main" id="{AB2C10EF-1F2E-BF0F-6C07-9C7246D31E18}"/>
              </a:ext>
            </a:extLst>
          </p:cNvPr>
          <p:cNvSpPr>
            <a:spLocks noGrp="1"/>
          </p:cNvSpPr>
          <p:nvPr>
            <p:custDataLst>
              <p:tags r:id="rId31"/>
            </p:custDataLst>
          </p:nvPr>
        </p:nvSpPr>
        <p:spPr bwMode="auto">
          <a:xfrm>
            <a:off x="606256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62" name="Text Placeholder 12">
            <a:extLst>
              <a:ext uri="{FF2B5EF4-FFF2-40B4-BE49-F238E27FC236}">
                <a16:creationId xmlns:a16="http://schemas.microsoft.com/office/drawing/2014/main" id="{F800BCA7-D3C2-BF20-D937-8DC226F4946F}"/>
              </a:ext>
            </a:extLst>
          </p:cNvPr>
          <p:cNvSpPr>
            <a:spLocks noGrp="1"/>
          </p:cNvSpPr>
          <p:nvPr>
            <p:custDataLst>
              <p:tags r:id="rId32"/>
            </p:custDataLst>
          </p:nvPr>
        </p:nvSpPr>
        <p:spPr bwMode="auto">
          <a:xfrm>
            <a:off x="667984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latin typeface="+mj-lt"/>
              </a:rPr>
              <a:pPr/>
              <a:t>19</a:t>
            </a:fld>
            <a:endParaRPr kumimoji="0" lang="ja-JP" altLang="en-US" sz="800" b="0" dirty="0">
              <a:latin typeface="+mj-lt"/>
              <a:sym typeface="+mn-lt"/>
            </a:endParaRPr>
          </a:p>
        </p:txBody>
      </p:sp>
      <p:sp>
        <p:nvSpPr>
          <p:cNvPr id="85" name="Text Placeholder 12">
            <a:extLst>
              <a:ext uri="{FF2B5EF4-FFF2-40B4-BE49-F238E27FC236}">
                <a16:creationId xmlns:a16="http://schemas.microsoft.com/office/drawing/2014/main" id="{1D1ED107-D450-3AD5-838A-228A06CF52C1}"/>
              </a:ext>
            </a:extLst>
          </p:cNvPr>
          <p:cNvSpPr>
            <a:spLocks noGrp="1"/>
          </p:cNvSpPr>
          <p:nvPr>
            <p:custDataLst>
              <p:tags r:id="rId33"/>
            </p:custDataLst>
          </p:nvPr>
        </p:nvSpPr>
        <p:spPr bwMode="auto">
          <a:xfrm>
            <a:off x="7541221"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2022</a:t>
            </a:r>
            <a:endParaRPr kumimoji="0" lang="ja-JP" altLang="en-US" sz="800" b="0" dirty="0">
              <a:latin typeface="+mj-lt"/>
              <a:sym typeface="+mn-lt"/>
            </a:endParaRPr>
          </a:p>
        </p:txBody>
      </p:sp>
      <p:graphicFrame>
        <p:nvGraphicFramePr>
          <p:cNvPr id="90" name="Chart 123">
            <a:extLst>
              <a:ext uri="{FF2B5EF4-FFF2-40B4-BE49-F238E27FC236}">
                <a16:creationId xmlns:a16="http://schemas.microsoft.com/office/drawing/2014/main" id="{6562B8AA-E561-29B0-DEAE-007D403F448F}"/>
              </a:ext>
            </a:extLst>
          </p:cNvPr>
          <p:cNvGraphicFramePr/>
          <p:nvPr>
            <p:custDataLst>
              <p:tags r:id="rId34"/>
            </p:custDataLst>
            <p:extLst>
              <p:ext uri="{D42A27DB-BD31-4B8C-83A1-F6EECF244321}">
                <p14:modId xmlns:p14="http://schemas.microsoft.com/office/powerpoint/2010/main" val="3480321369"/>
              </p:ext>
            </p:extLst>
          </p:nvPr>
        </p:nvGraphicFramePr>
        <p:xfrm>
          <a:off x="338138" y="2206625"/>
          <a:ext cx="7959725" cy="1778000"/>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91" name="Chart 98">
            <a:extLst>
              <a:ext uri="{FF2B5EF4-FFF2-40B4-BE49-F238E27FC236}">
                <a16:creationId xmlns:a16="http://schemas.microsoft.com/office/drawing/2014/main" id="{9A528576-E342-ABB8-DC0F-57457B70631D}"/>
              </a:ext>
            </a:extLst>
          </p:cNvPr>
          <p:cNvGraphicFramePr/>
          <p:nvPr>
            <p:custDataLst>
              <p:tags r:id="rId35"/>
            </p:custDataLst>
            <p:extLst>
              <p:ext uri="{D42A27DB-BD31-4B8C-83A1-F6EECF244321}">
                <p14:modId xmlns:p14="http://schemas.microsoft.com/office/powerpoint/2010/main" val="3584970332"/>
              </p:ext>
            </p:extLst>
          </p:nvPr>
        </p:nvGraphicFramePr>
        <p:xfrm>
          <a:off x="130175" y="4651375"/>
          <a:ext cx="7823200" cy="1828800"/>
        </p:xfrm>
        <a:graphic>
          <a:graphicData uri="http://schemas.openxmlformats.org/drawingml/2006/chart">
            <c:chart xmlns:c="http://schemas.openxmlformats.org/drawingml/2006/chart" xmlns:r="http://schemas.openxmlformats.org/officeDocument/2006/relationships" r:id="rId63"/>
          </a:graphicData>
        </a:graphic>
      </p:graphicFrame>
      <p:sp>
        <p:nvSpPr>
          <p:cNvPr id="92" name="Text Placeholder 12">
            <a:extLst>
              <a:ext uri="{FF2B5EF4-FFF2-40B4-BE49-F238E27FC236}">
                <a16:creationId xmlns:a16="http://schemas.microsoft.com/office/drawing/2014/main" id="{27E8A162-17B4-3024-052C-1AC4121196C8}"/>
              </a:ext>
            </a:extLst>
          </p:cNvPr>
          <p:cNvSpPr>
            <a:spLocks noGrp="1"/>
          </p:cNvSpPr>
          <p:nvPr>
            <p:custDataLst>
              <p:tags r:id="rId36"/>
            </p:custDataLst>
          </p:nvPr>
        </p:nvSpPr>
        <p:spPr bwMode="auto">
          <a:xfrm>
            <a:off x="174845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93" name="Text Placeholder 12">
            <a:extLst>
              <a:ext uri="{FF2B5EF4-FFF2-40B4-BE49-F238E27FC236}">
                <a16:creationId xmlns:a16="http://schemas.microsoft.com/office/drawing/2014/main" id="{9B2E3AF3-67EA-DF64-2148-0F5A33418147}"/>
              </a:ext>
            </a:extLst>
          </p:cNvPr>
          <p:cNvSpPr>
            <a:spLocks noGrp="1"/>
          </p:cNvSpPr>
          <p:nvPr>
            <p:custDataLst>
              <p:tags r:id="rId37"/>
            </p:custDataLst>
          </p:nvPr>
        </p:nvSpPr>
        <p:spPr bwMode="auto">
          <a:xfrm>
            <a:off x="727054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21</a:t>
            </a:r>
            <a:endParaRPr kumimoji="0" lang="ja-JP" altLang="en-US" sz="800" b="0" dirty="0">
              <a:latin typeface="+mj-lt"/>
              <a:sym typeface="+mn-lt"/>
            </a:endParaRPr>
          </a:p>
        </p:txBody>
      </p:sp>
      <p:sp>
        <p:nvSpPr>
          <p:cNvPr id="94" name="Text Placeholder 12">
            <a:extLst>
              <a:ext uri="{FF2B5EF4-FFF2-40B4-BE49-F238E27FC236}">
                <a16:creationId xmlns:a16="http://schemas.microsoft.com/office/drawing/2014/main" id="{B73639EF-A3BD-A200-F26C-DD55B7081758}"/>
              </a:ext>
            </a:extLst>
          </p:cNvPr>
          <p:cNvSpPr>
            <a:spLocks noGrp="1"/>
          </p:cNvSpPr>
          <p:nvPr>
            <p:custDataLst>
              <p:tags r:id="rId38"/>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96" name="Text Placeholder 12">
            <a:extLst>
              <a:ext uri="{FF2B5EF4-FFF2-40B4-BE49-F238E27FC236}">
                <a16:creationId xmlns:a16="http://schemas.microsoft.com/office/drawing/2014/main" id="{EF3B5BC8-8123-667B-9D2D-528771FC8873}"/>
              </a:ext>
            </a:extLst>
          </p:cNvPr>
          <p:cNvSpPr>
            <a:spLocks noGrp="1"/>
          </p:cNvSpPr>
          <p:nvPr>
            <p:custDataLst>
              <p:tags r:id="rId39"/>
            </p:custDataLst>
          </p:nvPr>
        </p:nvSpPr>
        <p:spPr bwMode="auto">
          <a:xfrm>
            <a:off x="20510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97" name="Text Placeholder 12">
            <a:extLst>
              <a:ext uri="{FF2B5EF4-FFF2-40B4-BE49-F238E27FC236}">
                <a16:creationId xmlns:a16="http://schemas.microsoft.com/office/drawing/2014/main" id="{94669822-62DA-99AE-F192-80BB59203C74}"/>
              </a:ext>
            </a:extLst>
          </p:cNvPr>
          <p:cNvSpPr>
            <a:spLocks noGrp="1"/>
          </p:cNvSpPr>
          <p:nvPr>
            <p:custDataLst>
              <p:tags r:id="rId40"/>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98" name="Text Placeholder 12">
            <a:extLst>
              <a:ext uri="{FF2B5EF4-FFF2-40B4-BE49-F238E27FC236}">
                <a16:creationId xmlns:a16="http://schemas.microsoft.com/office/drawing/2014/main" id="{E35AAECF-AE9D-2F24-B6BD-0055E961F811}"/>
              </a:ext>
            </a:extLst>
          </p:cNvPr>
          <p:cNvSpPr>
            <a:spLocks noGrp="1"/>
          </p:cNvSpPr>
          <p:nvPr>
            <p:custDataLst>
              <p:tags r:id="rId41"/>
            </p:custDataLst>
          </p:nvPr>
        </p:nvSpPr>
        <p:spPr bwMode="auto">
          <a:xfrm>
            <a:off x="267939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100" name="Text Placeholder 12">
            <a:extLst>
              <a:ext uri="{FF2B5EF4-FFF2-40B4-BE49-F238E27FC236}">
                <a16:creationId xmlns:a16="http://schemas.microsoft.com/office/drawing/2014/main" id="{C459C16B-9E8A-09FF-5FA4-CACE8065B655}"/>
              </a:ext>
            </a:extLst>
          </p:cNvPr>
          <p:cNvSpPr>
            <a:spLocks noGrp="1"/>
          </p:cNvSpPr>
          <p:nvPr>
            <p:custDataLst>
              <p:tags r:id="rId42"/>
            </p:custDataLst>
          </p:nvPr>
        </p:nvSpPr>
        <p:spPr bwMode="auto">
          <a:xfrm>
            <a:off x="142460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101" name="Text Placeholder 12">
            <a:extLst>
              <a:ext uri="{FF2B5EF4-FFF2-40B4-BE49-F238E27FC236}">
                <a16:creationId xmlns:a16="http://schemas.microsoft.com/office/drawing/2014/main" id="{F4B84244-5A92-6C03-809B-67179B94A763}"/>
              </a:ext>
            </a:extLst>
          </p:cNvPr>
          <p:cNvSpPr>
            <a:spLocks noGrp="1"/>
          </p:cNvSpPr>
          <p:nvPr>
            <p:custDataLst>
              <p:tags r:id="rId43"/>
            </p:custDataLst>
          </p:nvPr>
        </p:nvSpPr>
        <p:spPr bwMode="auto">
          <a:xfrm>
            <a:off x="237013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103" name="Text Placeholder 12">
            <a:extLst>
              <a:ext uri="{FF2B5EF4-FFF2-40B4-BE49-F238E27FC236}">
                <a16:creationId xmlns:a16="http://schemas.microsoft.com/office/drawing/2014/main" id="{C4A4B354-880C-D3FB-4C66-2A2B76FDBABA}"/>
              </a:ext>
            </a:extLst>
          </p:cNvPr>
          <p:cNvSpPr>
            <a:spLocks noGrp="1"/>
          </p:cNvSpPr>
          <p:nvPr>
            <p:custDataLst>
              <p:tags r:id="rId44"/>
            </p:custDataLst>
          </p:nvPr>
        </p:nvSpPr>
        <p:spPr bwMode="auto">
          <a:xfrm>
            <a:off x="298865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105" name="Text Placeholder 12">
            <a:extLst>
              <a:ext uri="{FF2B5EF4-FFF2-40B4-BE49-F238E27FC236}">
                <a16:creationId xmlns:a16="http://schemas.microsoft.com/office/drawing/2014/main" id="{DF16D7E8-95D3-BF02-5447-A4EF17E54A55}"/>
              </a:ext>
            </a:extLst>
          </p:cNvPr>
          <p:cNvSpPr>
            <a:spLocks noGrp="1"/>
          </p:cNvSpPr>
          <p:nvPr>
            <p:custDataLst>
              <p:tags r:id="rId45"/>
            </p:custDataLst>
          </p:nvPr>
        </p:nvSpPr>
        <p:spPr bwMode="auto">
          <a:xfrm>
            <a:off x="329380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110" name="Text Placeholder 12">
            <a:extLst>
              <a:ext uri="{FF2B5EF4-FFF2-40B4-BE49-F238E27FC236}">
                <a16:creationId xmlns:a16="http://schemas.microsoft.com/office/drawing/2014/main" id="{66869739-3257-4F53-E54E-E33E59FF0AFE}"/>
              </a:ext>
            </a:extLst>
          </p:cNvPr>
          <p:cNvSpPr>
            <a:spLocks noGrp="1"/>
          </p:cNvSpPr>
          <p:nvPr>
            <p:custDataLst>
              <p:tags r:id="rId46"/>
            </p:custDataLst>
          </p:nvPr>
        </p:nvSpPr>
        <p:spPr bwMode="auto">
          <a:xfrm>
            <a:off x="360645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111" name="Text Placeholder 12">
            <a:extLst>
              <a:ext uri="{FF2B5EF4-FFF2-40B4-BE49-F238E27FC236}">
                <a16:creationId xmlns:a16="http://schemas.microsoft.com/office/drawing/2014/main" id="{8CA8E2FB-373F-FAFD-2406-563AE2E4648B}"/>
              </a:ext>
            </a:extLst>
          </p:cNvPr>
          <p:cNvSpPr>
            <a:spLocks noGrp="1"/>
          </p:cNvSpPr>
          <p:nvPr>
            <p:custDataLst>
              <p:tags r:id="rId47"/>
            </p:custDataLst>
          </p:nvPr>
        </p:nvSpPr>
        <p:spPr bwMode="auto">
          <a:xfrm>
            <a:off x="391377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113" name="Text Placeholder 12">
            <a:extLst>
              <a:ext uri="{FF2B5EF4-FFF2-40B4-BE49-F238E27FC236}">
                <a16:creationId xmlns:a16="http://schemas.microsoft.com/office/drawing/2014/main" id="{15A1AF42-83EF-E70A-525A-54F580744DFE}"/>
              </a:ext>
            </a:extLst>
          </p:cNvPr>
          <p:cNvSpPr>
            <a:spLocks noGrp="1"/>
          </p:cNvSpPr>
          <p:nvPr>
            <p:custDataLst>
              <p:tags r:id="rId48"/>
            </p:custDataLst>
          </p:nvPr>
        </p:nvSpPr>
        <p:spPr bwMode="auto">
          <a:xfrm>
            <a:off x="422110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114" name="Text Placeholder 12">
            <a:extLst>
              <a:ext uri="{FF2B5EF4-FFF2-40B4-BE49-F238E27FC236}">
                <a16:creationId xmlns:a16="http://schemas.microsoft.com/office/drawing/2014/main" id="{10AB59E8-CBA4-3B6F-3BFF-C4E90B200AB1}"/>
              </a:ext>
            </a:extLst>
          </p:cNvPr>
          <p:cNvSpPr>
            <a:spLocks noGrp="1"/>
          </p:cNvSpPr>
          <p:nvPr>
            <p:custDataLst>
              <p:tags r:id="rId49"/>
            </p:custDataLst>
          </p:nvPr>
        </p:nvSpPr>
        <p:spPr bwMode="auto">
          <a:xfrm>
            <a:off x="452843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115" name="Text Placeholder 12">
            <a:extLst>
              <a:ext uri="{FF2B5EF4-FFF2-40B4-BE49-F238E27FC236}">
                <a16:creationId xmlns:a16="http://schemas.microsoft.com/office/drawing/2014/main" id="{E1D62DD1-1D6C-3632-75DE-1F02C6C34766}"/>
              </a:ext>
            </a:extLst>
          </p:cNvPr>
          <p:cNvSpPr>
            <a:spLocks noGrp="1"/>
          </p:cNvSpPr>
          <p:nvPr>
            <p:custDataLst>
              <p:tags r:id="rId50"/>
            </p:custDataLst>
          </p:nvPr>
        </p:nvSpPr>
        <p:spPr bwMode="auto">
          <a:xfrm>
            <a:off x="577637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latin typeface="+mj-lt"/>
              </a:rPr>
              <a:pPr algn="ctr">
                <a:spcBef>
                  <a:spcPct val="0"/>
                </a:spcBef>
                <a:spcAft>
                  <a:spcPct val="0"/>
                </a:spcAft>
              </a:pPr>
              <a:t>16</a:t>
            </a:fld>
            <a:endParaRPr kumimoji="0" lang="ja-JP" altLang="en-US" sz="800" b="0" dirty="0">
              <a:latin typeface="+mj-lt"/>
              <a:sym typeface="+mn-lt"/>
            </a:endParaRPr>
          </a:p>
        </p:txBody>
      </p:sp>
      <p:sp>
        <p:nvSpPr>
          <p:cNvPr id="116" name="Text Placeholder 12">
            <a:extLst>
              <a:ext uri="{FF2B5EF4-FFF2-40B4-BE49-F238E27FC236}">
                <a16:creationId xmlns:a16="http://schemas.microsoft.com/office/drawing/2014/main" id="{5D30C6EB-7392-1991-362F-B0EBA5527B48}"/>
              </a:ext>
            </a:extLst>
          </p:cNvPr>
          <p:cNvSpPr>
            <a:spLocks noGrp="1"/>
          </p:cNvSpPr>
          <p:nvPr>
            <p:custDataLst>
              <p:tags r:id="rId51"/>
            </p:custDataLst>
          </p:nvPr>
        </p:nvSpPr>
        <p:spPr bwMode="auto">
          <a:xfrm>
            <a:off x="484262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117" name="Text Placeholder 12">
            <a:extLst>
              <a:ext uri="{FF2B5EF4-FFF2-40B4-BE49-F238E27FC236}">
                <a16:creationId xmlns:a16="http://schemas.microsoft.com/office/drawing/2014/main" id="{9009FD1B-31D7-DAAE-38B6-F3DB1B324D6F}"/>
              </a:ext>
            </a:extLst>
          </p:cNvPr>
          <p:cNvSpPr>
            <a:spLocks noGrp="1"/>
          </p:cNvSpPr>
          <p:nvPr>
            <p:custDataLst>
              <p:tags r:id="rId52"/>
            </p:custDataLst>
          </p:nvPr>
        </p:nvSpPr>
        <p:spPr bwMode="auto">
          <a:xfrm>
            <a:off x="514742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118" name="Text Placeholder 12">
            <a:extLst>
              <a:ext uri="{FF2B5EF4-FFF2-40B4-BE49-F238E27FC236}">
                <a16:creationId xmlns:a16="http://schemas.microsoft.com/office/drawing/2014/main" id="{C80FCE62-4C58-EAC8-174E-0EC924FBC8B1}"/>
              </a:ext>
            </a:extLst>
          </p:cNvPr>
          <p:cNvSpPr>
            <a:spLocks noGrp="1"/>
          </p:cNvSpPr>
          <p:nvPr>
            <p:custDataLst>
              <p:tags r:id="rId53"/>
            </p:custDataLst>
          </p:nvPr>
        </p:nvSpPr>
        <p:spPr bwMode="auto">
          <a:xfrm>
            <a:off x="54619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119" name="Text Placeholder 12">
            <a:extLst>
              <a:ext uri="{FF2B5EF4-FFF2-40B4-BE49-F238E27FC236}">
                <a16:creationId xmlns:a16="http://schemas.microsoft.com/office/drawing/2014/main" id="{71E98A08-AFE7-7541-7100-4ECAC9494E7C}"/>
              </a:ext>
            </a:extLst>
          </p:cNvPr>
          <p:cNvSpPr>
            <a:spLocks noGrp="1"/>
          </p:cNvSpPr>
          <p:nvPr>
            <p:custDataLst>
              <p:tags r:id="rId54"/>
            </p:custDataLst>
          </p:nvPr>
        </p:nvSpPr>
        <p:spPr bwMode="auto">
          <a:xfrm>
            <a:off x="608616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120" name="Text Placeholder 12">
            <a:extLst>
              <a:ext uri="{FF2B5EF4-FFF2-40B4-BE49-F238E27FC236}">
                <a16:creationId xmlns:a16="http://schemas.microsoft.com/office/drawing/2014/main" id="{051BF15C-0B3B-4493-2428-4DC0E70B48FB}"/>
              </a:ext>
            </a:extLst>
          </p:cNvPr>
          <p:cNvSpPr>
            <a:spLocks noGrp="1"/>
          </p:cNvSpPr>
          <p:nvPr>
            <p:custDataLst>
              <p:tags r:id="rId55"/>
            </p:custDataLst>
          </p:nvPr>
        </p:nvSpPr>
        <p:spPr bwMode="auto">
          <a:xfrm>
            <a:off x="638258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latin typeface="+mj-lt"/>
              </a:rPr>
              <a:pPr/>
              <a:t>18</a:t>
            </a:fld>
            <a:endParaRPr kumimoji="0" lang="ja-JP" altLang="en-US" sz="800" b="0" dirty="0">
              <a:latin typeface="+mj-lt"/>
              <a:sym typeface="+mn-lt"/>
            </a:endParaRPr>
          </a:p>
        </p:txBody>
      </p:sp>
      <p:sp>
        <p:nvSpPr>
          <p:cNvPr id="125" name="Text Placeholder 12">
            <a:extLst>
              <a:ext uri="{FF2B5EF4-FFF2-40B4-BE49-F238E27FC236}">
                <a16:creationId xmlns:a16="http://schemas.microsoft.com/office/drawing/2014/main" id="{4E37E4FC-A154-0C3D-5F6F-1500D790FFC2}"/>
              </a:ext>
            </a:extLst>
          </p:cNvPr>
          <p:cNvSpPr>
            <a:spLocks noGrp="1"/>
          </p:cNvSpPr>
          <p:nvPr>
            <p:custDataLst>
              <p:tags r:id="rId56"/>
            </p:custDataLst>
          </p:nvPr>
        </p:nvSpPr>
        <p:spPr bwMode="auto">
          <a:xfrm>
            <a:off x="670105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latin typeface="+mj-lt"/>
              </a:rPr>
              <a:pPr/>
              <a:t>19</a:t>
            </a:fld>
            <a:endParaRPr kumimoji="0" lang="ja-JP" altLang="en-US" sz="800" b="0" dirty="0">
              <a:latin typeface="+mj-lt"/>
              <a:sym typeface="+mn-lt"/>
            </a:endParaRPr>
          </a:p>
        </p:txBody>
      </p:sp>
      <p:sp>
        <p:nvSpPr>
          <p:cNvPr id="126" name="Text Placeholder 12">
            <a:extLst>
              <a:ext uri="{FF2B5EF4-FFF2-40B4-BE49-F238E27FC236}">
                <a16:creationId xmlns:a16="http://schemas.microsoft.com/office/drawing/2014/main" id="{3D794657-EDF7-1D38-D3E1-B939C9F4EF45}"/>
              </a:ext>
            </a:extLst>
          </p:cNvPr>
          <p:cNvSpPr>
            <a:spLocks noGrp="1"/>
          </p:cNvSpPr>
          <p:nvPr>
            <p:custDataLst>
              <p:tags r:id="rId57"/>
            </p:custDataLst>
          </p:nvPr>
        </p:nvSpPr>
        <p:spPr bwMode="auto">
          <a:xfrm>
            <a:off x="701952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latin typeface="+mj-lt"/>
              </a:rPr>
              <a:pPr/>
              <a:t>20</a:t>
            </a:fld>
            <a:endParaRPr kumimoji="0" lang="ja-JP" altLang="en-US" sz="800" b="0" dirty="0">
              <a:latin typeface="+mj-lt"/>
              <a:sym typeface="+mn-lt"/>
            </a:endParaRPr>
          </a:p>
        </p:txBody>
      </p:sp>
      <p:sp>
        <p:nvSpPr>
          <p:cNvPr id="127" name="Text Placeholder 12">
            <a:extLst>
              <a:ext uri="{FF2B5EF4-FFF2-40B4-BE49-F238E27FC236}">
                <a16:creationId xmlns:a16="http://schemas.microsoft.com/office/drawing/2014/main" id="{6C74E9AE-A922-A65C-E0B3-543DDB1CCB2E}"/>
              </a:ext>
            </a:extLst>
          </p:cNvPr>
          <p:cNvSpPr>
            <a:spLocks noGrp="1"/>
          </p:cNvSpPr>
          <p:nvPr>
            <p:custDataLst>
              <p:tags r:id="rId58"/>
            </p:custDataLst>
          </p:nvPr>
        </p:nvSpPr>
        <p:spPr bwMode="auto">
          <a:xfrm>
            <a:off x="7578555"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2022</a:t>
            </a:r>
            <a:endParaRPr kumimoji="0" lang="ja-JP" altLang="en-US" sz="800" b="0" dirty="0">
              <a:latin typeface="+mj-lt"/>
              <a:sym typeface="+mn-lt"/>
            </a:endParaRPr>
          </a:p>
        </p:txBody>
      </p:sp>
    </p:spTree>
    <p:extLst>
      <p:ext uri="{BB962C8B-B14F-4D97-AF65-F5344CB8AC3E}">
        <p14:creationId xmlns:p14="http://schemas.microsoft.com/office/powerpoint/2010/main" val="29021581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1088479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厚生労働省とマレーシア保健省の協力覚書（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月に、厚生労働省とマレーシア保健省が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endParaRPr lang="en-US" altLang="ja-JP" sz="105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公的健康保険制度とユニバーサル・ヘルス・カバレッジ</a:t>
            </a:r>
          </a:p>
          <a:p>
            <a:pPr marL="269875" algn="just">
              <a:lnSpc>
                <a:spcPct val="110000"/>
              </a:lnSpc>
              <a:spcAft>
                <a:spcPts val="300"/>
              </a:spcAft>
              <a:buClr>
                <a:srgbClr val="868686"/>
              </a:buClr>
              <a:buSzPct val="90000"/>
            </a:pPr>
            <a:r>
              <a:rPr lang="ja-JP" altLang="en-US" sz="1050" dirty="0">
                <a:solidFill>
                  <a:schemeClr val="tx1"/>
                </a:solidFill>
              </a:rPr>
              <a:t>栄養</a:t>
            </a:r>
          </a:p>
          <a:p>
            <a:pPr marL="269875" algn="just">
              <a:lnSpc>
                <a:spcPct val="110000"/>
              </a:lnSpc>
              <a:spcAft>
                <a:spcPts val="300"/>
              </a:spcAft>
              <a:buClr>
                <a:srgbClr val="868686"/>
              </a:buClr>
              <a:buSzPct val="90000"/>
            </a:pPr>
            <a:r>
              <a:rPr lang="ja-JP" altLang="en-US" sz="1050" dirty="0">
                <a:solidFill>
                  <a:schemeClr val="tx1"/>
                </a:solidFill>
              </a:rPr>
              <a:t>先端医療技術</a:t>
            </a:r>
          </a:p>
          <a:p>
            <a:pPr marL="269875" algn="just">
              <a:lnSpc>
                <a:spcPct val="110000"/>
              </a:lnSpc>
              <a:spcAft>
                <a:spcPts val="300"/>
              </a:spcAft>
              <a:buClr>
                <a:srgbClr val="868686"/>
              </a:buClr>
              <a:buSzPct val="90000"/>
            </a:pPr>
            <a:r>
              <a:rPr lang="ja-JP" altLang="en-US" sz="1050" dirty="0">
                <a:solidFill>
                  <a:schemeClr val="tx1"/>
                </a:solidFill>
              </a:rPr>
              <a:t>生物製剤、伝統医薬品を含めた医薬品</a:t>
            </a:r>
          </a:p>
          <a:p>
            <a:pPr marL="269875" algn="just">
              <a:lnSpc>
                <a:spcPct val="110000"/>
              </a:lnSpc>
              <a:spcAft>
                <a:spcPts val="300"/>
              </a:spcAft>
              <a:buClr>
                <a:srgbClr val="868686"/>
              </a:buClr>
              <a:buSzPct val="90000"/>
            </a:pPr>
            <a:r>
              <a:rPr lang="ja-JP" altLang="en-US" sz="1050" dirty="0">
                <a:solidFill>
                  <a:schemeClr val="tx1"/>
                </a:solidFill>
              </a:rPr>
              <a:t>健康補助食品</a:t>
            </a:r>
          </a:p>
          <a:p>
            <a:pPr marL="269875" algn="just">
              <a:lnSpc>
                <a:spcPct val="110000"/>
              </a:lnSpc>
              <a:spcAft>
                <a:spcPts val="300"/>
              </a:spcAft>
              <a:buClr>
                <a:srgbClr val="868686"/>
              </a:buClr>
              <a:buSzPct val="90000"/>
            </a:pPr>
            <a:r>
              <a:rPr lang="ja-JP" altLang="en-US" sz="1050" dirty="0">
                <a:solidFill>
                  <a:schemeClr val="tx1"/>
                </a:solidFill>
              </a:rPr>
              <a:t>化粧品</a:t>
            </a:r>
          </a:p>
          <a:p>
            <a:pPr marL="269875" algn="just">
              <a:lnSpc>
                <a:spcPct val="110000"/>
              </a:lnSpc>
              <a:spcAft>
                <a:spcPts val="300"/>
              </a:spcAft>
              <a:buClr>
                <a:srgbClr val="868686"/>
              </a:buClr>
              <a:buSzPct val="90000"/>
            </a:pPr>
            <a:r>
              <a:rPr lang="ja-JP" altLang="en-US" sz="1050" dirty="0">
                <a:solidFill>
                  <a:schemeClr val="tx1"/>
                </a:solidFill>
              </a:rPr>
              <a:t>細胞・遺伝子治療製品（</a:t>
            </a:r>
            <a:r>
              <a:rPr lang="en-US" altLang="ja-JP" sz="1050" dirty="0">
                <a:solidFill>
                  <a:schemeClr val="tx1"/>
                </a:solidFill>
              </a:rPr>
              <a:t>CGTP</a:t>
            </a:r>
            <a:r>
              <a:rPr lang="ja-JP" altLang="en-US" sz="1050" dirty="0">
                <a:solidFill>
                  <a:schemeClr val="tx1"/>
                </a:solidFill>
              </a:rPr>
              <a:t>）</a:t>
            </a:r>
          </a:p>
          <a:p>
            <a:pPr marL="269875" algn="just">
              <a:lnSpc>
                <a:spcPct val="110000"/>
              </a:lnSpc>
              <a:spcAft>
                <a:spcPts val="300"/>
              </a:spcAft>
              <a:buClr>
                <a:srgbClr val="868686"/>
              </a:buClr>
              <a:buSzPct val="90000"/>
            </a:pPr>
            <a:r>
              <a:rPr lang="ja-JP" altLang="en-US" sz="1050" dirty="0">
                <a:solidFill>
                  <a:schemeClr val="tx1"/>
                </a:solidFill>
              </a:rPr>
              <a:t>医療機器</a:t>
            </a:r>
          </a:p>
          <a:p>
            <a:pPr marL="269875" algn="just">
              <a:lnSpc>
                <a:spcPct val="110000"/>
              </a:lnSpc>
              <a:spcAft>
                <a:spcPts val="300"/>
              </a:spcAft>
              <a:buClr>
                <a:srgbClr val="868686"/>
              </a:buClr>
              <a:buSzPct val="90000"/>
            </a:pPr>
            <a:r>
              <a:rPr lang="ja-JP" altLang="en-US" sz="1050" dirty="0">
                <a:solidFill>
                  <a:schemeClr val="tx1"/>
                </a:solidFill>
              </a:rPr>
              <a:t>疾病管理と監督</a:t>
            </a:r>
          </a:p>
          <a:p>
            <a:pPr marL="269875" algn="just">
              <a:lnSpc>
                <a:spcPct val="110000"/>
              </a:lnSpc>
              <a:spcAft>
                <a:spcPts val="300"/>
              </a:spcAft>
              <a:buClr>
                <a:srgbClr val="868686"/>
              </a:buClr>
              <a:buSzPct val="90000"/>
            </a:pPr>
            <a:r>
              <a:rPr lang="ja-JP" altLang="en-US" sz="1050" dirty="0">
                <a:solidFill>
                  <a:schemeClr val="tx1"/>
                </a:solidFill>
              </a:rPr>
              <a:t>医療・保健専門家の養成</a:t>
            </a:r>
          </a:p>
          <a:p>
            <a:pPr marL="269875" algn="just">
              <a:lnSpc>
                <a:spcPct val="110000"/>
              </a:lnSpc>
              <a:spcAft>
                <a:spcPts val="300"/>
              </a:spcAft>
              <a:buClr>
                <a:srgbClr val="868686"/>
              </a:buClr>
              <a:buSzPct val="90000"/>
            </a:pPr>
            <a:r>
              <a:rPr lang="ja-JP" altLang="en-US" sz="1050" dirty="0">
                <a:solidFill>
                  <a:schemeClr val="tx1"/>
                </a:solidFill>
              </a:rPr>
              <a:t>医療・保健の研究開発</a:t>
            </a:r>
          </a:p>
          <a:p>
            <a:pPr marL="269875" algn="just">
              <a:lnSpc>
                <a:spcPct val="110000"/>
              </a:lnSpc>
              <a:spcAft>
                <a:spcPts val="300"/>
              </a:spcAft>
              <a:buClr>
                <a:srgbClr val="868686"/>
              </a:buClr>
              <a:buSzPct val="90000"/>
            </a:pPr>
            <a:r>
              <a:rPr lang="ja-JP" altLang="en-US" sz="1050" dirty="0">
                <a:solidFill>
                  <a:schemeClr val="tx1"/>
                </a:solidFill>
              </a:rPr>
              <a:t>その他に両参加者間で相互に取り決めるところのヘルスケアに関する</a:t>
            </a:r>
            <a:br>
              <a:rPr lang="en-US" altLang="ja-JP" sz="1050" dirty="0">
                <a:solidFill>
                  <a:schemeClr val="tx1"/>
                </a:solidFill>
              </a:rPr>
            </a:br>
            <a:r>
              <a:rPr lang="ja-JP" altLang="en-US" sz="1050" dirty="0">
                <a:solidFill>
                  <a:schemeClr val="tx1"/>
                </a:solidFill>
              </a:rPr>
              <a:t>協力分野</a:t>
            </a:r>
            <a:endParaRPr lang="en-US" altLang="ja-JP" sz="105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協力の具体的内容について練り、プロジェクト、プログラムおよび</a:t>
            </a:r>
            <a:r>
              <a:rPr lang="en-US" altLang="ja-JP" sz="1050" dirty="0">
                <a:solidFill>
                  <a:schemeClr val="tx1"/>
                </a:solidFill>
              </a:rPr>
              <a:t>/</a:t>
            </a:r>
            <a:r>
              <a:rPr lang="ja-JP" altLang="en-US" sz="1050" dirty="0">
                <a:solidFill>
                  <a:schemeClr val="tx1"/>
                </a:solidFill>
              </a:rPr>
              <a:t>あるいは活動を特定し、また本協力覚書の実施を監督するために、共同技術作業グループ（</a:t>
            </a:r>
            <a:r>
              <a:rPr lang="en-US" altLang="ja-JP" sz="1050" dirty="0">
                <a:solidFill>
                  <a:schemeClr val="tx1"/>
                </a:solidFill>
              </a:rPr>
              <a:t>JTWG</a:t>
            </a:r>
            <a:r>
              <a:rPr lang="ja-JP" altLang="en-US" sz="1050" dirty="0">
                <a:solidFill>
                  <a:schemeClr val="tx1"/>
                </a:solidFill>
              </a:rPr>
              <a:t>）を設立する。</a:t>
            </a:r>
          </a:p>
        </p:txBody>
      </p:sp>
      <p:sp>
        <p:nvSpPr>
          <p:cNvPr id="37" name="円/楕円 36"/>
          <p:cNvSpPr/>
          <p:nvPr/>
        </p:nvSpPr>
        <p:spPr>
          <a:xfrm>
            <a:off x="5076725" y="279116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300527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21939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3350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4762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386173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0758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428996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450408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日本国厚生労働省とマレーシア政府間のヘルスケア分野における</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協力に関する覚書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436411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月、マレーシア保健大臣の来日に合わせて結ばれた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ヘルスケア分野における協力に関する覚書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74" name="円/楕円 73"/>
          <p:cNvSpPr/>
          <p:nvPr/>
        </p:nvSpPr>
        <p:spPr>
          <a:xfrm>
            <a:off x="5076725" y="471819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5076725" y="49323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5076725" y="514642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p:cNvSpPr txBox="1"/>
          <p:nvPr/>
        </p:nvSpPr>
        <p:spPr>
          <a:xfrm>
            <a:off x="5053809" y="2564904"/>
            <a:ext cx="538609"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協力分野</a:t>
            </a:r>
          </a:p>
        </p:txBody>
      </p:sp>
      <p:sp>
        <p:nvSpPr>
          <p:cNvPr id="78" name="テキスト ボックス 77"/>
          <p:cNvSpPr txBox="1"/>
          <p:nvPr/>
        </p:nvSpPr>
        <p:spPr>
          <a:xfrm>
            <a:off x="5053809" y="5643681"/>
            <a:ext cx="402354"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進め方</a:t>
            </a:r>
          </a:p>
        </p:txBody>
      </p:sp>
    </p:spTree>
    <p:extLst>
      <p:ext uri="{BB962C8B-B14F-4D97-AF65-F5344CB8AC3E}">
        <p14:creationId xmlns:p14="http://schemas.microsoft.com/office/powerpoint/2010/main" val="11852325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F0CDD0B-268C-4A70-843C-17B7F981A436}"/>
              </a:ext>
            </a:extLst>
          </p:cNvPr>
          <p:cNvGraphicFramePr>
            <a:graphicFrameLocks noChangeAspect="1"/>
          </p:cNvGraphicFramePr>
          <p:nvPr>
            <p:custDataLst>
              <p:tags r:id="rId1"/>
            </p:custDataLst>
            <p:extLst>
              <p:ext uri="{D42A27DB-BD31-4B8C-83A1-F6EECF244321}">
                <p14:modId xmlns:p14="http://schemas.microsoft.com/office/powerpoint/2010/main" val="182881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FF0CDD0B-268C-4A70-843C-17B7F981A4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349235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5CD318A-AF92-44D1-803A-BB738EE0DEE9}"/>
              </a:ext>
            </a:extLst>
          </p:cNvPr>
          <p:cNvGraphicFramePr>
            <a:graphicFrameLocks noChangeAspect="1"/>
          </p:cNvGraphicFramePr>
          <p:nvPr>
            <p:custDataLst>
              <p:tags r:id="rId1"/>
            </p:custDataLst>
            <p:extLst>
              <p:ext uri="{D42A27DB-BD31-4B8C-83A1-F6EECF244321}">
                <p14:modId xmlns:p14="http://schemas.microsoft.com/office/powerpoint/2010/main" val="2452315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5CD318A-AF92-44D1-803A-BB738EE0DE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700076"/>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097145903"/>
              </p:ext>
            </p:extLst>
          </p:nvPr>
        </p:nvGraphicFramePr>
        <p:xfrm>
          <a:off x="704528" y="3140968"/>
          <a:ext cx="8496000" cy="3312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における透析医療の推進－マレーシアにおける展開モデル事業－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NCGM</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マレーシアにおける透析医療の技術革新と臨床工学技士制度の導入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73626753"/>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NCGM</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マレーシアにおける透析医療の技術革新と臨床工学技士制度の導入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47553985"/>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マレーシアおよびインドネシアでのサイバニクス治療拡充に向けた、有資格者育成プログラムおよび遠隔ニューロリハビリテーション研修</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0674845"/>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マレーシアを中心にした</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APAC</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カ国）における小児リハビリテーション領域でのサイバニクス治療に関する臨床技術強化、及び資格者育成事業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237077427"/>
                  </a:ext>
                </a:extLst>
              </a:tr>
            </a:tbl>
          </a:graphicData>
        </a:graphic>
      </p:graphicFrame>
      <p:sp>
        <p:nvSpPr>
          <p:cNvPr id="9" name="Rectangle 6"/>
          <p:cNvSpPr>
            <a:spLocks noChangeArrowheads="1"/>
          </p:cNvSpPr>
          <p:nvPr/>
        </p:nvSpPr>
        <p:spPr bwMode="auto">
          <a:xfrm>
            <a:off x="704528" y="28529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628800"/>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7527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70007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700808"/>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endPar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2" name="角丸四角形 21"/>
          <p:cNvSpPr/>
          <p:nvPr/>
        </p:nvSpPr>
        <p:spPr>
          <a:xfrm>
            <a:off x="1712640" y="2117148"/>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117148"/>
            <a:ext cx="1942092"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117124"/>
            <a:ext cx="993772"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マレーシアを対象とした事業</a:t>
            </a:r>
          </a:p>
        </p:txBody>
      </p:sp>
      <p:sp>
        <p:nvSpPr>
          <p:cNvPr id="32" name="正方形/長方形 31"/>
          <p:cNvSpPr/>
          <p:nvPr/>
        </p:nvSpPr>
        <p:spPr>
          <a:xfrm>
            <a:off x="5225605" y="2234962"/>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　　</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31840" y="2163871"/>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66086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extLst>
              <p:ext uri="{D42A27DB-BD31-4B8C-83A1-F6EECF244321}">
                <p14:modId xmlns:p14="http://schemas.microsoft.com/office/powerpoint/2010/main" val="316392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9" name="オブジェクト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「大学の世界展開力強化事業」においては、神戸大学、大阪大学と、マレーシアの国際医科大学等が連携している。</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「大学の世界展開力強化事業 </a:t>
            </a:r>
            <a:r>
              <a:rPr lang="en-US" altLang="ja-JP" sz="800" dirty="0"/>
              <a:t>ASEAN</a:t>
            </a:r>
            <a:r>
              <a:rPr lang="ja-JP" altLang="en-US" sz="800" dirty="0"/>
              <a:t>対象プログラム（</a:t>
            </a:r>
            <a:r>
              <a:rPr lang="en-US" altLang="ja-JP" sz="800" dirty="0"/>
              <a:t>IUEP-ASEAN</a:t>
            </a:r>
            <a:r>
              <a:rPr lang="ja-JP" altLang="en-US" sz="800" dirty="0"/>
              <a:t>）」ホームページ、神戸大学大学院医学研究科大学の世界展開力強化事業 ホームページ</a:t>
            </a:r>
            <a:endParaRPr lang="en-US" altLang="ja-JP" sz="800" dirty="0"/>
          </a:p>
        </p:txBody>
      </p:sp>
      <p:graphicFrame>
        <p:nvGraphicFramePr>
          <p:cNvPr id="8" name="表 7"/>
          <p:cNvGraphicFramePr>
            <a:graphicFrameLocks noGrp="1"/>
          </p:cNvGraphicFramePr>
          <p:nvPr/>
        </p:nvGraphicFramePr>
        <p:xfrm>
          <a:off x="200023" y="2264937"/>
          <a:ext cx="9518860" cy="159611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11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インドネシア：インドネシア大学、ガジャマダ大学、アイルランガ大学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　等</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Rectangle 6"/>
          <p:cNvSpPr>
            <a:spLocks noChangeArrowheads="1"/>
          </p:cNvSpPr>
          <p:nvPr/>
        </p:nvSpPr>
        <p:spPr bwMode="auto">
          <a:xfrm>
            <a:off x="200472" y="1992637"/>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48622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70141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954686383"/>
              </p:ext>
            </p:extLst>
          </p:nvPr>
        </p:nvGraphicFramePr>
        <p:xfrm>
          <a:off x="200023" y="1061873"/>
          <a:ext cx="9508778" cy="5535479"/>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5173">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181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　児童の生活質向上を目指した学校保健指導研修</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保健省、教育省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研修　漢方薬および代替・補完医学</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 伝統・補完医学課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第三国研修「東南アジア向け発生源における鳥インフルエンザ診断」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t>個別案件</a:t>
                      </a:r>
                      <a:endParaRPr lang="en-US" altLang="zh-TW" sz="1000" dirty="0"/>
                    </a:p>
                    <a:p>
                      <a:pPr algn="ctr" fontAlgn="ctr"/>
                      <a:r>
                        <a:rPr lang="ja-JP" altLang="en-US" sz="900" dirty="0"/>
                        <a:t>（</a:t>
                      </a:r>
                      <a:r>
                        <a:rPr lang="zh-TW" altLang="en-US" sz="900" dirty="0"/>
                        <a:t>第三国研修</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農業省 農獣医局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高齢化社会に向けた地域社会に根ざしたプログラム及び社会的支援の構築プロジェクト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女性・家族・地域開発省社会福祉局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医療機器の規制システム</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医療機器庁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dirty="0"/>
                        <a:t>中小企業海外展開支援事業</a:t>
                      </a:r>
                      <a:r>
                        <a:rPr lang="ja-JP" altLang="en-US" sz="1000" dirty="0" err="1"/>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日本式介護予防技術・サービスの導入及び介護人材育成システムに関する案件化調査」（マレーシア）</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介護の森株式会社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保健衛生の専門家向け重金属曝露に係る健康影響評価手法</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医療機器産業の発展促進のための本邦機関との戦略的連携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マレーシア投資開発庁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被災者への心理的ケア</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兵庫県こころのケアセンター</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保健省プトラジャヤ病院</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　高齢者に対する健康管理</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食生活関連疾病予防のための食育アプローチ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197393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975627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latin typeface="HGP創英角ｺﾞｼｯｸUB" panose="020B0A00000000000000" pitchFamily="34" charset="-128"/>
              </a:rPr>
              <a:t>マレーシア／日本との関わり</a:t>
            </a:r>
            <a:endParaRPr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760240246"/>
              </p:ext>
            </p:extLst>
          </p:nvPr>
        </p:nvGraphicFramePr>
        <p:xfrm>
          <a:off x="200472" y="1700808"/>
          <a:ext cx="9504000" cy="428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成果概要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モバイル情報通信を使用した災害時の精神保健・心理社会的支援に関する研究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国立精神・神経医療研究センター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「心理的応急処置（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PFA</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）フィールド・ガイド」（</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）に基づき、災害時の精神保健・心理社会的支援（</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MHPSS</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）について平時・災害時を問わず、携帯電話や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でいつでも簡便に学べる遠隔教育コンテンツの制作</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マレーシアにおけるパイロット実施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ジャパン・</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キャンサー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リサーチ・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アジア国際共同臨床試験を通じた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DS-ALL</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における標準治療の開発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鹿児島大学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DS-ALL</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（ダウン症候群に合併した急性リンパ性白血病）に関する日本、シンガポール、マレーシア、台湾、香港の共同臨床試験の体制の確立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DS-ALL</a:t>
                      </a:r>
                      <a:r>
                        <a:rPr lang="ja-JP" altLang="en-US" sz="1000" dirty="0"/>
                        <a:t>症例についての分子遺伝学的異常の解析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2026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アセアン連携推進プログラム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感染症創薬の実現に向けた薬剤の至適化と前臨床試験の確立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東京大学大学院医学系研究科</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28821647"/>
                  </a:ext>
                </a:extLst>
              </a:tr>
            </a:tbl>
          </a:graphicData>
        </a:graphic>
      </p:graphicFrame>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マレーシアと、治療法の開発や感染症創薬に関する国際共同臨床研究等を実施している。</a:t>
            </a:r>
          </a:p>
        </p:txBody>
      </p:sp>
    </p:spTree>
    <p:extLst>
      <p:ext uri="{BB962C8B-B14F-4D97-AF65-F5344CB8AC3E}">
        <p14:creationId xmlns:p14="http://schemas.microsoft.com/office/powerpoint/2010/main" val="194188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362449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5" name="オブジェクト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公開している。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rot="767249">
            <a:off x="6493804" y="4178162"/>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7021949" y="4682218"/>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8" name="正方形/長方形 7"/>
          <p:cNvSpPr/>
          <p:nvPr/>
        </p:nvSpPr>
        <p:spPr>
          <a:xfrm>
            <a:off x="1497384" y="2204864"/>
            <a:ext cx="6912000" cy="2895664"/>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「マレーシアにおける医療機器等の輸入販売業者調査」（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「マレーシアの医療機器産業調査」（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5">
                <a:extLst>
                  <a:ext uri="{A12FA001-AC4F-418D-AE19-62706E023703}">
                    <ahyp:hlinkClr xmlns:ahyp="http://schemas.microsoft.com/office/drawing/2018/hyperlinkcolor" val="tx"/>
                  </a:ext>
                </a:extLst>
              </a:hlinkClick>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b="0" i="0" u="sng" dirty="0">
                <a:solidFill>
                  <a:srgbClr val="0033A8"/>
                </a:solidFill>
                <a:effectLst/>
                <a:latin typeface="ヒラギノ角ゴ Pro W3"/>
                <a:hlinkClick r:id="rId5"/>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 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月改訂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「マレーシアにおける医療機器等の輸入販売業者調査」（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年追補）</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「マレーシアの介護制度に関する調査報告書」（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74" name="グループ化 7"/>
          <p:cNvGrpSpPr/>
          <p:nvPr/>
        </p:nvGrpSpPr>
        <p:grpSpPr>
          <a:xfrm>
            <a:off x="1497384" y="1772816"/>
            <a:ext cx="6912000"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189505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9" imgW="360" imgH="360" progId="TCLayout.ActiveDocument.1">
                  <p:embed/>
                </p:oleObj>
              </mc:Choice>
              <mc:Fallback>
                <p:oleObj name="think-cell Slide" r:id="rId69" imgW="360" imgH="360" progId="TCLayout.ActiveDocument.1">
                  <p:embed/>
                  <p:pic>
                    <p:nvPicPr>
                      <p:cNvPr id="7" name="Object 6"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2" y="6606827"/>
            <a:ext cx="6577037" cy="152399"/>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対ドルの日本円およびリンギットの為替レートより計算）</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の間で推移する見込みである。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為替は、複数通貨バスケット方式による変動相場制が採用されている。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86" name="Text Placeholder 12"/>
          <p:cNvSpPr>
            <a:spLocks noGrp="1"/>
          </p:cNvSpPr>
          <p:nvPr>
            <p:custDataLst>
              <p:tags r:id="rId3"/>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p:nvSpPr>
          <p:cNvPr id="75" name="Text Placeholder 12"/>
          <p:cNvSpPr>
            <a:spLocks noGrp="1"/>
          </p:cNvSpPr>
          <p:nvPr>
            <p:custDataLst>
              <p:tags r:id="rId4"/>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4" name="Text Placeholder 12"/>
          <p:cNvSpPr>
            <a:spLocks noGrp="1"/>
          </p:cNvSpPr>
          <p:nvPr>
            <p:custDataLst>
              <p:tags r:id="rId5"/>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77" name="Text Placeholder 12"/>
          <p:cNvSpPr>
            <a:spLocks noGrp="1"/>
          </p:cNvSpPr>
          <p:nvPr>
            <p:custDataLst>
              <p:tags r:id="rId6"/>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76" name="Text Placeholder 12"/>
          <p:cNvSpPr>
            <a:spLocks noGrp="1"/>
          </p:cNvSpPr>
          <p:nvPr>
            <p:custDataLst>
              <p:tags r:id="rId7"/>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p:nvSpPr>
          <p:cNvPr id="74" name="Text Placeholder 12"/>
          <p:cNvSpPr>
            <a:spLocks noGrp="1"/>
          </p:cNvSpPr>
          <p:nvPr>
            <p:custDataLst>
              <p:tags r:id="rId8"/>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85" name="Text Placeholder 12"/>
          <p:cNvSpPr>
            <a:spLocks noGrp="1"/>
          </p:cNvSpPr>
          <p:nvPr>
            <p:custDataLst>
              <p:tags r:id="rId9"/>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79" name="Text Placeholder 12"/>
          <p:cNvSpPr>
            <a:spLocks noGrp="1"/>
          </p:cNvSpPr>
          <p:nvPr>
            <p:custDataLst>
              <p:tags r:id="rId10"/>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p:nvSpPr>
          <p:cNvPr id="135" name="Text Placeholder 12"/>
          <p:cNvSpPr>
            <a:spLocks noGrp="1"/>
          </p:cNvSpPr>
          <p:nvPr>
            <p:custDataLst>
              <p:tags r:id="rId11"/>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80" name="Text Placeholder 12"/>
          <p:cNvSpPr>
            <a:spLocks noGrp="1"/>
          </p:cNvSpPr>
          <p:nvPr>
            <p:custDataLst>
              <p:tags r:id="rId12"/>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p:nvSpPr>
          <p:cNvPr id="81" name="Text Placeholder 12"/>
          <p:cNvSpPr>
            <a:spLocks noGrp="1"/>
          </p:cNvSpPr>
          <p:nvPr>
            <p:custDataLst>
              <p:tags r:id="rId13"/>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p:nvSpPr>
          <p:cNvPr id="82" name="Text Placeholder 12"/>
          <p:cNvSpPr>
            <a:spLocks noGrp="1"/>
          </p:cNvSpPr>
          <p:nvPr>
            <p:custDataLst>
              <p:tags r:id="rId14"/>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15"/>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p:nvSpPr>
          <p:cNvPr id="78" name="Text Placeholder 12"/>
          <p:cNvSpPr>
            <a:spLocks noGrp="1"/>
          </p:cNvSpPr>
          <p:nvPr>
            <p:custDataLst>
              <p:tags r:id="rId16"/>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69" name="Text Placeholder 12"/>
          <p:cNvSpPr>
            <a:spLocks noGrp="1"/>
          </p:cNvSpPr>
          <p:nvPr>
            <p:custDataLst>
              <p:tags r:id="rId17"/>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p:nvSpPr>
          <p:cNvPr id="87" name="Text Placeholder 12"/>
          <p:cNvSpPr>
            <a:spLocks noGrp="1"/>
          </p:cNvSpPr>
          <p:nvPr>
            <p:custDataLst>
              <p:tags r:id="rId18"/>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88" name="Text Placeholder 12"/>
          <p:cNvSpPr>
            <a:spLocks noGrp="1"/>
          </p:cNvSpPr>
          <p:nvPr>
            <p:custDataLst>
              <p:tags r:id="rId19"/>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p:nvSpPr>
          <p:cNvPr id="70" name="Text Placeholder 12"/>
          <p:cNvSpPr>
            <a:spLocks noGrp="1"/>
          </p:cNvSpPr>
          <p:nvPr>
            <p:custDataLst>
              <p:tags r:id="rId20"/>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89" name="Text Placeholder 12"/>
          <p:cNvSpPr>
            <a:spLocks noGrp="1"/>
          </p:cNvSpPr>
          <p:nvPr>
            <p:custDataLst>
              <p:tags r:id="rId21"/>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p:nvSpPr>
          <p:cNvPr id="90" name="Text Placeholder 12"/>
          <p:cNvSpPr>
            <a:spLocks noGrp="1"/>
          </p:cNvSpPr>
          <p:nvPr>
            <p:custDataLst>
              <p:tags r:id="rId22"/>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p:nvSpPr>
          <p:cNvPr id="71" name="Text Placeholder 12"/>
          <p:cNvSpPr>
            <a:spLocks noGrp="1"/>
          </p:cNvSpPr>
          <p:nvPr>
            <p:custDataLst>
              <p:tags r:id="rId23"/>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73" name="Text Placeholder 12"/>
          <p:cNvSpPr>
            <a:spLocks noGrp="1"/>
          </p:cNvSpPr>
          <p:nvPr>
            <p:custDataLst>
              <p:tags r:id="rId24"/>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133" name="Text Placeholder 12"/>
          <p:cNvSpPr>
            <a:spLocks noGrp="1"/>
          </p:cNvSpPr>
          <p:nvPr>
            <p:custDataLst>
              <p:tags r:id="rId25"/>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26"/>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27"/>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28"/>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sp>
        <p:nvSpPr>
          <p:cNvPr id="83" name="Text Placeholder 12"/>
          <p:cNvSpPr>
            <a:spLocks noGrp="1"/>
          </p:cNvSpPr>
          <p:nvPr>
            <p:custDataLst>
              <p:tags r:id="rId29"/>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graphicFrame>
        <p:nvGraphicFramePr>
          <p:cNvPr id="154" name="Chart 153">
            <a:extLst>
              <a:ext uri="{FF2B5EF4-FFF2-40B4-BE49-F238E27FC236}">
                <a16:creationId xmlns:a16="http://schemas.microsoft.com/office/drawing/2014/main" id="{B8A386C6-CA24-4E00-A2A8-0797DCB8214D}"/>
              </a:ext>
            </a:extLst>
          </p:cNvPr>
          <p:cNvGraphicFramePr/>
          <p:nvPr>
            <p:custDataLst>
              <p:tags r:id="rId30"/>
            </p:custData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71"/>
          </a:graphicData>
        </a:graphic>
      </p:graphicFrame>
      <p:sp>
        <p:nvSpPr>
          <p:cNvPr id="115" name="Text Placeholder 12"/>
          <p:cNvSpPr>
            <a:spLocks noGrp="1"/>
          </p:cNvSpPr>
          <p:nvPr>
            <p:custDataLst>
              <p:tags r:id="rId31"/>
            </p:custDataLst>
          </p:nvPr>
        </p:nvSpPr>
        <p:spPr bwMode="auto">
          <a:xfrm>
            <a:off x="4987926" y="2162175"/>
            <a:ext cx="792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リンギット）</a:t>
            </a:r>
          </a:p>
        </p:txBody>
      </p:sp>
      <p:sp useBgFill="1">
        <p:nvSpPr>
          <p:cNvPr id="103" name="テキスト プレースホルダ 9"/>
          <p:cNvSpPr>
            <a:spLocks noGrp="1"/>
          </p:cNvSpPr>
          <p:nvPr>
            <p:custDataLst>
              <p:tags r:id="rId32"/>
            </p:custDataLst>
          </p:nvPr>
        </p:nvSpPr>
        <p:spPr bwMode="gray">
          <a:xfrm>
            <a:off x="5418138" y="28924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9C44B-07A8-4E49-8212-0FD2A916F58E}" type="datetime'''''3''''''''2''''.''''''''''''''''''''''''''''0'''''''''''''">
              <a:rPr lang="en-US" altLang="en-US" sz="1000" smtClean="0">
                <a:effectLst/>
              </a:rPr>
              <a:pPr/>
              <a:t>32.0</a:t>
            </a:fld>
            <a:endParaRPr kumimoji="0" lang="ja-JP" altLang="en-US" sz="1000" dirty="0">
              <a:sym typeface="+mn-lt"/>
            </a:endParaRPr>
          </a:p>
        </p:txBody>
      </p:sp>
      <p:sp>
        <p:nvSpPr>
          <p:cNvPr id="110" name="Text Placeholder 12"/>
          <p:cNvSpPr>
            <a:spLocks noGrp="1"/>
          </p:cNvSpPr>
          <p:nvPr>
            <p:custDataLst>
              <p:tags r:id="rId33"/>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07" name="Text Placeholder 12"/>
          <p:cNvSpPr>
            <a:spLocks noGrp="1"/>
          </p:cNvSpPr>
          <p:nvPr>
            <p:custDataLst>
              <p:tags r:id="rId34"/>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44" name="テキスト プレースホルダ 9">
            <a:extLst>
              <a:ext uri="{FF2B5EF4-FFF2-40B4-BE49-F238E27FC236}">
                <a16:creationId xmlns:a16="http://schemas.microsoft.com/office/drawing/2014/main" id="{021D5276-2E24-460D-82B9-6B34A4F0A874}"/>
              </a:ext>
            </a:extLst>
          </p:cNvPr>
          <p:cNvSpPr>
            <a:spLocks noGrp="1"/>
          </p:cNvSpPr>
          <p:nvPr>
            <p:custDataLst>
              <p:tags r:id="rId35"/>
            </p:custDataLst>
          </p:nvPr>
        </p:nvSpPr>
        <p:spPr bwMode="gray">
          <a:xfrm>
            <a:off x="5813425" y="27003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6CB643-4DDA-479A-81A9-816DB633E005}" type="datetime'''''''''30''''''''''''''''''''''''''.''''''5'''''''''''">
              <a:rPr lang="en-US" altLang="en-US" sz="1000" smtClean="0">
                <a:effectLst/>
                <a:sym typeface="+mn-lt"/>
              </a:rPr>
              <a:pPr marL="0" indent="0" algn="ctr">
                <a:spcBef>
                  <a:spcPct val="0"/>
                </a:spcBef>
                <a:buNone/>
              </a:pPr>
              <a:t>30.5</a:t>
            </a:fld>
            <a:endParaRPr lang="ja-JP" altLang="en-US" sz="1000" dirty="0">
              <a:sym typeface="+mn-lt"/>
            </a:endParaRPr>
          </a:p>
        </p:txBody>
      </p:sp>
      <p:sp>
        <p:nvSpPr>
          <p:cNvPr id="120" name="Text Placeholder 12"/>
          <p:cNvSpPr>
            <a:spLocks noGrp="1"/>
          </p:cNvSpPr>
          <p:nvPr>
            <p:custDataLst>
              <p:tags r:id="rId36"/>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18" name="Text Placeholder 12"/>
          <p:cNvSpPr>
            <a:spLocks noGrp="1"/>
          </p:cNvSpPr>
          <p:nvPr>
            <p:custDataLst>
              <p:tags r:id="rId37"/>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useBgFill="1">
        <p:nvSpPr>
          <p:cNvPr id="148" name="テキスト プレースホルダ 9">
            <a:extLst>
              <a:ext uri="{FF2B5EF4-FFF2-40B4-BE49-F238E27FC236}">
                <a16:creationId xmlns:a16="http://schemas.microsoft.com/office/drawing/2014/main" id="{3672DC33-50E7-4E84-AC5D-FBA15625C828}"/>
              </a:ext>
            </a:extLst>
          </p:cNvPr>
          <p:cNvSpPr>
            <a:spLocks noGrp="1"/>
          </p:cNvSpPr>
          <p:nvPr>
            <p:custDataLst>
              <p:tags r:id="rId38"/>
            </p:custDataLst>
          </p:nvPr>
        </p:nvSpPr>
        <p:spPr bwMode="gray">
          <a:xfrm>
            <a:off x="6800850" y="26384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845842-C06F-4454-8AC8-3EE98C8E30BF}" type="datetime'''''''''''''''''''3''''''''''''''''''''1''''''''''.''1'''''''">
              <a:rPr lang="en-US" altLang="en-US" sz="1000" smtClean="0">
                <a:effectLst/>
                <a:sym typeface="+mn-lt"/>
              </a:rPr>
              <a:pPr marL="0" indent="0" algn="ctr">
                <a:spcBef>
                  <a:spcPct val="0"/>
                </a:spcBef>
                <a:buNone/>
              </a:pPr>
              <a:t>31.1</a:t>
            </a:fld>
            <a:endParaRPr lang="ja-JP" altLang="en-US" sz="1000" dirty="0">
              <a:sym typeface="+mn-lt"/>
            </a:endParaRPr>
          </a:p>
        </p:txBody>
      </p:sp>
      <p:sp>
        <p:nvSpPr>
          <p:cNvPr id="117" name="Text Placeholder 12"/>
          <p:cNvSpPr>
            <a:spLocks noGrp="1"/>
          </p:cNvSpPr>
          <p:nvPr>
            <p:custDataLst>
              <p:tags r:id="rId39"/>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useBgFill="1">
        <p:nvSpPr>
          <p:cNvPr id="131" name="Text Placeholder 12"/>
          <p:cNvSpPr>
            <a:spLocks noGrp="1"/>
          </p:cNvSpPr>
          <p:nvPr>
            <p:custDataLst>
              <p:tags r:id="rId40"/>
            </p:custDataLst>
          </p:nvPr>
        </p:nvSpPr>
        <p:spPr bwMode="gray">
          <a:xfrm>
            <a:off x="8382000" y="3133725"/>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352550-2711-4651-9784-5E166AE618D8}" type="datetime'2''''''''''6''.''''''2'''''''''''''''''''">
              <a:rPr lang="en-US" altLang="en-US" sz="1000" b="0" smtClean="0">
                <a:effectLst/>
              </a:rPr>
              <a:pPr/>
              <a:t>26.2</a:t>
            </a:fld>
            <a:endParaRPr kumimoji="0" lang="ja-JP" altLang="en-US" sz="1000" b="0" dirty="0">
              <a:sym typeface="+mn-lt"/>
            </a:endParaRPr>
          </a:p>
        </p:txBody>
      </p:sp>
      <p:sp>
        <p:nvSpPr>
          <p:cNvPr id="119" name="Text Placeholder 12"/>
          <p:cNvSpPr>
            <a:spLocks noGrp="1"/>
          </p:cNvSpPr>
          <p:nvPr>
            <p:custDataLst>
              <p:tags r:id="rId41"/>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1" name="Text Placeholder 12"/>
          <p:cNvSpPr>
            <a:spLocks noGrp="1"/>
          </p:cNvSpPr>
          <p:nvPr>
            <p:custDataLst>
              <p:tags r:id="rId42"/>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p:nvSpPr>
          <p:cNvPr id="122" name="Text Placeholder 12"/>
          <p:cNvSpPr>
            <a:spLocks noGrp="1"/>
          </p:cNvSpPr>
          <p:nvPr>
            <p:custDataLst>
              <p:tags r:id="rId43"/>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p:nvSpPr>
          <p:cNvPr id="125" name="Text Placeholder 12"/>
          <p:cNvSpPr>
            <a:spLocks noGrp="1"/>
          </p:cNvSpPr>
          <p:nvPr>
            <p:custDataLst>
              <p:tags r:id="rId44"/>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3" name="Text Placeholder 12"/>
          <p:cNvSpPr>
            <a:spLocks noGrp="1"/>
          </p:cNvSpPr>
          <p:nvPr>
            <p:custDataLst>
              <p:tags r:id="rId45"/>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09" name="Text Placeholder 12"/>
          <p:cNvSpPr>
            <a:spLocks noGrp="1"/>
          </p:cNvSpPr>
          <p:nvPr>
            <p:custDataLst>
              <p:tags r:id="rId46"/>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24" name="Text Placeholder 12"/>
          <p:cNvSpPr>
            <a:spLocks noGrp="1"/>
          </p:cNvSpPr>
          <p:nvPr>
            <p:custDataLst>
              <p:tags r:id="rId47"/>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16" name="Text Placeholder 12"/>
          <p:cNvSpPr>
            <a:spLocks noGrp="1"/>
          </p:cNvSpPr>
          <p:nvPr>
            <p:custDataLst>
              <p:tags r:id="rId48"/>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useBgFill="1">
        <p:nvSpPr>
          <p:cNvPr id="134" name="Text Placeholder 12"/>
          <p:cNvSpPr>
            <a:spLocks noGrp="1"/>
          </p:cNvSpPr>
          <p:nvPr>
            <p:custDataLst>
              <p:tags r:id="rId49"/>
            </p:custDataLst>
          </p:nvPr>
        </p:nvSpPr>
        <p:spPr bwMode="gray">
          <a:xfrm>
            <a:off x="7591425" y="31734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E4BCB2-95F1-4E29-88FC-04286768FA97}" type="datetime'''''2''''''''5''''''''.''''''''''''''9'''''''''''''''''''">
              <a:rPr lang="en-US" altLang="en-US" sz="1000" b="0" smtClean="0">
                <a:effectLst/>
              </a:rPr>
              <a:pPr/>
              <a:t>25.9</a:t>
            </a:fld>
            <a:endParaRPr kumimoji="0" lang="ja-JP" altLang="en-US" sz="1000" b="0" dirty="0">
              <a:sym typeface="+mn-lt"/>
            </a:endParaRPr>
          </a:p>
        </p:txBody>
      </p:sp>
      <p:sp>
        <p:nvSpPr>
          <p:cNvPr id="114" name="Text Placeholder 12"/>
          <p:cNvSpPr>
            <a:spLocks noGrp="1"/>
          </p:cNvSpPr>
          <p:nvPr>
            <p:custDataLst>
              <p:tags r:id="rId50"/>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27" name="Text Placeholder 12"/>
          <p:cNvSpPr>
            <a:spLocks noGrp="1"/>
          </p:cNvSpPr>
          <p:nvPr>
            <p:custDataLst>
              <p:tags r:id="rId51"/>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28" name="Text Placeholder 12"/>
          <p:cNvSpPr>
            <a:spLocks noGrp="1"/>
          </p:cNvSpPr>
          <p:nvPr>
            <p:custDataLst>
              <p:tags r:id="rId52"/>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40" name="Text Placeholder 12"/>
          <p:cNvSpPr>
            <a:spLocks noGrp="1"/>
          </p:cNvSpPr>
          <p:nvPr>
            <p:custDataLst>
              <p:tags r:id="rId53"/>
            </p:custDataLst>
          </p:nvPr>
        </p:nvSpPr>
        <p:spPr bwMode="auto">
          <a:xfrm>
            <a:off x="9605963" y="6129338"/>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r>
              <a:rPr lang="en-US" altLang="en-US" sz="1000" b="0" baseline="30000" dirty="0"/>
              <a:t>1</a:t>
            </a:r>
            <a:r>
              <a:rPr lang="en-US" altLang="en-US" sz="1000" b="0" dirty="0"/>
              <a:t> </a:t>
            </a:r>
            <a:endParaRPr kumimoji="0" lang="ja-JP" altLang="en-US" sz="1000" b="0" dirty="0">
              <a:sym typeface="+mn-lt"/>
            </a:endParaRPr>
          </a:p>
        </p:txBody>
      </p:sp>
      <p:sp>
        <p:nvSpPr>
          <p:cNvPr id="108" name="Text Placeholder 12"/>
          <p:cNvSpPr>
            <a:spLocks noGrp="1"/>
          </p:cNvSpPr>
          <p:nvPr>
            <p:custDataLst>
              <p:tags r:id="rId54"/>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2DE9B2C7-ABFF-4888-A295-59F3E7D2895F}"/>
              </a:ext>
            </a:extLst>
          </p:cNvPr>
          <p:cNvSpPr>
            <a:spLocks noGrp="1"/>
          </p:cNvSpPr>
          <p:nvPr>
            <p:custDataLst>
              <p:tags r:id="rId55"/>
            </p:custDataLst>
          </p:nvPr>
        </p:nvSpPr>
        <p:spPr bwMode="gray">
          <a:xfrm>
            <a:off x="9369425" y="31083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5608E-C1D5-4F45-9BB7-ADC64CE9479D}" type="datetime'''2''''6''''''''''''''''''''''''''''''''.5'''''''''''''''''">
              <a:rPr lang="en-US" altLang="en-US" sz="1000" smtClean="0">
                <a:effectLst/>
                <a:sym typeface="+mn-lt"/>
              </a:rPr>
              <a:pPr marL="0" indent="0" algn="ctr">
                <a:spcBef>
                  <a:spcPct val="0"/>
                </a:spcBef>
                <a:buNone/>
              </a:pPr>
              <a:t>26.5</a:t>
            </a:fld>
            <a:endParaRPr lang="ja-JP" altLang="en-US" sz="1000" dirty="0">
              <a:sym typeface="+mn-lt"/>
            </a:endParaRPr>
          </a:p>
        </p:txBody>
      </p:sp>
      <p:sp>
        <p:nvSpPr>
          <p:cNvPr id="111" name="Text Placeholder 12"/>
          <p:cNvSpPr>
            <a:spLocks noGrp="1"/>
          </p:cNvSpPr>
          <p:nvPr>
            <p:custDataLst>
              <p:tags r:id="rId56"/>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57"/>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58"/>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39" name="Text Placeholder 12"/>
          <p:cNvSpPr>
            <a:spLocks noGrp="1"/>
          </p:cNvSpPr>
          <p:nvPr>
            <p:custDataLst>
              <p:tags r:id="rId59"/>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145" name="テキスト プレースホルダ 9">
            <a:extLst>
              <a:ext uri="{FF2B5EF4-FFF2-40B4-BE49-F238E27FC236}">
                <a16:creationId xmlns:a16="http://schemas.microsoft.com/office/drawing/2014/main" id="{31DF8670-0177-445C-8352-FEC3724E74C5}"/>
              </a:ext>
            </a:extLst>
          </p:cNvPr>
          <p:cNvSpPr>
            <a:spLocks noGrp="1"/>
          </p:cNvSpPr>
          <p:nvPr>
            <p:custDataLst>
              <p:tags r:id="rId60"/>
            </p:custDataLst>
          </p:nvPr>
        </p:nvSpPr>
        <p:spPr bwMode="gray">
          <a:xfrm>
            <a:off x="6208713" y="2851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20DBF-42B8-48C5-B736-F9BBD531735E}" type="datetime'''''29''''''''''''''''''''''''''''.''''''0'''''''''''''''''''">
              <a:rPr lang="en-US" altLang="en-US" sz="1000" smtClean="0">
                <a:effectLst/>
                <a:sym typeface="+mn-lt"/>
              </a:rPr>
              <a:pPr marL="0" indent="0" algn="ctr">
                <a:spcBef>
                  <a:spcPct val="0"/>
                </a:spcBef>
                <a:buNone/>
              </a:pPr>
              <a:t>29.0</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326CF94D-467B-42D2-9A13-0E7853600129}"/>
              </a:ext>
            </a:extLst>
          </p:cNvPr>
          <p:cNvSpPr>
            <a:spLocks noGrp="1"/>
          </p:cNvSpPr>
          <p:nvPr>
            <p:custDataLst>
              <p:tags r:id="rId61"/>
            </p:custDataLst>
          </p:nvPr>
        </p:nvSpPr>
        <p:spPr bwMode="gray">
          <a:xfrm>
            <a:off x="6405563" y="25796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15AB97-408A-464D-B2C7-551A71879179}" type="datetime'''''''3''''''''''''''''''''''''''''''1''''.''''''''''7'''''">
              <a:rPr lang="en-US" altLang="en-US" sz="1000" smtClean="0">
                <a:effectLst/>
                <a:sym typeface="+mn-lt"/>
              </a:rPr>
              <a:pPr marL="0" indent="0" algn="ctr">
                <a:spcBef>
                  <a:spcPct val="0"/>
                </a:spcBef>
                <a:buNone/>
              </a:pPr>
              <a:t>31.7</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433CFB9F-2BB3-459C-A772-6FE303EDB8D1}"/>
              </a:ext>
            </a:extLst>
          </p:cNvPr>
          <p:cNvSpPr>
            <a:spLocks noGrp="1"/>
          </p:cNvSpPr>
          <p:nvPr>
            <p:custDataLst>
              <p:tags r:id="rId62"/>
            </p:custDataLst>
          </p:nvPr>
        </p:nvSpPr>
        <p:spPr bwMode="gray">
          <a:xfrm>
            <a:off x="6604000" y="26654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DA207-85FA-414B-B691-82394B342B00}" type="datetime'''''''''''''''''''''''''''3''''''4.''''''2'''''''''''''''">
              <a:rPr lang="en-US" altLang="en-US" sz="1000" smtClean="0">
                <a:effectLst/>
                <a:sym typeface="+mn-lt"/>
              </a:rPr>
              <a:pPr marL="0" indent="0" algn="ctr">
                <a:spcBef>
                  <a:spcPct val="0"/>
                </a:spcBef>
                <a:buNone/>
              </a:pPr>
              <a:t>34.2</a:t>
            </a:fld>
            <a:endParaRPr lang="ja-JP" altLang="en-US" sz="1000" dirty="0">
              <a:sym typeface="+mn-lt"/>
            </a:endParaRPr>
          </a:p>
        </p:txBody>
      </p:sp>
      <p:sp useBgFill="1">
        <p:nvSpPr>
          <p:cNvPr id="150" name="テキスト プレースホルダ 9">
            <a:extLst>
              <a:ext uri="{FF2B5EF4-FFF2-40B4-BE49-F238E27FC236}">
                <a16:creationId xmlns:a16="http://schemas.microsoft.com/office/drawing/2014/main" id="{1B664F25-838F-432E-A703-6982F0F2AD0A}"/>
              </a:ext>
            </a:extLst>
          </p:cNvPr>
          <p:cNvSpPr>
            <a:spLocks noGrp="1"/>
          </p:cNvSpPr>
          <p:nvPr>
            <p:custDataLst>
              <p:tags r:id="rId63"/>
            </p:custDataLst>
          </p:nvPr>
        </p:nvSpPr>
        <p:spPr bwMode="gray">
          <a:xfrm>
            <a:off x="8662988" y="31035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350FC3-DABB-4F9C-9A5B-D073374A32EA}" type="datetime'''''''''''2''''''''''''''''''''''''''6''.1'''''''">
              <a:rPr lang="en-US" altLang="en-US" sz="1000" smtClean="0">
                <a:effectLst/>
                <a:sym typeface="+mn-lt"/>
              </a:rPr>
              <a:pPr marL="0" indent="0">
                <a:spcBef>
                  <a:spcPct val="0"/>
                </a:spcBef>
                <a:buNone/>
              </a:pPr>
              <a:t>26.1</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00D9C713-F588-47D4-8BFB-A9200F5C58A6}"/>
              </a:ext>
            </a:extLst>
          </p:cNvPr>
          <p:cNvSpPr>
            <a:spLocks noGrp="1"/>
          </p:cNvSpPr>
          <p:nvPr>
            <p:custDataLst>
              <p:tags r:id="rId64"/>
            </p:custDataLst>
          </p:nvPr>
        </p:nvSpPr>
        <p:spPr bwMode="gray">
          <a:xfrm>
            <a:off x="9566275" y="31194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C6E1AF-EFD3-40CD-BDDB-D2571DF47EDE}" type="datetime'''''''''''''''''''''''''''''''2''''''''''9''''''.8'''''''">
              <a:rPr lang="en-US" altLang="en-US" sz="1000" smtClean="0">
                <a:effectLst/>
                <a:sym typeface="+mn-lt"/>
              </a:rPr>
              <a:pPr marL="0" indent="0" algn="ctr">
                <a:spcBef>
                  <a:spcPct val="0"/>
                </a:spcBef>
                <a:buNone/>
              </a:pPr>
              <a:t>29.8</a:t>
            </a:fld>
            <a:endParaRPr lang="ja-JP" altLang="en-US" sz="1000" dirty="0">
              <a:sym typeface="+mn-lt"/>
            </a:endParaRPr>
          </a:p>
        </p:txBody>
      </p:sp>
      <p:sp>
        <p:nvSpPr>
          <p:cNvPr id="126" name="Text Placeholder 12"/>
          <p:cNvSpPr>
            <a:spLocks noGrp="1"/>
          </p:cNvSpPr>
          <p:nvPr>
            <p:custDataLst>
              <p:tags r:id="rId65"/>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1" name="4. Footnote">
            <a:extLst>
              <a:ext uri="{FF2B5EF4-FFF2-40B4-BE49-F238E27FC236}">
                <a16:creationId xmlns:a16="http://schemas.microsoft.com/office/drawing/2014/main" id="{366D9126-8D0B-4AE0-8311-E89AA82680E3}"/>
              </a:ext>
            </a:extLst>
          </p:cNvPr>
          <p:cNvSpPr txBox="1"/>
          <p:nvPr>
            <p:custDataLst>
              <p:tags r:id="rId66"/>
            </p:custDataLst>
          </p:nvPr>
        </p:nvSpPr>
        <p:spPr>
          <a:xfrm>
            <a:off x="227226" y="6444020"/>
            <a:ext cx="3283699"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103">
            <a:extLst>
              <a:ext uri="{FF2B5EF4-FFF2-40B4-BE49-F238E27FC236}">
                <a16:creationId xmlns:a16="http://schemas.microsoft.com/office/drawing/2014/main" id="{6B786D93-0352-9A85-0458-10347567CAD7}"/>
              </a:ext>
            </a:extLst>
          </p:cNvPr>
          <p:cNvGraphicFramePr/>
          <p:nvPr>
            <p:custDataLst>
              <p:tags r:id="rId67"/>
            </p:custDataLst>
            <p:extLst>
              <p:ext uri="{D42A27DB-BD31-4B8C-83A1-F6EECF244321}">
                <p14:modId xmlns:p14="http://schemas.microsoft.com/office/powerpoint/2010/main" val="4112968155"/>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72"/>
          </a:graphicData>
        </a:graphic>
      </p:graphicFrame>
    </p:spTree>
    <p:extLst>
      <p:ext uri="{BB962C8B-B14F-4D97-AF65-F5344CB8AC3E}">
        <p14:creationId xmlns:p14="http://schemas.microsoft.com/office/powerpoint/2010/main" val="1585535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3.56214445008061542097E+00&quot;&gt;&lt;m_msothmcolidx val=&quot;0&quot;/&gt;&lt;m_rgb r=&quot;1F&quot; g=&quot;49&quot; b=&quot;7D&quot;/&gt;&lt;m_nBrightness endver=&quot;26206&quot; val=&quot;0&quot;/&gt;&lt;/elem&gt;&lt;elem m_fUsage=&quot;2.78559000000000001052E+00&quot;&gt;&lt;m_msothmcolidx val=&quot;0&quot;/&gt;&lt;m_rgb r=&quot;33&quot; g=&quot;99&quot; b=&quot;CC&quot;/&gt;&lt;m_nBrightness endver=&quot;26206&quot; val=&quot;0&quot;/&gt;&lt;/elem&gt;&lt;elem m_fUsage=&quot;1.88226982253951713453E+00&quot;&gt;&lt;m_msothmcolidx val=&quot;0&quot;/&gt;&lt;m_rgb r=&quot;80&quot; g=&quot;CC&quot; b=&quot;E8&quot;/&gt;&lt;m_nBrightness endver=&quot;26206&quot; val=&quot;0&quot;/&gt;&lt;/elem&gt;&lt;elem m_fUsage=&quot;1.76733159861156519099E+00&quot;&gt;&lt;m_msothmcolidx val=&quot;0&quot;/&gt;&lt;m_rgb r=&quot;C0&quot; g=&quot;E6&quot; b=&quot;F4&quot;/&gt;&lt;m_nBrightness endver=&quot;26206&quot; val=&quot;0&quot;/&gt;&lt;/elem&gt;&lt;elem m_fUsage=&quot;1.07144965945243464227E-03&quot;&gt;&lt;m_msothmcolidx val=&quot;0&quot;/&gt;&lt;m_rgb r=&quot;EC&quot; g=&quot;E5&quot; b=&quot;F4&quot;/&gt;&lt;m_nBrightness endver=&quot;26206&quot; val=&quot;0&quot;/&gt;&lt;/elem&gt;&lt;elem m_fUsage=&quot;4.94738511013104219696E-04&quot;&gt;&lt;m_msothmcolidx val=&quot;0&quot;/&gt;&lt;m_rgb r=&quot;00&quot; g=&quot;64&quot; b=&quot;C8&quot;/&gt;&lt;m_nBrightness endver=&quot;26206&quot; val=&quot;0&quot;/&gt;&lt;/elem&gt;&lt;elem m_fUsage=&quot;3.88454434648998262174E-04&quot;&gt;&lt;m_msothmcolidx val=&quot;0&quot;/&gt;&lt;m_rgb r=&quot;8C&quot; g=&quot;C8&quot; b=&quot;F0&quot;/&gt;&lt;m_nBrightness endver=&quot;26206&quot; val=&quot;0&quot;/&gt;&lt;/elem&gt;&lt;elem m_fUsage=&quot;3.77924119462792491159E-04&quot;&gt;&lt;m_msothmcolidx val=&quot;0&quot;/&gt;&lt;m_rgb r=&quot;EB&quot; g=&quot;05&quot; b=&quot;05&quot;/&gt;&lt;m_nBrightness endver=&quot;26206&quot; val=&quot;0&quot;/&gt;&lt;/elem&gt;&lt;elem m_fUsage=&quot;3.64353894205590446128E-05&quot;&gt;&lt;m_msothmcolidx val=&quot;0&quot;/&gt;&lt;m_rgb r=&quot;FA&quot; g=&quot;28&quot; b=&quot;28&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tpzl0o2RlaE4oZISfwZZ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6IJtp22Qb6ECOCG_3CIz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KzhFT8cSpedT3CZhAwlh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lew98IJS.mjwdt2eAhn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WnJXmkRjRHeJ7lmNlpAM8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eD_UHRnQ9eIjtE9e2zkX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UNP5Zv5Ql6Hv5RoYkemQ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2pjpTEI9StKu8Omog8kwY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_UOoweSjRjiLXc1SkKUIW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tvOVGprQFeZn0XGcNQ9_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gZIDQVQQ76t0gnXwt1PQ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ondcywaRsCyctTOjl3Is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vxv8YQGTu..c5HOSmUfV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o7sZpDCQVeq1rEMztb2m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j6Ekea8TbiNJuEWfzBVR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UgN1wBNSoC7FTbPNEoQ9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CS4XHbLrMmUeMskMIICM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SsCLg_H_Kprqii.KIsl7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239.xml><?xml version="1.0" encoding="utf-8"?>
<p:tagLst xmlns:a="http://schemas.openxmlformats.org/drawingml/2006/main" xmlns:r="http://schemas.openxmlformats.org/officeDocument/2006/relationships" xmlns:p="http://schemas.openxmlformats.org/presentationml/2006/main">
  <p:tag name="NAME" val="4. Footno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kUT_3NUO3icH3lU1ozmM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sw0UUU8rQDi_FIzIdq8gb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onwZg0M5QwGbX4M_3HXM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ma8sJl2T2.yyrLiOw80e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gqdkDaNsQtGJgGjcSPyRW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Ssz108ZTvOHP1r2oip0P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yDBkmD4QGyz86UMZOfH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ABgm2tFbTm2Qe.agHEBmW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0GIDCVadTImTy_14f1VS8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doDxpEIeTVmQRIA7qPHUt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VupDQacQ_.f0VThzhRfK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PwOi5HDkQtmRikCnR0FpD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52RCBf62TJC23phN6CQj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mppZX1.TAahMNGNQOoNO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q4dg.0jXTL2Z_vxTZwvQb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r1SZ8Sv8SiyxgfzZDPe_N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aEm0bTORnGMTaF31sFEx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3CvDUUmTQv6zHME1MnX9j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S6Aa_CnnSUKboYGUOVma_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mA7DJgftgScOGmK4ni04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yQwzs28Q0q09BjnCpodf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863strjRLGfhkPYe6StO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9tQMzDirTAqwc4CBHa1u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tbwbbfRaS8CPf5dwg5.9q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jbD7J.yTwuluvZeECwq2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Qs_ocxw_STmX7guFyLoOy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x4nX7j06Fwmp8R6Q2A3Fu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EGPH9hidRuaEqiMhfqDYC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wap621.KQyakIC6UcFaCV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z8i3zKVyT7Ct6VYcRxJ2z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69wTB58DSzefxE3ErS30n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Ir0k2AXz62k2Pt1XiOV6p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RYYBpJBbn8D97b765Toz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YYBpJBbn8D97b765Tozn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_E71LW6gTVK.HMcpao6ns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YJMKXbo4SsmUKrtEFeNIA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8KHc33D_RzilQEhyXdM.S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VV_GPOkSSdy9ME_R7ZvK8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aC74kTGT1Ob2e2KtVlEZ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QCfjQ3tETBGEfWxoEBvqn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1OnQl1vT7mjoOHcQd0e7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TK0yoOOJj.1Tc4ngvzxAX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Us67kqOVRRiuBNX3B.r9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8la7aDFQqicFs4PeCSUi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Uuo4LGNQ2SpLOYySMXos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RT5aEoPQ7qtuYZhhhgid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Guh3ukUQSaOgTiB3Qia1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BfPFRMK.TgG1gRA6uedyb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aNABc6vS9Ge4TLADXZen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MK.3ZYQTtGmk37c8NhGf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nZv1l_P7RgWVZpkI60090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0VIPr7j6QNqpzD_2oztKn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VQ9QuMFJ8Hse6bwPFfs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3jQBU9J.39zupRj_xjp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f_TiVxbY3pHvJ1BYC0lq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wttUIXDBqSt3AN..QS7MP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ttUIXDBqSt3AN..QS7MP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RXiFC4r2RGOYpceDvk6VX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uJLCUJ4MQu.81npfhR7aD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YNeWaEkT8mi4VpMw5NZn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TvYjHO1XQamu6_mEnk34I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2qEsZKYDTNSC8JihkLl07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Eeq1YxJROi0IieUE2jyB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Mgh4q8ATqG.r4rxwDOmQ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VJnjAve8S6GEBk5ROBiMB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8ueFu8xOTDypnqJ3Wl1EL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21_ZWslnQP.f5JaUbpJkN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m3CF8P_nRTCptcyHeytEj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iDDv6YczSbqQmXYk6Kb0Q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fbsJFlHORHO_SMWileJ8X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pOG.e5jTTrycGM63nj5j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fuDtmiJdtfbydiuF1VMrX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RGP5YG4gSXyXa11zNwgLg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jcg440bvTTyKUcFOxkUYJ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l3EDeN7RNqAI75.TNS2I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wYGVGcpHThGh4xu4UXqmJ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mewCXWhcSoy4Sa.9HnZ8u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folrmS9.TFq.AB5pZxtlL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2nKYiWNLtRXzD.TFdp3dp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rk9EP.J5TFKZXnCLM6QE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5gaL5A4zS7iI2Ampm31mX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Vtl5AIwKQ2mKLS4avXuNa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Bd87P5bkSYaEKcVUMbwBp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d8NFO4nzMI4DEUzFV7j3H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2nKYiWNLtRXzD.TFdp3dp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d8NFO4nzMI4DEUzFV7j3H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Xm5RaKEBm0J.bU0LXQ0r6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yHG4fJ_4RGeI.rjovRn3o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tujM3C2SRT2_ienpGxKX5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xowBc5IHRhGX_sedvOM9v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mfC5tpNR4.9l5xIQOwo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7bPpFYe0Twy0VdnthPKua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Z62Jq04Cd75VcAj4EmpQ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jZ62Jq04Cd75VcAj4EmpQ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NAME" val="4. Footno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NAME" val="4. Footno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NAME" val="4. Footno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NAME" val="4. Footno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ByL.vEryTLWjB5wb9IA_B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b5d_kcpF4J.QwzMiioqI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eFRSuYwgWUo93ECFoo72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pwEOeYCau5CRz6C360Dcq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NW_3KUpg1P2sVuf4zRnp7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WibsM.MI95qFwuxXt5by_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X6dpHcRqxSZlmtYQa7Brg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aL6EOyFcMB3VzFMAcfZg4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mNPFw_gmc4x7gV9vSgTgs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UC7CJUYWuEtitwra38..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2UEQ1haxLyig64y3Bo9R_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yLm5HTXD21BBdDV3OTP4x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cPFcaosGHbkd3_VwfGPmc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UOivSWsD24QEeLtjJp7dH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FGJag.8EMRN31cpCw52DN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KmQNj9KMq_XNPfvzE8wqL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1RjZRaRTRL.0kA2DzDgh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2RN6SarWRayPXlV9YUWly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Vp3G2VjRTSyssrqqEeXQ7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tUdguR9psxjHfrCK2EpYR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IW7OKJ2VznE_J7G3hoPKH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NwcDA9OAQzKSHtundhA3K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LkdaNmb.Ro.YzOXpRfDb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TOw0qLiIRmqAtLt0_ekFs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xgDYcbPnreibGxcGtcCIu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NcRvF6oJpTVfFY6Ct9yu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ViQVaoOURMSvsT4Lv0xGD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DRXg512kYmSP57gHyIjS0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fqQLVfuYEqnORQ0owhTX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jIAT1ou1IQh61cyBEFRRS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Q1I7bT84EWgXgAwonK1mZ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0awTk4oUJR7Y.jQhg2xVQ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ca_qaD3FLrmOknx46DJe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XEZUEInrrBj03WhVLUZSQ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EaFtfNPdYMUuMyZ6G6LQq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71hM7H9yL3mo2SUFnCF45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Bl0b1zkix9xy.6PMSOEqv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CSA415eZK2vcbZDMuKzk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UVBts9q7qI6Ng2HUVkIHz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Fkpa9Qo6aq78RMg_jtXgK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0uEnQzNvYmlILNTQ930Ae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84lUaT6WNX9TtDkaWNZ6s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7tvsUj5eqH7aZvZ9wM7Y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NAME" val="4. Footno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enuk9MfLQK2oYvtOnipXd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FlMnoIg9hNcnkFtSHQ3_r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wCsedR3RwdFKVi1wWtKGE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DiHqF497RTB96bOE01ECA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LhPMptrdOiptkAzN85A0o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hPMptrdOiptkAzN85A0o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_t3U6z7k6oWVObQhex1U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X87k7UKzD9dLtHhMVofu3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jshv583XlgqMbqojYbDWb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AnAjU00UUTW0Vux82ChMs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J2yXN_pF1Ggj5_cdeQsAK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xFOS2XjKG3vQh9N6y.uPZ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42eRqjEO_VWZlqNw1hdDi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P_m9nQUWXokPvKIQliRam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_hsvm_2Z7p27Gql.usq4s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0fawa_s8dIwl_RHfDOpU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H..E6XBg_Pal.ME.tOq_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p1UpRGl6XIiT44XNCybqy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B95OpkxK_iOvTFUMT8d.s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uK8ZDoYTYDNAQAe7gbGG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DWHQ3_2KSESdEBWTW_dqx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e.3FV5DS0Wdl6D2wkQPuV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mfTmslvU3q8W6rUJizye8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I9FLHwg2IsL2Uz.DNhPng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E3lMXClTf2Mn2xY9uYt2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AqAxh99QoCFF8_LWrNF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0mScLi6S92crGKzXVCoQ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0p.kpttQJuENs9Dvzw4v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PpqfdOFTc.pyXaKlL9Hc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TlOOOYvRACPIQ2y55UXg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Z99aznHRuq6_LDWjRITM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78pPBv.6Qli1w.IN9q0nw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QwI9tJxTBqeLmzKlonLR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MJXAcT_SRa7Zi25McDwS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RvvIUTCROeMtM075jpk1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sbe.7W9RiSCwQXpJZEY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WCGDHSxTXCKKPLd3taM8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T4IEQUMQ_6L5lqW84zJ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7AyydTKTG2oL0shL60V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33Zq7mHQkSMrpBys2_qY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0nuXdmZRCaVdGsareqF.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7wFPmTlNQiaYPxljSp_hw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23318</Words>
  <Application>Microsoft Office PowerPoint</Application>
  <PresentationFormat>A4 210 x 297 mm</PresentationFormat>
  <Paragraphs>3718</Paragraphs>
  <Slides>86</Slides>
  <Notes>7</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86</vt:i4>
      </vt:variant>
    </vt:vector>
  </HeadingPairs>
  <TitlesOfParts>
    <vt:vector size="103" baseType="lpstr">
      <vt:lpstr>HGP創英角ｺﾞｼｯｸUB</vt:lpstr>
      <vt:lpstr>HGS創英角ｺﾞｼｯｸUB</vt:lpstr>
      <vt:lpstr>HG創英角ｺﾞｼｯｸUB</vt:lpstr>
      <vt:lpstr>Meiryo UI</vt:lpstr>
      <vt:lpstr>ＭＳ Ｐゴシック</vt:lpstr>
      <vt:lpstr>ＭＳ明朝</vt:lpstr>
      <vt:lpstr>ヒラギノ角ゴ Pro W3</vt:lpstr>
      <vt:lpstr>Arial</vt:lpstr>
      <vt:lpstr>Arial</vt:lpstr>
      <vt:lpstr>Arial Black</vt:lpstr>
      <vt:lpstr>Arial Narrow</vt:lpstr>
      <vt:lpstr>Calibri</vt:lpstr>
      <vt:lpstr>Segoe UI</vt:lpstr>
      <vt:lpstr>Wingdings</vt:lpstr>
      <vt:lpstr>NRI Template</vt:lpstr>
      <vt:lpstr>think-cell Slide</vt:lpstr>
      <vt:lpstr>Worksheet</vt:lpstr>
      <vt:lpstr>PowerPoint プレゼンテーション</vt:lpstr>
      <vt:lpstr>PowerPoint プレゼンテーション</vt:lpstr>
      <vt:lpstr>PowerPoint プレゼンテーション</vt:lpstr>
      <vt:lpstr>一般概況</vt:lpstr>
      <vt:lpstr>マレーシア／一般概況</vt:lpstr>
      <vt:lpstr>マレーシア／一般概況／経済</vt:lpstr>
      <vt:lpstr>マレーシア／一般概況／経済</vt:lpstr>
      <vt:lpstr>マレーシア／一般概況／経済</vt:lpstr>
      <vt:lpstr>マレーシア／一般概況／経済</vt:lpstr>
      <vt:lpstr>マレーシア／一般概況／規制</vt:lpstr>
      <vt:lpstr>マレーシア／一般概況／規制</vt:lpstr>
      <vt:lpstr>マレーシア／一般概況／規制</vt:lpstr>
      <vt:lpstr>医療関連</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マレーシア（Malaysia）／医療関連／制度</vt:lpstr>
      <vt:lpstr>マレーシア（Malaysia）／医療関連／制度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マレーシア／医療関連／医療サービス</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マレーシア／医療関連／介護</vt:lpstr>
      <vt:lpstr>マレーシア／医療関連／介護</vt:lpstr>
      <vt:lpstr>マレーシア／医療関連／歯科</vt:lpstr>
      <vt:lpstr>マレーシア／医療関連／その他</vt:lpstr>
      <vt:lpstr>マレーシア／医療関連／その他</vt:lpstr>
      <vt:lpstr>マレーシア／医療関連／その他</vt:lpstr>
      <vt:lpstr>マレーシア／医療関連／その他</vt:lpstr>
      <vt:lpstr>マレーシア／医療関連／その他</vt:lpstr>
      <vt:lpstr>マレーシア／医療関連／その他</vt:lpstr>
      <vt:lpstr>政策動向</vt:lpstr>
      <vt:lpstr>マレーシア／政策動向</vt:lpstr>
      <vt:lpstr>マレーシア／政策動向</vt:lpstr>
      <vt:lpstr>マレーシア／政策動向</vt:lpstr>
      <vt:lpstr>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2015-10-15T09:59:27Z</dcterms:created>
  <dcterms:modified xsi:type="dcterms:W3CDTF">2024-03-22T04:54:42Z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2023-11-17T01:17:19Z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d7c76ab3-1fe5-4689-89a3-72cf4753b14e</vt:lpwstr>
  </property>
  <property fmtid="{D5CDD505-2E9C-101B-9397-08002B2CF9AE}" pid="8" name="MSIP_Label_ea60d57e-af5b-4752-ac57-3e4f28ca11dc_ContentBits">
    <vt:lpwstr>0</vt:lpwstr>
  </property>
</Properties>
</file>